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1.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3.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4"/>
  </p:notesMasterIdLst>
  <p:handoutMasterIdLst>
    <p:handoutMasterId r:id="rId35"/>
  </p:handoutMasterIdLst>
  <p:sldIdLst>
    <p:sldId id="257" r:id="rId3"/>
    <p:sldId id="258" r:id="rId4"/>
    <p:sldId id="259" r:id="rId5"/>
    <p:sldId id="260" r:id="rId6"/>
    <p:sldId id="261" r:id="rId7"/>
    <p:sldId id="263" r:id="rId8"/>
    <p:sldId id="264" r:id="rId9"/>
    <p:sldId id="265" r:id="rId10"/>
    <p:sldId id="266" r:id="rId11"/>
    <p:sldId id="267" r:id="rId12"/>
    <p:sldId id="268" r:id="rId13"/>
    <p:sldId id="287" r:id="rId14"/>
    <p:sldId id="269" r:id="rId15"/>
    <p:sldId id="270" r:id="rId16"/>
    <p:sldId id="271" r:id="rId17"/>
    <p:sldId id="291" r:id="rId18"/>
    <p:sldId id="272" r:id="rId19"/>
    <p:sldId id="277" r:id="rId20"/>
    <p:sldId id="278" r:id="rId21"/>
    <p:sldId id="279" r:id="rId22"/>
    <p:sldId id="280" r:id="rId23"/>
    <p:sldId id="281" r:id="rId24"/>
    <p:sldId id="286" r:id="rId25"/>
    <p:sldId id="282" r:id="rId26"/>
    <p:sldId id="283" r:id="rId27"/>
    <p:sldId id="284" r:id="rId28"/>
    <p:sldId id="285" r:id="rId29"/>
    <p:sldId id="288" r:id="rId30"/>
    <p:sldId id="289" r:id="rId31"/>
    <p:sldId id="290" r:id="rId32"/>
    <p:sldId id="262" r:id="rId33"/>
  </p:sldIdLst>
  <p:sldSz cx="9144000" cy="6858000" type="screen4x3"/>
  <p:notesSz cx="6858000" cy="9144000"/>
  <p:custDataLst>
    <p:tags r:id="rId36"/>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19" autoAdjust="0"/>
    <p:restoredTop sz="86369" autoAdjust="0"/>
  </p:normalViewPr>
  <p:slideViewPr>
    <p:cSldViewPr>
      <p:cViewPr>
        <p:scale>
          <a:sx n="66" d="100"/>
          <a:sy n="66" d="100"/>
        </p:scale>
        <p:origin x="-1062" y="-600"/>
      </p:cViewPr>
      <p:guideLst>
        <p:guide orient="horz" pos="2160"/>
        <p:guide pos="2880"/>
      </p:guideLst>
    </p:cSldViewPr>
  </p:slideViewPr>
  <p:outlineViewPr>
    <p:cViewPr>
      <p:scale>
        <a:sx n="33" d="100"/>
        <a:sy n="33" d="100"/>
      </p:scale>
      <p:origin x="48" y="969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4" d="100"/>
          <a:sy n="84" d="100"/>
        </p:scale>
        <p:origin x="-1968"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B2DEEF8-91CF-43A7-9C63-6EF0B6382453}" type="datetimeFigureOut">
              <a:rPr lang="el-GR" smtClean="0"/>
              <a:t>10/2/2014</a:t>
            </a:fld>
            <a:endParaRPr lang="el-G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E7B4C13-CE47-4BA1-A4D9-BCBA86B9828C}" type="slidenum">
              <a:rPr lang="el-GR" smtClean="0"/>
              <a:t>‹#›</a:t>
            </a:fld>
            <a:endParaRPr lang="el-GR"/>
          </a:p>
        </p:txBody>
      </p:sp>
    </p:spTree>
    <p:extLst>
      <p:ext uri="{BB962C8B-B14F-4D97-AF65-F5344CB8AC3E}">
        <p14:creationId xmlns:p14="http://schemas.microsoft.com/office/powerpoint/2010/main" val="31421519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35081F-3ABD-4FDA-AE9F-3F9AAB52EDFE}" type="datetimeFigureOut">
              <a:rPr lang="el-GR" smtClean="0"/>
              <a:t>10/2/2014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D595EC-31B5-4FE2-9AD0-355B36B01B63}" type="slidenum">
              <a:rPr lang="el-GR" smtClean="0"/>
              <a:t>‹#›</a:t>
            </a:fld>
            <a:endParaRPr lang="el-GR"/>
          </a:p>
        </p:txBody>
      </p:sp>
    </p:spTree>
    <p:extLst>
      <p:ext uri="{BB962C8B-B14F-4D97-AF65-F5344CB8AC3E}">
        <p14:creationId xmlns:p14="http://schemas.microsoft.com/office/powerpoint/2010/main" val="3713564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pPr/>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2253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F3D61881-B8B8-4D07-9007-E6099A58A147}" type="slidenum">
              <a:rPr lang="el-GR" altLang="el-GR">
                <a:solidFill>
                  <a:srgbClr val="000000"/>
                </a:solidFill>
              </a:rPr>
              <a:pPr fontAlgn="base">
                <a:spcBef>
                  <a:spcPct val="0"/>
                </a:spcBef>
                <a:spcAft>
                  <a:spcPct val="0"/>
                </a:spcAft>
              </a:pPr>
              <a:t>4</a:t>
            </a:fld>
            <a:endParaRPr lang="el-GR" altLang="el-GR">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981724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1E324CBB-4C0D-42EC-90B2-2CF55688AF08}"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124181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B86BDCF-F245-4491-B658-E596E094933B}"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3646485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98DA856-2BE7-4FBD-AFE9-5E7B40881864}"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155573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B93070B-51BF-4697-B005-087C01FF6DFD}"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250731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232318B3-C328-4CAA-A5EE-16FBAF7CFD2D}"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638656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1CE82A44-6C3F-4022-9A10-C18AA496641E}" type="datetime1">
              <a:rPr lang="el-GR" smtClean="0"/>
              <a:t>10/2/2014</a:t>
            </a:fld>
            <a:endParaRPr lang="el-GR"/>
          </a:p>
        </p:txBody>
      </p:sp>
      <p:sp>
        <p:nvSpPr>
          <p:cNvPr id="6" name="Θέση υποσέλιδου 5"/>
          <p:cNvSpPr>
            <a:spLocks noGrp="1"/>
          </p:cNvSpPr>
          <p:nvPr>
            <p:ph type="ftr" sz="quarter" idx="11"/>
          </p:nvPr>
        </p:nvSpPr>
        <p:spPr/>
        <p:txBody>
          <a:bodyPr/>
          <a:lstStyle/>
          <a:p>
            <a:r>
              <a:rPr lang="en-US" smtClean="0"/>
              <a:t>Potigam nomater</a:t>
            </a:r>
            <a:endParaRPr lang="el-GR"/>
          </a:p>
        </p:txBody>
      </p:sp>
      <p:sp>
        <p:nvSpPr>
          <p:cNvPr id="7" name="Θέση αριθμού διαφάνειας 6"/>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335806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7A306362-3B58-4DCD-B062-30261BF97AFE}" type="datetime1">
              <a:rPr lang="el-GR" smtClean="0"/>
              <a:t>10/2/2014</a:t>
            </a:fld>
            <a:endParaRPr lang="el-GR"/>
          </a:p>
        </p:txBody>
      </p:sp>
      <p:sp>
        <p:nvSpPr>
          <p:cNvPr id="8" name="Θέση υποσέλιδου 7"/>
          <p:cNvSpPr>
            <a:spLocks noGrp="1"/>
          </p:cNvSpPr>
          <p:nvPr>
            <p:ph type="ftr" sz="quarter" idx="11"/>
          </p:nvPr>
        </p:nvSpPr>
        <p:spPr/>
        <p:txBody>
          <a:bodyPr/>
          <a:lstStyle/>
          <a:p>
            <a:r>
              <a:rPr lang="en-US" smtClean="0"/>
              <a:t>Potigam nomater</a:t>
            </a:r>
            <a:endParaRPr lang="el-GR"/>
          </a:p>
        </p:txBody>
      </p:sp>
      <p:sp>
        <p:nvSpPr>
          <p:cNvPr id="9" name="Θέση αριθμού διαφάνειας 8"/>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2034099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C0016116-3F59-4217-9211-173B96A20F8A}" type="datetime1">
              <a:rPr lang="el-GR" smtClean="0"/>
              <a:t>10/2/2014</a:t>
            </a:fld>
            <a:endParaRPr lang="el-GR"/>
          </a:p>
        </p:txBody>
      </p:sp>
      <p:sp>
        <p:nvSpPr>
          <p:cNvPr id="4" name="Θέση υποσέλιδου 3"/>
          <p:cNvSpPr>
            <a:spLocks noGrp="1"/>
          </p:cNvSpPr>
          <p:nvPr>
            <p:ph type="ftr" sz="quarter" idx="11"/>
          </p:nvPr>
        </p:nvSpPr>
        <p:spPr/>
        <p:txBody>
          <a:bodyPr/>
          <a:lstStyle/>
          <a:p>
            <a:r>
              <a:rPr lang="en-US" smtClean="0"/>
              <a:t>Potigam nomater</a:t>
            </a:r>
            <a:endParaRPr lang="el-GR"/>
          </a:p>
        </p:txBody>
      </p:sp>
      <p:sp>
        <p:nvSpPr>
          <p:cNvPr id="5" name="Θέση αριθμού διαφάνειας 4"/>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2257853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DF517B57-D6BB-482A-9586-1BE3A2D51E53}" type="datetime1">
              <a:rPr lang="el-GR" smtClean="0"/>
              <a:t>10/2/2014</a:t>
            </a:fld>
            <a:endParaRPr lang="el-GR"/>
          </a:p>
        </p:txBody>
      </p:sp>
      <p:sp>
        <p:nvSpPr>
          <p:cNvPr id="3" name="Θέση υποσέλιδου 2"/>
          <p:cNvSpPr>
            <a:spLocks noGrp="1"/>
          </p:cNvSpPr>
          <p:nvPr>
            <p:ph type="ftr" sz="quarter" idx="11"/>
          </p:nvPr>
        </p:nvSpPr>
        <p:spPr/>
        <p:txBody>
          <a:bodyPr/>
          <a:lstStyle/>
          <a:p>
            <a:r>
              <a:rPr lang="en-US" smtClean="0"/>
              <a:t>Potigam nomater</a:t>
            </a:r>
            <a:endParaRPr lang="el-GR"/>
          </a:p>
        </p:txBody>
      </p:sp>
      <p:sp>
        <p:nvSpPr>
          <p:cNvPr id="4" name="Θέση αριθμού διαφάνειας 3"/>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4069053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2FD4FF8-E15E-4F22-8E0D-0A4126C4818F}" type="datetime1">
              <a:rPr lang="el-GR" smtClean="0"/>
              <a:t>10/2/2014</a:t>
            </a:fld>
            <a:endParaRPr lang="el-GR"/>
          </a:p>
        </p:txBody>
      </p:sp>
      <p:sp>
        <p:nvSpPr>
          <p:cNvPr id="6" name="Θέση υποσέλιδου 5"/>
          <p:cNvSpPr>
            <a:spLocks noGrp="1"/>
          </p:cNvSpPr>
          <p:nvPr>
            <p:ph type="ftr" sz="quarter" idx="11"/>
          </p:nvPr>
        </p:nvSpPr>
        <p:spPr/>
        <p:txBody>
          <a:bodyPr/>
          <a:lstStyle/>
          <a:p>
            <a:r>
              <a:rPr lang="en-US" smtClean="0"/>
              <a:t>Potigam nomater</a:t>
            </a:r>
            <a:endParaRPr lang="el-GR"/>
          </a:p>
        </p:txBody>
      </p:sp>
      <p:sp>
        <p:nvSpPr>
          <p:cNvPr id="7" name="Θέση αριθμού διαφάνειας 6"/>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884619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5DD0ABE-E30F-40C0-90BE-E20DF273E46E}" type="datetime1">
              <a:rPr lang="el-GR" smtClean="0"/>
              <a:t>10/2/2014</a:t>
            </a:fld>
            <a:endParaRPr lang="el-GR"/>
          </a:p>
        </p:txBody>
      </p:sp>
      <p:sp>
        <p:nvSpPr>
          <p:cNvPr id="6" name="Θέση υποσέλιδου 5"/>
          <p:cNvSpPr>
            <a:spLocks noGrp="1"/>
          </p:cNvSpPr>
          <p:nvPr>
            <p:ph type="ftr" sz="quarter" idx="11"/>
          </p:nvPr>
        </p:nvSpPr>
        <p:spPr/>
        <p:txBody>
          <a:bodyPr/>
          <a:lstStyle/>
          <a:p>
            <a:r>
              <a:rPr lang="en-US" smtClean="0"/>
              <a:t>Potigam nomater</a:t>
            </a:r>
            <a:endParaRPr lang="el-GR"/>
          </a:p>
        </p:txBody>
      </p:sp>
      <p:sp>
        <p:nvSpPr>
          <p:cNvPr id="7" name="Θέση αριθμού διαφάνειας 6"/>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1338000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3FFDCA-C927-4243-A0BC-0F72D82FE41C}" type="datetime1">
              <a:rPr lang="el-GR" smtClean="0"/>
              <a:t>10/2/2014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Potigam nomater</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B5CC12-D00C-4A9A-82EA-111DE1DD81B3}" type="slidenum">
              <a:rPr lang="el-GR" smtClean="0"/>
              <a:t>‹#›</a:t>
            </a:fld>
            <a:endParaRPr lang="el-GR"/>
          </a:p>
        </p:txBody>
      </p:sp>
    </p:spTree>
    <p:extLst>
      <p:ext uri="{BB962C8B-B14F-4D97-AF65-F5344CB8AC3E}">
        <p14:creationId xmlns:p14="http://schemas.microsoft.com/office/powerpoint/2010/main" val="2985545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4.xml"/><Relationship Id="rId7" Type="http://schemas.openxmlformats.org/officeDocument/2006/relationships/hyperlink" Target="http://creativecommons.org/licenses/by-sa/3.0/deed.el" TargetMode="Externa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jpeg"/><Relationship Id="rId5" Type="http://schemas.openxmlformats.org/officeDocument/2006/relationships/hyperlink" Target="http://www.teilar.gr/" TargetMode="External"/><Relationship Id="rId10" Type="http://schemas.openxmlformats.org/officeDocument/2006/relationships/image" Target="../media/image3.png"/><Relationship Id="rId4" Type="http://schemas.openxmlformats.org/officeDocument/2006/relationships/slideLayout" Target="../slideLayouts/slideLayout1.xml"/><Relationship Id="rId9" Type="http://schemas.openxmlformats.org/officeDocument/2006/relationships/hyperlink" Target="http://www.edulll.gr/" TargetMode="External"/></Relationships>
</file>

<file path=ppt/slides/_rels/slide10.xml.rels><?xml version="1.0" encoding="UTF-8" standalone="yes"?>
<Relationships xmlns="http://schemas.openxmlformats.org/package/2006/relationships"><Relationship Id="rId3" Type="http://schemas.openxmlformats.org/officeDocument/2006/relationships/tags" Target="../tags/tag39.xml"/><Relationship Id="rId7" Type="http://schemas.openxmlformats.org/officeDocument/2006/relationships/image" Target="../media/image7.emf"/><Relationship Id="rId2" Type="http://schemas.openxmlformats.org/officeDocument/2006/relationships/tags" Target="../tags/tag38.xml"/><Relationship Id="rId1" Type="http://schemas.openxmlformats.org/officeDocument/2006/relationships/vmlDrawing" Target="../drawings/vmlDrawing3.vml"/><Relationship Id="rId6" Type="http://schemas.openxmlformats.org/officeDocument/2006/relationships/oleObject" Target="../embeddings/oleObject3.bin"/><Relationship Id="rId5" Type="http://schemas.openxmlformats.org/officeDocument/2006/relationships/slideLayout" Target="../slideLayouts/slideLayout7.xml"/><Relationship Id="rId4" Type="http://schemas.openxmlformats.org/officeDocument/2006/relationships/tags" Target="../tags/tag40.xml"/></Relationships>
</file>

<file path=ppt/slides/_rels/slide11.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tags" Target="../tags/tag44.xml"/><Relationship Id="rId5" Type="http://schemas.openxmlformats.org/officeDocument/2006/relationships/slideLayout" Target="../slideLayouts/slideLayout8.xml"/><Relationship Id="rId4" Type="http://schemas.openxmlformats.org/officeDocument/2006/relationships/tags" Target="../tags/tag47.xml"/></Relationships>
</file>

<file path=ppt/slides/_rels/slide13.xml.rels><?xml version="1.0" encoding="UTF-8" standalone="yes"?>
<Relationships xmlns="http://schemas.openxmlformats.org/package/2006/relationships"><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 Id="rId5" Type="http://schemas.openxmlformats.org/officeDocument/2006/relationships/slideLayout" Target="../slideLayouts/slideLayout7.xml"/><Relationship Id="rId4" Type="http://schemas.openxmlformats.org/officeDocument/2006/relationships/tags" Target="../tags/tag51.xml"/></Relationships>
</file>

<file path=ppt/slides/_rels/slide14.xml.rels><?xml version="1.0" encoding="UTF-8" standalone="yes"?>
<Relationships xmlns="http://schemas.openxmlformats.org/package/2006/relationships"><Relationship Id="rId3" Type="http://schemas.openxmlformats.org/officeDocument/2006/relationships/tags" Target="../tags/tag53.xml"/><Relationship Id="rId7" Type="http://schemas.openxmlformats.org/officeDocument/2006/relationships/image" Target="../media/image8.wmf"/><Relationship Id="rId2" Type="http://schemas.openxmlformats.org/officeDocument/2006/relationships/tags" Target="../tags/tag52.xml"/><Relationship Id="rId1" Type="http://schemas.openxmlformats.org/officeDocument/2006/relationships/vmlDrawing" Target="../drawings/vmlDrawing4.vml"/><Relationship Id="rId6" Type="http://schemas.openxmlformats.org/officeDocument/2006/relationships/oleObject" Target="../embeddings/oleObject4.bin"/><Relationship Id="rId5" Type="http://schemas.openxmlformats.org/officeDocument/2006/relationships/slideLayout" Target="../slideLayouts/slideLayout7.xml"/><Relationship Id="rId4" Type="http://schemas.openxmlformats.org/officeDocument/2006/relationships/tags" Target="../tags/tag54.xml"/></Relationships>
</file>

<file path=ppt/slides/_rels/slide15.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4"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tags" Target="../tags/tag63.xml"/><Relationship Id="rId2" Type="http://schemas.openxmlformats.org/officeDocument/2006/relationships/tags" Target="../tags/tag62.xml"/><Relationship Id="rId1" Type="http://schemas.openxmlformats.org/officeDocument/2006/relationships/tags" Target="../tags/tag61.xml"/><Relationship Id="rId4"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 Id="rId5" Type="http://schemas.openxmlformats.org/officeDocument/2006/relationships/slideLayout" Target="../slideLayouts/slideLayout2.xml"/><Relationship Id="rId4" Type="http://schemas.openxmlformats.org/officeDocument/2006/relationships/tags" Target="../tags/tag67.xml"/></Relationships>
</file>

<file path=ppt/slides/_rels/slide19.xml.rels><?xml version="1.0" encoding="UTF-8" standalone="yes"?>
<Relationships xmlns="http://schemas.openxmlformats.org/package/2006/relationships"><Relationship Id="rId3" Type="http://schemas.openxmlformats.org/officeDocument/2006/relationships/tags" Target="../tags/tag70.xml"/><Relationship Id="rId2" Type="http://schemas.openxmlformats.org/officeDocument/2006/relationships/tags" Target="../tags/tag69.xml"/><Relationship Id="rId1" Type="http://schemas.openxmlformats.org/officeDocument/2006/relationships/tags" Target="../tags/tag68.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2.png"/><Relationship Id="rId5" Type="http://schemas.openxmlformats.org/officeDocument/2006/relationships/hyperlink" Target="http://creativecommons.org/licenses/by-sa/3.0/deed.el" TargetMode="Externa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tags" Target="../tags/tag71.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 Id="rId4"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tags" Target="../tags/tag79.xml"/><Relationship Id="rId7" Type="http://schemas.microsoft.com/office/2007/relationships/hdphoto" Target="../media/hdphoto1.wdp"/><Relationship Id="rId2" Type="http://schemas.openxmlformats.org/officeDocument/2006/relationships/tags" Target="../tags/tag78.xml"/><Relationship Id="rId1" Type="http://schemas.openxmlformats.org/officeDocument/2006/relationships/tags" Target="../tags/tag77.xml"/><Relationship Id="rId6" Type="http://schemas.openxmlformats.org/officeDocument/2006/relationships/image" Target="../media/image9.jpeg"/><Relationship Id="rId5" Type="http://schemas.openxmlformats.org/officeDocument/2006/relationships/slide" Target="slide5.xml"/><Relationship Id="rId4"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vmlDrawing" Target="../drawings/vmlDrawing5.vml"/><Relationship Id="rId6" Type="http://schemas.openxmlformats.org/officeDocument/2006/relationships/image" Target="../media/image10.wmf"/><Relationship Id="rId5" Type="http://schemas.openxmlformats.org/officeDocument/2006/relationships/oleObject" Target="../embeddings/oleObject5.bin"/><Relationship Id="rId4"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vmlDrawing" Target="../drawings/vmlDrawing6.vml"/><Relationship Id="rId5" Type="http://schemas.openxmlformats.org/officeDocument/2006/relationships/image" Target="../media/image11.wmf"/><Relationship Id="rId4" Type="http://schemas.openxmlformats.org/officeDocument/2006/relationships/oleObject" Target="../embeddings/oleObject6.bin"/></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10.xml"/><Relationship Id="rId7" Type="http://schemas.openxmlformats.org/officeDocument/2006/relationships/hyperlink" Target="http://www.edulll.gr/" TargetMode="Externa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3.png"/><Relationship Id="rId2" Type="http://schemas.openxmlformats.org/officeDocument/2006/relationships/tags" Target="../tags/tag84.xml"/><Relationship Id="rId1" Type="http://schemas.openxmlformats.org/officeDocument/2006/relationships/tags" Target="../tags/tag83.xml"/><Relationship Id="rId6" Type="http://schemas.openxmlformats.org/officeDocument/2006/relationships/hyperlink" Target="http://www.edulll.gr/" TargetMode="External"/><Relationship Id="rId5" Type="http://schemas.openxmlformats.org/officeDocument/2006/relationships/image" Target="../media/image2.png"/><Relationship Id="rId4" Type="http://schemas.openxmlformats.org/officeDocument/2006/relationships/hyperlink" Target="http://creativecommons.org/licenses/by-sa/3.0/deed.el" TargetMode="External"/></Relationships>
</file>

<file path=ppt/slides/_rels/slide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15.xml"/></Relationships>
</file>

<file path=ppt/slides/_rels/slide5.xml.rels><?xml version="1.0" encoding="UTF-8" standalone="yes"?>
<Relationships xmlns="http://schemas.openxmlformats.org/package/2006/relationships"><Relationship Id="rId8" Type="http://schemas.openxmlformats.org/officeDocument/2006/relationships/slide" Target="slide6.xml"/><Relationship Id="rId13" Type="http://schemas.openxmlformats.org/officeDocument/2006/relationships/slide" Target="slide28.xml"/><Relationship Id="rId3" Type="http://schemas.openxmlformats.org/officeDocument/2006/relationships/tags" Target="../tags/tag18.xml"/><Relationship Id="rId7" Type="http://schemas.openxmlformats.org/officeDocument/2006/relationships/slideLayout" Target="../slideLayouts/slideLayout6.xml"/><Relationship Id="rId12" Type="http://schemas.openxmlformats.org/officeDocument/2006/relationships/slide" Target="slide27.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11" Type="http://schemas.openxmlformats.org/officeDocument/2006/relationships/slide" Target="slide16.xml"/><Relationship Id="rId5" Type="http://schemas.openxmlformats.org/officeDocument/2006/relationships/tags" Target="../tags/tag20.xml"/><Relationship Id="rId10" Type="http://schemas.openxmlformats.org/officeDocument/2006/relationships/slide" Target="slide17.xml"/><Relationship Id="rId4" Type="http://schemas.openxmlformats.org/officeDocument/2006/relationships/tags" Target="../tags/tag19.xml"/><Relationship Id="rId9" Type="http://schemas.openxmlformats.org/officeDocument/2006/relationships/slide" Target="slide13.xml"/></Relationships>
</file>

<file path=ppt/slides/_rels/slide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25.xml"/></Relationships>
</file>

<file path=ppt/slides/_rels/slide7.xml.rels><?xml version="1.0" encoding="UTF-8" standalone="yes"?>
<Relationships xmlns="http://schemas.openxmlformats.org/package/2006/relationships"><Relationship Id="rId8" Type="http://schemas.openxmlformats.org/officeDocument/2006/relationships/notesSlide" Target="../notesSlides/notesSlide4.xml"/><Relationship Id="rId3" Type="http://schemas.openxmlformats.org/officeDocument/2006/relationships/tags" Target="../tags/tag27.xml"/><Relationship Id="rId7" Type="http://schemas.openxmlformats.org/officeDocument/2006/relationships/slideLayout" Target="../slideLayouts/slideLayout4.xml"/><Relationship Id="rId2" Type="http://schemas.openxmlformats.org/officeDocument/2006/relationships/tags" Target="../tags/tag26.xml"/><Relationship Id="rId1" Type="http://schemas.openxmlformats.org/officeDocument/2006/relationships/vmlDrawing" Target="../drawings/vmlDrawing1.vml"/><Relationship Id="rId6" Type="http://schemas.openxmlformats.org/officeDocument/2006/relationships/tags" Target="../tags/tag30.xml"/><Relationship Id="rId5" Type="http://schemas.openxmlformats.org/officeDocument/2006/relationships/tags" Target="../tags/tag29.xml"/><Relationship Id="rId10" Type="http://schemas.openxmlformats.org/officeDocument/2006/relationships/image" Target="../media/image5.wmf"/><Relationship Id="rId4" Type="http://schemas.openxmlformats.org/officeDocument/2006/relationships/tags" Target="../tags/tag28.xml"/><Relationship Id="rId9"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Layout" Target="../slideLayouts/slideLayout7.xml"/><Relationship Id="rId4" Type="http://schemas.openxmlformats.org/officeDocument/2006/relationships/tags" Target="../tags/tag34.xml"/></Relationships>
</file>

<file path=ppt/slides/_rels/slide9.xml.rels><?xml version="1.0" encoding="UTF-8" standalone="yes"?>
<Relationships xmlns="http://schemas.openxmlformats.org/package/2006/relationships"><Relationship Id="rId3" Type="http://schemas.openxmlformats.org/officeDocument/2006/relationships/tags" Target="../tags/tag36.xml"/><Relationship Id="rId7" Type="http://schemas.openxmlformats.org/officeDocument/2006/relationships/image" Target="../media/image6.wmf"/><Relationship Id="rId2" Type="http://schemas.openxmlformats.org/officeDocument/2006/relationships/tags" Target="../tags/tag35.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slideLayout" Target="../slideLayouts/slideLayout7.xml"/><Relationship Id="rId4" Type="http://schemas.openxmlformats.org/officeDocument/2006/relationships/tags" Target="../tags/tag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Εικόνα 1" descr="Λογότυπο Τεχνολογικό Εκπαιδευτικό Ίδρυμα Θεσσαλίας.">
            <a:hlinkClick r:id="rId5" tooltip="Μετάβαση στην Ιστοσελίδα του Ιδρύματος"/>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82613" y="449263"/>
            <a:ext cx="3455987"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Τίτλος 1"/>
          <p:cNvSpPr>
            <a:spLocks noGrp="1"/>
          </p:cNvSpPr>
          <p:nvPr>
            <p:ph type="ctrTitle"/>
            <p:custDataLst>
              <p:tags r:id="rId2"/>
            </p:custDataLst>
          </p:nvPr>
        </p:nvSpPr>
        <p:spPr>
          <a:xfrm>
            <a:off x="582613" y="1772816"/>
            <a:ext cx="7949827" cy="1236663"/>
          </a:xfrm>
        </p:spPr>
        <p:txBody>
          <a:bodyPr>
            <a:noAutofit/>
          </a:bodyPr>
          <a:lstStyle/>
          <a:p>
            <a:r>
              <a:rPr lang="el-GR" altLang="el-GR" b="1" dirty="0" smtClean="0">
                <a:solidFill>
                  <a:srgbClr val="000000"/>
                </a:solidFill>
              </a:rPr>
              <a:t>Διοίκηση Ποιότητας</a:t>
            </a:r>
            <a:endParaRPr lang="el-GR" altLang="el-GR" dirty="0" smtClean="0"/>
          </a:p>
        </p:txBody>
      </p:sp>
      <p:sp>
        <p:nvSpPr>
          <p:cNvPr id="3" name="Θέση περιεχομένου 1"/>
          <p:cNvSpPr>
            <a:spLocks noGrp="1"/>
          </p:cNvSpPr>
          <p:nvPr>
            <p:ph type="subTitle" idx="1"/>
            <p:custDataLst>
              <p:tags r:id="rId3"/>
            </p:custDataLst>
          </p:nvPr>
        </p:nvSpPr>
        <p:spPr>
          <a:xfrm>
            <a:off x="971600" y="3140968"/>
            <a:ext cx="7128792" cy="2316088"/>
          </a:xfrm>
        </p:spPr>
        <p:txBody>
          <a:bodyPr rtlCol="0">
            <a:normAutofit fontScale="92500"/>
          </a:bodyPr>
          <a:lstStyle/>
          <a:p>
            <a:pPr>
              <a:spcBef>
                <a:spcPts val="0"/>
              </a:spcBef>
              <a:spcAft>
                <a:spcPts val="1800"/>
              </a:spcAft>
              <a:defRPr/>
            </a:pPr>
            <a:r>
              <a:rPr lang="el-GR" sz="2800" b="1" dirty="0">
                <a:solidFill>
                  <a:prstClr val="black"/>
                </a:solidFill>
                <a:cs typeface="Arial" charset="0"/>
              </a:rPr>
              <a:t>Ενότητα </a:t>
            </a:r>
            <a:r>
              <a:rPr lang="el-GR" sz="2800" b="1" dirty="0" smtClean="0">
                <a:solidFill>
                  <a:prstClr val="black"/>
                </a:solidFill>
                <a:cs typeface="Arial" charset="0"/>
              </a:rPr>
              <a:t>5</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a:solidFill>
                  <a:schemeClr val="tx1"/>
                </a:solidFill>
              </a:rPr>
              <a:t> Δειγματοληψία και Ποιοτικός Έλεγχος</a:t>
            </a:r>
            <a:endParaRPr lang="el-GR" sz="2800" dirty="0">
              <a:solidFill>
                <a:prstClr val="black"/>
              </a:solidFill>
              <a:cs typeface="Arial" charset="0"/>
            </a:endParaRPr>
          </a:p>
          <a:p>
            <a:pPr fontAlgn="auto">
              <a:spcBef>
                <a:spcPts val="0"/>
              </a:spcBef>
              <a:spcAft>
                <a:spcPts val="0"/>
              </a:spcAft>
              <a:buFont typeface="Arial" panose="020B0604020202020204" pitchFamily="34" charset="0"/>
              <a:buNone/>
              <a:defRPr/>
            </a:pPr>
            <a:r>
              <a:rPr lang="el-GR" sz="2800" dirty="0">
                <a:solidFill>
                  <a:prstClr val="black"/>
                </a:solidFill>
                <a:cs typeface="Arial" charset="0"/>
              </a:rPr>
              <a:t> </a:t>
            </a:r>
            <a:r>
              <a:rPr lang="el-GR" sz="2800" b="1" dirty="0">
                <a:solidFill>
                  <a:prstClr val="black"/>
                </a:solidFill>
                <a:cs typeface="Arial" charset="0"/>
              </a:rPr>
              <a:t>   </a:t>
            </a:r>
            <a:r>
              <a:rPr lang="el-GR" sz="2800" dirty="0">
                <a:solidFill>
                  <a:prstClr val="black"/>
                </a:solidFill>
                <a:cs typeface="Arial" charset="0"/>
              </a:rPr>
              <a:t>Διδάσκων: </a:t>
            </a:r>
            <a:r>
              <a:rPr lang="el-GR" sz="2800" dirty="0" err="1" smtClean="0">
                <a:solidFill>
                  <a:prstClr val="black"/>
                </a:solidFill>
                <a:cs typeface="Arial" charset="0"/>
              </a:rPr>
              <a:t>Τσέλιος</a:t>
            </a:r>
            <a:r>
              <a:rPr lang="el-GR" sz="2800" dirty="0" smtClean="0">
                <a:solidFill>
                  <a:prstClr val="black"/>
                </a:solidFill>
                <a:cs typeface="Arial" charset="0"/>
              </a:rPr>
              <a:t> Δημήτριος, </a:t>
            </a:r>
          </a:p>
          <a:p>
            <a:pPr>
              <a:spcBef>
                <a:spcPts val="0"/>
              </a:spcBef>
              <a:spcAft>
                <a:spcPts val="1200"/>
              </a:spcAft>
              <a:defRPr/>
            </a:pPr>
            <a:r>
              <a:rPr lang="el-GR" sz="2800" dirty="0">
                <a:solidFill>
                  <a:prstClr val="black"/>
                </a:solidFill>
                <a:cs typeface="Arial" charset="0"/>
              </a:rPr>
              <a:t>Καθηγητής </a:t>
            </a:r>
            <a:r>
              <a:rPr lang="el-GR" sz="2800" dirty="0" smtClean="0">
                <a:solidFill>
                  <a:prstClr val="black"/>
                </a:solidFill>
                <a:cs typeface="Arial" charset="0"/>
              </a:rPr>
              <a:t>Εφαρμογών</a:t>
            </a:r>
          </a:p>
          <a:p>
            <a:pPr fontAlgn="auto">
              <a:spcBef>
                <a:spcPts val="0"/>
              </a:spcBef>
              <a:spcAft>
                <a:spcPts val="0"/>
              </a:spcAft>
              <a:buFont typeface="Arial" panose="020B0604020202020204" pitchFamily="34" charset="0"/>
              <a:buNone/>
              <a:defRPr/>
            </a:pPr>
            <a:r>
              <a:rPr lang="el-GR" sz="2800" dirty="0" smtClean="0">
                <a:solidFill>
                  <a:prstClr val="black"/>
                </a:solidFill>
                <a:cs typeface="Arial" charset="0"/>
              </a:rPr>
              <a:t>Τμήμα Διοίκησης Επιχειρήσεων </a:t>
            </a:r>
            <a:endParaRPr lang="en-US" sz="2800" b="1" dirty="0">
              <a:solidFill>
                <a:prstClr val="black"/>
              </a:solidFill>
              <a:cs typeface="Arial" charset="0"/>
            </a:endParaRPr>
          </a:p>
          <a:p>
            <a:pPr fontAlgn="auto">
              <a:spcAft>
                <a:spcPts val="0"/>
              </a:spcAft>
              <a:buFont typeface="Arial" panose="020B0604020202020204" pitchFamily="34" charset="0"/>
              <a:buNone/>
              <a:defRPr/>
            </a:pPr>
            <a:endParaRPr lang="el-GR" dirty="0"/>
          </a:p>
        </p:txBody>
      </p:sp>
      <p:pic>
        <p:nvPicPr>
          <p:cNvPr id="9" name="Εικόνα 2" descr=" Λογότυπο για Άδειες χρήσης Creative Commons, B Y, S A. ">
            <a:hlinkClick r:id="rId7" tooltip="Μετάβαση στην Άδεια Χρήσης"/>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9" tooltip="Μετάβαση σε www.edulll.gr"/>
          </p:cNvPr>
          <p:cNvPicPr>
            <a:picLocks noChangeAspect="1" noChangeArrowheads="1"/>
          </p:cNvPicPr>
          <p:nvPr/>
        </p:nvPicPr>
        <p:blipFill>
          <a:blip r:embed="rId10"/>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2327246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p:txBody>
          <a:bodyPr>
            <a:normAutofit fontScale="90000"/>
          </a:bodyPr>
          <a:lstStyle/>
          <a:p>
            <a:r>
              <a:rPr lang="el-GR" sz="4400" b="1" kern="1200" dirty="0" smtClean="0">
                <a:solidFill>
                  <a:schemeClr val="tx1"/>
                </a:solidFill>
                <a:effectLst/>
                <a:latin typeface="+mj-lt"/>
                <a:ea typeface="+mj-ea"/>
                <a:cs typeface="+mj-cs"/>
              </a:rPr>
              <a:t>Παράδειγμα </a:t>
            </a:r>
            <a:r>
              <a:rPr lang="en-US" sz="4400" b="1" kern="1200" dirty="0" smtClean="0">
                <a:solidFill>
                  <a:schemeClr val="tx1"/>
                </a:solidFill>
                <a:effectLst/>
                <a:latin typeface="+mj-lt"/>
                <a:ea typeface="+mj-ea"/>
                <a:cs typeface="+mj-cs"/>
              </a:rPr>
              <a:t>p</a:t>
            </a:r>
            <a:r>
              <a:rPr lang="el-GR" sz="4400" b="1" kern="1200" dirty="0" smtClean="0">
                <a:solidFill>
                  <a:schemeClr val="tx1"/>
                </a:solidFill>
                <a:effectLst/>
                <a:latin typeface="+mj-lt"/>
                <a:ea typeface="+mj-ea"/>
                <a:cs typeface="+mj-cs"/>
              </a:rPr>
              <a:t> διαγράμματος </a:t>
            </a:r>
            <a:r>
              <a:rPr lang="en-US" b="1" dirty="0" smtClean="0"/>
              <a:t>(3/3</a:t>
            </a:r>
            <a:r>
              <a:rPr lang="en-US" b="1" dirty="0"/>
              <a:t>)</a:t>
            </a:r>
            <a:endParaRPr lang="el-GR" b="1" dirty="0"/>
          </a:p>
        </p:txBody>
      </p:sp>
      <p:graphicFrame>
        <p:nvGraphicFramePr>
          <p:cNvPr id="5" name="Object 4"/>
          <p:cNvGraphicFramePr>
            <a:graphicFrameLocks noChangeAspect="1"/>
          </p:cNvGraphicFramePr>
          <p:nvPr>
            <p:extLst>
              <p:ext uri="{D42A27DB-BD31-4B8C-83A1-F6EECF244321}">
                <p14:modId xmlns:p14="http://schemas.microsoft.com/office/powerpoint/2010/main" val="2181060604"/>
              </p:ext>
            </p:extLst>
          </p:nvPr>
        </p:nvGraphicFramePr>
        <p:xfrm>
          <a:off x="251520" y="1196751"/>
          <a:ext cx="8435280" cy="4971131"/>
        </p:xfrm>
        <a:graphic>
          <a:graphicData uri="http://schemas.openxmlformats.org/presentationml/2006/ole">
            <mc:AlternateContent xmlns:mc="http://schemas.openxmlformats.org/markup-compatibility/2006">
              <mc:Choice xmlns:v="urn:schemas-microsoft-com:vml" Requires="v">
                <p:oleObj spid="_x0000_s10297" name="Mtb Graph" r:id="rId6" imgW="6415735" imgH="4336999" progId="MinitabGraph.Document">
                  <p:embed/>
                </p:oleObj>
              </mc:Choice>
              <mc:Fallback>
                <p:oleObj name="Mtb Graph" r:id="rId6" imgW="6415735" imgH="4336999" progId="MinitabGraph.Document">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520" y="1196751"/>
                        <a:ext cx="8435280" cy="4971131"/>
                      </a:xfrm>
                      <a:prstGeom prst="rect">
                        <a:avLst/>
                      </a:prstGeom>
                      <a:noFill/>
                      <a:ln>
                        <a:noFill/>
                      </a:ln>
                      <a:effectLst/>
                    </p:spPr>
                  </p:pic>
                </p:oleObj>
              </mc:Fallback>
            </mc:AlternateContent>
          </a:graphicData>
        </a:graphic>
      </p:graphicFrame>
      <p:sp>
        <p:nvSpPr>
          <p:cNvPr id="6" name="Θέση υποσέλιδου 1" descr="."/>
          <p:cNvSpPr txBox="1">
            <a:spLocks/>
          </p:cNvSpPr>
          <p:nvPr>
            <p:custDataLst>
              <p:tags r:id="rId3"/>
            </p:custDataLst>
          </p:nvPr>
        </p:nvSpPr>
        <p:spPr>
          <a:xfrm>
            <a:off x="2303748" y="6356350"/>
            <a:ext cx="4536504"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10</a:t>
            </a:fld>
            <a:endParaRPr lang="el-GR" sz="1400" dirty="0">
              <a:solidFill>
                <a:schemeClr val="tx1"/>
              </a:solidFill>
            </a:endParaRPr>
          </a:p>
        </p:txBody>
      </p:sp>
    </p:spTree>
    <p:custDataLst>
      <p:tags r:id="rId2"/>
    </p:custDataLst>
    <p:extLst>
      <p:ext uri="{BB962C8B-B14F-4D97-AF65-F5344CB8AC3E}">
        <p14:creationId xmlns:p14="http://schemas.microsoft.com/office/powerpoint/2010/main" val="1673801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sz="4400" b="1" kern="1200" dirty="0" smtClean="0">
                <a:solidFill>
                  <a:schemeClr val="tx1"/>
                </a:solidFill>
                <a:effectLst/>
                <a:latin typeface="+mj-lt"/>
                <a:ea typeface="+mj-ea"/>
                <a:cs typeface="+mj-cs"/>
              </a:rPr>
              <a:t>Άσκηση: κατασκευή </a:t>
            </a:r>
            <a:r>
              <a:rPr lang="en-US" sz="4400" b="1" kern="1200" dirty="0" smtClean="0">
                <a:solidFill>
                  <a:schemeClr val="tx1"/>
                </a:solidFill>
                <a:effectLst/>
                <a:latin typeface="+mj-lt"/>
                <a:ea typeface="+mj-ea"/>
                <a:cs typeface="+mj-cs"/>
              </a:rPr>
              <a:t>p </a:t>
            </a:r>
            <a:r>
              <a:rPr lang="el-GR" sz="4400" b="1" kern="1200" dirty="0" smtClean="0">
                <a:solidFill>
                  <a:schemeClr val="tx1"/>
                </a:solidFill>
                <a:effectLst/>
                <a:latin typeface="+mj-lt"/>
                <a:ea typeface="+mj-ea"/>
                <a:cs typeface="+mj-cs"/>
              </a:rPr>
              <a:t>διαγράμματος </a:t>
            </a:r>
            <a:r>
              <a:rPr lang="en-US" sz="4400" b="1" kern="1200" dirty="0" smtClean="0">
                <a:solidFill>
                  <a:schemeClr val="tx1"/>
                </a:solidFill>
                <a:effectLst/>
                <a:latin typeface="+mj-lt"/>
                <a:ea typeface="+mj-ea"/>
                <a:cs typeface="+mj-cs"/>
              </a:rPr>
              <a:t>(1/2)</a:t>
            </a:r>
            <a:endParaRPr lang="el-GR" b="1" dirty="0">
              <a:effectLst/>
            </a:endParaRPr>
          </a:p>
        </p:txBody>
      </p:sp>
      <p:sp>
        <p:nvSpPr>
          <p:cNvPr id="3" name="Content Placeholder 2"/>
          <p:cNvSpPr>
            <a:spLocks noGrp="1"/>
          </p:cNvSpPr>
          <p:nvPr>
            <p:ph idx="1"/>
          </p:nvPr>
        </p:nvSpPr>
        <p:spPr/>
        <p:txBody>
          <a:bodyPr/>
          <a:lstStyle/>
          <a:p>
            <a:pPr marL="0" indent="0">
              <a:buNone/>
            </a:pPr>
            <a:r>
              <a:rPr lang="el-GR" dirty="0"/>
              <a:t>Κατασκευάστε το </a:t>
            </a:r>
            <a:r>
              <a:rPr lang="en-US" dirty="0" smtClean="0"/>
              <a:t>p</a:t>
            </a:r>
            <a:r>
              <a:rPr lang="el-GR" dirty="0" smtClean="0"/>
              <a:t> </a:t>
            </a:r>
            <a:r>
              <a:rPr lang="el-GR" dirty="0"/>
              <a:t>διάγραμμα σύμφωνα με τους προηγούμενους τύπους και τον ακόλουθο πίνακα.</a:t>
            </a:r>
          </a:p>
          <a:p>
            <a:pPr marL="0" indent="0">
              <a:buNone/>
            </a:pPr>
            <a:endParaRPr lang="en-US" dirty="0" smtClean="0"/>
          </a:p>
          <a:p>
            <a:pPr marL="0" indent="0">
              <a:buNone/>
            </a:pPr>
            <a:r>
              <a:rPr lang="el-GR" dirty="0" smtClean="0"/>
              <a:t>Σημείωση</a:t>
            </a:r>
            <a:r>
              <a:rPr lang="el-GR" dirty="0"/>
              <a:t>: θα πρέπει πρώτα να υπολογιστεί σε κάθε δείγμα η μέση αναλογία </a:t>
            </a:r>
            <a:r>
              <a:rPr lang="en-US" dirty="0" smtClean="0"/>
              <a:t>p</a:t>
            </a:r>
            <a:r>
              <a:rPr lang="el-GR" dirty="0" smtClean="0"/>
              <a:t>.</a:t>
            </a:r>
            <a:endParaRPr lang="el-GR" dirty="0"/>
          </a:p>
          <a:p>
            <a:endParaRPr lang="el-GR" dirty="0"/>
          </a:p>
        </p:txBody>
      </p:sp>
      <p:sp>
        <p:nvSpPr>
          <p:cNvPr id="6" name="Θέση υποσέλιδου 1" descr="."/>
          <p:cNvSpPr txBox="1">
            <a:spLocks/>
          </p:cNvSpPr>
          <p:nvPr>
            <p:custDataLst>
              <p:tags r:id="rId2"/>
            </p:custDataLst>
          </p:nvPr>
        </p:nvSpPr>
        <p:spPr>
          <a:xfrm>
            <a:off x="2159732" y="6356350"/>
            <a:ext cx="4824536"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11</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4645033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57200" y="1628800"/>
            <a:ext cx="4834880" cy="2016224"/>
          </a:xfrm>
        </p:spPr>
        <p:txBody>
          <a:bodyPr>
            <a:noAutofit/>
          </a:bodyPr>
          <a:lstStyle/>
          <a:p>
            <a:r>
              <a:rPr lang="el-GR" sz="4000" dirty="0"/>
              <a:t>Άσκηση: κατασκευή </a:t>
            </a:r>
            <a:r>
              <a:rPr lang="en-US" sz="4000" dirty="0"/>
              <a:t>p </a:t>
            </a:r>
            <a:r>
              <a:rPr lang="el-GR" sz="4000" dirty="0"/>
              <a:t>διαγράμματος </a:t>
            </a:r>
            <a:r>
              <a:rPr lang="en-US" sz="4000" dirty="0" smtClean="0"/>
              <a:t>(2/2)</a:t>
            </a:r>
            <a:endParaRPr lang="el-GR" sz="4000" b="1" dirty="0"/>
          </a:p>
        </p:txBody>
      </p:sp>
      <p:graphicFrame>
        <p:nvGraphicFramePr>
          <p:cNvPr id="8" name="Group 1191"/>
          <p:cNvGraphicFramePr>
            <a:graphicFrameLocks noGrp="1"/>
          </p:cNvGraphicFramePr>
          <p:nvPr>
            <p:ph idx="1"/>
            <p:custDataLst>
              <p:tags r:id="rId2"/>
            </p:custDataLst>
            <p:extLst>
              <p:ext uri="{D42A27DB-BD31-4B8C-83A1-F6EECF244321}">
                <p14:modId xmlns:p14="http://schemas.microsoft.com/office/powerpoint/2010/main" val="2255852805"/>
              </p:ext>
            </p:extLst>
          </p:nvPr>
        </p:nvGraphicFramePr>
        <p:xfrm>
          <a:off x="5652120" y="185650"/>
          <a:ext cx="2880320" cy="6245565"/>
        </p:xfrm>
        <a:graphic>
          <a:graphicData uri="http://schemas.openxmlformats.org/drawingml/2006/table">
            <a:tbl>
              <a:tblPr firstRow="1"/>
              <a:tblGrid>
                <a:gridCol w="714001"/>
                <a:gridCol w="809251"/>
                <a:gridCol w="1357068"/>
              </a:tblGrid>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l-GR" altLang="el-GR" sz="1000" b="1" i="0" u="none" strike="noStrike" cap="none" normalizeH="0" baseline="0" noProof="0" dirty="0" smtClean="0">
                          <a:ln>
                            <a:noFill/>
                          </a:ln>
                          <a:solidFill>
                            <a:schemeClr val="tx1"/>
                          </a:solidFill>
                          <a:effectLst/>
                          <a:latin typeface="Times New Roman" pitchFamily="18" charset="0"/>
                          <a:cs typeface="Times New Roman" pitchFamily="18" charset="0"/>
                        </a:rPr>
                        <a:t>Εβδομάδα</a:t>
                      </a:r>
                      <a:endParaRPr kumimoji="1" lang="el-GR" altLang="el-GR" sz="1000" b="1"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l-GR" altLang="el-GR" sz="1000" b="1" i="0" u="none" strike="noStrike" cap="none" normalizeH="0" baseline="0" noProof="0" dirty="0" smtClean="0">
                          <a:ln>
                            <a:noFill/>
                          </a:ln>
                          <a:solidFill>
                            <a:schemeClr val="tx1"/>
                          </a:solidFill>
                          <a:effectLst/>
                          <a:latin typeface="Times New Roman" pitchFamily="18" charset="0"/>
                          <a:cs typeface="Times New Roman" pitchFamily="18" charset="0"/>
                        </a:rPr>
                        <a:t>Παραδόσεις</a:t>
                      </a:r>
                      <a:endParaRPr kumimoji="1" lang="el-GR" altLang="el-GR" sz="1000" b="1"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l-GR" altLang="el-GR" sz="1000" b="1" i="0" u="none" strike="noStrike" cap="none" normalizeH="0" baseline="0" noProof="0" dirty="0" smtClean="0">
                          <a:ln>
                            <a:noFill/>
                          </a:ln>
                          <a:solidFill>
                            <a:schemeClr val="tx1"/>
                          </a:solidFill>
                          <a:effectLst/>
                          <a:latin typeface="Times New Roman" pitchFamily="18" charset="0"/>
                          <a:cs typeface="Times New Roman" pitchFamily="18" charset="0"/>
                        </a:rPr>
                        <a:t>Καθυστερημένες Παραδόσεις</a:t>
                      </a:r>
                      <a:endParaRPr kumimoji="1" lang="el-GR" altLang="el-GR" sz="1000" b="1"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800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96</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2</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845</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106</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3</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830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99</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4</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780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79</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5</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770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76</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6</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880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66</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7</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875</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61</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8</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780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77</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9</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700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56</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920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110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11</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900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121</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12</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830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133</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13</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850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153</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14</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750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131</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15</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780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109</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16</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730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88</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17</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800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80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18</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815</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75</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19</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930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25</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20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900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99</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21</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910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77</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22</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875</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87</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23</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830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62</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24</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850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93</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33973">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25</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750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l-GR" altLang="el-GR" sz="900" b="0" i="0" u="none" strike="noStrike" cap="none" normalizeH="0" baseline="0" noProof="0" dirty="0" smtClean="0">
                          <a:ln>
                            <a:noFill/>
                          </a:ln>
                          <a:solidFill>
                            <a:schemeClr val="tx1"/>
                          </a:solidFill>
                          <a:effectLst/>
                          <a:latin typeface="Times New Roman" pitchFamily="18" charset="0"/>
                          <a:cs typeface="Times New Roman" pitchFamily="18" charset="0"/>
                        </a:rPr>
                        <a:t>90</a:t>
                      </a:r>
                      <a:endParaRPr kumimoji="1" lang="el-GR" altLang="el-GR" sz="900" b="0" i="0" u="none" strike="noStrike" cap="none" normalizeH="0" baseline="0" noProof="0" dirty="0" smtClean="0">
                        <a:ln>
                          <a:noFill/>
                        </a:ln>
                        <a:solidFill>
                          <a:schemeClr val="tx1"/>
                        </a:solidFill>
                        <a:effectLst/>
                        <a:latin typeface="Times New Roman" pitchFamily="18" charset="0"/>
                      </a:endParaRPr>
                    </a:p>
                  </a:txBody>
                  <a:tcPr marL="60138" marR="601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6" name="Θέση υποσέλιδου 1" descr="."/>
          <p:cNvSpPr txBox="1">
            <a:spLocks/>
          </p:cNvSpPr>
          <p:nvPr>
            <p:custDataLst>
              <p:tags r:id="rId3"/>
            </p:custDataLst>
          </p:nvPr>
        </p:nvSpPr>
        <p:spPr>
          <a:xfrm>
            <a:off x="2159732" y="6356350"/>
            <a:ext cx="4824536"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12</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572157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p:txBody>
          <a:bodyPr>
            <a:normAutofit/>
          </a:bodyPr>
          <a:lstStyle/>
          <a:p>
            <a:r>
              <a:rPr lang="el-GR" sz="4400" b="1" kern="1200" dirty="0" smtClean="0">
                <a:solidFill>
                  <a:schemeClr val="tx1"/>
                </a:solidFill>
                <a:effectLst/>
                <a:latin typeface="+mj-lt"/>
                <a:ea typeface="+mj-ea"/>
                <a:cs typeface="+mj-cs"/>
              </a:rPr>
              <a:t>Το </a:t>
            </a:r>
            <a:r>
              <a:rPr lang="en-US" sz="4400" b="1" kern="1200" dirty="0" smtClean="0">
                <a:solidFill>
                  <a:schemeClr val="tx1"/>
                </a:solidFill>
                <a:effectLst/>
                <a:latin typeface="+mj-lt"/>
                <a:ea typeface="+mj-ea"/>
                <a:cs typeface="+mj-cs"/>
              </a:rPr>
              <a:t>c- </a:t>
            </a:r>
            <a:r>
              <a:rPr lang="el-GR" sz="4400" b="1" kern="1200" dirty="0" smtClean="0">
                <a:solidFill>
                  <a:schemeClr val="tx1"/>
                </a:solidFill>
                <a:effectLst/>
                <a:latin typeface="+mj-lt"/>
                <a:ea typeface="+mj-ea"/>
                <a:cs typeface="+mj-cs"/>
              </a:rPr>
              <a:t>διάγραμμα</a:t>
            </a:r>
            <a:endParaRPr lang="el-GR" b="1" dirty="0">
              <a:effectLst/>
            </a:endParaRPr>
          </a:p>
        </p:txBody>
      </p:sp>
      <p:sp>
        <p:nvSpPr>
          <p:cNvPr id="7" name="Θέση περιεχομένου 1"/>
          <p:cNvSpPr txBox="1">
            <a:spLocks/>
          </p:cNvSpPr>
          <p:nvPr>
            <p:custDataLst>
              <p:tags r:id="rId2"/>
            </p:custDataLst>
          </p:nvPr>
        </p:nvSpPr>
        <p:spPr>
          <a:xfrm>
            <a:off x="457200" y="1307306"/>
            <a:ext cx="8229600" cy="471398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800"/>
              </a:spcAft>
            </a:pPr>
            <a:r>
              <a:rPr lang="el-GR" altLang="el-GR" sz="2800" dirty="0"/>
              <a:t>Τύπος διαγράμματος ελέγχου που χρησιμοποιείται στην παρακολούθηση του αριθμού των ελαττωμάτων ανά ελαττωματικό προϊόν.</a:t>
            </a:r>
          </a:p>
          <a:p>
            <a:pPr>
              <a:spcAft>
                <a:spcPts val="800"/>
              </a:spcAft>
            </a:pPr>
            <a:r>
              <a:rPr lang="el-GR" altLang="el-GR" sz="2800" dirty="0"/>
              <a:t>Τα όρια ελέγχου όσον αφορά τα ελαττώματα ανά προϊόν βασίζονται στην κατανομή </a:t>
            </a:r>
            <a:r>
              <a:rPr lang="el-GR" altLang="el-GR" sz="2800" dirty="0" err="1"/>
              <a:t>Poisson</a:t>
            </a:r>
            <a:r>
              <a:rPr lang="el-GR" altLang="el-GR" sz="2800" dirty="0"/>
              <a:t> η οποία έχει διακύμανση ίση με το μέσο της</a:t>
            </a:r>
            <a:r>
              <a:rPr lang="el-GR" altLang="el-GR" sz="2800" dirty="0" smtClean="0"/>
              <a:t>.</a:t>
            </a:r>
            <a:endParaRPr lang="el-GR" altLang="el-GR" sz="2800" dirty="0"/>
          </a:p>
        </p:txBody>
      </p:sp>
      <p:sp>
        <p:nvSpPr>
          <p:cNvPr id="6" name="Θέση υποσέλιδου 1" descr="."/>
          <p:cNvSpPr txBox="1">
            <a:spLocks/>
          </p:cNvSpPr>
          <p:nvPr>
            <p:custDataLst>
              <p:tags r:id="rId3"/>
            </p:custDataLst>
          </p:nvPr>
        </p:nvSpPr>
        <p:spPr>
          <a:xfrm>
            <a:off x="2123728" y="6356350"/>
            <a:ext cx="4896544"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13</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530093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p:txBody>
          <a:bodyPr>
            <a:normAutofit fontScale="90000"/>
          </a:bodyPr>
          <a:lstStyle/>
          <a:p>
            <a:r>
              <a:rPr lang="el-GR" sz="4400" b="1" kern="1200" dirty="0" smtClean="0">
                <a:solidFill>
                  <a:schemeClr val="tx1"/>
                </a:solidFill>
                <a:effectLst/>
                <a:latin typeface="+mj-lt"/>
                <a:ea typeface="+mj-ea"/>
                <a:cs typeface="+mj-cs"/>
              </a:rPr>
              <a:t>Οι τύποι των ορίων του </a:t>
            </a:r>
            <a:r>
              <a:rPr lang="en-US" sz="4400" b="1" kern="1200" dirty="0" smtClean="0">
                <a:solidFill>
                  <a:schemeClr val="tx1"/>
                </a:solidFill>
                <a:effectLst/>
                <a:latin typeface="+mj-lt"/>
                <a:ea typeface="+mj-ea"/>
                <a:cs typeface="+mj-cs"/>
              </a:rPr>
              <a:t>c </a:t>
            </a:r>
            <a:r>
              <a:rPr lang="el-GR" sz="4400" b="1" kern="1200" dirty="0" smtClean="0">
                <a:solidFill>
                  <a:schemeClr val="tx1"/>
                </a:solidFill>
                <a:effectLst/>
                <a:latin typeface="+mj-lt"/>
                <a:ea typeface="+mj-ea"/>
                <a:cs typeface="+mj-cs"/>
              </a:rPr>
              <a:t>διαγράμματος </a:t>
            </a:r>
            <a:endParaRPr lang="el-GR" b="1" dirty="0">
              <a:effectLst/>
            </a:endParaRPr>
          </a:p>
        </p:txBody>
      </p:sp>
      <p:sp>
        <p:nvSpPr>
          <p:cNvPr id="3" name="TextBox 2"/>
          <p:cNvSpPr txBox="1"/>
          <p:nvPr/>
        </p:nvSpPr>
        <p:spPr>
          <a:xfrm>
            <a:off x="457200" y="2094690"/>
            <a:ext cx="6120680" cy="584775"/>
          </a:xfrm>
          <a:prstGeom prst="rect">
            <a:avLst/>
          </a:prstGeom>
          <a:noFill/>
        </p:spPr>
        <p:txBody>
          <a:bodyPr wrap="square" rtlCol="0">
            <a:spAutoFit/>
          </a:bodyPr>
          <a:lstStyle/>
          <a:p>
            <a:r>
              <a:rPr lang="el-GR" sz="3200" dirty="0" smtClean="0"/>
              <a:t>Οι τύποι των ορίων είναι:</a:t>
            </a:r>
            <a:endParaRPr lang="el-GR" sz="3200" dirty="0"/>
          </a:p>
        </p:txBody>
      </p:sp>
      <p:graphicFrame>
        <p:nvGraphicFramePr>
          <p:cNvPr id="2" name="Object 1"/>
          <p:cNvGraphicFramePr>
            <a:graphicFrameLocks noChangeAspect="1"/>
          </p:cNvGraphicFramePr>
          <p:nvPr>
            <p:extLst>
              <p:ext uri="{D42A27DB-BD31-4B8C-83A1-F6EECF244321}">
                <p14:modId xmlns:p14="http://schemas.microsoft.com/office/powerpoint/2010/main" val="2426859166"/>
              </p:ext>
            </p:extLst>
          </p:nvPr>
        </p:nvGraphicFramePr>
        <p:xfrm>
          <a:off x="487791" y="3212976"/>
          <a:ext cx="8168418" cy="2830686"/>
        </p:xfrm>
        <a:graphic>
          <a:graphicData uri="http://schemas.openxmlformats.org/presentationml/2006/ole">
            <mc:AlternateContent xmlns:mc="http://schemas.openxmlformats.org/markup-compatibility/2006">
              <mc:Choice xmlns:v="urn:schemas-microsoft-com:vml" Requires="v">
                <p:oleObj spid="_x0000_s12341" name="Εξίσωση" r:id="rId6" imgW="1688367" imgH="634725" progId="Equation.3">
                  <p:embed/>
                </p:oleObj>
              </mc:Choice>
              <mc:Fallback>
                <p:oleObj name="Εξίσωση" r:id="rId6" imgW="1688367" imgH="634725"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791" y="3212976"/>
                        <a:ext cx="8168418" cy="2830686"/>
                      </a:xfrm>
                      <a:prstGeom prst="rect">
                        <a:avLst/>
                      </a:prstGeom>
                      <a:solidFill>
                        <a:schemeClr val="bg1"/>
                      </a:solidFill>
                      <a:ln w="9525">
                        <a:solidFill>
                          <a:schemeClr val="tx1"/>
                        </a:solidFill>
                        <a:miter lim="800000"/>
                        <a:headEnd/>
                        <a:tailEnd/>
                      </a:ln>
                      <a:effectLst/>
                    </p:spPr>
                  </p:pic>
                </p:oleObj>
              </mc:Fallback>
            </mc:AlternateContent>
          </a:graphicData>
        </a:graphic>
      </p:graphicFrame>
      <p:sp>
        <p:nvSpPr>
          <p:cNvPr id="6" name="Θέση υποσέλιδου 1" descr="."/>
          <p:cNvSpPr txBox="1">
            <a:spLocks/>
          </p:cNvSpPr>
          <p:nvPr>
            <p:custDataLst>
              <p:tags r:id="rId3"/>
            </p:custDataLst>
          </p:nvPr>
        </p:nvSpPr>
        <p:spPr>
          <a:xfrm>
            <a:off x="2195736" y="6356350"/>
            <a:ext cx="4752528"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14</a:t>
            </a:fld>
            <a:endParaRPr lang="el-GR" sz="1400" dirty="0">
              <a:solidFill>
                <a:schemeClr val="tx1"/>
              </a:solidFill>
            </a:endParaRPr>
          </a:p>
        </p:txBody>
      </p:sp>
    </p:spTree>
    <p:custDataLst>
      <p:tags r:id="rId2"/>
    </p:custDataLst>
    <p:extLst>
      <p:ext uri="{BB962C8B-B14F-4D97-AF65-F5344CB8AC3E}">
        <p14:creationId xmlns:p14="http://schemas.microsoft.com/office/powerpoint/2010/main" val="16251887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sz="4400" b="1" kern="1200" dirty="0" smtClean="0">
                <a:solidFill>
                  <a:schemeClr val="tx1"/>
                </a:solidFill>
                <a:effectLst/>
                <a:latin typeface="+mj-lt"/>
                <a:ea typeface="+mj-ea"/>
                <a:cs typeface="+mj-cs"/>
              </a:rPr>
              <a:t>Άσκηση διαγράμματος τύπου </a:t>
            </a:r>
            <a:r>
              <a:rPr lang="en-US" sz="4400" b="1" kern="1200" dirty="0" smtClean="0">
                <a:solidFill>
                  <a:schemeClr val="tx1"/>
                </a:solidFill>
                <a:effectLst/>
                <a:latin typeface="+mj-lt"/>
                <a:ea typeface="+mj-ea"/>
                <a:cs typeface="+mj-cs"/>
              </a:rPr>
              <a:t>c</a:t>
            </a:r>
            <a:endParaRPr lang="el-GR" b="1" dirty="0">
              <a:effectLst/>
            </a:endParaRPr>
          </a:p>
        </p:txBody>
      </p:sp>
      <p:sp>
        <p:nvSpPr>
          <p:cNvPr id="2" name="Content Placeholder 1"/>
          <p:cNvSpPr>
            <a:spLocks noGrp="1"/>
          </p:cNvSpPr>
          <p:nvPr>
            <p:ph idx="1"/>
          </p:nvPr>
        </p:nvSpPr>
        <p:spPr/>
        <p:txBody>
          <a:bodyPr/>
          <a:lstStyle/>
          <a:p>
            <a:pPr marL="0" indent="0">
              <a:buNone/>
            </a:pPr>
            <a:r>
              <a:rPr lang="el-GR" dirty="0"/>
              <a:t>Μια εταιρεία μεταφορών, σε χρονική περίοδο 9 ημερών δέχτηκε τους εξής αριθμούς παραπόνων από πελάτες: 3, 0, 8, 9, 6, 7, 4, 9 και 8.</a:t>
            </a:r>
          </a:p>
          <a:p>
            <a:pPr marL="0" indent="0">
              <a:buNone/>
            </a:pPr>
            <a:r>
              <a:rPr lang="el-GR" dirty="0"/>
              <a:t>Κατασκευάστε το διάγραμμα ελέγχου.</a:t>
            </a:r>
          </a:p>
        </p:txBody>
      </p:sp>
      <p:sp>
        <p:nvSpPr>
          <p:cNvPr id="6" name="Θέση υποσέλιδου 1" descr="."/>
          <p:cNvSpPr txBox="1">
            <a:spLocks/>
          </p:cNvSpPr>
          <p:nvPr>
            <p:custDataLst>
              <p:tags r:id="rId2"/>
            </p:custDataLst>
          </p:nvPr>
        </p:nvSpPr>
        <p:spPr>
          <a:xfrm>
            <a:off x="2231740" y="6356350"/>
            <a:ext cx="468052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15</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2879556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altLang="el-GR" b="1" dirty="0"/>
              <a:t>Δειγματοληψία Αποδοχής</a:t>
            </a:r>
            <a:endParaRPr lang="el-GR" b="1" dirty="0">
              <a:effectLst/>
            </a:endParaRPr>
          </a:p>
        </p:txBody>
      </p:sp>
      <p:sp>
        <p:nvSpPr>
          <p:cNvPr id="2" name="Content Placeholder 1"/>
          <p:cNvSpPr>
            <a:spLocks noGrp="1"/>
          </p:cNvSpPr>
          <p:nvPr>
            <p:ph idx="1"/>
          </p:nvPr>
        </p:nvSpPr>
        <p:spPr/>
        <p:txBody>
          <a:bodyPr/>
          <a:lstStyle/>
          <a:p>
            <a:pPr>
              <a:spcBef>
                <a:spcPts val="0"/>
              </a:spcBef>
              <a:spcAft>
                <a:spcPts val="1200"/>
              </a:spcAft>
            </a:pPr>
            <a:r>
              <a:rPr lang="el-GR" sz="2400" dirty="0"/>
              <a:t>Είναι η τεχνική που χρησιμοποιείται για τη </a:t>
            </a:r>
            <a:r>
              <a:rPr lang="el-GR" sz="2400" b="1" dirty="0"/>
              <a:t>στήριξη της απόφασης αποδοχής ή απόρριψης</a:t>
            </a:r>
            <a:r>
              <a:rPr lang="el-GR" sz="2400" dirty="0"/>
              <a:t> μιας ποσότητας υλικών ή προϊόντων.</a:t>
            </a:r>
          </a:p>
          <a:p>
            <a:pPr>
              <a:spcBef>
                <a:spcPts val="0"/>
              </a:spcBef>
              <a:spcAft>
                <a:spcPts val="1200"/>
              </a:spcAft>
            </a:pPr>
            <a:r>
              <a:rPr lang="el-GR" sz="2400" dirty="0"/>
              <a:t>Εκτελείται </a:t>
            </a:r>
            <a:r>
              <a:rPr lang="el-GR" sz="2400" b="1" dirty="0"/>
              <a:t>μετά</a:t>
            </a:r>
            <a:r>
              <a:rPr lang="el-GR" sz="2400" dirty="0"/>
              <a:t> την παραγωγή των προϊόντων (εκ των υστέρων) και αυτό είναι το βασικό της </a:t>
            </a:r>
            <a:r>
              <a:rPr lang="el-GR" sz="2400" b="1" dirty="0"/>
              <a:t>μειονέκτημα</a:t>
            </a:r>
            <a:r>
              <a:rPr lang="el-GR" sz="2400" dirty="0"/>
              <a:t>.</a:t>
            </a:r>
          </a:p>
          <a:p>
            <a:pPr>
              <a:spcBef>
                <a:spcPts val="0"/>
              </a:spcBef>
              <a:spcAft>
                <a:spcPts val="1200"/>
              </a:spcAft>
            </a:pPr>
            <a:r>
              <a:rPr lang="el-GR" sz="2400" dirty="0"/>
              <a:t>Πλεονεκτεί έναντι του 100% ελέγχου.</a:t>
            </a:r>
          </a:p>
          <a:p>
            <a:pPr>
              <a:spcBef>
                <a:spcPts val="0"/>
              </a:spcBef>
              <a:spcAft>
                <a:spcPts val="1200"/>
              </a:spcAft>
            </a:pPr>
            <a:r>
              <a:rPr lang="el-GR" sz="2400" dirty="0"/>
              <a:t>Σχέδιο δειγματοληψίας</a:t>
            </a:r>
          </a:p>
          <a:p>
            <a:pPr lvl="1">
              <a:spcBef>
                <a:spcPts val="0"/>
              </a:spcBef>
              <a:spcAft>
                <a:spcPts val="1200"/>
              </a:spcAft>
            </a:pPr>
            <a:r>
              <a:rPr lang="el-GR" sz="2000" dirty="0"/>
              <a:t>Πλήθος Δειγμάτων</a:t>
            </a:r>
          </a:p>
          <a:p>
            <a:pPr lvl="1">
              <a:spcBef>
                <a:spcPts val="0"/>
              </a:spcBef>
              <a:spcAft>
                <a:spcPts val="1200"/>
              </a:spcAft>
            </a:pPr>
            <a:r>
              <a:rPr lang="el-GR" sz="2000" dirty="0"/>
              <a:t>Αποδεκτός αριθμός δειγμάτων που συμμορφώνονται με τις προδιαγραφές.</a:t>
            </a:r>
            <a:endParaRPr lang="el-GR" dirty="0"/>
          </a:p>
        </p:txBody>
      </p:sp>
      <p:sp>
        <p:nvSpPr>
          <p:cNvPr id="6" name="Θέση υποσέλιδου 1" descr="."/>
          <p:cNvSpPr txBox="1">
            <a:spLocks/>
          </p:cNvSpPr>
          <p:nvPr>
            <p:custDataLst>
              <p:tags r:id="rId2"/>
            </p:custDataLst>
          </p:nvPr>
        </p:nvSpPr>
        <p:spPr>
          <a:xfrm>
            <a:off x="2231740" y="6356350"/>
            <a:ext cx="468052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16</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4392061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altLang="el-GR" b="1" dirty="0"/>
              <a:t>Τύποι δειγματοληπτικών σφαλμάτων</a:t>
            </a:r>
            <a:endParaRPr lang="el-GR" b="1" dirty="0"/>
          </a:p>
        </p:txBody>
      </p:sp>
      <p:sp>
        <p:nvSpPr>
          <p:cNvPr id="2" name="Content Placeholder 1"/>
          <p:cNvSpPr>
            <a:spLocks noGrp="1"/>
          </p:cNvSpPr>
          <p:nvPr>
            <p:ph idx="1"/>
          </p:nvPr>
        </p:nvSpPr>
        <p:spPr>
          <a:xfrm>
            <a:off x="457200" y="1268760"/>
            <a:ext cx="8229600" cy="5087590"/>
          </a:xfrm>
        </p:spPr>
        <p:txBody>
          <a:bodyPr>
            <a:noAutofit/>
          </a:bodyPr>
          <a:lstStyle/>
          <a:p>
            <a:pPr>
              <a:spcAft>
                <a:spcPts val="1200"/>
              </a:spcAft>
            </a:pPr>
            <a:endParaRPr lang="el-GR" altLang="el-GR" sz="2400" b="1" dirty="0" smtClean="0"/>
          </a:p>
          <a:p>
            <a:pPr>
              <a:spcAft>
                <a:spcPts val="1200"/>
              </a:spcAft>
            </a:pPr>
            <a:r>
              <a:rPr lang="el-GR" altLang="el-GR" sz="2400" b="1" dirty="0" smtClean="0"/>
              <a:t>Σφάλμα </a:t>
            </a:r>
            <a:r>
              <a:rPr lang="el-GR" altLang="el-GR" sz="2400" b="1" dirty="0"/>
              <a:t>τύπου Ι (εσφαλμένη απόρριψη)</a:t>
            </a:r>
            <a:r>
              <a:rPr lang="el-GR" altLang="el-GR" sz="2400" dirty="0"/>
              <a:t> είναι η πιθανότητα να απορριφθεί μια παρτίδα της οποίας η ποιότητα δεν είναι τόσο χαμηλή όσο φαινόταν στο δείγμα.</a:t>
            </a:r>
          </a:p>
          <a:p>
            <a:pPr>
              <a:spcAft>
                <a:spcPts val="1200"/>
              </a:spcAft>
            </a:pPr>
            <a:endParaRPr lang="el-GR" altLang="el-GR" sz="2400" b="1" dirty="0" smtClean="0"/>
          </a:p>
          <a:p>
            <a:pPr>
              <a:spcAft>
                <a:spcPts val="1200"/>
              </a:spcAft>
            </a:pPr>
            <a:r>
              <a:rPr lang="el-GR" altLang="el-GR" sz="2400" b="1" dirty="0" smtClean="0"/>
              <a:t>Σφάλμα </a:t>
            </a:r>
            <a:r>
              <a:rPr lang="el-GR" altLang="el-GR" sz="2400" b="1" dirty="0"/>
              <a:t>τύπου ΙΙ (εσφαλμένη αποδοχή)</a:t>
            </a:r>
            <a:r>
              <a:rPr lang="el-GR" altLang="el-GR" sz="2400" dirty="0"/>
              <a:t> είναι η πιθανότητα να γίνει αποδεκτή μια παρτίδα που είναι </a:t>
            </a:r>
            <a:r>
              <a:rPr lang="el-GR" altLang="el-GR" sz="2400" b="1" dirty="0"/>
              <a:t>χειρότερης</a:t>
            </a:r>
            <a:r>
              <a:rPr lang="el-GR" altLang="el-GR" sz="2400" dirty="0"/>
              <a:t> ποιότητας από όσο προέκυψε από την εξέταση του δείγματος.</a:t>
            </a:r>
            <a:endParaRPr lang="el-GR" sz="1600" dirty="0"/>
          </a:p>
        </p:txBody>
      </p:sp>
      <p:sp>
        <p:nvSpPr>
          <p:cNvPr id="6" name="Θέση υποσέλιδου 1" descr="."/>
          <p:cNvSpPr txBox="1">
            <a:spLocks/>
          </p:cNvSpPr>
          <p:nvPr>
            <p:custDataLst>
              <p:tags r:id="rId2"/>
            </p:custDataLst>
          </p:nvPr>
        </p:nvSpPr>
        <p:spPr>
          <a:xfrm>
            <a:off x="2424693" y="6356350"/>
            <a:ext cx="4294615"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17</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6710199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altLang="el-GR" b="1" dirty="0"/>
              <a:t>Πιθανά σφάλματα κατά τη δειγματοληψία</a:t>
            </a:r>
            <a:endParaRPr lang="el-GR" b="1" dirty="0"/>
          </a:p>
        </p:txBody>
      </p:sp>
      <p:graphicFrame>
        <p:nvGraphicFramePr>
          <p:cNvPr id="3" name="Table 2"/>
          <p:cNvGraphicFramePr>
            <a:graphicFrameLocks noGrp="1"/>
          </p:cNvGraphicFramePr>
          <p:nvPr>
            <p:custDataLst>
              <p:tags r:id="rId2"/>
            </p:custDataLst>
            <p:extLst>
              <p:ext uri="{D42A27DB-BD31-4B8C-83A1-F6EECF244321}">
                <p14:modId xmlns:p14="http://schemas.microsoft.com/office/powerpoint/2010/main" val="2756276011"/>
              </p:ext>
            </p:extLst>
          </p:nvPr>
        </p:nvGraphicFramePr>
        <p:xfrm>
          <a:off x="457200" y="1600199"/>
          <a:ext cx="8229600" cy="4254233"/>
        </p:xfrm>
        <a:graphic>
          <a:graphicData uri="http://schemas.openxmlformats.org/drawingml/2006/table">
            <a:tbl>
              <a:tblPr firstRow="1">
                <a:tableStyleId>{08FB837D-C827-4EFA-A057-4D05807E0F7C}</a:tableStyleId>
              </a:tblPr>
              <a:tblGrid>
                <a:gridCol w="2743200"/>
                <a:gridCol w="2743200"/>
                <a:gridCol w="2743200"/>
              </a:tblGrid>
              <a:tr h="813816">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400" u="none" strike="noStrike" cap="none" normalizeH="0" baseline="0" dirty="0" smtClean="0">
                          <a:ln>
                            <a:noFill/>
                          </a:ln>
                          <a:effectLst/>
                          <a:latin typeface="+mn-lt"/>
                        </a:rPr>
                        <a:t>Απόφαση</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l-GR" altLang="el-GR" sz="2400" u="none" strike="noStrike" cap="none" normalizeH="0" baseline="0" dirty="0" smtClean="0">
                        <a:ln>
                          <a:noFill/>
                        </a:ln>
                        <a:effectLst/>
                        <a:latin typeface="+mn-lt"/>
                      </a:endParaRPr>
                    </a:p>
                  </a:txBody>
                  <a:tcPr horzOverflow="overflow"/>
                </a:tc>
                <a:tc rowSpan="2">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400" u="none" strike="noStrike" cap="none" normalizeH="0" baseline="0" dirty="0" smtClean="0">
                          <a:ln>
                            <a:noFill/>
                          </a:ln>
                          <a:effectLst/>
                          <a:latin typeface="+mn-lt"/>
                        </a:rPr>
                        <a:t>Η παρτίδα γίνεται αποδεκτή με βάση το δείγμα</a:t>
                      </a:r>
                      <a:endParaRPr kumimoji="0" lang="el-GR" altLang="el-GR" sz="2400" b="1" i="0" u="none" strike="noStrike" cap="none" normalizeH="0" baseline="0" dirty="0" smtClean="0">
                        <a:ln>
                          <a:noFill/>
                        </a:ln>
                        <a:solidFill>
                          <a:schemeClr val="tx1"/>
                        </a:solidFill>
                        <a:effectLst/>
                        <a:latin typeface="+mn-lt"/>
                      </a:endParaRPr>
                    </a:p>
                  </a:txBody>
                  <a:tcPr horzOverflow="overflow"/>
                </a:tc>
                <a:tc rowSpan="2">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400" u="none" strike="noStrike" cap="none" normalizeH="0" baseline="0" dirty="0" smtClean="0">
                          <a:ln>
                            <a:noFill/>
                          </a:ln>
                          <a:effectLst/>
                          <a:latin typeface="+mn-lt"/>
                        </a:rPr>
                        <a:t>Η παρτίδα απορρίπτεται με βάση το δείγμα</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l-GR" altLang="el-GR" sz="2400" b="1" i="0" u="none" strike="noStrike" cap="none" normalizeH="0" baseline="0" dirty="0" smtClean="0">
                        <a:ln>
                          <a:noFill/>
                        </a:ln>
                        <a:solidFill>
                          <a:schemeClr val="tx1"/>
                        </a:solidFill>
                        <a:effectLst/>
                        <a:latin typeface="+mn-lt"/>
                      </a:endParaRPr>
                    </a:p>
                  </a:txBody>
                  <a:tcPr horzOverflow="overflow"/>
                </a:tc>
              </a:tr>
              <a:tr h="813816">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defRPr/>
                      </a:pPr>
                      <a:r>
                        <a:rPr kumimoji="0" lang="el-GR" altLang="el-GR" sz="2400" b="1" u="none" strike="noStrike" cap="none" normalizeH="0" baseline="0" dirty="0" smtClean="0">
                          <a:ln>
                            <a:noFill/>
                          </a:ln>
                          <a:effectLst/>
                          <a:latin typeface="+mn-lt"/>
                        </a:rPr>
                        <a:t>Είδος παρτίδας</a:t>
                      </a:r>
                      <a:endParaRPr kumimoji="0" lang="el-GR" altLang="el-GR" sz="2400" b="1" i="0" u="none" strike="noStrike" cap="none" normalizeH="0" baseline="0" dirty="0" smtClean="0">
                        <a:ln>
                          <a:noFill/>
                        </a:ln>
                        <a:solidFill>
                          <a:schemeClr val="tx1"/>
                        </a:solidFill>
                        <a:effectLst/>
                        <a:latin typeface="+mn-lt"/>
                      </a:endParaRPr>
                    </a:p>
                  </a:txBody>
                  <a:tcPr anchor="b" horzOverflow="overflow"/>
                </a:tc>
                <a:tc vMerge="1">
                  <a:txBody>
                    <a:bodyPr/>
                    <a:lstStyle/>
                    <a:p>
                      <a:endParaRPr lang="el-GR"/>
                    </a:p>
                  </a:txBody>
                  <a:tcPr/>
                </a:tc>
                <a:tc vMerge="1">
                  <a:txBody>
                    <a:bodyPr/>
                    <a:lstStyle/>
                    <a:p>
                      <a:endParaRPr lang="el-GR"/>
                    </a:p>
                  </a:txBody>
                  <a:tcPr/>
                </a:tc>
              </a:tr>
              <a:tr h="1209281">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400" b="1" i="0" u="none" strike="noStrike" cap="none" normalizeH="0" baseline="0" dirty="0" smtClean="0">
                          <a:ln>
                            <a:noFill/>
                          </a:ln>
                          <a:solidFill>
                            <a:schemeClr val="tx1"/>
                          </a:solidFill>
                          <a:effectLst/>
                          <a:latin typeface="+mn-lt"/>
                        </a:rPr>
                        <a:t>Καλής</a:t>
                      </a:r>
                    </a:p>
                    <a:p>
                      <a:pPr marL="0" marR="0" lvl="0" indent="0" algn="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400" b="1" i="0" u="none" strike="noStrike" cap="none" normalizeH="0" baseline="0" dirty="0" smtClean="0">
                          <a:ln>
                            <a:noFill/>
                          </a:ln>
                          <a:solidFill>
                            <a:schemeClr val="tx1"/>
                          </a:solidFill>
                          <a:effectLst/>
                          <a:latin typeface="+mn-lt"/>
                        </a:rPr>
                        <a:t>ποιότητας</a:t>
                      </a:r>
                    </a:p>
                    <a:p>
                      <a:pPr marL="0" marR="0" lvl="0" indent="0" algn="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l-GR" altLang="el-GR" sz="2400" b="1" i="0" u="none" strike="noStrike" cap="none" normalizeH="0" baseline="0" dirty="0" smtClean="0">
                        <a:ln>
                          <a:noFill/>
                        </a:ln>
                        <a:solidFill>
                          <a:schemeClr val="tx1"/>
                        </a:solidFill>
                        <a:effectLst/>
                        <a:latin typeface="+mn-lt"/>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defRPr/>
                      </a:pPr>
                      <a:r>
                        <a:rPr kumimoji="0" lang="el-GR" altLang="el-GR" sz="2400" b="1" i="0" u="none" strike="noStrike" cap="none" normalizeH="0" baseline="0" dirty="0" smtClean="0">
                          <a:ln>
                            <a:noFill/>
                          </a:ln>
                          <a:solidFill>
                            <a:schemeClr val="bg1"/>
                          </a:solidFill>
                          <a:effectLst/>
                          <a:latin typeface="+mn-lt"/>
                        </a:rPr>
                        <a:t>Επιθυμητό αποτέλεσμα</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l-GR" altLang="el-GR" sz="2400" b="1" i="0" u="none" strike="noStrike" cap="none" normalizeH="0" baseline="0" dirty="0" smtClean="0">
                        <a:ln>
                          <a:noFill/>
                        </a:ln>
                        <a:solidFill>
                          <a:schemeClr val="tx1"/>
                        </a:solidFill>
                        <a:effectLst/>
                        <a:latin typeface="+mn-lt"/>
                      </a:endParaRPr>
                    </a:p>
                  </a:txBody>
                  <a:tcPr horzOverflow="overflow">
                    <a:solidFill>
                      <a:schemeClr val="accent3"/>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defRPr/>
                      </a:pPr>
                      <a:r>
                        <a:rPr kumimoji="0" lang="el-GR" altLang="el-GR" sz="2400" b="1" i="0" u="none" strike="noStrike" cap="none" normalizeH="0" baseline="0" dirty="0" smtClean="0">
                          <a:ln>
                            <a:noFill/>
                          </a:ln>
                          <a:solidFill>
                            <a:schemeClr val="bg1"/>
                          </a:solidFill>
                          <a:effectLst/>
                          <a:latin typeface="+mn-lt"/>
                        </a:rPr>
                        <a:t>Σφάλμα τύπου Ι</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l-GR" altLang="el-GR" sz="2400" b="1" i="0" u="none" strike="noStrike" cap="none" normalizeH="0" baseline="0" dirty="0" smtClean="0">
                        <a:ln>
                          <a:noFill/>
                        </a:ln>
                        <a:solidFill>
                          <a:schemeClr val="tx1"/>
                        </a:solidFill>
                        <a:effectLst/>
                        <a:latin typeface="+mn-lt"/>
                      </a:endParaRPr>
                    </a:p>
                  </a:txBody>
                  <a:tcPr horzOverflow="overflow">
                    <a:solidFill>
                      <a:srgbClr val="C00000"/>
                    </a:solidFill>
                  </a:tcPr>
                </a:tc>
              </a:tr>
              <a:tr h="1209281">
                <a:tc>
                  <a:txBody>
                    <a:bodyPr/>
                    <a:lstStyle/>
                    <a:p>
                      <a:pPr marL="0" marR="0" lvl="0" indent="0" algn="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400" b="1" i="0" u="none" strike="noStrike" cap="none" normalizeH="0" baseline="0" dirty="0" smtClean="0">
                          <a:ln>
                            <a:noFill/>
                          </a:ln>
                          <a:solidFill>
                            <a:schemeClr val="tx1"/>
                          </a:solidFill>
                          <a:effectLst/>
                          <a:latin typeface="+mn-lt"/>
                        </a:rPr>
                        <a:t>Χαμηλής</a:t>
                      </a:r>
                    </a:p>
                    <a:p>
                      <a:pPr marL="0" marR="0" lvl="0" indent="0" algn="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400" b="1" i="0" u="none" strike="noStrike" cap="none" normalizeH="0" baseline="0" dirty="0" smtClean="0">
                          <a:ln>
                            <a:noFill/>
                          </a:ln>
                          <a:solidFill>
                            <a:schemeClr val="tx1"/>
                          </a:solidFill>
                          <a:effectLst/>
                          <a:latin typeface="+mn-lt"/>
                        </a:rPr>
                        <a:t>ποιότητας</a:t>
                      </a: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defRPr/>
                      </a:pPr>
                      <a:r>
                        <a:rPr kumimoji="0" lang="el-GR" altLang="el-GR" sz="2400" b="1" i="0" u="none" strike="noStrike" cap="none" normalizeH="0" baseline="0" dirty="0" smtClean="0">
                          <a:ln>
                            <a:noFill/>
                          </a:ln>
                          <a:solidFill>
                            <a:schemeClr val="bg1"/>
                          </a:solidFill>
                          <a:effectLst/>
                          <a:latin typeface="+mn-lt"/>
                        </a:rPr>
                        <a:t>Σφάλμα τύπου ΙΙ</a:t>
                      </a:r>
                    </a:p>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endParaRPr kumimoji="0" lang="el-GR" altLang="el-GR" sz="2400" b="1" i="0" u="none" strike="noStrike" cap="none" normalizeH="0" baseline="0" dirty="0" smtClean="0">
                        <a:ln>
                          <a:noFill/>
                        </a:ln>
                        <a:solidFill>
                          <a:schemeClr val="tx1"/>
                        </a:solidFill>
                        <a:effectLst/>
                        <a:latin typeface="+mn-lt"/>
                      </a:endParaRPr>
                    </a:p>
                  </a:txBody>
                  <a:tcPr horzOverflow="overflow">
                    <a:solidFill>
                      <a:srgbClr val="C00000"/>
                    </a:solid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400" b="1" i="0" u="none" strike="noStrike" cap="none" normalizeH="0" baseline="0" dirty="0" smtClean="0">
                          <a:ln>
                            <a:noFill/>
                          </a:ln>
                          <a:solidFill>
                            <a:schemeClr val="bg1"/>
                          </a:solidFill>
                          <a:effectLst/>
                          <a:latin typeface="+mn-lt"/>
                        </a:rPr>
                        <a:t>Επιθυμητό αποτέλεσμα</a:t>
                      </a:r>
                    </a:p>
                  </a:txBody>
                  <a:tcPr horzOverflow="overflow">
                    <a:solidFill>
                      <a:schemeClr val="accent3"/>
                    </a:solidFill>
                  </a:tcPr>
                </a:tc>
              </a:tr>
            </a:tbl>
          </a:graphicData>
        </a:graphic>
      </p:graphicFrame>
      <p:sp>
        <p:nvSpPr>
          <p:cNvPr id="6" name="Θέση υποσέλιδου 1" descr="."/>
          <p:cNvSpPr txBox="1">
            <a:spLocks/>
          </p:cNvSpPr>
          <p:nvPr>
            <p:custDataLst>
              <p:tags r:id="rId3"/>
            </p:custDataLst>
          </p:nvPr>
        </p:nvSpPr>
        <p:spPr>
          <a:xfrm>
            <a:off x="2447764" y="6356349"/>
            <a:ext cx="4248472"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18</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117925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sz="4400" b="1" kern="1200" dirty="0" smtClean="0">
                <a:solidFill>
                  <a:schemeClr val="tx1"/>
                </a:solidFill>
                <a:effectLst/>
                <a:latin typeface="+mj-lt"/>
                <a:ea typeface="+mj-ea"/>
                <a:cs typeface="+mj-cs"/>
              </a:rPr>
              <a:t>Δειγματοληπτικά Σχέδια</a:t>
            </a:r>
            <a:endParaRPr lang="el-GR" b="1" dirty="0">
              <a:effectLst/>
            </a:endParaRPr>
          </a:p>
        </p:txBody>
      </p:sp>
      <p:sp>
        <p:nvSpPr>
          <p:cNvPr id="2" name="Content Placeholder 1"/>
          <p:cNvSpPr>
            <a:spLocks noGrp="1"/>
          </p:cNvSpPr>
          <p:nvPr>
            <p:ph idx="1"/>
          </p:nvPr>
        </p:nvSpPr>
        <p:spPr>
          <a:xfrm>
            <a:off x="457200" y="1340768"/>
            <a:ext cx="8229600" cy="4896544"/>
          </a:xfrm>
        </p:spPr>
        <p:txBody>
          <a:bodyPr>
            <a:normAutofit fontScale="85000" lnSpcReduction="10000"/>
          </a:bodyPr>
          <a:lstStyle/>
          <a:p>
            <a:r>
              <a:rPr lang="el-GR" b="1" dirty="0"/>
              <a:t>Απλή δειγματοληψία</a:t>
            </a:r>
          </a:p>
          <a:p>
            <a:pPr lvl="1"/>
            <a:r>
              <a:rPr lang="el-GR" dirty="0"/>
              <a:t>Μέγεθος δείγματος</a:t>
            </a:r>
          </a:p>
          <a:p>
            <a:pPr lvl="1"/>
            <a:r>
              <a:rPr lang="el-GR" dirty="0"/>
              <a:t>Όριο αποδοχής</a:t>
            </a:r>
          </a:p>
          <a:p>
            <a:pPr lvl="1"/>
            <a:r>
              <a:rPr lang="el-GR" dirty="0"/>
              <a:t>Απόρριψη ή 100% έλεγχος</a:t>
            </a:r>
          </a:p>
          <a:p>
            <a:r>
              <a:rPr lang="el-GR" b="1" dirty="0"/>
              <a:t>Διπλή δειγματοληψία</a:t>
            </a:r>
          </a:p>
          <a:p>
            <a:pPr lvl="1"/>
            <a:r>
              <a:rPr lang="el-GR" dirty="0"/>
              <a:t>Αν n1 το πρώτο δείγμα και </a:t>
            </a:r>
            <a:r>
              <a:rPr lang="el-GR" dirty="0" smtClean="0"/>
              <a:t>ελαττωματικά &lt; c1 </a:t>
            </a:r>
            <a:r>
              <a:rPr lang="el-GR" dirty="0"/>
              <a:t>τότε είναι αποδεκτή</a:t>
            </a:r>
          </a:p>
          <a:p>
            <a:pPr lvl="1"/>
            <a:r>
              <a:rPr lang="el-GR" dirty="0"/>
              <a:t>Αν c1≤ ελαττωματικά ≤c2 επιλέγεται δεύτερο δείγμα n2</a:t>
            </a:r>
          </a:p>
          <a:p>
            <a:pPr lvl="1"/>
            <a:r>
              <a:rPr lang="el-GR" dirty="0"/>
              <a:t>Αν το άθροισμα των ελαττωματικών είναι ≤ c2 τότε γίνεται αποδεκτή αλλιώς απορρίπτεται.</a:t>
            </a:r>
          </a:p>
          <a:p>
            <a:r>
              <a:rPr lang="el-GR" b="1" dirty="0"/>
              <a:t>Πολλαπλή δειγματοληψία</a:t>
            </a:r>
          </a:p>
          <a:p>
            <a:pPr lvl="1"/>
            <a:r>
              <a:rPr lang="el-GR" dirty="0"/>
              <a:t>Επέκταση της διπλής</a:t>
            </a:r>
          </a:p>
        </p:txBody>
      </p:sp>
      <p:sp>
        <p:nvSpPr>
          <p:cNvPr id="6" name="Θέση υποσέλιδου 1" descr="."/>
          <p:cNvSpPr txBox="1">
            <a:spLocks/>
          </p:cNvSpPr>
          <p:nvPr>
            <p:custDataLst>
              <p:tags r:id="rId2"/>
            </p:custDataLst>
          </p:nvPr>
        </p:nvSpPr>
        <p:spPr>
          <a:xfrm>
            <a:off x="2339752" y="6356350"/>
            <a:ext cx="4464496"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19</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0035001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custDataLst>
              <p:tags r:id="rId2"/>
            </p:custDataLst>
          </p:nvPr>
        </p:nvSpPr>
        <p:spPr/>
        <p:txBody>
          <a:bodyPr/>
          <a:lstStyle/>
          <a:p>
            <a:r>
              <a:rPr lang="el-GR" altLang="el-GR" b="1" dirty="0" smtClean="0">
                <a:latin typeface="Calibri" panose="020F0502020204030204" pitchFamily="34" charset="0"/>
              </a:rPr>
              <a:t>Άδειες χρήσης </a:t>
            </a:r>
            <a:endParaRPr lang="el-GR" altLang="el-GR" dirty="0" smtClean="0">
              <a:latin typeface="Calibri" panose="020F0502020204030204" pitchFamily="34" charset="0"/>
            </a:endParaRPr>
          </a:p>
        </p:txBody>
      </p:sp>
      <p:sp>
        <p:nvSpPr>
          <p:cNvPr id="3075" name="Θέση περιεχομένου 1"/>
          <p:cNvSpPr>
            <a:spLocks noGrp="1"/>
          </p:cNvSpPr>
          <p:nvPr>
            <p:ph idx="1"/>
          </p:nvPr>
        </p:nvSpPr>
        <p:spPr/>
        <p:txBody>
          <a:bodyPr/>
          <a:lstStyle/>
          <a:p>
            <a:pPr>
              <a:spcBef>
                <a:spcPct val="0"/>
              </a:spcBef>
              <a:spcAft>
                <a:spcPts val="1200"/>
              </a:spcAft>
            </a:pPr>
            <a:r>
              <a:rPr lang="el-GR" altLang="el-GR" sz="2800" dirty="0" smtClean="0">
                <a:latin typeface="Calibri" panose="020F0502020204030204" pitchFamily="34" charset="0"/>
              </a:rPr>
              <a:t>Το παρόν εκπαιδευτικό υλικό υπόκειται στην παρακάτω άδεια χρήσης </a:t>
            </a:r>
            <a:r>
              <a:rPr lang="en-US" altLang="el-GR" sz="2800" dirty="0" smtClean="0">
                <a:latin typeface="Calibri" panose="020F0502020204030204" pitchFamily="34" charset="0"/>
              </a:rPr>
              <a:t>Creative Commons (C C)</a:t>
            </a:r>
            <a:r>
              <a:rPr lang="el-GR" altLang="el-GR" sz="2800" dirty="0" smtClean="0">
                <a:latin typeface="Calibri" panose="020F0502020204030204" pitchFamily="34" charset="0"/>
              </a:rPr>
              <a:t>: </a:t>
            </a:r>
            <a:r>
              <a:rPr lang="el-GR" altLang="el-GR" sz="2400" b="1" dirty="0" smtClean="0">
                <a:latin typeface="Calibri" panose="020F0502020204030204" pitchFamily="34" charset="0"/>
              </a:rPr>
              <a:t>Αναφορά δημιουργού (</a:t>
            </a:r>
            <a:r>
              <a:rPr lang="en-US" altLang="el-GR" sz="2400" b="1" dirty="0" smtClean="0">
                <a:latin typeface="Calibri" panose="020F0502020204030204" pitchFamily="34" charset="0"/>
              </a:rPr>
              <a:t>B Y</a:t>
            </a:r>
            <a:r>
              <a:rPr lang="el-GR" altLang="el-GR" sz="2400" b="1" dirty="0" smtClean="0">
                <a:latin typeface="Calibri" panose="020F0502020204030204" pitchFamily="34" charset="0"/>
              </a:rPr>
              <a:t>)</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Παρόμοια Διανομή (</a:t>
            </a:r>
            <a:r>
              <a:rPr lang="en-US" altLang="el-GR" sz="2400" b="1" dirty="0" smtClean="0">
                <a:latin typeface="Calibri" panose="020F0502020204030204" pitchFamily="34" charset="0"/>
              </a:rPr>
              <a:t>S A</a:t>
            </a:r>
            <a:r>
              <a:rPr lang="el-GR" altLang="el-GR" sz="2400" b="1" dirty="0" smtClean="0">
                <a:latin typeface="Calibri" panose="020F0502020204030204" pitchFamily="34" charset="0"/>
              </a:rPr>
              <a:t>)</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3.0, Μη εισαγόμενο.</a:t>
            </a:r>
            <a:r>
              <a:rPr lang="el-GR" altLang="el-GR" sz="2400" dirty="0" smtClean="0">
                <a:latin typeface="Calibri" panose="020F0502020204030204" pitchFamily="34" charset="0"/>
              </a:rPr>
              <a:t> </a:t>
            </a:r>
          </a:p>
          <a:p>
            <a:r>
              <a:rPr lang="el-GR" altLang="el-GR" sz="2800" dirty="0" smtClean="0">
                <a:latin typeface="Calibri" panose="020F0502020204030204" pitchFamily="34" charset="0"/>
              </a:rPr>
              <a:t>Για εκπαιδευτικό υλικό, όπως εικόνες, που υπόκειται σε άλλου τύπου άδειας χρήσης, η άδεια χρήσης αναφέρεται ρητώς. </a:t>
            </a:r>
          </a:p>
        </p:txBody>
      </p:sp>
      <p:pic>
        <p:nvPicPr>
          <p:cNvPr id="1026" name="Εικόνα 1" descr=" Λογότυπο για Άδειες χρήσης Creative Commons, B Y, S A. ">
            <a:hlinkClick r:id="rId5" tooltip="Μετάβαση στην Άδεια Χρήσης"/>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26656" y="5516563"/>
            <a:ext cx="1690688" cy="591531"/>
          </a:xfrm>
          <a:prstGeom prst="rect">
            <a:avLst/>
          </a:prstGeom>
          <a:noFill/>
          <a:extLst>
            <a:ext uri="{909E8E84-426E-40DD-AFC4-6F175D3DCCD1}">
              <a14:hiddenFill xmlns:a14="http://schemas.microsoft.com/office/drawing/2010/main">
                <a:solidFill>
                  <a:srgbClr val="FFFFFF"/>
                </a:solidFill>
              </a14:hiddenFill>
            </a:ext>
          </a:extLst>
        </p:spPr>
      </p:pic>
      <p:sp>
        <p:nvSpPr>
          <p:cNvPr id="3077" name="Θέση αριθμού διαφάνειας 1" descr="."/>
          <p:cNvSpPr>
            <a:spLocks noGrp="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6B1592C4-C974-4E42-A8EF-7721567A32B8}" type="slidenum">
              <a:rPr lang="el-GR" altLang="el-GR" sz="1400">
                <a:solidFill>
                  <a:srgbClr val="000000"/>
                </a:solidFill>
              </a:rPr>
              <a:pPr fontAlgn="base">
                <a:spcBef>
                  <a:spcPct val="0"/>
                </a:spcBef>
                <a:spcAft>
                  <a:spcPct val="0"/>
                </a:spcAft>
              </a:pPr>
              <a:t>2</a:t>
            </a:fld>
            <a:endParaRPr lang="el-GR" altLang="el-GR" sz="1400" dirty="0">
              <a:solidFill>
                <a:srgbClr val="000000"/>
              </a:solidFill>
            </a:endParaRPr>
          </a:p>
        </p:txBody>
      </p:sp>
    </p:spTree>
    <p:custDataLst>
      <p:tags r:id="rId1"/>
    </p:custDataLst>
    <p:extLst>
      <p:ext uri="{BB962C8B-B14F-4D97-AF65-F5344CB8AC3E}">
        <p14:creationId xmlns:p14="http://schemas.microsoft.com/office/powerpoint/2010/main" val="8170330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sz="4400" b="1" kern="1200" dirty="0" smtClean="0">
                <a:solidFill>
                  <a:schemeClr val="tx1"/>
                </a:solidFill>
              </a:rPr>
              <a:t>Πολλαπλή δειγματοληψία</a:t>
            </a:r>
            <a:endParaRPr lang="el-GR" b="1" dirty="0"/>
          </a:p>
        </p:txBody>
      </p:sp>
      <p:grpSp>
        <p:nvGrpSpPr>
          <p:cNvPr id="8" name="Group 7" descr="Σχεδιάγραμμα το οποίο δείχνει τα όρια της δειγματοληψίας. Στον άξονα των χι, έχουμε τον αθροιστικό αριθμό επιθεωρούμενων τεμαχίων ενώ στον άξονα των ψι έχουμε τον αθροιστικό αριθμό ελαττωμάτων. Συνεχίζουμε την δειγματοληψία μόνο πέρα από ένα όριο αθροιστικών σφαλμάτων."/>
          <p:cNvGrpSpPr/>
          <p:nvPr/>
        </p:nvGrpSpPr>
        <p:grpSpPr>
          <a:xfrm>
            <a:off x="676250" y="1323975"/>
            <a:ext cx="7910535" cy="4530725"/>
            <a:chOff x="57534" y="1916113"/>
            <a:chExt cx="7035415" cy="4530725"/>
          </a:xfrm>
        </p:grpSpPr>
        <p:cxnSp>
          <p:nvCxnSpPr>
            <p:cNvPr id="10" name="AutoShape 4" descr="Σχεδιάγραμμα το οποίο δείχνει τα όρια της δειγματοληψίας. Στον άξονα των χι, έχουμε τον αθροιστικό αριθμό επιθεωρούμενων τεμαχίων ενώ στον άξονα των ψι έχουμε τον αθροιστικό αριθμό ελαττωμάτων. Συνεχίζουμε την δειγματοληψία μόνο πέρα από ένα όριο αθροιστικών σφαλμάτων."/>
            <p:cNvCxnSpPr>
              <a:cxnSpLocks noChangeShapeType="1"/>
            </p:cNvCxnSpPr>
            <p:nvPr/>
          </p:nvCxnSpPr>
          <p:spPr bwMode="auto">
            <a:xfrm flipV="1">
              <a:off x="1619250" y="1916113"/>
              <a:ext cx="0" cy="3889375"/>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AutoShape 5" descr="[DECORATIVE]"/>
            <p:cNvCxnSpPr>
              <a:cxnSpLocks noChangeShapeType="1"/>
            </p:cNvCxnSpPr>
            <p:nvPr/>
          </p:nvCxnSpPr>
          <p:spPr bwMode="auto">
            <a:xfrm flipV="1">
              <a:off x="1619250" y="5734050"/>
              <a:ext cx="4824413" cy="71438"/>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Line 6" descr="[DECORATIVE]"/>
            <p:cNvSpPr>
              <a:spLocks noChangeShapeType="1"/>
            </p:cNvSpPr>
            <p:nvPr/>
          </p:nvSpPr>
          <p:spPr bwMode="auto">
            <a:xfrm flipV="1">
              <a:off x="1619250" y="2349500"/>
              <a:ext cx="3960813" cy="1943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3" name="Line 7" descr="[DECORATIVE]"/>
            <p:cNvSpPr>
              <a:spLocks noChangeShapeType="1"/>
            </p:cNvSpPr>
            <p:nvPr/>
          </p:nvSpPr>
          <p:spPr bwMode="auto">
            <a:xfrm flipV="1">
              <a:off x="2843213" y="4076700"/>
              <a:ext cx="3673475" cy="17287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4" name="Text Box 8" descr="[DECORATIVE]"/>
            <p:cNvSpPr txBox="1">
              <a:spLocks noChangeArrowheads="1"/>
            </p:cNvSpPr>
            <p:nvPr/>
          </p:nvSpPr>
          <p:spPr bwMode="auto">
            <a:xfrm>
              <a:off x="57534" y="2089035"/>
              <a:ext cx="1476375" cy="92333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l-GR" dirty="0"/>
                <a:t>Αθροιστικός αριθμός ελαττωμάτων</a:t>
              </a:r>
            </a:p>
          </p:txBody>
        </p:sp>
        <p:sp>
          <p:nvSpPr>
            <p:cNvPr id="15" name="Text Box 9" descr="[DECORATIVE]"/>
            <p:cNvSpPr txBox="1">
              <a:spLocks noChangeArrowheads="1"/>
            </p:cNvSpPr>
            <p:nvPr/>
          </p:nvSpPr>
          <p:spPr bwMode="auto">
            <a:xfrm>
              <a:off x="3599655" y="5805488"/>
              <a:ext cx="3493294" cy="64135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l-GR" altLang="el-GR" dirty="0"/>
                <a:t>Αθροιστικός αριθμός επιθεωρούμενων τεμαχίων</a:t>
              </a:r>
            </a:p>
          </p:txBody>
        </p:sp>
        <p:sp>
          <p:nvSpPr>
            <p:cNvPr id="16" name="Text Box 10" descr="[DECORATIVE]"/>
            <p:cNvSpPr txBox="1">
              <a:spLocks noChangeArrowheads="1"/>
            </p:cNvSpPr>
            <p:nvPr/>
          </p:nvSpPr>
          <p:spPr bwMode="auto">
            <a:xfrm>
              <a:off x="1979613" y="2636838"/>
              <a:ext cx="2232025" cy="366712"/>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a:t>Απόρριψη</a:t>
              </a:r>
            </a:p>
          </p:txBody>
        </p:sp>
        <p:sp>
          <p:nvSpPr>
            <p:cNvPr id="17" name="Text Box 11" descr="[DECORATIVE]"/>
            <p:cNvSpPr txBox="1">
              <a:spLocks noChangeArrowheads="1"/>
            </p:cNvSpPr>
            <p:nvPr/>
          </p:nvSpPr>
          <p:spPr bwMode="auto">
            <a:xfrm>
              <a:off x="4859338" y="5084763"/>
              <a:ext cx="1657350" cy="366712"/>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a:t>Αποδοχή</a:t>
              </a:r>
            </a:p>
          </p:txBody>
        </p:sp>
        <p:sp>
          <p:nvSpPr>
            <p:cNvPr id="18" name="Text Box 12" descr="[DECORATIVE]"/>
            <p:cNvSpPr txBox="1">
              <a:spLocks noChangeArrowheads="1"/>
            </p:cNvSpPr>
            <p:nvPr/>
          </p:nvSpPr>
          <p:spPr bwMode="auto">
            <a:xfrm>
              <a:off x="2195513" y="4292600"/>
              <a:ext cx="2305050" cy="64135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altLang="el-GR" dirty="0"/>
                <a:t>Συνέχιση δειγματοληψίας</a:t>
              </a:r>
            </a:p>
          </p:txBody>
        </p:sp>
      </p:grpSp>
      <p:sp>
        <p:nvSpPr>
          <p:cNvPr id="6" name="Θέση υποσέλιδου 1" descr="."/>
          <p:cNvSpPr txBox="1">
            <a:spLocks/>
          </p:cNvSpPr>
          <p:nvPr>
            <p:custDataLst>
              <p:tags r:id="rId2"/>
            </p:custDataLst>
          </p:nvPr>
        </p:nvSpPr>
        <p:spPr>
          <a:xfrm>
            <a:off x="2443944" y="6356350"/>
            <a:ext cx="4256112"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20</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475005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sz="4400" b="1" kern="1200" dirty="0" smtClean="0">
                <a:solidFill>
                  <a:schemeClr val="tx1"/>
                </a:solidFill>
                <a:effectLst/>
                <a:latin typeface="+mj-lt"/>
                <a:ea typeface="+mj-ea"/>
                <a:cs typeface="+mj-cs"/>
              </a:rPr>
              <a:t>Λειτουργική Χαρακτηριστική Καμπύλη (Καμπύλη </a:t>
            </a:r>
            <a:r>
              <a:rPr lang="en-US" sz="4400" b="1" kern="1200" dirty="0" smtClean="0">
                <a:solidFill>
                  <a:schemeClr val="tx1"/>
                </a:solidFill>
                <a:effectLst/>
                <a:latin typeface="+mj-lt"/>
                <a:ea typeface="+mj-ea"/>
                <a:cs typeface="+mj-cs"/>
              </a:rPr>
              <a:t>O.C.)</a:t>
            </a:r>
            <a:endParaRPr lang="el-GR" b="1" dirty="0">
              <a:effectLst/>
            </a:endParaRPr>
          </a:p>
        </p:txBody>
      </p:sp>
      <p:grpSp>
        <p:nvGrpSpPr>
          <p:cNvPr id="3" name="Group 2" descr="Σχεδιάγραμμα το οποίο δείχνει την πιθανότητα αποδοχής σε σχέση με το πραγματικό ποσοστό ελαττωματικών.&#10;Δείχνει μια καμπύλη για νι ίσον με 200 και σι ίσον με δύο και μια καμπύλη για νι ίσον με 200 και σι ίσον με 5, η οποία είναι για μεγαλύτερο πραγματικό ποσοστό ελαττωματικών."/>
          <p:cNvGrpSpPr/>
          <p:nvPr/>
        </p:nvGrpSpPr>
        <p:grpSpPr>
          <a:xfrm>
            <a:off x="773906" y="1623936"/>
            <a:ext cx="7570969" cy="4469360"/>
            <a:chOff x="773906" y="1623936"/>
            <a:chExt cx="7570969" cy="4469360"/>
          </a:xfrm>
        </p:grpSpPr>
        <p:grpSp>
          <p:nvGrpSpPr>
            <p:cNvPr id="10" name="Group 9"/>
            <p:cNvGrpSpPr/>
            <p:nvPr/>
          </p:nvGrpSpPr>
          <p:grpSpPr>
            <a:xfrm>
              <a:off x="773906" y="1623936"/>
              <a:ext cx="7570969" cy="4469360"/>
              <a:chOff x="0" y="1989138"/>
              <a:chExt cx="7570969" cy="4469360"/>
            </a:xfrm>
          </p:grpSpPr>
          <p:cxnSp>
            <p:nvCxnSpPr>
              <p:cNvPr id="11" name="AutoShape 4" descr="Σχεδιάγραμμα το οποίο δείχνει την πιθανότητα αποδοχής σε σχέση με το πραγματικό ποσοστό ελαττωματικών.&#10;Δείχνει μια καμπύλη για νι ίσον με 200 και σι ίσον με δύο και μια καμπύλη για νι ίσον με 200 και σι ίσον με 5, η οποία είναι για μεγαλύτερο πραγματικό ποσοστό ελαττωματικών."/>
              <p:cNvCxnSpPr>
                <a:cxnSpLocks noChangeShapeType="1"/>
              </p:cNvCxnSpPr>
              <p:nvPr/>
            </p:nvCxnSpPr>
            <p:spPr bwMode="auto">
              <a:xfrm flipV="1">
                <a:off x="1619250" y="1989138"/>
                <a:ext cx="0" cy="403225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AutoShape 5" descr="[DECORATIVE]"/>
              <p:cNvCxnSpPr>
                <a:cxnSpLocks noChangeShapeType="1"/>
              </p:cNvCxnSpPr>
              <p:nvPr/>
            </p:nvCxnSpPr>
            <p:spPr bwMode="auto">
              <a:xfrm>
                <a:off x="1619250" y="6021388"/>
                <a:ext cx="5951719" cy="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Freeform 6" descr="[DECORATIVE]"/>
              <p:cNvSpPr>
                <a:spLocks/>
              </p:cNvSpPr>
              <p:nvPr/>
            </p:nvSpPr>
            <p:spPr bwMode="auto">
              <a:xfrm>
                <a:off x="1619250" y="2636838"/>
                <a:ext cx="3744913" cy="3384550"/>
              </a:xfrm>
              <a:custGeom>
                <a:avLst/>
                <a:gdLst>
                  <a:gd name="T0" fmla="*/ 0 w 2359"/>
                  <a:gd name="T1" fmla="*/ 0 h 2132"/>
                  <a:gd name="T2" fmla="*/ 318 w 2359"/>
                  <a:gd name="T3" fmla="*/ 136 h 2132"/>
                  <a:gd name="T4" fmla="*/ 409 w 2359"/>
                  <a:gd name="T5" fmla="*/ 817 h 2132"/>
                  <a:gd name="T6" fmla="*/ 681 w 2359"/>
                  <a:gd name="T7" fmla="*/ 1678 h 2132"/>
                  <a:gd name="T8" fmla="*/ 2359 w 2359"/>
                  <a:gd name="T9" fmla="*/ 2132 h 2132"/>
                </a:gdLst>
                <a:ahLst/>
                <a:cxnLst>
                  <a:cxn ang="0">
                    <a:pos x="T0" y="T1"/>
                  </a:cxn>
                  <a:cxn ang="0">
                    <a:pos x="T2" y="T3"/>
                  </a:cxn>
                  <a:cxn ang="0">
                    <a:pos x="T4" y="T5"/>
                  </a:cxn>
                  <a:cxn ang="0">
                    <a:pos x="T6" y="T7"/>
                  </a:cxn>
                  <a:cxn ang="0">
                    <a:pos x="T8" y="T9"/>
                  </a:cxn>
                </a:cxnLst>
                <a:rect l="0" t="0" r="r" b="b"/>
                <a:pathLst>
                  <a:path w="2359" h="2132">
                    <a:moveTo>
                      <a:pt x="0" y="0"/>
                    </a:moveTo>
                    <a:cubicBezTo>
                      <a:pt x="125" y="0"/>
                      <a:pt x="250" y="0"/>
                      <a:pt x="318" y="136"/>
                    </a:cubicBezTo>
                    <a:cubicBezTo>
                      <a:pt x="386" y="272"/>
                      <a:pt x="349" y="560"/>
                      <a:pt x="409" y="817"/>
                    </a:cubicBezTo>
                    <a:cubicBezTo>
                      <a:pt x="469" y="1074"/>
                      <a:pt x="356" y="1459"/>
                      <a:pt x="681" y="1678"/>
                    </a:cubicBezTo>
                    <a:cubicBezTo>
                      <a:pt x="1006" y="1897"/>
                      <a:pt x="2079" y="2049"/>
                      <a:pt x="2359" y="2132"/>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ln>
                    <a:solidFill>
                      <a:schemeClr val="tx1"/>
                    </a:solidFill>
                  </a:ln>
                </a:endParaRPr>
              </a:p>
            </p:txBody>
          </p:sp>
          <p:sp>
            <p:nvSpPr>
              <p:cNvPr id="14" name="Text Box 8" descr="[DECORATIVE]"/>
              <p:cNvSpPr txBox="1">
                <a:spLocks noChangeArrowheads="1"/>
              </p:cNvSpPr>
              <p:nvPr/>
            </p:nvSpPr>
            <p:spPr bwMode="auto">
              <a:xfrm>
                <a:off x="3779838" y="2997200"/>
                <a:ext cx="2160587" cy="3667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dirty="0" smtClean="0"/>
                  <a:t>n=200,c=2</a:t>
                </a:r>
                <a:endParaRPr lang="el-GR" altLang="el-GR" dirty="0"/>
              </a:p>
            </p:txBody>
          </p:sp>
          <p:sp>
            <p:nvSpPr>
              <p:cNvPr id="15" name="Line 11" descr="[DECORATIVE]"/>
              <p:cNvSpPr>
                <a:spLocks noChangeShapeType="1"/>
              </p:cNvSpPr>
              <p:nvPr/>
            </p:nvSpPr>
            <p:spPr bwMode="auto">
              <a:xfrm flipH="1">
                <a:off x="2339975" y="3213100"/>
                <a:ext cx="1511300"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6" name="Text Box 12" descr="[DECORATIVE]"/>
              <p:cNvSpPr txBox="1">
                <a:spLocks noChangeArrowheads="1"/>
              </p:cNvSpPr>
              <p:nvPr/>
            </p:nvSpPr>
            <p:spPr bwMode="auto">
              <a:xfrm>
                <a:off x="5003800" y="4076700"/>
                <a:ext cx="2160588" cy="3667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dirty="0" smtClean="0"/>
                  <a:t>n=200,c=5</a:t>
                </a:r>
                <a:endParaRPr lang="el-GR" altLang="el-GR" dirty="0"/>
              </a:p>
            </p:txBody>
          </p:sp>
          <p:sp>
            <p:nvSpPr>
              <p:cNvPr id="17" name="Line 13" descr="[DECORATIVE]"/>
              <p:cNvSpPr>
                <a:spLocks noChangeShapeType="1"/>
              </p:cNvSpPr>
              <p:nvPr/>
            </p:nvSpPr>
            <p:spPr bwMode="auto">
              <a:xfrm flipH="1">
                <a:off x="4067175" y="4365625"/>
                <a:ext cx="936625"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8" name="Text Box 14" descr="[DECORATIVE]"/>
              <p:cNvSpPr txBox="1">
                <a:spLocks noChangeArrowheads="1"/>
              </p:cNvSpPr>
              <p:nvPr/>
            </p:nvSpPr>
            <p:spPr bwMode="auto">
              <a:xfrm>
                <a:off x="3754619" y="6089166"/>
                <a:ext cx="3816350" cy="369332"/>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l-GR" dirty="0"/>
                  <a:t>Πραγματικό ποσοστό ελαττωματικών</a:t>
                </a:r>
              </a:p>
            </p:txBody>
          </p:sp>
          <p:sp>
            <p:nvSpPr>
              <p:cNvPr id="19" name="Text Box 15" descr="[DECORATIVE]"/>
              <p:cNvSpPr txBox="1">
                <a:spLocks noChangeArrowheads="1"/>
              </p:cNvSpPr>
              <p:nvPr/>
            </p:nvSpPr>
            <p:spPr bwMode="auto">
              <a:xfrm>
                <a:off x="0" y="2210026"/>
                <a:ext cx="1476375" cy="646331"/>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l-GR" altLang="el-GR" dirty="0" smtClean="0"/>
                  <a:t>Πιθανότητα Αποδοχής</a:t>
                </a:r>
                <a:endParaRPr lang="el-GR" altLang="el-GR" dirty="0"/>
              </a:p>
            </p:txBody>
          </p:sp>
        </p:grpSp>
        <p:sp>
          <p:nvSpPr>
            <p:cNvPr id="54" name="Freeform 7" descr="[DECORATIVE]"/>
            <p:cNvSpPr>
              <a:spLocks/>
            </p:cNvSpPr>
            <p:nvPr/>
          </p:nvSpPr>
          <p:spPr bwMode="auto">
            <a:xfrm>
              <a:off x="2428382" y="2202579"/>
              <a:ext cx="4537075" cy="3384550"/>
            </a:xfrm>
            <a:custGeom>
              <a:avLst/>
              <a:gdLst>
                <a:gd name="T0" fmla="*/ 0 w 2858"/>
                <a:gd name="T1" fmla="*/ 53 h 2140"/>
                <a:gd name="T2" fmla="*/ 771 w 2858"/>
                <a:gd name="T3" fmla="*/ 98 h 2140"/>
                <a:gd name="T4" fmla="*/ 1134 w 2858"/>
                <a:gd name="T5" fmla="*/ 643 h 2140"/>
                <a:gd name="T6" fmla="*/ 1860 w 2858"/>
                <a:gd name="T7" fmla="*/ 1731 h 2140"/>
                <a:gd name="T8" fmla="*/ 2858 w 2858"/>
                <a:gd name="T9" fmla="*/ 2140 h 2140"/>
              </a:gdLst>
              <a:ahLst/>
              <a:cxnLst>
                <a:cxn ang="0">
                  <a:pos x="T0" y="T1"/>
                </a:cxn>
                <a:cxn ang="0">
                  <a:pos x="T2" y="T3"/>
                </a:cxn>
                <a:cxn ang="0">
                  <a:pos x="T4" y="T5"/>
                </a:cxn>
                <a:cxn ang="0">
                  <a:pos x="T6" y="T7"/>
                </a:cxn>
                <a:cxn ang="0">
                  <a:pos x="T8" y="T9"/>
                </a:cxn>
              </a:cxnLst>
              <a:rect l="0" t="0" r="r" b="b"/>
              <a:pathLst>
                <a:path w="2858" h="2140">
                  <a:moveTo>
                    <a:pt x="0" y="53"/>
                  </a:moveTo>
                  <a:cubicBezTo>
                    <a:pt x="291" y="26"/>
                    <a:pt x="582" y="0"/>
                    <a:pt x="771" y="98"/>
                  </a:cubicBezTo>
                  <a:cubicBezTo>
                    <a:pt x="960" y="196"/>
                    <a:pt x="953" y="371"/>
                    <a:pt x="1134" y="643"/>
                  </a:cubicBezTo>
                  <a:cubicBezTo>
                    <a:pt x="1315" y="915"/>
                    <a:pt x="1573" y="1482"/>
                    <a:pt x="1860" y="1731"/>
                  </a:cubicBezTo>
                  <a:cubicBezTo>
                    <a:pt x="2147" y="1980"/>
                    <a:pt x="2707" y="2110"/>
                    <a:pt x="2858" y="2140"/>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grpSp>
      <p:sp>
        <p:nvSpPr>
          <p:cNvPr id="6" name="Θέση υποσέλιδου 1" descr="."/>
          <p:cNvSpPr txBox="1">
            <a:spLocks/>
          </p:cNvSpPr>
          <p:nvPr>
            <p:custDataLst>
              <p:tags r:id="rId2"/>
            </p:custDataLst>
          </p:nvPr>
        </p:nvSpPr>
        <p:spPr>
          <a:xfrm>
            <a:off x="2339752" y="6356350"/>
            <a:ext cx="4464496"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21</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8814983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sz="4400" b="1" kern="1200" dirty="0" smtClean="0">
                <a:solidFill>
                  <a:schemeClr val="tx1"/>
                </a:solidFill>
                <a:effectLst/>
                <a:latin typeface="+mj-lt"/>
                <a:ea typeface="+mj-ea"/>
                <a:cs typeface="+mj-cs"/>
              </a:rPr>
              <a:t>Ρίσκο του Παραγωγού και του Πελάτη</a:t>
            </a:r>
            <a:endParaRPr lang="el-GR" sz="3600" b="1" dirty="0">
              <a:effectLst/>
            </a:endParaRPr>
          </a:p>
        </p:txBody>
      </p:sp>
      <p:sp>
        <p:nvSpPr>
          <p:cNvPr id="8" name="Content Placeholder 7"/>
          <p:cNvSpPr>
            <a:spLocks noGrp="1"/>
          </p:cNvSpPr>
          <p:nvPr>
            <p:ph idx="1"/>
          </p:nvPr>
        </p:nvSpPr>
        <p:spPr/>
        <p:txBody>
          <a:bodyPr/>
          <a:lstStyle/>
          <a:p>
            <a:pPr>
              <a:spcAft>
                <a:spcPts val="1200"/>
              </a:spcAft>
            </a:pPr>
            <a:r>
              <a:rPr lang="el-GR" b="1" dirty="0"/>
              <a:t>Ρίσκο του παραγωγού</a:t>
            </a:r>
            <a:r>
              <a:rPr lang="el-GR" dirty="0"/>
              <a:t> είναι το κόστος που θα προκύψει από την απόρριψη μιας παρτίδας καλής ποιότητας.</a:t>
            </a:r>
          </a:p>
          <a:p>
            <a:pPr marL="0" indent="0">
              <a:spcAft>
                <a:spcPts val="1200"/>
              </a:spcAft>
              <a:buNone/>
            </a:pPr>
            <a:endParaRPr lang="el-GR" b="1" dirty="0" smtClean="0"/>
          </a:p>
          <a:p>
            <a:pPr>
              <a:spcAft>
                <a:spcPts val="1200"/>
              </a:spcAft>
            </a:pPr>
            <a:r>
              <a:rPr lang="el-GR" b="1" dirty="0" smtClean="0"/>
              <a:t>Ρίσκο </a:t>
            </a:r>
            <a:r>
              <a:rPr lang="el-GR" b="1" dirty="0"/>
              <a:t>του πελάτη</a:t>
            </a:r>
            <a:r>
              <a:rPr lang="el-GR" dirty="0"/>
              <a:t> είναι το κόστος που θα προκύψει για αυτόν από την αποδοχή μιας κακής ποιότητας παρτίδας.</a:t>
            </a:r>
          </a:p>
        </p:txBody>
      </p:sp>
      <p:sp>
        <p:nvSpPr>
          <p:cNvPr id="2" name="Footer Placeholder 1"/>
          <p:cNvSpPr>
            <a:spLocks noGrp="1"/>
          </p:cNvSpPr>
          <p:nvPr>
            <p:ph type="ftr" sz="quarter" idx="11"/>
          </p:nvPr>
        </p:nvSpPr>
        <p:spPr>
          <a:xfrm>
            <a:off x="2771800" y="6356350"/>
            <a:ext cx="3384376" cy="365125"/>
          </a:xfrm>
        </p:spPr>
        <p:txBody>
          <a:body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3" name="Slide Number Placeholder 2"/>
          <p:cNvSpPr>
            <a:spLocks noGrp="1"/>
          </p:cNvSpPr>
          <p:nvPr>
            <p:ph type="sldNum" sz="quarter" idx="12"/>
          </p:nvPr>
        </p:nvSpPr>
        <p:spPr/>
        <p:txBody>
          <a:bodyPr/>
          <a:lstStyle/>
          <a:p>
            <a:fld id="{CEB5CC12-D00C-4A9A-82EA-111DE1DD81B3}" type="slidenum">
              <a:rPr lang="el-GR" sz="1400" smtClean="0">
                <a:solidFill>
                  <a:schemeClr val="tx1"/>
                </a:solidFill>
              </a:rPr>
              <a:t>22</a:t>
            </a:fld>
            <a:endParaRPr lang="el-GR" sz="1400" dirty="0">
              <a:solidFill>
                <a:schemeClr val="tx1"/>
              </a:solidFill>
            </a:endParaRPr>
          </a:p>
        </p:txBody>
      </p:sp>
    </p:spTree>
    <p:extLst>
      <p:ext uri="{BB962C8B-B14F-4D97-AF65-F5344CB8AC3E}">
        <p14:creationId xmlns:p14="http://schemas.microsoft.com/office/powerpoint/2010/main" val="6041233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4400" b="1" kern="1200" dirty="0" smtClean="0">
                <a:solidFill>
                  <a:schemeClr val="tx1"/>
                </a:solidFill>
                <a:effectLst/>
                <a:latin typeface="+mj-lt"/>
                <a:ea typeface="+mj-ea"/>
                <a:cs typeface="+mj-cs"/>
              </a:rPr>
              <a:t>Μεγέθη που σχετίζονται με το δειγματοληπτικό έλεγχο</a:t>
            </a:r>
            <a:endParaRPr lang="el-GR" b="1" dirty="0">
              <a:effectLst/>
            </a:endParaRPr>
          </a:p>
        </p:txBody>
      </p:sp>
      <p:sp>
        <p:nvSpPr>
          <p:cNvPr id="3" name="Content Placeholder 2"/>
          <p:cNvSpPr>
            <a:spLocks noGrp="1"/>
          </p:cNvSpPr>
          <p:nvPr>
            <p:ph idx="1"/>
          </p:nvPr>
        </p:nvSpPr>
        <p:spPr/>
        <p:txBody>
          <a:bodyPr>
            <a:normAutofit fontScale="92500"/>
          </a:bodyPr>
          <a:lstStyle/>
          <a:p>
            <a:r>
              <a:rPr lang="el-GR" b="1" dirty="0"/>
              <a:t>Αποδεκτό Επίπεδο Ποιότητας- AQL</a:t>
            </a:r>
          </a:p>
          <a:p>
            <a:pPr marL="457200" lvl="1" indent="0">
              <a:buNone/>
            </a:pPr>
            <a:r>
              <a:rPr lang="el-GR" dirty="0"/>
              <a:t>Το κατώτερο επίπεδο ποιότητας που μια επιχείρηση είναι διατεθειμένη να αποδεχθεί.</a:t>
            </a:r>
          </a:p>
          <a:p>
            <a:r>
              <a:rPr lang="el-GR" b="1" dirty="0"/>
              <a:t>Όριο του Ποσοστού Ανοχής Ελαττωματικών ανά Παρτίδα- LTPD</a:t>
            </a:r>
          </a:p>
          <a:p>
            <a:pPr marL="457200" lvl="1" indent="0">
              <a:buNone/>
            </a:pPr>
            <a:r>
              <a:rPr lang="el-GR" dirty="0"/>
              <a:t>Είναι το επίπεδο ποιότητας στο οποίο η παρτίδα απορρίπτεται.</a:t>
            </a:r>
          </a:p>
          <a:p>
            <a:r>
              <a:rPr lang="el-GR" b="1" dirty="0"/>
              <a:t>Μέση Εξερχόμενη Ποιότητα- AOQ</a:t>
            </a:r>
          </a:p>
          <a:p>
            <a:pPr marL="457200" lvl="1" indent="0">
              <a:buNone/>
            </a:pPr>
            <a:r>
              <a:rPr lang="el-GR" dirty="0"/>
              <a:t>Το ποσοστό των ελαττωματικών τεμαχίων ανά παρτίδα.</a:t>
            </a:r>
          </a:p>
        </p:txBody>
      </p:sp>
      <p:sp>
        <p:nvSpPr>
          <p:cNvPr id="4" name="Footer Placeholder 3"/>
          <p:cNvSpPr>
            <a:spLocks noGrp="1"/>
          </p:cNvSpPr>
          <p:nvPr>
            <p:ph type="ftr" sz="quarter" idx="11"/>
          </p:nvPr>
        </p:nvSpPr>
        <p:spPr>
          <a:xfrm>
            <a:off x="3124200" y="6356350"/>
            <a:ext cx="3320008" cy="365125"/>
          </a:xfrm>
        </p:spPr>
        <p:txBody>
          <a:body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5" name="Slide Number Placeholder 4"/>
          <p:cNvSpPr>
            <a:spLocks noGrp="1"/>
          </p:cNvSpPr>
          <p:nvPr>
            <p:ph type="sldNum" sz="quarter" idx="12"/>
          </p:nvPr>
        </p:nvSpPr>
        <p:spPr/>
        <p:txBody>
          <a:bodyPr/>
          <a:lstStyle/>
          <a:p>
            <a:fld id="{CEB5CC12-D00C-4A9A-82EA-111DE1DD81B3}" type="slidenum">
              <a:rPr lang="el-GR" sz="1400" smtClean="0">
                <a:solidFill>
                  <a:schemeClr val="tx1"/>
                </a:solidFill>
              </a:rPr>
              <a:t>23</a:t>
            </a:fld>
            <a:endParaRPr lang="el-GR" sz="1400" dirty="0">
              <a:solidFill>
                <a:schemeClr val="tx1"/>
              </a:solidFill>
            </a:endParaRPr>
          </a:p>
        </p:txBody>
      </p:sp>
    </p:spTree>
    <p:extLst>
      <p:ext uri="{BB962C8B-B14F-4D97-AF65-F5344CB8AC3E}">
        <p14:creationId xmlns:p14="http://schemas.microsoft.com/office/powerpoint/2010/main" val="14747684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4400" b="1" kern="1200" dirty="0" smtClean="0">
                <a:solidFill>
                  <a:schemeClr val="tx1"/>
                </a:solidFill>
                <a:effectLst/>
                <a:latin typeface="+mj-lt"/>
                <a:ea typeface="+mj-ea"/>
                <a:cs typeface="+mj-cs"/>
              </a:rPr>
              <a:t>Τυπικά μεγέθη και λειτουργική καμπύλη</a:t>
            </a:r>
            <a:endParaRPr lang="el-GR" b="1" dirty="0">
              <a:effectLst/>
            </a:endParaRPr>
          </a:p>
        </p:txBody>
      </p:sp>
      <p:grpSp>
        <p:nvGrpSpPr>
          <p:cNvPr id="3" name="Group 2" descr="Σχεδιάγραμμα που δείχνει μια καμπύλη η οποία δείχνει την πιθανότητα αποδοχής σε σχέση με το ποσοστό ελαττωματικών. Πάνω σε αυτή την καμπύλη υπάρχει το ρίσκο του παραγωγού που είναι 5 τοις εκατό, το ρίσκο του καταναλωτή που είναι 1 τοις εκατό."/>
          <p:cNvGrpSpPr/>
          <p:nvPr/>
        </p:nvGrpSpPr>
        <p:grpSpPr>
          <a:xfrm>
            <a:off x="467250" y="1457212"/>
            <a:ext cx="8442594" cy="4327525"/>
            <a:chOff x="467250" y="1457212"/>
            <a:chExt cx="8442594" cy="4327525"/>
          </a:xfrm>
        </p:grpSpPr>
        <p:grpSp>
          <p:nvGrpSpPr>
            <p:cNvPr id="92" name="Group 91"/>
            <p:cNvGrpSpPr/>
            <p:nvPr/>
          </p:nvGrpSpPr>
          <p:grpSpPr>
            <a:xfrm>
              <a:off x="467250" y="1457212"/>
              <a:ext cx="8442594" cy="4327525"/>
              <a:chOff x="0" y="2276475"/>
              <a:chExt cx="8027988" cy="4327525"/>
            </a:xfrm>
          </p:grpSpPr>
          <p:sp>
            <p:nvSpPr>
              <p:cNvPr id="93" name="Text Box 32" descr="Σχεδιάγραμμα που δείχνει μια καμπύλη η οποία δείχνει την πιθανότητα αποδοχής σε σχέση με το ποσοστό ελαττωματικών. Πάνω σε αυτή την καμπύλη υπάρχει το ρίσκο του παραγωγού που είναι 5 τοις εκατό, το ρίσκο του καταναλωτή που είναι 1 τοις εκατό."/>
              <p:cNvSpPr txBox="1">
                <a:spLocks noChangeArrowheads="1"/>
              </p:cNvSpPr>
              <p:nvPr>
                <p:custDataLst>
                  <p:tags r:id="rId2"/>
                </p:custDataLst>
              </p:nvPr>
            </p:nvSpPr>
            <p:spPr bwMode="auto">
              <a:xfrm>
                <a:off x="2700338" y="5949950"/>
                <a:ext cx="720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l-GR" b="1" dirty="0"/>
                  <a:t>AQL</a:t>
                </a:r>
                <a:endParaRPr lang="el-GR" altLang="el-GR" b="1" dirty="0"/>
              </a:p>
            </p:txBody>
          </p:sp>
          <p:sp>
            <p:nvSpPr>
              <p:cNvPr id="94" name="Text Box 33" descr="[DECORATIVE]"/>
              <p:cNvSpPr txBox="1">
                <a:spLocks noChangeArrowheads="1"/>
              </p:cNvSpPr>
              <p:nvPr>
                <p:custDataLst>
                  <p:tags r:id="rId3"/>
                </p:custDataLst>
              </p:nvPr>
            </p:nvSpPr>
            <p:spPr bwMode="auto">
              <a:xfrm>
                <a:off x="5580063" y="6021388"/>
                <a:ext cx="863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l-GR" b="1" dirty="0"/>
                  <a:t>LTPD</a:t>
                </a:r>
                <a:endParaRPr lang="el-GR" altLang="el-GR" b="1" dirty="0"/>
              </a:p>
            </p:txBody>
          </p:sp>
          <p:grpSp>
            <p:nvGrpSpPr>
              <p:cNvPr id="95" name="Group 94"/>
              <p:cNvGrpSpPr/>
              <p:nvPr/>
            </p:nvGrpSpPr>
            <p:grpSpPr>
              <a:xfrm>
                <a:off x="0" y="2276475"/>
                <a:ext cx="8027988" cy="4327525"/>
                <a:chOff x="0" y="2276475"/>
                <a:chExt cx="8027988" cy="4327525"/>
              </a:xfrm>
            </p:grpSpPr>
            <p:sp>
              <p:nvSpPr>
                <p:cNvPr id="98" name="Line 15" descr="[DECORATIVE]"/>
                <p:cNvSpPr>
                  <a:spLocks noChangeShapeType="1"/>
                </p:cNvSpPr>
                <p:nvPr/>
              </p:nvSpPr>
              <p:spPr bwMode="auto">
                <a:xfrm flipV="1">
                  <a:off x="5867400" y="5013325"/>
                  <a:ext cx="0" cy="503238"/>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99" name="Text Box 19" descr="[DECORATIVE]"/>
                <p:cNvSpPr txBox="1">
                  <a:spLocks noChangeArrowheads="1"/>
                </p:cNvSpPr>
                <p:nvPr/>
              </p:nvSpPr>
              <p:spPr bwMode="auto">
                <a:xfrm>
                  <a:off x="2836186" y="5571559"/>
                  <a:ext cx="2889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dirty="0"/>
                    <a:t>2</a:t>
                  </a:r>
                </a:p>
              </p:txBody>
            </p:sp>
            <p:sp>
              <p:nvSpPr>
                <p:cNvPr id="100" name="Line 24" descr="[DECORATIVE]"/>
                <p:cNvSpPr>
                  <a:spLocks noChangeShapeType="1"/>
                </p:cNvSpPr>
                <p:nvPr/>
              </p:nvSpPr>
              <p:spPr bwMode="auto">
                <a:xfrm>
                  <a:off x="2843213" y="5516563"/>
                  <a:ext cx="0" cy="649287"/>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01" name="Line 25" descr="[DECORATIVE]"/>
                <p:cNvSpPr>
                  <a:spLocks noChangeShapeType="1"/>
                </p:cNvSpPr>
                <p:nvPr/>
              </p:nvSpPr>
              <p:spPr bwMode="auto">
                <a:xfrm>
                  <a:off x="5867400" y="5516563"/>
                  <a:ext cx="0" cy="576262"/>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grpSp>
              <p:nvGrpSpPr>
                <p:cNvPr id="102" name="Group 101"/>
                <p:cNvGrpSpPr/>
                <p:nvPr/>
              </p:nvGrpSpPr>
              <p:grpSpPr>
                <a:xfrm>
                  <a:off x="0" y="2276475"/>
                  <a:ext cx="8027988" cy="4327525"/>
                  <a:chOff x="0" y="2276475"/>
                  <a:chExt cx="8027988" cy="4327525"/>
                </a:xfrm>
              </p:grpSpPr>
              <p:sp>
                <p:nvSpPr>
                  <p:cNvPr id="103" name="Text Box 34" descr="[DECORATIVE]"/>
                  <p:cNvSpPr txBox="1">
                    <a:spLocks noChangeArrowheads="1"/>
                  </p:cNvSpPr>
                  <p:nvPr/>
                </p:nvSpPr>
                <p:spPr bwMode="auto">
                  <a:xfrm>
                    <a:off x="3132138" y="5516563"/>
                    <a:ext cx="27352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dirty="0"/>
                      <a:t>Ποσοστό ελαττωματικών</a:t>
                    </a:r>
                  </a:p>
                </p:txBody>
              </p:sp>
              <p:grpSp>
                <p:nvGrpSpPr>
                  <p:cNvPr id="104" name="Group 103"/>
                  <p:cNvGrpSpPr/>
                  <p:nvPr/>
                </p:nvGrpSpPr>
                <p:grpSpPr>
                  <a:xfrm>
                    <a:off x="0" y="2276475"/>
                    <a:ext cx="8027988" cy="4327525"/>
                    <a:chOff x="0" y="2276475"/>
                    <a:chExt cx="8027988" cy="4327525"/>
                  </a:xfrm>
                </p:grpSpPr>
                <p:sp>
                  <p:nvSpPr>
                    <p:cNvPr id="105" name="Line 16" descr="[DECORATIVE]"/>
                    <p:cNvSpPr>
                      <a:spLocks noChangeShapeType="1"/>
                    </p:cNvSpPr>
                    <p:nvPr/>
                  </p:nvSpPr>
                  <p:spPr bwMode="auto">
                    <a:xfrm flipH="1">
                      <a:off x="1187450" y="5013325"/>
                      <a:ext cx="467995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06" name="Line 20" descr="[DECORATIVE]"/>
                    <p:cNvSpPr>
                      <a:spLocks noChangeShapeType="1"/>
                    </p:cNvSpPr>
                    <p:nvPr/>
                  </p:nvSpPr>
                  <p:spPr bwMode="auto">
                    <a:xfrm flipH="1">
                      <a:off x="1187450" y="5516563"/>
                      <a:ext cx="576263"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grpSp>
                  <p:nvGrpSpPr>
                    <p:cNvPr id="107" name="Group 106"/>
                    <p:cNvGrpSpPr/>
                    <p:nvPr/>
                  </p:nvGrpSpPr>
                  <p:grpSpPr>
                    <a:xfrm>
                      <a:off x="0" y="2276475"/>
                      <a:ext cx="8027988" cy="4327525"/>
                      <a:chOff x="0" y="2276475"/>
                      <a:chExt cx="8027988" cy="4327525"/>
                    </a:xfrm>
                  </p:grpSpPr>
                  <p:cxnSp>
                    <p:nvCxnSpPr>
                      <p:cNvPr id="108" name="AutoShape 4" descr="[DECORATIVE]"/>
                      <p:cNvCxnSpPr>
                        <a:cxnSpLocks noChangeShapeType="1"/>
                      </p:cNvCxnSpPr>
                      <p:nvPr/>
                    </p:nvCxnSpPr>
                    <p:spPr bwMode="auto">
                      <a:xfrm flipV="1">
                        <a:off x="1763713" y="2276475"/>
                        <a:ext cx="0" cy="3240088"/>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9" name="AutoShape 5" descr="[DECORATIVE]"/>
                      <p:cNvCxnSpPr>
                        <a:cxnSpLocks noChangeShapeType="1"/>
                      </p:cNvCxnSpPr>
                      <p:nvPr/>
                    </p:nvCxnSpPr>
                    <p:spPr bwMode="auto">
                      <a:xfrm>
                        <a:off x="1763713" y="5516563"/>
                        <a:ext cx="6264275" cy="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0" name="Freeform 7" descr="[DECORATIVE]"/>
                      <p:cNvSpPr>
                        <a:spLocks/>
                      </p:cNvSpPr>
                      <p:nvPr/>
                    </p:nvSpPr>
                    <p:spPr bwMode="auto">
                      <a:xfrm>
                        <a:off x="1763713" y="2708275"/>
                        <a:ext cx="5903912" cy="2592388"/>
                      </a:xfrm>
                      <a:custGeom>
                        <a:avLst/>
                        <a:gdLst>
                          <a:gd name="T0" fmla="*/ 0 w 3719"/>
                          <a:gd name="T1" fmla="*/ 0 h 1633"/>
                          <a:gd name="T2" fmla="*/ 726 w 3719"/>
                          <a:gd name="T3" fmla="*/ 273 h 1633"/>
                          <a:gd name="T4" fmla="*/ 1769 w 3719"/>
                          <a:gd name="T5" fmla="*/ 1225 h 1633"/>
                          <a:gd name="T6" fmla="*/ 3719 w 3719"/>
                          <a:gd name="T7" fmla="*/ 1633 h 1633"/>
                        </a:gdLst>
                        <a:ahLst/>
                        <a:cxnLst>
                          <a:cxn ang="0">
                            <a:pos x="T0" y="T1"/>
                          </a:cxn>
                          <a:cxn ang="0">
                            <a:pos x="T2" y="T3"/>
                          </a:cxn>
                          <a:cxn ang="0">
                            <a:pos x="T4" y="T5"/>
                          </a:cxn>
                          <a:cxn ang="0">
                            <a:pos x="T6" y="T7"/>
                          </a:cxn>
                        </a:cxnLst>
                        <a:rect l="0" t="0" r="r" b="b"/>
                        <a:pathLst>
                          <a:path w="3719" h="1633">
                            <a:moveTo>
                              <a:pt x="0" y="0"/>
                            </a:moveTo>
                            <a:cubicBezTo>
                              <a:pt x="215" y="34"/>
                              <a:pt x="431" y="69"/>
                              <a:pt x="726" y="273"/>
                            </a:cubicBezTo>
                            <a:cubicBezTo>
                              <a:pt x="1021" y="477"/>
                              <a:pt x="1270" y="998"/>
                              <a:pt x="1769" y="1225"/>
                            </a:cubicBezTo>
                            <a:cubicBezTo>
                              <a:pt x="2268" y="1452"/>
                              <a:pt x="3386" y="1565"/>
                              <a:pt x="3719" y="1633"/>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1" name="Text Box 8" descr="[DECORATIVE]"/>
                      <p:cNvSpPr txBox="1">
                        <a:spLocks noChangeArrowheads="1"/>
                      </p:cNvSpPr>
                      <p:nvPr/>
                    </p:nvSpPr>
                    <p:spPr bwMode="auto">
                      <a:xfrm>
                        <a:off x="971550" y="2420938"/>
                        <a:ext cx="6477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dirty="0"/>
                          <a:t>100</a:t>
                        </a:r>
                      </a:p>
                    </p:txBody>
                  </p:sp>
                  <p:sp>
                    <p:nvSpPr>
                      <p:cNvPr id="112" name="Text Box 9" descr="[DECORATIVE]"/>
                      <p:cNvSpPr txBox="1">
                        <a:spLocks noChangeArrowheads="1"/>
                      </p:cNvSpPr>
                      <p:nvPr/>
                    </p:nvSpPr>
                    <p:spPr bwMode="auto">
                      <a:xfrm>
                        <a:off x="1042988" y="2852738"/>
                        <a:ext cx="4333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dirty="0"/>
                          <a:t>95</a:t>
                        </a:r>
                      </a:p>
                    </p:txBody>
                  </p:sp>
                  <p:cxnSp>
                    <p:nvCxnSpPr>
                      <p:cNvPr id="113" name="AutoShape 10" descr="[DECORATIVE]"/>
                      <p:cNvCxnSpPr>
                        <a:cxnSpLocks noChangeShapeType="1"/>
                        <a:stCxn id="110" idx="0"/>
                      </p:cNvCxnSpPr>
                      <p:nvPr/>
                    </p:nvCxnSpPr>
                    <p:spPr bwMode="auto">
                      <a:xfrm>
                        <a:off x="1763713" y="2708275"/>
                        <a:ext cx="2160587" cy="0"/>
                      </a:xfrm>
                      <a:prstGeom prst="straightConnector1">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4" name="Line 12" descr="[DECORATIVE]"/>
                      <p:cNvSpPr>
                        <a:spLocks noChangeShapeType="1"/>
                      </p:cNvSpPr>
                      <p:nvPr/>
                    </p:nvSpPr>
                    <p:spPr bwMode="auto">
                      <a:xfrm>
                        <a:off x="1763713" y="3141663"/>
                        <a:ext cx="2160587"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5" name="Text Box 13" descr="[DECORATIVE]"/>
                      <p:cNvSpPr txBox="1">
                        <a:spLocks noChangeArrowheads="1"/>
                      </p:cNvSpPr>
                      <p:nvPr/>
                    </p:nvSpPr>
                    <p:spPr bwMode="auto">
                      <a:xfrm>
                        <a:off x="3563938" y="2781300"/>
                        <a:ext cx="34559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dirty="0"/>
                          <a:t>α=0.05 ρίσκο του παραγωγού</a:t>
                        </a:r>
                      </a:p>
                    </p:txBody>
                  </p:sp>
                  <p:sp>
                    <p:nvSpPr>
                      <p:cNvPr id="116" name="Text Box 21" descr="[DECORATIVE]"/>
                      <p:cNvSpPr txBox="1">
                        <a:spLocks noChangeArrowheads="1"/>
                      </p:cNvSpPr>
                      <p:nvPr/>
                    </p:nvSpPr>
                    <p:spPr bwMode="auto">
                      <a:xfrm>
                        <a:off x="0" y="5084763"/>
                        <a:ext cx="1403350" cy="10618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dirty="0"/>
                          <a:t>β=0.1 </a:t>
                        </a:r>
                        <a:endParaRPr lang="el-GR" altLang="el-GR" dirty="0" smtClean="0"/>
                      </a:p>
                      <a:p>
                        <a:pPr>
                          <a:spcBef>
                            <a:spcPct val="50000"/>
                          </a:spcBef>
                        </a:pPr>
                        <a:r>
                          <a:rPr lang="el-GR" altLang="el-GR" dirty="0" smtClean="0"/>
                          <a:t>Ρίσκο του </a:t>
                        </a:r>
                        <a:r>
                          <a:rPr lang="el-GR" altLang="el-GR" dirty="0"/>
                          <a:t>καταναλωτή</a:t>
                        </a:r>
                      </a:p>
                    </p:txBody>
                  </p:sp>
                  <p:sp>
                    <p:nvSpPr>
                      <p:cNvPr id="117" name="Line 22" descr="[DECORATIVE]"/>
                      <p:cNvSpPr>
                        <a:spLocks noChangeShapeType="1"/>
                      </p:cNvSpPr>
                      <p:nvPr/>
                    </p:nvSpPr>
                    <p:spPr bwMode="auto">
                      <a:xfrm>
                        <a:off x="3348038" y="2708275"/>
                        <a:ext cx="0" cy="433388"/>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8" name="Line 26" descr="[DECORATIVE]"/>
                      <p:cNvSpPr>
                        <a:spLocks noChangeShapeType="1"/>
                      </p:cNvSpPr>
                      <p:nvPr/>
                    </p:nvSpPr>
                    <p:spPr bwMode="auto">
                      <a:xfrm>
                        <a:off x="1763713" y="5949950"/>
                        <a:ext cx="10795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19" name="Line 27" descr="[DECORATIVE]"/>
                      <p:cNvSpPr>
                        <a:spLocks noChangeShapeType="1"/>
                      </p:cNvSpPr>
                      <p:nvPr/>
                    </p:nvSpPr>
                    <p:spPr bwMode="auto">
                      <a:xfrm>
                        <a:off x="2843213" y="5949950"/>
                        <a:ext cx="3024187"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120" name="Text Box 29" descr="[DECORATIVE]"/>
                      <p:cNvSpPr txBox="1">
                        <a:spLocks noChangeArrowheads="1"/>
                      </p:cNvSpPr>
                      <p:nvPr/>
                    </p:nvSpPr>
                    <p:spPr bwMode="auto">
                      <a:xfrm>
                        <a:off x="1331913" y="6237288"/>
                        <a:ext cx="172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b="1" dirty="0"/>
                          <a:t>Καλές παρτίδες</a:t>
                        </a:r>
                      </a:p>
                    </p:txBody>
                  </p:sp>
                  <p:sp>
                    <p:nvSpPr>
                      <p:cNvPr id="121" name="Text Box 30" descr="[DECORATIVE]"/>
                      <p:cNvSpPr txBox="1">
                        <a:spLocks noChangeArrowheads="1"/>
                      </p:cNvSpPr>
                      <p:nvPr/>
                    </p:nvSpPr>
                    <p:spPr bwMode="auto">
                      <a:xfrm>
                        <a:off x="6084888" y="6237288"/>
                        <a:ext cx="172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b="1" dirty="0"/>
                          <a:t>Κακές παρτίδες</a:t>
                        </a:r>
                      </a:p>
                    </p:txBody>
                  </p:sp>
                  <p:sp>
                    <p:nvSpPr>
                      <p:cNvPr id="122" name="Text Box 31" descr="[DECORATIVE]"/>
                      <p:cNvSpPr txBox="1">
                        <a:spLocks noChangeArrowheads="1"/>
                      </p:cNvSpPr>
                      <p:nvPr/>
                    </p:nvSpPr>
                    <p:spPr bwMode="auto">
                      <a:xfrm>
                        <a:off x="3348038" y="6237288"/>
                        <a:ext cx="1727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b="1" dirty="0"/>
                          <a:t>Ουδέτερη ζώνη</a:t>
                        </a:r>
                      </a:p>
                    </p:txBody>
                  </p:sp>
                  <p:sp>
                    <p:nvSpPr>
                      <p:cNvPr id="123" name="Text Box 35" descr="[DECORATIVE]"/>
                      <p:cNvSpPr txBox="1">
                        <a:spLocks noChangeArrowheads="1"/>
                      </p:cNvSpPr>
                      <p:nvPr/>
                    </p:nvSpPr>
                    <p:spPr bwMode="auto">
                      <a:xfrm>
                        <a:off x="458126" y="3219450"/>
                        <a:ext cx="134536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l-GR" altLang="el-GR" dirty="0"/>
                          <a:t>Πιθανότητα αποδοχής</a:t>
                        </a:r>
                      </a:p>
                    </p:txBody>
                  </p:sp>
                </p:grpSp>
              </p:grpSp>
            </p:grpSp>
          </p:grpSp>
          <p:sp>
            <p:nvSpPr>
              <p:cNvPr id="96" name="Line 18" descr="[DECORATIVE]"/>
              <p:cNvSpPr>
                <a:spLocks noChangeShapeType="1"/>
              </p:cNvSpPr>
              <p:nvPr/>
            </p:nvSpPr>
            <p:spPr bwMode="auto">
              <a:xfrm>
                <a:off x="2843213" y="3141663"/>
                <a:ext cx="0" cy="23749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sp>
            <p:nvSpPr>
              <p:cNvPr id="97" name="Line 23" descr="[DECORATIVE]"/>
              <p:cNvSpPr>
                <a:spLocks noChangeShapeType="1"/>
              </p:cNvSpPr>
              <p:nvPr/>
            </p:nvSpPr>
            <p:spPr bwMode="auto">
              <a:xfrm>
                <a:off x="1258888" y="5013325"/>
                <a:ext cx="0" cy="503238"/>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dirty="0"/>
              </a:p>
            </p:txBody>
          </p:sp>
        </p:grpSp>
        <p:sp>
          <p:nvSpPr>
            <p:cNvPr id="156" name="Text Box 19" descr="[DECORATIVE]"/>
            <p:cNvSpPr txBox="1">
              <a:spLocks noChangeArrowheads="1"/>
            </p:cNvSpPr>
            <p:nvPr/>
          </p:nvSpPr>
          <p:spPr bwMode="auto">
            <a:xfrm>
              <a:off x="6300192" y="4790480"/>
              <a:ext cx="30384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l-GR" dirty="0" smtClean="0"/>
                <a:t>7</a:t>
              </a:r>
              <a:endParaRPr lang="el-GR" altLang="el-GR" dirty="0"/>
            </a:p>
          </p:txBody>
        </p:sp>
      </p:grpSp>
      <p:pic>
        <p:nvPicPr>
          <p:cNvPr id="32"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4" name="Footer Placeholder 3"/>
          <p:cNvSpPr>
            <a:spLocks noGrp="1"/>
          </p:cNvSpPr>
          <p:nvPr>
            <p:ph type="ftr" sz="quarter" idx="11"/>
          </p:nvPr>
        </p:nvSpPr>
        <p:spPr>
          <a:xfrm>
            <a:off x="2889675" y="6356350"/>
            <a:ext cx="3747997" cy="365125"/>
          </a:xfrm>
        </p:spPr>
        <p:txBody>
          <a:bodyPr/>
          <a:lstStyle/>
          <a:p>
            <a:r>
              <a:rPr lang="el-GR" sz="1400" dirty="0">
                <a:solidFill>
                  <a:schemeClr val="tx1"/>
                </a:solidFill>
              </a:rPr>
              <a:t>Δειγματοληψία και Ποιοτικός Έλεγχος</a:t>
            </a:r>
            <a:endParaRPr lang="el-GR" sz="1400" dirty="0"/>
          </a:p>
        </p:txBody>
      </p:sp>
      <p:sp>
        <p:nvSpPr>
          <p:cNvPr id="5" name="Slide Number Placeholder 4"/>
          <p:cNvSpPr>
            <a:spLocks noGrp="1"/>
          </p:cNvSpPr>
          <p:nvPr>
            <p:ph type="sldNum" sz="quarter" idx="12"/>
          </p:nvPr>
        </p:nvSpPr>
        <p:spPr/>
        <p:txBody>
          <a:bodyPr/>
          <a:lstStyle/>
          <a:p>
            <a:fld id="{CEB5CC12-D00C-4A9A-82EA-111DE1DD81B3}" type="slidenum">
              <a:rPr lang="el-GR" sz="1400" smtClean="0">
                <a:solidFill>
                  <a:schemeClr val="tx1"/>
                </a:solidFill>
              </a:rPr>
              <a:t>24</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8833997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4400" b="1" kern="1200" dirty="0" smtClean="0">
                <a:solidFill>
                  <a:schemeClr val="tx1"/>
                </a:solidFill>
                <a:effectLst/>
                <a:latin typeface="+mj-lt"/>
                <a:ea typeface="+mj-ea"/>
                <a:cs typeface="+mj-cs"/>
              </a:rPr>
              <a:t>Υπολογισμός της Μέσης Εξερχόμενης Ποιότητας </a:t>
            </a:r>
            <a:r>
              <a:rPr lang="en-US" sz="4400" b="1" kern="1200" dirty="0" smtClean="0">
                <a:solidFill>
                  <a:schemeClr val="tx1"/>
                </a:solidFill>
                <a:effectLst/>
                <a:latin typeface="+mj-lt"/>
                <a:ea typeface="+mj-ea"/>
                <a:cs typeface="+mj-cs"/>
              </a:rPr>
              <a:t>(</a:t>
            </a:r>
            <a:r>
              <a:rPr lang="el-GR" sz="4400" b="1" kern="1200" dirty="0" smtClean="0">
                <a:solidFill>
                  <a:schemeClr val="tx1"/>
                </a:solidFill>
                <a:effectLst/>
                <a:latin typeface="+mj-lt"/>
                <a:ea typeface="+mj-ea"/>
                <a:cs typeface="+mj-cs"/>
              </a:rPr>
              <a:t>1</a:t>
            </a:r>
            <a:r>
              <a:rPr lang="en-US" sz="4400" b="1" kern="1200" dirty="0" smtClean="0">
                <a:solidFill>
                  <a:schemeClr val="tx1"/>
                </a:solidFill>
                <a:effectLst/>
                <a:latin typeface="+mj-lt"/>
                <a:ea typeface="+mj-ea"/>
                <a:cs typeface="+mj-cs"/>
              </a:rPr>
              <a:t>/3)</a:t>
            </a:r>
            <a:endParaRPr lang="el-GR" b="1" dirty="0">
              <a:effectLst/>
            </a:endParaRPr>
          </a:p>
        </p:txBody>
      </p:sp>
      <p:sp>
        <p:nvSpPr>
          <p:cNvPr id="7" name="Content Placeholder 6"/>
          <p:cNvSpPr>
            <a:spLocks noGrp="1"/>
          </p:cNvSpPr>
          <p:nvPr>
            <p:ph idx="1"/>
          </p:nvPr>
        </p:nvSpPr>
        <p:spPr/>
        <p:txBody>
          <a:bodyPr/>
          <a:lstStyle/>
          <a:p>
            <a:r>
              <a:rPr lang="el-GR" dirty="0"/>
              <a:t>Η απόρριψη μιας παρτίδας οδηγεί στην αντικατάσταση ή στην επιδιόρθωση</a:t>
            </a:r>
            <a:r>
              <a:rPr lang="el-GR" dirty="0" smtClean="0"/>
              <a:t>.</a:t>
            </a:r>
          </a:p>
          <a:p>
            <a:pPr marL="0" indent="0">
              <a:buNone/>
            </a:pPr>
            <a:endParaRPr lang="el-GR" dirty="0"/>
          </a:p>
          <a:p>
            <a:r>
              <a:rPr lang="el-GR" dirty="0"/>
              <a:t>Τότε έχουμε βελτίωση της ποιότητας του προϊόντος που εξέρχεται από την παραγωγή.</a:t>
            </a:r>
          </a:p>
          <a:p>
            <a:endParaRPr lang="el-GR" dirty="0"/>
          </a:p>
          <a:p>
            <a:endParaRPr lang="el-GR" dirty="0"/>
          </a:p>
        </p:txBody>
      </p:sp>
      <p:sp>
        <p:nvSpPr>
          <p:cNvPr id="4" name="Footer Placeholder 3"/>
          <p:cNvSpPr>
            <a:spLocks noGrp="1"/>
          </p:cNvSpPr>
          <p:nvPr>
            <p:ph type="ftr" sz="quarter" idx="11"/>
          </p:nvPr>
        </p:nvSpPr>
        <p:spPr>
          <a:xfrm>
            <a:off x="3124200" y="6356350"/>
            <a:ext cx="3175992" cy="365125"/>
          </a:xfrm>
        </p:spPr>
        <p:txBody>
          <a:bodyPr/>
          <a:lstStyle/>
          <a:p>
            <a:r>
              <a:rPr lang="el-GR" sz="1400" dirty="0">
                <a:solidFill>
                  <a:schemeClr val="tx1"/>
                </a:solidFill>
              </a:rPr>
              <a:t>Δειγματοληψία και Ποιοτικός Έλεγχος</a:t>
            </a:r>
            <a:endParaRPr lang="el-GR" sz="1400" dirty="0"/>
          </a:p>
        </p:txBody>
      </p:sp>
      <p:sp>
        <p:nvSpPr>
          <p:cNvPr id="5" name="Slide Number Placeholder 4"/>
          <p:cNvSpPr>
            <a:spLocks noGrp="1"/>
          </p:cNvSpPr>
          <p:nvPr>
            <p:ph type="sldNum" sz="quarter" idx="12"/>
          </p:nvPr>
        </p:nvSpPr>
        <p:spPr/>
        <p:txBody>
          <a:bodyPr/>
          <a:lstStyle/>
          <a:p>
            <a:fld id="{CEB5CC12-D00C-4A9A-82EA-111DE1DD81B3}" type="slidenum">
              <a:rPr lang="el-GR" sz="1400" smtClean="0">
                <a:solidFill>
                  <a:schemeClr val="tx1"/>
                </a:solidFill>
              </a:rPr>
              <a:t>25</a:t>
            </a:fld>
            <a:endParaRPr lang="el-GR" sz="1400" dirty="0">
              <a:solidFill>
                <a:schemeClr val="tx1"/>
              </a:solidFill>
            </a:endParaRPr>
          </a:p>
        </p:txBody>
      </p:sp>
    </p:spTree>
    <p:extLst>
      <p:ext uri="{BB962C8B-B14F-4D97-AF65-F5344CB8AC3E}">
        <p14:creationId xmlns:p14="http://schemas.microsoft.com/office/powerpoint/2010/main" val="5891765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4400" b="1" kern="1200" dirty="0" smtClean="0">
                <a:solidFill>
                  <a:schemeClr val="tx1"/>
                </a:solidFill>
                <a:effectLst/>
                <a:latin typeface="+mj-lt"/>
                <a:ea typeface="+mj-ea"/>
                <a:cs typeface="+mj-cs"/>
              </a:rPr>
              <a:t>Υπολογισμός της Μέσης Εξερχόμενης Ποιότητας </a:t>
            </a:r>
            <a:r>
              <a:rPr lang="en-US" b="1" dirty="0" smtClean="0"/>
              <a:t>(2/3</a:t>
            </a:r>
            <a:r>
              <a:rPr lang="en-US" b="1" dirty="0"/>
              <a:t>)</a:t>
            </a:r>
            <a:endParaRPr lang="el-GR" b="1" dirty="0"/>
          </a:p>
        </p:txBody>
      </p:sp>
      <p:graphicFrame>
        <p:nvGraphicFramePr>
          <p:cNvPr id="3" name="Object 2"/>
          <p:cNvGraphicFramePr>
            <a:graphicFrameLocks noChangeAspect="1"/>
          </p:cNvGraphicFramePr>
          <p:nvPr>
            <p:extLst>
              <p:ext uri="{D42A27DB-BD31-4B8C-83A1-F6EECF244321}">
                <p14:modId xmlns:p14="http://schemas.microsoft.com/office/powerpoint/2010/main" val="705600854"/>
              </p:ext>
            </p:extLst>
          </p:nvPr>
        </p:nvGraphicFramePr>
        <p:xfrm>
          <a:off x="1259632" y="1666228"/>
          <a:ext cx="6769046" cy="1762772"/>
        </p:xfrm>
        <a:graphic>
          <a:graphicData uri="http://schemas.openxmlformats.org/presentationml/2006/ole">
            <mc:AlternateContent xmlns:mc="http://schemas.openxmlformats.org/markup-compatibility/2006">
              <mc:Choice xmlns:v="urn:schemas-microsoft-com:vml" Requires="v">
                <p:oleObj spid="_x0000_s13351" name="Εξίσωση" r:id="rId5" imgW="1511300" imgH="393700" progId="Equation.3">
                  <p:embed/>
                </p:oleObj>
              </mc:Choice>
              <mc:Fallback>
                <p:oleObj name="Εξίσωση" r:id="rId5" imgW="1511300" imgH="3937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59632" y="1666228"/>
                        <a:ext cx="6769046" cy="1762772"/>
                      </a:xfrm>
                      <a:prstGeom prst="rect">
                        <a:avLst/>
                      </a:prstGeom>
                      <a:solidFill>
                        <a:schemeClr val="bg1"/>
                      </a:solidFill>
                      <a:ln>
                        <a:noFill/>
                      </a:ln>
                      <a:effectLst/>
                    </p:spPr>
                  </p:pic>
                </p:oleObj>
              </mc:Fallback>
            </mc:AlternateContent>
          </a:graphicData>
        </a:graphic>
      </p:graphicFrame>
      <p:sp>
        <p:nvSpPr>
          <p:cNvPr id="10" name="Rectangle 3"/>
          <p:cNvSpPr txBox="1">
            <a:spLocks noChangeArrowheads="1"/>
          </p:cNvSpPr>
          <p:nvPr>
            <p:custDataLst>
              <p:tags r:id="rId3"/>
            </p:custDataLst>
          </p:nvPr>
        </p:nvSpPr>
        <p:spPr>
          <a:xfrm>
            <a:off x="685800" y="3429000"/>
            <a:ext cx="7847013" cy="2667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ltLang="el-GR" b="1" dirty="0" err="1" smtClean="0"/>
              <a:t>Pd</a:t>
            </a:r>
            <a:r>
              <a:rPr lang="el-GR" altLang="el-GR" dirty="0" smtClean="0"/>
              <a:t>: το πραγματικό ποσοστό ελαττωματικών</a:t>
            </a:r>
          </a:p>
          <a:p>
            <a:pPr marL="0" indent="0">
              <a:buNone/>
            </a:pPr>
            <a:r>
              <a:rPr lang="en-US" altLang="el-GR" b="1" dirty="0" smtClean="0"/>
              <a:t>Pa</a:t>
            </a:r>
            <a:r>
              <a:rPr lang="el-GR" altLang="el-GR" dirty="0" smtClean="0"/>
              <a:t>: η πιθανότητα αποδοχής της παρτίδας</a:t>
            </a:r>
          </a:p>
          <a:p>
            <a:pPr marL="0" indent="0">
              <a:buNone/>
            </a:pPr>
            <a:r>
              <a:rPr lang="en-US" altLang="el-GR" b="1" dirty="0" smtClean="0"/>
              <a:t>N</a:t>
            </a:r>
            <a:r>
              <a:rPr lang="el-GR" altLang="el-GR" dirty="0" smtClean="0"/>
              <a:t>: ο αριθμός των τεμαχίων της παρτίδας</a:t>
            </a:r>
          </a:p>
          <a:p>
            <a:pPr marL="0" indent="0">
              <a:buNone/>
            </a:pPr>
            <a:r>
              <a:rPr lang="en-US" altLang="el-GR" b="1" dirty="0" smtClean="0"/>
              <a:t>n</a:t>
            </a:r>
            <a:r>
              <a:rPr lang="el-GR" altLang="el-GR" dirty="0" smtClean="0"/>
              <a:t>: ο αριθμός των τεμαχίων του δείγματος</a:t>
            </a:r>
            <a:endParaRPr lang="el-GR" altLang="el-GR" dirty="0"/>
          </a:p>
        </p:txBody>
      </p:sp>
      <p:sp>
        <p:nvSpPr>
          <p:cNvPr id="4" name="Footer Placeholder 3"/>
          <p:cNvSpPr>
            <a:spLocks noGrp="1"/>
          </p:cNvSpPr>
          <p:nvPr>
            <p:ph type="ftr" sz="quarter" idx="11"/>
          </p:nvPr>
        </p:nvSpPr>
        <p:spPr>
          <a:xfrm>
            <a:off x="3124200" y="6356350"/>
            <a:ext cx="3536032" cy="365125"/>
          </a:xfrm>
        </p:spPr>
        <p:txBody>
          <a:bodyPr/>
          <a:lstStyle/>
          <a:p>
            <a:r>
              <a:rPr lang="el-GR" sz="1400" dirty="0">
                <a:solidFill>
                  <a:schemeClr val="tx1"/>
                </a:solidFill>
              </a:rPr>
              <a:t>Δειγματοληψία και Ποιοτικός Έλεγχος</a:t>
            </a:r>
          </a:p>
        </p:txBody>
      </p:sp>
      <p:sp>
        <p:nvSpPr>
          <p:cNvPr id="5" name="Slide Number Placeholder 4"/>
          <p:cNvSpPr>
            <a:spLocks noGrp="1"/>
          </p:cNvSpPr>
          <p:nvPr>
            <p:ph type="sldNum" sz="quarter" idx="12"/>
          </p:nvPr>
        </p:nvSpPr>
        <p:spPr/>
        <p:txBody>
          <a:bodyPr/>
          <a:lstStyle/>
          <a:p>
            <a:fld id="{CEB5CC12-D00C-4A9A-82EA-111DE1DD81B3}" type="slidenum">
              <a:rPr lang="el-GR" sz="1400" smtClean="0">
                <a:solidFill>
                  <a:schemeClr val="tx1"/>
                </a:solidFill>
              </a:rPr>
              <a:t>26</a:t>
            </a:fld>
            <a:endParaRPr lang="el-GR" sz="1400" dirty="0">
              <a:solidFill>
                <a:schemeClr val="tx1"/>
              </a:solidFill>
            </a:endParaRPr>
          </a:p>
        </p:txBody>
      </p:sp>
    </p:spTree>
    <p:custDataLst>
      <p:tags r:id="rId2"/>
    </p:custDataLst>
    <p:extLst>
      <p:ext uri="{BB962C8B-B14F-4D97-AF65-F5344CB8AC3E}">
        <p14:creationId xmlns:p14="http://schemas.microsoft.com/office/powerpoint/2010/main" val="17760349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4400" b="1" kern="1200" dirty="0" smtClean="0">
                <a:solidFill>
                  <a:schemeClr val="tx1"/>
                </a:solidFill>
                <a:effectLst/>
                <a:latin typeface="+mj-lt"/>
                <a:ea typeface="+mj-ea"/>
                <a:cs typeface="+mj-cs"/>
              </a:rPr>
              <a:t>Υπολογισμός της Μέσης Εξερχόμενης Ποιότητας </a:t>
            </a:r>
            <a:r>
              <a:rPr lang="en-US" b="1" dirty="0" smtClean="0"/>
              <a:t>(3/3</a:t>
            </a:r>
            <a:r>
              <a:rPr lang="en-US" b="1" dirty="0"/>
              <a:t>),</a:t>
            </a:r>
            <a:r>
              <a:rPr lang="el-GR" sz="4400" b="1" kern="1200" dirty="0" smtClean="0">
                <a:solidFill>
                  <a:schemeClr val="tx1"/>
                </a:solidFill>
                <a:effectLst/>
                <a:latin typeface="+mj-lt"/>
                <a:ea typeface="+mj-ea"/>
                <a:cs typeface="+mj-cs"/>
              </a:rPr>
              <a:t> Παράδειγμα</a:t>
            </a:r>
            <a:endParaRPr lang="el-GR" b="1" dirty="0">
              <a:effectLst/>
            </a:endParaRPr>
          </a:p>
        </p:txBody>
      </p:sp>
      <p:sp>
        <p:nvSpPr>
          <p:cNvPr id="3" name="Content Placeholder 2"/>
          <p:cNvSpPr>
            <a:spLocks noGrp="1"/>
          </p:cNvSpPr>
          <p:nvPr>
            <p:ph idx="1"/>
          </p:nvPr>
        </p:nvSpPr>
        <p:spPr>
          <a:xfrm>
            <a:off x="457200" y="1484785"/>
            <a:ext cx="8229600" cy="3456384"/>
          </a:xfrm>
        </p:spPr>
        <p:txBody>
          <a:bodyPr>
            <a:normAutofit fontScale="92500"/>
          </a:bodyPr>
          <a:lstStyle/>
          <a:p>
            <a:pPr marL="0" indent="0">
              <a:buNone/>
            </a:pPr>
            <a:r>
              <a:rPr lang="el-GR" altLang="el-GR" dirty="0"/>
              <a:t>Το ποσοστό των ελαττωματικών μιας παρτίδας είναι 3% ενώ η χαρακτηριστική λειτουργική καμπύλη έδειξε ότι η πιθανότητα αποδοχής είναι 0,515. </a:t>
            </a:r>
            <a:endParaRPr lang="el-GR" altLang="el-GR" dirty="0" smtClean="0"/>
          </a:p>
          <a:p>
            <a:pPr marL="0" indent="0">
              <a:buNone/>
            </a:pPr>
            <a:r>
              <a:rPr lang="el-GR" altLang="el-GR" dirty="0" smtClean="0"/>
              <a:t>Με </a:t>
            </a:r>
            <a:r>
              <a:rPr lang="el-GR" altLang="el-GR" dirty="0"/>
              <a:t>δεδομένο ότι το μέγεθος της παραγωγής είναι 2000 ενώ το μέγεθος του ελεγχόμενου δείγματος 120, υπολογίστε τη μέση εξερχόμενη ποιότητα.</a:t>
            </a:r>
          </a:p>
          <a:p>
            <a:endParaRPr lang="el-GR" dirty="0"/>
          </a:p>
        </p:txBody>
      </p:sp>
      <p:graphicFrame>
        <p:nvGraphicFramePr>
          <p:cNvPr id="7" name="Object 6"/>
          <p:cNvGraphicFramePr>
            <a:graphicFrameLocks noChangeAspect="1"/>
          </p:cNvGraphicFramePr>
          <p:nvPr>
            <p:extLst>
              <p:ext uri="{D42A27DB-BD31-4B8C-83A1-F6EECF244321}">
                <p14:modId xmlns:p14="http://schemas.microsoft.com/office/powerpoint/2010/main" val="2693547757"/>
              </p:ext>
            </p:extLst>
          </p:nvPr>
        </p:nvGraphicFramePr>
        <p:xfrm>
          <a:off x="323850" y="5091113"/>
          <a:ext cx="8569325" cy="919162"/>
        </p:xfrm>
        <a:graphic>
          <a:graphicData uri="http://schemas.openxmlformats.org/presentationml/2006/ole">
            <mc:AlternateContent xmlns:mc="http://schemas.openxmlformats.org/markup-compatibility/2006">
              <mc:Choice xmlns:v="urn:schemas-microsoft-com:vml" Requires="v">
                <p:oleObj spid="_x0000_s8304" name="Εξίσωση" r:id="rId4" imgW="3670300" imgH="393700" progId="Equation.3">
                  <p:embed/>
                </p:oleObj>
              </mc:Choice>
              <mc:Fallback>
                <p:oleObj name="Εξίσωση" r:id="rId4" imgW="3670300" imgH="3937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850" y="5091113"/>
                        <a:ext cx="8569325" cy="919162"/>
                      </a:xfrm>
                      <a:prstGeom prst="rect">
                        <a:avLst/>
                      </a:prstGeom>
                      <a:solidFill>
                        <a:schemeClr val="bg1"/>
                      </a:solidFill>
                      <a:ln>
                        <a:noFill/>
                      </a:ln>
                      <a:effectLst/>
                    </p:spPr>
                  </p:pic>
                </p:oleObj>
              </mc:Fallback>
            </mc:AlternateContent>
          </a:graphicData>
        </a:graphic>
      </p:graphicFrame>
      <p:sp>
        <p:nvSpPr>
          <p:cNvPr id="4" name="Footer Placeholder 3"/>
          <p:cNvSpPr>
            <a:spLocks noGrp="1"/>
          </p:cNvSpPr>
          <p:nvPr>
            <p:ph type="ftr" sz="quarter" idx="11"/>
          </p:nvPr>
        </p:nvSpPr>
        <p:spPr>
          <a:xfrm>
            <a:off x="2843808" y="6356350"/>
            <a:ext cx="3175992" cy="365125"/>
          </a:xfrm>
        </p:spPr>
        <p:txBody>
          <a:bodyPr/>
          <a:lstStyle/>
          <a:p>
            <a:r>
              <a:rPr lang="el-GR" sz="1400" dirty="0">
                <a:solidFill>
                  <a:schemeClr val="tx1"/>
                </a:solidFill>
              </a:rPr>
              <a:t>Δειγματοληψία και Ποιοτικός Έλεγχος</a:t>
            </a:r>
          </a:p>
        </p:txBody>
      </p:sp>
      <p:sp>
        <p:nvSpPr>
          <p:cNvPr id="5" name="Slide Number Placeholder 4"/>
          <p:cNvSpPr>
            <a:spLocks noGrp="1"/>
          </p:cNvSpPr>
          <p:nvPr>
            <p:ph type="sldNum" sz="quarter" idx="12"/>
          </p:nvPr>
        </p:nvSpPr>
        <p:spPr/>
        <p:txBody>
          <a:bodyPr/>
          <a:lstStyle/>
          <a:p>
            <a:fld id="{CEB5CC12-D00C-4A9A-82EA-111DE1DD81B3}" type="slidenum">
              <a:rPr lang="el-GR" sz="1400" smtClean="0">
                <a:solidFill>
                  <a:schemeClr val="tx1"/>
                </a:solidFill>
              </a:rPr>
              <a:t>27</a:t>
            </a:fld>
            <a:endParaRPr lang="el-GR" sz="1400" dirty="0">
              <a:solidFill>
                <a:schemeClr val="tx1"/>
              </a:solidFill>
            </a:endParaRPr>
          </a:p>
        </p:txBody>
      </p:sp>
    </p:spTree>
    <p:custDataLst>
      <p:tags r:id="rId2"/>
    </p:custDataLst>
    <p:extLst>
      <p:ext uri="{BB962C8B-B14F-4D97-AF65-F5344CB8AC3E}">
        <p14:creationId xmlns:p14="http://schemas.microsoft.com/office/powerpoint/2010/main" val="27267263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altLang="el-GR" b="1" dirty="0"/>
              <a:t>Ο </a:t>
            </a:r>
            <a:r>
              <a:rPr lang="en-US" altLang="el-GR" b="1" dirty="0"/>
              <a:t>Taguchi </a:t>
            </a:r>
            <a:r>
              <a:rPr lang="el-GR" altLang="el-GR" b="1" dirty="0"/>
              <a:t>και ο ποιοτικός έλεγχος</a:t>
            </a:r>
            <a:endParaRPr lang="el-GR" b="1" dirty="0">
              <a:effectLst/>
            </a:endParaRPr>
          </a:p>
        </p:txBody>
      </p:sp>
      <p:sp>
        <p:nvSpPr>
          <p:cNvPr id="3" name="Content Placeholder 2"/>
          <p:cNvSpPr>
            <a:spLocks noGrp="1"/>
          </p:cNvSpPr>
          <p:nvPr>
            <p:ph idx="1"/>
          </p:nvPr>
        </p:nvSpPr>
        <p:spPr>
          <a:xfrm>
            <a:off x="457200" y="1340768"/>
            <a:ext cx="8229600" cy="4896544"/>
          </a:xfrm>
        </p:spPr>
        <p:txBody>
          <a:bodyPr>
            <a:normAutofit fontScale="92500" lnSpcReduction="20000"/>
          </a:bodyPr>
          <a:lstStyle/>
          <a:p>
            <a:r>
              <a:rPr lang="el-GR" b="1" dirty="0"/>
              <a:t>Η συνάρτηση απώλειας της </a:t>
            </a:r>
            <a:r>
              <a:rPr lang="el-GR" b="1" dirty="0" smtClean="0"/>
              <a:t>ποιότητας:</a:t>
            </a:r>
            <a:endParaRPr lang="el-GR" b="1" dirty="0"/>
          </a:p>
          <a:p>
            <a:pPr marL="457200" lvl="1" indent="0">
              <a:buNone/>
            </a:pPr>
            <a:r>
              <a:rPr lang="el-GR" b="1" dirty="0" smtClean="0"/>
              <a:t>L=D2C </a:t>
            </a:r>
          </a:p>
          <a:p>
            <a:pPr marL="457200" lvl="1" indent="0">
              <a:buNone/>
            </a:pPr>
            <a:r>
              <a:rPr lang="el-GR" dirty="0" smtClean="0"/>
              <a:t>όπου L</a:t>
            </a:r>
            <a:r>
              <a:rPr lang="el-GR" dirty="0"/>
              <a:t>= απώλεια, D= απόκλιση από το στόχο και C= το κόστος που απαιτείται για να αποφευχθεί η απόκλιση.</a:t>
            </a:r>
          </a:p>
          <a:p>
            <a:r>
              <a:rPr lang="el-GR" b="1" dirty="0"/>
              <a:t>Στιβαρό ποιοτικά προϊόν</a:t>
            </a:r>
          </a:p>
          <a:p>
            <a:pPr lvl="1"/>
            <a:r>
              <a:rPr lang="el-GR" dirty="0"/>
              <a:t>Είναι αυτό που παράγεται σε ομοιόμορφη ποιότητα κα διατηρεί την αξιοπιστία του ακόμη και αν υπάρχει μικρή μεταβλητότητα στα στοιχεία που συμμετέχουν στην παραγωγή </a:t>
            </a:r>
            <a:r>
              <a:rPr lang="el-GR" dirty="0" smtClean="0"/>
              <a:t>του.</a:t>
            </a:r>
          </a:p>
          <a:p>
            <a:r>
              <a:rPr lang="el-GR" dirty="0" smtClean="0"/>
              <a:t>Σε </a:t>
            </a:r>
            <a:r>
              <a:rPr lang="el-GR" dirty="0"/>
              <a:t>πολλές περιπτώσεις κοστίζει λιγότερο να εξαλειφθούν τα αποτελέσματα παρά οι αιτίες της κακής ποιότητας.</a:t>
            </a:r>
          </a:p>
          <a:p>
            <a:endParaRPr lang="el-GR" dirty="0"/>
          </a:p>
        </p:txBody>
      </p:sp>
      <p:sp>
        <p:nvSpPr>
          <p:cNvPr id="4" name="Footer Placeholder 3"/>
          <p:cNvSpPr>
            <a:spLocks noGrp="1"/>
          </p:cNvSpPr>
          <p:nvPr>
            <p:ph type="ftr" sz="quarter" idx="11"/>
          </p:nvPr>
        </p:nvSpPr>
        <p:spPr>
          <a:xfrm>
            <a:off x="3124200" y="6356350"/>
            <a:ext cx="3320008" cy="365125"/>
          </a:xfrm>
        </p:spPr>
        <p:txBody>
          <a:body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5" name="Slide Number Placeholder 4"/>
          <p:cNvSpPr>
            <a:spLocks noGrp="1"/>
          </p:cNvSpPr>
          <p:nvPr>
            <p:ph type="sldNum" sz="quarter" idx="12"/>
          </p:nvPr>
        </p:nvSpPr>
        <p:spPr/>
        <p:txBody>
          <a:bodyPr/>
          <a:lstStyle/>
          <a:p>
            <a:fld id="{CEB5CC12-D00C-4A9A-82EA-111DE1DD81B3}" type="slidenum">
              <a:rPr lang="el-GR" sz="1400" smtClean="0">
                <a:solidFill>
                  <a:schemeClr val="tx1"/>
                </a:solidFill>
              </a:rPr>
              <a:t>28</a:t>
            </a:fld>
            <a:endParaRPr lang="el-GR" sz="1400" dirty="0">
              <a:solidFill>
                <a:schemeClr val="tx1"/>
              </a:solidFill>
            </a:endParaRPr>
          </a:p>
        </p:txBody>
      </p:sp>
    </p:spTree>
    <p:extLst>
      <p:ext uri="{BB962C8B-B14F-4D97-AF65-F5344CB8AC3E}">
        <p14:creationId xmlns:p14="http://schemas.microsoft.com/office/powerpoint/2010/main" val="21614019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altLang="el-GR" b="1" dirty="0"/>
              <a:t>Φάσεις ανάπτυξης και εφαρμογής της μεθόδου του </a:t>
            </a:r>
            <a:r>
              <a:rPr lang="en-US" altLang="el-GR" b="1" dirty="0"/>
              <a:t>Taguchi</a:t>
            </a:r>
            <a:endParaRPr lang="el-GR" b="1" dirty="0">
              <a:effectLst/>
            </a:endParaRPr>
          </a:p>
        </p:txBody>
      </p:sp>
      <p:sp>
        <p:nvSpPr>
          <p:cNvPr id="3" name="Content Placeholder 2"/>
          <p:cNvSpPr>
            <a:spLocks noGrp="1"/>
          </p:cNvSpPr>
          <p:nvPr>
            <p:ph idx="1"/>
          </p:nvPr>
        </p:nvSpPr>
        <p:spPr>
          <a:xfrm>
            <a:off x="457200" y="1556792"/>
            <a:ext cx="8229600" cy="4824536"/>
          </a:xfrm>
        </p:spPr>
        <p:txBody>
          <a:bodyPr>
            <a:normAutofit lnSpcReduction="10000"/>
          </a:bodyPr>
          <a:lstStyle/>
          <a:p>
            <a:r>
              <a:rPr lang="el-GR" b="1" dirty="0"/>
              <a:t>Ο σχεδιασμός του συστήματος</a:t>
            </a:r>
          </a:p>
          <a:p>
            <a:pPr marL="457200" lvl="1" indent="0">
              <a:buNone/>
            </a:pPr>
            <a:r>
              <a:rPr lang="el-GR" dirty="0"/>
              <a:t>Η αρχική έρευνα και ο καθορισμός των προδιαγραφών του σχεδιασμού του προϊόντος. Αναγνωρίζονται οι παράμετροι.</a:t>
            </a:r>
          </a:p>
          <a:p>
            <a:r>
              <a:rPr lang="el-GR" b="1" dirty="0"/>
              <a:t>Ο παραμετρικός σχεδιασμός</a:t>
            </a:r>
          </a:p>
          <a:p>
            <a:pPr marL="457200" lvl="1" indent="0">
              <a:buNone/>
            </a:pPr>
            <a:r>
              <a:rPr lang="el-GR" dirty="0"/>
              <a:t>Η φάση του πειραματισμού και απόδοση βαρύτητας στις παραμέτρους.</a:t>
            </a:r>
          </a:p>
          <a:p>
            <a:r>
              <a:rPr lang="el-GR" b="1" dirty="0"/>
              <a:t>Ο σχεδιασμός των ανοχών</a:t>
            </a:r>
          </a:p>
          <a:p>
            <a:pPr marL="457200" lvl="1" indent="0">
              <a:buNone/>
            </a:pPr>
            <a:r>
              <a:rPr lang="el-GR" dirty="0"/>
              <a:t>Τα όρια διακύμανσης των παραμέτρων. Υπάρχουν σφικτές και χαλαρές ανοχές.</a:t>
            </a:r>
          </a:p>
          <a:p>
            <a:endParaRPr lang="el-GR" dirty="0"/>
          </a:p>
        </p:txBody>
      </p:sp>
      <p:sp>
        <p:nvSpPr>
          <p:cNvPr id="4" name="Footer Placeholder 3"/>
          <p:cNvSpPr>
            <a:spLocks noGrp="1"/>
          </p:cNvSpPr>
          <p:nvPr>
            <p:ph type="ftr" sz="quarter" idx="11"/>
          </p:nvPr>
        </p:nvSpPr>
        <p:spPr>
          <a:xfrm>
            <a:off x="3124200" y="6356350"/>
            <a:ext cx="3320008" cy="365125"/>
          </a:xfrm>
        </p:spPr>
        <p:txBody>
          <a:body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5" name="Slide Number Placeholder 4"/>
          <p:cNvSpPr>
            <a:spLocks noGrp="1"/>
          </p:cNvSpPr>
          <p:nvPr>
            <p:ph type="sldNum" sz="quarter" idx="12"/>
          </p:nvPr>
        </p:nvSpPr>
        <p:spPr/>
        <p:txBody>
          <a:bodyPr/>
          <a:lstStyle/>
          <a:p>
            <a:fld id="{CEB5CC12-D00C-4A9A-82EA-111DE1DD81B3}" type="slidenum">
              <a:rPr lang="el-GR" sz="1400" smtClean="0">
                <a:solidFill>
                  <a:schemeClr val="tx1"/>
                </a:solidFill>
              </a:rPr>
              <a:t>29</a:t>
            </a:fld>
            <a:endParaRPr lang="el-GR" sz="1400" dirty="0">
              <a:solidFill>
                <a:schemeClr val="tx1"/>
              </a:solidFill>
            </a:endParaRPr>
          </a:p>
        </p:txBody>
      </p:sp>
    </p:spTree>
    <p:extLst>
      <p:ext uri="{BB962C8B-B14F-4D97-AF65-F5344CB8AC3E}">
        <p14:creationId xmlns:p14="http://schemas.microsoft.com/office/powerpoint/2010/main" val="19906648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custDataLst>
              <p:tags r:id="rId2"/>
            </p:custDataLst>
          </p:nvPr>
        </p:nvSpPr>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custDataLst>
              <p:tags r:id="rId3"/>
            </p:custDataLst>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στα πλαίσια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ΤΕΙ Θεσσαλίας</a:t>
            </a:r>
            <a:r>
              <a:rPr lang="el-GR" sz="2000" dirty="0">
                <a:solidFill>
                  <a:prstClr val="black"/>
                </a:solidFill>
                <a:latin typeface="Calibri" panose="020F0502020204030204" pitchFamily="34" charset="0"/>
              </a:rPr>
              <a:t>» έχει χρηματοδοτήσει </a:t>
            </a:r>
            <a:r>
              <a:rPr lang="el-GR" sz="2000">
                <a:solidFill>
                  <a:prstClr val="black"/>
                </a:solidFill>
                <a:latin typeface="Calibri" panose="020F0502020204030204" pitchFamily="34" charset="0"/>
              </a:rPr>
              <a:t>μόνο </a:t>
            </a:r>
            <a:r>
              <a:rPr lang="el-GR" sz="2000" smtClean="0">
                <a:solidFill>
                  <a:prstClr val="black"/>
                </a:solidFill>
                <a:latin typeface="Calibri" panose="020F0502020204030204" pitchFamily="34" charset="0"/>
              </a:rPr>
              <a:t>τη</a:t>
            </a:r>
            <a:r>
              <a:rPr lang="el-GR" sz="2000">
                <a:solidFill>
                  <a:prstClr val="black"/>
                </a:solidFill>
                <a:latin typeface="Calibri" panose="020F0502020204030204" pitchFamily="34" charset="0"/>
              </a:rPr>
              <a:t>ν</a:t>
            </a:r>
            <a:r>
              <a:rPr lang="el-GR" sz="2000" smtClean="0">
                <a:solidFill>
                  <a:prstClr val="black"/>
                </a:solidFill>
                <a:latin typeface="Calibri" panose="020F0502020204030204" pitchFamily="34" charset="0"/>
              </a:rPr>
              <a:t> </a:t>
            </a:r>
            <a:r>
              <a:rPr lang="el-GR" sz="2000" dirty="0">
                <a:solidFill>
                  <a:prstClr val="black"/>
                </a:solidFill>
                <a:latin typeface="Calibri" panose="020F0502020204030204" pitchFamily="34" charset="0"/>
              </a:rPr>
              <a:t>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7" tooltip="Μετάβαση σε www.edulll.gr"/>
          </p:cNvPr>
          <p:cNvPicPr>
            <a:picLocks noChangeAspect="1" noChangeArrowheads="1"/>
          </p:cNvPicPr>
          <p:nvPr/>
        </p:nvPicPr>
        <p:blipFill>
          <a:blip r:embed="rId8"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custDataLst>
              <p:tags r:id="rId4"/>
            </p:custDataLst>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66287954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altLang="el-GR" b="1" dirty="0"/>
              <a:t>Παράγοντες που χαρακτηρίζουν την επίδοση ενός προϊόντος</a:t>
            </a:r>
            <a:endParaRPr lang="el-GR" b="1" dirty="0">
              <a:effectLst/>
            </a:endParaRPr>
          </a:p>
        </p:txBody>
      </p:sp>
      <p:sp>
        <p:nvSpPr>
          <p:cNvPr id="3" name="Content Placeholder 2"/>
          <p:cNvSpPr>
            <a:spLocks noGrp="1"/>
          </p:cNvSpPr>
          <p:nvPr>
            <p:ph idx="1"/>
          </p:nvPr>
        </p:nvSpPr>
        <p:spPr/>
        <p:txBody>
          <a:bodyPr>
            <a:normAutofit fontScale="85000" lnSpcReduction="20000"/>
          </a:bodyPr>
          <a:lstStyle/>
          <a:p>
            <a:r>
              <a:rPr lang="el-GR" b="1" dirty="0"/>
              <a:t>Ελεγχόμενοι παράγοντες (παράγοντες σχεδιασμού)</a:t>
            </a:r>
          </a:p>
          <a:p>
            <a:pPr lvl="1"/>
            <a:r>
              <a:rPr lang="el-GR" dirty="0"/>
              <a:t>Παράγοντες ελέγχου του στόχου, οι οποίοι επηρεάζουν τα μέσα επίπεδα της επίδοσης.</a:t>
            </a:r>
          </a:p>
          <a:p>
            <a:pPr lvl="1"/>
            <a:r>
              <a:rPr lang="el-GR" dirty="0"/>
              <a:t>Παράγοντες ελέγχου της μεταβλητότητας, οι οποίοι επηρεάζουν τη μεταβλητότητα της επίδοσης.</a:t>
            </a:r>
          </a:p>
          <a:p>
            <a:pPr lvl="1"/>
            <a:r>
              <a:rPr lang="el-GR" dirty="0"/>
              <a:t>Παράγοντες κόστους, οι οποίοι δεν επηρεάζουν ούτε τη μέση μεταβλητότητα ούτε τη μέση επίδοση και μπορούν να προσαρμοστούν στις εκάστοτε οικονομικές απαιτήσεις.</a:t>
            </a:r>
          </a:p>
          <a:p>
            <a:endParaRPr lang="el-GR" b="1" dirty="0" smtClean="0"/>
          </a:p>
          <a:p>
            <a:r>
              <a:rPr lang="el-GR" b="1" dirty="0" smtClean="0"/>
              <a:t>Μη </a:t>
            </a:r>
            <a:r>
              <a:rPr lang="el-GR" b="1" dirty="0"/>
              <a:t>ελεγχόμενοι παράγοντες (παράγοντες θορύβου)</a:t>
            </a:r>
          </a:p>
          <a:p>
            <a:pPr lvl="1"/>
            <a:r>
              <a:rPr lang="el-GR" dirty="0"/>
              <a:t>Είναι οι πηγές της διασποράς και σχετίζονται συνήθως με το παραγωγικό ή λειτουργικό περιβάλλον.</a:t>
            </a:r>
          </a:p>
          <a:p>
            <a:endParaRPr lang="el-GR" dirty="0"/>
          </a:p>
        </p:txBody>
      </p:sp>
      <p:sp>
        <p:nvSpPr>
          <p:cNvPr id="4" name="Footer Placeholder 3"/>
          <p:cNvSpPr>
            <a:spLocks noGrp="1"/>
          </p:cNvSpPr>
          <p:nvPr>
            <p:ph type="ftr" sz="quarter" idx="11"/>
          </p:nvPr>
        </p:nvSpPr>
        <p:spPr>
          <a:xfrm>
            <a:off x="3124200" y="6356350"/>
            <a:ext cx="3320008" cy="365125"/>
          </a:xfrm>
        </p:spPr>
        <p:txBody>
          <a:body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5" name="Slide Number Placeholder 4"/>
          <p:cNvSpPr>
            <a:spLocks noGrp="1"/>
          </p:cNvSpPr>
          <p:nvPr>
            <p:ph type="sldNum" sz="quarter" idx="12"/>
          </p:nvPr>
        </p:nvSpPr>
        <p:spPr/>
        <p:txBody>
          <a:bodyPr/>
          <a:lstStyle/>
          <a:p>
            <a:fld id="{CEB5CC12-D00C-4A9A-82EA-111DE1DD81B3}" type="slidenum">
              <a:rPr lang="el-GR" sz="1400" smtClean="0">
                <a:solidFill>
                  <a:schemeClr val="tx1"/>
                </a:solidFill>
              </a:rPr>
              <a:t>30</a:t>
            </a:fld>
            <a:endParaRPr lang="el-GR" sz="1400" dirty="0">
              <a:solidFill>
                <a:schemeClr val="tx1"/>
              </a:solidFill>
            </a:endParaRPr>
          </a:p>
        </p:txBody>
      </p:sp>
    </p:spTree>
    <p:extLst>
      <p:ext uri="{BB962C8B-B14F-4D97-AF65-F5344CB8AC3E}">
        <p14:creationId xmlns:p14="http://schemas.microsoft.com/office/powerpoint/2010/main" val="19906648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custDataLst>
              <p:tags r:id="rId2"/>
            </p:custDataLst>
          </p:nvPr>
        </p:nvSpPr>
        <p:spPr/>
        <p:txBody>
          <a:bodyPr>
            <a:normAutofit/>
          </a:bodyPr>
          <a:lstStyle/>
          <a:p>
            <a:r>
              <a:rPr lang="el-GR" b="1" dirty="0" smtClean="0"/>
              <a:t>Τέλος ενότητας</a:t>
            </a:r>
            <a:endParaRPr lang="el-GR" b="1" dirty="0"/>
          </a:p>
        </p:txBody>
      </p:sp>
      <p:sp>
        <p:nvSpPr>
          <p:cNvPr id="3" name="Rectangle 2"/>
          <p:cNvSpPr/>
          <p:nvPr/>
        </p:nvSpPr>
        <p:spPr>
          <a:xfrm>
            <a:off x="4977434" y="4653136"/>
            <a:ext cx="3242619" cy="369332"/>
          </a:xfrm>
          <a:prstGeom prst="rect">
            <a:avLst/>
          </a:prstGeom>
        </p:spPr>
        <p:txBody>
          <a:bodyPr wrap="none">
            <a:spAutoFit/>
          </a:bodyPr>
          <a:lstStyle/>
          <a:p>
            <a:pPr algn="r"/>
            <a:r>
              <a:rPr lang="el-GR" dirty="0">
                <a:solidFill>
                  <a:schemeClr val="tx1">
                    <a:lumMod val="65000"/>
                    <a:lumOff val="35000"/>
                  </a:schemeClr>
                </a:solidFill>
              </a:rPr>
              <a:t>Επεξεργασία: </a:t>
            </a:r>
            <a:r>
              <a:rPr lang="el-GR" dirty="0" smtClean="0">
                <a:solidFill>
                  <a:schemeClr val="tx1">
                    <a:lumMod val="65000"/>
                    <a:lumOff val="35000"/>
                  </a:schemeClr>
                </a:solidFill>
              </a:rPr>
              <a:t>«Χρήστος Μέγας»</a:t>
            </a:r>
            <a:endParaRPr lang="el-GR" dirty="0">
              <a:solidFill>
                <a:schemeClr val="tx1">
                  <a:lumMod val="65000"/>
                  <a:lumOff val="35000"/>
                </a:schemeClr>
              </a:solidFill>
            </a:endParaRPr>
          </a:p>
        </p:txBody>
      </p:sp>
      <p:pic>
        <p:nvPicPr>
          <p:cNvPr id="8" name="Εικόνα 1" descr=" Λογότυπο για Άδειες χρήσης Creative Commons, B Y, S A. ">
            <a:hlinkClick r:id="rId4" tooltip="Μετάβαση στην Άδεια Χρήσης"/>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2" descr="Λογότυπο Επιχειρησιακού Προγράμματος Εκπαίδευση και Δια βίου Μάθηση. ">
            <a:hlinkClick r:id="rId6" tooltip="Μετάβαση στο www.edulll.gr/"/>
          </p:cNvPr>
          <p:cNvPicPr>
            <a:picLocks noChangeAspect="1" noChangeArrowheads="1"/>
          </p:cNvPicPr>
          <p:nvPr/>
        </p:nvPicPr>
        <p:blipFill>
          <a:blip r:embed="rId7"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2247953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p:cNvSpPr>
            <a:spLocks noGrp="1"/>
          </p:cNvSpPr>
          <p:nvPr>
            <p:ph type="title"/>
            <p:custDataLst>
              <p:tags r:id="rId1"/>
            </p:custDataLst>
          </p:nvPr>
        </p:nvSpPr>
        <p:spPr/>
        <p:txBody>
          <a:bodyPr/>
          <a:lstStyle/>
          <a:p>
            <a:r>
              <a:rPr lang="el-GR" altLang="el-GR" b="1" dirty="0" smtClean="0"/>
              <a:t>Σκοποί ενότητας </a:t>
            </a:r>
          </a:p>
        </p:txBody>
      </p:sp>
      <p:sp>
        <p:nvSpPr>
          <p:cNvPr id="2" name="Θέση περιεχομένου 1"/>
          <p:cNvSpPr>
            <a:spLocks noGrp="1"/>
          </p:cNvSpPr>
          <p:nvPr>
            <p:ph idx="1"/>
            <p:custDataLst>
              <p:tags r:id="rId2"/>
            </p:custDataLst>
          </p:nvPr>
        </p:nvSpPr>
        <p:spPr/>
        <p:txBody>
          <a:bodyPr rtlCol="0">
            <a:normAutofit/>
          </a:bodyPr>
          <a:lstStyle/>
          <a:p>
            <a:pPr marL="0" indent="0">
              <a:spcBef>
                <a:spcPts val="0"/>
              </a:spcBef>
              <a:buNone/>
            </a:pPr>
            <a:endParaRPr lang="en-US" sz="2000" dirty="0" smtClean="0"/>
          </a:p>
          <a:p>
            <a:pPr marL="0" indent="0">
              <a:spcBef>
                <a:spcPts val="0"/>
              </a:spcBef>
              <a:buNone/>
            </a:pPr>
            <a:r>
              <a:rPr lang="en-US" sz="2800" dirty="0" smtClean="0"/>
              <a:t>1</a:t>
            </a:r>
            <a:r>
              <a:rPr lang="el-GR" sz="2800" dirty="0" smtClean="0"/>
              <a:t>.</a:t>
            </a:r>
            <a:r>
              <a:rPr lang="en-US" sz="2800" dirty="0" smtClean="0"/>
              <a:t>  TO DO </a:t>
            </a:r>
            <a:endParaRPr lang="el-GR" sz="2800" dirty="0" smtClean="0"/>
          </a:p>
          <a:p>
            <a:pPr marL="0" indent="0">
              <a:spcBef>
                <a:spcPts val="0"/>
              </a:spcBef>
              <a:buNone/>
            </a:pPr>
            <a:r>
              <a:rPr lang="el-GR" sz="2800" dirty="0" smtClean="0"/>
              <a:t>2. </a:t>
            </a:r>
            <a:r>
              <a:rPr lang="en-US" sz="2800" dirty="0" smtClean="0"/>
              <a:t>TO</a:t>
            </a:r>
            <a:r>
              <a:rPr lang="el-GR" sz="2800" dirty="0" smtClean="0"/>
              <a:t> </a:t>
            </a:r>
            <a:r>
              <a:rPr lang="en-US" sz="2800" dirty="0" smtClean="0"/>
              <a:t>DO</a:t>
            </a:r>
            <a:endParaRPr lang="el-GR" dirty="0" smtClean="0"/>
          </a:p>
          <a:p>
            <a:pPr marL="0" indent="0">
              <a:spcBef>
                <a:spcPts val="0"/>
              </a:spcBef>
              <a:buNone/>
            </a:pPr>
            <a:r>
              <a:rPr lang="el-GR" sz="2800" dirty="0" smtClean="0"/>
              <a:t>3. </a:t>
            </a:r>
            <a:r>
              <a:rPr lang="en-US" sz="2800" dirty="0" smtClean="0"/>
              <a:t>TO DO</a:t>
            </a:r>
            <a:endParaRPr lang="el-GR" sz="2800" dirty="0" smtClean="0"/>
          </a:p>
          <a:p>
            <a:pPr marL="0" indent="0">
              <a:spcBef>
                <a:spcPts val="0"/>
              </a:spcBef>
              <a:buNone/>
            </a:pPr>
            <a:r>
              <a:rPr lang="el-GR" sz="2800" dirty="0" smtClean="0"/>
              <a:t>4. </a:t>
            </a:r>
            <a:r>
              <a:rPr lang="en-US" sz="2800" dirty="0" smtClean="0"/>
              <a:t>TO DO</a:t>
            </a:r>
            <a:endParaRPr lang="en-US" dirty="0" smtClean="0"/>
          </a:p>
          <a:p>
            <a:pPr marL="0" indent="0">
              <a:spcBef>
                <a:spcPts val="0"/>
              </a:spcBef>
              <a:buNone/>
            </a:pPr>
            <a:endParaRPr lang="el-GR" dirty="0" smtClean="0"/>
          </a:p>
        </p:txBody>
      </p:sp>
      <p:sp>
        <p:nvSpPr>
          <p:cNvPr id="7" name="Θέση υποσέλιδου 1" descr="."/>
          <p:cNvSpPr>
            <a:spLocks noGrp="1"/>
          </p:cNvSpPr>
          <p:nvPr>
            <p:ph type="ftr" sz="quarter" idx="11"/>
            <p:custDataLst>
              <p:tags r:id="rId3"/>
            </p:custDataLst>
          </p:nvPr>
        </p:nvSpPr>
        <p:spPr>
          <a:xfrm>
            <a:off x="1619672" y="6381328"/>
            <a:ext cx="4904184" cy="365125"/>
          </a:xfrm>
        </p:spPr>
        <p:txBody>
          <a:body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5125" name="Θέση αριθμού διαφάνειας 1" descr="."/>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D7AF2AC6-652D-4AD1-A671-8B499591D49C}" type="slidenum">
              <a:rPr lang="el-GR" altLang="el-GR" sz="1400">
                <a:solidFill>
                  <a:srgbClr val="000000"/>
                </a:solidFill>
                <a:latin typeface="+mn-lt"/>
              </a:rPr>
              <a:pPr fontAlgn="base">
                <a:spcBef>
                  <a:spcPct val="0"/>
                </a:spcBef>
                <a:spcAft>
                  <a:spcPct val="0"/>
                </a:spcAft>
              </a:pPr>
              <a:t>4</a:t>
            </a:fld>
            <a:endParaRPr lang="el-GR" altLang="el-GR" sz="1400" dirty="0">
              <a:solidFill>
                <a:srgbClr val="000000"/>
              </a:solidFill>
              <a:latin typeface="+mn-lt"/>
            </a:endParaRPr>
          </a:p>
        </p:txBody>
      </p:sp>
    </p:spTree>
    <p:extLst>
      <p:ext uri="{BB962C8B-B14F-4D97-AF65-F5344CB8AC3E}">
        <p14:creationId xmlns:p14="http://schemas.microsoft.com/office/powerpoint/2010/main" val="42692105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custDataLst>
              <p:tags r:id="rId2"/>
            </p:custDataLst>
          </p:nvPr>
        </p:nvSpPr>
        <p:spPr/>
        <p:txBody>
          <a:bodyPr/>
          <a:lstStyle/>
          <a:p>
            <a:r>
              <a:rPr lang="el-GR" altLang="el-GR" b="1" dirty="0" smtClean="0">
                <a:solidFill>
                  <a:srgbClr val="333333"/>
                </a:solidFill>
              </a:rPr>
              <a:t>Περιεχόμενα ενότητας</a:t>
            </a:r>
            <a:r>
              <a:rPr lang="en-US" altLang="el-GR" b="1" dirty="0" smtClean="0">
                <a:solidFill>
                  <a:srgbClr val="333333"/>
                </a:solidFill>
              </a:rPr>
              <a:t> </a:t>
            </a:r>
            <a:endParaRPr lang="el-GR" altLang="el-GR" b="1" dirty="0" smtClean="0">
              <a:solidFill>
                <a:srgbClr val="333333"/>
              </a:solidFill>
            </a:endParaRPr>
          </a:p>
        </p:txBody>
      </p:sp>
      <p:sp>
        <p:nvSpPr>
          <p:cNvPr id="4" name="Θέση περιεχομένου 1">
            <a:hlinkClick r:id="rId8" action="ppaction://hlinksldjump" tooltip="Μετάβαση στη Διαφάνεια 6"/>
          </p:cNvPr>
          <p:cNvSpPr/>
          <p:nvPr>
            <p:custDataLst>
              <p:tags r:id="rId3"/>
            </p:custDataLst>
          </p:nvPr>
        </p:nvSpPr>
        <p:spPr>
          <a:xfrm>
            <a:off x="809078" y="1628800"/>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u="sng" dirty="0" smtClean="0">
                <a:solidFill>
                  <a:srgbClr val="0070C0"/>
                </a:solidFill>
                <a:hlinkClick r:id="rId8" action="ppaction://hlinksldjump"/>
              </a:rPr>
              <a:t>1. Το </a:t>
            </a:r>
            <a:r>
              <a:rPr lang="en-US" sz="2800" i="1" u="sng" dirty="0" smtClean="0">
                <a:solidFill>
                  <a:srgbClr val="0070C0"/>
                </a:solidFill>
                <a:hlinkClick r:id="rId8" action="ppaction://hlinksldjump"/>
              </a:rPr>
              <a:t>p </a:t>
            </a:r>
            <a:r>
              <a:rPr lang="el-GR" sz="2800" i="1" u="sng" dirty="0" smtClean="0">
                <a:solidFill>
                  <a:srgbClr val="0070C0"/>
                </a:solidFill>
                <a:hlinkClick r:id="rId8" action="ppaction://hlinksldjump"/>
              </a:rPr>
              <a:t>διάγραμμα</a:t>
            </a:r>
            <a:endParaRPr lang="el-GR" i="1" u="sng" dirty="0">
              <a:solidFill>
                <a:srgbClr val="0070C0"/>
              </a:solidFill>
            </a:endParaRPr>
          </a:p>
        </p:txBody>
      </p:sp>
      <p:sp>
        <p:nvSpPr>
          <p:cNvPr id="14" name="Θέση περιεχομένου 2">
            <a:hlinkClick r:id="rId9" action="ppaction://hlinksldjump"/>
          </p:cNvPr>
          <p:cNvSpPr/>
          <p:nvPr>
            <p:custDataLst>
              <p:tags r:id="rId4"/>
            </p:custDataLst>
          </p:nvPr>
        </p:nvSpPr>
        <p:spPr>
          <a:xfrm>
            <a:off x="827350" y="2348880"/>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i="1" dirty="0" smtClean="0">
                <a:solidFill>
                  <a:srgbClr val="0070C0"/>
                </a:solidFill>
                <a:hlinkClick r:id="rId10" action="ppaction://hlinksldjump"/>
              </a:rPr>
              <a:t>2</a:t>
            </a:r>
            <a:r>
              <a:rPr lang="el-GR" sz="2800" i="1" dirty="0" smtClean="0">
                <a:solidFill>
                  <a:srgbClr val="0070C0"/>
                </a:solidFill>
                <a:hlinkClick r:id="rId10" action="ppaction://hlinksldjump"/>
              </a:rPr>
              <a:t>. Το </a:t>
            </a:r>
            <a:r>
              <a:rPr lang="en-US" sz="2800" i="1" dirty="0" smtClean="0">
                <a:solidFill>
                  <a:srgbClr val="0070C0"/>
                </a:solidFill>
                <a:hlinkClick r:id="rId10" action="ppaction://hlinksldjump"/>
              </a:rPr>
              <a:t>c </a:t>
            </a:r>
            <a:r>
              <a:rPr lang="el-GR" sz="2800" i="1" dirty="0" smtClean="0">
                <a:solidFill>
                  <a:srgbClr val="0070C0"/>
                </a:solidFill>
                <a:hlinkClick r:id="rId10" action="ppaction://hlinksldjump"/>
              </a:rPr>
              <a:t>διάγραμμα</a:t>
            </a:r>
            <a:endParaRPr lang="el-GR" i="1" dirty="0">
              <a:solidFill>
                <a:srgbClr val="0070C0"/>
              </a:solidFill>
            </a:endParaRPr>
          </a:p>
        </p:txBody>
      </p:sp>
      <p:sp>
        <p:nvSpPr>
          <p:cNvPr id="16" name="Θέση περιεχομένου 1">
            <a:hlinkClick r:id="rId11" action="ppaction://hlinksldjump" tooltip="Μετάβαση στη Διαφάνεια 6"/>
          </p:cNvPr>
          <p:cNvSpPr/>
          <p:nvPr/>
        </p:nvSpPr>
        <p:spPr>
          <a:xfrm>
            <a:off x="809078" y="2852936"/>
            <a:ext cx="7507288" cy="792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u="sng" dirty="0" smtClean="0">
                <a:solidFill>
                  <a:srgbClr val="0070C0"/>
                </a:solidFill>
                <a:hlinkClick r:id="rId12" action="ppaction://hlinksldjump"/>
              </a:rPr>
              <a:t>3. Δειγματοληψία αποδοχής</a:t>
            </a:r>
            <a:endParaRPr lang="el-GR" i="1" u="sng" dirty="0">
              <a:solidFill>
                <a:srgbClr val="0070C0"/>
              </a:solidFill>
            </a:endParaRPr>
          </a:p>
        </p:txBody>
      </p:sp>
      <p:sp>
        <p:nvSpPr>
          <p:cNvPr id="9" name="Θέση περιεχομένου 1">
            <a:hlinkClick r:id="rId13" action="ppaction://hlinksldjump" tooltip="Μετάβαση στη Διαφάνεια 6"/>
          </p:cNvPr>
          <p:cNvSpPr/>
          <p:nvPr/>
        </p:nvSpPr>
        <p:spPr>
          <a:xfrm>
            <a:off x="755576" y="3573016"/>
            <a:ext cx="7507288" cy="792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u="sng" dirty="0">
                <a:solidFill>
                  <a:srgbClr val="0070C0"/>
                </a:solidFill>
                <a:hlinkClick r:id="rId12" action="ppaction://hlinksldjump"/>
              </a:rPr>
              <a:t>4</a:t>
            </a:r>
            <a:r>
              <a:rPr lang="el-GR" sz="2800" i="1" u="sng" dirty="0" smtClean="0">
                <a:solidFill>
                  <a:srgbClr val="0070C0"/>
                </a:solidFill>
                <a:hlinkClick r:id="rId12" action="ppaction://hlinksldjump"/>
              </a:rPr>
              <a:t>. Ο </a:t>
            </a:r>
            <a:r>
              <a:rPr lang="en-US" sz="2800" i="1" u="sng" dirty="0" err="1" smtClean="0">
                <a:solidFill>
                  <a:srgbClr val="0070C0"/>
                </a:solidFill>
                <a:hlinkClick r:id="rId12" action="ppaction://hlinksldjump"/>
              </a:rPr>
              <a:t>Tagushi</a:t>
            </a:r>
            <a:r>
              <a:rPr lang="en-US" sz="2800" i="1" u="sng" dirty="0" smtClean="0">
                <a:solidFill>
                  <a:srgbClr val="0070C0"/>
                </a:solidFill>
                <a:hlinkClick r:id="rId12" action="ppaction://hlinksldjump"/>
              </a:rPr>
              <a:t> </a:t>
            </a:r>
            <a:r>
              <a:rPr lang="el-GR" sz="2800" i="1" u="sng" dirty="0" smtClean="0">
                <a:solidFill>
                  <a:srgbClr val="0070C0"/>
                </a:solidFill>
                <a:hlinkClick r:id="rId12" action="ppaction://hlinksldjump"/>
              </a:rPr>
              <a:t>και ο ποιοτικός έλεγχος</a:t>
            </a:r>
            <a:endParaRPr lang="el-GR" i="1" u="sng" dirty="0">
              <a:solidFill>
                <a:srgbClr val="0070C0"/>
              </a:solidFill>
            </a:endParaRPr>
          </a:p>
        </p:txBody>
      </p:sp>
      <p:sp>
        <p:nvSpPr>
          <p:cNvPr id="8" name="Θέση υποσέλιδου 1" descr="."/>
          <p:cNvSpPr>
            <a:spLocks noGrp="1"/>
          </p:cNvSpPr>
          <p:nvPr>
            <p:ph type="ftr" sz="quarter" idx="11"/>
            <p:custDataLst>
              <p:tags r:id="rId5"/>
            </p:custDataLst>
          </p:nvPr>
        </p:nvSpPr>
        <p:spPr>
          <a:xfrm>
            <a:off x="2339752" y="6356350"/>
            <a:ext cx="4464496" cy="385018"/>
          </a:xfrm>
        </p:spPr>
        <p:txBody>
          <a:body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6153" name="Θέση αριθμού διαφάνειας 1" descr="."/>
          <p:cNvSpPr>
            <a:spLocks noGrp="1"/>
          </p:cNvSpPr>
          <p:nvPr>
            <p:ph type="sldNum" sz="quarter" idx="12"/>
            <p:custDataLst>
              <p:tags r:id="rId6"/>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C9E2987-2DF3-4883-B675-0E329C0F7C88}" type="slidenum">
              <a:rPr lang="el-GR" altLang="el-GR" sz="1400">
                <a:solidFill>
                  <a:srgbClr val="000000"/>
                </a:solidFill>
                <a:latin typeface="+mn-lt"/>
              </a:rPr>
              <a:pPr fontAlgn="base">
                <a:spcBef>
                  <a:spcPct val="0"/>
                </a:spcBef>
                <a:spcAft>
                  <a:spcPct val="0"/>
                </a:spcAft>
              </a:pPr>
              <a:t>5</a:t>
            </a:fld>
            <a:endParaRPr lang="el-GR" altLang="el-GR" sz="1400" dirty="0">
              <a:solidFill>
                <a:srgbClr val="000000"/>
              </a:solidFill>
              <a:latin typeface="+mn-lt"/>
            </a:endParaRPr>
          </a:p>
        </p:txBody>
      </p:sp>
    </p:spTree>
    <p:custDataLst>
      <p:tags r:id="rId1"/>
    </p:custDataLst>
    <p:extLst>
      <p:ext uri="{BB962C8B-B14F-4D97-AF65-F5344CB8AC3E}">
        <p14:creationId xmlns:p14="http://schemas.microsoft.com/office/powerpoint/2010/main" val="19312387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p:txBody>
          <a:bodyPr>
            <a:normAutofit/>
          </a:bodyPr>
          <a:lstStyle/>
          <a:p>
            <a:r>
              <a:rPr lang="el-GR" sz="4400" b="1" kern="1200" dirty="0" smtClean="0">
                <a:solidFill>
                  <a:schemeClr val="tx1"/>
                </a:solidFill>
                <a:effectLst/>
                <a:latin typeface="+mj-lt"/>
                <a:ea typeface="+mj-ea"/>
                <a:cs typeface="+mj-cs"/>
              </a:rPr>
              <a:t>Το </a:t>
            </a:r>
            <a:r>
              <a:rPr lang="en-US" sz="4400" b="1" kern="1200" dirty="0" smtClean="0">
                <a:solidFill>
                  <a:schemeClr val="tx1"/>
                </a:solidFill>
                <a:effectLst/>
                <a:latin typeface="+mj-lt"/>
                <a:ea typeface="+mj-ea"/>
                <a:cs typeface="+mj-cs"/>
              </a:rPr>
              <a:t>p </a:t>
            </a:r>
            <a:r>
              <a:rPr lang="el-GR" sz="4400" b="1" kern="1200" dirty="0" smtClean="0">
                <a:solidFill>
                  <a:schemeClr val="tx1"/>
                </a:solidFill>
                <a:effectLst/>
                <a:latin typeface="+mj-lt"/>
                <a:ea typeface="+mj-ea"/>
                <a:cs typeface="+mj-cs"/>
              </a:rPr>
              <a:t>διάγραμμα</a:t>
            </a:r>
            <a:endParaRPr lang="el-GR" b="1" dirty="0">
              <a:effectLst/>
            </a:endParaRPr>
          </a:p>
        </p:txBody>
      </p:sp>
      <p:sp>
        <p:nvSpPr>
          <p:cNvPr id="7" name="Content Placeholder 6"/>
          <p:cNvSpPr>
            <a:spLocks noGrp="1"/>
          </p:cNvSpPr>
          <p:nvPr>
            <p:ph idx="1"/>
          </p:nvPr>
        </p:nvSpPr>
        <p:spPr/>
        <p:txBody>
          <a:bodyPr>
            <a:normAutofit fontScale="92500"/>
          </a:bodyPr>
          <a:lstStyle/>
          <a:p>
            <a:r>
              <a:rPr lang="el-GR" dirty="0"/>
              <a:t>Τύπος διαγράμματος ελέγχου που χρησιμοποιείται για την </a:t>
            </a:r>
            <a:r>
              <a:rPr lang="el-GR" b="1" dirty="0"/>
              <a:t>παρακολούθηση διεργασιών</a:t>
            </a:r>
            <a:r>
              <a:rPr lang="el-GR" dirty="0"/>
              <a:t> που παράγουν προϊόντα που χαρακτηρίζονται είτε ελαττωματικά είτε συμμορφούμενα με τις προδιαγραφές.</a:t>
            </a:r>
          </a:p>
          <a:p>
            <a:r>
              <a:rPr lang="el-GR" dirty="0"/>
              <a:t>Συνήθως ακολουθείται η </a:t>
            </a:r>
            <a:r>
              <a:rPr lang="el-GR" b="1" dirty="0" err="1"/>
              <a:t>διωνυμική</a:t>
            </a:r>
            <a:r>
              <a:rPr lang="el-GR" b="1" dirty="0"/>
              <a:t> κατανομή</a:t>
            </a:r>
            <a:r>
              <a:rPr lang="el-GR" dirty="0"/>
              <a:t> αλλά έχει αποδειχθεί ότι σε περίπτωση μεγάλων μεγεθών μπορεί να χρησιμοποιηθεί η </a:t>
            </a:r>
            <a:r>
              <a:rPr lang="el-GR" b="1" dirty="0"/>
              <a:t>κανονική</a:t>
            </a:r>
            <a:r>
              <a:rPr lang="el-GR" dirty="0"/>
              <a:t> και έτσι χρησιμοποιούνται οι ακόλουθοι τύποι.</a:t>
            </a:r>
          </a:p>
        </p:txBody>
      </p:sp>
      <p:sp>
        <p:nvSpPr>
          <p:cNvPr id="2" name="Θέση υποσέλιδου 1" descr="."/>
          <p:cNvSpPr>
            <a:spLocks noGrp="1"/>
          </p:cNvSpPr>
          <p:nvPr>
            <p:ph type="ftr" sz="quarter" idx="11"/>
            <p:custDataLst>
              <p:tags r:id="rId3"/>
            </p:custDataLst>
          </p:nvPr>
        </p:nvSpPr>
        <p:spPr>
          <a:xfrm>
            <a:off x="2843808" y="6356350"/>
            <a:ext cx="3672408" cy="365125"/>
          </a:xfrm>
        </p:spPr>
        <p:txBody>
          <a:body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schemeClr val="tx1"/>
                </a:solidFill>
              </a:rPr>
              <a:t>6</a:t>
            </a:fld>
            <a:endParaRPr lang="el-GR" dirty="0">
              <a:solidFill>
                <a:schemeClr val="tx1"/>
              </a:solidFill>
            </a:endParaRPr>
          </a:p>
        </p:txBody>
      </p:sp>
    </p:spTree>
    <p:custDataLst>
      <p:tags r:id="rId1"/>
    </p:custDataLst>
    <p:extLst>
      <p:ext uri="{BB962C8B-B14F-4D97-AF65-F5344CB8AC3E}">
        <p14:creationId xmlns:p14="http://schemas.microsoft.com/office/powerpoint/2010/main" val="3919029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3"/>
            </p:custDataLst>
          </p:nvPr>
        </p:nvSpPr>
        <p:spPr/>
        <p:txBody>
          <a:bodyPr>
            <a:normAutofit/>
          </a:bodyPr>
          <a:lstStyle/>
          <a:p>
            <a:r>
              <a:rPr lang="el-GR" sz="4400" b="1" kern="1200" dirty="0" smtClean="0">
                <a:solidFill>
                  <a:schemeClr val="tx1"/>
                </a:solidFill>
                <a:effectLst/>
                <a:latin typeface="+mj-lt"/>
                <a:ea typeface="+mj-ea"/>
                <a:cs typeface="+mj-cs"/>
              </a:rPr>
              <a:t>Διάγραμμα τύπου </a:t>
            </a:r>
            <a:r>
              <a:rPr lang="en-US" sz="4400" b="1" kern="1200" dirty="0" smtClean="0">
                <a:solidFill>
                  <a:schemeClr val="tx1"/>
                </a:solidFill>
                <a:effectLst/>
                <a:latin typeface="+mj-lt"/>
                <a:ea typeface="+mj-ea"/>
                <a:cs typeface="+mj-cs"/>
              </a:rPr>
              <a:t>p</a:t>
            </a:r>
            <a:endParaRPr lang="el-GR" b="1" dirty="0">
              <a:effectLst/>
            </a:endParaRPr>
          </a:p>
        </p:txBody>
      </p:sp>
      <p:sp>
        <p:nvSpPr>
          <p:cNvPr id="3" name="Θέση περιεχομένου 1"/>
          <p:cNvSpPr>
            <a:spLocks noGrp="1"/>
          </p:cNvSpPr>
          <p:nvPr>
            <p:ph sz="half" idx="1"/>
            <p:custDataLst>
              <p:tags r:id="rId4"/>
            </p:custDataLst>
          </p:nvPr>
        </p:nvSpPr>
        <p:spPr/>
        <p:txBody>
          <a:bodyPr>
            <a:noAutofit/>
          </a:bodyPr>
          <a:lstStyle/>
          <a:p>
            <a:pPr marL="0" indent="0">
              <a:spcAft>
                <a:spcPts val="1200"/>
              </a:spcAft>
              <a:buNone/>
            </a:pPr>
            <a:r>
              <a:rPr lang="el-GR" sz="2400" dirty="0"/>
              <a:t>Οι τύποι που δίνουν τα όρια ενός p-διαγράμματος βασίζονται στη μέση τιμή των ελαττωματικών προϊόντων</a:t>
            </a:r>
          </a:p>
          <a:p>
            <a:pPr>
              <a:spcAft>
                <a:spcPts val="1200"/>
              </a:spcAft>
            </a:pPr>
            <a:r>
              <a:rPr lang="el-GR" sz="2400" b="1" dirty="0"/>
              <a:t>p</a:t>
            </a:r>
            <a:r>
              <a:rPr lang="el-GR" sz="2400" dirty="0"/>
              <a:t>: η μέση αναλογία ελαττωματικών</a:t>
            </a:r>
          </a:p>
          <a:p>
            <a:pPr>
              <a:spcAft>
                <a:spcPts val="1200"/>
              </a:spcAft>
            </a:pPr>
            <a:r>
              <a:rPr lang="el-GR" sz="2400" b="1" dirty="0" err="1"/>
              <a:t>σp</a:t>
            </a:r>
            <a:r>
              <a:rPr lang="el-GR" sz="2400" dirty="0"/>
              <a:t>: η τυπική απόκλιση</a:t>
            </a:r>
          </a:p>
          <a:p>
            <a:pPr>
              <a:spcAft>
                <a:spcPts val="1200"/>
              </a:spcAft>
            </a:pPr>
            <a:r>
              <a:rPr lang="el-GR" sz="2400" b="1" dirty="0"/>
              <a:t>z</a:t>
            </a:r>
            <a:r>
              <a:rPr lang="el-GR" sz="2400" dirty="0"/>
              <a:t>: ο αριθμός των τυπικών αποκλίσεων </a:t>
            </a:r>
          </a:p>
          <a:p>
            <a:pPr>
              <a:spcAft>
                <a:spcPts val="1200"/>
              </a:spcAft>
            </a:pPr>
            <a:endParaRPr lang="en-US" sz="2800" dirty="0"/>
          </a:p>
        </p:txBody>
      </p:sp>
      <p:graphicFrame>
        <p:nvGraphicFramePr>
          <p:cNvPr id="12" name="Object 11"/>
          <p:cNvGraphicFramePr>
            <a:graphicFrameLocks noChangeAspect="1"/>
          </p:cNvGraphicFramePr>
          <p:nvPr>
            <p:extLst>
              <p:ext uri="{D42A27DB-BD31-4B8C-83A1-F6EECF244321}">
                <p14:modId xmlns:p14="http://schemas.microsoft.com/office/powerpoint/2010/main" val="136847651"/>
              </p:ext>
            </p:extLst>
          </p:nvPr>
        </p:nvGraphicFramePr>
        <p:xfrm>
          <a:off x="4427984" y="1268760"/>
          <a:ext cx="4175794" cy="4972848"/>
        </p:xfrm>
        <a:graphic>
          <a:graphicData uri="http://schemas.openxmlformats.org/presentationml/2006/ole">
            <mc:AlternateContent xmlns:mc="http://schemas.openxmlformats.org/markup-compatibility/2006">
              <mc:Choice xmlns:v="urn:schemas-microsoft-com:vml" Requires="v">
                <p:oleObj spid="_x0000_s9276" name="Εξίσωση" r:id="rId9" imgW="1079280" imgH="1320480" progId="Equation.3">
                  <p:embed/>
                </p:oleObj>
              </mc:Choice>
              <mc:Fallback>
                <p:oleObj name="Εξίσωση" r:id="rId9" imgW="1079280" imgH="1320480" progId="Equation.3">
                  <p:embed/>
                  <p:pic>
                    <p:nvPicPr>
                      <p:cNvPr id="0" name="Object 3"/>
                      <p:cNvPicPr>
                        <a:picLocks noChangeAspect="1" noChangeArrowheads="1"/>
                      </p:cNvPicPr>
                      <p:nvPr/>
                    </p:nvPicPr>
                    <p:blipFill>
                      <a:blip r:embed="rId10"/>
                      <a:srcRect/>
                      <a:stretch>
                        <a:fillRect/>
                      </a:stretch>
                    </p:blipFill>
                    <p:spPr bwMode="auto">
                      <a:xfrm>
                        <a:off x="4427984" y="1268760"/>
                        <a:ext cx="4175794" cy="4972848"/>
                      </a:xfrm>
                      <a:prstGeom prst="rect">
                        <a:avLst/>
                      </a:prstGeom>
                      <a:solidFill>
                        <a:schemeClr val="bg1"/>
                      </a:solidFill>
                      <a:ln w="9525">
                        <a:solidFill>
                          <a:schemeClr val="bg1"/>
                        </a:solidFill>
                        <a:miter lim="800000"/>
                        <a:headEnd/>
                        <a:tailEnd/>
                      </a:ln>
                      <a:effectLst/>
                    </p:spPr>
                  </p:pic>
                </p:oleObj>
              </mc:Fallback>
            </mc:AlternateContent>
          </a:graphicData>
        </a:graphic>
      </p:graphicFrame>
      <p:sp>
        <p:nvSpPr>
          <p:cNvPr id="5" name="Θέση υποσέλιδου 1" descr="."/>
          <p:cNvSpPr>
            <a:spLocks noGrp="1"/>
          </p:cNvSpPr>
          <p:nvPr>
            <p:ph type="ftr" sz="quarter" idx="11"/>
            <p:custDataLst>
              <p:tags r:id="rId5"/>
            </p:custDataLst>
          </p:nvPr>
        </p:nvSpPr>
        <p:spPr>
          <a:xfrm>
            <a:off x="3124200" y="6356350"/>
            <a:ext cx="3248000" cy="365125"/>
          </a:xfrm>
        </p:spPr>
        <p:txBody>
          <a:body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4" name="Θέση αριθμού διαφάνειας 1" descr="."/>
          <p:cNvSpPr>
            <a:spLocks noGrp="1"/>
          </p:cNvSpPr>
          <p:nvPr>
            <p:ph type="sldNum" sz="quarter" idx="12"/>
            <p:custDataLst>
              <p:tags r:id="rId6"/>
            </p:custDataLst>
          </p:nvPr>
        </p:nvSpPr>
        <p:spPr/>
        <p:txBody>
          <a:bodyPr/>
          <a:lstStyle/>
          <a:p>
            <a:fld id="{53C4726A-630D-4CB4-B088-BAB00F4188E9}" type="slidenum">
              <a:rPr lang="el-GR" sz="1400" smtClean="0">
                <a:solidFill>
                  <a:schemeClr val="tx1"/>
                </a:solidFill>
              </a:rPr>
              <a:t>7</a:t>
            </a:fld>
            <a:endParaRPr lang="el-GR" sz="1400" dirty="0">
              <a:solidFill>
                <a:schemeClr val="tx1"/>
              </a:solidFill>
            </a:endParaRPr>
          </a:p>
        </p:txBody>
      </p:sp>
    </p:spTree>
    <p:custDataLst>
      <p:tags r:id="rId2"/>
    </p:custDataLst>
    <p:extLst>
      <p:ext uri="{BB962C8B-B14F-4D97-AF65-F5344CB8AC3E}">
        <p14:creationId xmlns:p14="http://schemas.microsoft.com/office/powerpoint/2010/main" val="597025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idx="4294967295"/>
          </p:nvPr>
        </p:nvSpPr>
        <p:spPr/>
        <p:txBody>
          <a:bodyPr>
            <a:normAutofit fontScale="90000"/>
          </a:bodyPr>
          <a:lstStyle/>
          <a:p>
            <a:pPr>
              <a:defRPr/>
            </a:pPr>
            <a:r>
              <a:rPr lang="el-GR" sz="4400" b="1" kern="1200" dirty="0" smtClean="0">
                <a:solidFill>
                  <a:schemeClr val="tx1"/>
                </a:solidFill>
                <a:effectLst/>
                <a:latin typeface="+mj-lt"/>
                <a:ea typeface="+mj-ea"/>
                <a:cs typeface="+mj-cs"/>
              </a:rPr>
              <a:t>Παράδειγμα </a:t>
            </a:r>
            <a:r>
              <a:rPr lang="en-US" sz="4400" b="1" kern="1200" dirty="0" smtClean="0">
                <a:solidFill>
                  <a:schemeClr val="tx1"/>
                </a:solidFill>
                <a:effectLst/>
                <a:latin typeface="+mj-lt"/>
                <a:ea typeface="+mj-ea"/>
                <a:cs typeface="+mj-cs"/>
              </a:rPr>
              <a:t>p</a:t>
            </a:r>
            <a:r>
              <a:rPr lang="el-GR" sz="4400" b="1" kern="1200" dirty="0" smtClean="0">
                <a:solidFill>
                  <a:schemeClr val="tx1"/>
                </a:solidFill>
                <a:effectLst/>
                <a:latin typeface="+mj-lt"/>
                <a:ea typeface="+mj-ea"/>
                <a:cs typeface="+mj-cs"/>
              </a:rPr>
              <a:t> διαγράμματος </a:t>
            </a:r>
            <a:r>
              <a:rPr lang="en-US" sz="4400" b="1" kern="1200" dirty="0" smtClean="0">
                <a:solidFill>
                  <a:schemeClr val="tx1"/>
                </a:solidFill>
                <a:effectLst/>
                <a:latin typeface="+mj-lt"/>
                <a:ea typeface="+mj-ea"/>
                <a:cs typeface="+mj-cs"/>
              </a:rPr>
              <a:t>(</a:t>
            </a:r>
            <a:r>
              <a:rPr lang="el-GR" sz="4400" b="1" kern="1200" dirty="0" smtClean="0">
                <a:solidFill>
                  <a:schemeClr val="tx1"/>
                </a:solidFill>
                <a:effectLst/>
                <a:latin typeface="+mj-lt"/>
                <a:ea typeface="+mj-ea"/>
                <a:cs typeface="+mj-cs"/>
              </a:rPr>
              <a:t>1</a:t>
            </a:r>
            <a:r>
              <a:rPr lang="en-US" sz="4400" b="1" kern="1200" dirty="0" smtClean="0">
                <a:solidFill>
                  <a:schemeClr val="tx1"/>
                </a:solidFill>
                <a:effectLst/>
                <a:latin typeface="+mj-lt"/>
                <a:ea typeface="+mj-ea"/>
                <a:cs typeface="+mj-cs"/>
              </a:rPr>
              <a:t>/3)</a:t>
            </a:r>
            <a:endParaRPr lang="el-GR" b="1" dirty="0">
              <a:effectLst/>
            </a:endParaRPr>
          </a:p>
        </p:txBody>
      </p:sp>
      <p:graphicFrame>
        <p:nvGraphicFramePr>
          <p:cNvPr id="8" name="Group 3"/>
          <p:cNvGraphicFramePr>
            <a:graphicFrameLocks/>
          </p:cNvGraphicFramePr>
          <p:nvPr>
            <p:custDataLst>
              <p:tags r:id="rId2"/>
            </p:custDataLst>
            <p:extLst>
              <p:ext uri="{D42A27DB-BD31-4B8C-83A1-F6EECF244321}">
                <p14:modId xmlns:p14="http://schemas.microsoft.com/office/powerpoint/2010/main" val="1131951684"/>
              </p:ext>
            </p:extLst>
          </p:nvPr>
        </p:nvGraphicFramePr>
        <p:xfrm>
          <a:off x="1979711" y="1199728"/>
          <a:ext cx="5640289" cy="5181600"/>
        </p:xfrm>
        <a:graphic>
          <a:graphicData uri="http://schemas.openxmlformats.org/drawingml/2006/table">
            <a:tbl>
              <a:tblPr firstCol="1"/>
              <a:tblGrid>
                <a:gridCol w="942295"/>
                <a:gridCol w="936303"/>
                <a:gridCol w="942295"/>
                <a:gridCol w="940797"/>
                <a:gridCol w="939300"/>
                <a:gridCol w="939299"/>
              </a:tblGrid>
              <a:tr h="496558">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1" i="0" u="none" strike="noStrike" cap="none" normalizeH="0" baseline="0" dirty="0" smtClean="0">
                          <a:ln>
                            <a:noFill/>
                          </a:ln>
                          <a:solidFill>
                            <a:schemeClr val="tx1"/>
                          </a:solidFill>
                          <a:effectLst/>
                          <a:latin typeface="Arial" charset="0"/>
                        </a:rPr>
                        <a:t>1ο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dirty="0" smtClean="0">
                          <a:ln>
                            <a:noFill/>
                          </a:ln>
                          <a:solidFill>
                            <a:schemeClr val="tx1"/>
                          </a:solidFill>
                          <a:effectLst/>
                          <a:latin typeface="Arial"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11ο</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6558">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1" i="0" u="none" strike="noStrike" cap="none" normalizeH="0" baseline="0" smtClean="0">
                          <a:ln>
                            <a:noFill/>
                          </a:ln>
                          <a:solidFill>
                            <a:schemeClr val="tx1"/>
                          </a:solidFill>
                          <a:effectLst/>
                          <a:latin typeface="Arial" charset="0"/>
                        </a:rPr>
                        <a:t>2ο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12ο</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6558">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1" i="0" u="none" strike="noStrike" cap="none" normalizeH="0" baseline="0" smtClean="0">
                          <a:ln>
                            <a:noFill/>
                          </a:ln>
                          <a:solidFill>
                            <a:schemeClr val="tx1"/>
                          </a:solidFill>
                          <a:effectLst/>
                          <a:latin typeface="Arial" charset="0"/>
                        </a:rPr>
                        <a:t>3ο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13ο</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6558">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1" i="0" u="none" strike="noStrike" cap="none" normalizeH="0" baseline="0" smtClean="0">
                          <a:ln>
                            <a:noFill/>
                          </a:ln>
                          <a:solidFill>
                            <a:schemeClr val="tx1"/>
                          </a:solidFill>
                          <a:effectLst/>
                          <a:latin typeface="Arial" charset="0"/>
                        </a:rPr>
                        <a:t>4ο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dirty="0" smtClean="0">
                          <a:ln>
                            <a:noFill/>
                          </a:ln>
                          <a:solidFill>
                            <a:schemeClr val="tx1"/>
                          </a:solidFill>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14ο</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6558">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1" i="0" u="none" strike="noStrike" cap="none" normalizeH="0" baseline="0" smtClean="0">
                          <a:ln>
                            <a:noFill/>
                          </a:ln>
                          <a:solidFill>
                            <a:schemeClr val="tx1"/>
                          </a:solidFill>
                          <a:effectLst/>
                          <a:latin typeface="Arial" charset="0"/>
                        </a:rPr>
                        <a:t>5ο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dirty="0" smtClean="0">
                          <a:ln>
                            <a:noFill/>
                          </a:ln>
                          <a:solidFill>
                            <a:schemeClr val="tx1"/>
                          </a:solidFill>
                          <a:effectLst/>
                          <a:latin typeface="Arial" charset="0"/>
                        </a:rPr>
                        <a:t>15ο</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6558">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1" i="0" u="none" strike="noStrike" cap="none" normalizeH="0" baseline="0" smtClean="0">
                          <a:ln>
                            <a:noFill/>
                          </a:ln>
                          <a:solidFill>
                            <a:schemeClr val="tx1"/>
                          </a:solidFill>
                          <a:effectLst/>
                          <a:latin typeface="Arial" charset="0"/>
                        </a:rPr>
                        <a:t>6ο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16ο</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6558">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1" i="0" u="none" strike="noStrike" cap="none" normalizeH="0" baseline="0" smtClean="0">
                          <a:ln>
                            <a:noFill/>
                          </a:ln>
                          <a:solidFill>
                            <a:schemeClr val="tx1"/>
                          </a:solidFill>
                          <a:effectLst/>
                          <a:latin typeface="Arial" charset="0"/>
                        </a:rPr>
                        <a:t>7ο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dirty="0" smtClean="0">
                          <a:ln>
                            <a:noFill/>
                          </a:ln>
                          <a:solidFill>
                            <a:schemeClr val="tx1"/>
                          </a:solidFill>
                          <a:effectLst/>
                          <a:latin typeface="Arial" charset="0"/>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17ο</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0,11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6558">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1" i="0" u="none" strike="noStrike" cap="none" normalizeH="0" baseline="0" smtClean="0">
                          <a:ln>
                            <a:noFill/>
                          </a:ln>
                          <a:solidFill>
                            <a:schemeClr val="tx1"/>
                          </a:solidFill>
                          <a:effectLst/>
                          <a:latin typeface="Arial" charset="0"/>
                        </a:rPr>
                        <a:t>8ο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dirty="0" smtClean="0">
                          <a:ln>
                            <a:noFill/>
                          </a:ln>
                          <a:solidFill>
                            <a:schemeClr val="tx1"/>
                          </a:solidFill>
                          <a:effectLst/>
                          <a:latin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18ο</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6558">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1" i="0" u="none" strike="noStrike" cap="none" normalizeH="0" baseline="0" smtClean="0">
                          <a:ln>
                            <a:noFill/>
                          </a:ln>
                          <a:solidFill>
                            <a:schemeClr val="tx1"/>
                          </a:solidFill>
                          <a:effectLst/>
                          <a:latin typeface="Arial" charset="0"/>
                        </a:rPr>
                        <a:t>9ο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dirty="0" smtClean="0">
                          <a:ln>
                            <a:noFill/>
                          </a:ln>
                          <a:solidFill>
                            <a:schemeClr val="tx1"/>
                          </a:solidFill>
                          <a:effectLst/>
                          <a:latin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19ο</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6558">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1" i="0" u="none" strike="noStrike" cap="none" normalizeH="0" baseline="0" smtClean="0">
                          <a:ln>
                            <a:noFill/>
                          </a:ln>
                          <a:solidFill>
                            <a:schemeClr val="tx1"/>
                          </a:solidFill>
                          <a:effectLst/>
                          <a:latin typeface="Arial" charset="0"/>
                        </a:rPr>
                        <a:t>10ο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dirty="0" smtClean="0">
                          <a:ln>
                            <a:noFill/>
                          </a:ln>
                          <a:solidFill>
                            <a:schemeClr val="tx1"/>
                          </a:solidFill>
                          <a:effectLst/>
                          <a:latin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0,02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20ο</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smtClean="0">
                          <a:ln>
                            <a:noFill/>
                          </a:ln>
                          <a:solidFill>
                            <a:schemeClr val="tx1"/>
                          </a:solidFill>
                          <a:effectLst/>
                          <a:latin typeface="Arial"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accent2"/>
                        </a:buClr>
                        <a:buSzPct val="80000"/>
                        <a:buFont typeface="Wingdings" pitchFamily="2" charset="2"/>
                        <a:defRPr sz="2800" b="1">
                          <a:solidFill>
                            <a:schemeClr val="tx1"/>
                          </a:solidFill>
                          <a:latin typeface="Arial" charset="0"/>
                        </a:defRPr>
                      </a:lvl1pPr>
                      <a:lvl2pPr>
                        <a:spcBef>
                          <a:spcPct val="20000"/>
                        </a:spcBef>
                        <a:defRPr sz="2400" b="1">
                          <a:solidFill>
                            <a:schemeClr val="tx1"/>
                          </a:solidFill>
                          <a:latin typeface="Arial" charset="0"/>
                        </a:defRPr>
                      </a:lvl2pPr>
                      <a:lvl3pPr>
                        <a:spcBef>
                          <a:spcPct val="20000"/>
                        </a:spcBef>
                        <a:buClr>
                          <a:schemeClr val="accent2"/>
                        </a:buClr>
                        <a:defRPr sz="2000" b="1">
                          <a:solidFill>
                            <a:schemeClr val="tx1"/>
                          </a:solidFill>
                          <a:latin typeface="Arial" charset="0"/>
                        </a:defRPr>
                      </a:lvl3pPr>
                      <a:lvl4pPr>
                        <a:spcBef>
                          <a:spcPct val="20000"/>
                        </a:spcBef>
                        <a:defRPr b="1">
                          <a:solidFill>
                            <a:schemeClr val="tx1"/>
                          </a:solidFill>
                          <a:latin typeface="Arial" charset="0"/>
                        </a:defRPr>
                      </a:lvl4pPr>
                      <a:lvl5pPr>
                        <a:spcBef>
                          <a:spcPct val="20000"/>
                        </a:spcBef>
                        <a:buClr>
                          <a:schemeClr val="accent2"/>
                        </a:buClr>
                        <a:defRPr b="1">
                          <a:solidFill>
                            <a:schemeClr val="tx1"/>
                          </a:solidFill>
                          <a:latin typeface="Arial" charset="0"/>
                        </a:defRPr>
                      </a:lvl5pPr>
                      <a:lvl6pPr fontAlgn="base">
                        <a:spcBef>
                          <a:spcPct val="20000"/>
                        </a:spcBef>
                        <a:spcAft>
                          <a:spcPct val="0"/>
                        </a:spcAft>
                        <a:buClr>
                          <a:schemeClr val="accent2"/>
                        </a:buClr>
                        <a:defRPr b="1">
                          <a:solidFill>
                            <a:schemeClr val="tx1"/>
                          </a:solidFill>
                          <a:latin typeface="Arial" charset="0"/>
                        </a:defRPr>
                      </a:lvl6pPr>
                      <a:lvl7pPr fontAlgn="base">
                        <a:spcBef>
                          <a:spcPct val="20000"/>
                        </a:spcBef>
                        <a:spcAft>
                          <a:spcPct val="0"/>
                        </a:spcAft>
                        <a:buClr>
                          <a:schemeClr val="accent2"/>
                        </a:buClr>
                        <a:defRPr b="1">
                          <a:solidFill>
                            <a:schemeClr val="tx1"/>
                          </a:solidFill>
                          <a:latin typeface="Arial" charset="0"/>
                        </a:defRPr>
                      </a:lvl7pPr>
                      <a:lvl8pPr fontAlgn="base">
                        <a:spcBef>
                          <a:spcPct val="20000"/>
                        </a:spcBef>
                        <a:spcAft>
                          <a:spcPct val="0"/>
                        </a:spcAft>
                        <a:buClr>
                          <a:schemeClr val="accent2"/>
                        </a:buClr>
                        <a:defRPr b="1">
                          <a:solidFill>
                            <a:schemeClr val="tx1"/>
                          </a:solidFill>
                          <a:latin typeface="Arial" charset="0"/>
                        </a:defRPr>
                      </a:lvl8pPr>
                      <a:lvl9pPr fontAlgn="base">
                        <a:spcBef>
                          <a:spcPct val="20000"/>
                        </a:spcBef>
                        <a:spcAft>
                          <a:spcPct val="0"/>
                        </a:spcAft>
                        <a:buClr>
                          <a:schemeClr val="accent2"/>
                        </a:buClr>
                        <a:defRPr b="1">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l-GR" altLang="el-GR" sz="2800" b="0" i="0" u="none" strike="noStrike" cap="none" normalizeH="0" baseline="0" dirty="0" smtClean="0">
                          <a:ln>
                            <a:noFill/>
                          </a:ln>
                          <a:solidFill>
                            <a:schemeClr val="tx1"/>
                          </a:solidFill>
                          <a:effectLst/>
                          <a:latin typeface="Arial" charset="0"/>
                        </a:rPr>
                        <a:t>0,04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Θέση υποσέλιδου 1" descr="."/>
          <p:cNvSpPr txBox="1">
            <a:spLocks/>
          </p:cNvSpPr>
          <p:nvPr>
            <p:custDataLst>
              <p:tags r:id="rId3"/>
            </p:custDataLst>
          </p:nvPr>
        </p:nvSpPr>
        <p:spPr>
          <a:xfrm>
            <a:off x="2303748" y="6356350"/>
            <a:ext cx="4536504"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8</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3973913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a:xfrm>
            <a:off x="457200" y="200968"/>
            <a:ext cx="8229600" cy="1143000"/>
          </a:xfrm>
        </p:spPr>
        <p:txBody>
          <a:bodyPr>
            <a:normAutofit fontScale="90000"/>
          </a:bodyPr>
          <a:lstStyle/>
          <a:p>
            <a:r>
              <a:rPr lang="el-GR" sz="4400" b="1" kern="1200" dirty="0" smtClean="0">
                <a:solidFill>
                  <a:schemeClr val="tx1"/>
                </a:solidFill>
                <a:effectLst/>
                <a:latin typeface="+mj-lt"/>
                <a:ea typeface="+mj-ea"/>
                <a:cs typeface="+mj-cs"/>
              </a:rPr>
              <a:t>Παράδειγμα </a:t>
            </a:r>
            <a:r>
              <a:rPr lang="en-US" sz="4400" b="1" kern="1200" dirty="0" smtClean="0">
                <a:solidFill>
                  <a:schemeClr val="tx1"/>
                </a:solidFill>
                <a:effectLst/>
                <a:latin typeface="+mj-lt"/>
                <a:ea typeface="+mj-ea"/>
                <a:cs typeface="+mj-cs"/>
              </a:rPr>
              <a:t>p</a:t>
            </a:r>
            <a:r>
              <a:rPr lang="el-GR" sz="4400" b="1" kern="1200" dirty="0" smtClean="0">
                <a:solidFill>
                  <a:schemeClr val="tx1"/>
                </a:solidFill>
                <a:effectLst/>
                <a:latin typeface="+mj-lt"/>
                <a:ea typeface="+mj-ea"/>
                <a:cs typeface="+mj-cs"/>
              </a:rPr>
              <a:t> διαγράμματος </a:t>
            </a:r>
            <a:r>
              <a:rPr lang="en-US" b="1" dirty="0" smtClean="0"/>
              <a:t>(2/3</a:t>
            </a:r>
            <a:r>
              <a:rPr lang="en-US" b="1" dirty="0"/>
              <a:t>)</a:t>
            </a:r>
            <a:endParaRPr lang="el-GR" b="1" dirty="0"/>
          </a:p>
        </p:txBody>
      </p:sp>
      <p:graphicFrame>
        <p:nvGraphicFramePr>
          <p:cNvPr id="3" name="Object 2"/>
          <p:cNvGraphicFramePr>
            <a:graphicFrameLocks noChangeAspect="1"/>
          </p:cNvGraphicFramePr>
          <p:nvPr>
            <p:extLst>
              <p:ext uri="{D42A27DB-BD31-4B8C-83A1-F6EECF244321}">
                <p14:modId xmlns:p14="http://schemas.microsoft.com/office/powerpoint/2010/main" val="1685213451"/>
              </p:ext>
            </p:extLst>
          </p:nvPr>
        </p:nvGraphicFramePr>
        <p:xfrm>
          <a:off x="432481" y="1268760"/>
          <a:ext cx="8435022" cy="4464496"/>
        </p:xfrm>
        <a:graphic>
          <a:graphicData uri="http://schemas.openxmlformats.org/presentationml/2006/ole">
            <mc:AlternateContent xmlns:mc="http://schemas.openxmlformats.org/markup-compatibility/2006">
              <mc:Choice xmlns:v="urn:schemas-microsoft-com:vml" Requires="v">
                <p:oleObj spid="_x0000_s1113" name="Εξίσωση" r:id="rId6" imgW="2908300" imgH="1625600" progId="Equation.3">
                  <p:embed/>
                </p:oleObj>
              </mc:Choice>
              <mc:Fallback>
                <p:oleObj name="Εξίσωση" r:id="rId6" imgW="2908300" imgH="16256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2481" y="1268760"/>
                        <a:ext cx="8435022" cy="4464496"/>
                      </a:xfrm>
                      <a:prstGeom prst="rect">
                        <a:avLst/>
                      </a:prstGeom>
                      <a:solidFill>
                        <a:schemeClr val="bg1"/>
                      </a:solidFill>
                      <a:ln w="9525">
                        <a:solidFill>
                          <a:schemeClr val="bg1"/>
                        </a:solidFill>
                        <a:miter lim="800000"/>
                        <a:headEnd/>
                        <a:tailEnd/>
                      </a:ln>
                      <a:effectLst/>
                    </p:spPr>
                  </p:pic>
                </p:oleObj>
              </mc:Fallback>
            </mc:AlternateContent>
          </a:graphicData>
        </a:graphic>
      </p:graphicFrame>
      <p:sp>
        <p:nvSpPr>
          <p:cNvPr id="6" name="Θέση υποσέλιδου 1" descr="."/>
          <p:cNvSpPr txBox="1">
            <a:spLocks/>
          </p:cNvSpPr>
          <p:nvPr>
            <p:custDataLst>
              <p:tags r:id="rId3"/>
            </p:custDataLst>
          </p:nvPr>
        </p:nvSpPr>
        <p:spPr>
          <a:xfrm>
            <a:off x="2195736" y="6356350"/>
            <a:ext cx="4752528"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Δειγματοληψία και Ποιοτικός Έλεγχος</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9</a:t>
            </a:fld>
            <a:endParaRPr lang="el-GR" sz="1400" dirty="0">
              <a:solidFill>
                <a:schemeClr val="tx1"/>
              </a:solidFill>
            </a:endParaRPr>
          </a:p>
        </p:txBody>
      </p:sp>
    </p:spTree>
    <p:custDataLst>
      <p:tags r:id="rId2"/>
    </p:custDataLst>
    <p:extLst>
      <p:ext uri="{BB962C8B-B14F-4D97-AF65-F5344CB8AC3E}">
        <p14:creationId xmlns:p14="http://schemas.microsoft.com/office/powerpoint/2010/main" val="174040716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DEFAULTLANGUAGE" val="msoLanguageIDGreek"/>
  <p:tag name="ZHAW.ACCESSIBILITYADDIN.CHECKTIMEDATE" val="7/2/2014 11:42:45 π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6146,4,14,16,9,8,6153,"/>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051,3,9,8,"/>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2.xml><?xml version="1.0" encoding="utf-8"?>
<p:tagLst xmlns:a="http://schemas.openxmlformats.org/drawingml/2006/main" xmlns:r="http://schemas.openxmlformats.org/officeDocument/2006/relationships" xmlns:p="http://schemas.openxmlformats.org/presentationml/2006/main">
  <p:tag name="ZHAW.ACCESSIBILITYADDIN.READINGORDER" val="4,7,2,6,"/>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6.xml><?xml version="1.0" encoding="utf-8"?>
<p:tagLst xmlns:a="http://schemas.openxmlformats.org/drawingml/2006/main" xmlns:r="http://schemas.openxmlformats.org/officeDocument/2006/relationships" xmlns:p="http://schemas.openxmlformats.org/presentationml/2006/main">
  <p:tag name="ZHAW.ACCESSIBILITYADDIN.READINGORDER" val="2,3,12,5,4,"/>
</p:tagLst>
</file>

<file path=ppt/tags/tag2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1.xml><?xml version="1.0" encoding="utf-8"?>
<p:tagLst xmlns:a="http://schemas.openxmlformats.org/drawingml/2006/main" xmlns:r="http://schemas.openxmlformats.org/officeDocument/2006/relationships" xmlns:p="http://schemas.openxmlformats.org/presentationml/2006/main">
  <p:tag name="ZHAW.ACCESSIBILITYADDIN.READINGORDER" val="10,8,6,4,"/>
</p:tagLst>
</file>

<file path=ppt/tags/tag32.xml><?xml version="1.0" encoding="utf-8"?>
<p:tagLst xmlns:a="http://schemas.openxmlformats.org/drawingml/2006/main" xmlns:r="http://schemas.openxmlformats.org/officeDocument/2006/relationships" xmlns:p="http://schemas.openxmlformats.org/presentationml/2006/main">
  <p:tag name="ZHAW.ACCESSIBILITYADDIN.TABLEHEADER" val="C0;"/>
</p:tagLst>
</file>

<file path=ppt/tags/tag3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5.xml><?xml version="1.0" encoding="utf-8"?>
<p:tagLst xmlns:a="http://schemas.openxmlformats.org/drawingml/2006/main" xmlns:r="http://schemas.openxmlformats.org/officeDocument/2006/relationships" xmlns:p="http://schemas.openxmlformats.org/presentationml/2006/main">
  <p:tag name="ZHAW.ACCESSIBILITYADDIN.READINGORDER" val="9,3,6,4,"/>
</p:tagLst>
</file>

<file path=ppt/tags/tag3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8.xml><?xml version="1.0" encoding="utf-8"?>
<p:tagLst xmlns:a="http://schemas.openxmlformats.org/drawingml/2006/main" xmlns:r="http://schemas.openxmlformats.org/officeDocument/2006/relationships" xmlns:p="http://schemas.openxmlformats.org/presentationml/2006/main">
  <p:tag name="ZHAW.ACCESSIBILITYADDIN.READINGORDER" val="9,5,6,4,"/>
</p:tagLst>
</file>

<file path=ppt/tags/tag3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1.xml><?xml version="1.0" encoding="utf-8"?>
<p:tagLst xmlns:a="http://schemas.openxmlformats.org/drawingml/2006/main" xmlns:r="http://schemas.openxmlformats.org/officeDocument/2006/relationships" xmlns:p="http://schemas.openxmlformats.org/presentationml/2006/main">
  <p:tag name="ZHAW.ACCESSIBILITYADDIN.READINGORDER" val="9,3,6,4,"/>
</p:tagLst>
</file>

<file path=ppt/tags/tag4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4.xml><?xml version="1.0" encoding="utf-8"?>
<p:tagLst xmlns:a="http://schemas.openxmlformats.org/drawingml/2006/main" xmlns:r="http://schemas.openxmlformats.org/officeDocument/2006/relationships" xmlns:p="http://schemas.openxmlformats.org/presentationml/2006/main">
  <p:tag name="ZHAW.ACCESSIBILITYADDIN.READINGORDER" val="9,8,6,4,"/>
</p:tagLst>
</file>

<file path=ppt/tags/tag45.xml><?xml version="1.0" encoding="utf-8"?>
<p:tagLst xmlns:a="http://schemas.openxmlformats.org/drawingml/2006/main" xmlns:r="http://schemas.openxmlformats.org/officeDocument/2006/relationships" xmlns:p="http://schemas.openxmlformats.org/presentationml/2006/main">
  <p:tag name="ZHAW.ACCESSIBILITYADDIN.FONTSIZE" val="8"/>
  <p:tag name="ZHAW.ACCESSIBILITYADDIN.TABLEHEADER" val="R0;"/>
</p:tagLst>
</file>

<file path=ppt/tags/tag4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8.xml><?xml version="1.0" encoding="utf-8"?>
<p:tagLst xmlns:a="http://schemas.openxmlformats.org/drawingml/2006/main" xmlns:r="http://schemas.openxmlformats.org/officeDocument/2006/relationships" xmlns:p="http://schemas.openxmlformats.org/presentationml/2006/main">
  <p:tag name="ZHAW.ACCESSIBILITYADDIN.READINGORDER" val="9,7,6,4,"/>
</p:tagLst>
</file>

<file path=ppt/tags/tag4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3074,3075,1026,3077,"/>
</p:tagLst>
</file>

<file path=ppt/tags/tag5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2.xml><?xml version="1.0" encoding="utf-8"?>
<p:tagLst xmlns:a="http://schemas.openxmlformats.org/drawingml/2006/main" xmlns:r="http://schemas.openxmlformats.org/officeDocument/2006/relationships" xmlns:p="http://schemas.openxmlformats.org/presentationml/2006/main">
  <p:tag name="ZHAW.ACCESSIBILITYADDIN.READINGORDER" val="9,3,2,6,4,"/>
</p:tagLst>
</file>

<file path=ppt/tags/tag5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5.xml><?xml version="1.0" encoding="utf-8"?>
<p:tagLst xmlns:a="http://schemas.openxmlformats.org/drawingml/2006/main" xmlns:r="http://schemas.openxmlformats.org/officeDocument/2006/relationships" xmlns:p="http://schemas.openxmlformats.org/presentationml/2006/main">
  <p:tag name="ZHAW.ACCESSIBILITYADDIN.READINGORDER" val="9,2,6,4,"/>
</p:tagLst>
</file>

<file path=ppt/tags/tag5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8.xml><?xml version="1.0" encoding="utf-8"?>
<p:tagLst xmlns:a="http://schemas.openxmlformats.org/drawingml/2006/main" xmlns:r="http://schemas.openxmlformats.org/officeDocument/2006/relationships" xmlns:p="http://schemas.openxmlformats.org/presentationml/2006/main">
  <p:tag name="ZHAW.ACCESSIBILITYADDIN.READINGORDER" val="9,2,6,4,"/>
</p:tagLst>
</file>

<file path=ppt/tags/tag5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1.xml><?xml version="1.0" encoding="utf-8"?>
<p:tagLst xmlns:a="http://schemas.openxmlformats.org/drawingml/2006/main" xmlns:r="http://schemas.openxmlformats.org/officeDocument/2006/relationships" xmlns:p="http://schemas.openxmlformats.org/presentationml/2006/main">
  <p:tag name="ZHAW.ACCESSIBILITYADDIN.READINGORDER" val="9,2,6,4,"/>
</p:tagLst>
</file>

<file path=ppt/tags/tag6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4.xml><?xml version="1.0" encoding="utf-8"?>
<p:tagLst xmlns:a="http://schemas.openxmlformats.org/drawingml/2006/main" xmlns:r="http://schemas.openxmlformats.org/officeDocument/2006/relationships" xmlns:p="http://schemas.openxmlformats.org/presentationml/2006/main">
  <p:tag name="ZHAW.ACCESSIBILITYADDIN.READINGORDER" val="9,3,6,4,"/>
</p:tagLst>
</file>

<file path=ppt/tags/tag65.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6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8.xml><?xml version="1.0" encoding="utf-8"?>
<p:tagLst xmlns:a="http://schemas.openxmlformats.org/drawingml/2006/main" xmlns:r="http://schemas.openxmlformats.org/officeDocument/2006/relationships" xmlns:p="http://schemas.openxmlformats.org/presentationml/2006/main">
  <p:tag name="ZHAW.ACCESSIBILITYADDIN.READINGORDER" val="9,2,6,4,"/>
</p:tagLst>
</file>

<file path=ppt/tags/tag6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1.xml><?xml version="1.0" encoding="utf-8"?>
<p:tagLst xmlns:a="http://schemas.openxmlformats.org/drawingml/2006/main" xmlns:r="http://schemas.openxmlformats.org/officeDocument/2006/relationships" xmlns:p="http://schemas.openxmlformats.org/presentationml/2006/main">
  <p:tag name="ZHAW.ACCESSIBILITYADDIN.READINGORDER" val="9,8,6,4,"/>
</p:tagLst>
</file>

<file path=ppt/tags/tag7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4.xml><?xml version="1.0" encoding="utf-8"?>
<p:tagLst xmlns:a="http://schemas.openxmlformats.org/drawingml/2006/main" xmlns:r="http://schemas.openxmlformats.org/officeDocument/2006/relationships" xmlns:p="http://schemas.openxmlformats.org/presentationml/2006/main">
  <p:tag name="ZHAW.ACCESSIBILITYADDIN.READINGORDER" val="9,3,6,4,"/>
</p:tagLst>
</file>

<file path=ppt/tags/tag7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7.xml><?xml version="1.0" encoding="utf-8"?>
<p:tagLst xmlns:a="http://schemas.openxmlformats.org/drawingml/2006/main" xmlns:r="http://schemas.openxmlformats.org/officeDocument/2006/relationships" xmlns:p="http://schemas.openxmlformats.org/presentationml/2006/main">
  <p:tag name="ZHAW.ACCESSIBILITYADDIN.READINGORDER" val="2,3,32,4,5,"/>
</p:tagLst>
</file>

<file path=ppt/tags/tag7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80.xml><?xml version="1.0" encoding="utf-8"?>
<p:tagLst xmlns:a="http://schemas.openxmlformats.org/drawingml/2006/main" xmlns:r="http://schemas.openxmlformats.org/officeDocument/2006/relationships" xmlns:p="http://schemas.openxmlformats.org/presentationml/2006/main">
  <p:tag name="ZHAW.ACCESSIBILITYADDIN.READINGORDER" val="2,3,10,4,5,"/>
</p:tagLst>
</file>

<file path=ppt/tags/tag8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82.xml><?xml version="1.0" encoding="utf-8"?>
<p:tagLst xmlns:a="http://schemas.openxmlformats.org/drawingml/2006/main" xmlns:r="http://schemas.openxmlformats.org/officeDocument/2006/relationships" xmlns:p="http://schemas.openxmlformats.org/presentationml/2006/main">
  <p:tag name="ZHAW.ACCESSIBILITYADDIN.READINGORDER" val="2,3,7,4,5,"/>
</p:tagLst>
</file>

<file path=ppt/tags/tag83.xml><?xml version="1.0" encoding="utf-8"?>
<p:tagLst xmlns:a="http://schemas.openxmlformats.org/drawingml/2006/main" xmlns:r="http://schemas.openxmlformats.org/officeDocument/2006/relationships" xmlns:p="http://schemas.openxmlformats.org/presentationml/2006/main">
  <p:tag name="ZHAW.ACCESSIBILITYADDIN.READINGORDER" val="2,3,8,7,"/>
</p:tagLst>
</file>

<file path=ppt/tags/tag8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 t r u e < / S h o w S h a p e N a m e C o l u m n >  
     < S h o w I s s u e D e s c r i p t i o n > t r u e < / S h o w I s s u e D e s c r i p t i o n >  
 < / D o c u m e n t S e t t i n g s > 
</file>

<file path=customXml/itemProps1.xml><?xml version="1.0" encoding="utf-8"?>
<ds:datastoreItem xmlns:ds="http://schemas.openxmlformats.org/officeDocument/2006/customXml" ds:itemID="{B5004F25-6823-4FB1-BB69-D3E4A0BBDEFC}">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730</TotalTime>
  <Words>1433</Words>
  <Application>Microsoft Office PowerPoint</Application>
  <PresentationFormat>On-screen Show (4:3)</PresentationFormat>
  <Paragraphs>356</Paragraphs>
  <Slides>31</Slides>
  <Notes>4</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31</vt:i4>
      </vt:variant>
    </vt:vector>
  </HeadingPairs>
  <TitlesOfParts>
    <vt:vector size="34" baseType="lpstr">
      <vt:lpstr>Θέμα του Office</vt:lpstr>
      <vt:lpstr>Εξίσωση</vt:lpstr>
      <vt:lpstr>Mtb Graph</vt:lpstr>
      <vt:lpstr>Διοίκηση Ποιότητας</vt:lpstr>
      <vt:lpstr>Άδειες χρήσης </vt:lpstr>
      <vt:lpstr>Χρηματοδότηση </vt:lpstr>
      <vt:lpstr>Σκοποί ενότητας </vt:lpstr>
      <vt:lpstr>Περιεχόμενα ενότητας </vt:lpstr>
      <vt:lpstr>Το p διάγραμμα</vt:lpstr>
      <vt:lpstr>Διάγραμμα τύπου p</vt:lpstr>
      <vt:lpstr>Παράδειγμα p διαγράμματος (1/3)</vt:lpstr>
      <vt:lpstr>Παράδειγμα p διαγράμματος (2/3)</vt:lpstr>
      <vt:lpstr>Παράδειγμα p διαγράμματος (3/3)</vt:lpstr>
      <vt:lpstr>Άσκηση: κατασκευή p διαγράμματος (1/2)</vt:lpstr>
      <vt:lpstr>Άσκηση: κατασκευή p διαγράμματος (2/2)</vt:lpstr>
      <vt:lpstr>Το c- διάγραμμα</vt:lpstr>
      <vt:lpstr>Οι τύποι των ορίων του c διαγράμματος </vt:lpstr>
      <vt:lpstr>Άσκηση διαγράμματος τύπου c</vt:lpstr>
      <vt:lpstr>Δειγματοληψία Αποδοχής</vt:lpstr>
      <vt:lpstr>Τύποι δειγματοληπτικών σφαλμάτων</vt:lpstr>
      <vt:lpstr>Πιθανά σφάλματα κατά τη δειγματοληψία</vt:lpstr>
      <vt:lpstr>Δειγματοληπτικά Σχέδια</vt:lpstr>
      <vt:lpstr>Πολλαπλή δειγματοληψία</vt:lpstr>
      <vt:lpstr>Λειτουργική Χαρακτηριστική Καμπύλη (Καμπύλη O.C.)</vt:lpstr>
      <vt:lpstr>Ρίσκο του Παραγωγού και του Πελάτη</vt:lpstr>
      <vt:lpstr>Μεγέθη που σχετίζονται με το δειγματοληπτικό έλεγχο</vt:lpstr>
      <vt:lpstr>Τυπικά μεγέθη και λειτουργική καμπύλη</vt:lpstr>
      <vt:lpstr>Υπολογισμός της Μέσης Εξερχόμενης Ποιότητας (1/3)</vt:lpstr>
      <vt:lpstr>Υπολογισμός της Μέσης Εξερχόμενης Ποιότητας (2/3)</vt:lpstr>
      <vt:lpstr>Υπολογισμός της Μέσης Εξερχόμενης Ποιότητας (3/3), Παράδειγμα</vt:lpstr>
      <vt:lpstr>Ο Taguchi και ο ποιοτικός έλεγχος</vt:lpstr>
      <vt:lpstr>Φάσεις ανάπτυξης και εφαρμογής της μεθόδου του Taguchi</vt:lpstr>
      <vt:lpstr>Παράγοντες που χαρακτηρίζουν την επίδοση ενός προϊόντος</vt:lpstr>
      <vt:lpstr>Τέλος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Διοίκηση Ποιότητας</dc:title>
  <dc:creator>Τσέλιος Δημήτριος</dc:creator>
  <dc:description>ΑΝΟΙΧΤΑ ΑΚΑΔΗΜΑΙΚΑ ΜΑΘΗΜΑΤΑ </dc:description>
  <cp:lastModifiedBy>chris</cp:lastModifiedBy>
  <cp:revision>207</cp:revision>
  <dcterms:created xsi:type="dcterms:W3CDTF">2014-01-04T17:23:58Z</dcterms:created>
  <dcterms:modified xsi:type="dcterms:W3CDTF">2014-02-10T08:34:38Z</dcterms:modified>
  <cp:category>Εκπαιδευτικό υλικό</cp:category>
  <cp:contentStatus>Τελικό</cp:contentStatus>
</cp:coreProperties>
</file>