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9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custDataLst>
    <p:tags r:id="rId20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B6FE7-B2D2-470A-A5A4-C7C6E8988940}" type="datetimeFigureOut">
              <a:rPr lang="el-GR" smtClean="0"/>
              <a:t>7/11/2013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82FA3-254C-434B-BE23-2C7D845BE0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996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D8BBA-E385-44AB-875E-30FB8133A108}" type="slidenum">
              <a:rPr lang="el-GR" smtClean="0">
                <a:solidFill>
                  <a:prstClr val="black"/>
                </a:solidFill>
              </a:rPr>
              <a:pPr/>
              <a:t>4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563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840FF-D7A6-4F4B-898B-738C3B742553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Διδασκαλία Μαθημάτων με χρήση Πληροφορικής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0E77-4D10-401C-8C18-655B2692BA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3765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F15F-F411-4DA0-ABA9-AE879C30E9FA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Διδασκαλία Μαθημάτων με χρήση Πληροφορικής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0E77-4D10-401C-8C18-655B2692BA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399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FCA07-9D6D-4633-A21D-2100F2C432A8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Διδασκαλία Μαθημάτων με χρήση Πληροφορικής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0E77-4D10-401C-8C18-655B2692BA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8587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1FB1B-4F5F-4475-A369-10B7A3263032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Διδασκαλία Μαθημάτων με χρήση Πληροφορικής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0E77-4D10-401C-8C18-655B2692BA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5494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982AC-62FE-4BB9-B0F9-24B959280BD8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Διδασκαλία Μαθημάτων με χρήση Πληροφορικής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0E77-4D10-401C-8C18-655B2692BA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953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BE24-64AE-42E6-834B-5CCE97FF0B09}" type="datetime1">
              <a:rPr lang="el-GR" smtClean="0"/>
              <a:t>7/11/2013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Διδασκαλία Μαθημάτων με χρήση Πληροφορικής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0E77-4D10-401C-8C18-655B2692BA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3237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BE499-4893-48BE-A8AA-96132D9F96C8}" type="datetime1">
              <a:rPr lang="el-GR" smtClean="0"/>
              <a:t>7/11/2013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Διδασκαλία Μαθημάτων με χρήση Πληροφορικής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0E77-4D10-401C-8C18-655B2692BA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3161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E4B3-A6AA-4FD8-A181-580E5007BDC1}" type="datetime1">
              <a:rPr lang="el-GR" smtClean="0"/>
              <a:t>7/11/2013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Διδασκαλία Μαθημάτων με χρήση Πληροφορικής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0E77-4D10-401C-8C18-655B2692BA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4709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52CF-92EB-4C2E-8BA4-BCC284E68549}" type="datetime1">
              <a:rPr lang="el-GR" smtClean="0"/>
              <a:t>7/11/2013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Διδασκαλία Μαθημάτων με χρήση Πληροφορικής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0E77-4D10-401C-8C18-655B2692BA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0740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D4EB-2274-460B-8D72-9CE18C1AEDDF}" type="datetime1">
              <a:rPr lang="el-GR" smtClean="0"/>
              <a:t>7/11/2013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Διδασκαλία Μαθημάτων με χρήση Πληροφορικής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0E77-4D10-401C-8C18-655B2692BA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99892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B4CB-6E15-4838-8B7C-7FF0154A7352}" type="datetime1">
              <a:rPr lang="el-GR" smtClean="0"/>
              <a:t>7/11/2013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Διδασκαλία Μαθημάτων με χρήση Πληροφορικής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0E77-4D10-401C-8C18-655B2692BA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010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FF73E-87D8-430F-8D90-D92D94CAA568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Διδασκαλία Μαθημάτων με χρήση Πληροφορικής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60E77-4D10-401C-8C18-655B2692BA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3201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teilar.gr/" TargetMode="External"/><Relationship Id="rId7" Type="http://schemas.openxmlformats.org/officeDocument/2006/relationships/hyperlink" Target="http://www.edulll.gr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nc-nd/3.0/deed.el" TargetMode="Externa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6" Type="http://schemas.openxmlformats.org/officeDocument/2006/relationships/image" Target="../media/image3.png"/><Relationship Id="rId5" Type="http://schemas.openxmlformats.org/officeDocument/2006/relationships/hyperlink" Target="http://www.edulll.gr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hyperlink" Target="http://www.edulll.gr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" Target="slide12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Εικόνα 1" descr="Λογότυπο Τεχνολογικό Εκπαιδευτικό Ίδρυμα Θεσσαλίας.">
            <a:hlinkClick r:id="rId3" tooltip="Μετάβαση στην Ιστοσελίδα του Ιδρύματος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743" y="461963"/>
            <a:ext cx="3456432" cy="114604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5576" y="1628801"/>
            <a:ext cx="7628012" cy="1152128"/>
          </a:xfrm>
        </p:spPr>
        <p:txBody>
          <a:bodyPr>
            <a:noAutofit/>
          </a:bodyPr>
          <a:lstStyle/>
          <a:p>
            <a:r>
              <a:rPr lang="el-GR" b="1" dirty="0" smtClean="0">
                <a:solidFill>
                  <a:prstClr val="black"/>
                </a:solidFill>
              </a:rPr>
              <a:t>Διδακτική Πληροφορικής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type="subTitle" idx="1"/>
          </p:nvPr>
        </p:nvSpPr>
        <p:spPr>
          <a:xfrm>
            <a:off x="755576" y="2636913"/>
            <a:ext cx="7704856" cy="302093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l-GR" sz="2800" b="1" dirty="0">
                <a:solidFill>
                  <a:prstClr val="black"/>
                </a:solidFill>
                <a:cs typeface="Arial" charset="0"/>
              </a:rPr>
              <a:t>Ενότητα </a:t>
            </a:r>
            <a:r>
              <a:rPr lang="el-GR" sz="2800" b="1" dirty="0" smtClean="0">
                <a:solidFill>
                  <a:prstClr val="black"/>
                </a:solidFill>
                <a:cs typeface="Arial" charset="0"/>
              </a:rPr>
              <a:t>1</a:t>
            </a:r>
            <a:r>
              <a:rPr lang="en-US" sz="2800" b="1" dirty="0">
                <a:solidFill>
                  <a:prstClr val="black"/>
                </a:solidFill>
                <a:cs typeface="Arial" charset="0"/>
              </a:rPr>
              <a:t>4</a:t>
            </a:r>
            <a:r>
              <a:rPr lang="en-US" sz="2800" b="1" dirty="0" smtClean="0">
                <a:solidFill>
                  <a:prstClr val="black"/>
                </a:solidFill>
                <a:cs typeface="Arial" charset="0"/>
              </a:rPr>
              <a:t>:</a:t>
            </a:r>
            <a:r>
              <a:rPr lang="el-GR" sz="2800" b="1" dirty="0" smtClean="0">
                <a:solidFill>
                  <a:prstClr val="black"/>
                </a:solidFill>
                <a:cs typeface="Arial" charset="0"/>
              </a:rPr>
              <a:t>  </a:t>
            </a:r>
            <a:r>
              <a:rPr lang="el-GR" sz="2800" dirty="0">
                <a:solidFill>
                  <a:schemeClr val="tx1"/>
                </a:solidFill>
              </a:rPr>
              <a:t>Η Διδακτική όλων των μαθημάτων με τη χρήση της </a:t>
            </a:r>
            <a:r>
              <a:rPr lang="el-GR" sz="2800" dirty="0">
                <a:solidFill>
                  <a:schemeClr val="tx1"/>
                </a:solidFill>
              </a:rPr>
              <a:t>Π</a:t>
            </a:r>
            <a:r>
              <a:rPr lang="el-GR" sz="2800" dirty="0" smtClean="0">
                <a:solidFill>
                  <a:schemeClr val="tx1"/>
                </a:solidFill>
              </a:rPr>
              <a:t>ληροφορικής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l-GR" sz="2800" dirty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defRPr/>
            </a:pP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2800" b="1" dirty="0" smtClean="0">
                <a:solidFill>
                  <a:prstClr val="black"/>
                </a:solidFill>
                <a:cs typeface="Arial" charset="0"/>
              </a:rPr>
              <a:t>   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Διδάσκων: 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Γεώργιος</a:t>
            </a:r>
            <a:r>
              <a:rPr lang="en-US" sz="28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2800" dirty="0" err="1" smtClean="0">
                <a:solidFill>
                  <a:prstClr val="black"/>
                </a:solidFill>
                <a:cs typeface="Arial" charset="0"/>
              </a:rPr>
              <a:t>Σούλτης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, 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defRPr/>
            </a:pP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Επίκουρος Καθηγητής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.</a:t>
            </a:r>
          </a:p>
          <a:p>
            <a:pPr lvl="0">
              <a:spcBef>
                <a:spcPts val="0"/>
              </a:spcBef>
              <a:defRPr/>
            </a:pPr>
            <a:r>
              <a:rPr lang="el-GR" sz="2800" dirty="0">
                <a:solidFill>
                  <a:prstClr val="black"/>
                </a:solidFill>
                <a:cs typeface="Arial" charset="0"/>
              </a:rPr>
              <a:t>Τμήμα Μηχανικών Πληροφορικής, </a:t>
            </a:r>
            <a:endParaRPr lang="en-US" sz="2800" dirty="0" smtClean="0">
              <a:solidFill>
                <a:prstClr val="black"/>
              </a:solidFill>
              <a:cs typeface="Arial" charset="0"/>
            </a:endParaRPr>
          </a:p>
          <a:p>
            <a:pPr lvl="0">
              <a:spcBef>
                <a:spcPts val="0"/>
              </a:spcBef>
              <a:defRPr/>
            </a:pP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Τεχνολογικής 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Εκπαίδευσης. </a:t>
            </a:r>
            <a:endParaRPr lang="en-US" sz="2800" b="1" dirty="0">
              <a:solidFill>
                <a:prstClr val="black"/>
              </a:solidFill>
              <a:cs typeface="Arial" charset="0"/>
            </a:endParaRPr>
          </a:p>
          <a:p>
            <a:endParaRPr lang="el-GR" dirty="0"/>
          </a:p>
        </p:txBody>
      </p:sp>
      <p:pic>
        <p:nvPicPr>
          <p:cNvPr id="7" name="Εικόνα 2" descr="Λογότυπο για Άδειες χρήσης Creative Commons, B Y, NC, ND." title="Λογότυπο Creative Commons. ">
            <a:hlinkClick r:id="rId5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 title="Λογότυπο Χρηματοδότησης. ">
            <a:hlinkClick r:id="rId7" tooltip="Μετάβαση σε www.edulll.gr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1899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Τι πρέπει να θυμόμαστε πάντα;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400" dirty="0" smtClean="0"/>
              <a:t>Για τους αρχάριους, πρέπει να θυμόμαστε πάντα ότι:</a:t>
            </a:r>
          </a:p>
          <a:p>
            <a:pPr marL="857250" lvl="2" indent="0"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None/>
            </a:pPr>
            <a:r>
              <a:rPr lang="el-GR" altLang="el-GR" sz="2000" b="1" dirty="0" smtClean="0">
                <a:solidFill>
                  <a:srgbClr val="FF0066"/>
                </a:solidFill>
              </a:rPr>
              <a:t>1.  </a:t>
            </a:r>
            <a:r>
              <a:rPr lang="el-GR" altLang="el-GR" sz="2000" dirty="0" smtClean="0"/>
              <a:t>Αυτό που για σας είναι αυτονόητο, για τον αρχάριο δεν είναι.</a:t>
            </a:r>
          </a:p>
          <a:p>
            <a:pPr marL="857250" lvl="2" inden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l-GR" altLang="el-GR" sz="2000" b="1" dirty="0" smtClean="0">
                <a:solidFill>
                  <a:srgbClr val="FF0066"/>
                </a:solidFill>
              </a:rPr>
              <a:t>2.  </a:t>
            </a:r>
            <a:r>
              <a:rPr lang="el-GR" altLang="el-GR" sz="2000" dirty="0" smtClean="0"/>
              <a:t>Ότι όσο ανεβαίνουμε σε </a:t>
            </a:r>
            <a:r>
              <a:rPr lang="el-GR" altLang="el-GR" sz="2000" dirty="0" smtClean="0"/>
              <a:t>ηλικία, </a:t>
            </a:r>
            <a:r>
              <a:rPr lang="el-GR" altLang="el-GR" sz="2000" dirty="0" smtClean="0"/>
              <a:t>τόσο πιο δύσκολη γίνεται η επαφή   </a:t>
            </a:r>
          </a:p>
          <a:p>
            <a:pPr marL="1314450" lvl="3" indent="0"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None/>
            </a:pPr>
            <a:r>
              <a:rPr lang="el-GR" altLang="el-GR" dirty="0" smtClean="0"/>
              <a:t>με τους Υπολογιστές.</a:t>
            </a:r>
          </a:p>
          <a:p>
            <a:pPr marL="857250" lvl="2" inden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l-GR" altLang="el-GR" sz="2000" b="1" dirty="0" smtClean="0">
                <a:solidFill>
                  <a:srgbClr val="FF0066"/>
                </a:solidFill>
              </a:rPr>
              <a:t>3.  </a:t>
            </a:r>
            <a:r>
              <a:rPr lang="el-GR" altLang="el-GR" sz="2000" dirty="0" smtClean="0"/>
              <a:t>Πρέπει να εμποδίσετε αυτούς πού ήδη ξέρουν κάτι, να </a:t>
            </a:r>
          </a:p>
          <a:p>
            <a:pPr marL="1314450" lvl="3" indent="0"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None/>
            </a:pPr>
            <a:r>
              <a:rPr lang="el-GR" altLang="el-GR" dirty="0" smtClean="0"/>
              <a:t>κομπλάρουν τους αρχάριους.</a:t>
            </a:r>
          </a:p>
          <a:p>
            <a:pPr marL="857250" lvl="2" inden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l-GR" altLang="el-GR" sz="2000" b="1" dirty="0" smtClean="0">
                <a:solidFill>
                  <a:srgbClr val="FF0066"/>
                </a:solidFill>
              </a:rPr>
              <a:t>4.  </a:t>
            </a:r>
            <a:r>
              <a:rPr lang="el-GR" altLang="el-GR" sz="2000" dirty="0" smtClean="0"/>
              <a:t>Πρέπει να καταλάβετε  ότι για να καταλάβει  ο αρχάριος την αξία    </a:t>
            </a:r>
          </a:p>
          <a:p>
            <a:pPr marL="1314450" lvl="3" indent="0"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None/>
            </a:pPr>
            <a:r>
              <a:rPr lang="el-GR" altLang="el-GR" dirty="0" smtClean="0"/>
              <a:t>του </a:t>
            </a:r>
            <a:r>
              <a:rPr lang="el-GR" altLang="el-GR" dirty="0" smtClean="0"/>
              <a:t>Υπολογιστή, </a:t>
            </a:r>
            <a:r>
              <a:rPr lang="el-GR" altLang="el-GR" dirty="0" smtClean="0"/>
              <a:t>πρέπει να λύσει δικά του προβλήματα.</a:t>
            </a:r>
          </a:p>
          <a:p>
            <a:pPr marL="857250" lvl="2" inden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l-GR" altLang="el-GR" sz="2000" b="1" dirty="0" smtClean="0">
                <a:solidFill>
                  <a:srgbClr val="FF0066"/>
                </a:solidFill>
              </a:rPr>
              <a:t>5.  </a:t>
            </a:r>
            <a:r>
              <a:rPr lang="el-GR" altLang="el-GR" sz="2000" dirty="0" smtClean="0"/>
              <a:t>Μην μιλάτε θεωρητικά, δεν μαθαίνουμε υπολογιστή χωρίς </a:t>
            </a:r>
          </a:p>
          <a:p>
            <a:pPr marL="1314450" lvl="3" indent="0"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None/>
            </a:pPr>
            <a:r>
              <a:rPr lang="el-GR" altLang="el-GR" dirty="0" smtClean="0"/>
              <a:t>υπολογιστή, όπως δε μαθαίνουμε και ποδήλατο.</a:t>
            </a:r>
          </a:p>
          <a:p>
            <a:pPr marL="857250" lvl="2" inden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l-GR" altLang="el-GR" sz="2000" b="1" dirty="0" smtClean="0">
                <a:solidFill>
                  <a:srgbClr val="FF0066"/>
                </a:solidFill>
              </a:rPr>
              <a:t>6.  </a:t>
            </a:r>
            <a:r>
              <a:rPr lang="el-GR" altLang="el-GR" sz="2000" dirty="0" smtClean="0"/>
              <a:t>Για να διδάξετε το χειρισμό ενός πακέτου, πρέπει να το έχετε </a:t>
            </a:r>
          </a:p>
          <a:p>
            <a:pPr marL="1314450" lvl="3" indent="0"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None/>
            </a:pPr>
            <a:r>
              <a:rPr lang="el-GR" altLang="el-GR" dirty="0" smtClean="0"/>
              <a:t>χρησιμοποιήσει στη δουλειά σας.</a:t>
            </a:r>
          </a:p>
          <a:p>
            <a:pPr marL="857250" lvl="2" inden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l-GR" altLang="el-GR" sz="2000" b="1" dirty="0" smtClean="0">
                <a:solidFill>
                  <a:srgbClr val="FF0066"/>
                </a:solidFill>
              </a:rPr>
              <a:t>7.  </a:t>
            </a:r>
            <a:r>
              <a:rPr lang="el-GR" altLang="el-GR" sz="2000" dirty="0" smtClean="0"/>
              <a:t>Πείστε τους αρχάριους, ότι τα βιβλία χρειάζονται μόνο, για να </a:t>
            </a:r>
          </a:p>
          <a:p>
            <a:pPr marL="1314450" lvl="3" inden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l-GR" altLang="el-GR" dirty="0" smtClean="0"/>
              <a:t>ανατρέξουν σε κάτι που δε θυμούνται, </a:t>
            </a:r>
            <a:r>
              <a:rPr lang="el-GR" altLang="el-GR" dirty="0"/>
              <a:t>ή</a:t>
            </a:r>
            <a:r>
              <a:rPr lang="el-GR" altLang="el-GR" dirty="0" smtClean="0"/>
              <a:t> για να ανακαλύψουν κάτι νέο.</a:t>
            </a:r>
          </a:p>
          <a:p>
            <a:pPr lvl="1"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l-GR" sz="2000" dirty="0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555776" y="6356350"/>
            <a:ext cx="3888432" cy="365125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Διδασκαλία Μαθημάτων με χρήση Πληροφορικής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0E77-4D10-401C-8C18-655B2692BA5F}" type="slidenum">
              <a:rPr lang="el-GR" sz="1400" smtClean="0">
                <a:solidFill>
                  <a:schemeClr val="tx1"/>
                </a:solidFill>
              </a:rPr>
              <a:t>10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121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 smtClean="0"/>
              <a:t>Αρχές διδακτικής μεθοδολογίας - Αξιολόγηση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Η αξιολόγηση δεν μπορεί να γίνει με θεωρητικές ερωτήσεις, πρέπει να ελέγχεται αν αποκτήθηκαν οι δεξιότητες, και αυτό γίνεται μόνο πάνω στον υπολογιστή.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Πρέπει να δίνονται </a:t>
            </a:r>
            <a:r>
              <a:rPr lang="en-US" altLang="el-GR" sz="2800" dirty="0" smtClean="0"/>
              <a:t>mini project, </a:t>
            </a:r>
            <a:r>
              <a:rPr lang="el-GR" altLang="el-GR" sz="2800" dirty="0" smtClean="0"/>
              <a:t>τακτικά μόλις ολοκληρώνεται ένα θέμα. 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Μπορεί η αξιολόγηση να γίνει και με ένα θέμα.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ΠΡΟΣΟΧΉ. Δεν έχει νόημα η κατάρτιση στους υπολογιστές, αν ο καταρτιζόμενος δεν δουλέψει αυτά που μαθαίνει.</a:t>
            </a:r>
          </a:p>
          <a:p>
            <a:endParaRPr lang="el-GR" dirty="0"/>
          </a:p>
        </p:txBody>
      </p:sp>
      <p:sp>
        <p:nvSpPr>
          <p:cNvPr id="7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555776" y="6356350"/>
            <a:ext cx="3888432" cy="365125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Διδασκαλία Μαθημάτων με χρήση Πληροφορικής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0E77-4D10-401C-8C18-655B2692BA5F}" type="slidenum">
              <a:rPr lang="el-GR" sz="1400" smtClean="0">
                <a:solidFill>
                  <a:schemeClr val="tx1"/>
                </a:solidFill>
              </a:rPr>
              <a:t>11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6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2396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Στην γενική Επιμόρφωση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  <a:tabLst>
                <a:tab pos="4122738" algn="l"/>
              </a:tabLst>
            </a:pPr>
            <a:r>
              <a:rPr lang="el-GR" altLang="el-GR" sz="2400" dirty="0" smtClean="0"/>
              <a:t>Ο υπολογιστής σήμερα είναι αναπόσπαστο μέρος της καθημερινής μας ζωής, άρα χρειάζεται η εξοικείωση με το βασικό χειρισμό, και τις βασικές ιδέες της πληροφορικής, καθώς και με τις αλλαγές που συντελούνται στο κοινωνικοπολιτικό περιβάλλον.</a:t>
            </a:r>
          </a:p>
          <a:p>
            <a:pPr marL="0" indent="0" algn="ctr">
              <a:spcBef>
                <a:spcPts val="0"/>
              </a:spcBef>
              <a:buClr>
                <a:srgbClr val="9900CC"/>
              </a:buClr>
              <a:buSzPct val="120000"/>
              <a:buNone/>
              <a:tabLst>
                <a:tab pos="4122738" algn="l"/>
              </a:tabLst>
            </a:pPr>
            <a:r>
              <a:rPr lang="el-GR" altLang="el-GR" sz="2800" b="1" dirty="0" smtClean="0"/>
              <a:t>ΆΡΑ</a:t>
            </a:r>
            <a:r>
              <a:rPr lang="el-GR" altLang="el-GR" sz="2800" dirty="0" smtClean="0"/>
              <a:t>,</a:t>
            </a:r>
          </a:p>
          <a:p>
            <a:pPr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  <a:tabLst>
                <a:tab pos="4122738" algn="l"/>
              </a:tabLst>
            </a:pPr>
            <a:r>
              <a:rPr lang="el-GR" altLang="el-GR" sz="2400" dirty="0" smtClean="0"/>
              <a:t>Η γενική επιμόρφωση σε θέματα Πληροφορικής, και βασικού χειρισμού υπολογιστών, 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None/>
              <a:tabLst>
                <a:tab pos="4122738" algn="l"/>
              </a:tabLst>
            </a:pPr>
            <a:r>
              <a:rPr lang="el-GR" altLang="el-GR" sz="2800" b="1" dirty="0" smtClean="0">
                <a:solidFill>
                  <a:srgbClr val="C00000"/>
                </a:solidFill>
              </a:rPr>
              <a:t>είναι αναγκαία για όλους τους πολίτες</a:t>
            </a:r>
            <a:r>
              <a:rPr lang="el-GR" altLang="el-GR" sz="2800" dirty="0" smtClean="0"/>
              <a:t>.</a:t>
            </a:r>
          </a:p>
          <a:p>
            <a:pPr marL="0" indent="0">
              <a:spcBef>
                <a:spcPts val="0"/>
              </a:spcBef>
              <a:buClr>
                <a:srgbClr val="9900CC"/>
              </a:buClr>
              <a:buSzPct val="120000"/>
              <a:buNone/>
              <a:tabLst>
                <a:tab pos="4122738" algn="l"/>
              </a:tabLst>
            </a:pPr>
            <a:r>
              <a:rPr lang="el-GR" altLang="el-GR" sz="2400" dirty="0"/>
              <a:t>Αυτή η γενική επιμόρφωση </a:t>
            </a:r>
            <a:r>
              <a:rPr lang="el-GR" altLang="el-GR" sz="2400" b="1" dirty="0"/>
              <a:t>π</a:t>
            </a:r>
            <a:r>
              <a:rPr lang="el-GR" altLang="el-GR" sz="2400" b="1" dirty="0" smtClean="0"/>
              <a:t>ρέπει </a:t>
            </a:r>
            <a:r>
              <a:rPr lang="el-GR" altLang="el-GR" sz="2400" dirty="0"/>
              <a:t>να δίνεται </a:t>
            </a:r>
            <a:r>
              <a:rPr lang="el-GR" altLang="el-GR" sz="2400" dirty="0" smtClean="0"/>
              <a:t>στο σχολείο, </a:t>
            </a:r>
            <a:r>
              <a:rPr lang="el-GR" altLang="el-GR" sz="2400" dirty="0"/>
              <a:t>αλλά οι εξελίξεις είναι τόσο </a:t>
            </a:r>
            <a:r>
              <a:rPr lang="el-GR" altLang="el-GR" sz="2400" dirty="0" smtClean="0"/>
              <a:t>γρήγορες,  </a:t>
            </a:r>
            <a:r>
              <a:rPr lang="el-GR" altLang="el-GR" sz="2400" dirty="0"/>
              <a:t>που πάλι θα είναι </a:t>
            </a:r>
            <a:r>
              <a:rPr lang="el-GR" altLang="el-GR" sz="2400" dirty="0" smtClean="0"/>
              <a:t>αναγκαία.</a:t>
            </a:r>
            <a:endParaRPr lang="el-GR" altLang="el-GR" sz="2400" dirty="0"/>
          </a:p>
          <a:p>
            <a:pPr marL="0" indent="0">
              <a:spcBef>
                <a:spcPts val="0"/>
              </a:spcBef>
              <a:buClr>
                <a:srgbClr val="9900CC"/>
              </a:buClr>
              <a:buSzPct val="120000"/>
              <a:buNone/>
              <a:tabLst>
                <a:tab pos="4122738" algn="l"/>
              </a:tabLst>
            </a:pPr>
            <a:endParaRPr lang="el-GR" altLang="el-GR" sz="2800" dirty="0" smtClean="0"/>
          </a:p>
          <a:p>
            <a:endParaRPr lang="el-GR" sz="2000" dirty="0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555776" y="6356350"/>
            <a:ext cx="3888432" cy="365125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Διδασκαλία Μαθημάτων με χρήση Πληροφορικής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0E77-4D10-401C-8C18-655B2692BA5F}" type="slidenum">
              <a:rPr lang="el-GR" sz="1400" smtClean="0">
                <a:solidFill>
                  <a:schemeClr val="tx1"/>
                </a:solidFill>
              </a:rPr>
              <a:t>12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327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Αρχές διδακτικής (1 από 3)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800" b="1" dirty="0" smtClean="0"/>
              <a:t>Πρέπει να διδάσκονται </a:t>
            </a:r>
            <a:r>
              <a:rPr lang="el-GR" sz="2800" dirty="0" smtClean="0"/>
              <a:t>όλα όσα αναφέραμε για τον </a:t>
            </a:r>
            <a:r>
              <a:rPr lang="el-GR" sz="2800" b="1" dirty="0" smtClean="0"/>
              <a:t>χειρισμό για τους αρχάριους</a:t>
            </a:r>
            <a:r>
              <a:rPr lang="el-GR" sz="2800" dirty="0" smtClean="0"/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400" dirty="0" smtClean="0"/>
              <a:t>Αρχές διδακτικής:</a:t>
            </a:r>
          </a:p>
          <a:p>
            <a:pPr marL="801000" lvl="2" indent="0">
              <a:spcBef>
                <a:spcPts val="0"/>
              </a:spcBef>
              <a:spcAft>
                <a:spcPts val="300"/>
              </a:spcAft>
              <a:buClr>
                <a:srgbClr val="FF0066"/>
              </a:buClr>
              <a:buSzPct val="120000"/>
              <a:buNone/>
            </a:pPr>
            <a:r>
              <a:rPr lang="el-GR" altLang="el-GR" sz="2000" b="1" dirty="0" smtClean="0">
                <a:solidFill>
                  <a:srgbClr val="FF0066"/>
                </a:solidFill>
              </a:rPr>
              <a:t>1.  </a:t>
            </a:r>
            <a:r>
              <a:rPr lang="el-GR" altLang="el-GR" sz="2000" dirty="0" smtClean="0"/>
              <a:t>Πρέπει </a:t>
            </a:r>
            <a:r>
              <a:rPr lang="el-GR" altLang="el-GR" sz="2000" dirty="0"/>
              <a:t>να έχουμε στο μυαλό </a:t>
            </a:r>
            <a:r>
              <a:rPr lang="el-GR" altLang="el-GR" sz="2000" dirty="0" smtClean="0"/>
              <a:t>μας, </a:t>
            </a:r>
            <a:r>
              <a:rPr lang="el-GR" altLang="el-GR" sz="2000" dirty="0"/>
              <a:t>ότι οι </a:t>
            </a:r>
            <a:r>
              <a:rPr lang="el-GR" altLang="el-GR" sz="2000" dirty="0" err="1"/>
              <a:t>επιμορφούμενοι</a:t>
            </a:r>
            <a:r>
              <a:rPr lang="el-GR" altLang="el-GR" sz="2000" dirty="0"/>
              <a:t> θα </a:t>
            </a:r>
            <a:endParaRPr lang="el-GR" altLang="el-GR" sz="2000" dirty="0" smtClean="0"/>
          </a:p>
          <a:p>
            <a:pPr marL="1258200" lvl="3" indent="0">
              <a:spcBef>
                <a:spcPts val="0"/>
              </a:spcBef>
              <a:spcAft>
                <a:spcPts val="300"/>
              </a:spcAft>
              <a:buClr>
                <a:srgbClr val="FF0066"/>
              </a:buClr>
              <a:buSzPct val="120000"/>
              <a:buNone/>
            </a:pPr>
            <a:r>
              <a:rPr lang="el-GR" altLang="el-GR" dirty="0" smtClean="0"/>
              <a:t>χρησιμοποιήσουν </a:t>
            </a:r>
            <a:r>
              <a:rPr lang="el-GR" altLang="el-GR" dirty="0"/>
              <a:t>τον </a:t>
            </a:r>
            <a:r>
              <a:rPr lang="el-GR" altLang="el-GR" dirty="0" smtClean="0"/>
              <a:t>Υπολογιστή </a:t>
            </a:r>
            <a:r>
              <a:rPr lang="el-GR" altLang="el-GR" dirty="0"/>
              <a:t>στο </a:t>
            </a:r>
            <a:r>
              <a:rPr lang="el-GR" altLang="el-GR" dirty="0" smtClean="0"/>
              <a:t>σπίτι κυρίως, ή </a:t>
            </a:r>
            <a:r>
              <a:rPr lang="el-GR" altLang="el-GR" dirty="0"/>
              <a:t>σε οποία </a:t>
            </a:r>
            <a:r>
              <a:rPr lang="el-GR" altLang="el-GR" dirty="0" smtClean="0"/>
              <a:t>εργασία και </a:t>
            </a:r>
            <a:r>
              <a:rPr lang="el-GR" altLang="el-GR" dirty="0"/>
              <a:t>αν </a:t>
            </a:r>
            <a:r>
              <a:rPr lang="el-GR" altLang="el-GR" dirty="0" smtClean="0"/>
              <a:t>κάνουν, ή </a:t>
            </a:r>
            <a:r>
              <a:rPr lang="el-GR" altLang="el-GR" dirty="0"/>
              <a:t>θα κάνουν </a:t>
            </a:r>
            <a:r>
              <a:rPr lang="el-GR" altLang="el-GR" dirty="0" smtClean="0"/>
              <a:t>μελλοντικά.</a:t>
            </a:r>
            <a:endParaRPr lang="el-GR" altLang="el-GR" dirty="0"/>
          </a:p>
          <a:p>
            <a:pPr marL="801000" lvl="2" indent="0">
              <a:spcBef>
                <a:spcPts val="0"/>
              </a:spcBef>
              <a:spcAft>
                <a:spcPts val="300"/>
              </a:spcAft>
              <a:buClr>
                <a:srgbClr val="FF0066"/>
              </a:buClr>
              <a:buSzPct val="120000"/>
              <a:buNone/>
            </a:pPr>
            <a:r>
              <a:rPr lang="el-GR" altLang="el-GR" sz="2000" b="1" dirty="0" smtClean="0">
                <a:solidFill>
                  <a:srgbClr val="FF0066"/>
                </a:solidFill>
              </a:rPr>
              <a:t>2.  </a:t>
            </a:r>
            <a:r>
              <a:rPr lang="el-GR" altLang="el-GR" sz="2000" dirty="0" smtClean="0"/>
              <a:t>Πρέπει </a:t>
            </a:r>
            <a:r>
              <a:rPr lang="el-GR" altLang="el-GR" sz="2000" dirty="0"/>
              <a:t>να πεισθούν ότι ο </a:t>
            </a:r>
            <a:r>
              <a:rPr lang="el-GR" altLang="el-GR" sz="2000" dirty="0" smtClean="0"/>
              <a:t>υπολογιστής </a:t>
            </a:r>
            <a:r>
              <a:rPr lang="el-GR" altLang="el-GR" sz="2000" dirty="0"/>
              <a:t>είναι εργαλείο </a:t>
            </a:r>
            <a:endParaRPr lang="el-GR" altLang="el-GR" sz="2000" dirty="0" smtClean="0"/>
          </a:p>
          <a:p>
            <a:pPr marL="1258200" lvl="3" indent="0">
              <a:spcBef>
                <a:spcPts val="0"/>
              </a:spcBef>
              <a:spcAft>
                <a:spcPts val="300"/>
              </a:spcAft>
              <a:buClr>
                <a:srgbClr val="FF0066"/>
              </a:buClr>
              <a:buSzPct val="120000"/>
              <a:buNone/>
            </a:pPr>
            <a:r>
              <a:rPr lang="el-GR" altLang="el-GR" dirty="0" smtClean="0"/>
              <a:t>καθημερινής </a:t>
            </a:r>
            <a:r>
              <a:rPr lang="el-GR" altLang="el-GR" dirty="0"/>
              <a:t>χρήσης, ότι θα μας διευκολύνει τη </a:t>
            </a:r>
            <a:r>
              <a:rPr lang="el-GR" altLang="el-GR" dirty="0" smtClean="0"/>
              <a:t>ζωή.</a:t>
            </a:r>
            <a:endParaRPr lang="el-GR" altLang="el-GR" dirty="0"/>
          </a:p>
          <a:p>
            <a:pPr marL="801000" lvl="2" indent="0">
              <a:spcBef>
                <a:spcPts val="0"/>
              </a:spcBef>
              <a:spcAft>
                <a:spcPts val="300"/>
              </a:spcAft>
              <a:buClr>
                <a:srgbClr val="FF0066"/>
              </a:buClr>
              <a:buSzPct val="120000"/>
              <a:buNone/>
            </a:pPr>
            <a:r>
              <a:rPr lang="el-GR" altLang="el-GR" sz="2000" b="1" dirty="0" smtClean="0">
                <a:solidFill>
                  <a:srgbClr val="FF0066"/>
                </a:solidFill>
              </a:rPr>
              <a:t>3.  </a:t>
            </a:r>
            <a:r>
              <a:rPr lang="el-GR" altLang="el-GR" sz="2000" dirty="0" smtClean="0"/>
              <a:t>Πρέπει </a:t>
            </a:r>
            <a:r>
              <a:rPr lang="el-GR" altLang="el-GR" sz="2000" dirty="0"/>
              <a:t>να </a:t>
            </a:r>
            <a:r>
              <a:rPr lang="el-GR" altLang="el-GR" sz="2000" dirty="0" smtClean="0"/>
              <a:t>μπουν </a:t>
            </a:r>
            <a:r>
              <a:rPr lang="el-GR" altLang="el-GR" sz="2000" dirty="0"/>
              <a:t>στο </a:t>
            </a:r>
            <a:r>
              <a:rPr lang="el-GR" altLang="el-GR" sz="2000" dirty="0" smtClean="0"/>
              <a:t>νόημα, </a:t>
            </a:r>
            <a:r>
              <a:rPr lang="el-GR" altLang="el-GR" sz="2000" dirty="0"/>
              <a:t>του τι γίνεται σήμερα γύρω </a:t>
            </a:r>
            <a:r>
              <a:rPr lang="el-GR" altLang="el-GR" sz="2000" dirty="0" smtClean="0"/>
              <a:t>μας, </a:t>
            </a:r>
          </a:p>
          <a:p>
            <a:pPr marL="1258200" lvl="3" indent="0">
              <a:spcBef>
                <a:spcPts val="0"/>
              </a:spcBef>
              <a:spcAft>
                <a:spcPts val="300"/>
              </a:spcAft>
              <a:buClr>
                <a:srgbClr val="FF0066"/>
              </a:buClr>
              <a:buSzPct val="120000"/>
              <a:buNone/>
            </a:pPr>
            <a:r>
              <a:rPr lang="el-GR" altLang="el-GR" dirty="0" smtClean="0"/>
              <a:t>όσον </a:t>
            </a:r>
            <a:r>
              <a:rPr lang="el-GR" altLang="el-GR" dirty="0"/>
              <a:t>αφορά </a:t>
            </a:r>
            <a:r>
              <a:rPr lang="el-GR" altLang="el-GR" dirty="0" smtClean="0"/>
              <a:t>τις </a:t>
            </a:r>
            <a:r>
              <a:rPr lang="el-GR" altLang="el-GR" dirty="0"/>
              <a:t>νέες </a:t>
            </a:r>
            <a:r>
              <a:rPr lang="el-GR" altLang="el-GR" dirty="0" smtClean="0"/>
              <a:t>τεχνολογίες.</a:t>
            </a:r>
            <a:endParaRPr lang="el-GR" altLang="el-GR" dirty="0"/>
          </a:p>
          <a:p>
            <a:pPr marL="801000" lvl="2" inden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l-GR" altLang="el-GR" sz="2000" b="1" dirty="0" smtClean="0">
                <a:solidFill>
                  <a:srgbClr val="FF0066"/>
                </a:solidFill>
              </a:rPr>
              <a:t>4.  </a:t>
            </a:r>
            <a:r>
              <a:rPr lang="el-GR" altLang="el-GR" sz="2000" dirty="0" smtClean="0"/>
              <a:t>Πρέπει </a:t>
            </a:r>
            <a:r>
              <a:rPr lang="el-GR" altLang="el-GR" sz="2000" dirty="0"/>
              <a:t>να τους προσελκύσουμε το ενδιαφέρον σε θέματα </a:t>
            </a:r>
            <a:endParaRPr lang="el-GR" altLang="el-GR" sz="2000" dirty="0" smtClean="0"/>
          </a:p>
          <a:p>
            <a:pPr marL="1258200" lvl="3" inden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l-GR" altLang="el-GR" dirty="0" smtClean="0"/>
              <a:t>καθημερινά.</a:t>
            </a:r>
            <a:endParaRPr lang="el-GR" altLang="el-GR" dirty="0"/>
          </a:p>
          <a:p>
            <a:pPr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l-GR" sz="2800" dirty="0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555776" y="6356350"/>
            <a:ext cx="3888432" cy="365125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Διδασκαλία Μαθημάτων με χρήση Πληροφορικής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0E77-4D10-401C-8C18-655B2692BA5F}" type="slidenum">
              <a:rPr lang="el-GR" sz="1400" smtClean="0">
                <a:solidFill>
                  <a:schemeClr val="tx1"/>
                </a:solidFill>
              </a:rPr>
              <a:t>13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866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Αρχές διδακτικής </a:t>
            </a:r>
            <a:r>
              <a:rPr lang="el-GR" b="1" dirty="0" smtClean="0"/>
              <a:t>(2 </a:t>
            </a:r>
            <a:r>
              <a:rPr lang="el-GR" b="1" dirty="0"/>
              <a:t>από </a:t>
            </a:r>
            <a:r>
              <a:rPr lang="el-GR" b="1" dirty="0" smtClean="0"/>
              <a:t>3)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800" dirty="0" smtClean="0"/>
              <a:t>Τι πρέπει να μάθουν, τι θα μπορούν να κάνουν:</a:t>
            </a:r>
          </a:p>
          <a:p>
            <a:pPr lvl="2" indent="-342000"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/>
              <a:t>Να </a:t>
            </a:r>
            <a:r>
              <a:rPr lang="el-GR" altLang="el-GR" dirty="0" smtClean="0"/>
              <a:t>γράφουν </a:t>
            </a:r>
            <a:r>
              <a:rPr lang="el-GR" altLang="el-GR" dirty="0"/>
              <a:t>στον </a:t>
            </a:r>
            <a:r>
              <a:rPr lang="el-GR" altLang="el-GR" dirty="0" smtClean="0"/>
              <a:t>υπολογιστή.</a:t>
            </a:r>
            <a:endParaRPr lang="el-GR" altLang="el-GR" dirty="0"/>
          </a:p>
          <a:p>
            <a:pPr lvl="2" indent="-342000"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/>
              <a:t>Να ακούν μουσική - να βλέπουν </a:t>
            </a:r>
            <a:r>
              <a:rPr lang="en-US" altLang="el-GR" dirty="0" smtClean="0"/>
              <a:t>CD-ROMs</a:t>
            </a:r>
            <a:r>
              <a:rPr lang="el-GR" altLang="el-GR" dirty="0" smtClean="0"/>
              <a:t>.</a:t>
            </a:r>
            <a:endParaRPr lang="en-US" altLang="el-GR" dirty="0"/>
          </a:p>
          <a:p>
            <a:pPr lvl="2" indent="-342000"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/>
              <a:t>Να παίζουν </a:t>
            </a:r>
            <a:r>
              <a:rPr lang="el-GR" altLang="el-GR" dirty="0" smtClean="0"/>
              <a:t>παιχνίδια.</a:t>
            </a:r>
            <a:endParaRPr lang="el-GR" altLang="el-GR" dirty="0"/>
          </a:p>
          <a:p>
            <a:pPr lvl="2" indent="-342000"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/>
              <a:t>Να </a:t>
            </a:r>
            <a:r>
              <a:rPr lang="el-GR" altLang="el-GR" dirty="0" smtClean="0"/>
              <a:t>ζωγραφίζουν.</a:t>
            </a:r>
            <a:endParaRPr lang="el-GR" altLang="el-GR" dirty="0"/>
          </a:p>
          <a:p>
            <a:pPr lvl="2" indent="-342000"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/>
              <a:t>Να </a:t>
            </a:r>
            <a:r>
              <a:rPr lang="el-GR" altLang="el-GR" dirty="0" smtClean="0"/>
              <a:t>αρχειοθετούν </a:t>
            </a:r>
            <a:r>
              <a:rPr lang="el-GR" altLang="el-GR" dirty="0"/>
              <a:t>τις φωτογραφίες </a:t>
            </a:r>
            <a:r>
              <a:rPr lang="el-GR" altLang="el-GR" dirty="0" smtClean="0"/>
              <a:t>τους.</a:t>
            </a:r>
            <a:endParaRPr lang="el-GR" altLang="el-GR" dirty="0"/>
          </a:p>
          <a:p>
            <a:pPr lvl="2" indent="-342000"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/>
              <a:t>Να σερφάρουν στο </a:t>
            </a:r>
            <a:r>
              <a:rPr lang="en-US" altLang="el-GR" dirty="0" smtClean="0"/>
              <a:t>Internet</a:t>
            </a:r>
            <a:r>
              <a:rPr lang="el-GR" altLang="el-GR" dirty="0" smtClean="0"/>
              <a:t>.</a:t>
            </a:r>
            <a:endParaRPr lang="en-US" altLang="el-GR" dirty="0"/>
          </a:p>
          <a:p>
            <a:pPr lvl="2" indent="-342000"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/>
              <a:t>Να στέλνουν </a:t>
            </a:r>
            <a:r>
              <a:rPr lang="en-US" altLang="el-GR" dirty="0" smtClean="0"/>
              <a:t>E-mail</a:t>
            </a:r>
            <a:r>
              <a:rPr lang="el-GR" altLang="el-GR" dirty="0" smtClean="0"/>
              <a:t>.</a:t>
            </a:r>
            <a:endParaRPr lang="en-US" altLang="el-GR" dirty="0"/>
          </a:p>
          <a:p>
            <a:pPr lvl="2" indent="-342000"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/>
              <a:t>Να κατεβάζουν </a:t>
            </a:r>
            <a:r>
              <a:rPr lang="el-GR" altLang="el-GR" dirty="0" smtClean="0"/>
              <a:t>μουσική, </a:t>
            </a:r>
            <a:r>
              <a:rPr lang="el-GR" altLang="el-GR" dirty="0"/>
              <a:t>και όχι μόνο από το </a:t>
            </a:r>
            <a:r>
              <a:rPr lang="en-US" altLang="el-GR" dirty="0" smtClean="0"/>
              <a:t>Internet.</a:t>
            </a:r>
            <a:endParaRPr lang="en-US" altLang="el-GR" dirty="0"/>
          </a:p>
          <a:p>
            <a:pPr lvl="2" indent="-342000"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/>
              <a:t>Να κάνουν εύκολα </a:t>
            </a:r>
            <a:r>
              <a:rPr lang="el-GR" altLang="el-GR" dirty="0" smtClean="0"/>
              <a:t>λογαριασμούς</a:t>
            </a:r>
            <a:r>
              <a:rPr lang="en-US" altLang="el-GR" dirty="0" smtClean="0"/>
              <a:t>.</a:t>
            </a:r>
            <a:endParaRPr lang="el-GR" altLang="el-GR" dirty="0"/>
          </a:p>
          <a:p>
            <a:pPr lvl="2" indent="-342000">
              <a:spcBef>
                <a:spcPts val="0"/>
              </a:spcBef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Και </a:t>
            </a:r>
            <a:r>
              <a:rPr lang="el-GR" altLang="el-GR" dirty="0"/>
              <a:t>πολλά άλλα </a:t>
            </a:r>
            <a:r>
              <a:rPr lang="el-GR" altLang="el-GR" dirty="0" smtClean="0"/>
              <a:t>καθημερινά.</a:t>
            </a:r>
            <a:endParaRPr lang="en-US" altLang="el-GR" dirty="0"/>
          </a:p>
          <a:p>
            <a:pPr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l-GR" sz="2800" dirty="0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555776" y="6356350"/>
            <a:ext cx="3888432" cy="365125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Διδασκαλία Μαθημάτων με χρήση Πληροφορικής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0E77-4D10-401C-8C18-655B2692BA5F}" type="slidenum">
              <a:rPr lang="el-GR" sz="1400" smtClean="0">
                <a:solidFill>
                  <a:schemeClr val="tx1"/>
                </a:solidFill>
              </a:rPr>
              <a:t>14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278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Αρχές διδακτικής </a:t>
            </a:r>
            <a:r>
              <a:rPr lang="el-GR" b="1" dirty="0" smtClean="0"/>
              <a:t>(3 </a:t>
            </a:r>
            <a:r>
              <a:rPr lang="el-GR" b="1" dirty="0"/>
              <a:t>από 3)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800" dirty="0" smtClean="0"/>
              <a:t>Για όλα αυτά πρέπει να διδάξουμε:</a:t>
            </a:r>
          </a:p>
          <a:p>
            <a:pPr marL="801000" lvl="2" indent="0"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1.  </a:t>
            </a:r>
            <a:r>
              <a:rPr lang="el-GR" altLang="el-GR" dirty="0" smtClean="0"/>
              <a:t>Αναγνώριση </a:t>
            </a:r>
            <a:r>
              <a:rPr lang="el-GR" altLang="el-GR" dirty="0"/>
              <a:t>βασικών μερών του </a:t>
            </a:r>
            <a:r>
              <a:rPr lang="el-GR" altLang="el-GR" dirty="0" smtClean="0"/>
              <a:t>Υπολογιστή.</a:t>
            </a:r>
            <a:endParaRPr lang="el-GR" altLang="el-GR" dirty="0"/>
          </a:p>
          <a:p>
            <a:pPr marL="801000" lvl="2" indent="0"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2.  </a:t>
            </a:r>
            <a:r>
              <a:rPr lang="el-GR" altLang="el-GR" dirty="0" smtClean="0"/>
              <a:t>Εξοικείωση </a:t>
            </a:r>
            <a:r>
              <a:rPr lang="el-GR" altLang="el-GR" dirty="0"/>
              <a:t>με το </a:t>
            </a:r>
            <a:r>
              <a:rPr lang="el-GR" altLang="el-GR" dirty="0" smtClean="0"/>
              <a:t>πληκτρολόγιο.</a:t>
            </a:r>
            <a:endParaRPr lang="el-GR" altLang="el-GR" dirty="0"/>
          </a:p>
          <a:p>
            <a:pPr marL="801000" lvl="2" indent="0"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3.  </a:t>
            </a:r>
            <a:r>
              <a:rPr lang="el-GR" altLang="el-GR" dirty="0" smtClean="0"/>
              <a:t>Αναγνώριση </a:t>
            </a:r>
            <a:r>
              <a:rPr lang="el-GR" altLang="el-GR" dirty="0"/>
              <a:t>των δεδομένων του υπολογιστή και </a:t>
            </a:r>
            <a:endParaRPr lang="el-GR" altLang="el-GR" dirty="0" smtClean="0"/>
          </a:p>
          <a:p>
            <a:pPr marL="1258200" lvl="3" indent="0"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None/>
            </a:pPr>
            <a:r>
              <a:rPr lang="el-GR" altLang="el-GR" sz="2400" dirty="0" smtClean="0"/>
              <a:t>τρόπος  </a:t>
            </a:r>
            <a:r>
              <a:rPr lang="el-GR" altLang="el-GR" sz="2400" b="1" dirty="0"/>
              <a:t>α</a:t>
            </a:r>
            <a:r>
              <a:rPr lang="el-GR" altLang="el-GR" sz="2400" b="1" dirty="0" smtClean="0"/>
              <a:t>ρχειοθέτησης</a:t>
            </a:r>
            <a:r>
              <a:rPr lang="el-GR" altLang="el-GR" sz="2400" dirty="0" smtClean="0"/>
              <a:t>.</a:t>
            </a:r>
            <a:endParaRPr lang="el-GR" altLang="el-GR" sz="2400" dirty="0"/>
          </a:p>
          <a:p>
            <a:pPr marL="801000" lvl="2" indent="0"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4.  </a:t>
            </a:r>
            <a:r>
              <a:rPr lang="el-GR" altLang="el-GR" dirty="0" smtClean="0"/>
              <a:t>Βασικός </a:t>
            </a:r>
            <a:r>
              <a:rPr lang="el-GR" altLang="el-GR" dirty="0"/>
              <a:t>χειρισμός </a:t>
            </a:r>
            <a:r>
              <a:rPr lang="el-GR" altLang="el-GR" b="1" dirty="0" err="1" smtClean="0"/>
              <a:t>υπερμέσων</a:t>
            </a:r>
            <a:r>
              <a:rPr lang="el-GR" altLang="el-GR" dirty="0" smtClean="0"/>
              <a:t>.</a:t>
            </a:r>
            <a:endParaRPr lang="el-GR" altLang="el-GR" dirty="0"/>
          </a:p>
          <a:p>
            <a:pPr marL="801000" lvl="2" indent="0"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5.  </a:t>
            </a:r>
            <a:r>
              <a:rPr lang="el-GR" altLang="el-GR" dirty="0" smtClean="0"/>
              <a:t>Βασικός </a:t>
            </a:r>
            <a:r>
              <a:rPr lang="el-GR" altLang="el-GR" dirty="0"/>
              <a:t>χειρισμός </a:t>
            </a:r>
            <a:r>
              <a:rPr lang="el-GR" altLang="el-GR" b="1" dirty="0" smtClean="0"/>
              <a:t>δικτύων</a:t>
            </a:r>
            <a:r>
              <a:rPr lang="el-GR" altLang="el-GR" dirty="0" smtClean="0"/>
              <a:t>.</a:t>
            </a:r>
            <a:endParaRPr lang="el-GR" altLang="el-GR" dirty="0"/>
          </a:p>
          <a:p>
            <a:pPr marL="801000" lvl="2" indent="0"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6.  </a:t>
            </a:r>
            <a:r>
              <a:rPr lang="el-GR" altLang="el-GR" dirty="0" smtClean="0"/>
              <a:t>Βασικός </a:t>
            </a:r>
            <a:r>
              <a:rPr lang="el-GR" altLang="el-GR" dirty="0"/>
              <a:t>χειρισμός </a:t>
            </a:r>
            <a:r>
              <a:rPr lang="en-US" altLang="el-GR" dirty="0" smtClean="0"/>
              <a:t>Internet</a:t>
            </a:r>
            <a:r>
              <a:rPr lang="el-GR" altLang="el-GR" dirty="0" smtClean="0"/>
              <a:t>.</a:t>
            </a:r>
            <a:endParaRPr lang="el-GR" altLang="el-GR" dirty="0"/>
          </a:p>
          <a:p>
            <a:pPr marL="801000" lvl="2" indent="0"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7.  </a:t>
            </a:r>
            <a:r>
              <a:rPr lang="el-GR" altLang="el-GR" dirty="0" smtClean="0"/>
              <a:t>Βασική </a:t>
            </a:r>
            <a:r>
              <a:rPr lang="el-GR" altLang="el-GR" b="1" dirty="0" smtClean="0"/>
              <a:t>επεξεργασία κειμένου</a:t>
            </a:r>
            <a:r>
              <a:rPr lang="el-GR" altLang="el-GR" dirty="0" smtClean="0"/>
              <a:t>.</a:t>
            </a:r>
            <a:endParaRPr lang="el-GR" altLang="el-GR" dirty="0"/>
          </a:p>
          <a:p>
            <a:pPr marL="801000" lvl="2" indent="0"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8.  </a:t>
            </a:r>
            <a:r>
              <a:rPr lang="el-GR" altLang="el-GR" dirty="0" smtClean="0"/>
              <a:t>Βασικά </a:t>
            </a:r>
            <a:r>
              <a:rPr lang="el-GR" altLang="el-GR" dirty="0"/>
              <a:t>θέματα γύρω από τα </a:t>
            </a:r>
            <a:r>
              <a:rPr lang="el-GR" altLang="el-GR" b="1" dirty="0" smtClean="0"/>
              <a:t>λογιστικά φύλλα</a:t>
            </a:r>
            <a:r>
              <a:rPr lang="el-GR" altLang="el-GR" dirty="0" smtClean="0"/>
              <a:t>.</a:t>
            </a:r>
            <a:endParaRPr lang="el-GR" altLang="el-GR" dirty="0"/>
          </a:p>
          <a:p>
            <a:pPr marL="801000" lvl="2" inden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9.  </a:t>
            </a:r>
            <a:r>
              <a:rPr lang="el-GR" altLang="el-GR" dirty="0" smtClean="0"/>
              <a:t>Κάποιο </a:t>
            </a:r>
            <a:r>
              <a:rPr lang="el-GR" altLang="el-GR" dirty="0"/>
              <a:t>λογισμικό </a:t>
            </a:r>
            <a:r>
              <a:rPr lang="el-GR" altLang="el-GR" dirty="0" smtClean="0"/>
              <a:t>ζωγραφικής.</a:t>
            </a:r>
            <a:endParaRPr lang="el-GR" altLang="el-GR" dirty="0"/>
          </a:p>
          <a:p>
            <a:pPr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l-GR" sz="2400" dirty="0"/>
          </a:p>
        </p:txBody>
      </p:sp>
      <p:sp>
        <p:nvSpPr>
          <p:cNvPr id="7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555776" y="6356350"/>
            <a:ext cx="3888432" cy="365125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Διδασκαλία Μαθημάτων με χρήση Πληροφορικής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0E77-4D10-401C-8C18-655B2692BA5F}" type="slidenum">
              <a:rPr lang="el-GR" sz="1400" smtClean="0">
                <a:solidFill>
                  <a:schemeClr val="tx1"/>
                </a:solidFill>
              </a:rPr>
              <a:t>15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6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56537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11560" y="2130425"/>
            <a:ext cx="7992888" cy="1470025"/>
          </a:xfrm>
        </p:spPr>
        <p:txBody>
          <a:bodyPr>
            <a:normAutofit/>
          </a:bodyPr>
          <a:lstStyle/>
          <a:p>
            <a:r>
              <a:rPr lang="el-GR" b="1" dirty="0"/>
              <a:t>Τέλος </a:t>
            </a:r>
            <a:r>
              <a:rPr lang="el-GR" b="1" dirty="0" smtClean="0"/>
              <a:t>δέκατης</a:t>
            </a:r>
            <a:r>
              <a:rPr lang="en-US" b="1" dirty="0" smtClean="0"/>
              <a:t> </a:t>
            </a:r>
            <a:r>
              <a:rPr lang="el-GR" b="1" dirty="0" smtClean="0"/>
              <a:t>τέταρτης</a:t>
            </a:r>
            <a:r>
              <a:rPr lang="fi-FI" b="1" dirty="0" smtClean="0"/>
              <a:t> </a:t>
            </a:r>
            <a:r>
              <a:rPr lang="el-GR" b="1" dirty="0"/>
              <a:t>ε</a:t>
            </a:r>
            <a:r>
              <a:rPr lang="el-GR" b="1" dirty="0" smtClean="0"/>
              <a:t>νότητας</a:t>
            </a:r>
            <a:endParaRPr lang="el-GR" b="1" dirty="0"/>
          </a:p>
        </p:txBody>
      </p:sp>
      <p:pic>
        <p:nvPicPr>
          <p:cNvPr id="6" name="Εικόνα 1" descr="Λογότυπο για Άδειες χρήσης Creative Commons B Y, NC, ND." title="Λογότυπο Creative Commons.">
            <a:hlinkClick r:id="rId3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Εικόνα 2" descr="Λογότυπο Επιχειρησιακού Προγράμματος Εκπαίδευση και Δια βίου Μάθηση. " title="Λογότυπο Χρηματοδότησης. ">
            <a:hlinkClick r:id="rId5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2309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Άδειες χρήσης </a:t>
            </a:r>
            <a:endParaRPr lang="el-GR" dirty="0" smtClean="0"/>
          </a:p>
        </p:txBody>
      </p:sp>
      <p:sp>
        <p:nvSpPr>
          <p:cNvPr id="3075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l-GR" sz="2800" dirty="0" smtClean="0"/>
              <a:t>Το παρόν εκπαιδευτικό υλικό υπόκειται στην παρακάτω άδεια χρήσ</a:t>
            </a:r>
            <a:r>
              <a:rPr lang="el-GR" sz="2800" dirty="0"/>
              <a:t>η</a:t>
            </a:r>
            <a:r>
              <a:rPr lang="el-GR" sz="2800" dirty="0" smtClean="0"/>
              <a:t>ς </a:t>
            </a:r>
            <a:r>
              <a:rPr lang="en-US" sz="2800" dirty="0" smtClean="0"/>
              <a:t>Creative Commons</a:t>
            </a:r>
            <a:r>
              <a:rPr lang="el-GR" sz="2800" dirty="0" smtClean="0"/>
              <a:t> (</a:t>
            </a:r>
            <a:r>
              <a:rPr lang="en-US" sz="2800" dirty="0" smtClean="0"/>
              <a:t>C C)</a:t>
            </a:r>
            <a:r>
              <a:rPr lang="el-GR" sz="2800" dirty="0" smtClean="0"/>
              <a:t>: </a:t>
            </a:r>
            <a:r>
              <a:rPr lang="el-GR" sz="2400" b="1" dirty="0" smtClean="0"/>
              <a:t>Αναφορά δημιουργού</a:t>
            </a:r>
            <a:r>
              <a:rPr lang="en-US" sz="2400" b="1" dirty="0" smtClean="0"/>
              <a:t> (B</a:t>
            </a:r>
            <a:r>
              <a:rPr lang="el-GR" sz="2400" b="1" dirty="0" smtClean="0"/>
              <a:t> </a:t>
            </a:r>
            <a:r>
              <a:rPr lang="en-US" sz="2400" b="1" dirty="0" smtClean="0"/>
              <a:t>Y)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εμπορική χρήση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C)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τροποποίηση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D)</a:t>
            </a:r>
            <a:r>
              <a:rPr lang="el-GR" sz="2400" dirty="0"/>
              <a:t>,</a:t>
            </a:r>
            <a:r>
              <a:rPr lang="en-US" sz="2400" dirty="0" smtClean="0"/>
              <a:t> </a:t>
            </a:r>
            <a:r>
              <a:rPr lang="el-GR" sz="2400" b="1" dirty="0" smtClean="0"/>
              <a:t>3.0</a:t>
            </a:r>
            <a:r>
              <a:rPr lang="en-US" sz="2400" b="1" dirty="0" smtClean="0"/>
              <a:t>,</a:t>
            </a:r>
            <a:r>
              <a:rPr lang="el-GR" sz="2400" b="1" dirty="0" smtClean="0"/>
              <a:t> Μη εισαγόμενο</a:t>
            </a:r>
            <a:r>
              <a:rPr lang="en-US" sz="2400" b="1" dirty="0" smtClean="0"/>
              <a:t>.</a:t>
            </a:r>
            <a:r>
              <a:rPr lang="en-US" sz="2400" dirty="0" smtClean="0"/>
              <a:t> </a:t>
            </a:r>
            <a:endParaRPr lang="el-GR" sz="2400" dirty="0" smtClean="0"/>
          </a:p>
          <a:p>
            <a:pPr eaLnBrk="1" hangingPunct="1"/>
            <a:r>
              <a:rPr lang="el-GR" sz="2800" dirty="0" smtClean="0"/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</p:txBody>
      </p:sp>
      <p:pic>
        <p:nvPicPr>
          <p:cNvPr id="5" name="Εικόνα 1" descr="  Λογότυπο για Άδειες χρήσης Creative Commons, B Y, NC, ND. " title="Λογότυπο Άδειας Χρήσης. ">
            <a:hlinkClick r:id="rId3" tooltip="Μετάβαση στην Άδεια Χρήσης 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9838" y="5516563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909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Χρηματοδότηση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l-GR" sz="2400" dirty="0" smtClean="0"/>
              <a:t>Το παρόν εκπαιδευτικό υλικό έχει αναπτυχθεί στα πλαίσια του εκπαιδευτικού έργου του διδάσκοντα</a:t>
            </a:r>
            <a:r>
              <a:rPr lang="en-US" sz="2400" dirty="0" smtClean="0"/>
              <a:t>.</a:t>
            </a:r>
            <a:r>
              <a:rPr lang="el-GR" sz="2400" dirty="0" smtClean="0"/>
              <a:t> </a:t>
            </a:r>
          </a:p>
          <a:p>
            <a:pPr eaLnBrk="1" hangingPunct="1"/>
            <a:r>
              <a:rPr lang="el-GR" sz="2400" dirty="0" smtClean="0"/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400" dirty="0" smtClean="0"/>
              <a:t>. </a:t>
            </a:r>
            <a:endParaRPr lang="el-GR" sz="2400" dirty="0" smtClean="0"/>
          </a:p>
        </p:txBody>
      </p:sp>
      <p:pic>
        <p:nvPicPr>
          <p:cNvPr id="6" name="Εικόνα 1" descr=" Λογότυπο Επιχειρησιακού Προγράμματος Εκπαίδευση και Δια βίου Μάθηση.   " title="Λογότυπο Χρηματοδότησης. ">
            <a:hlinkClick r:id="rId4" tooltip="Μετάβαση σε www.edulll.gr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103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smtClean="0"/>
              <a:t>Σκοποί ενότητας </a:t>
            </a:r>
          </a:p>
        </p:txBody>
      </p:sp>
      <p:sp>
        <p:nvSpPr>
          <p:cNvPr id="512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endParaRPr lang="el-GR" dirty="0" smtClean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l-GR" dirty="0" smtClean="0"/>
              <a:t>Να </a:t>
            </a:r>
            <a:r>
              <a:rPr lang="el-GR" dirty="0"/>
              <a:t>μάθουν πως μπορούν να βελτιώσουν την διδασκαλία ενός </a:t>
            </a:r>
            <a:r>
              <a:rPr lang="el-GR" dirty="0" smtClean="0"/>
              <a:t>μαθήματος, </a:t>
            </a:r>
            <a:r>
              <a:rPr lang="el-GR" dirty="0"/>
              <a:t>με τη </a:t>
            </a:r>
            <a:r>
              <a:rPr lang="el-GR" dirty="0" smtClean="0"/>
              <a:t>χρήση </a:t>
            </a:r>
            <a:r>
              <a:rPr lang="el-GR" dirty="0"/>
              <a:t>της </a:t>
            </a:r>
            <a:r>
              <a:rPr lang="el-GR" dirty="0"/>
              <a:t>Π</a:t>
            </a:r>
            <a:r>
              <a:rPr lang="el-GR" dirty="0" smtClean="0"/>
              <a:t>ληροφορικής</a:t>
            </a:r>
            <a:r>
              <a:rPr lang="el-GR" dirty="0" smtClean="0"/>
              <a:t>.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555776" y="6356350"/>
            <a:ext cx="3888432" cy="365125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Διδασκαλία Μαθημάτων με χρήση Πληροφορικής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0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Περιεχόμενα ενότητας</a:t>
            </a:r>
          </a:p>
        </p:txBody>
      </p:sp>
      <p:sp>
        <p:nvSpPr>
          <p:cNvPr id="4" name="Θέση περιεχομένου 1">
            <a:hlinkClick r:id="rId4" action="ppaction://hlinksldjump" tooltip="Μετάβαση στη Διαφάνεια 6"/>
          </p:cNvPr>
          <p:cNvSpPr/>
          <p:nvPr/>
        </p:nvSpPr>
        <p:spPr>
          <a:xfrm>
            <a:off x="809256" y="2089877"/>
            <a:ext cx="7507161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i="1" dirty="0">
                <a:solidFill>
                  <a:srgbClr val="0070C0"/>
                </a:solidFill>
              </a:rPr>
              <a:t>1)  </a:t>
            </a:r>
            <a:r>
              <a:rPr lang="el-GR" sz="2800" i="1" dirty="0" smtClean="0">
                <a:solidFill>
                  <a:srgbClr val="0070C0"/>
                </a:solidFill>
              </a:rPr>
              <a:t>Η Διδασκαλία της Πληροφορικής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14" name="Θέση περιεχομένου 2">
            <a:hlinkClick r:id="rId5" action="ppaction://hlinksldjump" tooltip="Μετάβαση στη Διαφάνεια 7"/>
          </p:cNvPr>
          <p:cNvSpPr/>
          <p:nvPr>
            <p:custDataLst>
              <p:tags r:id="rId2"/>
            </p:custDataLst>
          </p:nvPr>
        </p:nvSpPr>
        <p:spPr>
          <a:xfrm>
            <a:off x="1619673" y="2741936"/>
            <a:ext cx="669674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i="1" dirty="0">
                <a:solidFill>
                  <a:srgbClr val="0070C0"/>
                </a:solidFill>
              </a:rPr>
              <a:t>α</a:t>
            </a:r>
            <a:r>
              <a:rPr lang="el-GR" sz="2800" i="1" dirty="0" smtClean="0">
                <a:solidFill>
                  <a:srgbClr val="0070C0"/>
                </a:solidFill>
              </a:rPr>
              <a:t>) Στην Επαγγελματική </a:t>
            </a:r>
            <a:r>
              <a:rPr lang="el-GR" sz="2800" i="1" dirty="0">
                <a:solidFill>
                  <a:srgbClr val="0070C0"/>
                </a:solidFill>
              </a:rPr>
              <a:t>Κ</a:t>
            </a:r>
            <a:r>
              <a:rPr lang="el-GR" sz="2800" i="1" dirty="0" smtClean="0">
                <a:solidFill>
                  <a:srgbClr val="0070C0"/>
                </a:solidFill>
              </a:rPr>
              <a:t>ατάρτιση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7" name="Θέση περιεχομένου 3">
            <a:hlinkClick r:id="rId6" action="ppaction://hlinksldjump" tooltip="Μετάβαση στη Διαφάνεια 12"/>
          </p:cNvPr>
          <p:cNvSpPr/>
          <p:nvPr/>
        </p:nvSpPr>
        <p:spPr>
          <a:xfrm>
            <a:off x="1619673" y="3356992"/>
            <a:ext cx="6696743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i="1" dirty="0">
                <a:solidFill>
                  <a:srgbClr val="0070C0"/>
                </a:solidFill>
              </a:rPr>
              <a:t>β</a:t>
            </a:r>
            <a:r>
              <a:rPr lang="el-GR" sz="2800" i="1" dirty="0" smtClean="0">
                <a:solidFill>
                  <a:srgbClr val="0070C0"/>
                </a:solidFill>
              </a:rPr>
              <a:t>)  Στην Γενική </a:t>
            </a:r>
            <a:r>
              <a:rPr lang="el-GR" sz="2800" i="1" dirty="0">
                <a:solidFill>
                  <a:srgbClr val="0070C0"/>
                </a:solidFill>
              </a:rPr>
              <a:t>Ε</a:t>
            </a:r>
            <a:r>
              <a:rPr lang="el-GR" sz="2800" i="1" dirty="0" smtClean="0">
                <a:solidFill>
                  <a:srgbClr val="0070C0"/>
                </a:solidFill>
              </a:rPr>
              <a:t>πιμόρφωση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8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555776" y="6356350"/>
            <a:ext cx="3888432" cy="365125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Διδασκαλία Μαθημάτων με χρήση Πληροφορικής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502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Η Διδασκαλία της Πληροφορικής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Δημοτικό. 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Γυμνάσιο.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Λύκειο.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ΤΕΕ.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Επαγγελματική κατάρτιση.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Γενική επιμόρφωση.</a:t>
            </a:r>
          </a:p>
          <a:p>
            <a:pPr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Επιμόρφωση Δασκάλων ⁄ Καθηγητών ⁄ Επιμορφωτών.</a:t>
            </a:r>
          </a:p>
          <a:p>
            <a:endParaRPr lang="el-GR" sz="2000" dirty="0"/>
          </a:p>
        </p:txBody>
      </p:sp>
      <p:sp>
        <p:nvSpPr>
          <p:cNvPr id="7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555776" y="6356350"/>
            <a:ext cx="3888432" cy="365125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Διδασκαλία Μαθημάτων με χρήση Πληροφορικής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0E77-4D10-401C-8C18-655B2692BA5F}" type="slidenum">
              <a:rPr lang="el-GR" sz="1400" smtClean="0">
                <a:solidFill>
                  <a:schemeClr val="tx1"/>
                </a:solidFill>
              </a:rPr>
              <a:t>6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6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64309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Στην επαγγελματική κατάρτιση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Η επαγγελματική κατάρτιση έχει συγκεκριμένο αντικείμενο με σαφή σκοπό:</a:t>
            </a:r>
          </a:p>
          <a:p>
            <a:pPr lvl="2" indent="-342000">
              <a:spcBef>
                <a:spcPts val="0"/>
              </a:spcBef>
              <a:spcAft>
                <a:spcPts val="10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Να δώσει πολύ συγκεκριμένες  επαγγελματικές δεξιότητες.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Χειρισμός συγκεκριμένου λογισμικού (για πολλά επαγγέλματα).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Ειδικοί στην πληροφορική: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1.  </a:t>
            </a:r>
            <a:r>
              <a:rPr lang="el-GR" altLang="el-GR" dirty="0" smtClean="0"/>
              <a:t>Τεχνικοί Λογισμικού </a:t>
            </a:r>
            <a:r>
              <a:rPr lang="el-GR" altLang="el-GR" dirty="0" smtClean="0"/>
              <a:t>Συστήματος</a:t>
            </a:r>
            <a:r>
              <a:rPr lang="el-GR" altLang="el-GR" dirty="0" smtClean="0"/>
              <a:t>.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2.  </a:t>
            </a:r>
            <a:r>
              <a:rPr lang="el-GR" altLang="el-GR" dirty="0" smtClean="0"/>
              <a:t>Τεχνικοί Υλικού </a:t>
            </a:r>
            <a:r>
              <a:rPr lang="en-US" altLang="el-GR" dirty="0" smtClean="0"/>
              <a:t>(Hardware)</a:t>
            </a:r>
            <a:r>
              <a:rPr lang="el-GR" altLang="el-GR" dirty="0" smtClean="0"/>
              <a:t>.</a:t>
            </a:r>
            <a:endParaRPr lang="en-US" altLang="el-GR" dirty="0" smtClean="0"/>
          </a:p>
          <a:p>
            <a:pPr marL="914400" lvl="2" indent="0">
              <a:spcBef>
                <a:spcPts val="0"/>
              </a:spcBef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3.  </a:t>
            </a:r>
            <a:r>
              <a:rPr lang="el-GR" altLang="el-GR" dirty="0" smtClean="0"/>
              <a:t>Ανάπτυξη Λογισμικού.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4.  </a:t>
            </a:r>
            <a:r>
              <a:rPr lang="el-GR" altLang="el-GR" dirty="0" smtClean="0"/>
              <a:t>Ειδικοί Δικτύων.</a:t>
            </a:r>
            <a:endParaRPr lang="en-US" altLang="el-GR" dirty="0" smtClean="0"/>
          </a:p>
          <a:p>
            <a:pPr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l-GR" altLang="el-GR" sz="2400" dirty="0" smtClean="0"/>
          </a:p>
          <a:p>
            <a:endParaRPr lang="el-GR" sz="2800" dirty="0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555776" y="6356350"/>
            <a:ext cx="3888432" cy="365125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Διδασκαλία Μαθημάτων με χρήση Πληροφορικής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0E77-4D10-401C-8C18-655B2692BA5F}" type="slidenum">
              <a:rPr lang="el-GR" sz="1400" smtClean="0">
                <a:solidFill>
                  <a:schemeClr val="tx1"/>
                </a:solidFill>
              </a:rPr>
              <a:t>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994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l-GR" altLang="el-GR" sz="4400" b="1" dirty="0" smtClean="0">
                <a:solidFill>
                  <a:schemeClr val="tx1"/>
                </a:solidFill>
                <a:latin typeface="+mn-lt"/>
              </a:rPr>
              <a:t>Αρχές διδακτικής μεθοδολογίας</a:t>
            </a:r>
            <a:r>
              <a:rPr lang="el-GR" altLang="el-GR" sz="44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l-GR" altLang="el-GR" sz="4400" b="1" dirty="0" smtClean="0">
                <a:solidFill>
                  <a:schemeClr val="tx1"/>
                </a:solidFill>
                <a:latin typeface="+mn-lt"/>
              </a:rPr>
              <a:t>(1 από 2)</a:t>
            </a:r>
            <a:endParaRPr lang="el-GR" altLang="el-GR" sz="9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395536" y="1600200"/>
            <a:ext cx="8424936" cy="463711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None/>
            </a:pPr>
            <a:r>
              <a:rPr lang="el-GR" altLang="el-GR" sz="2400" b="1" dirty="0" smtClean="0"/>
              <a:t>Χειρισμός συγκεκριμένου λογισμικού (για πολλά επαγγέλματα)</a:t>
            </a:r>
            <a:r>
              <a:rPr lang="el-GR" altLang="el-GR" sz="2400" dirty="0" smtClean="0"/>
              <a:t>.</a:t>
            </a:r>
          </a:p>
          <a:p>
            <a:pPr marL="857250" lvl="1" indent="-3420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400" dirty="0" smtClean="0"/>
              <a:t>Αρχές διδακτικής μεθοδολογίας:</a:t>
            </a:r>
          </a:p>
          <a:p>
            <a:pPr marL="801000" lvl="2" indent="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None/>
            </a:pPr>
            <a:r>
              <a:rPr lang="el-GR" altLang="el-GR" sz="2000" b="1" dirty="0" smtClean="0">
                <a:solidFill>
                  <a:srgbClr val="FF0066"/>
                </a:solidFill>
              </a:rPr>
              <a:t>1.  </a:t>
            </a:r>
            <a:r>
              <a:rPr lang="el-GR" altLang="el-GR" sz="2000" dirty="0" smtClean="0"/>
              <a:t>Η εκπαίδευση είναι καθαρά πρακτική - μιλάμε για απόκτηση </a:t>
            </a:r>
          </a:p>
          <a:p>
            <a:pPr marL="1258200" lvl="3" indent="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None/>
            </a:pPr>
            <a:r>
              <a:rPr lang="el-GR" altLang="el-GR" dirty="0" smtClean="0"/>
              <a:t>δεξιοτήτων, άρα θα γίνεται πάνω σε υπολογιστές, όλες τις ώρες.</a:t>
            </a:r>
          </a:p>
          <a:p>
            <a:pPr marL="801000" lvl="2" indent="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None/>
            </a:pPr>
            <a:r>
              <a:rPr lang="el-GR" altLang="el-GR" sz="2000" b="1" dirty="0" smtClean="0">
                <a:solidFill>
                  <a:srgbClr val="FF0066"/>
                </a:solidFill>
              </a:rPr>
              <a:t>2.  </a:t>
            </a:r>
            <a:r>
              <a:rPr lang="el-GR" altLang="el-GR" sz="2000" dirty="0" smtClean="0"/>
              <a:t>Στόχος είναι να μάθουν να χρησιμοποιούν παραγωγικά, το  </a:t>
            </a:r>
          </a:p>
          <a:p>
            <a:pPr marL="1258200" lvl="3" indent="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None/>
            </a:pPr>
            <a:r>
              <a:rPr lang="el-GR" altLang="el-GR" dirty="0" smtClean="0"/>
              <a:t>συγκεκριμένο λογισμικό πακέτο.</a:t>
            </a:r>
          </a:p>
          <a:p>
            <a:pPr marL="801000" lvl="2" indent="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None/>
            </a:pPr>
            <a:r>
              <a:rPr lang="el-GR" altLang="el-GR" sz="2000" b="1" dirty="0" smtClean="0">
                <a:solidFill>
                  <a:srgbClr val="FF0066"/>
                </a:solidFill>
              </a:rPr>
              <a:t>3.  </a:t>
            </a:r>
            <a:r>
              <a:rPr lang="el-GR" altLang="el-GR" sz="2000" dirty="0" smtClean="0"/>
              <a:t>Προτείνεται ο κάθε καταρτιζόμενος να έχει το δικό του υπολογιστή.</a:t>
            </a:r>
          </a:p>
          <a:p>
            <a:pPr marL="801000" lvl="2" indent="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None/>
            </a:pPr>
            <a:r>
              <a:rPr lang="el-GR" altLang="el-GR" sz="2000" b="1" dirty="0" smtClean="0">
                <a:solidFill>
                  <a:srgbClr val="FF0066"/>
                </a:solidFill>
              </a:rPr>
              <a:t>4.  </a:t>
            </a:r>
            <a:r>
              <a:rPr lang="el-GR" altLang="el-GR" sz="2000" dirty="0" smtClean="0"/>
              <a:t>Η διδασκαλία θα πρέπει να γίνεται με συνεχείς ασκήσεις και  </a:t>
            </a:r>
          </a:p>
          <a:p>
            <a:pPr marL="1258200" lvl="3" indent="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None/>
            </a:pPr>
            <a:r>
              <a:rPr lang="en-US" altLang="el-GR" dirty="0" smtClean="0"/>
              <a:t>project</a:t>
            </a:r>
            <a:r>
              <a:rPr lang="el-GR" altLang="el-GR" dirty="0" smtClean="0"/>
              <a:t>, τα οποία προέρχονται από την καθημερινή πράξη του επαγγέλματος.</a:t>
            </a:r>
          </a:p>
          <a:p>
            <a:pPr marL="801000" lvl="2" indent="0">
              <a:lnSpc>
                <a:spcPct val="110000"/>
              </a:lnSpc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l-GR" altLang="el-GR" sz="2000" b="1" dirty="0" smtClean="0">
                <a:solidFill>
                  <a:srgbClr val="FF0066"/>
                </a:solidFill>
              </a:rPr>
              <a:t>5.  </a:t>
            </a:r>
            <a:r>
              <a:rPr lang="el-GR" altLang="el-GR" sz="2000" dirty="0" smtClean="0"/>
              <a:t>Η διδασκαλία δεν πρέπει να ακολουθεί σειριακή μορφή, δηλαδή </a:t>
            </a:r>
          </a:p>
          <a:p>
            <a:pPr marL="1258200" lvl="3" indent="0">
              <a:lnSpc>
                <a:spcPct val="110000"/>
              </a:lnSpc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l-GR" altLang="el-GR" dirty="0" smtClean="0"/>
              <a:t>παρουσίαση με τη σειρά όλων των εντολών, αλλά από τα πιο σημαντικά στα πιο επουσιώδη, στην πράξη.</a:t>
            </a:r>
          </a:p>
          <a:p>
            <a:pPr marL="1257300" lvl="2" indent="-457200">
              <a:spcBef>
                <a:spcPts val="0"/>
              </a:spcBef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endParaRPr lang="el-GR" altLang="el-GR" sz="1600" dirty="0" smtClean="0"/>
          </a:p>
          <a:p>
            <a:pPr marL="857250" lvl="1" indent="-457200"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l-GR" altLang="el-GR" dirty="0" smtClean="0"/>
          </a:p>
          <a:p>
            <a:pPr lvl="2">
              <a:spcBef>
                <a:spcPts val="0"/>
              </a:spcBef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endParaRPr lang="el-GR" dirty="0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555776" y="6356350"/>
            <a:ext cx="3888432" cy="365125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Διδασκαλία Μαθημάτων με χρήση Πληροφορικής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0E77-4D10-401C-8C18-655B2692BA5F}" type="slidenum">
              <a:rPr lang="el-GR" sz="1400" smtClean="0">
                <a:solidFill>
                  <a:schemeClr val="tx1"/>
                </a:solidFill>
              </a:rPr>
              <a:t>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145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/>
              <a:t>Αρχές διδακτικής μεθοδολογίας </a:t>
            </a:r>
            <a:r>
              <a:rPr lang="el-GR" altLang="el-GR" b="1" dirty="0" smtClean="0"/>
              <a:t/>
            </a:r>
            <a:br>
              <a:rPr lang="el-GR" altLang="el-GR" b="1" dirty="0" smtClean="0"/>
            </a:br>
            <a:r>
              <a:rPr lang="el-GR" altLang="el-GR" b="1" dirty="0" smtClean="0"/>
              <a:t>(2 </a:t>
            </a:r>
            <a:r>
              <a:rPr lang="el-GR" altLang="el-GR" b="1" dirty="0"/>
              <a:t>από 2)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indent="-342000"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l-GR" altLang="el-GR" sz="1200" dirty="0" smtClean="0"/>
          </a:p>
          <a:p>
            <a:pPr lvl="1" indent="-342000"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400" dirty="0" smtClean="0"/>
              <a:t>Αν πρόκειται για εκπαίδευση </a:t>
            </a:r>
            <a:r>
              <a:rPr lang="el-GR" altLang="el-GR" sz="2400" b="1" dirty="0" smtClean="0">
                <a:solidFill>
                  <a:srgbClr val="C00000"/>
                </a:solidFill>
              </a:rPr>
              <a:t>αρχαρίων</a:t>
            </a:r>
            <a:r>
              <a:rPr lang="el-GR" altLang="el-GR" sz="2400" dirty="0" smtClean="0"/>
              <a:t>, πρέπει να προηγείται η βασική εκπαίδευση </a:t>
            </a:r>
            <a:r>
              <a:rPr lang="el-GR" altLang="el-GR" sz="2400" b="1" dirty="0" smtClean="0">
                <a:solidFill>
                  <a:srgbClr val="C00000"/>
                </a:solidFill>
              </a:rPr>
              <a:t>στα βασικά του χειρισμού</a:t>
            </a:r>
            <a:r>
              <a:rPr lang="el-GR" altLang="el-GR" sz="2400" dirty="0" smtClean="0"/>
              <a:t>, δηλαδή με τη σειρά</a:t>
            </a:r>
            <a:r>
              <a:rPr lang="en-US" altLang="el-GR" sz="2400" dirty="0" smtClean="0"/>
              <a:t>:</a:t>
            </a:r>
          </a:p>
          <a:p>
            <a:pPr marL="1371600" lvl="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1.  </a:t>
            </a:r>
            <a:r>
              <a:rPr lang="el-GR" altLang="el-GR" dirty="0" smtClean="0"/>
              <a:t>Αναγνώριση βασικών μερών του Υπολογιστή.</a:t>
            </a:r>
          </a:p>
          <a:p>
            <a:pPr marL="1371600" lvl="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2.  </a:t>
            </a:r>
            <a:r>
              <a:rPr lang="el-GR" altLang="el-GR" dirty="0" smtClean="0"/>
              <a:t>Εξοικείωση με το πληκτρολόγιο.</a:t>
            </a:r>
          </a:p>
          <a:p>
            <a:pPr marL="1371600" lvl="3" indent="0">
              <a:spcBef>
                <a:spcPts val="0"/>
              </a:spcBef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3.  </a:t>
            </a:r>
            <a:r>
              <a:rPr lang="el-GR" altLang="el-GR" dirty="0" smtClean="0"/>
              <a:t>Αναγνώριση των δεδομένων του υπολογιστή και τρόπος  </a:t>
            </a:r>
          </a:p>
          <a:p>
            <a:pPr marL="1828800" lvl="4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altLang="el-GR" b="1" dirty="0" smtClean="0"/>
              <a:t>αρχειοθέτησης</a:t>
            </a:r>
            <a:r>
              <a:rPr lang="el-GR" altLang="el-GR" dirty="0" smtClean="0"/>
              <a:t>.</a:t>
            </a:r>
          </a:p>
          <a:p>
            <a:pPr marL="1371600" lvl="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4.  </a:t>
            </a:r>
            <a:r>
              <a:rPr lang="el-GR" altLang="el-GR" dirty="0" smtClean="0"/>
              <a:t>Βασικός χειρισμός </a:t>
            </a:r>
            <a:r>
              <a:rPr lang="el-GR" altLang="el-GR" b="1" dirty="0" err="1" smtClean="0"/>
              <a:t>υπερμέσων</a:t>
            </a:r>
            <a:r>
              <a:rPr lang="el-GR" altLang="el-GR" dirty="0" smtClean="0"/>
              <a:t>.</a:t>
            </a:r>
          </a:p>
          <a:p>
            <a:pPr marL="1371600" lvl="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5.  </a:t>
            </a:r>
            <a:r>
              <a:rPr lang="el-GR" altLang="el-GR" dirty="0" smtClean="0"/>
              <a:t>Βασικός χειρισμός </a:t>
            </a:r>
            <a:r>
              <a:rPr lang="el-GR" altLang="el-GR" b="1" dirty="0" smtClean="0"/>
              <a:t>δικτύων</a:t>
            </a:r>
            <a:r>
              <a:rPr lang="el-GR" altLang="el-GR" dirty="0" smtClean="0"/>
              <a:t>.</a:t>
            </a:r>
          </a:p>
          <a:p>
            <a:pPr marL="1371600" lvl="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6.  </a:t>
            </a:r>
            <a:r>
              <a:rPr lang="el-GR" altLang="el-GR" dirty="0" smtClean="0"/>
              <a:t>Βασικός χειρισμός </a:t>
            </a:r>
            <a:r>
              <a:rPr lang="en-US" altLang="el-GR" b="1" dirty="0" smtClean="0"/>
              <a:t>Internet</a:t>
            </a:r>
            <a:r>
              <a:rPr lang="el-GR" altLang="el-GR" dirty="0" smtClean="0"/>
              <a:t>.</a:t>
            </a:r>
          </a:p>
          <a:p>
            <a:pPr marL="1371600" lvl="3" indent="0">
              <a:spcBef>
                <a:spcPts val="0"/>
              </a:spcBef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7.  </a:t>
            </a:r>
            <a:r>
              <a:rPr lang="el-GR" altLang="el-GR" dirty="0" smtClean="0"/>
              <a:t>Βασική </a:t>
            </a:r>
            <a:r>
              <a:rPr lang="el-GR" altLang="el-GR" b="1" dirty="0" smtClean="0"/>
              <a:t>επεξεργασία κειμένου</a:t>
            </a:r>
            <a:r>
              <a:rPr lang="el-GR" altLang="el-GR" dirty="0" smtClean="0"/>
              <a:t>.</a:t>
            </a:r>
            <a:endParaRPr lang="el-GR" altLang="el-GR" u="sng" dirty="0" smtClean="0"/>
          </a:p>
          <a:p>
            <a:endParaRPr lang="el-GR" sz="2000" dirty="0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555776" y="6356350"/>
            <a:ext cx="3888432" cy="365125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Διδασκαλία Μαθημάτων με χρήση Πληροφορικής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0E77-4D10-401C-8C18-655B2692BA5F}" type="slidenum">
              <a:rPr lang="el-GR" sz="1400" smtClean="0">
                <a:solidFill>
                  <a:schemeClr val="tx1"/>
                </a:solidFill>
              </a:rPr>
              <a:t>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405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7/11/2013 8:38:34 μμ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6,7,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3,7,8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074,3075,5,3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6146,4,14,7,8,6,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7,5,6,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7,5,6,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7,5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2D5A9FF1-ECDB-4836-89C2-5810BBAA6C60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1117</Words>
  <Application>Microsoft Office PowerPoint</Application>
  <PresentationFormat>Προβολή στην οθόνη (4:3)</PresentationFormat>
  <Paragraphs>150</Paragraphs>
  <Slides>16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Θέμα του Office</vt:lpstr>
      <vt:lpstr>Διδακτική Πληροφορικής</vt:lpstr>
      <vt:lpstr>Άδειες χρήσης </vt:lpstr>
      <vt:lpstr>Χρηματοδότηση </vt:lpstr>
      <vt:lpstr>Σκοποί ενότητας </vt:lpstr>
      <vt:lpstr>Περιεχόμενα ενότητας</vt:lpstr>
      <vt:lpstr>Η Διδασκαλία της Πληροφορικής</vt:lpstr>
      <vt:lpstr>Στην επαγγελματική κατάρτιση</vt:lpstr>
      <vt:lpstr>Αρχές διδακτικής μεθοδολογίας (1 από 2)</vt:lpstr>
      <vt:lpstr>Αρχές διδακτικής μεθοδολογίας  (2 από 2)</vt:lpstr>
      <vt:lpstr>Τι πρέπει να θυμόμαστε πάντα;</vt:lpstr>
      <vt:lpstr>Αρχές διδακτικής μεθοδολογίας - Αξιολόγηση</vt:lpstr>
      <vt:lpstr>Στην γενική Επιμόρφωση</vt:lpstr>
      <vt:lpstr>Αρχές διδακτικής (1 από 3)</vt:lpstr>
      <vt:lpstr>Αρχές διδακτικής (2 από 3)</vt:lpstr>
      <vt:lpstr>Αρχές διδακτικής (3 από 3)</vt:lpstr>
      <vt:lpstr>Τέλος δέκατης τέταρτης ενότητας</vt:lpstr>
    </vt:vector>
  </TitlesOfParts>
  <Company>Τ.Ε.Ι. Θεσσαλίας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Διδακτική Πληροφορικής</dc:title>
  <dc:subject> Η Διδακτική όλων των μαθημάτων με τη χρήση της πληροφορικής.</dc:subject>
  <dc:creator>Γεώργιος Σούλτης</dc:creator>
  <cp:keywords>Διδασκαλία με τη βοήθεια της πληροφορικής</cp:keywords>
  <dc:description>Διδασκαλία άλλων μαθημάτων με τη βοήθεια της πληροφορικής. Γενικά χαρακτηριστικά, η οργάνωση της τάξης, βασικές αρχές του σεναρίου διδασκαλίας. Παραδείγματα από διδασκαλία Φυσικής, Μαθηματικών, Γλώσσας, και άλλα.</dc:description>
  <cp:lastModifiedBy>Georgia</cp:lastModifiedBy>
  <cp:revision>41</cp:revision>
  <dcterms:created xsi:type="dcterms:W3CDTF">2013-10-17T09:32:50Z</dcterms:created>
  <dcterms:modified xsi:type="dcterms:W3CDTF">2013-11-07T18:39:03Z</dcterms:modified>
  <cp:category>Εκπαιδευτικό υλικό</cp:category>
  <cp:contentStatus>Τελικό</cp:contentStatus>
</cp:coreProperties>
</file>