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custDataLst>
    <p:tags r:id="rId2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B6FE7-B2D2-470A-A5A4-C7C6E8988940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82FA3-254C-434B-BE23-2C7D845BE0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996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40FF-D7A6-4F4B-898B-738C3B742553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76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F15F-F411-4DA0-ABA9-AE879C30E9FA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399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07-9D6D-4633-A21D-2100F2C432A8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58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1FB1B-4F5F-4475-A369-10B7A3263032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549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82AC-62FE-4BB9-B0F9-24B959280BD8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95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BE24-64AE-42E6-834B-5CCE97FF0B09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323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E499-4893-48BE-A8AA-96132D9F96C8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316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4B3-A6AA-4FD8-A181-580E5007BDC1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470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52CF-92EB-4C2E-8BA4-BCC284E68549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74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D4EB-2274-460B-8D72-9CE18C1AEDDF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89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B4CB-6E15-4838-8B7C-7FF0154A7352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1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FF73E-87D8-430F-8D90-D92D94CAA568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Διδασκαλία Μαθημάτων με χρήση Πληροφορικής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60E77-4D10-401C-8C18-655B2692BA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20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1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43" y="461963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1152128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755576" y="2636913"/>
            <a:ext cx="7704856" cy="302093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1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4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>
                <a:solidFill>
                  <a:schemeClr val="tx1"/>
                </a:solidFill>
              </a:rPr>
              <a:t>Η Διδακτική όλων των μαθημάτων με τη χρήση της </a:t>
            </a:r>
            <a:r>
              <a:rPr lang="el-GR" sz="2800" dirty="0">
                <a:solidFill>
                  <a:schemeClr val="tx1"/>
                </a:solidFill>
              </a:rPr>
              <a:t>Π</a:t>
            </a:r>
            <a:r>
              <a:rPr lang="el-GR" sz="2800" dirty="0" smtClean="0">
                <a:solidFill>
                  <a:schemeClr val="tx1"/>
                </a:solidFill>
              </a:rPr>
              <a:t>ληροφορικής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l-GR" sz="28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Σούλτης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,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</a:t>
            </a:r>
            <a:endParaRPr lang="en-US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Τεχνολογικής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Εκπαίδευσης.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899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πρέπει να θυμόμαστε πάντα;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Για τους αρχάριους, πρέπει να θυμόμαστε πάντα ότι:</a:t>
            </a:r>
          </a:p>
          <a:p>
            <a:pPr marL="85725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1.  </a:t>
            </a:r>
            <a:r>
              <a:rPr lang="el-GR" altLang="el-GR" sz="2000" dirty="0" smtClean="0"/>
              <a:t>Αυτό που για σας είναι αυτονόητο, για τον αρχάριο δεν είναι.</a:t>
            </a:r>
          </a:p>
          <a:p>
            <a:pPr marL="85725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2.  </a:t>
            </a:r>
            <a:r>
              <a:rPr lang="el-GR" altLang="el-GR" sz="2000" dirty="0" smtClean="0"/>
              <a:t>Ότι όσο ανεβαίνουμε σε </a:t>
            </a:r>
            <a:r>
              <a:rPr lang="el-GR" altLang="el-GR" sz="2000" dirty="0" smtClean="0"/>
              <a:t>ηλικία, </a:t>
            </a:r>
            <a:r>
              <a:rPr lang="el-GR" altLang="el-GR" sz="2000" dirty="0" smtClean="0"/>
              <a:t>τόσο πιο δύσκολη γίνεται η επαφή   </a:t>
            </a:r>
          </a:p>
          <a:p>
            <a:pPr marL="1314450" lvl="3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με τους Υπολογιστές.</a:t>
            </a:r>
          </a:p>
          <a:p>
            <a:pPr marL="85725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3.  </a:t>
            </a:r>
            <a:r>
              <a:rPr lang="el-GR" altLang="el-GR" sz="2000" dirty="0" smtClean="0"/>
              <a:t>Πρέπει να εμποδίσετε αυτούς πού ήδη ξέρουν κάτι, να </a:t>
            </a:r>
          </a:p>
          <a:p>
            <a:pPr marL="1314450" lvl="3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κομπλάρουν τους αρχάριους.</a:t>
            </a:r>
          </a:p>
          <a:p>
            <a:pPr marL="85725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4.  </a:t>
            </a:r>
            <a:r>
              <a:rPr lang="el-GR" altLang="el-GR" sz="2000" dirty="0" smtClean="0"/>
              <a:t>Πρέπει να καταλάβετε  ότι για να καταλάβει  ο αρχάριος την αξία    </a:t>
            </a:r>
          </a:p>
          <a:p>
            <a:pPr marL="1314450" lvl="3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του </a:t>
            </a:r>
            <a:r>
              <a:rPr lang="el-GR" altLang="el-GR" dirty="0" smtClean="0"/>
              <a:t>Υπολογιστή, </a:t>
            </a:r>
            <a:r>
              <a:rPr lang="el-GR" altLang="el-GR" dirty="0" smtClean="0"/>
              <a:t>πρέπει να λύσει δικά του προβλήματα.</a:t>
            </a:r>
          </a:p>
          <a:p>
            <a:pPr marL="85725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5.  </a:t>
            </a:r>
            <a:r>
              <a:rPr lang="el-GR" altLang="el-GR" sz="2000" dirty="0" smtClean="0"/>
              <a:t>Μην μιλάτε θεωρητικά, δεν μαθαίνουμε υπολογιστή χωρίς </a:t>
            </a:r>
          </a:p>
          <a:p>
            <a:pPr marL="1314450" lvl="3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υπολογιστή, όπως δε μαθαίνουμε και ποδήλατο.</a:t>
            </a:r>
          </a:p>
          <a:p>
            <a:pPr marL="85725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6.  </a:t>
            </a:r>
            <a:r>
              <a:rPr lang="el-GR" altLang="el-GR" sz="2000" dirty="0" smtClean="0"/>
              <a:t>Για να διδάξετε το χειρισμό ενός πακέτου, πρέπει να το έχετε </a:t>
            </a:r>
          </a:p>
          <a:p>
            <a:pPr marL="1314450" lvl="3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χρησιμοποιήσει στη δουλειά σας.</a:t>
            </a:r>
          </a:p>
          <a:p>
            <a:pPr marL="85725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7.  </a:t>
            </a:r>
            <a:r>
              <a:rPr lang="el-GR" altLang="el-GR" sz="2000" dirty="0" smtClean="0"/>
              <a:t>Πείστε τους αρχάριους, ότι τα βιβλία χρειάζονται μόνο, για να </a:t>
            </a:r>
          </a:p>
          <a:p>
            <a:pPr marL="131445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ανατρέξουν σε κάτι που δε θυμούνται, </a:t>
            </a:r>
            <a:r>
              <a:rPr lang="el-GR" altLang="el-GR" dirty="0"/>
              <a:t>ή</a:t>
            </a:r>
            <a:r>
              <a:rPr lang="el-GR" altLang="el-GR" dirty="0" smtClean="0"/>
              <a:t> για να ανακαλύψουν κάτι νέο.</a:t>
            </a:r>
          </a:p>
          <a:p>
            <a:pPr lvl="1"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0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2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Αρχές διδακτικής μεθοδολογίας - Αξιολόγηση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αξιολόγηση δεν μπορεί να γίνει με θεωρητικές ερωτήσεις, πρέπει να ελέγχεται αν αποκτήθηκαν οι δεξιότητες, και αυτό γίνεται μόνο πάνω στον υπολογιστή.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Πρέπει να δίνονται </a:t>
            </a:r>
            <a:r>
              <a:rPr lang="en-US" altLang="el-GR" sz="2800" dirty="0" smtClean="0"/>
              <a:t>mini project, </a:t>
            </a:r>
            <a:r>
              <a:rPr lang="el-GR" altLang="el-GR" sz="2800" dirty="0" smtClean="0"/>
              <a:t>τακτικά μόλις ολοκληρώνεται ένα θέμα.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Μπορεί η αξιολόγηση να γίνει και με ένα θέμα.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ΠΡΟΣΟΧΉ. Δεν έχει νόημα η κατάρτιση στους υπολογιστές, αν ο καταρτιζόμενος δεν δουλέψει αυτά που μαθαίνει.</a:t>
            </a:r>
          </a:p>
          <a:p>
            <a:endParaRPr lang="el-GR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396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Στην γενική Επιμόρφωση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  <a:tabLst>
                <a:tab pos="4122738" algn="l"/>
              </a:tabLst>
            </a:pPr>
            <a:r>
              <a:rPr lang="el-GR" altLang="el-GR" sz="2400" dirty="0" smtClean="0"/>
              <a:t>Ο υπολογιστής σήμερα είναι αναπόσπαστο μέρος της καθημερινής μας ζωής, άρα χρειάζεται η εξοικείωση με το βασικό χειρισμό, και τις βασικές ιδέες της πληροφορικής, καθώς και με τις αλλαγές που συντελούνται στο κοινωνικοπολιτικό περιβάλλον.</a:t>
            </a:r>
          </a:p>
          <a:p>
            <a:pPr marL="0" indent="0" algn="ctr">
              <a:spcBef>
                <a:spcPts val="0"/>
              </a:spcBef>
              <a:buClr>
                <a:srgbClr val="9900CC"/>
              </a:buClr>
              <a:buSzPct val="120000"/>
              <a:buNone/>
              <a:tabLst>
                <a:tab pos="4122738" algn="l"/>
              </a:tabLst>
            </a:pPr>
            <a:r>
              <a:rPr lang="el-GR" altLang="el-GR" sz="2800" b="1" dirty="0" smtClean="0"/>
              <a:t>ΆΡΑ</a:t>
            </a:r>
            <a:r>
              <a:rPr lang="el-GR" altLang="el-GR" sz="2800" dirty="0" smtClean="0"/>
              <a:t>,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  <a:tabLst>
                <a:tab pos="4122738" algn="l"/>
              </a:tabLst>
            </a:pPr>
            <a:r>
              <a:rPr lang="el-GR" altLang="el-GR" sz="2400" dirty="0" smtClean="0"/>
              <a:t>Η γενική επιμόρφωση σε θέματα Πληροφορικής, και βασικού χειρισμού υπολογιστών, 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  <a:tabLst>
                <a:tab pos="4122738" algn="l"/>
              </a:tabLst>
            </a:pPr>
            <a:r>
              <a:rPr lang="el-GR" altLang="el-GR" sz="2800" b="1" dirty="0" smtClean="0">
                <a:solidFill>
                  <a:srgbClr val="C00000"/>
                </a:solidFill>
              </a:rPr>
              <a:t>είναι αναγκαία για όλους τους πολίτες</a:t>
            </a:r>
            <a:r>
              <a:rPr lang="el-GR" altLang="el-GR" sz="2800" dirty="0" smtClean="0"/>
              <a:t>.</a:t>
            </a:r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  <a:tabLst>
                <a:tab pos="4122738" algn="l"/>
              </a:tabLst>
            </a:pPr>
            <a:r>
              <a:rPr lang="el-GR" altLang="el-GR" sz="2400" dirty="0"/>
              <a:t>Αυτή η γενική επιμόρφωση </a:t>
            </a:r>
            <a:r>
              <a:rPr lang="el-GR" altLang="el-GR" sz="2400" b="1" dirty="0"/>
              <a:t>π</a:t>
            </a:r>
            <a:r>
              <a:rPr lang="el-GR" altLang="el-GR" sz="2400" b="1" dirty="0" smtClean="0"/>
              <a:t>ρέπει </a:t>
            </a:r>
            <a:r>
              <a:rPr lang="el-GR" altLang="el-GR" sz="2400" dirty="0"/>
              <a:t>να δίνεται </a:t>
            </a:r>
            <a:r>
              <a:rPr lang="el-GR" altLang="el-GR" sz="2400" dirty="0" smtClean="0"/>
              <a:t>στο σχολείο, </a:t>
            </a:r>
            <a:r>
              <a:rPr lang="el-GR" altLang="el-GR" sz="2400" dirty="0"/>
              <a:t>αλλά οι εξελίξεις είναι τόσο </a:t>
            </a:r>
            <a:r>
              <a:rPr lang="el-GR" altLang="el-GR" sz="2400" dirty="0" smtClean="0"/>
              <a:t>γρήγορες,  </a:t>
            </a:r>
            <a:r>
              <a:rPr lang="el-GR" altLang="el-GR" sz="2400" dirty="0"/>
              <a:t>που πάλι θα είναι </a:t>
            </a:r>
            <a:r>
              <a:rPr lang="el-GR" altLang="el-GR" sz="2400" dirty="0" smtClean="0"/>
              <a:t>αναγκαία.</a:t>
            </a:r>
            <a:endParaRPr lang="el-GR" altLang="el-GR" sz="2400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  <a:tabLst>
                <a:tab pos="4122738" algn="l"/>
              </a:tabLst>
            </a:pPr>
            <a:endParaRPr lang="el-GR" altLang="el-GR" sz="2800" dirty="0" smtClean="0"/>
          </a:p>
          <a:p>
            <a:endParaRPr lang="el-GR" sz="20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27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Αρχές διδακτικής (1 από 3)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b="1" dirty="0" smtClean="0"/>
              <a:t>Πρέπει να διδάσκονται </a:t>
            </a:r>
            <a:r>
              <a:rPr lang="el-GR" sz="2800" dirty="0" smtClean="0"/>
              <a:t>όλα όσα αναφέραμε για τον </a:t>
            </a:r>
            <a:r>
              <a:rPr lang="el-GR" sz="2800" b="1" dirty="0" smtClean="0"/>
              <a:t>χειρισμό για τους αρχάριους</a:t>
            </a:r>
            <a:r>
              <a:rPr lang="el-GR" sz="28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Αρχές διδακτικής:</a:t>
            </a:r>
          </a:p>
          <a:p>
            <a:pPr marL="801000" lvl="2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1.  </a:t>
            </a:r>
            <a:r>
              <a:rPr lang="el-GR" altLang="el-GR" sz="2000" dirty="0" smtClean="0"/>
              <a:t>Πρέπει </a:t>
            </a:r>
            <a:r>
              <a:rPr lang="el-GR" altLang="el-GR" sz="2000" dirty="0"/>
              <a:t>να έχουμε στο μυαλό </a:t>
            </a:r>
            <a:r>
              <a:rPr lang="el-GR" altLang="el-GR" sz="2000" dirty="0" smtClean="0"/>
              <a:t>μας, </a:t>
            </a:r>
            <a:r>
              <a:rPr lang="el-GR" altLang="el-GR" sz="2000" dirty="0"/>
              <a:t>ότι οι </a:t>
            </a:r>
            <a:r>
              <a:rPr lang="el-GR" altLang="el-GR" sz="2000" dirty="0" err="1"/>
              <a:t>επιμορφούμενοι</a:t>
            </a:r>
            <a:r>
              <a:rPr lang="el-GR" altLang="el-GR" sz="2000" dirty="0"/>
              <a:t> θα </a:t>
            </a:r>
            <a:endParaRPr lang="el-GR" altLang="el-GR" sz="2000" dirty="0" smtClean="0"/>
          </a:p>
          <a:p>
            <a:pPr marL="1258200" lvl="3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χρησιμοποιήσουν </a:t>
            </a:r>
            <a:r>
              <a:rPr lang="el-GR" altLang="el-GR" dirty="0"/>
              <a:t>τον </a:t>
            </a:r>
            <a:r>
              <a:rPr lang="el-GR" altLang="el-GR" dirty="0" smtClean="0"/>
              <a:t>Υπολογιστή </a:t>
            </a:r>
            <a:r>
              <a:rPr lang="el-GR" altLang="el-GR" dirty="0"/>
              <a:t>στο </a:t>
            </a:r>
            <a:r>
              <a:rPr lang="el-GR" altLang="el-GR" dirty="0" smtClean="0"/>
              <a:t>σπίτι κυρίως, ή </a:t>
            </a:r>
            <a:r>
              <a:rPr lang="el-GR" altLang="el-GR" dirty="0"/>
              <a:t>σε οποία </a:t>
            </a:r>
            <a:r>
              <a:rPr lang="el-GR" altLang="el-GR" dirty="0" smtClean="0"/>
              <a:t>εργασία και </a:t>
            </a:r>
            <a:r>
              <a:rPr lang="el-GR" altLang="el-GR" dirty="0"/>
              <a:t>αν </a:t>
            </a:r>
            <a:r>
              <a:rPr lang="el-GR" altLang="el-GR" dirty="0" smtClean="0"/>
              <a:t>κάνουν, ή </a:t>
            </a:r>
            <a:r>
              <a:rPr lang="el-GR" altLang="el-GR" dirty="0"/>
              <a:t>θα κάνουν </a:t>
            </a:r>
            <a:r>
              <a:rPr lang="el-GR" altLang="el-GR" dirty="0" smtClean="0"/>
              <a:t>μελλοντικά.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2.  </a:t>
            </a:r>
            <a:r>
              <a:rPr lang="el-GR" altLang="el-GR" sz="2000" dirty="0" smtClean="0"/>
              <a:t>Πρέπει </a:t>
            </a:r>
            <a:r>
              <a:rPr lang="el-GR" altLang="el-GR" sz="2000" dirty="0"/>
              <a:t>να πεισθούν ότι ο </a:t>
            </a:r>
            <a:r>
              <a:rPr lang="el-GR" altLang="el-GR" sz="2000" dirty="0" smtClean="0"/>
              <a:t>υπολογιστής </a:t>
            </a:r>
            <a:r>
              <a:rPr lang="el-GR" altLang="el-GR" sz="2000" dirty="0"/>
              <a:t>είναι εργαλείο </a:t>
            </a:r>
            <a:endParaRPr lang="el-GR" altLang="el-GR" sz="2000" dirty="0" smtClean="0"/>
          </a:p>
          <a:p>
            <a:pPr marL="1258200" lvl="3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καθημερινής </a:t>
            </a:r>
            <a:r>
              <a:rPr lang="el-GR" altLang="el-GR" dirty="0"/>
              <a:t>χρήσης, ότι θα μας διευκολύνει τη </a:t>
            </a:r>
            <a:r>
              <a:rPr lang="el-GR" altLang="el-GR" dirty="0" smtClean="0"/>
              <a:t>ζωή.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3.  </a:t>
            </a:r>
            <a:r>
              <a:rPr lang="el-GR" altLang="el-GR" sz="2000" dirty="0" smtClean="0"/>
              <a:t>Πρέπει </a:t>
            </a:r>
            <a:r>
              <a:rPr lang="el-GR" altLang="el-GR" sz="2000" dirty="0"/>
              <a:t>να </a:t>
            </a:r>
            <a:r>
              <a:rPr lang="el-GR" altLang="el-GR" sz="2000" dirty="0" smtClean="0"/>
              <a:t>μπουν </a:t>
            </a:r>
            <a:r>
              <a:rPr lang="el-GR" altLang="el-GR" sz="2000" dirty="0"/>
              <a:t>στο </a:t>
            </a:r>
            <a:r>
              <a:rPr lang="el-GR" altLang="el-GR" sz="2000" dirty="0" smtClean="0"/>
              <a:t>νόημα, </a:t>
            </a:r>
            <a:r>
              <a:rPr lang="el-GR" altLang="el-GR" sz="2000" dirty="0"/>
              <a:t>του τι γίνεται σήμερα γύρω </a:t>
            </a:r>
            <a:r>
              <a:rPr lang="el-GR" altLang="el-GR" sz="2000" dirty="0" smtClean="0"/>
              <a:t>μας, </a:t>
            </a:r>
          </a:p>
          <a:p>
            <a:pPr marL="1258200" lvl="3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όσον </a:t>
            </a:r>
            <a:r>
              <a:rPr lang="el-GR" altLang="el-GR" dirty="0"/>
              <a:t>αφορά </a:t>
            </a:r>
            <a:r>
              <a:rPr lang="el-GR" altLang="el-GR" dirty="0" smtClean="0"/>
              <a:t>τις </a:t>
            </a:r>
            <a:r>
              <a:rPr lang="el-GR" altLang="el-GR" dirty="0"/>
              <a:t>νέες </a:t>
            </a:r>
            <a:r>
              <a:rPr lang="el-GR" altLang="el-GR" dirty="0" smtClean="0"/>
              <a:t>τεχνολογίες.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4.  </a:t>
            </a:r>
            <a:r>
              <a:rPr lang="el-GR" altLang="el-GR" sz="2000" dirty="0" smtClean="0"/>
              <a:t>Πρέπει </a:t>
            </a:r>
            <a:r>
              <a:rPr lang="el-GR" altLang="el-GR" sz="2000" dirty="0"/>
              <a:t>να τους προσελκύσουμε το ενδιαφέρον σε θέματα </a:t>
            </a:r>
            <a:endParaRPr lang="el-GR" altLang="el-GR" sz="2000" dirty="0" smtClean="0"/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καθημερινά.</a:t>
            </a:r>
            <a:endParaRPr lang="el-GR" altLang="el-GR" dirty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86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Αρχές διδακτικής </a:t>
            </a:r>
            <a:r>
              <a:rPr lang="el-GR" b="1" dirty="0" smtClean="0"/>
              <a:t>(2 </a:t>
            </a:r>
            <a:r>
              <a:rPr lang="el-GR" b="1" dirty="0"/>
              <a:t>από </a:t>
            </a:r>
            <a:r>
              <a:rPr lang="el-GR" b="1" dirty="0" smtClean="0"/>
              <a:t>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Τι πρέπει να μάθουν, τι θα μπορούν να κάνουν: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</a:t>
            </a:r>
            <a:r>
              <a:rPr lang="el-GR" altLang="el-GR" dirty="0" smtClean="0"/>
              <a:t>γράφουν </a:t>
            </a:r>
            <a:r>
              <a:rPr lang="el-GR" altLang="el-GR" dirty="0"/>
              <a:t>στον </a:t>
            </a:r>
            <a:r>
              <a:rPr lang="el-GR" altLang="el-GR" dirty="0" smtClean="0"/>
              <a:t>υπολογιστή.</a:t>
            </a:r>
            <a:endParaRPr lang="el-GR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ακούν μουσική - να βλέπουν </a:t>
            </a:r>
            <a:r>
              <a:rPr lang="en-US" altLang="el-GR" dirty="0" smtClean="0"/>
              <a:t>CD-ROMs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παίζουν </a:t>
            </a:r>
            <a:r>
              <a:rPr lang="el-GR" altLang="el-GR" dirty="0" smtClean="0"/>
              <a:t>παιχνίδια.</a:t>
            </a:r>
            <a:endParaRPr lang="el-GR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</a:t>
            </a:r>
            <a:r>
              <a:rPr lang="el-GR" altLang="el-GR" dirty="0" smtClean="0"/>
              <a:t>ζωγραφίζουν.</a:t>
            </a:r>
            <a:endParaRPr lang="el-GR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</a:t>
            </a:r>
            <a:r>
              <a:rPr lang="el-GR" altLang="el-GR" dirty="0" smtClean="0"/>
              <a:t>αρχειοθετούν </a:t>
            </a:r>
            <a:r>
              <a:rPr lang="el-GR" altLang="el-GR" dirty="0"/>
              <a:t>τις φωτογραφίες </a:t>
            </a:r>
            <a:r>
              <a:rPr lang="el-GR" altLang="el-GR" dirty="0" smtClean="0"/>
              <a:t>τους.</a:t>
            </a:r>
            <a:endParaRPr lang="el-GR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σερφάρουν στο </a:t>
            </a:r>
            <a:r>
              <a:rPr lang="en-US" altLang="el-GR" dirty="0" smtClean="0"/>
              <a:t>Internet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στέλνουν </a:t>
            </a:r>
            <a:r>
              <a:rPr lang="en-US" altLang="el-GR" dirty="0" smtClean="0"/>
              <a:t>E-mail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κατεβάζουν </a:t>
            </a:r>
            <a:r>
              <a:rPr lang="el-GR" altLang="el-GR" dirty="0" smtClean="0"/>
              <a:t>μουσική, </a:t>
            </a:r>
            <a:r>
              <a:rPr lang="el-GR" altLang="el-GR" dirty="0"/>
              <a:t>και όχι μόνο από το </a:t>
            </a:r>
            <a:r>
              <a:rPr lang="en-US" altLang="el-GR" dirty="0" smtClean="0"/>
              <a:t>Internet.</a:t>
            </a:r>
            <a:endParaRPr lang="en-US" altLang="el-GR" dirty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Να κάνουν εύκολα </a:t>
            </a:r>
            <a:r>
              <a:rPr lang="el-GR" altLang="el-GR" dirty="0" smtClean="0"/>
              <a:t>λογαριασμούς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Και </a:t>
            </a:r>
            <a:r>
              <a:rPr lang="el-GR" altLang="el-GR" dirty="0"/>
              <a:t>πολλά άλλα </a:t>
            </a:r>
            <a:r>
              <a:rPr lang="el-GR" altLang="el-GR" dirty="0" smtClean="0"/>
              <a:t>καθημερινά.</a:t>
            </a:r>
            <a:endParaRPr lang="en-US" altLang="el-GR" dirty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278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Αρχές διδακτικής </a:t>
            </a:r>
            <a:r>
              <a:rPr lang="el-GR" b="1" dirty="0" smtClean="0"/>
              <a:t>(3 </a:t>
            </a:r>
            <a:r>
              <a:rPr lang="el-GR" b="1" dirty="0"/>
              <a:t>από 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Για όλα αυτά πρέπει να διδάξουμε:</a:t>
            </a:r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Αναγνώριση </a:t>
            </a:r>
            <a:r>
              <a:rPr lang="el-GR" altLang="el-GR" dirty="0"/>
              <a:t>βασικών μερών του </a:t>
            </a:r>
            <a:r>
              <a:rPr lang="el-GR" altLang="el-GR" dirty="0" smtClean="0"/>
              <a:t>Υπολογιστή.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Εξοικείωση </a:t>
            </a:r>
            <a:r>
              <a:rPr lang="el-GR" altLang="el-GR" dirty="0"/>
              <a:t>με το </a:t>
            </a:r>
            <a:r>
              <a:rPr lang="el-GR" altLang="el-GR" dirty="0" smtClean="0"/>
              <a:t>πληκτρολόγιο.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Αναγνώριση </a:t>
            </a:r>
            <a:r>
              <a:rPr lang="el-GR" altLang="el-GR" dirty="0"/>
              <a:t>των δεδομένων του υπολογιστή και </a:t>
            </a:r>
            <a:endParaRPr lang="el-GR" altLang="el-GR" dirty="0" smtClean="0"/>
          </a:p>
          <a:p>
            <a:pPr marL="1258200" lvl="3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τρόπος  </a:t>
            </a:r>
            <a:r>
              <a:rPr lang="el-GR" altLang="el-GR" sz="2400" b="1" dirty="0"/>
              <a:t>α</a:t>
            </a:r>
            <a:r>
              <a:rPr lang="el-GR" altLang="el-GR" sz="2400" b="1" dirty="0" smtClean="0"/>
              <a:t>ρχειοθέτησης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Βασικός </a:t>
            </a:r>
            <a:r>
              <a:rPr lang="el-GR" altLang="el-GR" dirty="0"/>
              <a:t>χειρισμός </a:t>
            </a:r>
            <a:r>
              <a:rPr lang="el-GR" altLang="el-GR" b="1" dirty="0" err="1" smtClean="0"/>
              <a:t>υπερμέσων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Βασικός </a:t>
            </a:r>
            <a:r>
              <a:rPr lang="el-GR" altLang="el-GR" dirty="0"/>
              <a:t>χειρισμός </a:t>
            </a:r>
            <a:r>
              <a:rPr lang="el-GR" altLang="el-GR" b="1" dirty="0" smtClean="0"/>
              <a:t>δικτύων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6.  </a:t>
            </a:r>
            <a:r>
              <a:rPr lang="el-GR" altLang="el-GR" dirty="0" smtClean="0"/>
              <a:t>Βασικός </a:t>
            </a:r>
            <a:r>
              <a:rPr lang="el-GR" altLang="el-GR" dirty="0"/>
              <a:t>χειρισμός </a:t>
            </a:r>
            <a:r>
              <a:rPr lang="en-US" altLang="el-GR" dirty="0" smtClean="0"/>
              <a:t>Internet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7.  </a:t>
            </a:r>
            <a:r>
              <a:rPr lang="el-GR" altLang="el-GR" dirty="0" smtClean="0"/>
              <a:t>Βασική </a:t>
            </a:r>
            <a:r>
              <a:rPr lang="el-GR" altLang="el-GR" b="1" dirty="0" smtClean="0"/>
              <a:t>επεξεργασία κειμένου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8.  </a:t>
            </a:r>
            <a:r>
              <a:rPr lang="el-GR" altLang="el-GR" dirty="0" smtClean="0"/>
              <a:t>Βασικά </a:t>
            </a:r>
            <a:r>
              <a:rPr lang="el-GR" altLang="el-GR" dirty="0"/>
              <a:t>θέματα γύρω από τα </a:t>
            </a:r>
            <a:r>
              <a:rPr lang="el-GR" altLang="el-GR" b="1" dirty="0" smtClean="0"/>
              <a:t>λογιστικά φύλλα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9.  </a:t>
            </a:r>
            <a:r>
              <a:rPr lang="el-GR" altLang="el-GR" dirty="0" smtClean="0"/>
              <a:t>Κάποιο </a:t>
            </a:r>
            <a:r>
              <a:rPr lang="el-GR" altLang="el-GR" dirty="0"/>
              <a:t>λογισμικό </a:t>
            </a:r>
            <a:r>
              <a:rPr lang="el-GR" altLang="el-GR" dirty="0" smtClean="0"/>
              <a:t>ζωγραφικής.</a:t>
            </a:r>
            <a:endParaRPr lang="el-GR" altLang="el-GR" dirty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4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56537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992888" cy="1470025"/>
          </a:xfrm>
        </p:spPr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δέκατης</a:t>
            </a:r>
            <a:r>
              <a:rPr lang="en-US" b="1" dirty="0" smtClean="0"/>
              <a:t> </a:t>
            </a:r>
            <a:r>
              <a:rPr lang="el-GR" b="1" dirty="0" smtClean="0"/>
              <a:t>τέταρτης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30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90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0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l-GR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dirty="0" smtClean="0"/>
              <a:t>Να </a:t>
            </a:r>
            <a:r>
              <a:rPr lang="el-GR" dirty="0"/>
              <a:t>μάθουν πως μπορούν να βελτιώσουν την διδασκαλία ενός </a:t>
            </a:r>
            <a:r>
              <a:rPr lang="el-GR" dirty="0" smtClean="0"/>
              <a:t>μαθήματος, </a:t>
            </a:r>
            <a:r>
              <a:rPr lang="el-GR" dirty="0"/>
              <a:t>με τη </a:t>
            </a:r>
            <a:r>
              <a:rPr lang="el-GR" dirty="0" smtClean="0"/>
              <a:t>χρήση </a:t>
            </a:r>
            <a:r>
              <a:rPr lang="el-GR" dirty="0"/>
              <a:t>της </a:t>
            </a:r>
            <a:r>
              <a:rPr lang="el-GR" dirty="0"/>
              <a:t>Π</a:t>
            </a:r>
            <a:r>
              <a:rPr lang="el-GR" dirty="0" smtClean="0"/>
              <a:t>ληροφορικής</a:t>
            </a:r>
            <a:r>
              <a:rPr lang="el-GR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6" y="2089877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Η Διδασκαλία της Πληροφορικής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7"/>
          </p:cNvPr>
          <p:cNvSpPr/>
          <p:nvPr>
            <p:custDataLst>
              <p:tags r:id="rId2"/>
            </p:custDataLst>
          </p:nvPr>
        </p:nvSpPr>
        <p:spPr>
          <a:xfrm>
            <a:off x="1619673" y="2741936"/>
            <a:ext cx="669674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α</a:t>
            </a:r>
            <a:r>
              <a:rPr lang="el-GR" sz="2800" i="1" dirty="0" smtClean="0">
                <a:solidFill>
                  <a:srgbClr val="0070C0"/>
                </a:solidFill>
              </a:rPr>
              <a:t>) Στην Επαγγελματική </a:t>
            </a:r>
            <a:r>
              <a:rPr lang="el-GR" sz="2800" i="1" dirty="0">
                <a:solidFill>
                  <a:srgbClr val="0070C0"/>
                </a:solidFill>
              </a:rPr>
              <a:t>Κ</a:t>
            </a:r>
            <a:r>
              <a:rPr lang="el-GR" sz="2800" i="1" dirty="0" smtClean="0">
                <a:solidFill>
                  <a:srgbClr val="0070C0"/>
                </a:solidFill>
              </a:rPr>
              <a:t>ατάρτιση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rId6" action="ppaction://hlinksldjump" tooltip="Μετάβαση στη Διαφάνεια 12"/>
          </p:cNvPr>
          <p:cNvSpPr/>
          <p:nvPr/>
        </p:nvSpPr>
        <p:spPr>
          <a:xfrm>
            <a:off x="1619673" y="3356992"/>
            <a:ext cx="6696743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β</a:t>
            </a:r>
            <a:r>
              <a:rPr lang="el-GR" sz="2800" i="1" dirty="0" smtClean="0">
                <a:solidFill>
                  <a:srgbClr val="0070C0"/>
                </a:solidFill>
              </a:rPr>
              <a:t>)  Στην Γενική </a:t>
            </a:r>
            <a:r>
              <a:rPr lang="el-GR" sz="2800" i="1" dirty="0">
                <a:solidFill>
                  <a:srgbClr val="0070C0"/>
                </a:solidFill>
              </a:rPr>
              <a:t>Ε</a:t>
            </a:r>
            <a:r>
              <a:rPr lang="el-GR" sz="2800" i="1" dirty="0" smtClean="0">
                <a:solidFill>
                  <a:srgbClr val="0070C0"/>
                </a:solidFill>
              </a:rPr>
              <a:t>πιμόρφωση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50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Διδασκαλία της Πληροφορικής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Δημοτικό.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Γυμνάσιο.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Λύκειο.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ΤΕΕ.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Επαγγελματική κατάρτιση.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Γενική επιμόρφωση.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Επιμόρφωση Δασκάλων ⁄ Καθηγητών ⁄ Επιμορφωτών.</a:t>
            </a:r>
          </a:p>
          <a:p>
            <a:endParaRPr lang="el-GR" sz="20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64309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Στην επαγγελματική κατάρτιση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επαγγελματική κατάρτιση έχει συγκεκριμένο αντικείμενο με σαφή σκοπό:</a:t>
            </a:r>
          </a:p>
          <a:p>
            <a:pPr lvl="2" indent="-342000">
              <a:spcBef>
                <a:spcPts val="0"/>
              </a:spcBef>
              <a:spcAft>
                <a:spcPts val="10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δώσει πολύ συγκεκριμένες  επαγγελματικές δεξιότητες.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Χειρισμός συγκεκριμένου λογισμικού (για πολλά επαγγέλματα).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Ειδικοί στην πληροφορική: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Τεχνικοί Λογισμικού </a:t>
            </a:r>
            <a:r>
              <a:rPr lang="el-GR" altLang="el-GR" dirty="0" smtClean="0"/>
              <a:t>Συστήματος</a:t>
            </a:r>
            <a:r>
              <a:rPr lang="el-GR" altLang="el-GR" dirty="0" smtClean="0"/>
              <a:t>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Τεχνικοί Υλικού </a:t>
            </a:r>
            <a:r>
              <a:rPr lang="en-US" altLang="el-GR" dirty="0" smtClean="0"/>
              <a:t>(Hardware)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Ανάπτυξη Λογισμικού.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Ειδικοί Δικτύων.</a:t>
            </a:r>
            <a:endParaRPr lang="en-US" altLang="el-GR" dirty="0" smtClean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400" dirty="0" smtClean="0"/>
          </a:p>
          <a:p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94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altLang="el-GR" sz="4400" b="1" dirty="0" smtClean="0">
                <a:solidFill>
                  <a:schemeClr val="tx1"/>
                </a:solidFill>
                <a:latin typeface="+mn-lt"/>
              </a:rPr>
              <a:t>Αρχές διδακτικής μεθοδολογίας</a:t>
            </a:r>
            <a:r>
              <a:rPr lang="el-GR" altLang="el-GR" sz="4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altLang="el-GR" sz="4400" b="1" dirty="0" smtClean="0">
                <a:solidFill>
                  <a:schemeClr val="tx1"/>
                </a:solidFill>
                <a:latin typeface="+mn-lt"/>
              </a:rPr>
              <a:t>(1 από 2)</a:t>
            </a:r>
            <a:endParaRPr lang="el-GR" altLang="el-GR" sz="9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6371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400" b="1" dirty="0" smtClean="0"/>
              <a:t>Χειρισμός συγκεκριμένου λογισμικού (για πολλά επαγγέλματα)</a:t>
            </a:r>
            <a:r>
              <a:rPr lang="el-GR" altLang="el-GR" sz="2400" dirty="0" smtClean="0"/>
              <a:t>.</a:t>
            </a:r>
          </a:p>
          <a:p>
            <a:pPr marL="857250" lvl="1" indent="-3420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Αρχές διδακτικής μεθοδολογίας:</a:t>
            </a:r>
          </a:p>
          <a:p>
            <a:pPr marL="801000" lvl="2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1.  </a:t>
            </a:r>
            <a:r>
              <a:rPr lang="el-GR" altLang="el-GR" sz="2000" dirty="0" smtClean="0"/>
              <a:t>Η εκπαίδευση είναι καθαρά πρακτική - μιλάμε για απόκτηση </a:t>
            </a:r>
          </a:p>
          <a:p>
            <a:pPr marL="1258200" lvl="3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δεξιοτήτων, άρα θα γίνεται πάνω σε υπολογιστές, όλες τις ώρες.</a:t>
            </a:r>
          </a:p>
          <a:p>
            <a:pPr marL="801000" lvl="2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2.  </a:t>
            </a:r>
            <a:r>
              <a:rPr lang="el-GR" altLang="el-GR" sz="2000" dirty="0" smtClean="0"/>
              <a:t>Στόχος είναι να μάθουν να χρησιμοποιούν παραγωγικά, το  </a:t>
            </a:r>
          </a:p>
          <a:p>
            <a:pPr marL="1258200" lvl="3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συγκεκριμένο λογισμικό πακέτο.</a:t>
            </a:r>
          </a:p>
          <a:p>
            <a:pPr marL="801000" lvl="2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3.  </a:t>
            </a:r>
            <a:r>
              <a:rPr lang="el-GR" altLang="el-GR" sz="2000" dirty="0" smtClean="0"/>
              <a:t>Προτείνεται ο κάθε καταρτιζόμενος να έχει το δικό του υπολογιστή.</a:t>
            </a:r>
          </a:p>
          <a:p>
            <a:pPr marL="801000" lvl="2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4.  </a:t>
            </a:r>
            <a:r>
              <a:rPr lang="el-GR" altLang="el-GR" sz="2000" dirty="0" smtClean="0"/>
              <a:t>Η διδασκαλία θα πρέπει να γίνεται με συνεχείς ασκήσεις και  </a:t>
            </a:r>
          </a:p>
          <a:p>
            <a:pPr marL="1258200" lvl="3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n-US" altLang="el-GR" dirty="0" smtClean="0"/>
              <a:t>project</a:t>
            </a:r>
            <a:r>
              <a:rPr lang="el-GR" altLang="el-GR" dirty="0" smtClean="0"/>
              <a:t>, τα οποία προέρχονται από την καθημερινή πράξη του επαγγέλματος.</a:t>
            </a:r>
          </a:p>
          <a:p>
            <a:pPr marL="801000" lvl="2" indent="0">
              <a:lnSpc>
                <a:spcPct val="110000"/>
              </a:lnSpc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5.  </a:t>
            </a:r>
            <a:r>
              <a:rPr lang="el-GR" altLang="el-GR" sz="2000" dirty="0" smtClean="0"/>
              <a:t>Η διδασκαλία δεν πρέπει να ακολουθεί σειριακή μορφή, δηλαδή </a:t>
            </a:r>
          </a:p>
          <a:p>
            <a:pPr marL="1258200" lvl="3" indent="0">
              <a:lnSpc>
                <a:spcPct val="110000"/>
              </a:lnSpc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dirty="0" smtClean="0"/>
              <a:t>παρουσίαση με τη σειρά όλων των εντολών, αλλά από τα πιο σημαντικά στα πιο επουσιώδη, στην πράξη.</a:t>
            </a:r>
          </a:p>
          <a:p>
            <a:pPr marL="1257300" lvl="2" indent="-4572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600" dirty="0" smtClean="0"/>
          </a:p>
          <a:p>
            <a:pPr marL="857250" lvl="1" indent="-4572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/>
          </a:p>
          <a:p>
            <a:pPr lvl="2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4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Αρχές διδακτικής μεθοδολογίας </a:t>
            </a:r>
            <a:r>
              <a:rPr lang="el-GR" altLang="el-GR" b="1" dirty="0" smtClean="0"/>
              <a:t/>
            </a:r>
            <a:br>
              <a:rPr lang="el-GR" altLang="el-GR" b="1" dirty="0" smtClean="0"/>
            </a:br>
            <a:r>
              <a:rPr lang="el-GR" altLang="el-GR" b="1" dirty="0" smtClean="0"/>
              <a:t>(2 </a:t>
            </a:r>
            <a:r>
              <a:rPr lang="el-GR" alt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200" dirty="0" smtClean="0"/>
          </a:p>
          <a:p>
            <a:pPr lvl="1" indent="-34200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Αν πρόκειται για εκπαίδευση </a:t>
            </a:r>
            <a:r>
              <a:rPr lang="el-GR" altLang="el-GR" sz="2400" b="1" dirty="0" smtClean="0">
                <a:solidFill>
                  <a:srgbClr val="C00000"/>
                </a:solidFill>
              </a:rPr>
              <a:t>αρχαρίων</a:t>
            </a:r>
            <a:r>
              <a:rPr lang="el-GR" altLang="el-GR" sz="2400" dirty="0" smtClean="0"/>
              <a:t>, πρέπει να προηγείται η βασική εκπαίδευση </a:t>
            </a:r>
            <a:r>
              <a:rPr lang="el-GR" altLang="el-GR" sz="2400" b="1" dirty="0" smtClean="0">
                <a:solidFill>
                  <a:srgbClr val="C00000"/>
                </a:solidFill>
              </a:rPr>
              <a:t>στα βασικά του χειρισμού</a:t>
            </a:r>
            <a:r>
              <a:rPr lang="el-GR" altLang="el-GR" sz="2400" dirty="0" smtClean="0"/>
              <a:t>, δηλαδή με τη σειρά</a:t>
            </a:r>
            <a:r>
              <a:rPr lang="en-US" altLang="el-GR" sz="2400" dirty="0" smtClean="0"/>
              <a:t>: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Αναγνώριση βασικών μερών του Υπολογιστή.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Εξοικείωση με το πληκτρολόγιο.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Αναγνώριση των δεδομένων του υπολογιστή και τρόπος  </a:t>
            </a:r>
          </a:p>
          <a:p>
            <a:pPr marL="1828800" lvl="4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b="1" dirty="0" smtClean="0"/>
              <a:t>αρχειοθέτησης</a:t>
            </a:r>
            <a:r>
              <a:rPr lang="el-GR" altLang="el-GR" dirty="0" smtClean="0"/>
              <a:t>.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Βασικός χειρισμός </a:t>
            </a:r>
            <a:r>
              <a:rPr lang="el-GR" altLang="el-GR" b="1" dirty="0" err="1" smtClean="0"/>
              <a:t>υπερμέσων</a:t>
            </a:r>
            <a:r>
              <a:rPr lang="el-GR" altLang="el-GR" dirty="0" smtClean="0"/>
              <a:t>.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Βασικός χειρισμός </a:t>
            </a:r>
            <a:r>
              <a:rPr lang="el-GR" altLang="el-GR" b="1" dirty="0" smtClean="0"/>
              <a:t>δικτύων</a:t>
            </a:r>
            <a:r>
              <a:rPr lang="el-GR" altLang="el-GR" dirty="0" smtClean="0"/>
              <a:t>.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6.  </a:t>
            </a:r>
            <a:r>
              <a:rPr lang="el-GR" altLang="el-GR" dirty="0" smtClean="0"/>
              <a:t>Βασικός χειρισμός </a:t>
            </a:r>
            <a:r>
              <a:rPr lang="en-US" altLang="el-GR" b="1" dirty="0" smtClean="0"/>
              <a:t>Internet</a:t>
            </a:r>
            <a:r>
              <a:rPr lang="el-GR" altLang="el-GR" dirty="0" smtClean="0"/>
              <a:t>.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7.  </a:t>
            </a:r>
            <a:r>
              <a:rPr lang="el-GR" altLang="el-GR" dirty="0" smtClean="0"/>
              <a:t>Βασική </a:t>
            </a:r>
            <a:r>
              <a:rPr lang="el-GR" altLang="el-GR" b="1" dirty="0" smtClean="0"/>
              <a:t>επεξεργασία κειμένου</a:t>
            </a:r>
            <a:r>
              <a:rPr lang="el-GR" altLang="el-GR" dirty="0" smtClean="0"/>
              <a:t>.</a:t>
            </a:r>
            <a:endParaRPr lang="el-GR" altLang="el-GR" u="sng" dirty="0" smtClean="0"/>
          </a:p>
          <a:p>
            <a:endParaRPr lang="el-GR" sz="20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Μαθημάτων με χρήση Πληροφορικής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0E77-4D10-401C-8C18-655B2692BA5F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40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8:38:34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8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6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6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2D5A9FF1-ECDB-4836-89C2-5810BBAA6C60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1117</Words>
  <Application>Microsoft Office PowerPoint</Application>
  <PresentationFormat>Προβολή στην οθόνη (4:3)</PresentationFormat>
  <Paragraphs>150</Paragraphs>
  <Slides>16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Η Διδασκαλία της Πληροφορικής</vt:lpstr>
      <vt:lpstr>Στην επαγγελματική κατάρτιση</vt:lpstr>
      <vt:lpstr>Αρχές διδακτικής μεθοδολογίας (1 από 2)</vt:lpstr>
      <vt:lpstr>Αρχές διδακτικής μεθοδολογίας  (2 από 2)</vt:lpstr>
      <vt:lpstr>Τι πρέπει να θυμόμαστε πάντα;</vt:lpstr>
      <vt:lpstr>Αρχές διδακτικής μεθοδολογίας - Αξιολόγηση</vt:lpstr>
      <vt:lpstr>Στην γενική Επιμόρφωση</vt:lpstr>
      <vt:lpstr>Αρχές διδακτικής (1 από 3)</vt:lpstr>
      <vt:lpstr>Αρχές διδακτικής (2 από 3)</vt:lpstr>
      <vt:lpstr>Αρχές διδακτικής (3 από 3)</vt:lpstr>
      <vt:lpstr>Τέλος δέκατης τέταρτης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 Η Διδακτική όλων των μαθημάτων με τη χρήση της πληροφορικής.</dc:subject>
  <dc:creator>Γεώργιος Σούλτης</dc:creator>
  <cp:keywords>Διδασκαλία με τη βοήθεια της πληροφορικής</cp:keywords>
  <dc:description>Διδασκαλία άλλων μαθημάτων με τη βοήθεια της πληροφορικής. Γενικά χαρακτηριστικά, η οργάνωση της τάξης, βασικές αρχές του σεναρίου διδασκαλίας. Παραδείγματα από διδασκαλία Φυσικής, Μαθηματικών, Γλώσσας, και άλλα.</dc:description>
  <cp:lastModifiedBy>Georgia</cp:lastModifiedBy>
  <cp:revision>41</cp:revision>
  <dcterms:created xsi:type="dcterms:W3CDTF">2013-10-17T09:32:50Z</dcterms:created>
  <dcterms:modified xsi:type="dcterms:W3CDTF">2013-11-07T18:39:03Z</dcterms:modified>
  <cp:category>Εκπαιδευτικό υλικό</cp:category>
  <cp:contentStatus>Τελικό</cp:contentStatus>
</cp:coreProperties>
</file>