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3"/>
  </p:notesMasterIdLst>
  <p:sldIdLst>
    <p:sldId id="257" r:id="rId3"/>
    <p:sldId id="258" r:id="rId4"/>
    <p:sldId id="259" r:id="rId5"/>
    <p:sldId id="260" r:id="rId6"/>
    <p:sldId id="270" r:id="rId7"/>
    <p:sldId id="271" r:id="rId8"/>
    <p:sldId id="272" r:id="rId9"/>
    <p:sldId id="276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1" r:id="rId37"/>
    <p:sldId id="300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261" r:id="rId55"/>
    <p:sldId id="262" r:id="rId56"/>
    <p:sldId id="263" r:id="rId57"/>
    <p:sldId id="264" r:id="rId58"/>
    <p:sldId id="265" r:id="rId59"/>
    <p:sldId id="266" r:id="rId60"/>
    <p:sldId id="318" r:id="rId61"/>
    <p:sldId id="267" r:id="rId62"/>
  </p:sldIdLst>
  <p:sldSz cx="9144000" cy="6858000" type="screen4x3"/>
  <p:notesSz cx="6858000" cy="9144000"/>
  <p:custDataLst>
    <p:tags r:id="rId6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E4826-C4CE-45B1-8804-8C80206B362E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05D20-E680-44FD-9CA2-03A2D9051E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63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D61881-B8B8-4D07-9007-E6099A58A147}" type="slidenum">
              <a:rPr lang="el-GR" alt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0814-82F4-444B-8C4F-FCE46D77F1E6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27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B628-9DF8-4A0D-BF36-6C3A701F8F60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668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C71F-12A3-4FDA-ACC3-C549EA9BD7BD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96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08D-D083-4724-9BFB-A9B5612AABC2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8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FE75-773C-4A94-898B-9718F5C2F68B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619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B0D-2205-47F7-9BA5-4BE38F93BF50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98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2492-B9E0-45FD-9C35-CA72FA447640}" type="datetime1">
              <a:rPr lang="el-GR" smtClean="0"/>
              <a:t>16/11/2015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215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0E97-3158-4DB7-A5C3-FC8A168E340B}" type="datetime1">
              <a:rPr lang="el-GR" smtClean="0"/>
              <a:t>16/11/2015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1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416E-8520-4C00-B775-2F95A0CAB353}" type="datetime1">
              <a:rPr lang="el-GR" smtClean="0"/>
              <a:t>16/11/2015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07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E3AC-7DC7-4D44-AF07-89E1B61E646B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02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2138-CB6B-4F9B-ABF6-83AA835D0749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3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48145-2B25-424C-9AB0-BD12DDF2123E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Πρωτεΐνες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774B-4ECC-47F7-BA3C-4EB08BFB5A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32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tags" Target="../tags/tag11.xml"/><Relationship Id="rId7" Type="http://schemas.openxmlformats.org/officeDocument/2006/relationships/image" Target="../media/image13.jpg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Layout" Target="../slideLayouts/slideLayout6.xml"/><Relationship Id="rId7" Type="http://schemas.openxmlformats.org/officeDocument/2006/relationships/slide" Target="slide1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45.xml"/><Relationship Id="rId4" Type="http://schemas.openxmlformats.org/officeDocument/2006/relationships/slide" Target="slide5.xml"/><Relationship Id="rId9" Type="http://schemas.openxmlformats.org/officeDocument/2006/relationships/slide" Target="slide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-info.net/gr/qa/qa-wi4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hyperlink" Target="http://www.edulll.gr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FDT10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36.png"/><Relationship Id="rId4" Type="http://schemas.openxmlformats.org/officeDocument/2006/relationships/hyperlink" Target="%5b1%5d%20http:/creativecommons.org/licenses/by-nc-sa/4.0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m.utexas.edu/jrobertus/ch339k/overheads-1/Ch5-RS.jpg" TargetMode="External"/><Relationship Id="rId2" Type="http://schemas.openxmlformats.org/officeDocument/2006/relationships/hyperlink" Target="http://courses.cm.utexas.edu/jrobertus/ch339k/overheads-1/ch5-a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urses.cm.utexas.edu/jrobertus/ch339k/overheads-1/ch6_collage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interscience.wiley.com:8100/legacy/college/boyer/0471661791/structure/HbMb/hbmb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ookscole.com/chemistry_d/templates/student_resources/shared_resources/animations/muscles/muscle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/>
                <a:t>Τεχνολογικό Εκπαιδευτικό </a:t>
              </a:r>
            </a:p>
            <a:p>
              <a:pPr eaLnBrk="1" hangingPunct="1"/>
              <a:r>
                <a:rPr lang="el-GR" sz="2000" dirty="0"/>
                <a:t>Ίδρυμα Θεσσαλίας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6864" y="1644551"/>
            <a:ext cx="7772400" cy="1280393"/>
          </a:xfrm>
        </p:spPr>
        <p:txBody>
          <a:bodyPr/>
          <a:lstStyle/>
          <a:p>
            <a:r>
              <a:rPr lang="el-GR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Χημεία Τροφίμων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971600" y="2924944"/>
            <a:ext cx="7344816" cy="25922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#</a:t>
            </a:r>
            <a:r>
              <a:rPr lang="el-GR" sz="2800" b="1" dirty="0">
                <a:solidFill>
                  <a:prstClr val="black"/>
                </a:solidFill>
                <a:ea typeface="+mj-ea"/>
                <a:cs typeface="+mj-cs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>
                <a:latin typeface="Calibri" panose="020F0502020204030204" pitchFamily="34" charset="0"/>
              </a:rPr>
              <a:t>Πρωτεΐνες</a:t>
            </a:r>
            <a:endParaRPr lang="el-GR" sz="28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Αθανάσιος </a:t>
            </a:r>
            <a:r>
              <a:rPr lang="el-GR" sz="280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Μανούρας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Τεχνολογίας Γεωπονίας και Τεχνολογίας Τροφίμων και Διατροφής.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Τμήμα </a:t>
            </a:r>
            <a:r>
              <a:rPr lang="el-GR" sz="28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Τεχνολογίας Τροφίμων</a:t>
            </a:r>
            <a:r>
              <a:rPr lang="el-GR" sz="2800" dirty="0" smtClean="0">
                <a:solidFill>
                  <a:prstClr val="black"/>
                </a:solidFill>
              </a:rPr>
              <a:t>.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5" tooltip="Μετάβαση σε www.edulll.gr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2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σύστημα </a:t>
            </a:r>
            <a:r>
              <a:rPr lang="en-US" b="1" dirty="0"/>
              <a:t>RS</a:t>
            </a:r>
            <a:endParaRPr lang="el-GR" b="1" dirty="0"/>
          </a:p>
        </p:txBody>
      </p:sp>
      <p:sp>
        <p:nvSpPr>
          <p:cNvPr id="9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857250" lvl="1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sz="2000" dirty="0" smtClean="0"/>
              <a:t>Group Rankings (by atom weight)</a:t>
            </a:r>
          </a:p>
          <a:p>
            <a:pPr marL="857250" lvl="1" indent="0">
              <a:spcBef>
                <a:spcPts val="0"/>
              </a:spcBef>
              <a:buClr>
                <a:srgbClr val="0033CC"/>
              </a:buClr>
              <a:buNone/>
            </a:pPr>
            <a:r>
              <a:rPr lang="en-US" sz="2000" dirty="0" smtClean="0"/>
              <a:t>-OCH3 &gt; -OH &gt; -NH2 &gt; -COOH &gt; -CHO &gt; CH2OH &gt; -CH3 &gt; -H</a:t>
            </a:r>
          </a:p>
          <a:p>
            <a:pPr marL="857250" lvl="1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sz="2000" dirty="0" smtClean="0"/>
              <a:t>Place lowest group away.</a:t>
            </a:r>
          </a:p>
          <a:p>
            <a:pPr marL="857250" lvl="1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sz="2000" dirty="0" smtClean="0"/>
              <a:t>Read remaining groups, from highest to lowest.</a:t>
            </a:r>
          </a:p>
          <a:p>
            <a:pPr marL="857250" lvl="1" indent="0">
              <a:spcBef>
                <a:spcPts val="0"/>
              </a:spcBef>
              <a:buClr>
                <a:srgbClr val="0033CC"/>
              </a:buClr>
              <a:buNone/>
            </a:pPr>
            <a:r>
              <a:rPr lang="en-US" sz="2000" dirty="0" smtClean="0"/>
              <a:t>IF</a:t>
            </a:r>
          </a:p>
          <a:p>
            <a:pPr marL="857250" lvl="1" indent="0">
              <a:spcBef>
                <a:spcPts val="0"/>
              </a:spcBef>
              <a:buClr>
                <a:srgbClr val="0033CC"/>
              </a:buClr>
              <a:buNone/>
            </a:pPr>
            <a:r>
              <a:rPr lang="en-US" sz="2000" dirty="0" smtClean="0"/>
              <a:t>Clockwise = R (rectus or right)</a:t>
            </a:r>
          </a:p>
          <a:p>
            <a:pPr marL="857250" lvl="1" indent="0">
              <a:spcBef>
                <a:spcPts val="0"/>
              </a:spcBef>
              <a:buClr>
                <a:srgbClr val="0033CC"/>
              </a:buClr>
              <a:buNone/>
            </a:pPr>
            <a:r>
              <a:rPr lang="en-US" sz="2000" dirty="0" smtClean="0"/>
              <a:t>Counterclockwise = S (sinister or left)</a:t>
            </a:r>
            <a:endParaRPr lang="en-US" sz="2000" dirty="0"/>
          </a:p>
        </p:txBody>
      </p:sp>
      <p:pic>
        <p:nvPicPr>
          <p:cNvPr id="3" name="Εικόνα 1" descr="Εικόνα του συτήματος r 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0"/>
            <a:ext cx="3355545" cy="2438399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41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/>
              <a:t>Οξεοβασικές</a:t>
            </a:r>
            <a:r>
              <a:rPr lang="el-GR" b="1" dirty="0" smtClean="0"/>
              <a:t> Ιδιότητες </a:t>
            </a:r>
            <a:br>
              <a:rPr lang="el-GR" b="1" dirty="0" smtClean="0"/>
            </a:br>
            <a:r>
              <a:rPr lang="el-GR" b="1" dirty="0" smtClean="0"/>
              <a:t>Αμινοξέων (1)</a:t>
            </a:r>
            <a:endParaRPr lang="el-GR" b="1" dirty="0"/>
          </a:p>
        </p:txBody>
      </p:sp>
      <p:pic>
        <p:nvPicPr>
          <p:cNvPr id="6" name="Θέση περιεχομένου 1" descr="Εικόνα γραφικής παράστασης με τις ιδιότητες των αμινοξέων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88" y="1646237"/>
            <a:ext cx="6193423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9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/>
              <a:t>Οξεοβασικές</a:t>
            </a:r>
            <a:r>
              <a:rPr lang="el-GR" b="1" dirty="0"/>
              <a:t> Ιδιότητες </a:t>
            </a:r>
            <a:br>
              <a:rPr lang="el-GR" b="1" dirty="0"/>
            </a:br>
            <a:r>
              <a:rPr lang="el-GR" b="1" dirty="0"/>
              <a:t>Αμινοξέων </a:t>
            </a:r>
            <a:r>
              <a:rPr lang="el-GR" b="1" dirty="0" smtClean="0"/>
              <a:t>(2)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None/>
            </a:pPr>
            <a:endParaRPr lang="el-GR" sz="2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ct val="50000"/>
              </a:spcBef>
              <a:buClr>
                <a:srgbClr val="0033CC"/>
              </a:buClr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Το </a:t>
            </a:r>
            <a:r>
              <a:rPr lang="el-GR" sz="2400" dirty="0">
                <a:solidFill>
                  <a:prstClr val="black"/>
                </a:solidFill>
              </a:rPr>
              <a:t>σημείο που το φορτίο του </a:t>
            </a:r>
            <a:r>
              <a:rPr lang="el-GR" sz="2400" dirty="0" err="1">
                <a:solidFill>
                  <a:prstClr val="black"/>
                </a:solidFill>
              </a:rPr>
              <a:t>αμινοξέος</a:t>
            </a:r>
            <a:r>
              <a:rPr lang="el-GR" sz="2400" dirty="0">
                <a:solidFill>
                  <a:prstClr val="black"/>
                </a:solidFill>
              </a:rPr>
              <a:t> είναι μηδέν (0) ονομάζεται </a:t>
            </a:r>
            <a:r>
              <a:rPr lang="el-GR" sz="2400" b="1" dirty="0" err="1">
                <a:solidFill>
                  <a:srgbClr val="C00000"/>
                </a:solidFill>
              </a:rPr>
              <a:t>ισοηλεκτρικό</a:t>
            </a:r>
            <a:r>
              <a:rPr lang="el-GR" sz="2400" b="1" dirty="0">
                <a:solidFill>
                  <a:srgbClr val="C00000"/>
                </a:solidFill>
              </a:rPr>
              <a:t> σημείο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srgbClr val="C00000"/>
              </a:solidFill>
            </a:endParaRPr>
          </a:p>
          <a:p>
            <a:endParaRPr lang="el-GR" dirty="0"/>
          </a:p>
        </p:txBody>
      </p:sp>
      <p:graphicFrame>
        <p:nvGraphicFramePr>
          <p:cNvPr id="6" name="Αντικείμενο 1" descr="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015671"/>
              </p:ext>
            </p:extLst>
          </p:nvPr>
        </p:nvGraphicFramePr>
        <p:xfrm>
          <a:off x="1093985" y="4419600"/>
          <a:ext cx="210641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5" imgW="990170" imgH="393529" progId="Equation.3">
                  <p:embed/>
                </p:oleObj>
              </mc:Choice>
              <mc:Fallback>
                <p:oleObj name="Equation" r:id="rId5" imgW="990170" imgH="39352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985" y="4419600"/>
                        <a:ext cx="210641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Πίνακας 1" descr="Πίνακας με τα φορτία των αμινοξέων.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9818969"/>
              </p:ext>
            </p:extLst>
          </p:nvPr>
        </p:nvGraphicFramePr>
        <p:xfrm>
          <a:off x="4114800" y="1828800"/>
          <a:ext cx="4443985" cy="16154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752601"/>
                <a:gridCol w="633984"/>
                <a:gridCol w="685800"/>
                <a:gridCol w="685800"/>
                <a:gridCol w="685800"/>
              </a:tblGrid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Αμινοξύ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pK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pK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kumimoji="0" lang="el-G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pK</a:t>
                      </a:r>
                      <a:r>
                        <a:rPr kumimoji="0" lang="en-US" sz="2000" b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kumimoji="0" lang="el-GR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pI</a:t>
                      </a:r>
                      <a:endParaRPr kumimoji="0" lang="el-G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Αλανίνη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2,35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9,69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6,02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Ασπαρτικό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οξύ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3,7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9,6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2,8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Λυσίνη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9,7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12" name="Θέση περιεχομένου 2" descr="Εικόνα των σχηματισμών της αλανίνης, του ασπαρτικού οξέος, και της λυσίνης.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33800"/>
            <a:ext cx="4405674" cy="2438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12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9" name="Εικόνα 1" descr="Εικονίδιο μετάβασης στα Περιεχόμενα.">
            <a:hlinkClick r:id="rId8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3593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Χημικές Ιδιότητες Αμινοξέων (1)</a:t>
            </a:r>
            <a:endParaRPr lang="el-GR" b="1" dirty="0"/>
          </a:p>
        </p:txBody>
      </p:sp>
      <p:pic>
        <p:nvPicPr>
          <p:cNvPr id="10" name="Θέση περιεχομένου 1" descr="Εικόνα με την αντίδραση παραγωγής του γλουταμινικού νατρίου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65" y="1600200"/>
            <a:ext cx="6319269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6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Χημικές Ιδιότητες Αμινοξέων </a:t>
            </a:r>
            <a:r>
              <a:rPr lang="el-GR" b="1" dirty="0" smtClean="0"/>
              <a:t>(2)</a:t>
            </a:r>
            <a:endParaRPr lang="el-GR" dirty="0"/>
          </a:p>
        </p:txBody>
      </p:sp>
      <p:pic>
        <p:nvPicPr>
          <p:cNvPr id="6" name="Θέση περιεχομένου 1" descr="Εικόνα της αντίδρασης της α Ν Η 2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78" y="1600200"/>
            <a:ext cx="6672243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7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Χημικές Ιδιότητες Αμινοξέων </a:t>
            </a:r>
            <a:r>
              <a:rPr lang="el-GR" b="1" dirty="0" smtClean="0"/>
              <a:t>(3)</a:t>
            </a:r>
            <a:endParaRPr lang="el-GR" dirty="0"/>
          </a:p>
        </p:txBody>
      </p:sp>
      <p:pic>
        <p:nvPicPr>
          <p:cNvPr id="10" name="Θέση περιεχομένου 1" descr="Εικόνα με τις αντιδράσεις με νινυδρίνη και Maillard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94" y="1463023"/>
            <a:ext cx="7555606" cy="486157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75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prstClr val="black"/>
                </a:solidFill>
              </a:rPr>
              <a:t>Χημικές Ιδιότητες Αμινοξέων </a:t>
            </a:r>
            <a:r>
              <a:rPr lang="el-GR" b="1" dirty="0" smtClean="0">
                <a:solidFill>
                  <a:prstClr val="black"/>
                </a:solidFill>
              </a:rPr>
              <a:t>(4)</a:t>
            </a:r>
            <a:endParaRPr lang="el-GR" dirty="0"/>
          </a:p>
        </p:txBody>
      </p:sp>
      <p:pic>
        <p:nvPicPr>
          <p:cNvPr id="6" name="Θέση περιεχομένου 1" descr="Εικόνα της αντίδρασης της σουλφυδριλικής ομάδα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" y="1741773"/>
            <a:ext cx="7857744" cy="424281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390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Κατάταξη των Πρωτεϊνών</a:t>
            </a:r>
            <a:endParaRPr lang="el-GR" b="1" dirty="0"/>
          </a:p>
        </p:txBody>
      </p:sp>
      <p:pic>
        <p:nvPicPr>
          <p:cNvPr id="6" name="Θέση περιεχομένου 1" descr="Εικόνα με τις κατηγορίες των πρωτεΐνών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63" y="1524000"/>
            <a:ext cx="5991337" cy="4728858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8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Δομή των Πρωτεϊνών (1)</a:t>
            </a:r>
            <a:endParaRPr lang="el-GR" b="1" dirty="0"/>
          </a:p>
        </p:txBody>
      </p:sp>
      <p:pic>
        <p:nvPicPr>
          <p:cNvPr id="8" name="Θέση περιεχομένου 1" descr="Εικόνα με την πρωτοταγή δομή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81" y="1600200"/>
            <a:ext cx="6877838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5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Δομή των Πρωτεϊνών (2)</a:t>
            </a:r>
            <a:endParaRPr lang="el-GR" b="1" dirty="0"/>
          </a:p>
        </p:txBody>
      </p:sp>
      <p:pic>
        <p:nvPicPr>
          <p:cNvPr id="10" name="Θέση περιεχομένου 1" descr="Εικόνα με τον δευτεροταγής  α έλικα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79" y="1600200"/>
            <a:ext cx="6314842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5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</a:t>
            </a:r>
            <a:r>
              <a:rPr lang="el-GR" sz="2000" smtClean="0">
                <a:latin typeface="Calibri" panose="020F0502020204030204" pitchFamily="34" charset="0"/>
              </a:rPr>
              <a:t>αναπτυχθεί στο πλαίσιο </a:t>
            </a:r>
            <a:r>
              <a:rPr lang="el-GR" sz="2000" dirty="0" smtClean="0">
                <a:latin typeface="Calibri" panose="020F0502020204030204" pitchFamily="34" charset="0"/>
              </a:rPr>
              <a:t>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Δομή των Πρωτεϊνών </a:t>
            </a:r>
            <a:r>
              <a:rPr lang="el-GR" b="1" dirty="0" smtClean="0"/>
              <a:t>(3)</a:t>
            </a:r>
            <a:endParaRPr lang="el-GR" dirty="0"/>
          </a:p>
        </p:txBody>
      </p:sp>
      <p:pic>
        <p:nvPicPr>
          <p:cNvPr id="8" name="Θέση περιεχομένου 1" descr="Εικόνα με το δευτεροταγής β πτυχωτό φύλλο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72" y="1600200"/>
            <a:ext cx="6234055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20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4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Δομή των Πρωτεϊνών </a:t>
            </a:r>
            <a:r>
              <a:rPr lang="el-GR" b="1" dirty="0" smtClean="0"/>
              <a:t>(4)</a:t>
            </a:r>
            <a:endParaRPr lang="el-GR" dirty="0"/>
          </a:p>
        </p:txBody>
      </p:sp>
      <p:pic>
        <p:nvPicPr>
          <p:cNvPr id="6" name="Θέση περιεχομένου 1" descr="Εικόνα με την τριτοταγής και τεταρτοταγής δομή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97" y="1600200"/>
            <a:ext cx="6027806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21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80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Κολλαγόνο</a:t>
            </a:r>
          </a:p>
        </p:txBody>
      </p:sp>
      <p:pic>
        <p:nvPicPr>
          <p:cNvPr id="6" name="Θέση περιεχομένου 1" descr="Εικόνα της δομής του κολλαγόνου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67710"/>
            <a:ext cx="4238082" cy="495689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22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187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Φυσικές ιδιότητες 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Ισοηλεκτρικό</a:t>
            </a:r>
            <a:r>
              <a:rPr lang="el-GR" sz="2400" dirty="0" smtClean="0"/>
              <a:t> σημείο:</a:t>
            </a:r>
          </a:p>
          <a:p>
            <a:pPr marL="1143000" lvl="1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Περισσότερες όξινες ομάδες </a:t>
            </a:r>
            <a:r>
              <a:rPr lang="el-GR" sz="2200" dirty="0" smtClean="0">
                <a:sym typeface="Wingdings" pitchFamily="2" charset="2"/>
              </a:rPr>
              <a:t> χαμηλό.</a:t>
            </a:r>
          </a:p>
          <a:p>
            <a:pPr marL="1143000" lvl="1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Περισσότερες βασικές ομάδες </a:t>
            </a:r>
            <a:r>
              <a:rPr lang="el-GR" sz="2200" dirty="0" smtClean="0">
                <a:sym typeface="Wingdings" pitchFamily="2" charset="2"/>
              </a:rPr>
              <a:t> υψηλό.</a:t>
            </a:r>
            <a:endParaRPr lang="el-GR" sz="2200" dirty="0" smtClean="0"/>
          </a:p>
          <a:p>
            <a:pPr marL="457200"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Διαλυτότητα:</a:t>
            </a:r>
          </a:p>
          <a:p>
            <a:pPr marL="1143000" lvl="1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n-US" sz="2200" dirty="0" smtClean="0"/>
              <a:t>pH</a:t>
            </a:r>
            <a:r>
              <a:rPr lang="el-GR" sz="2200" dirty="0" smtClean="0"/>
              <a:t>.</a:t>
            </a:r>
          </a:p>
          <a:p>
            <a:pPr marL="1143000" lvl="1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Άλατα (</a:t>
            </a:r>
            <a:r>
              <a:rPr lang="el-GR" sz="2200" dirty="0" err="1" smtClean="0"/>
              <a:t>εναλάτωση</a:t>
            </a:r>
            <a:r>
              <a:rPr lang="el-GR" sz="2200" dirty="0" smtClean="0"/>
              <a:t>, εξαλάτωση).</a:t>
            </a:r>
          </a:p>
          <a:p>
            <a:pPr marL="1143000" lvl="1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Οργανικοί διαλύτες.</a:t>
            </a:r>
          </a:p>
          <a:p>
            <a:pPr marL="1143000" lvl="1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Θερμοκρασία.</a:t>
            </a:r>
          </a:p>
          <a:p>
            <a:pPr marL="457200"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Υδρόλυση:</a:t>
            </a:r>
          </a:p>
          <a:p>
            <a:pPr marL="1143000" lvl="1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με οξέα, βάσεις ή ένζυμα,</a:t>
            </a:r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θ</a:t>
            </a:r>
            <a:r>
              <a:rPr lang="el-GR" sz="2200" dirty="0"/>
              <a:t>έ</a:t>
            </a:r>
            <a:r>
              <a:rPr lang="el-GR" sz="2200" dirty="0" smtClean="0"/>
              <a:t>ρμανση.</a:t>
            </a:r>
            <a:endParaRPr lang="el-GR" sz="22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23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5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Φυσικές ιδιότητες </a:t>
            </a: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Μετουσίωση.</a:t>
            </a:r>
          </a:p>
          <a:p>
            <a:pPr marL="347663" indent="-347663">
              <a:spcBef>
                <a:spcPts val="0"/>
              </a:spcBef>
              <a:spcAft>
                <a:spcPts val="3600"/>
              </a:spcAft>
              <a:buFontTx/>
              <a:buNone/>
            </a:pPr>
            <a:r>
              <a:rPr lang="el-GR" sz="2000" b="1" dirty="0" smtClean="0"/>
              <a:t>	</a:t>
            </a:r>
            <a:r>
              <a:rPr lang="el-GR" sz="2200" b="1" dirty="0" smtClean="0"/>
              <a:t>Αλλαγή μοριακής δομής χωρίς διάσπαση </a:t>
            </a:r>
            <a:r>
              <a:rPr lang="el-GR" sz="2200" b="1" dirty="0" err="1" smtClean="0"/>
              <a:t>πεπτιδικών</a:t>
            </a:r>
            <a:r>
              <a:rPr lang="el-GR" sz="2200" b="1" dirty="0" smtClean="0"/>
              <a:t> δεσμών</a:t>
            </a:r>
            <a:r>
              <a:rPr lang="el-GR" sz="22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Ζελατινοποίηση:</a:t>
            </a:r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Κολλαγόνο:</a:t>
            </a:r>
          </a:p>
          <a:p>
            <a:pPr marL="2062163" lvl="4" indent="-365760">
              <a:spcBef>
                <a:spcPts val="0"/>
              </a:spcBef>
              <a:spcAft>
                <a:spcPts val="3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Θέρμανση, οξύ ή αλκάλι.</a:t>
            </a:r>
          </a:p>
          <a:p>
            <a:pPr marL="2062163" lvl="4" indent="-365760">
              <a:spcBef>
                <a:spcPts val="0"/>
              </a:spcBef>
              <a:spcAft>
                <a:spcPts val="3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Προσθήκη ζεστού νερού </a:t>
            </a:r>
            <a:r>
              <a:rPr lang="el-GR" dirty="0" smtClean="0">
                <a:sym typeface="Wingdings" pitchFamily="2" charset="2"/>
              </a:rPr>
              <a:t> διόγκωση ζελατίνης.</a:t>
            </a:r>
            <a:endParaRPr lang="el-GR" dirty="0" smtClean="0"/>
          </a:p>
          <a:p>
            <a:pPr marL="2062163" lvl="4" indent="-365760">
              <a:spcBef>
                <a:spcPts val="0"/>
              </a:spcBef>
              <a:spcAft>
                <a:spcPts val="3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Συγκράτηση μεγάλης ποσότητας νερού στο πλέγμα.</a:t>
            </a:r>
          </a:p>
          <a:p>
            <a:pPr marL="2062163" lvl="4" indent="-365760">
              <a:spcBef>
                <a:spcPts val="0"/>
              </a:spcBef>
              <a:spcAft>
                <a:spcPts val="3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Θέρμανση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err="1" smtClean="0">
                <a:sym typeface="Wingdings" pitchFamily="2" charset="2"/>
              </a:rPr>
              <a:t>υδρόλυμα</a:t>
            </a:r>
            <a:r>
              <a:rPr lang="el-GR" dirty="0" smtClean="0">
                <a:sym typeface="Wingdings" pitchFamily="2" charset="2"/>
              </a:rPr>
              <a:t>.</a:t>
            </a:r>
          </a:p>
          <a:p>
            <a:pPr marL="2062163" lvl="4" indent="-365760">
              <a:spcBef>
                <a:spcPts val="0"/>
              </a:spcBef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Ψύξη </a:t>
            </a:r>
            <a:r>
              <a:rPr lang="el-GR" dirty="0" smtClean="0">
                <a:sym typeface="Wingdings" pitchFamily="2" charset="2"/>
              </a:rPr>
              <a:t> πηκτή.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24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9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Μετουσίωση</a:t>
            </a:r>
            <a:endParaRPr lang="el-GR" dirty="0"/>
          </a:p>
        </p:txBody>
      </p:sp>
      <p:pic>
        <p:nvPicPr>
          <p:cNvPr id="6" name="Θέση περιεχομένου 1" descr="Εικόνα της μετουσίωσης,  και των φυσικών παραγόντων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281269"/>
            <a:ext cx="7882128" cy="316382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25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82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Μετουσίωση - Χημικοί παράγοντες</a:t>
            </a:r>
            <a:endParaRPr lang="el-GR" b="1" dirty="0"/>
          </a:p>
        </p:txBody>
      </p:sp>
      <p:pic>
        <p:nvPicPr>
          <p:cNvPr id="6" name="Θέση περιεχομένου 1" descr="Εικόνα με οργανικούς διαλύτες, οξέα, βάσεις, και απορρυπαντικ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5" y="1600200"/>
            <a:ext cx="7989770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26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7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Ανάλυση των πρωτεϊνών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800" b="1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b="1" dirty="0" smtClean="0"/>
              <a:t>Μέθοδος </a:t>
            </a:r>
            <a:r>
              <a:rPr lang="en-US" b="1" dirty="0" err="1" smtClean="0"/>
              <a:t>Kjeldahl</a:t>
            </a:r>
            <a:r>
              <a:rPr lang="el-GR" dirty="0" smtClean="0"/>
              <a:t>:</a:t>
            </a:r>
            <a:endParaRPr lang="el-GR" dirty="0"/>
          </a:p>
          <a:p>
            <a:pPr marL="800100" lvl="2" indent="0">
              <a:spcBef>
                <a:spcPts val="0"/>
              </a:spcBef>
              <a:spcAft>
                <a:spcPts val="3600"/>
              </a:spcAft>
              <a:buClr>
                <a:srgbClr val="0033CC"/>
              </a:buClr>
              <a:buNone/>
            </a:pPr>
            <a:r>
              <a:rPr lang="el-GR" sz="2800" dirty="0" smtClean="0"/>
              <a:t>Αναλύεται το πρωτεϊνικό άζωτο.  Το ποσοστό Ν πολλαπλασιάζεται με ένα συντελεστή για τη μετατροπή σε ποσότητα πρωτεΐνης.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b="1" dirty="0" err="1" smtClean="0"/>
              <a:t>Φασματοφωτομετρικά</a:t>
            </a:r>
            <a:r>
              <a:rPr lang="el-GR" sz="2800" dirty="0" smtClean="0"/>
              <a:t>:</a:t>
            </a:r>
            <a:endParaRPr lang="el-GR" sz="2800" b="1" dirty="0" smtClean="0"/>
          </a:p>
          <a:p>
            <a:pPr marL="804672" lvl="2" indent="0">
              <a:spcBef>
                <a:spcPts val="0"/>
              </a:spcBef>
              <a:buClr>
                <a:srgbClr val="0033CC"/>
              </a:buClr>
              <a:buNone/>
            </a:pPr>
            <a:r>
              <a:rPr lang="el-GR" sz="2800" dirty="0" smtClean="0"/>
              <a:t>Μέτρηση στα 280nm (</a:t>
            </a:r>
            <a:r>
              <a:rPr lang="el-GR" sz="2800" dirty="0" err="1" smtClean="0"/>
              <a:t>τυροσίνη</a:t>
            </a:r>
            <a:r>
              <a:rPr lang="el-GR" sz="2800" dirty="0" smtClean="0"/>
              <a:t>).</a:t>
            </a:r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27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6372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Πρωτεΐνες και τρόφιμα </a:t>
            </a:r>
            <a:br>
              <a:rPr lang="el-GR" b="1" dirty="0" smtClean="0"/>
            </a:br>
            <a:r>
              <a:rPr 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000" b="1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b="1" dirty="0" smtClean="0"/>
              <a:t>Πρωτεΐνες του γάλακτος</a:t>
            </a:r>
            <a:r>
              <a:rPr lang="el-GR" sz="2800" dirty="0" smtClean="0"/>
              <a:t>:</a:t>
            </a:r>
          </a:p>
          <a:p>
            <a:pPr marL="1143000" lvl="3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Άρωμα γαλακτοκομικών προϊόντων.</a:t>
            </a:r>
          </a:p>
          <a:p>
            <a:pPr marL="1143000" lvl="3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Εγκλωβισμό αέρα (παραγωγή παγωτού).</a:t>
            </a:r>
          </a:p>
          <a:p>
            <a:pPr marL="1143000" lvl="3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Αύξηση ικανότητας προσρόφησης νερού του αλεύρου.</a:t>
            </a:r>
          </a:p>
          <a:p>
            <a:pPr marL="1143000" lvl="3" indent="-365760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Πήξη του γάλακτος.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b="1" dirty="0" smtClean="0"/>
              <a:t>Πρωτεΐνες του κρέατος</a:t>
            </a:r>
            <a:r>
              <a:rPr lang="el-GR" sz="2800" dirty="0" smtClean="0"/>
              <a:t>:</a:t>
            </a:r>
            <a:endParaRPr lang="el-GR" sz="2800" b="1" dirty="0" smtClean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Ικανότητα συγκράτησης νερού (τρυφερότητα).</a:t>
            </a:r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28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68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Πρωτεΐνες και τρόφιμα </a:t>
            </a:r>
            <a:br>
              <a:rPr lang="el-GR" b="1" dirty="0"/>
            </a:b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b="1" dirty="0"/>
              <a:t>Πρωτεΐνες των αυγών</a:t>
            </a:r>
            <a:r>
              <a:rPr lang="el-GR" sz="2800" dirty="0"/>
              <a:t>:</a:t>
            </a:r>
            <a:endParaRPr lang="el-GR" sz="2800" b="1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Σχηματισμός αφρού, αύξηση ζυμωτικής ικανότητας του </a:t>
            </a:r>
            <a:r>
              <a:rPr lang="el-GR" sz="2400" dirty="0" smtClean="0"/>
              <a:t>αλεύρου.</a:t>
            </a:r>
            <a:endParaRPr lang="el-GR" sz="24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Κατακράτηση </a:t>
            </a:r>
            <a:r>
              <a:rPr lang="el-GR" sz="2400" dirty="0" smtClean="0"/>
              <a:t>αέρα.</a:t>
            </a:r>
            <a:endParaRPr lang="el-GR" sz="2400" dirty="0"/>
          </a:p>
          <a:p>
            <a:pPr marL="1143000" lvl="1" indent="-36576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Γαλακτωματοποιητική</a:t>
            </a:r>
            <a:r>
              <a:rPr lang="el-GR" sz="2400" dirty="0" smtClean="0"/>
              <a:t> ικανότητα (μαγιονέζα).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b="1" dirty="0" smtClean="0"/>
              <a:t>Πρωτεΐνες του αλεύρου</a:t>
            </a:r>
            <a:r>
              <a:rPr lang="el-GR" sz="2800" dirty="0" smtClean="0"/>
              <a:t>:</a:t>
            </a:r>
            <a:endParaRPr lang="el-GR" sz="2800" b="1" dirty="0" smtClean="0"/>
          </a:p>
          <a:p>
            <a:pPr marL="1143000" lvl="1" indent="-36576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Καθορισμός </a:t>
            </a:r>
            <a:r>
              <a:rPr lang="el-GR" sz="2400" dirty="0" err="1"/>
              <a:t>αρτοποιητικής</a:t>
            </a:r>
            <a:r>
              <a:rPr lang="el-GR" sz="2400" dirty="0"/>
              <a:t> ικανότητας (</a:t>
            </a:r>
            <a:r>
              <a:rPr lang="el-GR" sz="2400" dirty="0" err="1"/>
              <a:t>γλουτένη</a:t>
            </a:r>
            <a:r>
              <a:rPr lang="el-GR" sz="2400" dirty="0" smtClean="0"/>
              <a:t>).</a:t>
            </a:r>
            <a:endParaRPr lang="el-GR" sz="24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b="1" dirty="0" smtClean="0"/>
              <a:t>Πρωτεΐνες </a:t>
            </a:r>
            <a:r>
              <a:rPr lang="el-GR" sz="2800" b="1" dirty="0"/>
              <a:t>φυτικών σπόρων </a:t>
            </a:r>
            <a:r>
              <a:rPr lang="el-GR" sz="2800" b="1" dirty="0" smtClean="0"/>
              <a:t>(πχ </a:t>
            </a:r>
            <a:r>
              <a:rPr lang="el-GR" sz="2800" b="1" dirty="0"/>
              <a:t>σόγιας στην επεξεργασία του κρέατος</a:t>
            </a:r>
            <a:r>
              <a:rPr lang="el-GR" sz="2800" b="1" dirty="0" smtClean="0"/>
              <a:t>)</a:t>
            </a:r>
            <a:r>
              <a:rPr lang="el-GR" sz="2800" dirty="0" smtClean="0"/>
              <a:t>.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29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333333"/>
                </a:solidFill>
              </a:rPr>
              <a:t>Σκοποί ενότητας 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Να γνωρίζουν την εξέλιξη της πληροφορικής, σε σχέση με την εξέλιξη της εκπαίδευσης, και τις μεθοδολογίες της εκπαίδευσης. </a:t>
            </a:r>
          </a:p>
        </p:txBody>
      </p:sp>
      <p:sp>
        <p:nvSpPr>
          <p:cNvPr id="7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2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AF2AC6-652D-4AD1-A671-8B499591D49C}" type="slidenum">
              <a:rPr lang="el-GR" altLang="el-GR" sz="1400">
                <a:solidFill>
                  <a:srgbClr val="000000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altLang="el-GR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7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Πρωτεΐνες τροφίμων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b="1" dirty="0"/>
              <a:t>Φρούτα και λαχανικά (&lt;6</a:t>
            </a:r>
            <a:r>
              <a:rPr lang="el-GR" sz="2200" b="1" dirty="0" smtClean="0"/>
              <a:t>%)</a:t>
            </a:r>
            <a:r>
              <a:rPr lang="el-GR" sz="2200" dirty="0" smtClean="0"/>
              <a:t>.</a:t>
            </a:r>
            <a:endParaRPr lang="el-GR" sz="2200" b="1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b="1" dirty="0"/>
              <a:t>Δημητριακά (10-15</a:t>
            </a:r>
            <a:r>
              <a:rPr lang="el-GR" sz="2200" b="1" dirty="0" smtClean="0"/>
              <a:t>%)</a:t>
            </a:r>
            <a:r>
              <a:rPr lang="el-GR" sz="2200" dirty="0"/>
              <a:t>:</a:t>
            </a:r>
            <a:endParaRPr lang="el-GR" sz="2200" b="1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err="1"/>
              <a:t>Γλουτένη</a:t>
            </a:r>
            <a:r>
              <a:rPr lang="el-GR" sz="2000" dirty="0"/>
              <a:t> (</a:t>
            </a:r>
            <a:r>
              <a:rPr lang="el-GR" sz="2000" dirty="0" err="1"/>
              <a:t>γλοιαδίνη</a:t>
            </a:r>
            <a:r>
              <a:rPr lang="el-GR" sz="2000" dirty="0"/>
              <a:t>, </a:t>
            </a:r>
            <a:r>
              <a:rPr lang="el-GR" sz="2000" dirty="0" err="1"/>
              <a:t>γλουτενίνη</a:t>
            </a:r>
            <a:r>
              <a:rPr lang="el-GR" sz="2000" dirty="0" smtClean="0"/>
              <a:t>).</a:t>
            </a:r>
            <a:endParaRPr lang="el-GR" sz="20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b="1" dirty="0"/>
              <a:t>Όσπρια &amp; </a:t>
            </a:r>
            <a:r>
              <a:rPr lang="el-GR" sz="2200" b="1" dirty="0" err="1"/>
              <a:t>ελαιούχοι</a:t>
            </a:r>
            <a:r>
              <a:rPr lang="el-GR" sz="2200" b="1" dirty="0"/>
              <a:t> </a:t>
            </a:r>
            <a:r>
              <a:rPr lang="el-GR" sz="2200" b="1" dirty="0" smtClean="0"/>
              <a:t>σπόροι</a:t>
            </a:r>
            <a:r>
              <a:rPr lang="el-GR" sz="2200" dirty="0" smtClean="0"/>
              <a:t>:</a:t>
            </a:r>
            <a:endParaRPr lang="el-GR" sz="2200" b="1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Σόγια (32-46</a:t>
            </a:r>
            <a:r>
              <a:rPr lang="el-GR" sz="2000" dirty="0" smtClean="0"/>
              <a:t>%).</a:t>
            </a:r>
            <a:endParaRPr lang="el-GR" sz="20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Άλλοι (</a:t>
            </a:r>
            <a:r>
              <a:rPr lang="el-GR" sz="2000" dirty="0" smtClean="0"/>
              <a:t>17-36%).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b="1" dirty="0"/>
              <a:t>Γάλα (3-4</a:t>
            </a:r>
            <a:r>
              <a:rPr lang="el-GR" sz="2200" b="1" dirty="0" smtClean="0"/>
              <a:t>%)</a:t>
            </a:r>
            <a:r>
              <a:rPr lang="el-GR" sz="2200" dirty="0" smtClean="0"/>
              <a:t>:</a:t>
            </a:r>
            <a:endParaRPr lang="el-GR" sz="2200" b="1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Καζεΐνη.</a:t>
            </a:r>
            <a:endParaRPr lang="el-GR" sz="2000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Πρωτεΐνες του ορού (</a:t>
            </a:r>
            <a:r>
              <a:rPr lang="el-GR" sz="2000" dirty="0" err="1"/>
              <a:t>αλβουμίνες</a:t>
            </a:r>
            <a:r>
              <a:rPr lang="el-GR" sz="2000" dirty="0"/>
              <a:t>, γλοβουλίνες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b="1" dirty="0"/>
              <a:t>Αυγά (12</a:t>
            </a:r>
            <a:r>
              <a:rPr lang="el-GR" sz="2200" b="1" dirty="0" smtClean="0"/>
              <a:t>%)</a:t>
            </a:r>
            <a:r>
              <a:rPr lang="el-GR" sz="2200" dirty="0"/>
              <a:t>:</a:t>
            </a:r>
            <a:endParaRPr lang="el-GR" sz="2200" b="1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Κρόκος (</a:t>
            </a:r>
            <a:r>
              <a:rPr lang="el-GR" sz="2000" dirty="0" err="1"/>
              <a:t>λιποβιτελίνη</a:t>
            </a:r>
            <a:r>
              <a:rPr lang="el-GR" sz="2000" dirty="0"/>
              <a:t>, </a:t>
            </a:r>
            <a:r>
              <a:rPr lang="el-GR" sz="2000" dirty="0" err="1"/>
              <a:t>λιποβιτελινίνη</a:t>
            </a:r>
            <a:r>
              <a:rPr lang="el-GR" sz="2000" dirty="0" smtClean="0"/>
              <a:t>).</a:t>
            </a:r>
            <a:endParaRPr lang="el-GR" sz="20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Ασπράδι (</a:t>
            </a:r>
            <a:r>
              <a:rPr lang="el-GR" sz="2000" dirty="0" err="1"/>
              <a:t>ωοαλβουμίνη</a:t>
            </a:r>
            <a:r>
              <a:rPr lang="el-GR" sz="2000" dirty="0"/>
              <a:t>, </a:t>
            </a:r>
            <a:r>
              <a:rPr lang="el-GR" sz="2000" dirty="0" err="1"/>
              <a:t>κοναλβουμίνη</a:t>
            </a:r>
            <a:r>
              <a:rPr lang="el-GR" sz="2000" dirty="0"/>
              <a:t>, </a:t>
            </a:r>
            <a:r>
              <a:rPr lang="el-GR" sz="2000" dirty="0" err="1"/>
              <a:t>ωομυκοειδές</a:t>
            </a:r>
            <a:r>
              <a:rPr lang="el-GR" sz="2000" dirty="0"/>
              <a:t>, </a:t>
            </a:r>
            <a:r>
              <a:rPr lang="el-GR" sz="2000" dirty="0" err="1"/>
              <a:t>λυσοζύμη</a:t>
            </a:r>
            <a:r>
              <a:rPr lang="el-GR" sz="2000" dirty="0" smtClean="0"/>
              <a:t>).</a:t>
            </a:r>
            <a:endParaRPr lang="el-GR" sz="20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b="1" dirty="0"/>
              <a:t>Κρέας (18-20</a:t>
            </a:r>
            <a:r>
              <a:rPr lang="el-GR" sz="2200" b="1" dirty="0" smtClean="0"/>
              <a:t>%)</a:t>
            </a:r>
            <a:r>
              <a:rPr lang="el-GR" sz="2200" dirty="0" smtClean="0"/>
              <a:t>:</a:t>
            </a:r>
            <a:endParaRPr lang="el-GR" sz="2200" b="1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err="1"/>
              <a:t>Σαρκοπλασμικές</a:t>
            </a:r>
            <a:r>
              <a:rPr lang="el-GR" sz="2000" dirty="0"/>
              <a:t> (</a:t>
            </a:r>
            <a:r>
              <a:rPr lang="el-GR" sz="2000" dirty="0" err="1"/>
              <a:t>μυογλοβίνη</a:t>
            </a:r>
            <a:r>
              <a:rPr lang="el-GR" sz="2000" dirty="0"/>
              <a:t>, </a:t>
            </a:r>
            <a:r>
              <a:rPr lang="el-GR" sz="2000" dirty="0" err="1"/>
              <a:t>αιμογλοβίνη</a:t>
            </a:r>
            <a:r>
              <a:rPr lang="el-GR" sz="2000" dirty="0" smtClean="0"/>
              <a:t>).</a:t>
            </a:r>
            <a:endParaRPr lang="el-GR" sz="2000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err="1"/>
              <a:t>Μυοινώδεις</a:t>
            </a:r>
            <a:r>
              <a:rPr lang="el-GR" sz="2000" dirty="0"/>
              <a:t> (</a:t>
            </a:r>
            <a:r>
              <a:rPr lang="el-GR" sz="2000" dirty="0" err="1"/>
              <a:t>ακτίνη</a:t>
            </a:r>
            <a:r>
              <a:rPr lang="el-GR" sz="2000" dirty="0"/>
              <a:t>, </a:t>
            </a:r>
            <a:r>
              <a:rPr lang="el-GR" sz="2000" dirty="0" err="1"/>
              <a:t>μυοσίνη</a:t>
            </a:r>
            <a:r>
              <a:rPr lang="el-GR" sz="2000" dirty="0" smtClean="0"/>
              <a:t>).</a:t>
            </a:r>
            <a:endParaRPr lang="el-GR" sz="2000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Συνδετικού ιστού (κολλαγόνο, </a:t>
            </a:r>
            <a:r>
              <a:rPr lang="el-GR" sz="2000" dirty="0" err="1"/>
              <a:t>ελαστίνη</a:t>
            </a:r>
            <a:r>
              <a:rPr lang="el-GR" sz="2000" dirty="0" smtClean="0"/>
              <a:t>).</a:t>
            </a:r>
            <a:endParaRPr lang="el-GR" sz="2000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30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22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Γάλα</a:t>
            </a:r>
          </a:p>
        </p:txBody>
      </p:sp>
      <p:pic>
        <p:nvPicPr>
          <p:cNvPr id="6" name="Θέση περιεχομένου 1" descr="Εικόνα της ανάλυση δομής του γάλακτο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410200" cy="4828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31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Πρωτεΐνες </a:t>
            </a:r>
            <a:r>
              <a:rPr lang="el-GR" b="1" dirty="0" smtClean="0"/>
              <a:t>γάλακτος: Διάγραμμα</a:t>
            </a:r>
            <a:endParaRPr lang="el-GR" b="1" dirty="0"/>
          </a:p>
        </p:txBody>
      </p:sp>
      <p:pic>
        <p:nvPicPr>
          <p:cNvPr id="7" name="Θέση περιεχομένου 1" descr="Εικόνα του διαγράμματος των πρωτεινών του γάλακτο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08" y="1360244"/>
            <a:ext cx="5440892" cy="496435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32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11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Πρωτεΐνες </a:t>
            </a:r>
            <a:r>
              <a:rPr lang="el-GR" b="1" dirty="0" smtClean="0"/>
              <a:t>γάλακτος </a:t>
            </a:r>
            <a:br>
              <a:rPr lang="el-GR" b="1" dirty="0" smtClean="0"/>
            </a:br>
            <a:r>
              <a:rPr 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Καζεΐνη:</a:t>
            </a:r>
          </a:p>
          <a:p>
            <a:pPr marL="1143000" lvl="3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α (α</a:t>
            </a:r>
            <a:r>
              <a:rPr lang="en-US" sz="2200" baseline="-25000" dirty="0" smtClean="0"/>
              <a:t>s</a:t>
            </a:r>
            <a:r>
              <a:rPr lang="el-GR" sz="2200" baseline="-25000" dirty="0" smtClean="0"/>
              <a:t>-</a:t>
            </a:r>
            <a:r>
              <a:rPr lang="el-GR" sz="2200" dirty="0" smtClean="0"/>
              <a:t>, κ), β, γ.</a:t>
            </a:r>
          </a:p>
          <a:p>
            <a:pPr marL="1143000" lvl="3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Περιέχει φωσφορικό οξύ, ασβέστιο, και μικρή ποσότητα υδατανθράκων.</a:t>
            </a:r>
          </a:p>
          <a:p>
            <a:pPr marL="1143000" lvl="3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Βρίσκεται στο γάλα υπό μορφή </a:t>
            </a:r>
            <a:r>
              <a:rPr lang="el-GR" sz="2200" dirty="0" err="1" smtClean="0"/>
              <a:t>καζεϊνικού</a:t>
            </a:r>
            <a:r>
              <a:rPr lang="el-GR" sz="2200" dirty="0" smtClean="0"/>
              <a:t> ασβεστίου.</a:t>
            </a:r>
          </a:p>
          <a:p>
            <a:pPr marL="1143000" lvl="3" indent="-365760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Καταβυθίζεται στο </a:t>
            </a:r>
            <a:r>
              <a:rPr lang="en-US" sz="2200" dirty="0" smtClean="0"/>
              <a:t>pH=4,6</a:t>
            </a:r>
            <a:r>
              <a:rPr lang="el-GR" sz="2200" dirty="0" smtClean="0"/>
              <a:t> και με την </a:t>
            </a:r>
            <a:r>
              <a:rPr lang="el-GR" sz="2200" dirty="0" err="1" smtClean="0"/>
              <a:t>πρωτεάση</a:t>
            </a:r>
            <a:r>
              <a:rPr lang="el-GR" sz="2200" dirty="0" smtClean="0"/>
              <a:t> </a:t>
            </a:r>
            <a:r>
              <a:rPr lang="el-GR" sz="2200" dirty="0" err="1" smtClean="0"/>
              <a:t>ρεννίνη</a:t>
            </a:r>
            <a:r>
              <a:rPr lang="el-GR" sz="2200" dirty="0" smtClean="0"/>
              <a:t>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33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7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Πρωτεΐνες </a:t>
            </a:r>
            <a:r>
              <a:rPr lang="el-GR" b="1" dirty="0"/>
              <a:t>γάλακτος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(2 </a:t>
            </a:r>
            <a:r>
              <a:rPr lang="el-GR" b="1" dirty="0"/>
              <a:t>από </a:t>
            </a:r>
            <a:r>
              <a:rPr lang="el-GR" b="1" dirty="0" smtClean="0"/>
              <a:t>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000" dirty="0" smtClean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>
                <a:solidFill>
                  <a:prstClr val="black"/>
                </a:solidFill>
              </a:rPr>
              <a:t>Γαλακτογλοβουλίνες</a:t>
            </a:r>
            <a:r>
              <a:rPr lang="el-GR" sz="2400" dirty="0">
                <a:solidFill>
                  <a:prstClr val="black"/>
                </a:solidFill>
              </a:rPr>
              <a:t>:</a:t>
            </a:r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>
                <a:solidFill>
                  <a:prstClr val="black"/>
                </a:solidFill>
              </a:rPr>
              <a:t>Δυσδιάλυτες στο νερό.</a:t>
            </a:r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>
                <a:solidFill>
                  <a:prstClr val="black"/>
                </a:solidFill>
              </a:rPr>
              <a:t>Δεν πήζουν με </a:t>
            </a:r>
            <a:r>
              <a:rPr lang="el-GR" sz="2200" dirty="0" err="1">
                <a:solidFill>
                  <a:prstClr val="black"/>
                </a:solidFill>
              </a:rPr>
              <a:t>ρεννίνη</a:t>
            </a:r>
            <a:r>
              <a:rPr lang="el-GR" sz="2200" dirty="0">
                <a:solidFill>
                  <a:prstClr val="black"/>
                </a:solidFill>
              </a:rPr>
              <a:t>.</a:t>
            </a:r>
          </a:p>
          <a:p>
            <a:pPr marL="1143000" lvl="1" indent="-365760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>
                <a:solidFill>
                  <a:prstClr val="black"/>
                </a:solidFill>
              </a:rPr>
              <a:t>Χρησιμεύουν ως φορείς αντισωμάτων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  <a:endParaRPr lang="el-GR" sz="24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Γαλακταλβουμίνες</a:t>
            </a:r>
            <a:r>
              <a:rPr lang="el-GR" sz="2400" dirty="0"/>
              <a:t>:</a:t>
            </a:r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Διαλυτές στο νερό.</a:t>
            </a:r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Πήζουν κατά τη θέρμανση.</a:t>
            </a:r>
          </a:p>
          <a:p>
            <a:pPr marL="1143000" lvl="1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Δεν πήζουν με </a:t>
            </a:r>
            <a:r>
              <a:rPr lang="el-GR" sz="2200" dirty="0" err="1"/>
              <a:t>ρεννίνη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34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48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Πρωτεΐνες </a:t>
            </a:r>
            <a:r>
              <a:rPr lang="el-GR" b="1" dirty="0" smtClean="0"/>
              <a:t>κρέατος </a:t>
            </a:r>
            <a:br>
              <a:rPr lang="el-GR" b="1" dirty="0" smtClean="0"/>
            </a:br>
            <a:r>
              <a:rPr 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Πρωτεΐνες μυϊκής συστολής:</a:t>
            </a:r>
          </a:p>
          <a:p>
            <a:pPr marL="1143000" lvl="1" indent="-365760">
              <a:spcBef>
                <a:spcPts val="0"/>
              </a:spcBef>
              <a:spcAft>
                <a:spcPts val="3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err="1"/>
              <a:t>Ακτίνη</a:t>
            </a:r>
            <a:r>
              <a:rPr lang="el-GR" sz="2200" dirty="0"/>
              <a:t> – </a:t>
            </a:r>
            <a:r>
              <a:rPr lang="el-GR" sz="2200" dirty="0" err="1"/>
              <a:t>Μυοσίνη</a:t>
            </a:r>
            <a:r>
              <a:rPr lang="el-GR" sz="2200" dirty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Διαλυτές πρωτεΐνες:</a:t>
            </a:r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Μυοσφαιρίνη:</a:t>
            </a:r>
          </a:p>
          <a:p>
            <a:pPr lvl="4" indent="-365760">
              <a:spcBef>
                <a:spcPts val="0"/>
              </a:spcBef>
              <a:spcAft>
                <a:spcPts val="3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Κόκκινο χρώμα του κρέατος.</a:t>
            </a:r>
          </a:p>
          <a:p>
            <a:pPr lvl="4" indent="-365760">
              <a:spcBef>
                <a:spcPts val="0"/>
              </a:spcBef>
              <a:spcAft>
                <a:spcPts val="3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16,8 </a:t>
            </a:r>
            <a:r>
              <a:rPr lang="en-US" sz="2000" dirty="0" err="1"/>
              <a:t>kDalton</a:t>
            </a:r>
            <a:r>
              <a:rPr lang="en-US" sz="2000" dirty="0"/>
              <a:t>.</a:t>
            </a:r>
          </a:p>
          <a:p>
            <a:pPr lvl="4" indent="-365760">
              <a:spcBef>
                <a:spcPts val="0"/>
              </a:spcBef>
              <a:spcAft>
                <a:spcPts val="3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Μέσω </a:t>
            </a:r>
            <a:r>
              <a:rPr lang="el-GR" sz="2000" dirty="0" err="1"/>
              <a:t>ιστιδίνης</a:t>
            </a:r>
            <a:r>
              <a:rPr lang="el-GR" sz="2000" dirty="0"/>
              <a:t> (93) με </a:t>
            </a:r>
            <a:r>
              <a:rPr lang="el-GR" sz="2000" dirty="0" err="1"/>
              <a:t>αίμη</a:t>
            </a:r>
            <a:r>
              <a:rPr lang="el-GR" sz="2000" dirty="0"/>
              <a:t>.</a:t>
            </a:r>
          </a:p>
          <a:p>
            <a:pPr lvl="4" indent="-365760">
              <a:spcBef>
                <a:spcPts val="0"/>
              </a:spcBef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sz="2000" dirty="0" err="1"/>
              <a:t>Οξυμυοσφαιρίνη</a:t>
            </a:r>
            <a:r>
              <a:rPr lang="el-GR" sz="2000" dirty="0"/>
              <a:t> – </a:t>
            </a:r>
            <a:r>
              <a:rPr lang="el-GR" sz="2000" dirty="0" err="1"/>
              <a:t>μεταμυοσφαιρίνη</a:t>
            </a:r>
            <a:r>
              <a:rPr lang="el-GR" sz="2000" dirty="0"/>
              <a:t>.</a:t>
            </a:r>
          </a:p>
          <a:p>
            <a:endParaRPr lang="el-GR" dirty="0"/>
          </a:p>
        </p:txBody>
      </p:sp>
      <p:pic>
        <p:nvPicPr>
          <p:cNvPr id="7" name="Θέση περιεχομένου 2" descr="Εικόνα της σύστασης του κρέατος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29840"/>
            <a:ext cx="2286000" cy="249936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35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85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Πρωτεΐνες κρέατος </a:t>
            </a:r>
            <a:br>
              <a:rPr lang="el-GR" b="1" dirty="0"/>
            </a:b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Αδιάλυτες </a:t>
            </a:r>
            <a:r>
              <a:rPr lang="el-GR" sz="2400" dirty="0" smtClean="0"/>
              <a:t>πρωτεΐνες:</a:t>
            </a:r>
            <a:endParaRPr lang="el-GR" sz="24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Κολλαγόνο:</a:t>
            </a:r>
            <a:endParaRPr lang="el-GR" sz="2200" dirty="0"/>
          </a:p>
          <a:p>
            <a:pPr lvl="4" indent="-365760">
              <a:spcBef>
                <a:spcPts val="0"/>
              </a:spcBef>
              <a:spcAft>
                <a:spcPts val="3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/>
              <a:t>Συνδετικό </a:t>
            </a:r>
            <a:r>
              <a:rPr lang="el-GR" dirty="0" smtClean="0"/>
              <a:t>ιστό.</a:t>
            </a:r>
            <a:endParaRPr lang="el-GR" dirty="0"/>
          </a:p>
          <a:p>
            <a:pPr lvl="4" indent="-365760">
              <a:spcBef>
                <a:spcPts val="0"/>
              </a:spcBef>
              <a:spcAft>
                <a:spcPts val="36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/>
              <a:t>Με θέρμανση </a:t>
            </a:r>
            <a:r>
              <a:rPr lang="el-GR" dirty="0">
                <a:sym typeface="Wingdings" pitchFamily="2" charset="2"/>
              </a:rPr>
              <a:t> διάσπαση δεσμών Η </a:t>
            </a:r>
            <a:r>
              <a:rPr lang="el-GR" dirty="0" smtClean="0">
                <a:sym typeface="Wingdings" pitchFamily="2" charset="2"/>
              </a:rPr>
              <a:t> ζελατίνη  ψύξη – </a:t>
            </a:r>
            <a:r>
              <a:rPr lang="el-GR" dirty="0" err="1" smtClean="0">
                <a:sym typeface="Wingdings" pitchFamily="2" charset="2"/>
              </a:rPr>
              <a:t>επαναδιάταξη</a:t>
            </a:r>
            <a:r>
              <a:rPr lang="el-GR" dirty="0" smtClean="0">
                <a:sym typeface="Wingdings" pitchFamily="2" charset="2"/>
              </a:rPr>
              <a:t>  συγκράτηση </a:t>
            </a:r>
            <a:r>
              <a:rPr lang="el-GR" dirty="0">
                <a:sym typeface="Wingdings" pitchFamily="2" charset="2"/>
              </a:rPr>
              <a:t>νερού </a:t>
            </a:r>
            <a:r>
              <a:rPr lang="el-GR" dirty="0" smtClean="0">
                <a:sym typeface="Wingdings" pitchFamily="2" charset="2"/>
              </a:rPr>
              <a:t> πηκτή.</a:t>
            </a:r>
            <a:endParaRPr lang="el-GR" dirty="0">
              <a:sym typeface="Wingdings" pitchFamily="2" charset="2"/>
            </a:endParaRP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Ελαστίνη</a:t>
            </a:r>
            <a:r>
              <a:rPr lang="el-GR" sz="2400" dirty="0" smtClean="0"/>
              <a:t>:</a:t>
            </a:r>
            <a:endParaRPr lang="el-GR" sz="2400" dirty="0"/>
          </a:p>
          <a:p>
            <a:pPr lvl="2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Δεν επηρεάζεται με το βρασμό του </a:t>
            </a:r>
            <a:r>
              <a:rPr lang="el-GR" sz="2200" dirty="0" smtClean="0"/>
              <a:t>κρέατος.</a:t>
            </a:r>
            <a:endParaRPr lang="el-GR" sz="2200" dirty="0"/>
          </a:p>
          <a:p>
            <a:pPr lvl="2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Στις αρτηρίες του </a:t>
            </a:r>
            <a:r>
              <a:rPr lang="el-GR" sz="2200" dirty="0" smtClean="0"/>
              <a:t>αίματος.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36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31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Κίνηση των μυών</a:t>
            </a:r>
          </a:p>
        </p:txBody>
      </p:sp>
      <p:pic>
        <p:nvPicPr>
          <p:cNvPr id="8" name="Θέση περιεχομένου 1" descr="Εικόνα ένα, του μηχανισμού κίνησης των μυών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4" y="1600200"/>
            <a:ext cx="4036191" cy="4525963"/>
          </a:xfrm>
        </p:spPr>
      </p:pic>
      <p:pic>
        <p:nvPicPr>
          <p:cNvPr id="11" name="Θέση περιεχομένου 2" descr="Εικόνα δύο, του μηχανισμού κίνησης των μυών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92" y="2438400"/>
            <a:ext cx="3938016" cy="36576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37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10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Ακαμψία θανάτου</a:t>
            </a:r>
          </a:p>
        </p:txBody>
      </p:sp>
      <p:pic>
        <p:nvPicPr>
          <p:cNvPr id="6" name="Θέση περιεχομένου 1" descr="Εικόνα μπλοκ διαγράμματος της συντήρησης κρέατο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61" y="1600200"/>
            <a:ext cx="7014678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38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3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Πρωτεΐνες </a:t>
            </a:r>
            <a:r>
              <a:rPr lang="el-GR" b="1" dirty="0" smtClean="0"/>
              <a:t>δημητριακών </a:t>
            </a:r>
            <a:br>
              <a:rPr lang="el-GR" b="1" dirty="0" smtClean="0"/>
            </a:br>
            <a:r>
              <a:rPr lang="el-GR" b="1" dirty="0" smtClean="0"/>
              <a:t>(1 από 3)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Αλβουμίνες</a:t>
            </a:r>
            <a:r>
              <a:rPr lang="el-GR" sz="2400" dirty="0" smtClean="0"/>
              <a:t>:</a:t>
            </a:r>
            <a:endParaRPr lang="el-GR" sz="24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6-12</a:t>
            </a:r>
            <a:r>
              <a:rPr lang="el-GR" sz="2200" dirty="0" smtClean="0"/>
              <a:t>%.</a:t>
            </a:r>
            <a:endParaRPr lang="el-GR" sz="22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Υψηλή περιεκτικότητα σε </a:t>
            </a:r>
            <a:r>
              <a:rPr lang="el-GR" sz="2200" dirty="0" err="1" smtClean="0"/>
              <a:t>θρυπτοφάνη</a:t>
            </a:r>
            <a:r>
              <a:rPr lang="el-GR" sz="2200" dirty="0" smtClean="0"/>
              <a:t>.</a:t>
            </a:r>
            <a:endParaRPr lang="el-GR" sz="2200" dirty="0"/>
          </a:p>
          <a:p>
            <a:pPr marL="1143000" lvl="1" indent="-365760">
              <a:spcBef>
                <a:spcPts val="0"/>
              </a:spcBef>
              <a:spcAft>
                <a:spcPts val="3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Συνεισφέρουν στην </a:t>
            </a:r>
            <a:r>
              <a:rPr lang="el-GR" sz="2200" dirty="0" err="1"/>
              <a:t>αρτοποιητική</a:t>
            </a:r>
            <a:r>
              <a:rPr lang="el-GR" sz="2200" dirty="0"/>
              <a:t> </a:t>
            </a:r>
            <a:r>
              <a:rPr lang="el-GR" sz="2200" dirty="0" smtClean="0"/>
              <a:t>ικανότητα.</a:t>
            </a:r>
            <a:endParaRPr lang="el-GR" sz="22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Γλοβουλίνες:</a:t>
            </a:r>
            <a:endParaRPr lang="el-GR" sz="24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5-12</a:t>
            </a:r>
            <a:r>
              <a:rPr lang="el-GR" sz="2200" dirty="0" smtClean="0"/>
              <a:t>%.</a:t>
            </a:r>
            <a:endParaRPr lang="el-GR" sz="22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Υψηλή περιεκτικότητα σε </a:t>
            </a:r>
            <a:r>
              <a:rPr lang="el-GR" sz="2200" dirty="0" err="1" smtClean="0"/>
              <a:t>αργινίνη</a:t>
            </a:r>
            <a:r>
              <a:rPr lang="el-GR" sz="2200" dirty="0" smtClean="0"/>
              <a:t>.</a:t>
            </a:r>
            <a:endParaRPr lang="el-GR" sz="2200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Δε συνεισφέρουν στην </a:t>
            </a:r>
            <a:r>
              <a:rPr lang="el-GR" sz="2200" dirty="0" err="1"/>
              <a:t>αρτοποιητική</a:t>
            </a:r>
            <a:r>
              <a:rPr lang="el-GR" sz="2200" dirty="0"/>
              <a:t> </a:t>
            </a:r>
            <a:r>
              <a:rPr lang="el-GR" sz="2200" dirty="0" smtClean="0"/>
              <a:t>ικανότητα.</a:t>
            </a:r>
            <a:endParaRPr lang="el-GR" sz="22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39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6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333333"/>
                </a:solidFill>
              </a:rPr>
              <a:t>Περιεχόμενα ενότητας</a:t>
            </a:r>
          </a:p>
        </p:txBody>
      </p:sp>
      <p:sp>
        <p:nvSpPr>
          <p:cNvPr id="4" name="Θέση περιεχομένου 1">
            <a:hlinkClick r:id="rId4" action="ppaction://hlinksldjump" tooltip="Μετάβαση στη Διαφάνεια"/>
          </p:cNvPr>
          <p:cNvSpPr/>
          <p:nvPr/>
        </p:nvSpPr>
        <p:spPr>
          <a:xfrm>
            <a:off x="827584" y="15240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l-GR" sz="2800" i="1" dirty="0">
                <a:solidFill>
                  <a:srgbClr val="0070C0"/>
                </a:solidFill>
              </a:rPr>
              <a:t>Εισαγωγή</a:t>
            </a:r>
          </a:p>
        </p:txBody>
      </p:sp>
      <p:sp>
        <p:nvSpPr>
          <p:cNvPr id="14" name="Θέση περιεχομένου 2">
            <a:hlinkClick r:id="rId5" action="ppaction://hlinksldjump" tooltip="Μετάβαση στη Διαφάνεια"/>
          </p:cNvPr>
          <p:cNvSpPr/>
          <p:nvPr>
            <p:custDataLst>
              <p:tags r:id="rId2"/>
            </p:custDataLst>
          </p:nvPr>
        </p:nvSpPr>
        <p:spPr>
          <a:xfrm>
            <a:off x="827584" y="21336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el-GR" sz="2800" i="1" dirty="0">
                <a:solidFill>
                  <a:srgbClr val="0070C0"/>
                </a:solidFill>
              </a:rPr>
              <a:t>Αμινοξέα</a:t>
            </a:r>
          </a:p>
        </p:txBody>
      </p:sp>
      <p:sp>
        <p:nvSpPr>
          <p:cNvPr id="7" name="Θέση περιεχομένου 3">
            <a:hlinkClick r:id="rId6" action="ppaction://hlinksldjump" tooltip="Μετάβαση στη Διαφάνεια"/>
          </p:cNvPr>
          <p:cNvSpPr/>
          <p:nvPr/>
        </p:nvSpPr>
        <p:spPr>
          <a:xfrm>
            <a:off x="827584" y="28194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  <a:defRPr/>
            </a:pPr>
            <a:r>
              <a:rPr lang="el-GR" sz="2800" i="1" dirty="0">
                <a:solidFill>
                  <a:srgbClr val="0070C0"/>
                </a:solidFill>
              </a:rPr>
              <a:t>Χημικές ιδιότητες αμινοξέων και πρωτεϊνών</a:t>
            </a:r>
          </a:p>
        </p:txBody>
      </p:sp>
      <p:sp>
        <p:nvSpPr>
          <p:cNvPr id="9" name="Θέση περιεχομένου 4">
            <a:hlinkClick r:id="rId7" action="ppaction://hlinksldjump" tooltip="Μετάβαση στη Διαφάνεια"/>
          </p:cNvPr>
          <p:cNvSpPr/>
          <p:nvPr/>
        </p:nvSpPr>
        <p:spPr>
          <a:xfrm>
            <a:off x="827584" y="35052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  <a:defRPr/>
            </a:pPr>
            <a:r>
              <a:rPr lang="el-GR" sz="2800" i="1" dirty="0">
                <a:solidFill>
                  <a:srgbClr val="0070C0"/>
                </a:solidFill>
              </a:rPr>
              <a:t>Κατάταξη και δομές των πρωτεϊνών</a:t>
            </a:r>
          </a:p>
        </p:txBody>
      </p:sp>
      <p:sp>
        <p:nvSpPr>
          <p:cNvPr id="10" name="Θέση περιεχομένου 5">
            <a:hlinkClick r:id="rId8" action="ppaction://hlinksldjump" tooltip="Μετάβαση στη Διαφάνεια"/>
          </p:cNvPr>
          <p:cNvSpPr/>
          <p:nvPr/>
        </p:nvSpPr>
        <p:spPr>
          <a:xfrm>
            <a:off x="827584" y="41910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l-GR" sz="2800" i="1" dirty="0">
                <a:solidFill>
                  <a:srgbClr val="0070C0"/>
                </a:solidFill>
              </a:rPr>
              <a:t>Φυσικές ιδιότητες των πρωτεϊνών</a:t>
            </a:r>
          </a:p>
        </p:txBody>
      </p:sp>
      <p:sp>
        <p:nvSpPr>
          <p:cNvPr id="11" name="Θέση περιεχομένου 6">
            <a:hlinkClick r:id="rId9" action="ppaction://hlinksldjump" tooltip="Μετάβαση στη Διαφάνεια"/>
          </p:cNvPr>
          <p:cNvSpPr/>
          <p:nvPr/>
        </p:nvSpPr>
        <p:spPr>
          <a:xfrm>
            <a:off x="827584" y="48768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7"/>
              <a:defRPr/>
            </a:pPr>
            <a:r>
              <a:rPr lang="el-GR" sz="2800" i="1" dirty="0">
                <a:solidFill>
                  <a:srgbClr val="0070C0"/>
                </a:solidFill>
              </a:rPr>
              <a:t>Πρωτεΐνες και τρόφιμα</a:t>
            </a:r>
          </a:p>
        </p:txBody>
      </p:sp>
      <p:sp>
        <p:nvSpPr>
          <p:cNvPr id="12" name="Θέση περιεχομένου 7">
            <a:hlinkClick r:id="rId10" action="ppaction://hlinksldjump" tooltip="Μετάβαση στη Διαφάνεια"/>
          </p:cNvPr>
          <p:cNvSpPr/>
          <p:nvPr/>
        </p:nvSpPr>
        <p:spPr>
          <a:xfrm>
            <a:off x="836842" y="55626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8"/>
              <a:defRPr/>
            </a:pPr>
            <a:r>
              <a:rPr lang="el-GR" sz="2800" i="1" dirty="0">
                <a:solidFill>
                  <a:srgbClr val="0070C0"/>
                </a:solidFill>
              </a:rPr>
              <a:t>Πρωτεΐνες και διατροφή</a:t>
            </a:r>
          </a:p>
        </p:txBody>
      </p:sp>
      <p:sp>
        <p:nvSpPr>
          <p:cNvPr id="8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5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9E2987-2DF3-4883-B675-0E329C0F7C88}" type="slidenum">
              <a:rPr lang="el-GR" altLang="el-GR" sz="1400">
                <a:solidFill>
                  <a:srgbClr val="000000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 altLang="el-GR" sz="1400" dirty="0">
              <a:solidFill>
                <a:srgbClr val="00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Πρωτεΐνες δημητριακών </a:t>
            </a:r>
            <a:br>
              <a:rPr lang="el-GR" b="1" dirty="0"/>
            </a:br>
            <a:r>
              <a:rPr lang="el-GR" b="1" dirty="0" smtClean="0"/>
              <a:t>(2 </a:t>
            </a:r>
            <a:r>
              <a:rPr lang="el-GR" b="1" dirty="0"/>
              <a:t>από </a:t>
            </a:r>
            <a:r>
              <a:rPr lang="el-GR" b="1" dirty="0" smtClean="0"/>
              <a:t>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32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Πρωτεΐνες </a:t>
            </a:r>
            <a:r>
              <a:rPr lang="el-GR" sz="2400" dirty="0"/>
              <a:t>της </a:t>
            </a:r>
            <a:r>
              <a:rPr lang="el-GR" sz="2400" dirty="0" err="1"/>
              <a:t>γλουτένης</a:t>
            </a:r>
            <a:r>
              <a:rPr lang="el-GR" sz="2400" dirty="0"/>
              <a:t>:</a:t>
            </a:r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err="1"/>
              <a:t>Γλιαδίνες</a:t>
            </a:r>
            <a:r>
              <a:rPr lang="el-GR" sz="2200" dirty="0"/>
              <a:t>:</a:t>
            </a:r>
          </a:p>
          <a:p>
            <a:pPr lvl="3" indent="-365760">
              <a:spcBef>
                <a:spcPts val="0"/>
              </a:spcBef>
              <a:spcAft>
                <a:spcPts val="3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n-US" sz="2000" dirty="0"/>
              <a:t>MW</a:t>
            </a:r>
            <a:r>
              <a:rPr lang="el-GR" sz="2000" dirty="0"/>
              <a:t>=20000-25000.</a:t>
            </a:r>
            <a:endParaRPr lang="en-US" sz="2000" dirty="0"/>
          </a:p>
          <a:p>
            <a:pPr lvl="3" indent="-365760">
              <a:spcBef>
                <a:spcPts val="0"/>
              </a:spcBef>
              <a:spcAft>
                <a:spcPts val="36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sz="2000" dirty="0" err="1"/>
              <a:t>Ενδο</a:t>
            </a:r>
            <a:r>
              <a:rPr lang="el-GR" sz="2000" dirty="0"/>
              <a:t> – </a:t>
            </a:r>
            <a:r>
              <a:rPr lang="el-GR" sz="2000" dirty="0" err="1"/>
              <a:t>δισσουλφυδικοί</a:t>
            </a:r>
            <a:r>
              <a:rPr lang="el-GR" sz="2000" dirty="0"/>
              <a:t> δεσμοί.</a:t>
            </a:r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 err="1"/>
              <a:t>Γλουτενίνες</a:t>
            </a:r>
            <a:r>
              <a:rPr lang="el-GR" sz="2400" dirty="0"/>
              <a:t>:</a:t>
            </a:r>
          </a:p>
          <a:p>
            <a:pPr lvl="3" indent="-365760">
              <a:spcBef>
                <a:spcPts val="0"/>
              </a:spcBef>
              <a:spcAft>
                <a:spcPts val="3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n-US" sz="2000" dirty="0"/>
              <a:t>MW</a:t>
            </a:r>
            <a:r>
              <a:rPr lang="el-GR" sz="2000" dirty="0"/>
              <a:t>=</a:t>
            </a:r>
            <a:r>
              <a:rPr lang="en-US" sz="2000" dirty="0"/>
              <a:t>50000</a:t>
            </a:r>
            <a:r>
              <a:rPr lang="el-GR" sz="2000" dirty="0"/>
              <a:t>-20.000.000.</a:t>
            </a:r>
          </a:p>
          <a:p>
            <a:pPr lvl="3" indent="-365760">
              <a:spcBef>
                <a:spcPts val="0"/>
              </a:spcBef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sz="2000" dirty="0" err="1"/>
              <a:t>Ένδο</a:t>
            </a:r>
            <a:r>
              <a:rPr lang="el-GR" sz="2000" dirty="0"/>
              <a:t>- και δια- μοριακοί.</a:t>
            </a:r>
          </a:p>
          <a:p>
            <a:endParaRPr lang="el-GR" dirty="0"/>
          </a:p>
        </p:txBody>
      </p:sp>
      <p:pic>
        <p:nvPicPr>
          <p:cNvPr id="7" name="Θέση περιεχομένου 2" descr="Εικόνα μίξης των πρωτεΐνών γλιαδίνης και γλουτενίνης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08" y="2476490"/>
            <a:ext cx="3698938" cy="270511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40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30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Πρωτεΐνες δημητριακών </a:t>
            </a:r>
            <a:br>
              <a:rPr lang="el-GR" b="1" dirty="0"/>
            </a:br>
            <a:r>
              <a:rPr lang="el-GR" b="1" dirty="0" smtClean="0"/>
              <a:t>(3 </a:t>
            </a:r>
            <a:r>
              <a:rPr lang="el-GR" b="1" dirty="0"/>
              <a:t>από 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b="1" dirty="0" err="1"/>
              <a:t>Αρτοποιητική</a:t>
            </a:r>
            <a:r>
              <a:rPr lang="el-GR" sz="2800" b="1" dirty="0"/>
              <a:t> </a:t>
            </a:r>
            <a:r>
              <a:rPr lang="el-GR" sz="2800" b="1" dirty="0" smtClean="0"/>
              <a:t>ικανότητα</a:t>
            </a:r>
            <a:r>
              <a:rPr lang="el-GR" sz="2800" dirty="0" smtClean="0"/>
              <a:t>:</a:t>
            </a:r>
            <a:endParaRPr lang="el-GR" sz="2800" b="1" dirty="0"/>
          </a:p>
          <a:p>
            <a:pPr marL="1143000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Το σύνολο των ιδιοτήτων που πρέπει να έχει ένα </a:t>
            </a:r>
            <a:r>
              <a:rPr lang="el-GR" sz="2800" dirty="0" smtClean="0"/>
              <a:t>αλεύρι, </a:t>
            </a:r>
            <a:r>
              <a:rPr lang="el-GR" sz="2800" dirty="0"/>
              <a:t>για να δώσει σε καλή απόδοση ψωμί καλής </a:t>
            </a:r>
            <a:r>
              <a:rPr lang="el-GR" sz="2800" dirty="0" smtClean="0"/>
              <a:t>ποιότητας.</a:t>
            </a:r>
            <a:endParaRPr lang="el-GR" sz="2800" dirty="0"/>
          </a:p>
          <a:p>
            <a:pPr marL="1143000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Εξαρτάται από τη </a:t>
            </a:r>
            <a:r>
              <a:rPr lang="el-GR" sz="2800" dirty="0" err="1"/>
              <a:t>γλουτένη</a:t>
            </a:r>
            <a:r>
              <a:rPr lang="el-GR" sz="2800" dirty="0"/>
              <a:t> και μη πρωτεϊνικά συστατικά, λιπίδια, </a:t>
            </a:r>
            <a:r>
              <a:rPr lang="el-GR" sz="2800" dirty="0" smtClean="0"/>
              <a:t>άμυλο, </a:t>
            </a:r>
            <a:r>
              <a:rPr lang="el-GR" sz="2800" dirty="0"/>
              <a:t>και ανόργανα </a:t>
            </a:r>
            <a:r>
              <a:rPr lang="el-GR" sz="2800" dirty="0" smtClean="0"/>
              <a:t>συστατικά.</a:t>
            </a:r>
            <a:endParaRPr lang="el-GR" sz="2800" dirty="0"/>
          </a:p>
          <a:p>
            <a:pPr marL="1143000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Χρήση λευκαντικών και βελτιωτικών </a:t>
            </a:r>
            <a:r>
              <a:rPr lang="el-GR" sz="2800" dirty="0" smtClean="0"/>
              <a:t>ουσιών.</a:t>
            </a:r>
            <a:endParaRPr 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41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52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Δυσανεξία στη </a:t>
            </a:r>
            <a:r>
              <a:rPr lang="el-GR" b="1" dirty="0" err="1"/>
              <a:t>γλουτένη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l-GR" dirty="0" smtClean="0">
                <a:hlinkClick r:id="rId2" tooltip="Μετάβαση στην ιστοσελίδα"/>
              </a:rPr>
              <a:t>http</a:t>
            </a:r>
            <a:r>
              <a:rPr lang="el-GR" dirty="0">
                <a:hlinkClick r:id="rId2" tooltip="Μετάβαση στην ιστοσελίδα"/>
              </a:rPr>
              <a:t>://www.food-info.net/gr/qa/qa-wi4.htm</a:t>
            </a:r>
            <a:r>
              <a:rPr lang="en-US" dirty="0"/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42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65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Τεχνολογία Τροφίμων και Πρωτεΐνες 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400" b="1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b="1" dirty="0" smtClean="0"/>
              <a:t>Θερμική</a:t>
            </a:r>
            <a:r>
              <a:rPr lang="el-GR" sz="2400" dirty="0" smtClean="0"/>
              <a:t>:</a:t>
            </a:r>
            <a:endParaRPr lang="el-GR" sz="2400" b="1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Με μέτρια θέρμανση στις φυτικές πρωτεΐνες αυξάνεται η θρεπτική </a:t>
            </a:r>
            <a:r>
              <a:rPr lang="el-GR" sz="2200" dirty="0" smtClean="0"/>
              <a:t>αξία.</a:t>
            </a:r>
            <a:endParaRPr lang="el-GR" sz="22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Μεγαλύτερη θέρμανση ελάττωση διατροφικής αξίας λόγω μεταβολής των πρωτεϊνών και των </a:t>
            </a:r>
            <a:r>
              <a:rPr lang="el-GR" sz="2200" dirty="0" smtClean="0"/>
              <a:t>αμινοξέων.</a:t>
            </a:r>
            <a:endParaRPr lang="el-GR" sz="22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Μείωση θρεπτικής αξίας λόγω αντιδράσεων </a:t>
            </a:r>
            <a:r>
              <a:rPr lang="en-US" sz="2200" dirty="0" err="1" smtClean="0"/>
              <a:t>Maillard</a:t>
            </a:r>
            <a:r>
              <a:rPr lang="el-GR" sz="2200" dirty="0"/>
              <a:t>:</a:t>
            </a:r>
          </a:p>
          <a:p>
            <a:pPr lvl="4" indent="-365760">
              <a:spcBef>
                <a:spcPts val="0"/>
              </a:spcBef>
              <a:spcAft>
                <a:spcPts val="3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/>
              <a:t>Δε διασπώνται από τα </a:t>
            </a:r>
            <a:r>
              <a:rPr lang="el-GR" dirty="0" smtClean="0"/>
              <a:t>ένζυμα.</a:t>
            </a:r>
            <a:endParaRPr lang="el-GR" dirty="0"/>
          </a:p>
          <a:p>
            <a:pPr lvl="4" indent="-365760">
              <a:spcBef>
                <a:spcPts val="0"/>
              </a:spcBef>
              <a:spcAft>
                <a:spcPts val="12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/>
              <a:t>Χάνονται </a:t>
            </a:r>
            <a:r>
              <a:rPr lang="el-GR" dirty="0" smtClean="0"/>
              <a:t>αμινοξέα.</a:t>
            </a:r>
            <a:endParaRPr lang="el-GR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Απώλειες σε απαραίτητα </a:t>
            </a:r>
            <a:r>
              <a:rPr lang="el-GR" sz="2200" dirty="0" smtClean="0"/>
              <a:t>αμινοξέα.</a:t>
            </a:r>
            <a:endParaRPr lang="en-US" sz="22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43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80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Τεχνολογία Τροφίμων και Πρωτεΐνες </a:t>
            </a: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b="1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b="1" dirty="0" smtClean="0"/>
              <a:t>Παστερίωση</a:t>
            </a:r>
            <a:r>
              <a:rPr lang="el-GR" sz="2400" dirty="0"/>
              <a:t>.</a:t>
            </a:r>
            <a:endParaRPr lang="el-GR" sz="2400" b="1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b="1" dirty="0" smtClean="0"/>
              <a:t>Αφυδάτωση</a:t>
            </a:r>
            <a:r>
              <a:rPr lang="el-GR" sz="2400" dirty="0" smtClean="0"/>
              <a:t>:</a:t>
            </a:r>
            <a:endParaRPr lang="el-GR" sz="2400" b="1" dirty="0" smtClean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err="1" smtClean="0"/>
              <a:t>Λυοφιλίωση</a:t>
            </a:r>
            <a:r>
              <a:rPr lang="el-GR" sz="2200" dirty="0" smtClean="0"/>
              <a:t>:</a:t>
            </a:r>
          </a:p>
          <a:p>
            <a:pPr marL="2057400" lvl="5" indent="-365760">
              <a:spcBef>
                <a:spcPts val="0"/>
              </a:spcBef>
              <a:spcAft>
                <a:spcPts val="12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Πάγωμα 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l-GR" dirty="0" smtClean="0"/>
              <a:t> πίεση &lt;1</a:t>
            </a:r>
            <a:r>
              <a:rPr lang="en-US" dirty="0" smtClean="0"/>
              <a:t>mmHg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l-GR" dirty="0" smtClean="0"/>
              <a:t> εξάχνωση νερού μεταβολές στις πρωτεΐνες.</a:t>
            </a:r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n-US" sz="2200" dirty="0" smtClean="0"/>
              <a:t>Spray drying:</a:t>
            </a:r>
          </a:p>
          <a:p>
            <a:pPr marL="2057400" lvl="5" indent="-365760">
              <a:spcBef>
                <a:spcPts val="0"/>
              </a:spcBef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Μεταβολές στις πρωτεΐνες.</a:t>
            </a:r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44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166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Πρωτεΐνες και διατροφή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dirty="0" smtClean="0"/>
              <a:t>Προμήθεια Ν και αμινοξέων.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dirty="0" smtClean="0"/>
              <a:t>Απαραίτητα – Μη απαραίτητα αμινοξέα 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dirty="0" smtClean="0"/>
              <a:t>Ποσότητα πρωτεΐνης (ενήλικες: 0.8</a:t>
            </a:r>
            <a:r>
              <a:rPr lang="en-US" sz="2800" dirty="0" smtClean="0"/>
              <a:t>g/kg</a:t>
            </a:r>
            <a:r>
              <a:rPr lang="el-GR" sz="2800" dirty="0" smtClean="0"/>
              <a:t> σωματικού βάρους).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dirty="0" smtClean="0"/>
              <a:t>Ποιότητα πρωτεΐνης:</a:t>
            </a:r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Είδος και ποσότητα απαραίτητων αμινοξέων.</a:t>
            </a:r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Βαθμός απορρόφησης.</a:t>
            </a:r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Περιοριστικό </a:t>
            </a:r>
            <a:r>
              <a:rPr lang="el-GR" sz="2400" dirty="0" err="1" smtClean="0"/>
              <a:t>αμινοξύ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45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2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Απαραίτητα </a:t>
            </a:r>
            <a:r>
              <a:rPr lang="el-GR" b="1" dirty="0" smtClean="0"/>
              <a:t>αμινοξέα </a:t>
            </a:r>
            <a:br>
              <a:rPr lang="el-GR" b="1" dirty="0" smtClean="0"/>
            </a:br>
            <a:r>
              <a:rPr lang="el-GR" b="1" dirty="0" smtClean="0"/>
              <a:t>(1 από 2)</a:t>
            </a:r>
            <a:endParaRPr lang="el-GR" b="1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71700" lvl="4" indent="-457200">
              <a:spcBef>
                <a:spcPts val="0"/>
              </a:spcBef>
              <a:spcAft>
                <a:spcPts val="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/>
              <a:t>Ιστιδίνη</a:t>
            </a:r>
            <a:r>
              <a:rPr lang="el-GR" sz="2400" dirty="0"/>
              <a:t> (βρέφη</a:t>
            </a:r>
            <a:r>
              <a:rPr lang="el-GR" sz="2400" dirty="0" smtClean="0"/>
              <a:t>).</a:t>
            </a:r>
            <a:endParaRPr lang="el-GR" sz="2400" dirty="0"/>
          </a:p>
          <a:p>
            <a:pPr marL="2171700" lvl="4" indent="-457200">
              <a:spcBef>
                <a:spcPts val="0"/>
              </a:spcBef>
              <a:spcAft>
                <a:spcPts val="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Ισολευκίνη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2171700" lvl="4" indent="-457200">
              <a:spcBef>
                <a:spcPts val="0"/>
              </a:spcBef>
              <a:spcAft>
                <a:spcPts val="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Λευκίνη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2171700" lvl="4" indent="-457200">
              <a:spcBef>
                <a:spcPts val="0"/>
              </a:spcBef>
              <a:spcAft>
                <a:spcPts val="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Λυσίνη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2171700" lvl="4" indent="-457200">
              <a:spcBef>
                <a:spcPts val="0"/>
              </a:spcBef>
              <a:spcAft>
                <a:spcPts val="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/>
              <a:t>Μεθειονίνη</a:t>
            </a:r>
            <a:r>
              <a:rPr lang="el-GR" sz="2400" dirty="0"/>
              <a:t> – </a:t>
            </a:r>
            <a:r>
              <a:rPr lang="el-GR" sz="2400" dirty="0" err="1" smtClean="0"/>
              <a:t>Κυστίνη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2171700" lvl="4" indent="-457200">
              <a:spcBef>
                <a:spcPts val="0"/>
              </a:spcBef>
              <a:spcAft>
                <a:spcPts val="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/>
              <a:t>Φαινυλαλανίνη</a:t>
            </a:r>
            <a:r>
              <a:rPr lang="el-GR" sz="2400" dirty="0"/>
              <a:t> </a:t>
            </a:r>
            <a:r>
              <a:rPr lang="el-GR" sz="2400" dirty="0" smtClean="0"/>
              <a:t>- </a:t>
            </a:r>
            <a:r>
              <a:rPr lang="el-GR" sz="2400" dirty="0" err="1" smtClean="0"/>
              <a:t>Τυροσίνη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2171700" lvl="4" indent="-457200">
              <a:spcBef>
                <a:spcPts val="0"/>
              </a:spcBef>
              <a:spcAft>
                <a:spcPts val="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Θρεονίνη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2171700" lvl="4" indent="-457200">
              <a:spcBef>
                <a:spcPts val="0"/>
              </a:spcBef>
              <a:spcAft>
                <a:spcPts val="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Τρυπτοφάνη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2171700" lvl="4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Βαλίνη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46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28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Απαραίτητα αμινοξέα </a:t>
            </a:r>
            <a:br>
              <a:rPr lang="el-GR" b="1" dirty="0"/>
            </a:b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Τα </a:t>
            </a:r>
            <a:r>
              <a:rPr lang="el-GR" sz="2400" b="1" dirty="0">
                <a:solidFill>
                  <a:srgbClr val="C00000"/>
                </a:solidFill>
              </a:rPr>
              <a:t>απαραίτητα αμινοξέα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δεν μπορεί ο οργανισμός να τα συνθέσει από άλλα </a:t>
            </a:r>
            <a:r>
              <a:rPr lang="el-GR" sz="2400" dirty="0" smtClean="0"/>
              <a:t>αμινοξέα, </a:t>
            </a:r>
            <a:r>
              <a:rPr lang="el-GR" sz="2400" dirty="0"/>
              <a:t>και πρέπει να τα λάβει από την τροφή </a:t>
            </a:r>
            <a:r>
              <a:rPr lang="el-GR" sz="2400" dirty="0" smtClean="0"/>
              <a:t>του.</a:t>
            </a:r>
            <a:endParaRPr lang="el-GR" sz="24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Τα </a:t>
            </a:r>
            <a:r>
              <a:rPr lang="el-GR" sz="2400" b="1" dirty="0">
                <a:solidFill>
                  <a:srgbClr val="C00000"/>
                </a:solidFill>
              </a:rPr>
              <a:t>μη απαραίτητα αμινοξέα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μπορεί να τα συνθέσει από άλλα </a:t>
            </a:r>
            <a:r>
              <a:rPr lang="el-GR" sz="2400" dirty="0" smtClean="0"/>
              <a:t>αμινοξέα, </a:t>
            </a:r>
            <a:r>
              <a:rPr lang="el-GR" sz="2400" dirty="0"/>
              <a:t>που έχουν ληφθεί σε περίσσεια από τα </a:t>
            </a:r>
            <a:r>
              <a:rPr lang="el-GR" sz="2400" dirty="0" smtClean="0"/>
              <a:t>τρόφιμα.</a:t>
            </a:r>
            <a:endParaRPr lang="el-GR" sz="24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b="1" dirty="0">
                <a:solidFill>
                  <a:srgbClr val="C00000"/>
                </a:solidFill>
              </a:rPr>
              <a:t>Περιοριστικό </a:t>
            </a:r>
            <a:r>
              <a:rPr lang="el-GR" sz="2400" b="1" dirty="0" err="1" smtClean="0">
                <a:solidFill>
                  <a:srgbClr val="C00000"/>
                </a:solidFill>
              </a:rPr>
              <a:t>αμινοξύ</a:t>
            </a:r>
            <a:r>
              <a:rPr lang="el-GR" sz="2400" dirty="0" smtClean="0"/>
              <a:t>,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/>
              <a:t>είναι το απαραίτητο </a:t>
            </a:r>
            <a:r>
              <a:rPr lang="el-GR" sz="2400" dirty="0" err="1"/>
              <a:t>αμινοξύ</a:t>
            </a:r>
            <a:r>
              <a:rPr lang="el-GR" sz="2400" dirty="0"/>
              <a:t> που βρίσκεται σε ένα </a:t>
            </a:r>
            <a:r>
              <a:rPr lang="el-GR" sz="2400" dirty="0" smtClean="0"/>
              <a:t>τρόφιμο, </a:t>
            </a:r>
            <a:r>
              <a:rPr lang="el-GR" sz="2400" dirty="0"/>
              <a:t>σε ποσότητα μικρότερη από την απαιτούμενη για τον </a:t>
            </a:r>
            <a:r>
              <a:rPr lang="el-GR" sz="2400" dirty="0" smtClean="0"/>
              <a:t>οργανισμό.</a:t>
            </a:r>
            <a:endParaRPr lang="el-GR" sz="24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b="1" dirty="0"/>
              <a:t>Ζωικά τρόφιμα </a:t>
            </a:r>
            <a:r>
              <a:rPr lang="el-GR" sz="2400" dirty="0">
                <a:sym typeface="Wingdings" pitchFamily="2" charset="2"/>
              </a:rPr>
              <a:t> </a:t>
            </a:r>
            <a:r>
              <a:rPr lang="el-GR" sz="2400" dirty="0" err="1"/>
              <a:t>μεθειονίνη</a:t>
            </a:r>
            <a:r>
              <a:rPr lang="el-GR" sz="2400" dirty="0"/>
              <a:t>, </a:t>
            </a:r>
            <a:r>
              <a:rPr lang="el-GR" sz="2400" dirty="0" err="1"/>
              <a:t>κυστίνη</a:t>
            </a:r>
            <a:r>
              <a:rPr lang="el-GR" sz="2400" dirty="0"/>
              <a:t>, </a:t>
            </a:r>
            <a:r>
              <a:rPr lang="el-GR" sz="2400" dirty="0" err="1" smtClean="0"/>
              <a:t>τρυπτοφάνη</a:t>
            </a:r>
            <a:r>
              <a:rPr lang="el-GR" sz="2400" dirty="0" smtClean="0"/>
              <a:t>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b="1" dirty="0" smtClean="0"/>
              <a:t>Φυτικά </a:t>
            </a:r>
            <a:r>
              <a:rPr lang="el-GR" sz="2400" b="1" dirty="0"/>
              <a:t>τρόφιμα </a:t>
            </a:r>
            <a:r>
              <a:rPr lang="el-GR" sz="2400" dirty="0">
                <a:sym typeface="Wingdings" pitchFamily="2" charset="2"/>
              </a:rPr>
              <a:t> </a:t>
            </a:r>
            <a:r>
              <a:rPr lang="el-GR" sz="2400" dirty="0" err="1">
                <a:sym typeface="Wingdings" pitchFamily="2" charset="2"/>
              </a:rPr>
              <a:t>λυσίνη</a:t>
            </a:r>
            <a:r>
              <a:rPr lang="el-GR" sz="2400" dirty="0">
                <a:sym typeface="Wingdings" pitchFamily="2" charset="2"/>
              </a:rPr>
              <a:t>, </a:t>
            </a:r>
            <a:r>
              <a:rPr lang="el-GR" sz="2400" dirty="0" err="1" smtClean="0">
                <a:sym typeface="Wingdings" pitchFamily="2" charset="2"/>
              </a:rPr>
              <a:t>θρεονίνη</a:t>
            </a:r>
            <a:r>
              <a:rPr lang="el-GR" sz="2400" dirty="0" smtClean="0">
                <a:sym typeface="Wingdings" pitchFamily="2" charset="2"/>
              </a:rPr>
              <a:t>.</a:t>
            </a:r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47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98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Ποιότητα </a:t>
            </a:r>
            <a:r>
              <a:rPr lang="el-GR" b="1" dirty="0" smtClean="0"/>
              <a:t>πρωτεΐνης </a:t>
            </a:r>
            <a:br>
              <a:rPr lang="el-GR" b="1" dirty="0" smtClean="0"/>
            </a:br>
            <a:r>
              <a:rPr lang="el-GR" b="1" dirty="0" smtClean="0"/>
              <a:t>(1 από 4)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4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Περιεκτικότητα </a:t>
            </a:r>
            <a:r>
              <a:rPr lang="el-GR" sz="2400" dirty="0"/>
              <a:t>της πρωτεΐνης σε απαραίτητα </a:t>
            </a:r>
            <a:r>
              <a:rPr lang="el-GR" sz="2400" dirty="0" smtClean="0"/>
              <a:t>αμινοξέα:</a:t>
            </a:r>
            <a:endParaRPr lang="el-GR" sz="2400" dirty="0"/>
          </a:p>
          <a:p>
            <a:pPr marL="1143000" lvl="1" indent="-365760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Πλήρεις και μη πλήρεις </a:t>
            </a:r>
            <a:r>
              <a:rPr lang="el-GR" sz="2200" dirty="0" smtClean="0"/>
              <a:t>πρωτεΐνες.</a:t>
            </a:r>
            <a:endParaRPr lang="el-GR" sz="22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Πεπτικότητα</a:t>
            </a:r>
            <a:r>
              <a:rPr lang="el-GR" sz="2400" dirty="0" smtClean="0"/>
              <a:t>:</a:t>
            </a:r>
            <a:endParaRPr lang="el-GR" sz="24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Ζωικά τρόφιμα &gt;90</a:t>
            </a:r>
            <a:r>
              <a:rPr lang="el-GR" sz="2200" dirty="0" smtClean="0"/>
              <a:t>%.</a:t>
            </a:r>
            <a:endParaRPr lang="el-GR" sz="2200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Φυτικά τρόφιμα &lt;80</a:t>
            </a:r>
            <a:r>
              <a:rPr lang="el-GR" sz="2200" dirty="0" smtClean="0"/>
              <a:t>%.</a:t>
            </a:r>
            <a:endParaRPr lang="el-GR" sz="2200" dirty="0"/>
          </a:p>
          <a:p>
            <a:endParaRPr lang="el-GR" dirty="0"/>
          </a:p>
        </p:txBody>
      </p:sp>
      <p:graphicFrame>
        <p:nvGraphicFramePr>
          <p:cNvPr id="6" name="Αντικείμενο 1" descr=".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68131101"/>
              </p:ext>
            </p:extLst>
          </p:nvPr>
        </p:nvGraphicFramePr>
        <p:xfrm>
          <a:off x="1303338" y="4953000"/>
          <a:ext cx="6537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Εξίσωση" r:id="rId4" imgW="3619440" imgH="419040" progId="Equation.3">
                  <p:embed/>
                </p:oleObj>
              </mc:Choice>
              <mc:Fallback>
                <p:oleObj name="Εξίσωση" r:id="rId4" imgW="3619440" imgH="41904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953000"/>
                        <a:ext cx="65373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48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88962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Ποιότητα πρωτεΐνης </a:t>
            </a:r>
            <a:br>
              <a:rPr lang="el-GR" b="1" dirty="0"/>
            </a:br>
            <a:r>
              <a:rPr lang="el-GR" b="1" dirty="0" smtClean="0"/>
              <a:t>(2 </a:t>
            </a:r>
            <a:r>
              <a:rPr lang="el-GR" b="1" dirty="0"/>
              <a:t>από </a:t>
            </a:r>
            <a:r>
              <a:rPr lang="el-GR" b="1" dirty="0" smtClean="0"/>
              <a:t>4)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4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Βιολογική </a:t>
            </a:r>
            <a:r>
              <a:rPr lang="el-GR" sz="2400" dirty="0"/>
              <a:t>αξία (ΒΑ):</a:t>
            </a:r>
          </a:p>
          <a:p>
            <a:pPr marL="1143000" lvl="1" indent="-365760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Ασπράδι του αυγού.</a:t>
            </a:r>
          </a:p>
          <a:p>
            <a:pPr marL="457200" indent="-457200">
              <a:spcBef>
                <a:spcPts val="0"/>
              </a:spcBef>
              <a:spcAft>
                <a:spcPts val="10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Καθαρή χρησιμοποιούμενη πρωτεΐνη (ΚΧΠ</a:t>
            </a:r>
            <a:r>
              <a:rPr lang="el-GR" sz="2400" dirty="0" smtClean="0"/>
              <a:t>).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dirty="0" smtClean="0"/>
          </a:p>
          <a:p>
            <a:pPr marL="400050" lvl="1" indent="0">
              <a:spcBef>
                <a:spcPts val="0"/>
              </a:spcBef>
              <a:buClr>
                <a:srgbClr val="0033CC"/>
              </a:buClr>
              <a:buNone/>
            </a:pPr>
            <a:r>
              <a:rPr lang="el-GR" sz="2000" dirty="0"/>
              <a:t>ΚΧΠ = ΒΑ * </a:t>
            </a:r>
            <a:r>
              <a:rPr lang="el-GR" sz="2000" dirty="0" err="1" smtClean="0"/>
              <a:t>πεπτικότητα</a:t>
            </a:r>
            <a:r>
              <a:rPr lang="el-GR" sz="2000" dirty="0" smtClean="0"/>
              <a:t>.</a:t>
            </a:r>
            <a:endParaRPr lang="el-GR" sz="20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400" dirty="0"/>
          </a:p>
        </p:txBody>
      </p:sp>
      <p:graphicFrame>
        <p:nvGraphicFramePr>
          <p:cNvPr id="6" name="Αντικείμενο 1" descr=".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8318883"/>
              </p:ext>
            </p:extLst>
          </p:nvPr>
        </p:nvGraphicFramePr>
        <p:xfrm>
          <a:off x="857250" y="4114800"/>
          <a:ext cx="737235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Εξίσωση" r:id="rId4" imgW="4051300" imgH="419100" progId="Equation.3">
                  <p:embed/>
                </p:oleObj>
              </mc:Choice>
              <mc:Fallback>
                <p:oleObj name="Εξίσωση" r:id="rId4" imgW="4051300" imgH="4191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114800"/>
                        <a:ext cx="737235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49</a:t>
            </a:fld>
            <a:endParaRPr lang="el-GR" sz="140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150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Αμινοξέα Πεπτίδια Πρωτεΐνες Ένζυμα</a:t>
            </a:r>
            <a:br>
              <a:rPr lang="el-GR" b="1" dirty="0" smtClean="0"/>
            </a:br>
            <a:r>
              <a:rPr 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000" dirty="0" smtClean="0">
              <a:solidFill>
                <a:srgbClr val="000000"/>
              </a:solidFill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>
                <a:solidFill>
                  <a:srgbClr val="000000"/>
                </a:solidFill>
              </a:rPr>
              <a:t>Διατροφή: Προμηθεύουν αμινοξέα – Πηγή </a:t>
            </a:r>
            <a:r>
              <a:rPr lang="en-US" sz="2400" dirty="0" smtClean="0">
                <a:solidFill>
                  <a:srgbClr val="000000"/>
                </a:solidFill>
              </a:rPr>
              <a:t>C, N, S</a:t>
            </a:r>
            <a:r>
              <a:rPr lang="el-GR" sz="2400" dirty="0" smtClean="0">
                <a:solidFill>
                  <a:srgbClr val="000000"/>
                </a:solidFill>
              </a:rPr>
              <a:t>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>
                <a:solidFill>
                  <a:srgbClr val="000000"/>
                </a:solidFill>
              </a:rPr>
              <a:t>Λειτουργικότητα: αφρώδη συστήματα, πηκτές, σταθεροποίηση γαλακτωμάτων.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>
                <a:solidFill>
                  <a:srgbClr val="000000"/>
                </a:solidFill>
              </a:rPr>
              <a:t>Κατάλυση: ένζυμα.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>
                <a:solidFill>
                  <a:srgbClr val="000000"/>
                </a:solidFill>
              </a:rPr>
              <a:t>Δομή: πρωτεϊνικές αλληλεπιδράσεις διαμορφώνουν τις δομές του κρέατος, του τυριού και του ψωμιού.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>
                <a:solidFill>
                  <a:srgbClr val="000000"/>
                </a:solidFill>
              </a:rPr>
              <a:t>Οργανοληπτικά χαρακτηριστικά: Χρώμα και οσμή από αντιδράσεις </a:t>
            </a:r>
            <a:r>
              <a:rPr lang="en-US" sz="2400" dirty="0" err="1" smtClean="0">
                <a:solidFill>
                  <a:srgbClr val="000000"/>
                </a:solidFill>
              </a:rPr>
              <a:t>Maillard</a:t>
            </a:r>
            <a:r>
              <a:rPr lang="el-GR" sz="2400" dirty="0" smtClean="0">
                <a:solidFill>
                  <a:srgbClr val="000000"/>
                </a:solidFill>
              </a:rPr>
              <a:t> και από ελεύθερα πεπτίδια και αμινοξέα.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3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Ποιότητα πρωτεΐνης </a:t>
            </a:r>
            <a:br>
              <a:rPr lang="el-GR" b="1" dirty="0"/>
            </a:br>
            <a:r>
              <a:rPr lang="el-GR" b="1" dirty="0" smtClean="0"/>
              <a:t>(3 </a:t>
            </a:r>
            <a:r>
              <a:rPr lang="el-GR" b="1" dirty="0"/>
              <a:t>από 4</a:t>
            </a:r>
            <a:r>
              <a:rPr lang="el-GR" b="1" dirty="0" smtClean="0"/>
              <a:t>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b="1" dirty="0">
                <a:solidFill>
                  <a:srgbClr val="C00000"/>
                </a:solidFill>
              </a:rPr>
              <a:t>Χημικό αποτέλεσμα</a:t>
            </a:r>
            <a:r>
              <a:rPr lang="el-GR" sz="2200" dirty="0"/>
              <a:t>: Δίνεται από το λόγο της ποσότητας του περιοριστικού </a:t>
            </a:r>
            <a:r>
              <a:rPr lang="el-GR" sz="2200" dirty="0" err="1"/>
              <a:t>αμινοξέος</a:t>
            </a:r>
            <a:r>
              <a:rPr lang="el-GR" sz="2200" dirty="0"/>
              <a:t> ανά γραμμάριο </a:t>
            </a:r>
            <a:r>
              <a:rPr lang="el-GR" sz="2200" dirty="0" smtClean="0"/>
              <a:t>πρωτεΐνης, </a:t>
            </a:r>
            <a:r>
              <a:rPr lang="el-GR" sz="2200" dirty="0"/>
              <a:t>ως προς την ποσότητα του ίδιου </a:t>
            </a:r>
            <a:r>
              <a:rPr lang="el-GR" sz="2200" dirty="0" err="1"/>
              <a:t>αμινοξέος</a:t>
            </a:r>
            <a:r>
              <a:rPr lang="el-GR" sz="2200" dirty="0"/>
              <a:t> σε πρωτεΐνη </a:t>
            </a:r>
            <a:r>
              <a:rPr lang="el-GR" sz="2200" dirty="0" smtClean="0"/>
              <a:t>αναφοράς.</a:t>
            </a:r>
            <a:endParaRPr lang="el-GR" sz="2200" dirty="0"/>
          </a:p>
          <a:p>
            <a:pPr marL="1143000" lvl="1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Προσδιορισμός περιοριστικού </a:t>
            </a:r>
            <a:r>
              <a:rPr lang="el-GR" sz="2000" dirty="0" err="1" smtClean="0"/>
              <a:t>αμινοξέος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Πρωτεΐνη αναφοράς ασπράδι </a:t>
            </a:r>
            <a:r>
              <a:rPr lang="el-GR" sz="2000" dirty="0" smtClean="0"/>
              <a:t>αυγού.</a:t>
            </a:r>
            <a:endParaRPr lang="el-GR" sz="2000" dirty="0"/>
          </a:p>
        </p:txBody>
      </p:sp>
      <p:pic>
        <p:nvPicPr>
          <p:cNvPr id="7" name="Εικόνα 1" descr="Εικόνα παραδείγματος χημικού αποτελέσματο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3736848"/>
            <a:ext cx="7997952" cy="2359152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50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620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Ποιότητα πρωτεΐνης </a:t>
            </a:r>
            <a:br>
              <a:rPr lang="el-GR" b="1" dirty="0"/>
            </a:br>
            <a:r>
              <a:rPr lang="el-GR" b="1" dirty="0" smtClean="0"/>
              <a:t>(4 </a:t>
            </a:r>
            <a:r>
              <a:rPr lang="el-GR" b="1" dirty="0"/>
              <a:t>από 4)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000" b="1" dirty="0" smtClean="0">
              <a:solidFill>
                <a:srgbClr val="C0000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b="1" dirty="0" smtClean="0">
                <a:solidFill>
                  <a:srgbClr val="C00000"/>
                </a:solidFill>
              </a:rPr>
              <a:t>Συμπληρωματικές </a:t>
            </a:r>
            <a:r>
              <a:rPr lang="el-GR" b="1" dirty="0">
                <a:solidFill>
                  <a:srgbClr val="C00000"/>
                </a:solidFill>
              </a:rPr>
              <a:t>πρωτεΐνες</a:t>
            </a:r>
            <a:r>
              <a:rPr lang="el-GR" dirty="0" smtClean="0"/>
              <a:t>:</a:t>
            </a:r>
            <a:endParaRPr lang="el-GR" dirty="0">
              <a:solidFill>
                <a:srgbClr val="C00000"/>
              </a:solidFill>
            </a:endParaRPr>
          </a:p>
          <a:p>
            <a:pPr marL="1143000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Όταν ο συνδυασμός δύο πρωτεϊνών χαμηλής ποιότητας δίνει πρωτεΐνη υψηλής </a:t>
            </a:r>
            <a:r>
              <a:rPr lang="el-GR" sz="2800" dirty="0" smtClean="0"/>
              <a:t>ποιότητας.</a:t>
            </a:r>
            <a:endParaRPr lang="el-GR" sz="2800" dirty="0"/>
          </a:p>
          <a:p>
            <a:pPr marL="1143000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Δημητριακά – περιοριστικό </a:t>
            </a:r>
            <a:r>
              <a:rPr lang="el-GR" sz="2800" dirty="0" err="1" smtClean="0"/>
              <a:t>αμινοξύ</a:t>
            </a:r>
            <a:r>
              <a:rPr lang="el-GR" sz="2800" dirty="0" smtClean="0"/>
              <a:t> </a:t>
            </a:r>
            <a:r>
              <a:rPr lang="el-GR" sz="2800" dirty="0" smtClean="0">
                <a:sym typeface="Wingdings" pitchFamily="2" charset="2"/>
              </a:rPr>
              <a:t> </a:t>
            </a:r>
            <a:r>
              <a:rPr lang="el-GR" sz="2800" dirty="0" err="1" smtClean="0"/>
              <a:t>λυσίνη</a:t>
            </a:r>
            <a:r>
              <a:rPr lang="el-GR" sz="2800" dirty="0" smtClean="0"/>
              <a:t>.</a:t>
            </a:r>
            <a:endParaRPr lang="el-GR" sz="2800" dirty="0"/>
          </a:p>
          <a:p>
            <a:pPr marL="1143000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Όσπρια – περιοριστικό </a:t>
            </a:r>
            <a:r>
              <a:rPr lang="el-GR" sz="2800" dirty="0" err="1"/>
              <a:t>αμινοξύ</a:t>
            </a:r>
            <a:r>
              <a:rPr lang="el-GR" sz="2800" dirty="0"/>
              <a:t> </a:t>
            </a:r>
            <a:r>
              <a:rPr lang="el-GR" sz="2800" dirty="0" err="1"/>
              <a:t>κυστίνη</a:t>
            </a:r>
            <a:r>
              <a:rPr lang="el-GR" sz="2800" dirty="0"/>
              <a:t> </a:t>
            </a:r>
            <a:r>
              <a:rPr lang="el-GR" sz="2800" dirty="0">
                <a:sym typeface="Wingdings" pitchFamily="2" charset="2"/>
              </a:rPr>
              <a:t> </a:t>
            </a:r>
            <a:r>
              <a:rPr lang="el-GR" sz="2800" dirty="0" err="1" smtClean="0"/>
              <a:t>μεθειονίνη</a:t>
            </a:r>
            <a:r>
              <a:rPr lang="el-GR" sz="2800" dirty="0" smtClean="0"/>
              <a:t>.</a:t>
            </a:r>
            <a:endParaRPr lang="el-GR" sz="2800" dirty="0"/>
          </a:p>
          <a:p>
            <a:pPr marL="1143000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Συνδυασμός δημητριακών με όσπρια </a:t>
            </a:r>
            <a:r>
              <a:rPr lang="el-GR" sz="2800" dirty="0">
                <a:sym typeface="Wingdings" pitchFamily="2" charset="2"/>
              </a:rPr>
              <a:t> υψηλής ποιότητας </a:t>
            </a:r>
            <a:r>
              <a:rPr lang="el-GR" sz="2800" dirty="0" smtClean="0">
                <a:sym typeface="Wingdings" pitchFamily="2" charset="2"/>
              </a:rPr>
              <a:t>πρωτεΐνη.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51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26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Χρησιμότητα των πρωτεϊνών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000" dirty="0" smtClean="0"/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Απαραίτητες </a:t>
            </a:r>
            <a:r>
              <a:rPr lang="el-GR" sz="3200" dirty="0"/>
              <a:t>στην </a:t>
            </a:r>
            <a:r>
              <a:rPr lang="el-GR" sz="3200" dirty="0" smtClean="0"/>
              <a:t>ανάπτυξη.</a:t>
            </a:r>
            <a:endParaRPr lang="el-GR" sz="3200" dirty="0"/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/>
              <a:t>Σύνθεση ιστών – αντικατάσταση </a:t>
            </a:r>
            <a:r>
              <a:rPr lang="el-GR" sz="3200" dirty="0" smtClean="0"/>
              <a:t>φθορών.</a:t>
            </a:r>
            <a:endParaRPr lang="el-GR" sz="3200" dirty="0"/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/>
              <a:t>Πρώτη ύλη για πεπτικά υγρά, ορμόνες, πλάσμα, ένζυμα </a:t>
            </a:r>
            <a:r>
              <a:rPr lang="el-GR" sz="3200" dirty="0" smtClean="0"/>
              <a:t>και άλλα.</a:t>
            </a:r>
            <a:endParaRPr lang="el-GR" sz="3200" dirty="0"/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/>
              <a:t>Πηγή </a:t>
            </a:r>
            <a:r>
              <a:rPr lang="el-GR" sz="3200" dirty="0" smtClean="0"/>
              <a:t>ενέργειας.</a:t>
            </a:r>
            <a:endParaRPr lang="el-GR" sz="3200" dirty="0"/>
          </a:p>
          <a:p>
            <a:pPr marL="857250" lvl="1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/>
              <a:t>Ρυθμιστικές </a:t>
            </a:r>
            <a:r>
              <a:rPr lang="el-GR" sz="3200" dirty="0" smtClean="0"/>
              <a:t>ιδιότητες.</a:t>
            </a:r>
            <a:endParaRPr lang="el-GR" sz="32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52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0013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4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20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9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800" dirty="0"/>
          </a:p>
          <a:p>
            <a:pPr marL="0" indent="0" algn="ctr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l-GR" sz="2800" b="1" dirty="0" smtClean="0"/>
              <a:t>1.01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6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/>
              <a:t>Copyright</a:t>
            </a:r>
            <a:r>
              <a:rPr lang="el-GR" sz="2400" dirty="0"/>
              <a:t> Τεχνολογικό Εκπαιδευτικό Ίδρυμα Θεσσαλίας</a:t>
            </a:r>
            <a:r>
              <a:rPr lang="en-US" sz="2400" dirty="0"/>
              <a:t>, </a:t>
            </a:r>
            <a:r>
              <a:rPr lang="el-GR" sz="2400" dirty="0"/>
              <a:t>Αθανάσιος </a:t>
            </a:r>
            <a:r>
              <a:rPr lang="el-GR" sz="2400" dirty="0" err="1"/>
              <a:t>Μανούρας</a:t>
            </a:r>
            <a:r>
              <a:rPr lang="el-GR" sz="2400" dirty="0"/>
              <a:t>, 201</a:t>
            </a:r>
            <a:r>
              <a:rPr lang="en-US" sz="2400" dirty="0"/>
              <a:t>5</a:t>
            </a:r>
            <a:r>
              <a:rPr lang="el-GR" sz="2400" dirty="0"/>
              <a:t>. Αθανάσιος </a:t>
            </a:r>
            <a:r>
              <a:rPr lang="el-GR" sz="2400" dirty="0" err="1"/>
              <a:t>Μανούρας</a:t>
            </a:r>
            <a:r>
              <a:rPr lang="el-GR" sz="2400" dirty="0"/>
              <a:t>. «Χημεία Τροφίμων». Έκδοση: 1.0. Λάρισα 201</a:t>
            </a:r>
            <a:r>
              <a:rPr lang="en-US" sz="2400" dirty="0"/>
              <a:t>5</a:t>
            </a:r>
            <a:r>
              <a:rPr lang="el-GR" sz="2400" dirty="0"/>
              <a:t> . Διαθέσιμο από τη δικτυακή διεύθυνση: </a:t>
            </a:r>
            <a:r>
              <a:rPr lang="en-US" sz="2400" dirty="0">
                <a:hlinkClick r:id="rId3"/>
              </a:rPr>
              <a:t>http://cdev.teilar.gr/courses/FDT102/</a:t>
            </a:r>
            <a:r>
              <a:rPr lang="el-GR" sz="2400" dirty="0"/>
              <a:t>, 20/1</a:t>
            </a:r>
            <a:r>
              <a:rPr lang="en-US" sz="2400" dirty="0"/>
              <a:t>1</a:t>
            </a:r>
            <a:r>
              <a:rPr lang="el-GR" sz="2400"/>
              <a:t>/2015.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371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l-GR" sz="1400" dirty="0">
                <a:hlinkClick r:id="rId6" tooltip="Μετάβαση στην Άδεια Χρήσης"/>
              </a:rPr>
              <a:t>http://creativecommons.org/licenses/by-nc-sa/4.0/ 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5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356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Σημείωμα Χρήσης Έργων Τρίτων</a:t>
            </a:r>
            <a:r>
              <a:rPr lang="en-US" b="1" dirty="0"/>
              <a:t> </a:t>
            </a:r>
            <a:r>
              <a:rPr lang="el-GR" b="1" dirty="0"/>
              <a:t/>
            </a:r>
            <a:br>
              <a:rPr lang="el-GR" b="1" dirty="0"/>
            </a:br>
            <a:r>
              <a:rPr lang="en-US" b="1" dirty="0" smtClean="0"/>
              <a:t>(</a:t>
            </a:r>
            <a:r>
              <a:rPr lang="el-GR" b="1" dirty="0" smtClean="0"/>
              <a:t>1</a:t>
            </a:r>
            <a:r>
              <a:rPr lang="en-US" b="1" dirty="0" smtClean="0"/>
              <a:t>/</a:t>
            </a:r>
            <a:r>
              <a:rPr lang="el-GR" b="1" dirty="0"/>
              <a:t>2</a:t>
            </a:r>
            <a:r>
              <a:rPr lang="en-US" b="1" dirty="0" smtClean="0"/>
              <a:t>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n-US" sz="2000" dirty="0" smtClean="0"/>
              <a:t>J</a:t>
            </a:r>
            <a:r>
              <a:rPr lang="en-US" sz="2000" dirty="0"/>
              <a:t>. </a:t>
            </a:r>
            <a:r>
              <a:rPr lang="en-US" sz="2000" dirty="0" err="1"/>
              <a:t>Robertus</a:t>
            </a:r>
            <a:r>
              <a:rPr lang="en-US" sz="2000" dirty="0"/>
              <a:t>, The University of Texas at Austin</a:t>
            </a:r>
            <a:r>
              <a:rPr lang="el-GR" sz="2000" dirty="0" smtClean="0"/>
              <a:t>. Δεν απαιτείται άδεια </a:t>
            </a:r>
            <a:r>
              <a:rPr lang="el-GR" sz="2000" dirty="0"/>
              <a:t>χρήσης. </a:t>
            </a:r>
          </a:p>
          <a:p>
            <a:pPr marL="747522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000" dirty="0" smtClean="0"/>
              <a:t>Πηγή: </a:t>
            </a:r>
            <a:r>
              <a:rPr lang="el-GR" sz="2000" dirty="0" smtClean="0">
                <a:solidFill>
                  <a:schemeClr val="accent2"/>
                </a:solidFill>
                <a:hlinkClick r:id="rId2" tooltip="Μετάβαση στην ιστοσελίδα"/>
              </a:rPr>
              <a:t>http</a:t>
            </a:r>
            <a:r>
              <a:rPr lang="el-GR" sz="2000" dirty="0">
                <a:solidFill>
                  <a:schemeClr val="accent2"/>
                </a:solidFill>
                <a:hlinkClick r:id="rId2" tooltip="Μετάβαση στην ιστοσελίδα"/>
              </a:rPr>
              <a:t>://</a:t>
            </a:r>
            <a:r>
              <a:rPr lang="el-GR" sz="2000" dirty="0" smtClean="0">
                <a:solidFill>
                  <a:schemeClr val="accent2"/>
                </a:solidFill>
                <a:hlinkClick r:id="rId2" tooltip="Μετάβαση στην ιστοσελίδα"/>
              </a:rPr>
              <a:t>courses.cm.utexas.edu/jrobertus/ch339k/overheads-1/ch5-aa.jpg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l-GR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l-GR" sz="2000" dirty="0">
                <a:solidFill>
                  <a:srgbClr val="FF0000"/>
                </a:solidFill>
              </a:rPr>
              <a:t>5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/>
              <a:t>J. </a:t>
            </a:r>
            <a:r>
              <a:rPr lang="en-US" sz="2000" dirty="0" err="1"/>
              <a:t>Robertus</a:t>
            </a:r>
            <a:r>
              <a:rPr lang="en-US" sz="2000" dirty="0"/>
              <a:t>, The University of Texas at Austin</a:t>
            </a:r>
            <a:r>
              <a:rPr lang="el-GR" sz="2000" dirty="0"/>
              <a:t>. Δεν </a:t>
            </a:r>
            <a:r>
              <a:rPr lang="el-GR" sz="2000" dirty="0" smtClean="0"/>
              <a:t>απαιτείται </a:t>
            </a:r>
            <a:r>
              <a:rPr lang="el-GR" sz="2000" dirty="0"/>
              <a:t>άδεια χρήσης. </a:t>
            </a:r>
          </a:p>
          <a:p>
            <a:pPr marL="740664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000" dirty="0" smtClean="0"/>
              <a:t>Πηγή: </a:t>
            </a:r>
            <a:r>
              <a:rPr lang="el-GR" sz="2000" dirty="0">
                <a:hlinkClick r:id="rId3" tooltip="Μετάβαση στην ιστοσελίδα"/>
              </a:rPr>
              <a:t>http://</a:t>
            </a:r>
            <a:r>
              <a:rPr lang="el-GR" sz="2000" dirty="0" smtClean="0">
                <a:hlinkClick r:id="rId3" tooltip="Μετάβαση στην ιστοσελίδα"/>
              </a:rPr>
              <a:t>courses.cm.utexas.edu/jrobertus/ch339k/overheads-1/Ch5-RS.jpg</a:t>
            </a:r>
            <a:endParaRPr lang="el-GR" sz="20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17: </a:t>
            </a:r>
            <a:r>
              <a:rPr lang="en-US" sz="2000" dirty="0"/>
              <a:t>J. </a:t>
            </a:r>
            <a:r>
              <a:rPr lang="en-US" sz="2000" dirty="0" err="1"/>
              <a:t>Robertus</a:t>
            </a:r>
            <a:r>
              <a:rPr lang="en-US" sz="2000" dirty="0"/>
              <a:t>, The University of Texas at Austin</a:t>
            </a:r>
            <a:r>
              <a:rPr lang="el-GR" sz="2000" dirty="0"/>
              <a:t>. Δεν </a:t>
            </a:r>
            <a:r>
              <a:rPr lang="el-GR" sz="2000" dirty="0" smtClean="0"/>
              <a:t>απαιτείται </a:t>
            </a:r>
            <a:r>
              <a:rPr lang="el-GR" sz="2000" dirty="0"/>
              <a:t>άδεια χρήσης. </a:t>
            </a:r>
          </a:p>
          <a:p>
            <a:pPr marL="740664" indent="0">
              <a:spcBef>
                <a:spcPts val="0"/>
              </a:spcBef>
              <a:buNone/>
            </a:pPr>
            <a:r>
              <a:rPr lang="el-GR" sz="2000" dirty="0"/>
              <a:t>Πηγή: </a:t>
            </a:r>
            <a:r>
              <a:rPr lang="el-GR" sz="2000" dirty="0">
                <a:hlinkClick r:id="rId4" tooltip="Μετάβαση στην ιστοσελίδα"/>
              </a:rPr>
              <a:t>http://courses.cm.utexas.edu/jrobertus/ch339k/overheads-1/ch6_collagen.jpg</a:t>
            </a:r>
            <a:endParaRPr lang="el-GR" sz="2000" dirty="0"/>
          </a:p>
          <a:p>
            <a:pPr marL="740664" lvl="1" indent="0">
              <a:spcBef>
                <a:spcPts val="0"/>
              </a:spcBef>
              <a:spcAft>
                <a:spcPts val="1200"/>
              </a:spcAft>
              <a:buNone/>
            </a:pPr>
            <a:endParaRPr lang="el-GR" sz="2000" dirty="0" smtClean="0"/>
          </a:p>
          <a:p>
            <a:pPr marL="740664" lvl="1" indent="0">
              <a:spcBef>
                <a:spcPts val="0"/>
              </a:spcBef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551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Αμινοξέα Πεπτίδια Πρωτεΐνες Ένζυμα</a:t>
            </a:r>
            <a:br>
              <a:rPr lang="el-GR" b="1" dirty="0" smtClean="0"/>
            </a:br>
            <a:r>
              <a:rPr lang="el-GR" b="1" dirty="0" smtClean="0"/>
              <a:t>(2 από 2)</a:t>
            </a:r>
            <a:endParaRPr lang="el-GR" dirty="0"/>
          </a:p>
        </p:txBody>
      </p:sp>
      <p:pic>
        <p:nvPicPr>
          <p:cNvPr id="21" name="Θέση περιεχομένου 1" descr="Εικόνα με τους σχηματισμούς των αμινοξέων, πεπτιδίων και πρωτεΐνών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9701"/>
            <a:ext cx="7924800" cy="4392499"/>
          </a:xfrm>
        </p:spPr>
      </p:pic>
      <p:sp>
        <p:nvSpPr>
          <p:cNvPr id="3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6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26155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</a:t>
            </a:r>
            <a:r>
              <a:rPr lang="el-GR" sz="4000" b="1" dirty="0" smtClean="0"/>
              <a:t>2</a:t>
            </a:r>
            <a:r>
              <a:rPr lang="en-US" sz="4000" b="1" dirty="0" smtClean="0"/>
              <a:t>/</a:t>
            </a:r>
            <a:r>
              <a:rPr lang="el-GR" sz="4000" b="1" dirty="0" smtClean="0"/>
              <a:t>2</a:t>
            </a:r>
            <a:r>
              <a:rPr lang="en-US" sz="4000" b="1" dirty="0" smtClean="0"/>
              <a:t>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22</a:t>
            </a:r>
            <a:r>
              <a:rPr lang="el-GR" sz="2000" dirty="0" smtClean="0"/>
              <a:t>: </a:t>
            </a:r>
            <a:r>
              <a:rPr lang="en-US" sz="2000" dirty="0"/>
              <a:t>Wiley Online </a:t>
            </a:r>
            <a:r>
              <a:rPr lang="en-US" sz="2000" dirty="0" smtClean="0"/>
              <a:t>Library</a:t>
            </a:r>
            <a:r>
              <a:rPr lang="el-GR" sz="2000" dirty="0" smtClean="0"/>
              <a:t>. Δεν απαιτείται άδεια χρήσης. </a:t>
            </a:r>
          </a:p>
          <a:p>
            <a:pPr marL="74066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000" dirty="0" smtClean="0"/>
              <a:t>Πηγή: </a:t>
            </a:r>
            <a:r>
              <a:rPr lang="el-GR" sz="2000" dirty="0">
                <a:hlinkClick r:id="rId3" tooltip="Μετάβαση στην ιστοσελίδα"/>
              </a:rPr>
              <a:t>http://www3.interscience.wiley.com:8100/legacy/college/boyer/0471661791/structure/HbMb/hbmb.htm</a:t>
            </a:r>
            <a:r>
              <a:rPr lang="el-GR" sz="2000" dirty="0"/>
              <a:t> </a:t>
            </a:r>
            <a:r>
              <a:rPr lang="el-GR" sz="2000" dirty="0" smtClean="0"/>
              <a:t>.</a:t>
            </a:r>
            <a:endParaRPr lang="el-GR" sz="2000" dirty="0"/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Εικόνα 2</a:t>
            </a:r>
            <a:r>
              <a:rPr lang="en-US" sz="2000" dirty="0" smtClean="0">
                <a:solidFill>
                  <a:srgbClr val="FF0000"/>
                </a:solidFill>
              </a:rPr>
              <a:t>4</a:t>
            </a:r>
            <a:r>
              <a:rPr lang="el-GR" sz="2000" dirty="0" smtClean="0"/>
              <a:t>: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Thomson Brooks </a:t>
            </a:r>
            <a:r>
              <a:rPr lang="en-US" sz="2000" dirty="0" smtClean="0"/>
              <a:t>Cole. </a:t>
            </a:r>
            <a:r>
              <a:rPr lang="el-GR" sz="2000" dirty="0" smtClean="0"/>
              <a:t>Δεν υπόκειται σε άδεια χρήσης. </a:t>
            </a:r>
          </a:p>
          <a:p>
            <a:pPr marL="740664" indent="0">
              <a:spcBef>
                <a:spcPts val="0"/>
              </a:spcBef>
              <a:buNone/>
            </a:pPr>
            <a:r>
              <a:rPr lang="el-GR" sz="2000" dirty="0" smtClean="0"/>
              <a:t>Πηγή: </a:t>
            </a:r>
            <a:r>
              <a:rPr lang="el-GR" sz="2000" dirty="0">
                <a:hlinkClick r:id="rId4" tooltip="Μετάβαση στην ιστοσελίδα"/>
              </a:rPr>
              <a:t>http://</a:t>
            </a:r>
            <a:r>
              <a:rPr lang="el-GR" sz="2000" dirty="0" smtClean="0">
                <a:hlinkClick r:id="rId4" tooltip="Μετάβαση στην ιστοσελίδα"/>
              </a:rPr>
              <a:t>www.brookscole.com/chemistry_d/templates/student_resources/shared_resources/animations/muscles/muscles.html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487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Αμινοξέα (1)</a:t>
            </a:r>
            <a:endParaRPr lang="el-GR" b="1" dirty="0"/>
          </a:p>
        </p:txBody>
      </p:sp>
      <p:pic>
        <p:nvPicPr>
          <p:cNvPr id="47" name="Θέση περιεχομένου 1" descr=" Εικόνα με τους σχηματισμούς διάφορων αμινοξέων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693005"/>
            <a:ext cx="7223760" cy="434035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2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Αμινοξέα </a:t>
            </a:r>
            <a:r>
              <a:rPr lang="el-GR" b="1" dirty="0" smtClean="0"/>
              <a:t>(2)</a:t>
            </a:r>
            <a:endParaRPr lang="el-GR" dirty="0"/>
          </a:p>
        </p:txBody>
      </p:sp>
      <p:pic>
        <p:nvPicPr>
          <p:cNvPr id="6" name="Θέση περιεχομένου 1" descr=" Εικόνα με τους σχηματισμούς διάφορων αμινοξέων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99989"/>
            <a:ext cx="7727328" cy="484841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Ονοματολογία αμινοξέων</a:t>
            </a:r>
          </a:p>
        </p:txBody>
      </p:sp>
      <p:pic>
        <p:nvPicPr>
          <p:cNvPr id="8" name="Θέση περιεχομένου 1" descr="Εικόνα με τους σχηματισμούς διάφορων αμινοξέων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84" y="1747869"/>
            <a:ext cx="6047232" cy="423062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Πρωτεΐνες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74B-4ECC-47F7-BA3C-4EB08BFB5ADD}" type="slidenum">
              <a:rPr lang="el-GR" sz="1400" smtClean="0">
                <a:solidFill>
                  <a:schemeClr val="tx1"/>
                </a:solidFill>
              </a:rPr>
              <a:t>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5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0/20/2014 1:52:15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12,4,13,9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4,5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4,14,7,9,10,11,12,8,6153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21,3,4,6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9,3,4,5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CDFB8B0F-FFD2-470B-A5E3-E5A7CCB5D3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1763</Words>
  <Application>Microsoft Office PowerPoint</Application>
  <PresentationFormat>Προβολή στην οθόνη (4:3)</PresentationFormat>
  <Paragraphs>424</Paragraphs>
  <Slides>60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60</vt:i4>
      </vt:variant>
    </vt:vector>
  </HeadingPairs>
  <TitlesOfParts>
    <vt:vector size="63" baseType="lpstr">
      <vt:lpstr>Θέμα του Office</vt:lpstr>
      <vt:lpstr>Equation</vt:lpstr>
      <vt:lpstr>Εξίσωση</vt:lpstr>
      <vt:lpstr>Χημεία Τροφίμων</vt:lpstr>
      <vt:lpstr>Χρηματοδότηση </vt:lpstr>
      <vt:lpstr>Σκοποί ενότητας </vt:lpstr>
      <vt:lpstr>Περιεχόμενα ενότητας</vt:lpstr>
      <vt:lpstr>Αμινοξέα Πεπτίδια Πρωτεΐνες Ένζυμα (1 από 2)</vt:lpstr>
      <vt:lpstr>Αμινοξέα Πεπτίδια Πρωτεΐνες Ένζυμα (2 από 2)</vt:lpstr>
      <vt:lpstr>Αμινοξέα (1)</vt:lpstr>
      <vt:lpstr>Αμινοξέα (2)</vt:lpstr>
      <vt:lpstr>Ονοματολογία αμινοξέων</vt:lpstr>
      <vt:lpstr>Το σύστημα RS</vt:lpstr>
      <vt:lpstr>Οξεοβασικές Ιδιότητες  Αμινοξέων (1)</vt:lpstr>
      <vt:lpstr>Οξεοβασικές Ιδιότητες  Αμινοξέων (2)</vt:lpstr>
      <vt:lpstr>Χημικές Ιδιότητες Αμινοξέων (1)</vt:lpstr>
      <vt:lpstr>Χημικές Ιδιότητες Αμινοξέων (2)</vt:lpstr>
      <vt:lpstr>Χημικές Ιδιότητες Αμινοξέων (3)</vt:lpstr>
      <vt:lpstr>Χημικές Ιδιότητες Αμινοξέων (4)</vt:lpstr>
      <vt:lpstr>Κατάταξη των Πρωτεϊνών</vt:lpstr>
      <vt:lpstr>Δομή των Πρωτεϊνών (1)</vt:lpstr>
      <vt:lpstr>Δομή των Πρωτεϊνών (2)</vt:lpstr>
      <vt:lpstr>Δομή των Πρωτεϊνών (3)</vt:lpstr>
      <vt:lpstr>Δομή των Πρωτεϊνών (4)</vt:lpstr>
      <vt:lpstr>Κολλαγόνο</vt:lpstr>
      <vt:lpstr>Φυσικές ιδιότητες (1 από 2)</vt:lpstr>
      <vt:lpstr>Φυσικές ιδιότητες (2 από 2)</vt:lpstr>
      <vt:lpstr>Μετουσίωση</vt:lpstr>
      <vt:lpstr>Μετουσίωση - Χημικοί παράγοντες</vt:lpstr>
      <vt:lpstr>Ανάλυση των πρωτεϊνών</vt:lpstr>
      <vt:lpstr>Πρωτεΐνες και τρόφιμα  (1 από 2)</vt:lpstr>
      <vt:lpstr>Πρωτεΐνες και τρόφιμα  (2 από 2)</vt:lpstr>
      <vt:lpstr>Πρωτεΐνες τροφίμων</vt:lpstr>
      <vt:lpstr>Γάλα</vt:lpstr>
      <vt:lpstr>Πρωτεΐνες γάλακτος: Διάγραμμα</vt:lpstr>
      <vt:lpstr>Πρωτεΐνες γάλακτος  (1 από 2)</vt:lpstr>
      <vt:lpstr>Πρωτεΐνες γάλακτος  (2 από 2)</vt:lpstr>
      <vt:lpstr>Πρωτεΐνες κρέατος  (1 από 2)</vt:lpstr>
      <vt:lpstr>Πρωτεΐνες κρέατος  (2 από 2)</vt:lpstr>
      <vt:lpstr>Κίνηση των μυών</vt:lpstr>
      <vt:lpstr>Ακαμψία θανάτου</vt:lpstr>
      <vt:lpstr>Πρωτεΐνες δημητριακών  (1 από 3)</vt:lpstr>
      <vt:lpstr>Πρωτεΐνες δημητριακών  (2 από 3)</vt:lpstr>
      <vt:lpstr>Πρωτεΐνες δημητριακών  (3 από 3)</vt:lpstr>
      <vt:lpstr>Δυσανεξία στη γλουτένη</vt:lpstr>
      <vt:lpstr>Τεχνολογία Τροφίμων και Πρωτεΐνες (1 από 2)</vt:lpstr>
      <vt:lpstr>Τεχνολογία Τροφίμων και Πρωτεΐνες (2 από 2)</vt:lpstr>
      <vt:lpstr>Πρωτεΐνες και διατροφή</vt:lpstr>
      <vt:lpstr>Απαραίτητα αμινοξέα  (1 από 2)</vt:lpstr>
      <vt:lpstr>Απαραίτητα αμινοξέα  (2 από 2)</vt:lpstr>
      <vt:lpstr>Ποιότητα πρωτεΐνης  (1 από 4)</vt:lpstr>
      <vt:lpstr>Ποιότητα πρωτεΐνης  (2 από 4)</vt:lpstr>
      <vt:lpstr>Ποιότητα πρωτεΐνης  (3 από 4)</vt:lpstr>
      <vt:lpstr>Ποιότητα πρωτεΐνης  (4 από 4)</vt:lpstr>
      <vt:lpstr>Χρησιμότητα των πρωτεϊνών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 (1/2)</vt:lpstr>
      <vt:lpstr>Σημείωμα Χρήσης Έργων Τρίτων  (2/2)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Τροφίμων</dc:title>
  <dc:subject>Πρωτεΐνες</dc:subject>
  <dc:creator>Μανούρας Αθανάσιος</dc:creator>
  <cp:lastModifiedBy>eLearning</cp:lastModifiedBy>
  <cp:revision>138</cp:revision>
  <dcterms:created xsi:type="dcterms:W3CDTF">2014-10-19T11:32:29Z</dcterms:created>
  <dcterms:modified xsi:type="dcterms:W3CDTF">2015-11-16T16:45:00Z</dcterms:modified>
  <cp:category>Εκπαιδευτικό υλικό</cp:category>
  <cp:contentStatus>Τελικό</cp:contentStatus>
</cp:coreProperties>
</file>