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2"/>
  </p:notesMasterIdLst>
  <p:sldIdLst>
    <p:sldId id="257" r:id="rId3"/>
    <p:sldId id="264" r:id="rId4"/>
    <p:sldId id="268" r:id="rId5"/>
    <p:sldId id="269" r:id="rId6"/>
    <p:sldId id="371" r:id="rId7"/>
    <p:sldId id="391" r:id="rId8"/>
    <p:sldId id="402" r:id="rId9"/>
    <p:sldId id="392" r:id="rId10"/>
    <p:sldId id="403" r:id="rId11"/>
    <p:sldId id="395" r:id="rId12"/>
    <p:sldId id="404" r:id="rId13"/>
    <p:sldId id="396" r:id="rId14"/>
    <p:sldId id="408" r:id="rId15"/>
    <p:sldId id="409" r:id="rId16"/>
    <p:sldId id="399" r:id="rId17"/>
    <p:sldId id="398" r:id="rId18"/>
    <p:sldId id="407" r:id="rId19"/>
    <p:sldId id="401" r:id="rId20"/>
    <p:sldId id="406" r:id="rId21"/>
    <p:sldId id="405" r:id="rId22"/>
    <p:sldId id="326" r:id="rId23"/>
    <p:sldId id="325" r:id="rId24"/>
    <p:sldId id="271" r:id="rId25"/>
    <p:sldId id="258" r:id="rId26"/>
    <p:sldId id="259" r:id="rId27"/>
    <p:sldId id="260" r:id="rId28"/>
    <p:sldId id="272" r:id="rId29"/>
    <p:sldId id="273" r:id="rId30"/>
    <p:sldId id="261" r:id="rId31"/>
  </p:sldIdLst>
  <p:sldSz cx="9144000" cy="6858000" type="screen4x3"/>
  <p:notesSz cx="6858000" cy="9144000"/>
  <p:custDataLst>
    <p:tags r:id="rId3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71" autoAdjust="0"/>
    <p:restoredTop sz="94660"/>
  </p:normalViewPr>
  <p:slideViewPr>
    <p:cSldViewPr>
      <p:cViewPr>
        <p:scale>
          <a:sx n="72" d="100"/>
          <a:sy n="72" d="100"/>
        </p:scale>
        <p:origin x="6" y="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gs" Target="tags/tag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200" dirty="0" smtClean="0">
                <a:solidFill>
                  <a:prstClr val="black"/>
                </a:solidFill>
              </a:rPr>
              <a:t>Επιφανειακές μέθοδοι άρδευσης με αυλάκια</a:t>
            </a:r>
            <a:endParaRPr lang="el-G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5.png"/><Relationship Id="rId4" Type="http://schemas.openxmlformats.org/officeDocument/2006/relationships/hyperlink" Target="http://creativecommons.org/licenses/by-nc-sa/4.0/deed.el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6.xml"/><Relationship Id="rId7" Type="http://schemas.openxmlformats.org/officeDocument/2006/relationships/slide" Target="slide13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10" Type="http://schemas.openxmlformats.org/officeDocument/2006/relationships/slide" Target="slide21.xml"/><Relationship Id="rId4" Type="http://schemas.openxmlformats.org/officeDocument/2006/relationships/slide" Target="slide9.xml"/><Relationship Id="rId9" Type="http://schemas.openxmlformats.org/officeDocument/2006/relationships/slide" Target="slide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7" y="406400"/>
            <a:ext cx="3455988" cy="1093420"/>
            <a:chOff x="611558" y="406230"/>
            <a:chExt cx="3456385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8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323930"/>
            <a:ext cx="658896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12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Επιφανειακές μέθοδοι άρδευσης</a:t>
            </a:r>
            <a:r>
              <a:rPr lang="en-US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με αυλάκια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Βύρλας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3600" b="1" dirty="0" smtClean="0"/>
              <a:t>Άρδευση με αυλάκια – Παροχέτευση νερού</a:t>
            </a:r>
            <a:endParaRPr lang="el-GR" sz="3600" b="1" dirty="0"/>
          </a:p>
        </p:txBody>
      </p:sp>
      <p:pic>
        <p:nvPicPr>
          <p:cNvPr id="9" name="Θέση περιεχομένου 8" descr="Εικόνα παροχέτευσης νερού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422" y="2595103"/>
            <a:ext cx="8157155" cy="2536156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35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3600" b="1" dirty="0" smtClean="0"/>
              <a:t>Άρδευση με αυλάκια – Πλήρωση σιφωνίου</a:t>
            </a:r>
            <a:endParaRPr lang="el-GR" sz="3600" b="1" dirty="0"/>
          </a:p>
        </p:txBody>
      </p:sp>
      <p:pic>
        <p:nvPicPr>
          <p:cNvPr id="4" name="Θέση περιεχομένου 3" descr="Εικόνα άρδευσης όπου απεικονίζονται τα αυλάκια με σιφώνι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5156" y="1600200"/>
            <a:ext cx="6673687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39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/>
              <a:t>Άρδευση </a:t>
            </a:r>
            <a:r>
              <a:rPr lang="el-GR" sz="3600" b="1" dirty="0" smtClean="0"/>
              <a:t>σε αυλάκια με σιφώνια</a:t>
            </a:r>
            <a:endParaRPr lang="el-GR" sz="3600" b="1" dirty="0"/>
          </a:p>
        </p:txBody>
      </p:sp>
      <p:pic>
        <p:nvPicPr>
          <p:cNvPr id="7" name="Θέση περιεχομένου 6" descr="Εικόνα άρδευσης όπου απεικονίζονται τα αυλάκια με σιφώνι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986" y="1600200"/>
            <a:ext cx="7788027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84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Μέγιστη επιτρεπόμενη </a:t>
            </a:r>
            <a:r>
              <a:rPr lang="el-GR" b="1" dirty="0" smtClean="0"/>
              <a:t>παροχή</a:t>
            </a:r>
            <a:r>
              <a:rPr lang="en-US" b="1" dirty="0" smtClean="0"/>
              <a:t> 1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l-GR" altLang="el-GR" sz="2400" dirty="0"/>
              <a:t>Επηρεάζεται: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Κλίση αυλακιών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Μηχανική σύσταση-δομή </a:t>
            </a:r>
            <a:r>
              <a:rPr lang="el-GR" altLang="el-GR" sz="2400" dirty="0" err="1"/>
              <a:t>εδάφος</a:t>
            </a:r>
            <a:endParaRPr lang="el-GR" altLang="el-GR" sz="2400" dirty="0"/>
          </a:p>
          <a:p>
            <a:pPr>
              <a:spcBef>
                <a:spcPts val="600"/>
              </a:spcBef>
            </a:pPr>
            <a:r>
              <a:rPr lang="el-GR" altLang="el-GR" sz="2400" dirty="0"/>
              <a:t>Παροχή νερού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Κλίση πρανών (συνήθως Φ=1 και Φ=1,5 στα αμμώδη</a:t>
            </a:r>
            <a:r>
              <a:rPr lang="el-GR" altLang="el-GR" sz="2400" dirty="0" smtClean="0"/>
              <a:t>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altLang="el-GR" sz="2400" dirty="0"/>
              <a:t>Δοκιμές -&gt; διάβρωση και θολότητα (5 </a:t>
            </a:r>
            <a:r>
              <a:rPr lang="en-US" altLang="el-GR" sz="2400" dirty="0"/>
              <a:t>min)</a:t>
            </a:r>
            <a:endParaRPr lang="el-GR" altLang="el-GR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US" altLang="el-GR" sz="2400" dirty="0" smtClean="0"/>
              <a:t>Q = 0,63 / S </a:t>
            </a:r>
            <a:r>
              <a:rPr lang="el-GR" altLang="el-GR" sz="2400" dirty="0" smtClean="0"/>
              <a:t>όπου </a:t>
            </a:r>
          </a:p>
          <a:p>
            <a:pPr>
              <a:spcBef>
                <a:spcPts val="600"/>
              </a:spcBef>
            </a:pPr>
            <a:r>
              <a:rPr lang="en-US" altLang="el-GR" sz="2400" dirty="0" smtClean="0"/>
              <a:t>Q </a:t>
            </a:r>
            <a:r>
              <a:rPr lang="el-GR" altLang="el-GR" sz="2400" dirty="0" smtClean="0"/>
              <a:t>η μέγιστη επιτρεπόμενη παροχή (</a:t>
            </a:r>
            <a:r>
              <a:rPr lang="en-US" altLang="el-GR" sz="2400" dirty="0"/>
              <a:t>l</a:t>
            </a:r>
            <a:r>
              <a:rPr lang="en-US" altLang="el-GR" sz="2400" dirty="0" smtClean="0"/>
              <a:t>/s)</a:t>
            </a:r>
            <a:r>
              <a:rPr lang="el-GR" altLang="el-GR" sz="2400" dirty="0" smtClean="0"/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altLang="el-GR" sz="2400" dirty="0" smtClean="0"/>
              <a:t>και </a:t>
            </a:r>
          </a:p>
          <a:p>
            <a:pPr>
              <a:spcBef>
                <a:spcPts val="600"/>
              </a:spcBef>
            </a:pPr>
            <a:r>
              <a:rPr lang="en-US" altLang="el-GR" sz="2400" dirty="0" smtClean="0"/>
              <a:t>S </a:t>
            </a:r>
            <a:r>
              <a:rPr lang="el-GR" altLang="el-GR" sz="2400" dirty="0" smtClean="0"/>
              <a:t>η κλίση αυλακιού(%)</a:t>
            </a:r>
            <a:endParaRPr lang="el-GR" altLang="el-GR" sz="24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08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Μέγιστη επιτρεπόμενη </a:t>
            </a:r>
            <a:r>
              <a:rPr lang="el-GR" b="1" dirty="0" smtClean="0"/>
              <a:t>παροχή</a:t>
            </a:r>
            <a:r>
              <a:rPr lang="en-US" b="1" dirty="0" smtClean="0"/>
              <a:t> 2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l-GR" altLang="el-GR" sz="2400" dirty="0"/>
              <a:t>Η ομοιομορφία εφαρμογής του νερού επηρεάζεται: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Παροχή άρδευσης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Μήκος διαδρομής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Διηθητικότητα εδάφους</a:t>
            </a:r>
          </a:p>
          <a:p>
            <a:pPr>
              <a:spcBef>
                <a:spcPts val="600"/>
              </a:spcBef>
            </a:pPr>
            <a:r>
              <a:rPr lang="el-GR" altLang="el-GR" sz="2400" dirty="0" smtClean="0"/>
              <a:t>Ταχύτητα ροής</a:t>
            </a:r>
            <a:endParaRPr lang="en-US" altLang="el-GR" sz="24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l-GR" altLang="el-GR" sz="2400" dirty="0" smtClean="0"/>
              <a:t>Ο παραπάνω παράγοντας της ταχύτητας ροής εξαρτάται: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Κλίσης επιφάνειας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Τραχύτητας επιφανειακού εδάφους</a:t>
            </a:r>
          </a:p>
          <a:p>
            <a:pPr>
              <a:spcBef>
                <a:spcPts val="600"/>
              </a:spcBef>
            </a:pPr>
            <a:r>
              <a:rPr lang="el-GR" altLang="el-GR" sz="2400" dirty="0"/>
              <a:t>Πυκνότητας καλλιέργειας</a:t>
            </a:r>
          </a:p>
          <a:p>
            <a:pPr marL="0" indent="0">
              <a:spcBef>
                <a:spcPts val="600"/>
              </a:spcBef>
              <a:buNone/>
            </a:pPr>
            <a:endParaRPr lang="en-US" altLang="el-GR" sz="24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8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Διήθηση του νερού στα αυλάκια</a:t>
            </a:r>
          </a:p>
        </p:txBody>
      </p:sp>
      <p:pic>
        <p:nvPicPr>
          <p:cNvPr id="30" name="Θέση περιεχομένου 29" descr="Εικόνα άρδευσης όπου απεικονίζονται σχηματικά η διήθηση νερού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7547" y="1600200"/>
            <a:ext cx="6068905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34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Χαρακτηριστικά άρδευσης με αυλάκια</a:t>
            </a:r>
            <a:endParaRPr lang="el-GR" sz="36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l-GR" altLang="el-GR" sz="2800" dirty="0"/>
              <a:t>Για καλύτερη ομοιομορφία πρέπει το νερό να παραμείνει στο αυλάκι για ίσο χρόνο σε όλα τα σημεία </a:t>
            </a:r>
            <a:r>
              <a:rPr lang="el-GR" altLang="el-GR" sz="2800" dirty="0" smtClean="0"/>
              <a:t>του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altLang="el-GR" sz="2800" dirty="0"/>
              <a:t>Η εύρεση του καλύτερου συνδυασμού των παραγόντων γίνεται 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Με δοκιμαστικές αρδεύσεις σε 2-3 αυλάκια.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Αλλάζουμε το μήκος ή την παροχή και το χρόνο διακοπής του νερού. </a:t>
            </a:r>
            <a:endParaRPr lang="el-GR" altLang="el-GR" sz="2800" dirty="0" smtClean="0"/>
          </a:p>
          <a:p>
            <a:pPr marL="0" indent="0">
              <a:spcBef>
                <a:spcPts val="600"/>
              </a:spcBef>
              <a:buNone/>
            </a:pPr>
            <a:r>
              <a:rPr lang="el-GR" altLang="el-GR" sz="2800" dirty="0"/>
              <a:t>Χρειάζονται: </a:t>
            </a:r>
            <a:endParaRPr lang="el-GR" altLang="el-GR" sz="2800" dirty="0" smtClean="0"/>
          </a:p>
          <a:p>
            <a:pPr>
              <a:spcBef>
                <a:spcPts val="600"/>
              </a:spcBef>
            </a:pPr>
            <a:r>
              <a:rPr lang="el-GR" altLang="el-GR" sz="2800" dirty="0" smtClean="0"/>
              <a:t>καμπύλες </a:t>
            </a:r>
            <a:r>
              <a:rPr lang="el-GR" altLang="el-GR" sz="2800" dirty="0"/>
              <a:t>προωθήσεως</a:t>
            </a:r>
          </a:p>
          <a:p>
            <a:pPr>
              <a:spcBef>
                <a:spcPts val="600"/>
              </a:spcBef>
            </a:pPr>
            <a:r>
              <a:rPr lang="el-GR" altLang="el-GR" sz="2800" dirty="0" smtClean="0"/>
              <a:t>καμπύλες </a:t>
            </a:r>
            <a:r>
              <a:rPr lang="el-GR" altLang="el-GR" sz="2800" dirty="0"/>
              <a:t>αποχωρήσεως</a:t>
            </a:r>
          </a:p>
          <a:p>
            <a:pPr marL="0" indent="0">
              <a:spcBef>
                <a:spcPts val="600"/>
              </a:spcBef>
              <a:buNone/>
            </a:pPr>
            <a:endParaRPr lang="el-GR" altLang="el-GR" sz="2800" dirty="0" smtClean="0"/>
          </a:p>
          <a:p>
            <a:pPr marL="0" indent="0">
              <a:spcBef>
                <a:spcPts val="600"/>
              </a:spcBef>
              <a:buNone/>
            </a:pPr>
            <a:endParaRPr lang="el-GR" altLang="el-GR" sz="2800" dirty="0" smtClean="0"/>
          </a:p>
          <a:p>
            <a:pPr marL="0" indent="0">
              <a:spcBef>
                <a:spcPts val="600"/>
              </a:spcBef>
              <a:buNone/>
            </a:pPr>
            <a:endParaRPr lang="el-GR" alt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9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Άρδευση με αυλάκια με καλή κατανομή</a:t>
            </a:r>
            <a:endParaRPr lang="el-GR" sz="3600" b="1" dirty="0"/>
          </a:p>
        </p:txBody>
      </p:sp>
      <p:pic>
        <p:nvPicPr>
          <p:cNvPr id="7" name="Θέση περιεχομένου 6" descr="Εικόνα άρδευσης όπου απεικονίζονται τα αυλάκια με καλή κατανομή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8824" y="2866399"/>
            <a:ext cx="5706351" cy="1993565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44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Άρδευση με αυλάκια με μικρή παροχή</a:t>
            </a:r>
            <a:endParaRPr lang="el-GR" sz="3600" b="1" dirty="0"/>
          </a:p>
        </p:txBody>
      </p:sp>
      <p:pic>
        <p:nvPicPr>
          <p:cNvPr id="4" name="Θέση περιεχομένου 3" descr="Εικόνα άρδευσης όπου απεικονίζονται τα αυλάκια με μικρή παροχή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8824" y="2403063"/>
            <a:ext cx="5706351" cy="2920237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59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Άρδευση </a:t>
            </a:r>
            <a:r>
              <a:rPr lang="el-GR" sz="3600" b="1" dirty="0"/>
              <a:t>με αυλάκια με </a:t>
            </a:r>
            <a:r>
              <a:rPr lang="el-GR" sz="3600" b="1" dirty="0" smtClean="0"/>
              <a:t>μεγάλη παροχή</a:t>
            </a:r>
            <a:endParaRPr lang="el-GR" sz="3600" b="1" dirty="0"/>
          </a:p>
        </p:txBody>
      </p:sp>
      <p:pic>
        <p:nvPicPr>
          <p:cNvPr id="4" name="Θέση περιεχομένου 3" descr="Εικόνα άρδευσης όπου απεικονίζονται τα αυλάκια με μεγάλη παροχή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8824" y="2774951"/>
            <a:ext cx="5706351" cy="2176461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55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Προϋποθέσεις εφαρμογής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altLang="el-GR" sz="2800" dirty="0"/>
              <a:t>Προετοιμασία έκτασης (για ομοιόμορφη άρδευση)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Όχι πολύ </a:t>
            </a:r>
            <a:r>
              <a:rPr lang="el-GR" altLang="el-GR" sz="2800" dirty="0" err="1"/>
              <a:t>υδατοπερατά</a:t>
            </a:r>
            <a:r>
              <a:rPr lang="el-GR" altLang="el-GR" sz="2800" dirty="0"/>
              <a:t> εδάφη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Όχι σε αβαθή εδάφη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Όχι σε απότομες κλίσεις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Όχι σε ανώμαλα εδάφη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Όχι σε μη καλά </a:t>
            </a:r>
            <a:r>
              <a:rPr lang="el-GR" altLang="el-GR" sz="2800" dirty="0" err="1"/>
              <a:t>στραγγιζόμενα</a:t>
            </a:r>
            <a:r>
              <a:rPr lang="el-GR" altLang="el-GR" sz="2800" dirty="0"/>
              <a:t> εδάφη</a:t>
            </a:r>
          </a:p>
          <a:p>
            <a:pPr>
              <a:spcBef>
                <a:spcPts val="600"/>
              </a:spcBef>
            </a:pPr>
            <a:r>
              <a:rPr lang="el-GR" altLang="el-GR" sz="2800" dirty="0"/>
              <a:t>Όχι σε μικρές παροχές</a:t>
            </a:r>
          </a:p>
          <a:p>
            <a:pPr marL="0" indent="0">
              <a:spcBef>
                <a:spcPts val="600"/>
              </a:spcBef>
              <a:buNone/>
            </a:pPr>
            <a:endParaRPr lang="el-GR" alt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04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FAO (1989). FAO Irrigation and Drainage Paper 45: Guidelines for designing and evaluating surface irrigation systems.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James, L.G. (1988). Principles of Farm Irrigation System Design. New York : Wiley.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Walker, W.R.; </a:t>
            </a:r>
            <a:r>
              <a:rPr lang="en-US" sz="2000" dirty="0" err="1"/>
              <a:t>Skogerboe</a:t>
            </a:r>
            <a:r>
              <a:rPr lang="en-US" sz="2000" dirty="0"/>
              <a:t>, G.V. (1987). Surface irrigation: Theory and practice. Prentice-Hall, Englewood Cliffs.</a:t>
            </a: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8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Ο αναγνώστης να μπορεί </a:t>
            </a:r>
            <a:r>
              <a:rPr lang="en-US" dirty="0" smtClean="0"/>
              <a:t> </a:t>
            </a:r>
            <a:r>
              <a:rPr lang="el-GR" dirty="0" smtClean="0"/>
              <a:t>να</a:t>
            </a:r>
            <a:r>
              <a:rPr lang="en-US" dirty="0" smtClean="0"/>
              <a:t> </a:t>
            </a:r>
            <a:r>
              <a:rPr lang="el-GR" dirty="0" smtClean="0"/>
              <a:t>:</a:t>
            </a:r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endParaRPr lang="el-GR" sz="2800" dirty="0" smtClean="0"/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Κατανοήσει τις ε</a:t>
            </a:r>
            <a:r>
              <a:rPr lang="el-GR" sz="2800" dirty="0" smtClean="0">
                <a:solidFill>
                  <a:prstClr val="black"/>
                </a:solidFill>
              </a:rPr>
              <a:t>πιφανειακές μεθόδους άρδευσης με αυλάκια</a:t>
            </a:r>
            <a:endParaRPr lang="el-GR" sz="2800" dirty="0" smtClean="0"/>
          </a:p>
          <a:p>
            <a:pPr marL="1314450" lvl="2" indent="-514350" eaLnBrk="1" hangingPunct="1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Διακρίνει τις διαφορές με τις άλλες μεθόδους</a:t>
            </a: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</a:pPr>
            <a:r>
              <a:rPr lang="el-GR" smtClean="0">
                <a:solidFill>
                  <a:srgbClr val="0070C0"/>
                </a:solidFill>
                <a:hlinkClick r:id="rId2" action="ppaction://hlinksldjump"/>
              </a:rPr>
              <a:t>Τρόποι Διήθησης</a:t>
            </a:r>
            <a:endParaRPr lang="el-GR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3" action="ppaction://hlinksldjump"/>
              </a:rPr>
              <a:t>Άρδευση με αυλάκια</a:t>
            </a:r>
            <a:endParaRPr lang="el-GR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4" action="ppaction://hlinksldjump"/>
              </a:rPr>
              <a:t>Διατομή – Παροχή νερού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5" action="ppaction://hlinksldjump"/>
              </a:rPr>
              <a:t>Άρδευση με αυλάκια – Παροχέτευση νερού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6" action="ppaction://hlinksldjump"/>
              </a:rPr>
              <a:t>Άρδευση με αυλάκια – Πλήρωση σιφωνίου</a:t>
            </a:r>
            <a:endParaRPr lang="el-GR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7" action="ppaction://hlinksldjump"/>
              </a:rPr>
              <a:t>Μέγιστη επιτρεπόμενη παροχή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8" action="ppaction://hlinksldjump"/>
              </a:rPr>
              <a:t>Χαρακτηριστικά άρδευσης με αυλάκια</a:t>
            </a:r>
            <a:endParaRPr lang="el-GR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9" action="ppaction://hlinksldjump"/>
              </a:rPr>
              <a:t>Προϋποθέσεις εφαρμογής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10" action="ppaction://hlinksldjump"/>
              </a:rPr>
              <a:t>Βιβλιογραφία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1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sz="3600" b="1" dirty="0" smtClean="0"/>
              <a:t>Διήθηση 1</a:t>
            </a:r>
            <a:endParaRPr lang="el-GR" sz="3600" b="1" dirty="0"/>
          </a:p>
        </p:txBody>
      </p:sp>
      <p:pic>
        <p:nvPicPr>
          <p:cNvPr id="4" name="Θέση περιεχομένου 3" descr="Εικόνα όπου εξηγείται η διήθηση με ροή ή παροχή νερού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725" y="1671479"/>
            <a:ext cx="7992549" cy="4383404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73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Άρδευση με αυλάκια 1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Παροχέτευση στο άνω άκρο με μικρή παροχή</a:t>
            </a:r>
          </a:p>
          <a:p>
            <a:r>
              <a:rPr lang="el-GR" sz="2400" dirty="0"/>
              <a:t>Συνεχώς μειούμενες ποσότητες</a:t>
            </a:r>
          </a:p>
          <a:p>
            <a:r>
              <a:rPr lang="el-GR" sz="2400" dirty="0"/>
              <a:t>Γραμμικές καλλιέργειες – διαβροχή ½ - 1/5 της επιφάνειας</a:t>
            </a:r>
          </a:p>
          <a:p>
            <a:r>
              <a:rPr lang="el-GR" sz="2400" dirty="0"/>
              <a:t>Κατά τη μέγιστη κλίση έως 1%</a:t>
            </a:r>
          </a:p>
          <a:p>
            <a:r>
              <a:rPr lang="el-GR" sz="2400" dirty="0"/>
              <a:t>Από 1-6% κατά τις ισοϋψείς</a:t>
            </a:r>
          </a:p>
          <a:p>
            <a:r>
              <a:rPr lang="el-GR" sz="2400" dirty="0"/>
              <a:t>&gt; 6-8% καταιονισμός</a:t>
            </a:r>
          </a:p>
          <a:p>
            <a:pPr marL="0" indent="0">
              <a:buNone/>
            </a:pPr>
            <a:endParaRPr lang="el-GR" sz="24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79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Άρδευση με αυλάκια 2</a:t>
            </a:r>
            <a:endParaRPr lang="el-GR" b="1" dirty="0"/>
          </a:p>
        </p:txBody>
      </p:sp>
      <p:pic>
        <p:nvPicPr>
          <p:cNvPr id="4" name="Θέση περιεχομένου 3" descr="Εικόνα άρδευσης όπου απεικονίζονται τα αυλάκια στο χωράφι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7245" y="1417638"/>
            <a:ext cx="6441869" cy="4024280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15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3200" b="1" dirty="0" smtClean="0"/>
              <a:t>Διήθηση </a:t>
            </a:r>
            <a:r>
              <a:rPr lang="el-GR" sz="3200" b="1" dirty="0"/>
              <a:t>κατακόρυφη-πλευρική και ανοδική σε παρατεταμένη άρδευση</a:t>
            </a:r>
            <a:br>
              <a:rPr lang="el-GR" sz="3200" b="1" dirty="0"/>
            </a:br>
            <a:endParaRPr lang="el-GR" sz="3200" b="1" dirty="0"/>
          </a:p>
        </p:txBody>
      </p:sp>
      <p:pic>
        <p:nvPicPr>
          <p:cNvPr id="4" name="Θέση περιεχομένου 3" descr="Εικόνα όπου απεικονίζεται η παρατεταμένη άρδευση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6437" y="2232360"/>
            <a:ext cx="4871126" cy="326164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94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Διατομή – Παροχή νερού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/>
              <a:t>Παροχέτευση στο άνω άκρο με μικρή παροχή</a:t>
            </a:r>
          </a:p>
          <a:p>
            <a:r>
              <a:rPr lang="el-GR" sz="2400" dirty="0"/>
              <a:t>Συνεχώς μειούμενες ποσότητες</a:t>
            </a:r>
          </a:p>
          <a:p>
            <a:r>
              <a:rPr lang="el-GR" sz="2400" dirty="0"/>
              <a:t>Γραμμικές καλλιέργειες – διαβροχή ½ - 1/5 της επιφάνειας</a:t>
            </a:r>
          </a:p>
          <a:p>
            <a:r>
              <a:rPr lang="el-GR" sz="2400" dirty="0"/>
              <a:t>Κατά τη μέγιστη κλίση έως 1%</a:t>
            </a:r>
          </a:p>
          <a:p>
            <a:r>
              <a:rPr lang="el-GR" sz="2400" dirty="0"/>
              <a:t>Από 1-6% κατά τις ισοϋψείς</a:t>
            </a:r>
          </a:p>
          <a:p>
            <a:r>
              <a:rPr lang="el-GR" sz="2400" dirty="0"/>
              <a:t>&gt; 6-8% </a:t>
            </a:r>
            <a:r>
              <a:rPr lang="el-GR" sz="2400" dirty="0" smtClean="0"/>
              <a:t>καταιονισμός</a:t>
            </a:r>
          </a:p>
          <a:p>
            <a:pPr marL="0" indent="0">
              <a:buNone/>
            </a:pPr>
            <a:r>
              <a:rPr lang="el-GR" sz="2400" dirty="0"/>
              <a:t>Διατομή αυλακιών</a:t>
            </a:r>
          </a:p>
          <a:p>
            <a:r>
              <a:rPr lang="el-GR" sz="2400" dirty="0"/>
              <a:t>Συνήθως συμμετρική, τραπεζοειδής, σπανίως τριγωνική</a:t>
            </a:r>
          </a:p>
          <a:p>
            <a:pPr marL="0" indent="0">
              <a:buNone/>
            </a:pPr>
            <a:r>
              <a:rPr lang="el-GR" sz="2400" dirty="0" smtClean="0"/>
              <a:t>Τρόπος </a:t>
            </a:r>
            <a:r>
              <a:rPr lang="el-GR" sz="2400" dirty="0"/>
              <a:t>παροχής νερού</a:t>
            </a:r>
          </a:p>
          <a:p>
            <a:r>
              <a:rPr lang="el-GR" sz="2400" dirty="0"/>
              <a:t>Τριτεύουσα διώρυγα-σιφώνια αλουμινίου ή πλαστικά</a:t>
            </a:r>
          </a:p>
          <a:p>
            <a:r>
              <a:rPr lang="el-GR" sz="2400" dirty="0"/>
              <a:t>Συγχρόνως άρδευση από πολλά αυλάκια</a:t>
            </a:r>
          </a:p>
          <a:p>
            <a:endParaRPr lang="el-GR" sz="24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57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29/1/2016 12:00:08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D8676CF2-8B97-4886-B294-40CDB102FF0F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969</Words>
  <Application>Microsoft Office PowerPoint</Application>
  <PresentationFormat>Προβολή στην οθόνη (4:3)</PresentationFormat>
  <Paragraphs>169</Paragraphs>
  <Slides>29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Θέμα του Office</vt:lpstr>
      <vt:lpstr>Αρδευτική Μηχανική</vt:lpstr>
      <vt:lpstr>Χρηματοδότηση </vt:lpstr>
      <vt:lpstr>Σκοποί ενότητας </vt:lpstr>
      <vt:lpstr>Περιεχόμενα ενότητας</vt:lpstr>
      <vt:lpstr>Διήθηση 1</vt:lpstr>
      <vt:lpstr>Άρδευση με αυλάκια 1</vt:lpstr>
      <vt:lpstr>Άρδευση με αυλάκια 2</vt:lpstr>
      <vt:lpstr> Διήθηση κατακόρυφη-πλευρική και ανοδική σε παρατεταμένη άρδευση </vt:lpstr>
      <vt:lpstr>Διατομή – Παροχή νερού</vt:lpstr>
      <vt:lpstr>Άρδευση με αυλάκια – Παροχέτευση νερού</vt:lpstr>
      <vt:lpstr>Άρδευση με αυλάκια – Πλήρωση σιφωνίου</vt:lpstr>
      <vt:lpstr>Άρδευση σε αυλάκια με σιφώνια</vt:lpstr>
      <vt:lpstr>Μέγιστη επιτρεπόμενη παροχή 1</vt:lpstr>
      <vt:lpstr>Μέγιστη επιτρεπόμενη παροχή 2</vt:lpstr>
      <vt:lpstr>Διήθηση του νερού στα αυλάκια</vt:lpstr>
      <vt:lpstr>Χαρακτηριστικά άρδευσης με αυλάκια</vt:lpstr>
      <vt:lpstr>Άρδευση με αυλάκια με καλή κατανομή</vt:lpstr>
      <vt:lpstr>Άρδευση με αυλάκια με μικρή παροχή</vt:lpstr>
      <vt:lpstr>Άρδευση με αυλάκια με μεγάλη παροχή</vt:lpstr>
      <vt:lpstr>Προϋποθέσεις εφαρμογής</vt:lpstr>
      <vt:lpstr>Βιβλιογραφία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Alex</cp:lastModifiedBy>
  <cp:revision>144</cp:revision>
  <dcterms:created xsi:type="dcterms:W3CDTF">2014-09-20T14:32:06Z</dcterms:created>
  <dcterms:modified xsi:type="dcterms:W3CDTF">2016-01-29T10:01:20Z</dcterms:modified>
</cp:coreProperties>
</file>