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5.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6.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7.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8.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9.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0.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11.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12.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13.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14.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15.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16.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17.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18.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19.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20.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21.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22.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6"/>
  </p:notesMasterIdLst>
  <p:sldIdLst>
    <p:sldId id="256" r:id="rId3"/>
    <p:sldId id="257" r:id="rId4"/>
    <p:sldId id="259" r:id="rId5"/>
    <p:sldId id="261" r:id="rId6"/>
    <p:sldId id="262" r:id="rId7"/>
    <p:sldId id="264" r:id="rId8"/>
    <p:sldId id="310" r:id="rId9"/>
    <p:sldId id="266" r:id="rId10"/>
    <p:sldId id="311" r:id="rId11"/>
    <p:sldId id="312" r:id="rId12"/>
    <p:sldId id="313" r:id="rId13"/>
    <p:sldId id="314" r:id="rId14"/>
    <p:sldId id="321" r:id="rId15"/>
    <p:sldId id="315" r:id="rId16"/>
    <p:sldId id="316" r:id="rId17"/>
    <p:sldId id="322" r:id="rId18"/>
    <p:sldId id="323" r:id="rId19"/>
    <p:sldId id="317" r:id="rId20"/>
    <p:sldId id="318" r:id="rId21"/>
    <p:sldId id="319" r:id="rId22"/>
    <p:sldId id="320" r:id="rId23"/>
    <p:sldId id="324" r:id="rId24"/>
    <p:sldId id="280" r:id="rId25"/>
  </p:sldIdLst>
  <p:sldSz cx="9144000" cy="6858000" type="screen4x3"/>
  <p:notesSz cx="6858000" cy="9144000"/>
  <p:custDataLst>
    <p:tags r:id="rId27"/>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9339" autoAdjust="0"/>
  </p:normalViewPr>
  <p:slideViewPr>
    <p:cSldViewPr>
      <p:cViewPr varScale="1">
        <p:scale>
          <a:sx n="101" d="100"/>
          <a:sy n="101" d="100"/>
        </p:scale>
        <p:origin x="132" y="270"/>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gs" Target="tags/tag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17/7/2014</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1628581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2293192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1765320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1125630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7588508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24137370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42109227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35221446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31771395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1407679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18457956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6984394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31800290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3010502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828217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edulll.gr/" TargetMode="External"/><Relationship Id="rId3" Type="http://schemas.openxmlformats.org/officeDocument/2006/relationships/tags" Target="../tags/tag4.xml"/><Relationship Id="rId7" Type="http://schemas.openxmlformats.org/officeDocument/2006/relationships/image" Target="../media/image1.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hyperlink" Target="http://www.teilar.gr/" TargetMode="External"/><Relationship Id="rId5" Type="http://schemas.openxmlformats.org/officeDocument/2006/relationships/notesSlide" Target="../notesSlides/notesSlide1.xml"/><Relationship Id="rId4" Type="http://schemas.openxmlformats.org/officeDocument/2006/relationships/slideLayout" Target="../slideLayouts/slideLayout1.xml"/><Relationship Id="rId9"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45.xml"/><Relationship Id="rId7" Type="http://schemas.openxmlformats.org/officeDocument/2006/relationships/notesSlide" Target="../notesSlides/notesSlide10.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slideLayout" Target="../slideLayouts/slideLayout2.xml"/><Relationship Id="rId5" Type="http://schemas.openxmlformats.org/officeDocument/2006/relationships/tags" Target="../tags/tag47.xml"/><Relationship Id="rId10" Type="http://schemas.openxmlformats.org/officeDocument/2006/relationships/image" Target="../media/image7.emf"/><Relationship Id="rId4" Type="http://schemas.openxmlformats.org/officeDocument/2006/relationships/tags" Target="../tags/tag46.xml"/><Relationship Id="rId9"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tags" Target="../tags/tag50.xml"/><Relationship Id="rId7" Type="http://schemas.openxmlformats.org/officeDocument/2006/relationships/image" Target="../media/image8.pn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notesSlide" Target="../notesSlides/notesSlide11.xml"/><Relationship Id="rId5" Type="http://schemas.openxmlformats.org/officeDocument/2006/relationships/slideLayout" Target="../slideLayouts/slideLayout2.xml"/><Relationship Id="rId10" Type="http://schemas.microsoft.com/office/2007/relationships/hdphoto" Target="../media/hdphoto2.wdp"/><Relationship Id="rId4" Type="http://schemas.openxmlformats.org/officeDocument/2006/relationships/tags" Target="../tags/tag51.xml"/><Relationship Id="rId9" Type="http://schemas.openxmlformats.org/officeDocument/2006/relationships/image" Target="../media/image9.jpeg"/></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54.xml"/><Relationship Id="rId7" Type="http://schemas.openxmlformats.org/officeDocument/2006/relationships/notesSlide" Target="../notesSlides/notesSlide12.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slideLayout" Target="../slideLayouts/slideLayout2.xml"/><Relationship Id="rId5" Type="http://schemas.openxmlformats.org/officeDocument/2006/relationships/tags" Target="../tags/tag56.xml"/><Relationship Id="rId4" Type="http://schemas.openxmlformats.org/officeDocument/2006/relationships/tags" Target="../tags/tag55.xml"/></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13.xml"/><Relationship Id="rId3" Type="http://schemas.openxmlformats.org/officeDocument/2006/relationships/tags" Target="../tags/tag59.xml"/><Relationship Id="rId7" Type="http://schemas.openxmlformats.org/officeDocument/2006/relationships/slideLayout" Target="../slideLayouts/slideLayout2.xml"/><Relationship Id="rId12" Type="http://schemas.microsoft.com/office/2007/relationships/hdphoto" Target="../media/hdphoto2.wdp"/><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tags" Target="../tags/tag62.xml"/><Relationship Id="rId11" Type="http://schemas.openxmlformats.org/officeDocument/2006/relationships/image" Target="../media/image9.jpeg"/><Relationship Id="rId5" Type="http://schemas.openxmlformats.org/officeDocument/2006/relationships/tags" Target="../tags/tag61.xml"/><Relationship Id="rId10" Type="http://schemas.openxmlformats.org/officeDocument/2006/relationships/slide" Target="slide12.xml"/><Relationship Id="rId4" Type="http://schemas.openxmlformats.org/officeDocument/2006/relationships/tags" Target="../tags/tag60.xml"/><Relationship Id="rId9" Type="http://schemas.openxmlformats.org/officeDocument/2006/relationships/hyperlink" Target="http://openclass.teilar.gr/courses/CS318/"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tags" Target="../tags/tag65.xml"/><Relationship Id="rId7" Type="http://schemas.openxmlformats.org/officeDocument/2006/relationships/notesSlide" Target="../notesSlides/notesSlide14.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slideLayout" Target="../slideLayouts/slideLayout2.xml"/><Relationship Id="rId5" Type="http://schemas.openxmlformats.org/officeDocument/2006/relationships/tags" Target="../tags/tag67.xml"/><Relationship Id="rId4" Type="http://schemas.openxmlformats.org/officeDocument/2006/relationships/tags" Target="../tags/tag66.xml"/></Relationships>
</file>

<file path=ppt/slides/_rels/slide1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70.xml"/><Relationship Id="rId7" Type="http://schemas.openxmlformats.org/officeDocument/2006/relationships/notesSlide" Target="../notesSlides/notesSlide15.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slideLayout" Target="../slideLayouts/slideLayout2.xml"/><Relationship Id="rId5" Type="http://schemas.openxmlformats.org/officeDocument/2006/relationships/tags" Target="../tags/tag72.xml"/><Relationship Id="rId4" Type="http://schemas.openxmlformats.org/officeDocument/2006/relationships/tags" Target="../tags/tag71.xml"/><Relationship Id="rId9"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tags" Target="../tags/tag75.xml"/><Relationship Id="rId7" Type="http://schemas.openxmlformats.org/officeDocument/2006/relationships/notesSlide" Target="../notesSlides/notesSlide16.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slideLayout" Target="../slideLayouts/slideLayout2.xml"/><Relationship Id="rId5" Type="http://schemas.openxmlformats.org/officeDocument/2006/relationships/tags" Target="../tags/tag77.xml"/><Relationship Id="rId4" Type="http://schemas.openxmlformats.org/officeDocument/2006/relationships/tags" Target="../tags/tag76.xml"/></Relationships>
</file>

<file path=ppt/slides/_rels/slide17.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tags" Target="../tags/tag80.xml"/><Relationship Id="rId7" Type="http://schemas.openxmlformats.org/officeDocument/2006/relationships/notesSlide" Target="../notesSlides/notesSlide17.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slideLayout" Target="../slideLayouts/slideLayout2.xml"/><Relationship Id="rId5" Type="http://schemas.openxmlformats.org/officeDocument/2006/relationships/tags" Target="../tags/tag82.xml"/><Relationship Id="rId10" Type="http://schemas.microsoft.com/office/2007/relationships/hdphoto" Target="../media/hdphoto2.wdp"/><Relationship Id="rId4" Type="http://schemas.openxmlformats.org/officeDocument/2006/relationships/tags" Target="../tags/tag81.xml"/><Relationship Id="rId9" Type="http://schemas.openxmlformats.org/officeDocument/2006/relationships/image" Target="../media/image9.jpeg"/></Relationships>
</file>

<file path=ppt/slides/_rels/slide18.xml.rels><?xml version="1.0" encoding="UTF-8" standalone="yes"?>
<Relationships xmlns="http://schemas.openxmlformats.org/package/2006/relationships"><Relationship Id="rId8" Type="http://schemas.openxmlformats.org/officeDocument/2006/relationships/hyperlink" Target="http://notepad-plus-plus.org/" TargetMode="External"/><Relationship Id="rId13" Type="http://schemas.openxmlformats.org/officeDocument/2006/relationships/hyperlink" Target="http://dev.mysql.com/downloads/workbench/" TargetMode="External"/><Relationship Id="rId3" Type="http://schemas.openxmlformats.org/officeDocument/2006/relationships/tags" Target="../tags/tag85.xml"/><Relationship Id="rId7" Type="http://schemas.openxmlformats.org/officeDocument/2006/relationships/notesSlide" Target="../notesSlides/notesSlide18.xml"/><Relationship Id="rId12" Type="http://schemas.openxmlformats.org/officeDocument/2006/relationships/hyperlink" Target="http://www.apachefriends.org/en/xampp-windows.html#646" TargetMode="Externa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slideLayout" Target="../slideLayouts/slideLayout2.xml"/><Relationship Id="rId11" Type="http://schemas.openxmlformats.org/officeDocument/2006/relationships/hyperlink" Target="https://www.getfirebug.com/" TargetMode="External"/><Relationship Id="rId5" Type="http://schemas.openxmlformats.org/officeDocument/2006/relationships/tags" Target="../tags/tag87.xml"/><Relationship Id="rId10" Type="http://schemas.openxmlformats.org/officeDocument/2006/relationships/hyperlink" Target="http://www.mozilla.org/" TargetMode="External"/><Relationship Id="rId4" Type="http://schemas.openxmlformats.org/officeDocument/2006/relationships/tags" Target="../tags/tag86.xml"/><Relationship Id="rId9" Type="http://schemas.openxmlformats.org/officeDocument/2006/relationships/hyperlink" Target="http://www.pspad.com/"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en.wikipedia.org/wiki/Comparison_of_HTML_editors" TargetMode="External"/><Relationship Id="rId3" Type="http://schemas.openxmlformats.org/officeDocument/2006/relationships/tags" Target="../tags/tag90.xml"/><Relationship Id="rId7" Type="http://schemas.openxmlformats.org/officeDocument/2006/relationships/notesSlide" Target="../notesSlides/notesSlide19.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slideLayout" Target="../slideLayouts/slideLayout2.xml"/><Relationship Id="rId5" Type="http://schemas.openxmlformats.org/officeDocument/2006/relationships/tags" Target="../tags/tag92.xml"/><Relationship Id="rId4" Type="http://schemas.openxmlformats.org/officeDocument/2006/relationships/tags" Target="../tags/tag91.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7.xml"/><Relationship Id="rId7" Type="http://schemas.openxmlformats.org/officeDocument/2006/relationships/hyperlink" Target="http://www.creativecommons.gr/?page_id=118" TargetMode="Externa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8.xml"/></Relationships>
</file>

<file path=ppt/slides/_rels/slide20.xml.rels><?xml version="1.0" encoding="UTF-8" standalone="yes"?>
<Relationships xmlns="http://schemas.openxmlformats.org/package/2006/relationships"><Relationship Id="rId8" Type="http://schemas.openxmlformats.org/officeDocument/2006/relationships/hyperlink" Target="http://www.microsoft.com/web/webmatrix/" TargetMode="External"/><Relationship Id="rId3" Type="http://schemas.openxmlformats.org/officeDocument/2006/relationships/tags" Target="../tags/tag95.xml"/><Relationship Id="rId7" Type="http://schemas.openxmlformats.org/officeDocument/2006/relationships/notesSlide" Target="../notesSlides/notesSlide20.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slideLayout" Target="../slideLayouts/slideLayout2.xml"/><Relationship Id="rId5" Type="http://schemas.openxmlformats.org/officeDocument/2006/relationships/tags" Target="../tags/tag97.xml"/><Relationship Id="rId4" Type="http://schemas.openxmlformats.org/officeDocument/2006/relationships/tags" Target="../tags/tag96.xml"/></Relationships>
</file>

<file path=ppt/slides/_rels/slide21.xml.rels><?xml version="1.0" encoding="UTF-8" standalone="yes"?>
<Relationships xmlns="http://schemas.openxmlformats.org/package/2006/relationships"><Relationship Id="rId3" Type="http://schemas.openxmlformats.org/officeDocument/2006/relationships/tags" Target="../tags/tag100.xml"/><Relationship Id="rId7" Type="http://schemas.openxmlformats.org/officeDocument/2006/relationships/notesSlide" Target="../notesSlides/notesSlide21.xml"/><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slideLayout" Target="../slideLayouts/slideLayout2.xml"/><Relationship Id="rId5" Type="http://schemas.openxmlformats.org/officeDocument/2006/relationships/tags" Target="../tags/tag102.xml"/><Relationship Id="rId4" Type="http://schemas.openxmlformats.org/officeDocument/2006/relationships/tags" Target="../tags/tag101.xml"/></Relationships>
</file>

<file path=ppt/slides/_rels/slide2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105.xml"/><Relationship Id="rId7" Type="http://schemas.openxmlformats.org/officeDocument/2006/relationships/notesSlide" Target="../notesSlides/notesSlide22.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slideLayout" Target="../slideLayouts/slideLayout2.xml"/><Relationship Id="rId11" Type="http://schemas.microsoft.com/office/2007/relationships/hdphoto" Target="../media/hdphoto2.wdp"/><Relationship Id="rId5" Type="http://schemas.openxmlformats.org/officeDocument/2006/relationships/tags" Target="../tags/tag107.xml"/><Relationship Id="rId10" Type="http://schemas.openxmlformats.org/officeDocument/2006/relationships/image" Target="../media/image9.jpeg"/><Relationship Id="rId4" Type="http://schemas.openxmlformats.org/officeDocument/2006/relationships/tags" Target="../tags/tag106.xml"/><Relationship Id="rId9" Type="http://schemas.openxmlformats.org/officeDocument/2006/relationships/slide" Target="slide18.xml"/></Relationships>
</file>

<file path=ppt/slides/_rels/slide2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xml"/><Relationship Id="rId7" Type="http://schemas.openxmlformats.org/officeDocument/2006/relationships/hyperlink" Target="http://www.edulll.gr/" TargetMode="Externa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image" Target="../media/image3.png"/><Relationship Id="rId5" Type="http://schemas.openxmlformats.org/officeDocument/2006/relationships/hyperlink" Target="http://www.creativecommons.gr/?page_id=118" TargetMode="External"/><Relationship Id="rId4"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11.xml"/><Relationship Id="rId7" Type="http://schemas.openxmlformats.org/officeDocument/2006/relationships/hyperlink" Target="http://www.edulll.gr/" TargetMode="Externa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12.xml"/></Relationships>
</file>

<file path=ppt/slides/_rels/slide4.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notesSlide" Target="../notesSlides/notesSlide4.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Layout" Target="../slideLayouts/slideLayout2.xml"/><Relationship Id="rId5" Type="http://schemas.openxmlformats.org/officeDocument/2006/relationships/tags" Target="../tags/tag17.xml"/><Relationship Id="rId4" Type="http://schemas.openxmlformats.org/officeDocument/2006/relationships/tags" Target="../tags/tag16.xml"/></Relationships>
</file>

<file path=ppt/slides/_rels/slide5.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tags" Target="../tags/tag20.xml"/><Relationship Id="rId7" Type="http://schemas.openxmlformats.org/officeDocument/2006/relationships/notesSlide" Target="../notesSlides/notesSlide5.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Layout" Target="../slideLayouts/slideLayout2.xml"/><Relationship Id="rId11" Type="http://schemas.openxmlformats.org/officeDocument/2006/relationships/slide" Target="slide18.xml"/><Relationship Id="rId5" Type="http://schemas.openxmlformats.org/officeDocument/2006/relationships/tags" Target="../tags/tag22.xml"/><Relationship Id="rId10" Type="http://schemas.openxmlformats.org/officeDocument/2006/relationships/slide" Target="slide14.xml"/><Relationship Id="rId4" Type="http://schemas.openxmlformats.org/officeDocument/2006/relationships/tags" Target="../tags/tag21.xml"/><Relationship Id="rId9" Type="http://schemas.openxmlformats.org/officeDocument/2006/relationships/slide" Target="slide12.xml"/></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25.xml"/><Relationship Id="rId7" Type="http://schemas.openxmlformats.org/officeDocument/2006/relationships/notesSlide" Target="../notesSlides/notesSlide6.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slideLayout" Target="../slideLayouts/slideLayout2.xml"/><Relationship Id="rId5" Type="http://schemas.openxmlformats.org/officeDocument/2006/relationships/tags" Target="../tags/tag27.xml"/><Relationship Id="rId4" Type="http://schemas.openxmlformats.org/officeDocument/2006/relationships/tags" Target="../tags/tag26.xml"/></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30.xml"/><Relationship Id="rId7" Type="http://schemas.openxmlformats.org/officeDocument/2006/relationships/notesSlide" Target="../notesSlides/notesSlide7.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slideLayout" Target="../slideLayouts/slideLayout2.xml"/><Relationship Id="rId5" Type="http://schemas.openxmlformats.org/officeDocument/2006/relationships/tags" Target="../tags/tag32.xml"/><Relationship Id="rId4" Type="http://schemas.openxmlformats.org/officeDocument/2006/relationships/tags" Target="../tags/tag31.xml"/></Relationships>
</file>

<file path=ppt/slides/_rels/slide8.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notesSlide" Target="../notesSlides/notesSlide8.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slideLayout" Target="../slideLayouts/slideLayout1.xml"/><Relationship Id="rId5" Type="http://schemas.openxmlformats.org/officeDocument/2006/relationships/tags" Target="../tags/tag37.xml"/><Relationship Id="rId4" Type="http://schemas.openxmlformats.org/officeDocument/2006/relationships/tags" Target="../tags/tag36.xml"/></Relationships>
</file>

<file path=ppt/slides/_rels/slide9.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tags" Target="../tags/tag40.xml"/><Relationship Id="rId7" Type="http://schemas.openxmlformats.org/officeDocument/2006/relationships/notesSlide" Target="../notesSlides/notesSlide9.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slideLayout" Target="../slideLayouts/slideLayout2.xml"/><Relationship Id="rId5" Type="http://schemas.openxmlformats.org/officeDocument/2006/relationships/tags" Target="../tags/tag42.xml"/><Relationship Id="rId4" Type="http://schemas.openxmlformats.org/officeDocument/2006/relationships/tags" Target="../tags/tag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ικόνα. Τεχνολογικό Εκπαιδευτικό Ίδρυμα Θεσσαλίας.">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custDataLst>
              <p:tags r:id="rId2"/>
            </p:custDataLst>
          </p:nvPr>
        </p:nvSpPr>
        <p:spPr>
          <a:xfrm>
            <a:off x="685800" y="1382911"/>
            <a:ext cx="7772400" cy="1470025"/>
          </a:xfrm>
        </p:spPr>
        <p:txBody>
          <a:bodyPr/>
          <a:lstStyle/>
          <a:p>
            <a:r>
              <a:rPr lang="el-GR" dirty="0" smtClean="0"/>
              <a:t>Προγραμματισμός </a:t>
            </a:r>
            <a:br>
              <a:rPr lang="el-GR" dirty="0" smtClean="0"/>
            </a:br>
            <a:r>
              <a:rPr lang="el-GR" dirty="0" smtClean="0"/>
              <a:t>Εφαρμογών Διαδικτύου</a:t>
            </a:r>
            <a:endParaRPr lang="el-GR" dirty="0"/>
          </a:p>
        </p:txBody>
      </p:sp>
      <p:sp>
        <p:nvSpPr>
          <p:cNvPr id="3" name="Υπότιτλος 2"/>
          <p:cNvSpPr>
            <a:spLocks noGrp="1"/>
          </p:cNvSpPr>
          <p:nvPr>
            <p:ph type="subTitle" idx="1"/>
            <p:custDataLst>
              <p:tags r:id="rId3"/>
            </p:custDataLst>
          </p:nvPr>
        </p:nvSpPr>
        <p:spPr>
          <a:xfrm>
            <a:off x="683568" y="2708920"/>
            <a:ext cx="7776864" cy="4056856"/>
          </a:xfrm>
        </p:spPr>
        <p:txBody>
          <a:bodyPr>
            <a:noAutofit/>
          </a:bodyPr>
          <a:lstStyle/>
          <a:p>
            <a:r>
              <a:rPr lang="el-GR" sz="2800" b="1" dirty="0"/>
              <a:t>Ενότητα </a:t>
            </a:r>
            <a:r>
              <a:rPr lang="el-GR" sz="2800" b="1" dirty="0" smtClean="0"/>
              <a:t>1:</a:t>
            </a:r>
            <a:r>
              <a:rPr lang="en-US" sz="2800" dirty="0" smtClean="0"/>
              <a:t> </a:t>
            </a:r>
            <a:r>
              <a:rPr lang="el-GR" sz="2800" dirty="0" smtClean="0"/>
              <a:t>Εισαγωγή στον Παγκόσμιο Ιστό και Οδηγίες για το Μάθημα.</a:t>
            </a:r>
          </a:p>
          <a:p>
            <a:endParaRPr lang="en-US" sz="16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Φώτης </a:t>
            </a:r>
            <a:r>
              <a:rPr lang="el-GR" sz="2800" dirty="0" err="1" smtClean="0"/>
              <a:t>Κόκκορας</a:t>
            </a:r>
            <a:r>
              <a:rPr lang="fi-FI" sz="2800" dirty="0" smtClean="0"/>
              <a:t>, </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Καθηγητής Εφαρμογών</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Μηχανικών Πληροφορικής Τ.Ε.</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8"/>
          </p:cNvPr>
          <p:cNvPicPr>
            <a:picLocks noChangeAspect="1" noChangeArrowheads="1"/>
          </p:cNvPicPr>
          <p:nvPr/>
        </p:nvPicPr>
        <p:blipFill>
          <a:blip r:embed="rId9" cstate="print"/>
          <a:srcRect/>
          <a:stretch>
            <a:fillRect/>
          </a:stretch>
        </p:blipFill>
        <p:spPr bwMode="auto">
          <a:xfrm>
            <a:off x="2416856" y="5661248"/>
            <a:ext cx="4310289" cy="1025873"/>
          </a:xfrm>
          <a:prstGeom prst="rect">
            <a:avLst/>
          </a:prstGeom>
          <a:noFill/>
        </p:spPr>
      </p:pic>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133779"/>
            <a:ext cx="8229600" cy="811580"/>
          </a:xfrm>
        </p:spPr>
        <p:txBody>
          <a:bodyPr>
            <a:noAutofit/>
          </a:bodyPr>
          <a:lstStyle/>
          <a:p>
            <a:r>
              <a:rPr lang="el-GR" dirty="0"/>
              <a:t>Μια ματιά στα ενδότερα...</a:t>
            </a:r>
          </a:p>
        </p:txBody>
      </p:sp>
      <p:sp>
        <p:nvSpPr>
          <p:cNvPr id="8" name="Θέση περιεχομένου 7"/>
          <p:cNvSpPr>
            <a:spLocks noGrp="1"/>
          </p:cNvSpPr>
          <p:nvPr>
            <p:ph idx="1"/>
            <p:custDataLst>
              <p:tags r:id="rId3"/>
            </p:custDataLst>
          </p:nvPr>
        </p:nvSpPr>
        <p:spPr>
          <a:xfrm>
            <a:off x="316791" y="945756"/>
            <a:ext cx="8555869" cy="3348143"/>
          </a:xfrm>
        </p:spPr>
        <p:txBody>
          <a:bodyPr>
            <a:noAutofit/>
          </a:bodyPr>
          <a:lstStyle/>
          <a:p>
            <a:pPr lvl="0">
              <a:spcBef>
                <a:spcPts val="0"/>
              </a:spcBef>
              <a:buFont typeface="Wingdings" panose="05000000000000000000" pitchFamily="2" charset="2"/>
              <a:buChar char="v"/>
            </a:pPr>
            <a:r>
              <a:rPr lang="el-GR" sz="2000" dirty="0" smtClean="0"/>
              <a:t>Οι </a:t>
            </a:r>
            <a:r>
              <a:rPr lang="el-GR" sz="2000" dirty="0"/>
              <a:t>περισσότερες υπηρεσίες/εφαρμογές στο Internet αποτελούνται από 2 τμήματα λογισμικού: τον πελάτη (</a:t>
            </a:r>
            <a:r>
              <a:rPr lang="el-GR" sz="2000" dirty="0" err="1"/>
              <a:t>client</a:t>
            </a:r>
            <a:r>
              <a:rPr lang="el-GR" sz="2000" dirty="0"/>
              <a:t>) και τον </a:t>
            </a:r>
            <a:r>
              <a:rPr lang="el-GR" sz="2000" dirty="0" err="1"/>
              <a:t>διακομιστή</a:t>
            </a:r>
            <a:r>
              <a:rPr lang="el-GR" sz="2000" dirty="0"/>
              <a:t> (</a:t>
            </a:r>
            <a:r>
              <a:rPr lang="el-GR" sz="2000" dirty="0" err="1"/>
              <a:t>server</a:t>
            </a:r>
            <a:r>
              <a:rPr lang="el-GR" sz="2000" dirty="0"/>
              <a:t>).</a:t>
            </a:r>
          </a:p>
          <a:p>
            <a:pPr lvl="0">
              <a:spcBef>
                <a:spcPts val="0"/>
              </a:spcBef>
              <a:buFont typeface="Wingdings" panose="05000000000000000000" pitchFamily="2" charset="2"/>
              <a:buChar char="v"/>
            </a:pPr>
            <a:r>
              <a:rPr lang="el-GR" sz="2000" dirty="0" smtClean="0"/>
              <a:t>Τα </a:t>
            </a:r>
            <a:r>
              <a:rPr lang="el-GR" sz="2000" dirty="0"/>
              <a:t>παραπάνω δύο λογισμικά επικοινωνούν με βάση ένα σύνολο κανόνων που ορίζουν το λεγόμενο πρωτόκολλο επικοινωνίας. </a:t>
            </a:r>
          </a:p>
          <a:p>
            <a:pPr lvl="0">
              <a:spcBef>
                <a:spcPts val="0"/>
              </a:spcBef>
              <a:buFont typeface="Wingdings" panose="05000000000000000000" pitchFamily="2" charset="2"/>
              <a:buChar char="v"/>
            </a:pPr>
            <a:r>
              <a:rPr lang="el-GR" sz="2000" dirty="0" smtClean="0"/>
              <a:t>Στην </a:t>
            </a:r>
            <a:r>
              <a:rPr lang="el-GR" sz="2000" dirty="0"/>
              <a:t>υπηρεσία του Παγκόσμιου Ιστού:</a:t>
            </a:r>
          </a:p>
          <a:p>
            <a:pPr lvl="1">
              <a:spcBef>
                <a:spcPts val="0"/>
              </a:spcBef>
              <a:buFont typeface="Wingdings" panose="05000000000000000000" pitchFamily="2" charset="2"/>
              <a:buChar char="q"/>
            </a:pPr>
            <a:r>
              <a:rPr lang="el-GR" sz="2000" dirty="0" smtClean="0"/>
              <a:t>ο </a:t>
            </a:r>
            <a:r>
              <a:rPr lang="el-GR" sz="2000" dirty="0"/>
              <a:t>πελάτης είναι το λογισμικό πλοήγησης (</a:t>
            </a:r>
            <a:r>
              <a:rPr lang="el-GR" sz="2000" dirty="0" err="1"/>
              <a:t>browser</a:t>
            </a:r>
            <a:r>
              <a:rPr lang="el-GR" sz="2000" dirty="0"/>
              <a:t>)</a:t>
            </a:r>
          </a:p>
          <a:p>
            <a:pPr lvl="2">
              <a:spcBef>
                <a:spcPts val="0"/>
              </a:spcBef>
              <a:buFont typeface="Wingdings" panose="05000000000000000000" pitchFamily="2" charset="2"/>
              <a:buChar char="§"/>
            </a:pPr>
            <a:r>
              <a:rPr lang="el-GR" sz="1600" dirty="0" smtClean="0"/>
              <a:t>Internet </a:t>
            </a:r>
            <a:r>
              <a:rPr lang="el-GR" sz="1600" dirty="0"/>
              <a:t>Explorer, </a:t>
            </a:r>
            <a:r>
              <a:rPr lang="el-GR" sz="1600" dirty="0" err="1"/>
              <a:t>Firefox</a:t>
            </a:r>
            <a:r>
              <a:rPr lang="el-GR" sz="1600" dirty="0"/>
              <a:t>, </a:t>
            </a:r>
            <a:r>
              <a:rPr lang="el-GR" sz="1600" dirty="0" err="1"/>
              <a:t>Chrome</a:t>
            </a:r>
            <a:r>
              <a:rPr lang="el-GR" sz="1600" dirty="0"/>
              <a:t>, κτλ.</a:t>
            </a:r>
          </a:p>
          <a:p>
            <a:pPr lvl="1">
              <a:spcBef>
                <a:spcPts val="0"/>
              </a:spcBef>
              <a:buFont typeface="Wingdings" panose="05000000000000000000" pitchFamily="2" charset="2"/>
              <a:buChar char="q"/>
            </a:pPr>
            <a:r>
              <a:rPr lang="el-GR" sz="2000" dirty="0" smtClean="0"/>
              <a:t>ο </a:t>
            </a:r>
            <a:r>
              <a:rPr lang="el-GR" sz="2000" dirty="0" err="1"/>
              <a:t>διακομιστής</a:t>
            </a:r>
            <a:r>
              <a:rPr lang="el-GR" sz="2000" dirty="0"/>
              <a:t> είναι ο </a:t>
            </a:r>
            <a:r>
              <a:rPr lang="el-GR" sz="2000" dirty="0" err="1"/>
              <a:t>web</a:t>
            </a:r>
            <a:r>
              <a:rPr lang="el-GR" sz="2000" dirty="0"/>
              <a:t> </a:t>
            </a:r>
            <a:r>
              <a:rPr lang="el-GR" sz="2000" dirty="0" err="1"/>
              <a:t>server</a:t>
            </a:r>
            <a:endParaRPr lang="el-GR" sz="2000" dirty="0"/>
          </a:p>
          <a:p>
            <a:pPr lvl="2">
              <a:spcBef>
                <a:spcPts val="0"/>
              </a:spcBef>
              <a:buFont typeface="Wingdings" panose="05000000000000000000" pitchFamily="2" charset="2"/>
              <a:buChar char="§"/>
            </a:pPr>
            <a:r>
              <a:rPr lang="en-US" sz="1600" dirty="0" smtClean="0"/>
              <a:t> </a:t>
            </a:r>
            <a:r>
              <a:rPr lang="el-GR" sz="1600" dirty="0" err="1" smtClean="0"/>
              <a:t>Apache</a:t>
            </a:r>
            <a:r>
              <a:rPr lang="el-GR" sz="1600" dirty="0"/>
              <a:t>, IIS, </a:t>
            </a:r>
            <a:r>
              <a:rPr lang="el-GR" sz="1600" dirty="0" err="1"/>
              <a:t>κτλ</a:t>
            </a:r>
            <a:endParaRPr lang="el-GR" sz="1600" dirty="0"/>
          </a:p>
          <a:p>
            <a:pPr lvl="1">
              <a:spcBef>
                <a:spcPts val="0"/>
              </a:spcBef>
              <a:buFont typeface="Wingdings" panose="05000000000000000000" pitchFamily="2" charset="2"/>
              <a:buChar char="q"/>
            </a:pPr>
            <a:r>
              <a:rPr lang="el-GR" sz="2000" dirty="0" smtClean="0"/>
              <a:t>το </a:t>
            </a:r>
            <a:r>
              <a:rPr lang="el-GR" sz="2000" dirty="0"/>
              <a:t>πρωτόκολλο είναι το HTTP (</a:t>
            </a:r>
            <a:r>
              <a:rPr lang="el-GR" sz="2000" dirty="0" err="1"/>
              <a:t>Hypertext</a:t>
            </a:r>
            <a:r>
              <a:rPr lang="el-GR" sz="2000" dirty="0"/>
              <a:t> </a:t>
            </a:r>
            <a:r>
              <a:rPr lang="el-GR" sz="2000" dirty="0" err="1"/>
              <a:t>Transfer</a:t>
            </a:r>
            <a:r>
              <a:rPr lang="el-GR" sz="2000" dirty="0"/>
              <a:t> </a:t>
            </a:r>
            <a:r>
              <a:rPr lang="el-GR" sz="2000" dirty="0" err="1"/>
              <a:t>Protocol</a:t>
            </a:r>
            <a:r>
              <a:rPr lang="el-GR" sz="2000" dirty="0"/>
              <a:t>) </a:t>
            </a:r>
          </a:p>
          <a:p>
            <a:pPr lvl="1">
              <a:spcBef>
                <a:spcPts val="0"/>
              </a:spcBef>
              <a:buFont typeface="Wingdings" panose="05000000000000000000" pitchFamily="2" charset="2"/>
              <a:buChar char="q"/>
            </a:pPr>
            <a:endParaRPr lang="el-GR" sz="1800" dirty="0"/>
          </a:p>
        </p:txBody>
      </p:sp>
      <p:pic>
        <p:nvPicPr>
          <p:cNvPr id="11" name="Picture 35" descr="Εικονίδιο word wide web"/>
          <p:cNvPicPr/>
          <p:nvPr/>
        </p:nvPicPr>
        <p:blipFill rotWithShape="1">
          <a:blip r:embed="rId8">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val="0"/>
              </a:ext>
            </a:extLst>
          </a:blip>
          <a:srcRect l="5843" t="17316" r="4707" b="10173"/>
          <a:stretch/>
        </p:blipFill>
        <p:spPr bwMode="auto">
          <a:xfrm>
            <a:off x="6702678" y="2178269"/>
            <a:ext cx="2227132" cy="1228040"/>
          </a:xfrm>
          <a:prstGeom prst="rect">
            <a:avLst/>
          </a:prstGeom>
          <a:ln>
            <a:noFill/>
          </a:ln>
          <a:extLst>
            <a:ext uri="{53640926-AAD7-44D8-BBD7-CCE9431645EC}">
              <a14:shadowObscured xmlns:a14="http://schemas.microsoft.com/office/drawing/2010/main"/>
            </a:ext>
          </a:extLst>
        </p:spPr>
      </p:pic>
      <p:pic>
        <p:nvPicPr>
          <p:cNvPr id="5" name="Εικόνα 4" descr="Εικόνα βασικής αναπαράστασης λειτουργίας πρωτοκόλλου HTTP. &#10;Οι χρήστες του διαδικτύου χρησιμοποιόντας την προσωπικής τους συσκευή και ένα πρόγραμμα περιήγησης στον ιστό στέλνουν http κλίσεις σε έναν server και αυτός απαντά μεσω του πρωτοκόλλου HTTP."/>
          <p:cNvPicPr>
            <a:picLocks noChangeAspect="1"/>
          </p:cNvPicPr>
          <p:nvPr/>
        </p:nvPicPr>
        <p:blipFill>
          <a:blip r:embed="rId10"/>
          <a:stretch>
            <a:fillRect/>
          </a:stretch>
        </p:blipFill>
        <p:spPr>
          <a:xfrm>
            <a:off x="0" y="4181831"/>
            <a:ext cx="10404648" cy="2213622"/>
          </a:xfrm>
          <a:prstGeom prst="rect">
            <a:avLst/>
          </a:prstGeom>
        </p:spPr>
      </p:pic>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17959498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79926" y="133779"/>
            <a:ext cx="8229600" cy="811580"/>
          </a:xfrm>
        </p:spPr>
        <p:txBody>
          <a:bodyPr>
            <a:noAutofit/>
          </a:bodyPr>
          <a:lstStyle/>
          <a:p>
            <a:r>
              <a:rPr lang="en-US" sz="4000" dirty="0"/>
              <a:t>URL: Uniform Resource Locator</a:t>
            </a:r>
            <a:r>
              <a:rPr lang="el-GR" sz="4000" dirty="0"/>
              <a:t/>
            </a:r>
            <a:br>
              <a:rPr lang="el-GR" sz="4000" dirty="0"/>
            </a:br>
            <a:r>
              <a:rPr lang="en-US" sz="2400" b="0" dirty="0"/>
              <a:t>URI: Uniform Resource Identifier</a:t>
            </a:r>
            <a:endParaRPr lang="el-GR" sz="2400" b="0" dirty="0"/>
          </a:p>
        </p:txBody>
      </p:sp>
      <p:sp>
        <p:nvSpPr>
          <p:cNvPr id="8" name="Θέση περιεχομένου 7"/>
          <p:cNvSpPr>
            <a:spLocks noGrp="1"/>
          </p:cNvSpPr>
          <p:nvPr>
            <p:ph idx="1"/>
            <p:custDataLst>
              <p:tags r:id="rId2"/>
            </p:custDataLst>
          </p:nvPr>
        </p:nvSpPr>
        <p:spPr>
          <a:xfrm>
            <a:off x="316791" y="945756"/>
            <a:ext cx="8555869" cy="4787500"/>
          </a:xfrm>
        </p:spPr>
        <p:txBody>
          <a:bodyPr>
            <a:noAutofit/>
          </a:bodyPr>
          <a:lstStyle/>
          <a:p>
            <a:pPr>
              <a:spcBef>
                <a:spcPts val="0"/>
              </a:spcBef>
              <a:buFont typeface="Wingdings" panose="05000000000000000000" pitchFamily="2" charset="2"/>
              <a:buChar char="v"/>
            </a:pPr>
            <a:r>
              <a:rPr lang="el-GR" sz="2200" dirty="0" smtClean="0"/>
              <a:t>Πρόκειται </a:t>
            </a:r>
            <a:r>
              <a:rPr lang="el-GR" sz="2200" dirty="0"/>
              <a:t>για τις διευθύνσεις που προσδιορίζουν μοναδικά μια ιστοσελίδα (URL) ή έναν "πόρο" (</a:t>
            </a:r>
            <a:r>
              <a:rPr lang="el-GR" sz="2200" dirty="0" err="1"/>
              <a:t>resource</a:t>
            </a:r>
            <a:r>
              <a:rPr lang="el-GR" sz="2200" dirty="0"/>
              <a:t>) γενικότερα (URI). </a:t>
            </a:r>
          </a:p>
          <a:p>
            <a:pPr>
              <a:spcBef>
                <a:spcPts val="0"/>
              </a:spcBef>
              <a:buFont typeface="Wingdings" panose="05000000000000000000" pitchFamily="2" charset="2"/>
              <a:buChar char="v"/>
            </a:pPr>
            <a:r>
              <a:rPr lang="el-GR" sz="2200" dirty="0" smtClean="0"/>
              <a:t>Παράδειγμα</a:t>
            </a:r>
            <a:r>
              <a:rPr lang="el-GR" sz="2200" dirty="0"/>
              <a:t>: </a:t>
            </a:r>
            <a:r>
              <a:rPr lang="el-GR" sz="2200" dirty="0">
                <a:solidFill>
                  <a:srgbClr val="C00000"/>
                </a:solidFill>
              </a:rPr>
              <a:t>http:</a:t>
            </a:r>
            <a:r>
              <a:rPr lang="el-GR" sz="2200" dirty="0"/>
              <a:t>//</a:t>
            </a:r>
            <a:r>
              <a:rPr lang="el-GR" sz="2200" dirty="0">
                <a:solidFill>
                  <a:schemeClr val="tx2">
                    <a:lumMod val="60000"/>
                    <a:lumOff val="40000"/>
                  </a:schemeClr>
                </a:solidFill>
              </a:rPr>
              <a:t>www.teilar.gr</a:t>
            </a:r>
            <a:r>
              <a:rPr lang="el-GR" sz="2200" dirty="0"/>
              <a:t>/</a:t>
            </a:r>
            <a:r>
              <a:rPr lang="el-GR" sz="2200" dirty="0">
                <a:solidFill>
                  <a:schemeClr val="accent3">
                    <a:lumMod val="50000"/>
                  </a:schemeClr>
                </a:solidFill>
              </a:rPr>
              <a:t>staff</a:t>
            </a:r>
            <a:r>
              <a:rPr lang="el-GR" sz="2200" dirty="0"/>
              <a:t>/</a:t>
            </a:r>
            <a:r>
              <a:rPr lang="el-GR" sz="2200" dirty="0">
                <a:solidFill>
                  <a:schemeClr val="accent6">
                    <a:lumMod val="75000"/>
                  </a:schemeClr>
                </a:solidFill>
              </a:rPr>
              <a:t>professors</a:t>
            </a:r>
            <a:r>
              <a:rPr lang="el-GR" sz="2200" dirty="0"/>
              <a:t>.html</a:t>
            </a:r>
          </a:p>
          <a:p>
            <a:pPr lvl="1">
              <a:spcBef>
                <a:spcPts val="0"/>
              </a:spcBef>
              <a:buFont typeface="Wingdings" panose="05000000000000000000" pitchFamily="2" charset="2"/>
              <a:buChar char="q"/>
            </a:pPr>
            <a:r>
              <a:rPr lang="el-GR" sz="1800" b="1" dirty="0" smtClean="0">
                <a:solidFill>
                  <a:srgbClr val="C00000"/>
                </a:solidFill>
              </a:rPr>
              <a:t>http</a:t>
            </a:r>
            <a:r>
              <a:rPr lang="el-GR" sz="1800" b="1" dirty="0">
                <a:solidFill>
                  <a:srgbClr val="C00000"/>
                </a:solidFill>
              </a:rPr>
              <a:t>: </a:t>
            </a:r>
            <a:r>
              <a:rPr lang="el-GR" sz="1800" dirty="0"/>
              <a:t>το πρωτόκολλο επικοινωνίας (εναλλακτικά </a:t>
            </a:r>
            <a:r>
              <a:rPr lang="el-GR" sz="1800" dirty="0" err="1"/>
              <a:t>https</a:t>
            </a:r>
            <a:r>
              <a:rPr lang="el-GR" sz="1800" dirty="0"/>
              <a:t> – </a:t>
            </a:r>
            <a:r>
              <a:rPr lang="el-GR" sz="1800" dirty="0" err="1"/>
              <a:t>secure</a:t>
            </a:r>
            <a:r>
              <a:rPr lang="el-GR" sz="1800" dirty="0"/>
              <a:t> </a:t>
            </a:r>
            <a:r>
              <a:rPr lang="el-GR" sz="1800" dirty="0" err="1"/>
              <a:t>http</a:t>
            </a:r>
            <a:r>
              <a:rPr lang="el-GR" sz="1800" dirty="0"/>
              <a:t>)</a:t>
            </a:r>
          </a:p>
          <a:p>
            <a:pPr lvl="1">
              <a:spcBef>
                <a:spcPts val="0"/>
              </a:spcBef>
              <a:buFont typeface="Wingdings" panose="05000000000000000000" pitchFamily="2" charset="2"/>
              <a:buChar char="q"/>
            </a:pPr>
            <a:r>
              <a:rPr lang="el-GR" sz="1800" dirty="0" smtClean="0">
                <a:solidFill>
                  <a:srgbClr val="0070C0"/>
                </a:solidFill>
              </a:rPr>
              <a:t>www.teilar.gr</a:t>
            </a:r>
            <a:r>
              <a:rPr lang="el-GR" sz="1800" dirty="0">
                <a:solidFill>
                  <a:srgbClr val="0070C0"/>
                </a:solidFill>
              </a:rPr>
              <a:t>:</a:t>
            </a:r>
            <a:r>
              <a:rPr lang="el-GR" sz="1800" dirty="0"/>
              <a:t> </a:t>
            </a:r>
            <a:r>
              <a:rPr lang="el-GR" sz="1800" dirty="0" err="1"/>
              <a:t>domain</a:t>
            </a:r>
            <a:r>
              <a:rPr lang="el-GR" sz="1800" dirty="0"/>
              <a:t> </a:t>
            </a:r>
            <a:r>
              <a:rPr lang="el-GR" sz="1800" dirty="0" err="1"/>
              <a:t>name</a:t>
            </a:r>
            <a:r>
              <a:rPr lang="el-GR" sz="1800" dirty="0"/>
              <a:t> του </a:t>
            </a:r>
            <a:r>
              <a:rPr lang="el-GR" sz="1800" dirty="0" err="1" smtClean="0"/>
              <a:t>διακομιστή</a:t>
            </a:r>
            <a:r>
              <a:rPr lang="en-US" sz="1800" dirty="0" smtClean="0"/>
              <a:t>.</a:t>
            </a:r>
            <a:endParaRPr lang="el-GR" sz="1800" dirty="0"/>
          </a:p>
          <a:p>
            <a:pPr lvl="1">
              <a:spcBef>
                <a:spcPts val="0"/>
              </a:spcBef>
              <a:buFont typeface="Wingdings" panose="05000000000000000000" pitchFamily="2" charset="2"/>
              <a:buChar char="q"/>
            </a:pPr>
            <a:r>
              <a:rPr lang="el-GR" sz="1800" dirty="0" err="1" smtClean="0">
                <a:solidFill>
                  <a:schemeClr val="accent3">
                    <a:lumMod val="50000"/>
                  </a:schemeClr>
                </a:solidFill>
              </a:rPr>
              <a:t>staff</a:t>
            </a:r>
            <a:r>
              <a:rPr lang="el-GR" sz="1800" dirty="0">
                <a:solidFill>
                  <a:schemeClr val="accent3">
                    <a:lumMod val="50000"/>
                  </a:schemeClr>
                </a:solidFill>
              </a:rPr>
              <a:t>:</a:t>
            </a:r>
            <a:r>
              <a:rPr lang="el-GR" sz="1800" dirty="0"/>
              <a:t> φάκελος (</a:t>
            </a:r>
            <a:r>
              <a:rPr lang="el-GR" sz="1800" dirty="0" err="1"/>
              <a:t>folder</a:t>
            </a:r>
            <a:r>
              <a:rPr lang="el-GR" sz="1800" dirty="0"/>
              <a:t>) στο σύστημα αρχείων του </a:t>
            </a:r>
            <a:r>
              <a:rPr lang="el-GR" sz="1800" dirty="0" err="1" smtClean="0"/>
              <a:t>διακομιστή</a:t>
            </a:r>
            <a:r>
              <a:rPr lang="en-US" sz="1800" dirty="0" smtClean="0"/>
              <a:t>.</a:t>
            </a:r>
            <a:endParaRPr lang="el-GR" sz="1800" dirty="0"/>
          </a:p>
          <a:p>
            <a:pPr lvl="1">
              <a:spcBef>
                <a:spcPts val="0"/>
              </a:spcBef>
              <a:buFont typeface="Wingdings" panose="05000000000000000000" pitchFamily="2" charset="2"/>
              <a:buChar char="q"/>
            </a:pPr>
            <a:r>
              <a:rPr lang="el-GR" sz="1800" dirty="0" smtClean="0">
                <a:solidFill>
                  <a:schemeClr val="accent6">
                    <a:lumMod val="50000"/>
                  </a:schemeClr>
                </a:solidFill>
              </a:rPr>
              <a:t>professors.html</a:t>
            </a:r>
            <a:r>
              <a:rPr lang="el-GR" sz="1800" dirty="0">
                <a:solidFill>
                  <a:schemeClr val="accent6">
                    <a:lumMod val="50000"/>
                  </a:schemeClr>
                </a:solidFill>
              </a:rPr>
              <a:t>:</a:t>
            </a:r>
            <a:r>
              <a:rPr lang="el-GR" sz="1800" dirty="0"/>
              <a:t> αρχείο που αντιστοιχεί στην ιστοσελίδα που βλέπει ο χρήστης</a:t>
            </a:r>
          </a:p>
          <a:p>
            <a:pPr lvl="1">
              <a:spcBef>
                <a:spcPts val="0"/>
              </a:spcBef>
              <a:buFont typeface="Wingdings" panose="05000000000000000000" pitchFamily="2" charset="2"/>
              <a:buChar char="q"/>
            </a:pPr>
            <a:r>
              <a:rPr lang="el-GR" sz="1800" dirty="0" smtClean="0">
                <a:solidFill>
                  <a:srgbClr val="7030A0"/>
                </a:solidFill>
              </a:rPr>
              <a:t>Σημείωση</a:t>
            </a:r>
            <a:r>
              <a:rPr lang="el-GR" sz="1800" dirty="0">
                <a:solidFill>
                  <a:srgbClr val="7030A0"/>
                </a:solidFill>
              </a:rPr>
              <a:t>:</a:t>
            </a:r>
            <a:r>
              <a:rPr lang="el-GR" sz="1800" dirty="0"/>
              <a:t> τελευταία, συναντά κανείς όλο και πιο συχνά φαινομενικές </a:t>
            </a:r>
            <a:r>
              <a:rPr lang="el-GR" sz="1800" dirty="0" err="1"/>
              <a:t>αποκλί</a:t>
            </a:r>
            <a:r>
              <a:rPr lang="el-GR" sz="1800" dirty="0"/>
              <a:t>–σεις από τα παραπάνω, καθώς οι </a:t>
            </a:r>
            <a:r>
              <a:rPr lang="el-GR" sz="1800" dirty="0" err="1"/>
              <a:t>web</a:t>
            </a:r>
            <a:r>
              <a:rPr lang="el-GR" sz="1800" dirty="0"/>
              <a:t> </a:t>
            </a:r>
            <a:r>
              <a:rPr lang="el-GR" sz="1800" dirty="0" err="1"/>
              <a:t>servers</a:t>
            </a:r>
            <a:r>
              <a:rPr lang="el-GR" sz="1800" dirty="0"/>
              <a:t> μετατρέπουν τις πραγματικές διευθύνσεις σε άλλες, πιο φιλικές στον χρήστη. Θα το δούμε προς το τέλος, όταν μιλήσουμε για SEO και URL </a:t>
            </a:r>
            <a:r>
              <a:rPr lang="el-GR" sz="1800" dirty="0" err="1"/>
              <a:t>rewrite</a:t>
            </a:r>
            <a:r>
              <a:rPr lang="el-GR" sz="1800" dirty="0"/>
              <a:t>.</a:t>
            </a:r>
          </a:p>
          <a:p>
            <a:pPr>
              <a:spcBef>
                <a:spcPts val="0"/>
              </a:spcBef>
              <a:buFont typeface="Wingdings" panose="05000000000000000000" pitchFamily="2" charset="2"/>
              <a:buChar char="v"/>
            </a:pPr>
            <a:r>
              <a:rPr lang="el-GR" sz="2200" dirty="0" smtClean="0"/>
              <a:t>Μια </a:t>
            </a:r>
            <a:r>
              <a:rPr lang="el-GR" sz="2200" dirty="0"/>
              <a:t>διεύθυνση μπορεί να "δείχνει" σε εικόνα, ήχο, </a:t>
            </a:r>
            <a:r>
              <a:rPr lang="el-GR" sz="2200" dirty="0" err="1"/>
              <a:t>video</a:t>
            </a:r>
            <a:r>
              <a:rPr lang="el-GR" sz="2200" dirty="0"/>
              <a:t>, εφαρμογή, συνδυασμό αυτών (δηλαδή σε ιστοσελίδα), κτλ.</a:t>
            </a:r>
          </a:p>
          <a:p>
            <a:pPr>
              <a:spcBef>
                <a:spcPts val="0"/>
              </a:spcBef>
              <a:buFont typeface="Wingdings" panose="05000000000000000000" pitchFamily="2" charset="2"/>
              <a:buChar char="v"/>
            </a:pPr>
            <a:r>
              <a:rPr lang="el-GR" sz="2200" dirty="0" smtClean="0"/>
              <a:t>ΑΡΑ</a:t>
            </a:r>
            <a:r>
              <a:rPr lang="el-GR" sz="2200" dirty="0"/>
              <a:t>, το </a:t>
            </a:r>
            <a:r>
              <a:rPr lang="el-GR" sz="2200" dirty="0" err="1"/>
              <a:t>web</a:t>
            </a:r>
            <a:r>
              <a:rPr lang="el-GR" sz="2200" dirty="0"/>
              <a:t> αποτελείται κατά κύριο λόγο από διασυνδεμένες ιστοσελίδες.</a:t>
            </a:r>
          </a:p>
          <a:p>
            <a:pPr marL="457200" lvl="1" indent="0">
              <a:spcBef>
                <a:spcPts val="0"/>
              </a:spcBef>
              <a:buNone/>
            </a:pPr>
            <a:endParaRPr lang="el-GR" sz="1800" dirty="0"/>
          </a:p>
          <a:p>
            <a:pPr marL="457200" lvl="1" indent="0" algn="ctr">
              <a:spcBef>
                <a:spcPts val="0"/>
              </a:spcBef>
              <a:buNone/>
            </a:pPr>
            <a:r>
              <a:rPr lang="el-GR" sz="2400" b="1" dirty="0"/>
              <a:t>Πώς φτιάχνονται όμως οι </a:t>
            </a:r>
            <a:r>
              <a:rPr lang="el-GR" sz="2400" b="1" dirty="0" smtClean="0"/>
              <a:t>ιστοσελίδες</a:t>
            </a:r>
            <a:r>
              <a:rPr lang="en-US" sz="2400" b="1" dirty="0" smtClean="0"/>
              <a:t> ;</a:t>
            </a:r>
            <a:endParaRPr lang="el-GR" sz="2400" b="1" dirty="0"/>
          </a:p>
          <a:p>
            <a:pPr lvl="1">
              <a:spcBef>
                <a:spcPts val="0"/>
              </a:spcBef>
              <a:buFont typeface="Wingdings" panose="05000000000000000000" pitchFamily="2" charset="2"/>
              <a:buChar char="q"/>
            </a:pPr>
            <a:endParaRPr lang="el-GR" sz="1800" dirty="0"/>
          </a:p>
        </p:txBody>
      </p:sp>
      <p:pic>
        <p:nvPicPr>
          <p:cNvPr id="10" name="Picture 33" descr="Εικονίδιο word wide web"/>
          <p:cNvPicPr/>
          <p:nvPr/>
        </p:nvPicPr>
        <p:blipFill>
          <a:blip r:embed="rId7" cstate="print">
            <a:extLst>
              <a:ext uri="{28A0092B-C50C-407E-A947-70E740481C1C}">
                <a14:useLocalDpi xmlns:a14="http://schemas.microsoft.com/office/drawing/2010/main" val="0"/>
              </a:ext>
            </a:extLst>
          </a:blip>
          <a:stretch>
            <a:fillRect/>
          </a:stretch>
        </p:blipFill>
        <p:spPr>
          <a:xfrm>
            <a:off x="7742310" y="1628800"/>
            <a:ext cx="1101725" cy="1101725"/>
          </a:xfrm>
          <a:prstGeom prst="rect">
            <a:avLst/>
          </a:prstGeom>
        </p:spPr>
      </p:pic>
      <p:pic>
        <p:nvPicPr>
          <p:cNvPr id="7" name="Εικόνα 1" descr="Εικονίδιο μετάβασης στα Περιεχόμενα.">
            <a:hlinkClick r:id="rId8" action="ppaction://hlinksldjump" tooltip="Επιστροφή στα Περιεχόμενα"/>
          </p:cNvPr>
          <p:cNvPicPr>
            <a:picLocks noChangeAspect="1"/>
          </p:cNvPicPr>
          <p:nvPr/>
        </p:nvPicPr>
        <p:blipFill>
          <a:blip r:embed="rId9">
            <a:extLst>
              <a:ext uri="{BEBA8EAE-BF5A-486C-A8C5-ECC9F3942E4B}">
                <a14:imgProps xmlns:a14="http://schemas.microsoft.com/office/drawing/2010/main">
                  <a14:imgLayer r:embed="rId10">
                    <a14:imgEffect>
                      <a14:sharpenSoften amount="100000"/>
                    </a14:imgEffect>
                  </a14:imgLayer>
                </a14:imgProps>
              </a:ext>
              <a:ext uri="{28A0092B-C50C-407E-A947-70E740481C1C}">
                <a14:useLocalDpi xmlns:a14="http://schemas.microsoft.com/office/drawing/2010/main" val="0"/>
              </a:ext>
            </a:extLst>
          </a:blip>
          <a:stretch>
            <a:fillRect/>
          </a:stretch>
        </p:blipFill>
        <p:spPr>
          <a:xfrm>
            <a:off x="467250" y="6021288"/>
            <a:ext cx="576065" cy="651438"/>
          </a:xfrm>
          <a:prstGeom prst="rect">
            <a:avLst/>
          </a:prstGeom>
          <a:scene3d>
            <a:camera prst="isometricOffAxis1Right"/>
            <a:lightRig rig="threePt" dir="t"/>
          </a:scene3d>
        </p:spPr>
      </p:pic>
      <p:sp>
        <p:nvSpPr>
          <p:cNvPr id="6"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14330366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133779"/>
            <a:ext cx="8229600" cy="811580"/>
          </a:xfrm>
        </p:spPr>
        <p:txBody>
          <a:bodyPr>
            <a:noAutofit/>
          </a:bodyPr>
          <a:lstStyle/>
          <a:p>
            <a:r>
              <a:rPr lang="el-GR" sz="3200" dirty="0" smtClean="0"/>
              <a:t>6</a:t>
            </a:r>
            <a:r>
              <a:rPr lang="en-US" sz="3200" dirty="0" smtClean="0"/>
              <a:t>92</a:t>
            </a:r>
            <a:r>
              <a:rPr lang="el-GR" sz="3200" dirty="0" smtClean="0"/>
              <a:t> </a:t>
            </a:r>
            <a:r>
              <a:rPr lang="el-GR" sz="3200" dirty="0"/>
              <a:t>– </a:t>
            </a:r>
            <a:r>
              <a:rPr lang="el-GR" sz="3200" dirty="0" smtClean="0"/>
              <a:t>Προγραμματισμός Εφαρμογών Διαδικτύου</a:t>
            </a:r>
            <a:endParaRPr lang="el-GR" sz="3200" dirty="0"/>
          </a:p>
        </p:txBody>
      </p:sp>
      <p:sp>
        <p:nvSpPr>
          <p:cNvPr id="8" name="Θέση περιεχομένου 7"/>
          <p:cNvSpPr>
            <a:spLocks noGrp="1"/>
          </p:cNvSpPr>
          <p:nvPr>
            <p:ph idx="1"/>
            <p:custDataLst>
              <p:tags r:id="rId3"/>
            </p:custDataLst>
          </p:nvPr>
        </p:nvSpPr>
        <p:spPr>
          <a:xfrm>
            <a:off x="316791" y="945756"/>
            <a:ext cx="8555869" cy="5219548"/>
          </a:xfrm>
        </p:spPr>
        <p:txBody>
          <a:bodyPr>
            <a:noAutofit/>
          </a:bodyPr>
          <a:lstStyle/>
          <a:p>
            <a:pPr>
              <a:spcBef>
                <a:spcPts val="0"/>
              </a:spcBef>
              <a:buFont typeface="Wingdings" panose="05000000000000000000" pitchFamily="2" charset="2"/>
              <a:buChar char="v"/>
            </a:pPr>
            <a:r>
              <a:rPr lang="el-GR" sz="2000" b="1" dirty="0" smtClean="0"/>
              <a:t>Στόχοι </a:t>
            </a:r>
            <a:r>
              <a:rPr lang="el-GR" sz="2000" b="1" dirty="0"/>
              <a:t>του Μαθήματος</a:t>
            </a:r>
          </a:p>
          <a:p>
            <a:pPr lvl="1">
              <a:spcBef>
                <a:spcPts val="0"/>
              </a:spcBef>
              <a:buFont typeface="Arial" panose="020B0604020202020204" pitchFamily="34" charset="0"/>
              <a:buChar char="•"/>
            </a:pPr>
            <a:r>
              <a:rPr lang="el-GR" sz="1600" dirty="0" smtClean="0"/>
              <a:t>Να </a:t>
            </a:r>
            <a:r>
              <a:rPr lang="el-GR" sz="1600" dirty="0"/>
              <a:t>γνωρίσετε "εκ των έσω" τις τεχνολογίες που χρησιμοποιείτε καθημερινά!</a:t>
            </a:r>
          </a:p>
          <a:p>
            <a:pPr lvl="1">
              <a:spcBef>
                <a:spcPts val="0"/>
              </a:spcBef>
              <a:buFont typeface="Arial" panose="020B0604020202020204" pitchFamily="34" charset="0"/>
              <a:buChar char="•"/>
            </a:pPr>
            <a:r>
              <a:rPr lang="el-GR" sz="1600" dirty="0" smtClean="0"/>
              <a:t>Να </a:t>
            </a:r>
            <a:r>
              <a:rPr lang="el-GR" sz="1600" dirty="0"/>
              <a:t>είστε σε θέση να αναπτύξετε σύνθετα </a:t>
            </a:r>
            <a:r>
              <a:rPr lang="en-US" sz="1600" dirty="0"/>
              <a:t>web sites.</a:t>
            </a:r>
          </a:p>
          <a:p>
            <a:pPr lvl="1">
              <a:spcBef>
                <a:spcPts val="0"/>
              </a:spcBef>
              <a:buFont typeface="Arial" panose="020B0604020202020204" pitchFamily="34" charset="0"/>
              <a:buChar char="•"/>
            </a:pPr>
            <a:r>
              <a:rPr lang="el-GR" sz="1600" dirty="0" smtClean="0"/>
              <a:t>Να </a:t>
            </a:r>
            <a:r>
              <a:rPr lang="el-GR" sz="1600" dirty="0"/>
              <a:t>μάθετε κάτι </a:t>
            </a:r>
            <a:r>
              <a:rPr lang="el-GR" sz="1600" b="1" dirty="0"/>
              <a:t>άμεσα χρήσιμο</a:t>
            </a:r>
            <a:r>
              <a:rPr lang="el-GR" sz="1600" dirty="0"/>
              <a:t> και </a:t>
            </a:r>
            <a:r>
              <a:rPr lang="el-GR" sz="1600" b="1" dirty="0" smtClean="0"/>
              <a:t>προσοδοφόρο</a:t>
            </a:r>
            <a:r>
              <a:rPr lang="en-US" sz="1600" dirty="0" smtClean="0"/>
              <a:t>.</a:t>
            </a:r>
            <a:endParaRPr lang="el-GR" sz="1600" dirty="0"/>
          </a:p>
          <a:p>
            <a:pPr>
              <a:spcBef>
                <a:spcPts val="0"/>
              </a:spcBef>
              <a:buFont typeface="Wingdings" panose="05000000000000000000" pitchFamily="2" charset="2"/>
              <a:buChar char="v"/>
            </a:pPr>
            <a:r>
              <a:rPr lang="el-GR" sz="2000" b="1" dirty="0" smtClean="0"/>
              <a:t>Περιεχόμενο </a:t>
            </a:r>
            <a:r>
              <a:rPr lang="el-GR" sz="2000" b="1" dirty="0"/>
              <a:t>Μαθήματος</a:t>
            </a:r>
          </a:p>
          <a:p>
            <a:pPr marL="457200" lvl="1" indent="0">
              <a:spcBef>
                <a:spcPts val="0"/>
              </a:spcBef>
              <a:buNone/>
            </a:pPr>
            <a:r>
              <a:rPr lang="el-GR" sz="1600" dirty="0"/>
              <a:t>1.	</a:t>
            </a:r>
            <a:r>
              <a:rPr lang="en-US" sz="1600" b="1" dirty="0">
                <a:solidFill>
                  <a:srgbClr val="00B050"/>
                </a:solidFill>
              </a:rPr>
              <a:t>HTML</a:t>
            </a:r>
            <a:r>
              <a:rPr lang="en-US" sz="1600" dirty="0">
                <a:solidFill>
                  <a:srgbClr val="00B050"/>
                </a:solidFill>
              </a:rPr>
              <a:t> </a:t>
            </a:r>
            <a:r>
              <a:rPr lang="en-US" sz="1600" dirty="0"/>
              <a:t>(</a:t>
            </a:r>
            <a:r>
              <a:rPr lang="el-GR" sz="1600" dirty="0"/>
              <a:t>γλώσσα συγγραφής ιστοσελίδων</a:t>
            </a:r>
            <a:r>
              <a:rPr lang="el-GR" sz="1600" dirty="0" smtClean="0"/>
              <a:t>)</a:t>
            </a:r>
            <a:r>
              <a:rPr lang="en-US" sz="1600" dirty="0" smtClean="0"/>
              <a:t>.</a:t>
            </a:r>
            <a:endParaRPr lang="el-GR" sz="1600" dirty="0"/>
          </a:p>
          <a:p>
            <a:pPr marL="457200" lvl="1" indent="0">
              <a:spcBef>
                <a:spcPts val="0"/>
              </a:spcBef>
              <a:buNone/>
            </a:pPr>
            <a:r>
              <a:rPr lang="el-GR" sz="1600" dirty="0"/>
              <a:t>2.	</a:t>
            </a:r>
            <a:r>
              <a:rPr lang="en-US" sz="1600" b="1" dirty="0">
                <a:solidFill>
                  <a:srgbClr val="00B050"/>
                </a:solidFill>
              </a:rPr>
              <a:t>CSS</a:t>
            </a:r>
            <a:r>
              <a:rPr lang="en-US" sz="1600" dirty="0"/>
              <a:t> (</a:t>
            </a:r>
            <a:r>
              <a:rPr lang="el-GR" sz="1600" dirty="0"/>
              <a:t>γλώσσα </a:t>
            </a:r>
            <a:r>
              <a:rPr lang="el-GR" sz="1600" dirty="0" err="1"/>
              <a:t>χωροθέτηση</a:t>
            </a:r>
            <a:r>
              <a:rPr lang="el-GR" sz="1600" dirty="0"/>
              <a:t> σελίδας και μορφοποίησης περιεχομένου</a:t>
            </a:r>
            <a:r>
              <a:rPr lang="el-GR" sz="1600" dirty="0" smtClean="0"/>
              <a:t>)</a:t>
            </a:r>
            <a:r>
              <a:rPr lang="en-US" sz="1600" dirty="0" smtClean="0"/>
              <a:t>.</a:t>
            </a:r>
            <a:endParaRPr lang="el-GR" sz="1600" dirty="0"/>
          </a:p>
          <a:p>
            <a:pPr marL="457200" lvl="1" indent="0">
              <a:spcBef>
                <a:spcPts val="0"/>
              </a:spcBef>
              <a:buNone/>
            </a:pPr>
            <a:r>
              <a:rPr lang="el-GR" sz="1600" dirty="0"/>
              <a:t>3.	</a:t>
            </a:r>
            <a:r>
              <a:rPr lang="en-US" sz="1600" dirty="0"/>
              <a:t>Client Side Scripting: </a:t>
            </a:r>
            <a:r>
              <a:rPr lang="el-GR" sz="1600" dirty="0"/>
              <a:t>γλώσσα προγραμματισμού </a:t>
            </a:r>
            <a:r>
              <a:rPr lang="en-US" sz="1600" b="1" dirty="0" smtClean="0">
                <a:solidFill>
                  <a:srgbClr val="FF0000"/>
                </a:solidFill>
              </a:rPr>
              <a:t>JavaScript.</a:t>
            </a:r>
            <a:endParaRPr lang="en-US" sz="1600" b="1" dirty="0">
              <a:solidFill>
                <a:srgbClr val="FF0000"/>
              </a:solidFill>
            </a:endParaRPr>
          </a:p>
          <a:p>
            <a:pPr marL="457200" lvl="1" indent="0">
              <a:spcBef>
                <a:spcPts val="0"/>
              </a:spcBef>
              <a:buNone/>
            </a:pPr>
            <a:r>
              <a:rPr lang="en-US" sz="1600" dirty="0"/>
              <a:t>4.	Server Side Scripting: </a:t>
            </a:r>
            <a:r>
              <a:rPr lang="el-GR" sz="1600" dirty="0"/>
              <a:t>γλώσσα προγραμματισμού </a:t>
            </a:r>
            <a:r>
              <a:rPr lang="en-US" sz="1600" b="1" dirty="0" smtClean="0">
                <a:solidFill>
                  <a:srgbClr val="FF0000"/>
                </a:solidFill>
              </a:rPr>
              <a:t>PHP.</a:t>
            </a:r>
            <a:endParaRPr lang="en-US" sz="1600" b="1" dirty="0">
              <a:solidFill>
                <a:srgbClr val="FF0000"/>
              </a:solidFill>
            </a:endParaRPr>
          </a:p>
          <a:p>
            <a:pPr marL="457200" lvl="1" indent="0">
              <a:spcBef>
                <a:spcPts val="0"/>
              </a:spcBef>
              <a:buNone/>
            </a:pPr>
            <a:r>
              <a:rPr lang="en-US" sz="1600" dirty="0"/>
              <a:t>5.	</a:t>
            </a:r>
            <a:r>
              <a:rPr lang="en-US" sz="1600" b="1" dirty="0"/>
              <a:t>PHP &amp; MySQL </a:t>
            </a:r>
            <a:r>
              <a:rPr lang="en-US" sz="1600" dirty="0"/>
              <a:t>(</a:t>
            </a:r>
            <a:r>
              <a:rPr lang="el-GR" sz="1600" dirty="0"/>
              <a:t>βιβλιοθήκες </a:t>
            </a:r>
            <a:r>
              <a:rPr lang="en-US" sz="1600" dirty="0" err="1"/>
              <a:t>SQLi</a:t>
            </a:r>
            <a:r>
              <a:rPr lang="en-US" sz="1600" dirty="0"/>
              <a:t> </a:t>
            </a:r>
            <a:r>
              <a:rPr lang="el-GR" sz="1600" dirty="0"/>
              <a:t>και </a:t>
            </a:r>
            <a:r>
              <a:rPr lang="en-US" sz="1600" dirty="0"/>
              <a:t>PDO / </a:t>
            </a:r>
            <a:r>
              <a:rPr lang="el-GR" sz="1600" dirty="0"/>
              <a:t>ασφάλεια</a:t>
            </a:r>
            <a:r>
              <a:rPr lang="el-GR" sz="1600" dirty="0" smtClean="0"/>
              <a:t>)</a:t>
            </a:r>
            <a:r>
              <a:rPr lang="en-US" sz="1600" dirty="0" smtClean="0"/>
              <a:t>.</a:t>
            </a:r>
            <a:endParaRPr lang="el-GR" sz="1600" dirty="0"/>
          </a:p>
          <a:p>
            <a:pPr marL="457200" lvl="1" indent="0">
              <a:spcBef>
                <a:spcPts val="0"/>
              </a:spcBef>
              <a:buNone/>
            </a:pPr>
            <a:r>
              <a:rPr lang="el-GR" sz="1600" dirty="0"/>
              <a:t>6.	</a:t>
            </a:r>
            <a:r>
              <a:rPr lang="en-US" sz="1600" b="1" dirty="0">
                <a:solidFill>
                  <a:srgbClr val="00B050"/>
                </a:solidFill>
              </a:rPr>
              <a:t>XML</a:t>
            </a:r>
            <a:r>
              <a:rPr lang="en-US" sz="1600" dirty="0"/>
              <a:t> (</a:t>
            </a:r>
            <a:r>
              <a:rPr lang="el-GR" sz="1600" dirty="0"/>
              <a:t>γενική γλώσσα κωδικοποίησης δεδομένων), </a:t>
            </a:r>
            <a:r>
              <a:rPr lang="en-US" sz="1600" dirty="0"/>
              <a:t>XML </a:t>
            </a:r>
            <a:r>
              <a:rPr lang="el-GR" sz="1600" dirty="0"/>
              <a:t>και </a:t>
            </a:r>
            <a:r>
              <a:rPr lang="en-US" sz="1600" dirty="0" smtClean="0"/>
              <a:t>PHP.</a:t>
            </a:r>
            <a:endParaRPr lang="en-US" sz="1600" dirty="0"/>
          </a:p>
          <a:p>
            <a:pPr marL="457200" lvl="1" indent="0">
              <a:spcBef>
                <a:spcPts val="0"/>
              </a:spcBef>
              <a:buNone/>
            </a:pPr>
            <a:r>
              <a:rPr lang="en-US" sz="1600" dirty="0"/>
              <a:t>7.	</a:t>
            </a:r>
            <a:r>
              <a:rPr lang="en-US" sz="1600" b="1" dirty="0">
                <a:solidFill>
                  <a:srgbClr val="FF0000"/>
                </a:solidFill>
              </a:rPr>
              <a:t>AJAX/JQuery</a:t>
            </a:r>
            <a:r>
              <a:rPr lang="en-US" sz="1600" dirty="0"/>
              <a:t> (</a:t>
            </a:r>
            <a:r>
              <a:rPr lang="el-GR" sz="1600" dirty="0"/>
              <a:t>προχωρημένο </a:t>
            </a:r>
            <a:r>
              <a:rPr lang="en-US" sz="1600" dirty="0"/>
              <a:t>client side scripting </a:t>
            </a:r>
            <a:r>
              <a:rPr lang="el-GR" sz="1600" dirty="0"/>
              <a:t>για </a:t>
            </a:r>
            <a:r>
              <a:rPr lang="en-US" sz="1600" dirty="0"/>
              <a:t>web </a:t>
            </a:r>
            <a:r>
              <a:rPr lang="el-GR" sz="1600" dirty="0"/>
              <a:t>εφαρμογές πλούσιας αλληλεπίδρασης / </a:t>
            </a:r>
            <a:r>
              <a:rPr lang="en-US" sz="1600" dirty="0"/>
              <a:t>Rich Internet Applications </a:t>
            </a:r>
            <a:r>
              <a:rPr lang="el-GR" sz="1600" dirty="0"/>
              <a:t>ή </a:t>
            </a:r>
            <a:r>
              <a:rPr lang="en-US" sz="1600" dirty="0"/>
              <a:t>RIAs</a:t>
            </a:r>
            <a:r>
              <a:rPr lang="en-US" sz="1600" dirty="0" smtClean="0"/>
              <a:t>).</a:t>
            </a:r>
            <a:endParaRPr lang="en-US" sz="1600" dirty="0"/>
          </a:p>
          <a:p>
            <a:pPr marL="457200" lvl="1" indent="0">
              <a:spcBef>
                <a:spcPts val="0"/>
              </a:spcBef>
              <a:buNone/>
            </a:pPr>
            <a:r>
              <a:rPr lang="en-US" sz="1600" dirty="0"/>
              <a:t>8.	</a:t>
            </a:r>
            <a:r>
              <a:rPr lang="en-US" sz="1600" b="1" dirty="0"/>
              <a:t>SEO</a:t>
            </a:r>
            <a:r>
              <a:rPr lang="en-US" sz="1600" dirty="0"/>
              <a:t> (Search Engine Optimization</a:t>
            </a:r>
            <a:r>
              <a:rPr lang="en-US" sz="1600" dirty="0" smtClean="0"/>
              <a:t>).</a:t>
            </a:r>
            <a:endParaRPr lang="en-US" sz="1600" dirty="0"/>
          </a:p>
          <a:p>
            <a:pPr marL="457200" lvl="1" indent="0">
              <a:spcBef>
                <a:spcPts val="0"/>
              </a:spcBef>
              <a:buNone/>
            </a:pPr>
            <a:r>
              <a:rPr lang="en-US" sz="1600" b="1" dirty="0">
                <a:solidFill>
                  <a:srgbClr val="0000FF"/>
                </a:solidFill>
              </a:rPr>
              <a:t>9.	</a:t>
            </a:r>
            <a:r>
              <a:rPr lang="en-US" sz="1600" b="1" dirty="0" smtClean="0">
                <a:solidFill>
                  <a:srgbClr val="0000FF"/>
                </a:solidFill>
              </a:rPr>
              <a:t>HTML 5 / APIs / </a:t>
            </a:r>
            <a:r>
              <a:rPr lang="en-US" sz="1600" b="1" dirty="0" err="1" smtClean="0">
                <a:solidFill>
                  <a:srgbClr val="0000FF"/>
                </a:solidFill>
              </a:rPr>
              <a:t>Geolocation</a:t>
            </a:r>
            <a:r>
              <a:rPr lang="en-US" sz="1600" b="1" dirty="0" smtClean="0">
                <a:solidFill>
                  <a:srgbClr val="0000FF"/>
                </a:solidFill>
              </a:rPr>
              <a:t> / Google Maps</a:t>
            </a:r>
            <a:endParaRPr lang="en-US" sz="1600" b="1" dirty="0">
              <a:solidFill>
                <a:srgbClr val="0000FF"/>
              </a:solidFill>
            </a:endParaRPr>
          </a:p>
          <a:p>
            <a:pPr marL="457200" lvl="1" indent="0">
              <a:spcBef>
                <a:spcPts val="0"/>
              </a:spcBef>
              <a:buNone/>
            </a:pPr>
            <a:r>
              <a:rPr lang="en-US" sz="1600" dirty="0"/>
              <a:t>10.	"</a:t>
            </a:r>
            <a:r>
              <a:rPr lang="el-GR" sz="1600" dirty="0"/>
              <a:t>Καλές πρακτικές" (</a:t>
            </a:r>
            <a:r>
              <a:rPr lang="en-US" sz="1600" dirty="0"/>
              <a:t>best practices) </a:t>
            </a:r>
            <a:r>
              <a:rPr lang="el-GR" sz="1600" dirty="0"/>
              <a:t>σε </a:t>
            </a:r>
            <a:r>
              <a:rPr lang="en-US" sz="1600" dirty="0"/>
              <a:t>Web </a:t>
            </a:r>
            <a:r>
              <a:rPr lang="en-US" sz="1600" dirty="0" smtClean="0"/>
              <a:t>Development.</a:t>
            </a:r>
            <a:endParaRPr lang="en-US" sz="1600" dirty="0"/>
          </a:p>
          <a:p>
            <a:pPr>
              <a:spcBef>
                <a:spcPts val="0"/>
              </a:spcBef>
              <a:buFont typeface="Wingdings" panose="05000000000000000000" pitchFamily="2" charset="2"/>
              <a:buChar char="v"/>
            </a:pPr>
            <a:r>
              <a:rPr lang="el-GR" sz="2000" b="1" dirty="0" smtClean="0"/>
              <a:t>Θα </a:t>
            </a:r>
            <a:r>
              <a:rPr lang="el-GR" sz="2000" b="1" dirty="0"/>
              <a:t>δούμε και θα εφαρμόσουμε τα απολύτως χρήσιμα όλων των παραπάνω!</a:t>
            </a:r>
          </a:p>
          <a:p>
            <a:pPr marL="457200" lvl="1" indent="0">
              <a:spcBef>
                <a:spcPts val="0"/>
              </a:spcBef>
              <a:buNone/>
            </a:pPr>
            <a:endParaRPr lang="el-GR" sz="1800" dirty="0"/>
          </a:p>
        </p:txBody>
      </p:sp>
      <p:pic>
        <p:nvPicPr>
          <p:cNvPr id="10" name="Picture 33" descr="Εικονίδιο word wide web"/>
          <p:cNvPicPr/>
          <p:nvPr/>
        </p:nvPicPr>
        <p:blipFill>
          <a:blip r:embed="rId8" cstate="print">
            <a:extLst>
              <a:ext uri="{28A0092B-C50C-407E-A947-70E740481C1C}">
                <a14:useLocalDpi xmlns:a14="http://schemas.microsoft.com/office/drawing/2010/main" val="0"/>
              </a:ext>
            </a:extLst>
          </a:blip>
          <a:stretch>
            <a:fillRect/>
          </a:stretch>
        </p:blipFill>
        <p:spPr>
          <a:xfrm>
            <a:off x="7342465" y="1700808"/>
            <a:ext cx="1101725" cy="1101725"/>
          </a:xfrm>
          <a:prstGeom prst="rect">
            <a:avLst/>
          </a:prstGeom>
        </p:spPr>
      </p:pic>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23506433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116632"/>
            <a:ext cx="8229600" cy="811580"/>
          </a:xfrm>
        </p:spPr>
        <p:txBody>
          <a:bodyPr>
            <a:noAutofit/>
          </a:bodyPr>
          <a:lstStyle/>
          <a:p>
            <a:r>
              <a:rPr lang="el-GR" sz="3200" dirty="0" smtClean="0"/>
              <a:t>Διαδικαστικά</a:t>
            </a:r>
            <a:endParaRPr lang="el-GR" sz="3200" dirty="0"/>
          </a:p>
        </p:txBody>
      </p:sp>
      <p:sp>
        <p:nvSpPr>
          <p:cNvPr id="8" name="Θέση περιεχομένου 7"/>
          <p:cNvSpPr>
            <a:spLocks noGrp="1"/>
          </p:cNvSpPr>
          <p:nvPr>
            <p:ph idx="1"/>
            <p:custDataLst>
              <p:tags r:id="rId3"/>
            </p:custDataLst>
          </p:nvPr>
        </p:nvSpPr>
        <p:spPr>
          <a:xfrm>
            <a:off x="316791" y="945756"/>
            <a:ext cx="8555869" cy="5219548"/>
          </a:xfrm>
        </p:spPr>
        <p:txBody>
          <a:bodyPr>
            <a:noAutofit/>
          </a:bodyPr>
          <a:lstStyle/>
          <a:p>
            <a:pPr>
              <a:spcBef>
                <a:spcPts val="0"/>
              </a:spcBef>
              <a:buFont typeface="Wingdings" panose="05000000000000000000" pitchFamily="2" charset="2"/>
              <a:buChar char="v"/>
            </a:pPr>
            <a:r>
              <a:rPr lang="el-GR" sz="1600" b="1" dirty="0" smtClean="0"/>
              <a:t>Ιστοσελίδα </a:t>
            </a:r>
            <a:r>
              <a:rPr lang="el-GR" sz="1600" b="1" dirty="0"/>
              <a:t>Μαθήματος: </a:t>
            </a:r>
            <a:r>
              <a:rPr lang="el-GR" sz="1600" b="1" dirty="0">
                <a:hlinkClick r:id="rId9"/>
              </a:rPr>
              <a:t>http://openclass.teilar.gr/courses/CS318</a:t>
            </a:r>
            <a:r>
              <a:rPr lang="el-GR" sz="1600" b="1" dirty="0" smtClean="0">
                <a:hlinkClick r:id="rId9"/>
              </a:rPr>
              <a:t>/</a:t>
            </a:r>
            <a:r>
              <a:rPr lang="el-GR" sz="1600" b="1" dirty="0" smtClean="0"/>
              <a:t> </a:t>
            </a:r>
            <a:endParaRPr lang="el-GR" sz="1600" b="1" dirty="0"/>
          </a:p>
          <a:p>
            <a:pPr lvl="1">
              <a:spcBef>
                <a:spcPts val="0"/>
              </a:spcBef>
              <a:buFont typeface="Wingdings" panose="05000000000000000000" pitchFamily="2" charset="2"/>
              <a:buChar char="q"/>
            </a:pPr>
            <a:r>
              <a:rPr lang="el-GR" sz="1600" dirty="0" smtClean="0"/>
              <a:t>Αφορά </a:t>
            </a:r>
            <a:r>
              <a:rPr lang="el-GR" sz="1600" dirty="0"/>
              <a:t>σε Θεωρία και Εργαστήριο (ΤΟ ΜΑΘΗΜΑ ΕΙΝΑΙ ΕΝΑ!)</a:t>
            </a:r>
          </a:p>
          <a:p>
            <a:pPr lvl="1">
              <a:spcBef>
                <a:spcPts val="0"/>
              </a:spcBef>
              <a:buFont typeface="Wingdings" panose="05000000000000000000" pitchFamily="2" charset="2"/>
              <a:buChar char="q"/>
            </a:pPr>
            <a:r>
              <a:rPr lang="el-GR" sz="1600" dirty="0" smtClean="0"/>
              <a:t>Θα </a:t>
            </a:r>
            <a:r>
              <a:rPr lang="el-GR" sz="1600" dirty="0"/>
              <a:t>γίνεται </a:t>
            </a:r>
            <a:r>
              <a:rPr lang="el-GR" sz="1600" b="1" dirty="0"/>
              <a:t>εκτενής </a:t>
            </a:r>
            <a:r>
              <a:rPr lang="el-GR" sz="1600" b="1" dirty="0" smtClean="0"/>
              <a:t>χρήση</a:t>
            </a:r>
          </a:p>
          <a:p>
            <a:pPr lvl="2">
              <a:spcBef>
                <a:spcPts val="0"/>
              </a:spcBef>
            </a:pPr>
            <a:r>
              <a:rPr lang="el-GR" sz="1600" dirty="0" smtClean="0"/>
              <a:t>ανακοινώσεις</a:t>
            </a:r>
            <a:r>
              <a:rPr lang="el-GR" sz="1600" dirty="0"/>
              <a:t>, διανομή </a:t>
            </a:r>
            <a:r>
              <a:rPr lang="el-GR" sz="1600" dirty="0" err="1"/>
              <a:t>slides</a:t>
            </a:r>
            <a:r>
              <a:rPr lang="el-GR" sz="1600" dirty="0"/>
              <a:t>, εκφωνήσεις και κώδικες εργαστηριακών ασκήσεων, απαντήσεις, </a:t>
            </a:r>
            <a:r>
              <a:rPr lang="el-GR" sz="1600" dirty="0" err="1"/>
              <a:t>forum</a:t>
            </a:r>
            <a:r>
              <a:rPr lang="el-GR" sz="1600" dirty="0"/>
              <a:t> για απορίες, </a:t>
            </a:r>
            <a:r>
              <a:rPr lang="el-GR" sz="1600" dirty="0" err="1"/>
              <a:t>project</a:t>
            </a:r>
            <a:r>
              <a:rPr lang="el-GR" sz="1600" dirty="0"/>
              <a:t> </a:t>
            </a:r>
            <a:r>
              <a:rPr lang="el-GR" sz="1600" dirty="0" err="1"/>
              <a:t>support</a:t>
            </a:r>
            <a:r>
              <a:rPr lang="el-GR" sz="1600" dirty="0"/>
              <a:t>, ....όλα!</a:t>
            </a:r>
          </a:p>
          <a:p>
            <a:pPr lvl="1">
              <a:spcBef>
                <a:spcPts val="0"/>
              </a:spcBef>
              <a:buFont typeface="Wingdings" panose="05000000000000000000" pitchFamily="2" charset="2"/>
              <a:buChar char="q"/>
            </a:pPr>
            <a:r>
              <a:rPr lang="el-GR" sz="1600" dirty="0" smtClean="0"/>
              <a:t>Κάντε </a:t>
            </a:r>
            <a:r>
              <a:rPr lang="el-GR" sz="1600" dirty="0"/>
              <a:t>εγγραφή εντός του Μαρτίου – μετά θα κλειδωθείτε εκτός!</a:t>
            </a:r>
          </a:p>
          <a:p>
            <a:pPr lvl="1">
              <a:spcBef>
                <a:spcPts val="0"/>
              </a:spcBef>
              <a:buFont typeface="Wingdings" panose="05000000000000000000" pitchFamily="2" charset="2"/>
              <a:buChar char="q"/>
            </a:pPr>
            <a:r>
              <a:rPr lang="el-GR" sz="1600" b="1" dirty="0" smtClean="0">
                <a:solidFill>
                  <a:schemeClr val="accent6">
                    <a:lumMod val="75000"/>
                  </a:schemeClr>
                </a:solidFill>
              </a:rPr>
              <a:t>Να </a:t>
            </a:r>
            <a:r>
              <a:rPr lang="el-GR" sz="1600" b="1" dirty="0">
                <a:solidFill>
                  <a:schemeClr val="accent6">
                    <a:lumMod val="75000"/>
                  </a:schemeClr>
                </a:solidFill>
              </a:rPr>
              <a:t>μπείτε στην ομάδα χρηστών που σας αφορά – οδηγίες στις ανακοινώσεις.</a:t>
            </a:r>
          </a:p>
          <a:p>
            <a:pPr lvl="1">
              <a:spcBef>
                <a:spcPts val="0"/>
              </a:spcBef>
              <a:buFont typeface="Wingdings" panose="05000000000000000000" pitchFamily="2" charset="2"/>
              <a:buChar char="q"/>
            </a:pPr>
            <a:r>
              <a:rPr lang="el-GR" sz="1600" dirty="0" smtClean="0"/>
              <a:t>Να </a:t>
            </a:r>
            <a:r>
              <a:rPr lang="el-GR" sz="1600" dirty="0"/>
              <a:t>έχετε ως χρήστες του </a:t>
            </a:r>
            <a:r>
              <a:rPr lang="el-GR" sz="1600" dirty="0" err="1"/>
              <a:t>eClass</a:t>
            </a:r>
            <a:r>
              <a:rPr lang="el-GR" sz="1600" dirty="0"/>
              <a:t> email που το βλέπετε καθημερινά – θα σας στέλνεται email πολύ συχνά μέσω του </a:t>
            </a:r>
            <a:r>
              <a:rPr lang="el-GR" sz="1600" dirty="0" err="1" smtClean="0"/>
              <a:t>eClass</a:t>
            </a:r>
            <a:r>
              <a:rPr lang="el-GR" sz="1600" dirty="0" smtClean="0"/>
              <a:t>/μαθήματος.</a:t>
            </a:r>
          </a:p>
          <a:p>
            <a:pPr lvl="2">
              <a:spcBef>
                <a:spcPts val="0"/>
              </a:spcBef>
            </a:pPr>
            <a:r>
              <a:rPr lang="el-GR" sz="1600" dirty="0" smtClean="0"/>
              <a:t>Δείτε </a:t>
            </a:r>
            <a:r>
              <a:rPr lang="el-GR" sz="1600" dirty="0"/>
              <a:t>τις ανακοινώσεις στο </a:t>
            </a:r>
            <a:r>
              <a:rPr lang="el-GR" sz="1600" dirty="0" err="1"/>
              <a:t>eClass</a:t>
            </a:r>
            <a:r>
              <a:rPr lang="el-GR" sz="1600" dirty="0"/>
              <a:t> για ζητήματα σχετικά με το δηλωμένο ονοματεπώνυμό σας, το δηλωμένο email σας, κτλ.</a:t>
            </a:r>
          </a:p>
          <a:p>
            <a:pPr>
              <a:spcBef>
                <a:spcPts val="0"/>
              </a:spcBef>
              <a:buFont typeface="Wingdings" panose="05000000000000000000" pitchFamily="2" charset="2"/>
              <a:buChar char="v"/>
            </a:pPr>
            <a:r>
              <a:rPr lang="el-GR" sz="1600" b="1" dirty="0" smtClean="0"/>
              <a:t>Αξιολόγηση</a:t>
            </a:r>
            <a:endParaRPr lang="el-GR" sz="1600" b="1" dirty="0"/>
          </a:p>
          <a:p>
            <a:pPr>
              <a:spcBef>
                <a:spcPts val="0"/>
              </a:spcBef>
              <a:buFont typeface="Wingdings" panose="05000000000000000000" pitchFamily="2" charset="2"/>
              <a:buChar char="v"/>
            </a:pPr>
            <a:r>
              <a:rPr lang="el-GR" sz="1600" b="1" dirty="0" smtClean="0"/>
              <a:t>Θεωρία </a:t>
            </a:r>
            <a:r>
              <a:rPr lang="el-GR" sz="1600" b="1" dirty="0"/>
              <a:t>50%:</a:t>
            </a:r>
            <a:r>
              <a:rPr lang="el-GR" sz="1600" dirty="0"/>
              <a:t> γραπτή εξέταση στο τέλος του εξαμήνου</a:t>
            </a:r>
          </a:p>
          <a:p>
            <a:pPr>
              <a:spcBef>
                <a:spcPts val="0"/>
              </a:spcBef>
              <a:buFont typeface="Wingdings" panose="05000000000000000000" pitchFamily="2" charset="2"/>
              <a:buChar char="v"/>
            </a:pPr>
            <a:r>
              <a:rPr lang="el-GR" sz="1600" b="1" dirty="0" smtClean="0"/>
              <a:t>Εργαστήριο </a:t>
            </a:r>
            <a:r>
              <a:rPr lang="el-GR" sz="1600" b="1" dirty="0"/>
              <a:t>50%: </a:t>
            </a:r>
          </a:p>
          <a:p>
            <a:pPr lvl="1">
              <a:spcBef>
                <a:spcPts val="0"/>
              </a:spcBef>
              <a:buFont typeface="Wingdings" panose="05000000000000000000" pitchFamily="2" charset="2"/>
              <a:buChar char="q"/>
            </a:pPr>
            <a:r>
              <a:rPr lang="el-GR" sz="1600" b="1" dirty="0" smtClean="0"/>
              <a:t>Υποχρεωτικές </a:t>
            </a:r>
            <a:r>
              <a:rPr lang="el-GR" sz="1600" b="1" dirty="0"/>
              <a:t>Εργασίες και Project</a:t>
            </a:r>
            <a:r>
              <a:rPr lang="el-GR" sz="1600" dirty="0"/>
              <a:t>: </a:t>
            </a:r>
            <a:r>
              <a:rPr lang="el-GR" sz="1600" b="1" dirty="0">
                <a:solidFill>
                  <a:schemeClr val="accent6">
                    <a:lumMod val="75000"/>
                  </a:schemeClr>
                </a:solidFill>
              </a:rPr>
              <a:t>ανά 2 άτομα </a:t>
            </a:r>
            <a:r>
              <a:rPr lang="el-GR" sz="1600" dirty="0"/>
              <a:t>/ </a:t>
            </a:r>
            <a:endParaRPr lang="el-GR" sz="1600" dirty="0" smtClean="0"/>
          </a:p>
          <a:p>
            <a:pPr lvl="2">
              <a:spcBef>
                <a:spcPts val="0"/>
              </a:spcBef>
              <a:buFont typeface="Wingdings" panose="05000000000000000000" pitchFamily="2" charset="2"/>
              <a:buChar char="q"/>
            </a:pPr>
            <a:r>
              <a:rPr lang="el-GR" sz="1600" dirty="0" smtClean="0"/>
              <a:t>Η </a:t>
            </a:r>
            <a:r>
              <a:rPr lang="el-GR" sz="1600" dirty="0"/>
              <a:t>συνεισφορά σε βαθμό εργαστηρίου θα αναλυθεί προσεχώς.</a:t>
            </a:r>
          </a:p>
          <a:p>
            <a:pPr lvl="1">
              <a:spcBef>
                <a:spcPts val="0"/>
              </a:spcBef>
              <a:buFont typeface="Wingdings" panose="05000000000000000000" pitchFamily="2" charset="2"/>
              <a:buChar char="q"/>
            </a:pPr>
            <a:r>
              <a:rPr lang="el-GR" sz="1600" b="1" dirty="0" smtClean="0"/>
              <a:t>Γραπτή </a:t>
            </a:r>
            <a:r>
              <a:rPr lang="el-GR" sz="1600" b="1" dirty="0"/>
              <a:t>Εξέταση </a:t>
            </a:r>
            <a:r>
              <a:rPr lang="el-GR" sz="1600" dirty="0"/>
              <a:t>στο τέλος του εξαμήνου</a:t>
            </a:r>
          </a:p>
          <a:p>
            <a:pPr marL="457200" lvl="1" indent="0">
              <a:spcBef>
                <a:spcPts val="0"/>
              </a:spcBef>
              <a:buNone/>
            </a:pPr>
            <a:endParaRPr lang="el-GR" sz="1800" dirty="0"/>
          </a:p>
        </p:txBody>
      </p:sp>
      <p:sp>
        <p:nvSpPr>
          <p:cNvPr id="7" name="Cloud 37" descr="Όποιος πραγματικά κάνει τα projects θα είναι έτοιμος και για εξετάσεις χωρίς επιπλέον διάβασμα."/>
          <p:cNvSpPr/>
          <p:nvPr>
            <p:custDataLst>
              <p:tags r:id="rId4"/>
            </p:custDataLst>
          </p:nvPr>
        </p:nvSpPr>
        <p:spPr>
          <a:xfrm>
            <a:off x="6012160" y="3356992"/>
            <a:ext cx="2961005" cy="1482725"/>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7971 w 43256"/>
              <a:gd name="connsiteY8" fmla="*/ 23030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40223 w 43256"/>
              <a:gd name="connsiteY8" fmla="*/ 23247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40223 w 43256"/>
              <a:gd name="connsiteY8" fmla="*/ 23247 h 43219"/>
              <a:gd name="connsiteX9" fmla="*/ 37416 w 43256"/>
              <a:gd name="connsiteY9" fmla="*/ 29949 h 43219"/>
              <a:gd name="connsiteX10" fmla="*/ 41834 w 43256"/>
              <a:gd name="connsiteY10" fmla="*/ 15213 h 43219"/>
              <a:gd name="connsiteX11" fmla="*/ 40742 w 43256"/>
              <a:gd name="connsiteY11" fmla="*/ 19843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40223 w 43256"/>
              <a:gd name="connsiteY8" fmla="*/ 23247 h 43219"/>
              <a:gd name="connsiteX9" fmla="*/ 37416 w 43256"/>
              <a:gd name="connsiteY9" fmla="*/ 29949 h 43219"/>
              <a:gd name="connsiteX10" fmla="*/ 41834 w 43256"/>
              <a:gd name="connsiteY10" fmla="*/ 15213 h 43219"/>
              <a:gd name="connsiteX11" fmla="*/ 40742 w 43256"/>
              <a:gd name="connsiteY11" fmla="*/ 19843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637 w 43256"/>
              <a:gd name="connsiteY20" fmla="*/ 1868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40223 w 43256"/>
              <a:gd name="connsiteY8" fmla="*/ 23247 h 43219"/>
              <a:gd name="connsiteX9" fmla="*/ 37416 w 43256"/>
              <a:gd name="connsiteY9" fmla="*/ 29949 h 43219"/>
              <a:gd name="connsiteX10" fmla="*/ 41834 w 43256"/>
              <a:gd name="connsiteY10" fmla="*/ 15213 h 43219"/>
              <a:gd name="connsiteX11" fmla="*/ 40742 w 43256"/>
              <a:gd name="connsiteY11" fmla="*/ 19843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3926 w 43256"/>
              <a:gd name="connsiteY20" fmla="*/ 14562 h 43219"/>
              <a:gd name="connsiteX21" fmla="*/ 3936 w 43256"/>
              <a:gd name="connsiteY21" fmla="*/ 14229 h 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0223" y="23247"/>
                </a:moveTo>
                <a:cubicBezTo>
                  <a:pt x="42227" y="24575"/>
                  <a:pt x="37434" y="26917"/>
                  <a:pt x="37416" y="29949"/>
                </a:cubicBezTo>
                <a:moveTo>
                  <a:pt x="41834" y="15213"/>
                </a:moveTo>
                <a:cubicBezTo>
                  <a:pt x="41509" y="16245"/>
                  <a:pt x="41370" y="19115"/>
                  <a:pt x="40742" y="19843"/>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3926" y="14562"/>
                </a:moveTo>
                <a:cubicBezTo>
                  <a:pt x="3823" y="14098"/>
                  <a:pt x="3984" y="14710"/>
                  <a:pt x="3936" y="14229"/>
                </a:cubicBezTo>
              </a:path>
            </a:pathLst>
          </a:custGeom>
          <a:solidFill>
            <a:schemeClr val="accent1">
              <a:lumMod val="40000"/>
              <a:lumOff val="60000"/>
            </a:schemeClr>
          </a:solidFill>
          <a:ln>
            <a:solidFill>
              <a:srgbClr val="0070C0"/>
            </a:solidFill>
          </a:ln>
        </p:spPr>
        <p:style>
          <a:lnRef idx="2">
            <a:schemeClr val="accent6"/>
          </a:lnRef>
          <a:fillRef idx="1">
            <a:schemeClr val="lt1"/>
          </a:fillRef>
          <a:effectRef idx="0">
            <a:schemeClr val="accent6"/>
          </a:effectRef>
          <a:fontRef idx="minor">
            <a:schemeClr val="dk1"/>
          </a:fontRef>
        </p:style>
        <p:txBody>
          <a:bodyPr rot="0" spcFirstLastPara="0" vert="horz" wrap="square" lIns="108000" tIns="72000" rIns="108000" bIns="0" numCol="1" spcCol="0" rtlCol="0" fromWordArt="0" anchor="ctr" anchorCtr="0" forceAA="0" compatLnSpc="1">
            <a:prstTxWarp prst="textNoShape">
              <a:avLst/>
            </a:prstTxWarp>
            <a:noAutofit/>
          </a:bodyPr>
          <a:lstStyle/>
          <a:p>
            <a:pPr algn="ctr">
              <a:spcAft>
                <a:spcPts val="300"/>
              </a:spcAft>
            </a:pPr>
            <a:r>
              <a:rPr lang="el-GR" sz="1600" b="1" dirty="0">
                <a:effectLst/>
                <a:latin typeface="Times New Roman" panose="02020603050405020304" pitchFamily="18" charset="0"/>
                <a:ea typeface="Times New Roman" panose="02020603050405020304" pitchFamily="18" charset="0"/>
              </a:rPr>
              <a:t>Όποιος πραγματικά κάνει</a:t>
            </a:r>
            <a:br>
              <a:rPr lang="el-GR" sz="1600" b="1" dirty="0">
                <a:effectLst/>
                <a:latin typeface="Times New Roman" panose="02020603050405020304" pitchFamily="18" charset="0"/>
                <a:ea typeface="Times New Roman" panose="02020603050405020304" pitchFamily="18" charset="0"/>
              </a:rPr>
            </a:br>
            <a:r>
              <a:rPr lang="el-GR" sz="1600" b="1" dirty="0">
                <a:effectLst/>
                <a:latin typeface="Times New Roman" panose="02020603050405020304" pitchFamily="18" charset="0"/>
                <a:ea typeface="Times New Roman" panose="02020603050405020304" pitchFamily="18" charset="0"/>
              </a:rPr>
              <a:t>τα </a:t>
            </a:r>
            <a:r>
              <a:rPr lang="en-US" sz="1600" b="1" dirty="0">
                <a:effectLst/>
                <a:latin typeface="Times New Roman" panose="02020603050405020304" pitchFamily="18" charset="0"/>
                <a:ea typeface="Times New Roman" panose="02020603050405020304" pitchFamily="18" charset="0"/>
              </a:rPr>
              <a:t>projects</a:t>
            </a:r>
            <a:r>
              <a:rPr lang="el-GR" sz="1600" b="1" dirty="0">
                <a:effectLst/>
                <a:latin typeface="Times New Roman" panose="02020603050405020304" pitchFamily="18" charset="0"/>
                <a:ea typeface="Times New Roman" panose="02020603050405020304" pitchFamily="18" charset="0"/>
              </a:rPr>
              <a:t>, θα είναι έτοιμος και για εξετάσεις χωρίς επιπλέον διάβασμα!</a:t>
            </a:r>
            <a:endParaRPr lang="el-GR" sz="1100" dirty="0">
              <a:effectLst/>
              <a:latin typeface="Times New Roman" panose="02020603050405020304" pitchFamily="18" charset="0"/>
              <a:ea typeface="Times New Roman" panose="02020603050405020304" pitchFamily="18" charset="0"/>
            </a:endParaRPr>
          </a:p>
        </p:txBody>
      </p:sp>
      <p:pic>
        <p:nvPicPr>
          <p:cNvPr id="9" name="Εικόνα 1" descr="Εικονίδιο μετάβασης στα Περιεχόμενα.">
            <a:hlinkClick r:id="rId10" action="ppaction://hlinksldjump" tooltip="Επιστροφή στα Περιεχόμενα"/>
          </p:cNvPr>
          <p:cNvPicPr>
            <a:picLocks noChangeAspect="1"/>
          </p:cNvPicPr>
          <p:nvPr/>
        </p:nvPicPr>
        <p:blipFill>
          <a:blip r:embed="rId11">
            <a:extLst>
              <a:ext uri="{BEBA8EAE-BF5A-486C-A8C5-ECC9F3942E4B}">
                <a14:imgProps xmlns:a14="http://schemas.microsoft.com/office/drawing/2010/main">
                  <a14:imgLayer r:embed="rId12">
                    <a14:imgEffect>
                      <a14:sharpenSoften amount="100000"/>
                    </a14:imgEffect>
                  </a14:imgLayer>
                </a14:imgProps>
              </a:ext>
              <a:ext uri="{28A0092B-C50C-407E-A947-70E740481C1C}">
                <a14:useLocalDpi xmlns:a14="http://schemas.microsoft.com/office/drawing/2010/main" val="0"/>
              </a:ext>
            </a:extLst>
          </a:blip>
          <a:stretch>
            <a:fillRect/>
          </a:stretch>
        </p:blipFill>
        <p:spPr>
          <a:xfrm>
            <a:off x="467250" y="6021288"/>
            <a:ext cx="576065" cy="651438"/>
          </a:xfrm>
          <a:prstGeom prst="rect">
            <a:avLst/>
          </a:prstGeom>
          <a:scene3d>
            <a:camera prst="isometricOffAxis1Right"/>
            <a:lightRig rig="threePt" dir="t"/>
          </a:scene3d>
        </p:spPr>
      </p:pic>
      <p:sp>
        <p:nvSpPr>
          <p:cNvPr id="6" name="Θέση υποσέλιδου 3" descr="."/>
          <p:cNvSpPr txBox="1">
            <a:spLocks/>
          </p:cNvSpPr>
          <p:nvPr>
            <p:custDataLst>
              <p:tags r:id="rId5"/>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6"/>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Tree>
    <p:custDataLst>
      <p:tags r:id="rId1"/>
    </p:custDataLst>
    <p:extLst>
      <p:ext uri="{BB962C8B-B14F-4D97-AF65-F5344CB8AC3E}">
        <p14:creationId xmlns:p14="http://schemas.microsoft.com/office/powerpoint/2010/main" val="13398780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133779"/>
            <a:ext cx="8229600" cy="811580"/>
          </a:xfrm>
        </p:spPr>
        <p:txBody>
          <a:bodyPr>
            <a:noAutofit/>
          </a:bodyPr>
          <a:lstStyle/>
          <a:p>
            <a:r>
              <a:rPr lang="el-GR" sz="4000" dirty="0"/>
              <a:t>Βιβλιογραφία</a:t>
            </a:r>
          </a:p>
        </p:txBody>
      </p:sp>
      <p:sp>
        <p:nvSpPr>
          <p:cNvPr id="7" name="Rectangle 10"/>
          <p:cNvSpPr>
            <a:spLocks noChangeArrowheads="1"/>
          </p:cNvSpPr>
          <p:nvPr>
            <p:custDataLst>
              <p:tags r:id="rId3"/>
            </p:custDataLst>
          </p:nvPr>
        </p:nvSpPr>
        <p:spPr bwMode="auto">
          <a:xfrm>
            <a:off x="251520" y="824668"/>
            <a:ext cx="864096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0850" algn="l"/>
              </a:tabLst>
              <a:defRPr>
                <a:solidFill>
                  <a:schemeClr val="tx1"/>
                </a:solidFill>
                <a:latin typeface="Arial" panose="020B0604020202020204" pitchFamily="34" charset="0"/>
              </a:defRPr>
            </a:lvl1pPr>
            <a:lvl2pPr eaLnBrk="0" fontAlgn="base" hangingPunct="0">
              <a:spcBef>
                <a:spcPct val="0"/>
              </a:spcBef>
              <a:spcAft>
                <a:spcPct val="0"/>
              </a:spcAft>
              <a:tabLst>
                <a:tab pos="450850" algn="l"/>
              </a:tabLst>
              <a:defRPr>
                <a:solidFill>
                  <a:schemeClr val="tx1"/>
                </a:solidFill>
                <a:latin typeface="Arial" panose="020B0604020202020204" pitchFamily="34" charset="0"/>
              </a:defRPr>
            </a:lvl2pPr>
            <a:lvl3pPr eaLnBrk="0" fontAlgn="base" hangingPunct="0">
              <a:spcBef>
                <a:spcPct val="0"/>
              </a:spcBef>
              <a:spcAft>
                <a:spcPct val="0"/>
              </a:spcAft>
              <a:tabLst>
                <a:tab pos="450850" algn="l"/>
              </a:tabLst>
              <a:defRPr>
                <a:solidFill>
                  <a:schemeClr val="tx1"/>
                </a:solidFill>
                <a:latin typeface="Arial" panose="020B0604020202020204" pitchFamily="34" charset="0"/>
              </a:defRPr>
            </a:lvl3pPr>
            <a:lvl4pPr eaLnBrk="0" fontAlgn="base" hangingPunct="0">
              <a:spcBef>
                <a:spcPct val="0"/>
              </a:spcBef>
              <a:spcAft>
                <a:spcPct val="0"/>
              </a:spcAft>
              <a:tabLst>
                <a:tab pos="450850" algn="l"/>
              </a:tabLst>
              <a:defRPr>
                <a:solidFill>
                  <a:schemeClr val="tx1"/>
                </a:solidFill>
                <a:latin typeface="Arial" panose="020B0604020202020204" pitchFamily="34" charset="0"/>
              </a:defRPr>
            </a:lvl4pPr>
            <a:lvl5pPr eaLnBrk="0" fontAlgn="base" hangingPunct="0">
              <a:spcBef>
                <a:spcPct val="0"/>
              </a:spcBef>
              <a:spcAft>
                <a:spcPct val="0"/>
              </a:spcAft>
              <a:tabLst>
                <a:tab pos="450850" algn="l"/>
              </a:tabLst>
              <a:defRPr>
                <a:solidFill>
                  <a:schemeClr val="tx1"/>
                </a:solidFill>
                <a:latin typeface="Arial" panose="020B0604020202020204" pitchFamily="34" charset="0"/>
              </a:defRPr>
            </a:lvl5pPr>
            <a:lvl6pPr eaLnBrk="0" fontAlgn="base" hangingPunct="0">
              <a:spcBef>
                <a:spcPct val="0"/>
              </a:spcBef>
              <a:spcAft>
                <a:spcPct val="0"/>
              </a:spcAft>
              <a:tabLst>
                <a:tab pos="450850" algn="l"/>
              </a:tabLst>
              <a:defRPr>
                <a:solidFill>
                  <a:schemeClr val="tx1"/>
                </a:solidFill>
                <a:latin typeface="Arial" panose="020B0604020202020204" pitchFamily="34" charset="0"/>
              </a:defRPr>
            </a:lvl6pPr>
            <a:lvl7pPr eaLnBrk="0" fontAlgn="base" hangingPunct="0">
              <a:spcBef>
                <a:spcPct val="0"/>
              </a:spcBef>
              <a:spcAft>
                <a:spcPct val="0"/>
              </a:spcAft>
              <a:tabLst>
                <a:tab pos="450850" algn="l"/>
              </a:tabLst>
              <a:defRPr>
                <a:solidFill>
                  <a:schemeClr val="tx1"/>
                </a:solidFill>
                <a:latin typeface="Arial" panose="020B0604020202020204" pitchFamily="34" charset="0"/>
              </a:defRPr>
            </a:lvl7pPr>
            <a:lvl8pPr eaLnBrk="0" fontAlgn="base" hangingPunct="0">
              <a:spcBef>
                <a:spcPct val="0"/>
              </a:spcBef>
              <a:spcAft>
                <a:spcPct val="0"/>
              </a:spcAft>
              <a:tabLst>
                <a:tab pos="450850" algn="l"/>
              </a:tabLst>
              <a:defRPr>
                <a:solidFill>
                  <a:schemeClr val="tx1"/>
                </a:solidFill>
                <a:latin typeface="Arial" panose="020B0604020202020204" pitchFamily="34" charset="0"/>
              </a:defRPr>
            </a:lvl8pPr>
            <a:lvl9pPr eaLnBrk="0" fontAlgn="base" hangingPunct="0">
              <a:spcBef>
                <a:spcPct val="0"/>
              </a:spcBef>
              <a:spcAft>
                <a:spcPct val="0"/>
              </a:spcAft>
              <a:tabLst>
                <a:tab pos="450850" algn="l"/>
              </a:tabLst>
              <a:defRPr>
                <a:solidFill>
                  <a:schemeClr val="tx1"/>
                </a:solidFill>
                <a:latin typeface="Arial" panose="020B0604020202020204" pitchFamily="34" charset="0"/>
              </a:defRPr>
            </a:lvl9p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tab pos="450850" algn="l"/>
              </a:tabLst>
            </a:pPr>
            <a:r>
              <a:rPr kumimoji="0" lang="el-GR"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Το βιβλίο #1 παρακάτω είναι το προτεινόμενο – καλύπτει όλη την ύλη.</a:t>
            </a:r>
            <a:endParaRPr kumimoji="0" lang="el-GR" b="0" i="0" u="none" strike="noStrike" cap="none" normalizeH="0" baseline="0" dirty="0" smtClean="0">
              <a:ln>
                <a:noFill/>
              </a:ln>
              <a:solidFill>
                <a:schemeClr val="tx1"/>
              </a:solidFill>
              <a:effectLst/>
              <a:latin typeface="Arial" panose="020B0604020202020204" pitchFamily="34" charset="0"/>
            </a:endParaRPr>
          </a:p>
          <a:p>
            <a:pPr marL="742950" lvl="1" indent="-285750">
              <a:buFont typeface="Wingdings" panose="05000000000000000000" pitchFamily="2" charset="2"/>
              <a:buChar char="q"/>
            </a:pPr>
            <a:r>
              <a:rPr kumimoji="0" lang="el-GR"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Τα </a:t>
            </a:r>
            <a:r>
              <a:rPr kumimoji="0" lang="en-US"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slides</a:t>
            </a:r>
            <a:r>
              <a:rPr kumimoji="0" lang="el-GR"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που σας δίνω σας καλύπτουν 100% για μια γρήγορη επανάληψη.</a:t>
            </a:r>
            <a:endParaRPr kumimoji="0" lang="el-GR" b="0" i="0" u="none" strike="noStrike" cap="none" normalizeH="0" baseline="0" dirty="0" smtClean="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tab pos="450850" algn="l"/>
              </a:tabLst>
            </a:pPr>
            <a:r>
              <a:rPr kumimoji="0" lang="el-GR"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Μερικές επιπλέον προτάσεις:</a:t>
            </a:r>
            <a:endParaRPr kumimoji="0" lang="el-GR" b="0" i="0" u="none" strike="noStrike" cap="none" normalizeH="0" baseline="0" dirty="0" smtClean="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tab pos="450850" algn="l"/>
              </a:tabLst>
            </a:pPr>
            <a:endParaRPr kumimoji="0" lang="el-GR" b="0" i="0" u="none" strike="noStrike" cap="none" normalizeH="0" baseline="0" dirty="0" smtClean="0">
              <a:ln>
                <a:noFill/>
              </a:ln>
              <a:solidFill>
                <a:schemeClr val="tx1"/>
              </a:solidFill>
              <a:effectLst/>
              <a:latin typeface="Arial" panose="020B0604020202020204" pitchFamily="34" charset="0"/>
            </a:endParaRPr>
          </a:p>
        </p:txBody>
      </p:sp>
      <p:pic>
        <p:nvPicPr>
          <p:cNvPr id="12" name="Θέση περιεχομένου 11" descr="Εικόνες τριών βιβλίων. Πρώτο βιβλίο , Ανάπτυξη Διαδικτυακών Εφαρμογών του Παναγιώτη Κεντερλή, έκδοση 2009, καλύπτει σχεδόν το 100% της ύλης. Δευτερο βιβλίο , Ανάπτυξη WEB εφαρμογών με php και my s. q. l . 4η έκδοση μεταφρασμένο.  Γκιούρδας και ΣΙΑ ΕΕ έκδοση 2001. ίσως το καλύτερο για PHP και my s. q. l.  Διαδικτυακός τόπος, www.w3schools.com περιέχει tutorials για τα πάντα. Διαδικτυακός τόπος www.php.net/manual/en. on line τεκμηρίωση της PHP."/>
          <p:cNvPicPr>
            <a:picLocks noGrp="1" noChangeAspect="1"/>
          </p:cNvPicPr>
          <p:nvPr>
            <p:ph idx="1"/>
          </p:nvPr>
        </p:nvPicPr>
        <p:blipFill>
          <a:blip r:embed="rId8"/>
          <a:stretch>
            <a:fillRect/>
          </a:stretch>
        </p:blipFill>
        <p:spPr>
          <a:xfrm>
            <a:off x="280988" y="2022643"/>
            <a:ext cx="8539484" cy="4105183"/>
          </a:xfrm>
          <a:prstGeom prst="rect">
            <a:avLst/>
          </a:prstGeom>
        </p:spPr>
      </p:pic>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23935869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133779"/>
            <a:ext cx="8229600" cy="811580"/>
          </a:xfrm>
        </p:spPr>
        <p:txBody>
          <a:bodyPr>
            <a:noAutofit/>
          </a:bodyPr>
          <a:lstStyle/>
          <a:p>
            <a:r>
              <a:rPr lang="el-GR" sz="4000" dirty="0" smtClean="0"/>
              <a:t>Βιβλιογραφία</a:t>
            </a:r>
            <a:r>
              <a:rPr lang="en-US" sz="4000" dirty="0" smtClean="0"/>
              <a:t> (</a:t>
            </a:r>
            <a:r>
              <a:rPr lang="el-GR" sz="4000" dirty="0" smtClean="0"/>
              <a:t>συνέχεια</a:t>
            </a:r>
            <a:r>
              <a:rPr lang="en-US" sz="4000" dirty="0" smtClean="0"/>
              <a:t>)</a:t>
            </a:r>
            <a:endParaRPr lang="el-GR" sz="4000" dirty="0"/>
          </a:p>
        </p:txBody>
      </p:sp>
      <p:sp>
        <p:nvSpPr>
          <p:cNvPr id="3" name="Θέση περιεχομένου 2"/>
          <p:cNvSpPr>
            <a:spLocks noGrp="1"/>
          </p:cNvSpPr>
          <p:nvPr>
            <p:ph idx="1"/>
            <p:custDataLst>
              <p:tags r:id="rId3"/>
            </p:custDataLst>
          </p:nvPr>
        </p:nvSpPr>
        <p:spPr>
          <a:xfrm>
            <a:off x="457200" y="986314"/>
            <a:ext cx="7931224" cy="5139850"/>
          </a:xfrm>
        </p:spPr>
        <p:txBody>
          <a:bodyPr>
            <a:normAutofit fontScale="55000" lnSpcReduction="20000"/>
          </a:bodyPr>
          <a:lstStyle/>
          <a:p>
            <a:pPr>
              <a:buFont typeface="Wingdings" panose="05000000000000000000" pitchFamily="2" charset="2"/>
              <a:buChar char="v"/>
            </a:pPr>
            <a:r>
              <a:rPr lang="el-GR" dirty="0" smtClean="0"/>
              <a:t>Ένα </a:t>
            </a:r>
            <a:r>
              <a:rPr lang="el-GR" dirty="0"/>
              <a:t>εξαιρετικό βιβλίο για εμβάθυνση σε PHP είναι το ακόλουθο:</a:t>
            </a:r>
          </a:p>
          <a:p>
            <a:pPr lvl="1"/>
            <a:r>
              <a:rPr lang="el-GR" sz="2900" dirty="0"/>
              <a:t>PHP </a:t>
            </a:r>
            <a:r>
              <a:rPr lang="el-GR" sz="2900" dirty="0" err="1"/>
              <a:t>Cookbook</a:t>
            </a:r>
            <a:r>
              <a:rPr lang="el-GR" sz="2900" dirty="0"/>
              <a:t>, 2nd </a:t>
            </a:r>
            <a:r>
              <a:rPr lang="el-GR" sz="2900" dirty="0" err="1"/>
              <a:t>Edition</a:t>
            </a:r>
            <a:r>
              <a:rPr lang="el-GR" sz="2900" dirty="0"/>
              <a:t> </a:t>
            </a:r>
          </a:p>
          <a:p>
            <a:pPr lvl="1"/>
            <a:r>
              <a:rPr lang="el-GR" sz="2900" dirty="0" err="1"/>
              <a:t>Adam</a:t>
            </a:r>
            <a:r>
              <a:rPr lang="el-GR" sz="2900" dirty="0"/>
              <a:t> </a:t>
            </a:r>
            <a:r>
              <a:rPr lang="el-GR" sz="2900" dirty="0" err="1"/>
              <a:t>Trachtenberg</a:t>
            </a:r>
            <a:r>
              <a:rPr lang="el-GR" sz="2900" dirty="0"/>
              <a:t>, </a:t>
            </a:r>
            <a:r>
              <a:rPr lang="el-GR" sz="2900" dirty="0" err="1"/>
              <a:t>David</a:t>
            </a:r>
            <a:r>
              <a:rPr lang="el-GR" sz="2900" dirty="0"/>
              <a:t> </a:t>
            </a:r>
            <a:r>
              <a:rPr lang="el-GR" sz="2900" dirty="0" err="1"/>
              <a:t>Sklar</a:t>
            </a:r>
            <a:endParaRPr lang="el-GR" sz="2900" dirty="0"/>
          </a:p>
          <a:p>
            <a:pPr lvl="1"/>
            <a:r>
              <a:rPr lang="el-GR" sz="2900" dirty="0" err="1"/>
              <a:t>O'Reilly</a:t>
            </a:r>
            <a:r>
              <a:rPr lang="el-GR" sz="2900" dirty="0"/>
              <a:t> </a:t>
            </a:r>
            <a:r>
              <a:rPr lang="el-GR" sz="2900" dirty="0" err="1"/>
              <a:t>Media</a:t>
            </a:r>
            <a:r>
              <a:rPr lang="el-GR" sz="2900" dirty="0"/>
              <a:t>, 2006</a:t>
            </a:r>
          </a:p>
          <a:p>
            <a:pPr lvl="1"/>
            <a:r>
              <a:rPr lang="el-GR" sz="2900" dirty="0"/>
              <a:t>ISBN: 978-0-596-10101-5</a:t>
            </a:r>
          </a:p>
          <a:p>
            <a:pPr lvl="1"/>
            <a:r>
              <a:rPr lang="el-GR" sz="2900" dirty="0"/>
              <a:t>816 σελίδες, </a:t>
            </a:r>
            <a:r>
              <a:rPr lang="el-GR" sz="2900" b="1" dirty="0">
                <a:solidFill>
                  <a:srgbClr val="FF0000"/>
                </a:solidFill>
              </a:rPr>
              <a:t>Αγγλική γλώσσα</a:t>
            </a:r>
          </a:p>
          <a:p>
            <a:pPr>
              <a:buFont typeface="Wingdings" panose="05000000000000000000" pitchFamily="2" charset="2"/>
              <a:buChar char="v"/>
            </a:pPr>
            <a:r>
              <a:rPr lang="el-GR" dirty="0" smtClean="0"/>
              <a:t>Το </a:t>
            </a:r>
            <a:r>
              <a:rPr lang="el-GR" dirty="0"/>
              <a:t>βιβλίο είναι γεμάτο με λύσεις-συνταγές για </a:t>
            </a:r>
            <a:r>
              <a:rPr lang="el-GR" dirty="0" smtClean="0"/>
              <a:t>συγκεκριμένα</a:t>
            </a:r>
            <a:r>
              <a:rPr lang="el-GR" dirty="0"/>
              <a:t>, κοινά προβλήματα και καλύπτει σχεδόν τα πάντα:</a:t>
            </a:r>
          </a:p>
          <a:p>
            <a:pPr lvl="1">
              <a:buFont typeface="Wingdings" panose="05000000000000000000" pitchFamily="2" charset="2"/>
              <a:buChar char="q"/>
            </a:pPr>
            <a:r>
              <a:rPr lang="el-GR" sz="2900" dirty="0" smtClean="0"/>
              <a:t>αλφαριθμητικά</a:t>
            </a:r>
            <a:r>
              <a:rPr lang="el-GR" sz="2900" dirty="0"/>
              <a:t>, αριθμούς, ημερομηνίες, πίνακες, συναρτήσεις, αντικειμενοστραφή PHP, </a:t>
            </a:r>
            <a:r>
              <a:rPr lang="el-GR" sz="2900" dirty="0" err="1"/>
              <a:t>web</a:t>
            </a:r>
            <a:r>
              <a:rPr lang="el-GR" sz="2900" dirty="0"/>
              <a:t>/</a:t>
            </a:r>
            <a:r>
              <a:rPr lang="el-GR" sz="2900" dirty="0" err="1"/>
              <a:t>sessions</a:t>
            </a:r>
            <a:r>
              <a:rPr lang="el-GR" sz="2900" dirty="0"/>
              <a:t>, φόρμες, </a:t>
            </a:r>
            <a:r>
              <a:rPr lang="el-GR" sz="2900" dirty="0" err="1"/>
              <a:t>databases</a:t>
            </a:r>
            <a:r>
              <a:rPr lang="el-GR" sz="2900" dirty="0"/>
              <a:t>, XML, </a:t>
            </a:r>
            <a:r>
              <a:rPr lang="el-GR" sz="2900" dirty="0" err="1"/>
              <a:t>web</a:t>
            </a:r>
            <a:r>
              <a:rPr lang="el-GR" sz="2900" dirty="0"/>
              <a:t> </a:t>
            </a:r>
            <a:r>
              <a:rPr lang="el-GR" sz="2900" dirty="0" err="1"/>
              <a:t>services</a:t>
            </a:r>
            <a:r>
              <a:rPr lang="el-GR" sz="2900" dirty="0"/>
              <a:t>, ασφάλεια, αρχεία, επιδόσεις, διαχείριση σφαλμάτων, κτλ.</a:t>
            </a:r>
          </a:p>
          <a:p>
            <a:pPr lvl="1">
              <a:buFont typeface="Wingdings" panose="05000000000000000000" pitchFamily="2" charset="2"/>
              <a:buChar char="q"/>
            </a:pPr>
            <a:r>
              <a:rPr lang="el-GR" sz="2900" dirty="0" smtClean="0"/>
              <a:t>η </a:t>
            </a:r>
            <a:r>
              <a:rPr lang="el-GR" sz="2900" dirty="0"/>
              <a:t>1η έκδοση του βιβλίου είναι πλέον αρκετά παλιά (2002), αποφύγετέ την καθώς πολλά πράγματα έχουν </a:t>
            </a:r>
            <a:r>
              <a:rPr lang="el-GR" sz="2900" dirty="0" smtClean="0"/>
              <a:t>εξελιχθεί</a:t>
            </a:r>
          </a:p>
          <a:p>
            <a:pPr>
              <a:buFont typeface="Wingdings" panose="05000000000000000000" pitchFamily="2" charset="2"/>
              <a:buChar char="v"/>
            </a:pPr>
            <a:r>
              <a:rPr lang="el-GR" dirty="0" smtClean="0"/>
              <a:t>Δεν είναι βιβλίο για να μάθεις </a:t>
            </a:r>
            <a:r>
              <a:rPr lang="en-US" dirty="0" smtClean="0"/>
              <a:t>PHP </a:t>
            </a:r>
            <a:r>
              <a:rPr lang="el-GR" dirty="0" smtClean="0"/>
              <a:t>από το μηδέν. Προϋποθέτει βασική αντίληψη της γλώσσας και σαφώς γνώσεις προγραμματισμού.</a:t>
            </a:r>
          </a:p>
          <a:p>
            <a:pPr lvl="1">
              <a:buFont typeface="Wingdings" panose="05000000000000000000" pitchFamily="2" charset="2"/>
              <a:buChar char="q"/>
            </a:pPr>
            <a:r>
              <a:rPr lang="el-GR" sz="2900" dirty="0" smtClean="0"/>
              <a:t>Συνίσταται σε όσους θέλουν να ασχοληθούν με προοπτική.</a:t>
            </a:r>
            <a:endParaRPr lang="el-GR" sz="2900" dirty="0"/>
          </a:p>
          <a:p>
            <a:endParaRPr lang="el-GR" dirty="0"/>
          </a:p>
        </p:txBody>
      </p:sp>
      <p:grpSp>
        <p:nvGrpSpPr>
          <p:cNvPr id="5" name="Ομάδα 4" descr="Εικονίδιο βιβλίου Php Cookbook"/>
          <p:cNvGrpSpPr/>
          <p:nvPr/>
        </p:nvGrpSpPr>
        <p:grpSpPr>
          <a:xfrm>
            <a:off x="4422812" y="1197528"/>
            <a:ext cx="4582373" cy="2431175"/>
            <a:chOff x="4422812" y="1197528"/>
            <a:chExt cx="4582373" cy="2431175"/>
          </a:xfrm>
        </p:grpSpPr>
        <p:pic>
          <p:nvPicPr>
            <p:cNvPr id="8" name="Εικόνα 7" descr="Εικόνα του βιβλίου php cookbook. "/>
            <p:cNvPicPr>
              <a:picLocks noChangeAspect="1"/>
            </p:cNvPicPr>
            <p:nvPr/>
          </p:nvPicPr>
          <p:blipFill>
            <a:blip r:embed="rId8"/>
            <a:stretch>
              <a:fillRect/>
            </a:stretch>
          </p:blipFill>
          <p:spPr>
            <a:xfrm>
              <a:off x="6300192" y="1197528"/>
              <a:ext cx="2704993" cy="2431175"/>
            </a:xfrm>
            <a:prstGeom prst="rect">
              <a:avLst/>
            </a:prstGeom>
          </p:spPr>
        </p:pic>
        <p:pic>
          <p:nvPicPr>
            <p:cNvPr id="4" name="Εικόνα 3"/>
            <p:cNvPicPr>
              <a:picLocks noChangeAspect="1"/>
            </p:cNvPicPr>
            <p:nvPr/>
          </p:nvPicPr>
          <p:blipFill>
            <a:blip r:embed="rId9"/>
            <a:stretch>
              <a:fillRect/>
            </a:stretch>
          </p:blipFill>
          <p:spPr>
            <a:xfrm>
              <a:off x="4422812" y="1340768"/>
              <a:ext cx="1807760" cy="1750241"/>
            </a:xfrm>
            <a:prstGeom prst="rect">
              <a:avLst/>
            </a:prstGeom>
          </p:spPr>
        </p:pic>
      </p:gr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29563559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133779"/>
            <a:ext cx="8229600" cy="811580"/>
          </a:xfrm>
        </p:spPr>
        <p:txBody>
          <a:bodyPr>
            <a:noAutofit/>
          </a:bodyPr>
          <a:lstStyle/>
          <a:p>
            <a:r>
              <a:rPr lang="el-GR" sz="4000" dirty="0" smtClean="0"/>
              <a:t>Βιβλιογραφία</a:t>
            </a:r>
            <a:r>
              <a:rPr lang="en-US" sz="4000" dirty="0" smtClean="0"/>
              <a:t> </a:t>
            </a:r>
            <a:r>
              <a:rPr lang="el-GR" sz="4000" dirty="0" smtClean="0"/>
              <a:t>- Σχόλια</a:t>
            </a:r>
            <a:endParaRPr lang="el-GR" sz="4000" dirty="0"/>
          </a:p>
        </p:txBody>
      </p:sp>
      <p:sp>
        <p:nvSpPr>
          <p:cNvPr id="3" name="Θέση περιεχομένου 2"/>
          <p:cNvSpPr>
            <a:spLocks noGrp="1"/>
          </p:cNvSpPr>
          <p:nvPr>
            <p:ph idx="1"/>
            <p:custDataLst>
              <p:tags r:id="rId3"/>
            </p:custDataLst>
          </p:nvPr>
        </p:nvSpPr>
        <p:spPr>
          <a:xfrm>
            <a:off x="192656" y="889821"/>
            <a:ext cx="8843840" cy="5328417"/>
          </a:xfrm>
        </p:spPr>
        <p:txBody>
          <a:bodyPr>
            <a:noAutofit/>
          </a:bodyPr>
          <a:lstStyle/>
          <a:p>
            <a:pPr>
              <a:lnSpc>
                <a:spcPts val="1500"/>
              </a:lnSpc>
              <a:buFont typeface="Wingdings" panose="05000000000000000000" pitchFamily="2" charset="2"/>
              <a:buChar char="v"/>
            </a:pPr>
            <a:r>
              <a:rPr lang="el-GR" sz="1800" dirty="0" smtClean="0"/>
              <a:t>Το </a:t>
            </a:r>
            <a:r>
              <a:rPr lang="el-GR" sz="1800" dirty="0"/>
              <a:t>πρώτο είναι πλήρες ως προς την ύλη. </a:t>
            </a:r>
          </a:p>
          <a:p>
            <a:pPr lvl="1">
              <a:lnSpc>
                <a:spcPts val="1500"/>
              </a:lnSpc>
              <a:buFont typeface="Wingdings" panose="05000000000000000000" pitchFamily="2" charset="2"/>
              <a:buChar char="q"/>
            </a:pPr>
            <a:r>
              <a:rPr lang="el-GR" sz="1800" dirty="0" smtClean="0"/>
              <a:t>Έχει </a:t>
            </a:r>
            <a:r>
              <a:rPr lang="el-GR" sz="1800" dirty="0"/>
              <a:t>αρκετά επιπλέον πράγματα (1200 σελίδες!!!).</a:t>
            </a:r>
          </a:p>
          <a:p>
            <a:pPr>
              <a:lnSpc>
                <a:spcPts val="1500"/>
              </a:lnSpc>
              <a:buFont typeface="Wingdings" panose="05000000000000000000" pitchFamily="2" charset="2"/>
              <a:buChar char="v"/>
            </a:pPr>
            <a:r>
              <a:rPr lang="el-GR" sz="1800" dirty="0" smtClean="0"/>
              <a:t>Η </a:t>
            </a:r>
            <a:r>
              <a:rPr lang="el-GR" sz="1800" dirty="0"/>
              <a:t>αγγλική έκδοση του 2ου θεωρείται ίσως το καλύτερο για PHP και </a:t>
            </a:r>
            <a:r>
              <a:rPr lang="el-GR" sz="1800" dirty="0" err="1"/>
              <a:t>MySQL</a:t>
            </a:r>
            <a:r>
              <a:rPr lang="el-GR" sz="1800" dirty="0"/>
              <a:t>. </a:t>
            </a:r>
          </a:p>
          <a:p>
            <a:pPr lvl="1">
              <a:lnSpc>
                <a:spcPts val="1500"/>
              </a:lnSpc>
              <a:buFont typeface="Wingdings" panose="05000000000000000000" pitchFamily="2" charset="2"/>
              <a:buChar char="q"/>
            </a:pPr>
            <a:r>
              <a:rPr lang="el-GR" sz="1800" dirty="0" smtClean="0"/>
              <a:t>Δεν </a:t>
            </a:r>
            <a:r>
              <a:rPr lang="el-GR" sz="1800" dirty="0"/>
              <a:t>έχω εικόνα για την ποιότητα της μετάφρασης. Εκτιμώ ότι </a:t>
            </a:r>
            <a:r>
              <a:rPr lang="el-GR" sz="1800" dirty="0" err="1"/>
              <a:t>θα'ναι</a:t>
            </a:r>
            <a:r>
              <a:rPr lang="el-GR" sz="1800" dirty="0"/>
              <a:t> εξίσου καλή.</a:t>
            </a:r>
          </a:p>
          <a:p>
            <a:pPr>
              <a:lnSpc>
                <a:spcPts val="1500"/>
              </a:lnSpc>
              <a:buFont typeface="Wingdings" panose="05000000000000000000" pitchFamily="2" charset="2"/>
              <a:buChar char="v"/>
            </a:pPr>
            <a:r>
              <a:rPr lang="el-GR" sz="1800" dirty="0" smtClean="0"/>
              <a:t>Η </a:t>
            </a:r>
            <a:r>
              <a:rPr lang="el-GR" sz="1800" dirty="0"/>
              <a:t>καλύτερη πηγή πληροφόρησης για κάποιον έμπειρο προγραμματιστή είναι το ίδιο το </a:t>
            </a:r>
            <a:r>
              <a:rPr lang="el-GR" sz="1800" dirty="0" err="1"/>
              <a:t>web</a:t>
            </a:r>
            <a:r>
              <a:rPr lang="el-GR" sz="1800" dirty="0"/>
              <a:t>. Δεν μπορείτε όμως να "μάθετε" μόνο με το </a:t>
            </a:r>
            <a:r>
              <a:rPr lang="el-GR" sz="1800" dirty="0" err="1"/>
              <a:t>Google</a:t>
            </a:r>
            <a:r>
              <a:rPr lang="el-GR" sz="1800" dirty="0"/>
              <a:t>!</a:t>
            </a:r>
          </a:p>
          <a:p>
            <a:pPr lvl="1">
              <a:lnSpc>
                <a:spcPts val="1500"/>
              </a:lnSpc>
              <a:buFont typeface="Wingdings" panose="05000000000000000000" pitchFamily="2" charset="2"/>
              <a:buChar char="q"/>
            </a:pPr>
            <a:r>
              <a:rPr lang="el-GR" sz="1800" dirty="0" smtClean="0"/>
              <a:t>Κανείς </a:t>
            </a:r>
            <a:r>
              <a:rPr lang="el-GR" sz="1800" dirty="0"/>
              <a:t>δεν ελέγχει την ποιότητα αυτών που βρίσκετε στο </a:t>
            </a:r>
            <a:r>
              <a:rPr lang="el-GR" sz="1800" dirty="0" err="1"/>
              <a:t>web</a:t>
            </a:r>
            <a:r>
              <a:rPr lang="el-GR" sz="1800" dirty="0"/>
              <a:t>. Στην καλύτερη περίπτωση βασίζεστε στην κρίση του πλήθους. Άρα χρειάζονται και βιβλία! </a:t>
            </a:r>
          </a:p>
          <a:p>
            <a:pPr>
              <a:lnSpc>
                <a:spcPts val="1500"/>
              </a:lnSpc>
              <a:buFont typeface="Wingdings" panose="05000000000000000000" pitchFamily="2" charset="2"/>
              <a:buChar char="v"/>
            </a:pPr>
            <a:r>
              <a:rPr lang="el-GR" sz="1800" dirty="0" smtClean="0"/>
              <a:t>Τα </a:t>
            </a:r>
            <a:r>
              <a:rPr lang="el-GR" sz="1800" dirty="0"/>
              <a:t>δύο </a:t>
            </a:r>
            <a:r>
              <a:rPr lang="el-GR" sz="1800" dirty="0" err="1"/>
              <a:t>site</a:t>
            </a:r>
            <a:r>
              <a:rPr lang="el-GR" sz="1800" dirty="0"/>
              <a:t> που αναφέρθηκαν έχουν υλικό για τα πάντα (ειδικά το W3 </a:t>
            </a:r>
            <a:r>
              <a:rPr lang="el-GR" sz="1800" dirty="0" err="1"/>
              <a:t>Schools</a:t>
            </a:r>
            <a:r>
              <a:rPr lang="el-GR" sz="1800" dirty="0"/>
              <a:t>) και επιπλέον ενημερώνονται. Είναι OK για πρώτη ενημέρωση.</a:t>
            </a:r>
          </a:p>
          <a:p>
            <a:pPr>
              <a:lnSpc>
                <a:spcPts val="1500"/>
              </a:lnSpc>
              <a:buFont typeface="Wingdings" panose="05000000000000000000" pitchFamily="2" charset="2"/>
              <a:buChar char="v"/>
            </a:pPr>
            <a:r>
              <a:rPr lang="el-GR" sz="1800" b="1" dirty="0" smtClean="0"/>
              <a:t>Το </a:t>
            </a:r>
            <a:r>
              <a:rPr lang="el-GR" sz="1800" b="1" dirty="0" err="1"/>
              <a:t>Google</a:t>
            </a:r>
            <a:r>
              <a:rPr lang="el-GR" sz="1800" b="1" dirty="0"/>
              <a:t> είναι ΟΚ </a:t>
            </a:r>
            <a:r>
              <a:rPr lang="el-GR" sz="1800" dirty="0"/>
              <a:t>για να βρείτε τεκμηρίωση εντολών, κτλ.</a:t>
            </a:r>
          </a:p>
          <a:p>
            <a:pPr lvl="1">
              <a:lnSpc>
                <a:spcPts val="1500"/>
              </a:lnSpc>
              <a:buFont typeface="Wingdings" panose="05000000000000000000" pitchFamily="2" charset="2"/>
              <a:buChar char="q"/>
            </a:pPr>
            <a:r>
              <a:rPr lang="el-GR" sz="1800" dirty="0" smtClean="0"/>
              <a:t>Έστω </a:t>
            </a:r>
            <a:r>
              <a:rPr lang="el-GR" sz="1800" dirty="0"/>
              <a:t>θέλετε κάτι για την εντολή </a:t>
            </a:r>
            <a:r>
              <a:rPr lang="el-GR" sz="1800" dirty="0" err="1"/>
              <a:t>echo</a:t>
            </a:r>
            <a:r>
              <a:rPr lang="el-GR" sz="1800" dirty="0"/>
              <a:t>: Δώστε στο </a:t>
            </a:r>
            <a:r>
              <a:rPr lang="el-GR" sz="1800" dirty="0" err="1"/>
              <a:t>Google</a:t>
            </a:r>
            <a:r>
              <a:rPr lang="el-GR" sz="1800" dirty="0"/>
              <a:t>: </a:t>
            </a:r>
            <a:r>
              <a:rPr lang="el-GR" sz="1800" dirty="0" err="1"/>
              <a:t>php</a:t>
            </a:r>
            <a:r>
              <a:rPr lang="el-GR" sz="1800" dirty="0"/>
              <a:t> </a:t>
            </a:r>
            <a:r>
              <a:rPr lang="el-GR" sz="1800" dirty="0" err="1"/>
              <a:t>echo</a:t>
            </a:r>
            <a:endParaRPr lang="el-GR" sz="1800" dirty="0"/>
          </a:p>
          <a:p>
            <a:pPr lvl="1">
              <a:lnSpc>
                <a:spcPts val="1500"/>
              </a:lnSpc>
              <a:buFont typeface="Wingdings" panose="05000000000000000000" pitchFamily="2" charset="2"/>
              <a:buChar char="q"/>
            </a:pPr>
            <a:r>
              <a:rPr lang="el-GR" sz="1800" dirty="0" smtClean="0"/>
              <a:t>Έστω </a:t>
            </a:r>
            <a:r>
              <a:rPr lang="el-GR" sz="1800" dirty="0"/>
              <a:t>θέλετε κάτι για την ιδιότητα </a:t>
            </a:r>
            <a:r>
              <a:rPr lang="el-GR" sz="1800" dirty="0" err="1"/>
              <a:t>color</a:t>
            </a:r>
            <a:r>
              <a:rPr lang="el-GR" sz="1800" dirty="0"/>
              <a:t> της CSS: Δώστε στο </a:t>
            </a:r>
            <a:r>
              <a:rPr lang="el-GR" sz="1800" dirty="0" err="1"/>
              <a:t>Google</a:t>
            </a:r>
            <a:r>
              <a:rPr lang="el-GR" sz="1800" dirty="0"/>
              <a:t>: </a:t>
            </a:r>
            <a:r>
              <a:rPr lang="el-GR" sz="1800" dirty="0" err="1"/>
              <a:t>css</a:t>
            </a:r>
            <a:r>
              <a:rPr lang="el-GR" sz="1800" dirty="0"/>
              <a:t> </a:t>
            </a:r>
            <a:r>
              <a:rPr lang="el-GR" sz="1800" dirty="0" err="1"/>
              <a:t>color</a:t>
            </a:r>
            <a:endParaRPr lang="el-GR" sz="1800" dirty="0"/>
          </a:p>
          <a:p>
            <a:pPr lvl="1">
              <a:lnSpc>
                <a:spcPts val="1500"/>
              </a:lnSpc>
              <a:buFont typeface="Wingdings" panose="05000000000000000000" pitchFamily="2" charset="2"/>
              <a:buChar char="q"/>
            </a:pPr>
            <a:r>
              <a:rPr lang="el-GR" sz="1800" dirty="0" smtClean="0"/>
              <a:t>Έστω </a:t>
            </a:r>
            <a:r>
              <a:rPr lang="el-GR" sz="1800" dirty="0"/>
              <a:t>θέλετε κάτι για την ετικέτα </a:t>
            </a:r>
            <a:r>
              <a:rPr lang="el-GR" sz="1800" dirty="0" err="1"/>
              <a:t>div</a:t>
            </a:r>
            <a:r>
              <a:rPr lang="el-GR" sz="1800" dirty="0"/>
              <a:t> της HTML: Δώστε στο </a:t>
            </a:r>
            <a:r>
              <a:rPr lang="el-GR" sz="1800" dirty="0" err="1"/>
              <a:t>Google</a:t>
            </a:r>
            <a:r>
              <a:rPr lang="el-GR" sz="1800" dirty="0"/>
              <a:t>: </a:t>
            </a:r>
            <a:r>
              <a:rPr lang="el-GR" sz="1800" dirty="0" err="1"/>
              <a:t>html</a:t>
            </a:r>
            <a:r>
              <a:rPr lang="el-GR" sz="1800" dirty="0"/>
              <a:t> </a:t>
            </a:r>
            <a:r>
              <a:rPr lang="el-GR" sz="1800" dirty="0" err="1"/>
              <a:t>div</a:t>
            </a:r>
            <a:endParaRPr lang="el-GR" sz="1800" dirty="0"/>
          </a:p>
          <a:p>
            <a:pPr marL="800100" lvl="2" indent="0">
              <a:lnSpc>
                <a:spcPts val="1500"/>
              </a:lnSpc>
              <a:buNone/>
            </a:pPr>
            <a:r>
              <a:rPr lang="el-GR" sz="1800" dirty="0"/>
              <a:t>99.9% το πρώτο αποτέλεσμα είναι αυτό που θέλετε (αγγλικό </a:t>
            </a:r>
            <a:r>
              <a:rPr lang="el-GR" sz="1800" dirty="0" err="1"/>
              <a:t>Google</a:t>
            </a:r>
            <a:r>
              <a:rPr lang="el-GR" sz="1800" dirty="0"/>
              <a:t>)</a:t>
            </a:r>
          </a:p>
          <a:p>
            <a:pPr>
              <a:lnSpc>
                <a:spcPts val="1500"/>
              </a:lnSpc>
              <a:buFont typeface="Wingdings" panose="05000000000000000000" pitchFamily="2" charset="2"/>
              <a:buChar char="v"/>
            </a:pPr>
            <a:r>
              <a:rPr lang="el-GR" sz="1800" b="1" dirty="0" smtClean="0"/>
              <a:t>Το </a:t>
            </a:r>
            <a:r>
              <a:rPr lang="el-GR" sz="1800" b="1" dirty="0" err="1"/>
              <a:t>Google</a:t>
            </a:r>
            <a:r>
              <a:rPr lang="el-GR" sz="1800" b="1" dirty="0"/>
              <a:t> ΔΕΝ είναι και τόσο ΟΚ </a:t>
            </a:r>
            <a:r>
              <a:rPr lang="el-GR" sz="1800" dirty="0"/>
              <a:t>για "λύσεις", αν δεν έχετε αντίληψη των πραγμάτων με τα οποία ασχολείστε. Αυτό πρέπει να προσέξετε στο μάθημα</a:t>
            </a:r>
            <a:r>
              <a:rPr lang="el-GR" sz="1800" dirty="0" smtClean="0"/>
              <a:t>!</a:t>
            </a:r>
            <a:endParaRPr lang="el-GR" sz="1800" dirty="0"/>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16</a:t>
            </a:fld>
            <a:endParaRPr lang="el-GR" sz="1400" dirty="0"/>
          </a:p>
        </p:txBody>
      </p:sp>
    </p:spTree>
    <p:custDataLst>
      <p:tags r:id="rId1"/>
    </p:custDataLst>
    <p:extLst>
      <p:ext uri="{BB962C8B-B14F-4D97-AF65-F5344CB8AC3E}">
        <p14:creationId xmlns:p14="http://schemas.microsoft.com/office/powerpoint/2010/main" val="90531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133779"/>
            <a:ext cx="8229600" cy="811580"/>
          </a:xfrm>
        </p:spPr>
        <p:txBody>
          <a:bodyPr>
            <a:noAutofit/>
          </a:bodyPr>
          <a:lstStyle/>
          <a:p>
            <a:r>
              <a:rPr lang="el-GR" sz="4000" dirty="0" smtClean="0"/>
              <a:t>Επικοινωνία</a:t>
            </a:r>
            <a:endParaRPr lang="el-GR" sz="4000" dirty="0"/>
          </a:p>
        </p:txBody>
      </p:sp>
      <p:sp>
        <p:nvSpPr>
          <p:cNvPr id="3" name="Θέση περιεχομένου 2"/>
          <p:cNvSpPr>
            <a:spLocks noGrp="1"/>
          </p:cNvSpPr>
          <p:nvPr>
            <p:ph idx="1"/>
            <p:custDataLst>
              <p:tags r:id="rId3"/>
            </p:custDataLst>
          </p:nvPr>
        </p:nvSpPr>
        <p:spPr>
          <a:xfrm>
            <a:off x="192656" y="889821"/>
            <a:ext cx="8843840" cy="5328417"/>
          </a:xfrm>
        </p:spPr>
        <p:txBody>
          <a:bodyPr>
            <a:noAutofit/>
          </a:bodyPr>
          <a:lstStyle/>
          <a:p>
            <a:pPr>
              <a:lnSpc>
                <a:spcPts val="1600"/>
              </a:lnSpc>
              <a:buFont typeface="Wingdings" panose="05000000000000000000" pitchFamily="2" charset="2"/>
              <a:buChar char="v"/>
            </a:pPr>
            <a:r>
              <a:rPr lang="el-GR" sz="1800" b="1" dirty="0" smtClean="0"/>
              <a:t>καλύτερα</a:t>
            </a:r>
            <a:r>
              <a:rPr lang="el-GR" sz="1800" dirty="0" smtClean="0"/>
              <a:t> </a:t>
            </a:r>
            <a:r>
              <a:rPr lang="el-GR" sz="1800" dirty="0"/>
              <a:t>στο </a:t>
            </a:r>
            <a:r>
              <a:rPr lang="el-GR" sz="1800" dirty="0" err="1"/>
              <a:t>forum</a:t>
            </a:r>
            <a:r>
              <a:rPr lang="el-GR" sz="1800" dirty="0"/>
              <a:t> του μαθήματος στο </a:t>
            </a:r>
            <a:r>
              <a:rPr lang="el-GR" sz="1800" dirty="0" err="1"/>
              <a:t>eClass</a:t>
            </a:r>
            <a:endParaRPr lang="el-GR" sz="1800" dirty="0"/>
          </a:p>
          <a:p>
            <a:pPr lvl="1">
              <a:lnSpc>
                <a:spcPts val="1600"/>
              </a:lnSpc>
              <a:buFont typeface="Wingdings" panose="05000000000000000000" pitchFamily="2" charset="2"/>
              <a:buChar char="q"/>
            </a:pPr>
            <a:r>
              <a:rPr lang="el-GR" sz="1800" dirty="0" smtClean="0"/>
              <a:t>αν </a:t>
            </a:r>
            <a:r>
              <a:rPr lang="el-GR" sz="1800" dirty="0"/>
              <a:t>δεν είναι προσωπικό, υποβάλετε την ερώτηση στο </a:t>
            </a:r>
            <a:r>
              <a:rPr lang="el-GR" sz="1800" dirty="0" err="1"/>
              <a:t>forum</a:t>
            </a:r>
            <a:r>
              <a:rPr lang="el-GR" sz="1800" dirty="0"/>
              <a:t> του μαθήματος</a:t>
            </a:r>
          </a:p>
          <a:p>
            <a:pPr lvl="1">
              <a:lnSpc>
                <a:spcPts val="1600"/>
              </a:lnSpc>
              <a:buFont typeface="Wingdings" panose="05000000000000000000" pitchFamily="2" charset="2"/>
              <a:buChar char="q"/>
            </a:pPr>
            <a:r>
              <a:rPr lang="el-GR" sz="1800" dirty="0" smtClean="0"/>
              <a:t>μπορείτε </a:t>
            </a:r>
            <a:r>
              <a:rPr lang="el-GR" sz="1800" dirty="0"/>
              <a:t>να απαντάτε και οι ίδιοι σε συμφοιτητές σας, αν γνωρίζετε.</a:t>
            </a:r>
          </a:p>
          <a:p>
            <a:pPr>
              <a:lnSpc>
                <a:spcPts val="1600"/>
              </a:lnSpc>
              <a:buFont typeface="Wingdings" panose="05000000000000000000" pitchFamily="2" charset="2"/>
              <a:buChar char="v"/>
            </a:pPr>
            <a:r>
              <a:rPr lang="el-GR" sz="1800" dirty="0" smtClean="0"/>
              <a:t>στα </a:t>
            </a:r>
            <a:r>
              <a:rPr lang="el-GR" sz="1800" dirty="0"/>
              <a:t>διαλείμματα των παραδόσεων / εργαστηρίων</a:t>
            </a:r>
          </a:p>
          <a:p>
            <a:pPr>
              <a:lnSpc>
                <a:spcPts val="1600"/>
              </a:lnSpc>
              <a:buFont typeface="Wingdings" panose="05000000000000000000" pitchFamily="2" charset="2"/>
              <a:buChar char="v"/>
            </a:pPr>
            <a:r>
              <a:rPr lang="el-GR" sz="1800" dirty="0" smtClean="0"/>
              <a:t>email</a:t>
            </a:r>
            <a:r>
              <a:rPr lang="el-GR" sz="1800" dirty="0"/>
              <a:t>: fkokkoras@teilar.gr </a:t>
            </a:r>
          </a:p>
          <a:p>
            <a:pPr lvl="1">
              <a:lnSpc>
                <a:spcPts val="1600"/>
              </a:lnSpc>
              <a:buFont typeface="Wingdings" panose="05000000000000000000" pitchFamily="2" charset="2"/>
              <a:buChar char="q"/>
            </a:pPr>
            <a:r>
              <a:rPr lang="el-GR" sz="1800" dirty="0" smtClean="0"/>
              <a:t>Δεν </a:t>
            </a:r>
            <a:r>
              <a:rPr lang="el-GR" sz="1800" dirty="0"/>
              <a:t>υποχρεούμαι να απαντήσω σε email σαν τα ακόλουθα:</a:t>
            </a:r>
          </a:p>
          <a:p>
            <a:pPr lvl="1">
              <a:lnSpc>
                <a:spcPts val="1600"/>
              </a:lnSpc>
            </a:pPr>
            <a:r>
              <a:rPr lang="el-GR" sz="1800" dirty="0" smtClean="0"/>
              <a:t>χωρίς </a:t>
            </a:r>
            <a:r>
              <a:rPr lang="el-GR" sz="1800" dirty="0"/>
              <a:t>ονοματεπώνυμο του αποστολέα στα Ελληνικά</a:t>
            </a:r>
          </a:p>
          <a:p>
            <a:pPr lvl="1">
              <a:lnSpc>
                <a:spcPts val="1600"/>
              </a:lnSpc>
            </a:pPr>
            <a:r>
              <a:rPr lang="el-GR" sz="1800" dirty="0" smtClean="0"/>
              <a:t>γραμμένο </a:t>
            </a:r>
            <a:r>
              <a:rPr lang="el-GR" sz="1800" dirty="0"/>
              <a:t>σε </a:t>
            </a:r>
            <a:r>
              <a:rPr lang="el-GR" sz="1800" dirty="0" err="1"/>
              <a:t>greeklish</a:t>
            </a:r>
            <a:endParaRPr lang="el-GR" sz="1800" dirty="0"/>
          </a:p>
          <a:p>
            <a:pPr lvl="1">
              <a:lnSpc>
                <a:spcPts val="1600"/>
              </a:lnSpc>
            </a:pPr>
            <a:r>
              <a:rPr lang="el-GR" sz="1800" dirty="0" smtClean="0"/>
              <a:t>αν </a:t>
            </a:r>
            <a:r>
              <a:rPr lang="el-GR" sz="1800" dirty="0"/>
              <a:t>το θέμα είναι καθαρά γύρω από το μάθημα και θα </a:t>
            </a:r>
            <a:r>
              <a:rPr lang="el-GR" sz="1800" dirty="0" smtClean="0"/>
              <a:t>μπορούσε να </a:t>
            </a:r>
            <a:r>
              <a:rPr lang="el-GR" sz="1800" dirty="0"/>
              <a:t>ενδιαφέρει και άλλους (υπάρχει το </a:t>
            </a:r>
            <a:r>
              <a:rPr lang="el-GR" sz="1800" dirty="0" err="1"/>
              <a:t>forum</a:t>
            </a:r>
            <a:r>
              <a:rPr lang="el-GR" sz="1800" dirty="0"/>
              <a:t> για τέτοιες ερωτήσεις)</a:t>
            </a:r>
          </a:p>
          <a:p>
            <a:pPr lvl="1">
              <a:lnSpc>
                <a:spcPts val="1600"/>
              </a:lnSpc>
              <a:buFont typeface="Wingdings" panose="05000000000000000000" pitchFamily="2" charset="2"/>
              <a:buChar char="q"/>
            </a:pPr>
            <a:r>
              <a:rPr lang="el-GR" sz="1800" dirty="0" smtClean="0"/>
              <a:t>Γενικά </a:t>
            </a:r>
            <a:r>
              <a:rPr lang="el-GR" sz="1800" dirty="0"/>
              <a:t>αποφεύγετε το email για θέματα του μαθήματος. </a:t>
            </a:r>
          </a:p>
          <a:p>
            <a:pPr>
              <a:lnSpc>
                <a:spcPts val="1600"/>
              </a:lnSpc>
              <a:buFont typeface="Wingdings" panose="05000000000000000000" pitchFamily="2" charset="2"/>
              <a:buChar char="v"/>
            </a:pPr>
            <a:r>
              <a:rPr lang="el-GR" sz="1800" dirty="0" smtClean="0"/>
              <a:t>Για </a:t>
            </a:r>
            <a:r>
              <a:rPr lang="el-GR" sz="1800" dirty="0"/>
              <a:t>ώρες φοιτητών δείτε στη σελίδα μου στο CS</a:t>
            </a:r>
          </a:p>
          <a:p>
            <a:pPr marL="0" indent="0" algn="ctr">
              <a:lnSpc>
                <a:spcPts val="1600"/>
              </a:lnSpc>
              <a:buNone/>
            </a:pPr>
            <a:r>
              <a:rPr lang="el-GR" b="1" dirty="0" smtClean="0"/>
              <a:t>Γραφείο</a:t>
            </a:r>
            <a:endParaRPr lang="el-GR" b="1" dirty="0"/>
          </a:p>
          <a:p>
            <a:pPr>
              <a:lnSpc>
                <a:spcPts val="1600"/>
              </a:lnSpc>
              <a:buFont typeface="Wingdings" panose="05000000000000000000" pitchFamily="2" charset="2"/>
              <a:buChar char="v"/>
            </a:pPr>
            <a:r>
              <a:rPr lang="el-GR" sz="1800" dirty="0" err="1" smtClean="0"/>
              <a:t>you</a:t>
            </a:r>
            <a:r>
              <a:rPr lang="el-GR" sz="1800" dirty="0" smtClean="0"/>
              <a:t> </a:t>
            </a:r>
            <a:r>
              <a:rPr lang="el-GR" sz="1800" dirty="0" err="1"/>
              <a:t>can't</a:t>
            </a:r>
            <a:r>
              <a:rPr lang="el-GR" sz="1800" dirty="0"/>
              <a:t> </a:t>
            </a:r>
            <a:r>
              <a:rPr lang="el-GR" sz="1800" dirty="0" err="1"/>
              <a:t>miss</a:t>
            </a:r>
            <a:r>
              <a:rPr lang="el-GR" sz="1800" dirty="0"/>
              <a:t> </a:t>
            </a:r>
            <a:r>
              <a:rPr lang="el-GR" sz="1800" dirty="0" err="1"/>
              <a:t>it</a:t>
            </a:r>
            <a:r>
              <a:rPr lang="el-GR" sz="1800" dirty="0"/>
              <a:t> </a:t>
            </a:r>
          </a:p>
        </p:txBody>
      </p:sp>
      <p:pic>
        <p:nvPicPr>
          <p:cNvPr id="7" name="Εικόνα 1" descr="Εικονίδιο μετάβασης στα Περιεχόμενα.">
            <a:hlinkClick r:id="rId8" action="ppaction://hlinksldjump" tooltip="Επιστροφή στα Περιεχόμενα"/>
          </p:cNvPr>
          <p:cNvPicPr>
            <a:picLocks noChangeAspect="1"/>
          </p:cNvPicPr>
          <p:nvPr/>
        </p:nvPicPr>
        <p:blipFill>
          <a:blip r:embed="rId9">
            <a:extLst>
              <a:ext uri="{BEBA8EAE-BF5A-486C-A8C5-ECC9F3942E4B}">
                <a14:imgProps xmlns:a14="http://schemas.microsoft.com/office/drawing/2010/main">
                  <a14:imgLayer r:embed="rId10">
                    <a14:imgEffect>
                      <a14:sharpenSoften amount="100000"/>
                    </a14:imgEffect>
                  </a14:imgLayer>
                </a14:imgProps>
              </a:ext>
              <a:ext uri="{28A0092B-C50C-407E-A947-70E740481C1C}">
                <a14:useLocalDpi xmlns:a14="http://schemas.microsoft.com/office/drawing/2010/main" val="0"/>
              </a:ext>
            </a:extLst>
          </a:blip>
          <a:stretch>
            <a:fillRect/>
          </a:stretch>
        </p:blipFill>
        <p:spPr>
          <a:xfrm>
            <a:off x="467250" y="6021288"/>
            <a:ext cx="576065" cy="651438"/>
          </a:xfrm>
          <a:prstGeom prst="rect">
            <a:avLst/>
          </a:prstGeom>
          <a:scene3d>
            <a:camera prst="isometricOffAxis1Right"/>
            <a:lightRig rig="threePt" dir="t"/>
          </a:scene3d>
        </p:spPr>
      </p:pic>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17</a:t>
            </a:fld>
            <a:endParaRPr lang="el-GR" sz="1400" dirty="0"/>
          </a:p>
        </p:txBody>
      </p:sp>
    </p:spTree>
    <p:custDataLst>
      <p:tags r:id="rId1"/>
    </p:custDataLst>
    <p:extLst>
      <p:ext uri="{BB962C8B-B14F-4D97-AF65-F5344CB8AC3E}">
        <p14:creationId xmlns:p14="http://schemas.microsoft.com/office/powerpoint/2010/main" val="19772782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133779"/>
            <a:ext cx="8229600" cy="811580"/>
          </a:xfrm>
        </p:spPr>
        <p:txBody>
          <a:bodyPr>
            <a:noAutofit/>
          </a:bodyPr>
          <a:lstStyle/>
          <a:p>
            <a:r>
              <a:rPr lang="el-GR" sz="4000" dirty="0" smtClean="0"/>
              <a:t>Λογισμικό που θα Χρειαστείτε</a:t>
            </a:r>
            <a:endParaRPr lang="el-GR" sz="4000" dirty="0"/>
          </a:p>
        </p:txBody>
      </p:sp>
      <p:sp>
        <p:nvSpPr>
          <p:cNvPr id="3" name="Θέση περιεχομένου 2"/>
          <p:cNvSpPr>
            <a:spLocks noGrp="1"/>
          </p:cNvSpPr>
          <p:nvPr>
            <p:ph idx="1"/>
            <p:custDataLst>
              <p:tags r:id="rId3"/>
            </p:custDataLst>
          </p:nvPr>
        </p:nvSpPr>
        <p:spPr>
          <a:xfrm>
            <a:off x="408619" y="986314"/>
            <a:ext cx="8411853" cy="5539030"/>
          </a:xfrm>
        </p:spPr>
        <p:txBody>
          <a:bodyPr>
            <a:normAutofit fontScale="70000" lnSpcReduction="20000"/>
          </a:bodyPr>
          <a:lstStyle/>
          <a:p>
            <a:pPr>
              <a:buFont typeface="Wingdings" panose="05000000000000000000" pitchFamily="2" charset="2"/>
              <a:buChar char="v"/>
            </a:pPr>
            <a:r>
              <a:rPr lang="el-GR" dirty="0" smtClean="0"/>
              <a:t>Καταρχήν, στο εργαστήριο </a:t>
            </a:r>
            <a:r>
              <a:rPr lang="en-US" dirty="0" smtClean="0"/>
              <a:t>UNIX </a:t>
            </a:r>
            <a:r>
              <a:rPr lang="el-GR" dirty="0" smtClean="0"/>
              <a:t>όλα τα </a:t>
            </a:r>
            <a:r>
              <a:rPr lang="en-US" dirty="0" smtClean="0"/>
              <a:t>PCs </a:t>
            </a:r>
            <a:r>
              <a:rPr lang="el-GR" dirty="0" smtClean="0"/>
              <a:t>είναι </a:t>
            </a:r>
            <a:r>
              <a:rPr lang="en-US" dirty="0" smtClean="0"/>
              <a:t>Linux PCs. </a:t>
            </a:r>
            <a:r>
              <a:rPr lang="el-GR" dirty="0" smtClean="0"/>
              <a:t>Δεν μας ενοχλεί αυτό καθώς δουλεύουμε με </a:t>
            </a:r>
            <a:r>
              <a:rPr lang="en-US" dirty="0" smtClean="0"/>
              <a:t>cross-platform </a:t>
            </a:r>
            <a:r>
              <a:rPr lang="el-GR" dirty="0" smtClean="0"/>
              <a:t>λογισμικά. </a:t>
            </a:r>
          </a:p>
          <a:p>
            <a:pPr>
              <a:buFont typeface="Wingdings" panose="05000000000000000000" pitchFamily="2" charset="2"/>
              <a:buChar char="v"/>
            </a:pPr>
            <a:r>
              <a:rPr lang="el-GR" dirty="0" smtClean="0"/>
              <a:t>Για </a:t>
            </a:r>
            <a:r>
              <a:rPr lang="el-GR" dirty="0"/>
              <a:t>όσο δεν εμπλέκεται η γλώσσα </a:t>
            </a:r>
            <a:r>
              <a:rPr lang="en-US" dirty="0"/>
              <a:t>PHP </a:t>
            </a:r>
            <a:r>
              <a:rPr lang="el-GR" dirty="0"/>
              <a:t>χρειαζόμαστε έναν καλό </a:t>
            </a:r>
            <a:r>
              <a:rPr lang="en-US" dirty="0"/>
              <a:t>text editor </a:t>
            </a:r>
            <a:r>
              <a:rPr lang="el-GR" dirty="0"/>
              <a:t>που να χρωματίζει </a:t>
            </a:r>
            <a:r>
              <a:rPr lang="en-US" dirty="0"/>
              <a:t>HTML/</a:t>
            </a:r>
            <a:r>
              <a:rPr lang="en-US" dirty="0" err="1"/>
              <a:t>Javascript</a:t>
            </a:r>
            <a:r>
              <a:rPr lang="en-US" dirty="0"/>
              <a:t>/PHP </a:t>
            </a:r>
            <a:r>
              <a:rPr lang="el-GR" dirty="0"/>
              <a:t>και έναν </a:t>
            </a:r>
            <a:r>
              <a:rPr lang="en-US" dirty="0"/>
              <a:t>browser. </a:t>
            </a:r>
            <a:r>
              <a:rPr lang="el-GR" dirty="0"/>
              <a:t>Σε </a:t>
            </a:r>
            <a:r>
              <a:rPr lang="en-US" dirty="0"/>
              <a:t>Win OS: </a:t>
            </a:r>
          </a:p>
          <a:p>
            <a:pPr lvl="1">
              <a:buFont typeface="Wingdings" panose="05000000000000000000" pitchFamily="2" charset="2"/>
              <a:buChar char="q"/>
            </a:pPr>
            <a:r>
              <a:rPr lang="en-US" b="1" dirty="0" smtClean="0"/>
              <a:t>Notepad</a:t>
            </a:r>
            <a:r>
              <a:rPr lang="en-US" b="1" dirty="0"/>
              <a:t>++</a:t>
            </a:r>
            <a:r>
              <a:rPr lang="en-US" dirty="0"/>
              <a:t>: </a:t>
            </a:r>
            <a:r>
              <a:rPr lang="en-US" dirty="0">
                <a:hlinkClick r:id="rId8"/>
              </a:rPr>
              <a:t>http://notepad-plus-plus.org</a:t>
            </a:r>
            <a:r>
              <a:rPr lang="en-US" dirty="0" smtClean="0">
                <a:hlinkClick r:id="rId8"/>
              </a:rPr>
              <a:t>/</a:t>
            </a:r>
            <a:r>
              <a:rPr lang="el-GR" dirty="0" smtClean="0"/>
              <a:t> </a:t>
            </a:r>
            <a:r>
              <a:rPr lang="en-US" dirty="0" smtClean="0"/>
              <a:t> </a:t>
            </a:r>
            <a:endParaRPr lang="en-US" dirty="0"/>
          </a:p>
          <a:p>
            <a:pPr lvl="2">
              <a:buFont typeface="Wingdings" panose="05000000000000000000" pitchFamily="2" charset="2"/>
              <a:buChar char="§"/>
            </a:pPr>
            <a:r>
              <a:rPr lang="el-GR" dirty="0" smtClean="0"/>
              <a:t>Πολύ </a:t>
            </a:r>
            <a:r>
              <a:rPr lang="el-GR" dirty="0"/>
              <a:t>καλός και "ελαφρύς" ο </a:t>
            </a:r>
            <a:r>
              <a:rPr lang="en-US" dirty="0" err="1"/>
              <a:t>PSPad</a:t>
            </a:r>
            <a:r>
              <a:rPr lang="en-US" dirty="0"/>
              <a:t>: </a:t>
            </a:r>
            <a:r>
              <a:rPr lang="en-US" dirty="0">
                <a:hlinkClick r:id="rId9"/>
              </a:rPr>
              <a:t>http://www.pspad.com</a:t>
            </a:r>
            <a:r>
              <a:rPr lang="en-US" dirty="0" smtClean="0">
                <a:hlinkClick r:id="rId9"/>
              </a:rPr>
              <a:t>/</a:t>
            </a:r>
            <a:r>
              <a:rPr lang="el-GR" dirty="0" smtClean="0"/>
              <a:t> </a:t>
            </a:r>
            <a:r>
              <a:rPr lang="en-US" dirty="0" smtClean="0"/>
              <a:t> </a:t>
            </a:r>
            <a:endParaRPr lang="en-US" dirty="0"/>
          </a:p>
          <a:p>
            <a:pPr lvl="1">
              <a:buFont typeface="Wingdings" panose="05000000000000000000" pitchFamily="2" charset="2"/>
              <a:buChar char="q"/>
            </a:pPr>
            <a:r>
              <a:rPr lang="en-US" b="1" dirty="0" smtClean="0"/>
              <a:t>Firefox</a:t>
            </a:r>
            <a:r>
              <a:rPr lang="en-US" b="1" dirty="0"/>
              <a:t>:</a:t>
            </a:r>
            <a:r>
              <a:rPr lang="en-US" dirty="0"/>
              <a:t> </a:t>
            </a:r>
            <a:r>
              <a:rPr lang="en-US" dirty="0">
                <a:hlinkClick r:id="rId10"/>
              </a:rPr>
              <a:t>http://www.mozilla.org</a:t>
            </a:r>
            <a:r>
              <a:rPr lang="en-US" dirty="0" smtClean="0">
                <a:hlinkClick r:id="rId10"/>
              </a:rPr>
              <a:t>/</a:t>
            </a:r>
            <a:r>
              <a:rPr lang="el-GR" dirty="0" smtClean="0"/>
              <a:t> </a:t>
            </a:r>
            <a:endParaRPr lang="en-US" dirty="0"/>
          </a:p>
          <a:p>
            <a:pPr lvl="2"/>
            <a:r>
              <a:rPr lang="el-GR" dirty="0" smtClean="0"/>
              <a:t>με </a:t>
            </a:r>
            <a:r>
              <a:rPr lang="el-GR" dirty="0"/>
              <a:t>πρόσθετο (</a:t>
            </a:r>
            <a:r>
              <a:rPr lang="en-US" dirty="0"/>
              <a:t>plugin) </a:t>
            </a:r>
            <a:r>
              <a:rPr lang="en-US" dirty="0" err="1"/>
              <a:t>FireBug</a:t>
            </a:r>
            <a:r>
              <a:rPr lang="en-US" dirty="0"/>
              <a:t> ( </a:t>
            </a:r>
            <a:r>
              <a:rPr lang="en-US" dirty="0">
                <a:hlinkClick r:id="rId11"/>
              </a:rPr>
              <a:t>https://www.getfirebug.com</a:t>
            </a:r>
            <a:r>
              <a:rPr lang="en-US" dirty="0" smtClean="0">
                <a:hlinkClick r:id="rId11"/>
              </a:rPr>
              <a:t>/</a:t>
            </a:r>
            <a:r>
              <a:rPr lang="en-US" dirty="0" smtClean="0"/>
              <a:t> </a:t>
            </a:r>
            <a:r>
              <a:rPr lang="en-US" dirty="0"/>
              <a:t>)</a:t>
            </a:r>
          </a:p>
          <a:p>
            <a:pPr>
              <a:buFont typeface="Wingdings" panose="05000000000000000000" pitchFamily="2" charset="2"/>
              <a:buChar char="v"/>
            </a:pPr>
            <a:r>
              <a:rPr lang="el-GR" dirty="0" smtClean="0"/>
              <a:t>Όταν </a:t>
            </a:r>
            <a:r>
              <a:rPr lang="el-GR" dirty="0"/>
              <a:t>"μπούμε" σε </a:t>
            </a:r>
            <a:r>
              <a:rPr lang="en-US" dirty="0"/>
              <a:t>PHP </a:t>
            </a:r>
            <a:r>
              <a:rPr lang="el-GR" dirty="0"/>
              <a:t>θα χρειαστείτε:</a:t>
            </a:r>
          </a:p>
          <a:p>
            <a:pPr lvl="1">
              <a:buFont typeface="Wingdings" panose="05000000000000000000" pitchFamily="2" charset="2"/>
              <a:buChar char="q"/>
            </a:pPr>
            <a:r>
              <a:rPr lang="en-US" b="1" dirty="0" smtClean="0"/>
              <a:t>XAMP</a:t>
            </a:r>
            <a:r>
              <a:rPr lang="en-US" b="1" dirty="0"/>
              <a:t>:</a:t>
            </a:r>
            <a:r>
              <a:rPr lang="en-US" dirty="0"/>
              <a:t> </a:t>
            </a:r>
            <a:r>
              <a:rPr lang="el-GR" dirty="0"/>
              <a:t>περιβάλλον για </a:t>
            </a:r>
            <a:r>
              <a:rPr lang="en-US" dirty="0"/>
              <a:t>web development (Apache, PHP, MySQL)</a:t>
            </a:r>
          </a:p>
          <a:p>
            <a:pPr lvl="2"/>
            <a:r>
              <a:rPr lang="en-US" dirty="0" smtClean="0">
                <a:hlinkClick r:id="rId12"/>
              </a:rPr>
              <a:t>http</a:t>
            </a:r>
            <a:r>
              <a:rPr lang="en-US" dirty="0">
                <a:hlinkClick r:id="rId12"/>
              </a:rPr>
              <a:t>://</a:t>
            </a:r>
            <a:r>
              <a:rPr lang="en-US" dirty="0" smtClean="0">
                <a:hlinkClick r:id="rId12"/>
              </a:rPr>
              <a:t>www.apachefriends.org/en/xampp-windows.html#646</a:t>
            </a:r>
            <a:r>
              <a:rPr lang="el-GR" dirty="0" smtClean="0"/>
              <a:t> </a:t>
            </a:r>
            <a:r>
              <a:rPr lang="en-US" dirty="0" smtClean="0"/>
              <a:t>(</a:t>
            </a:r>
            <a:r>
              <a:rPr lang="en-US" dirty="0"/>
              <a:t>portable </a:t>
            </a:r>
            <a:r>
              <a:rPr lang="el-GR" dirty="0"/>
              <a:t>έκδοση για </a:t>
            </a:r>
            <a:r>
              <a:rPr lang="en-US" dirty="0"/>
              <a:t>win)</a:t>
            </a:r>
          </a:p>
          <a:p>
            <a:pPr lvl="1">
              <a:buFont typeface="Wingdings" panose="05000000000000000000" pitchFamily="2" charset="2"/>
              <a:buChar char="q"/>
            </a:pPr>
            <a:r>
              <a:rPr lang="en-US" b="1" dirty="0" smtClean="0"/>
              <a:t>MySQL </a:t>
            </a:r>
            <a:r>
              <a:rPr lang="en-US" b="1" dirty="0"/>
              <a:t>Workbench:</a:t>
            </a:r>
            <a:r>
              <a:rPr lang="en-US" dirty="0"/>
              <a:t> </a:t>
            </a:r>
            <a:r>
              <a:rPr lang="en-US" dirty="0">
                <a:hlinkClick r:id="rId13"/>
              </a:rPr>
              <a:t>http://dev.mysql.com/downloads/workbench</a:t>
            </a:r>
            <a:r>
              <a:rPr lang="en-US" dirty="0" smtClean="0">
                <a:hlinkClick r:id="rId13"/>
              </a:rPr>
              <a:t>/</a:t>
            </a:r>
            <a:r>
              <a:rPr lang="en-US" dirty="0" smtClean="0"/>
              <a:t> </a:t>
            </a:r>
            <a:r>
              <a:rPr lang="el-GR" dirty="0"/>
              <a:t>για εργασίες στον </a:t>
            </a:r>
            <a:r>
              <a:rPr lang="en-US" dirty="0"/>
              <a:t>MySQL server.</a:t>
            </a:r>
          </a:p>
          <a:p>
            <a:pPr marL="0" indent="0">
              <a:buNone/>
            </a:pPr>
            <a:endParaRPr lang="el-GR" dirty="0"/>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18</a:t>
            </a:fld>
            <a:endParaRPr lang="el-GR" sz="1400" dirty="0"/>
          </a:p>
        </p:txBody>
      </p:sp>
    </p:spTree>
    <p:custDataLst>
      <p:tags r:id="rId1"/>
    </p:custDataLst>
    <p:extLst>
      <p:ext uri="{BB962C8B-B14F-4D97-AF65-F5344CB8AC3E}">
        <p14:creationId xmlns:p14="http://schemas.microsoft.com/office/powerpoint/2010/main" val="3552113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133779"/>
            <a:ext cx="8229600" cy="811580"/>
          </a:xfrm>
        </p:spPr>
        <p:txBody>
          <a:bodyPr>
            <a:noAutofit/>
          </a:bodyPr>
          <a:lstStyle/>
          <a:p>
            <a:r>
              <a:rPr lang="el-GR" sz="4000" dirty="0" smtClean="0"/>
              <a:t>Άλλα Λογισμικά</a:t>
            </a:r>
            <a:endParaRPr lang="el-GR" sz="4000" dirty="0"/>
          </a:p>
        </p:txBody>
      </p:sp>
      <p:sp>
        <p:nvSpPr>
          <p:cNvPr id="3" name="Θέση περιεχομένου 2"/>
          <p:cNvSpPr>
            <a:spLocks noGrp="1"/>
          </p:cNvSpPr>
          <p:nvPr>
            <p:ph idx="1"/>
            <p:custDataLst>
              <p:tags r:id="rId3"/>
            </p:custDataLst>
          </p:nvPr>
        </p:nvSpPr>
        <p:spPr>
          <a:xfrm>
            <a:off x="408619" y="986314"/>
            <a:ext cx="8411853" cy="5539030"/>
          </a:xfrm>
        </p:spPr>
        <p:txBody>
          <a:bodyPr>
            <a:normAutofit/>
          </a:bodyPr>
          <a:lstStyle/>
          <a:p>
            <a:pPr lvl="0">
              <a:buFont typeface="Wingdings" panose="05000000000000000000" pitchFamily="2" charset="2"/>
              <a:buChar char="v"/>
            </a:pPr>
            <a:r>
              <a:rPr lang="el-GR" b="1" dirty="0" smtClean="0"/>
              <a:t> WYSI</a:t>
            </a:r>
            <a:r>
              <a:rPr lang="en-US" b="1" dirty="0"/>
              <a:t>W</a:t>
            </a:r>
            <a:r>
              <a:rPr lang="el-GR" b="1" dirty="0"/>
              <a:t>YG </a:t>
            </a:r>
            <a:r>
              <a:rPr lang="el-GR" b="1" dirty="0" err="1"/>
              <a:t>editors</a:t>
            </a:r>
            <a:r>
              <a:rPr lang="el-GR" b="1" dirty="0"/>
              <a:t> </a:t>
            </a:r>
            <a:r>
              <a:rPr lang="el-GR" dirty="0"/>
              <a:t>(δεν χρειάζονται για το εργαστήριο – έχουν αρκετές ευκολίες αλλά είναι δεσμευτικά αν κανείς τα χρησιμοποιήσει εκτενώς): </a:t>
            </a:r>
          </a:p>
          <a:p>
            <a:pPr lvl="1">
              <a:buFont typeface="Wingdings" panose="05000000000000000000" pitchFamily="2" charset="2"/>
              <a:buChar char="q"/>
            </a:pPr>
            <a:r>
              <a:rPr lang="en-US" b="1" dirty="0" err="1"/>
              <a:t>DreamWeaver</a:t>
            </a:r>
            <a:r>
              <a:rPr lang="en-US" dirty="0"/>
              <a:t> (Adobe) </a:t>
            </a:r>
            <a:r>
              <a:rPr lang="el-GR" dirty="0"/>
              <a:t>ή </a:t>
            </a:r>
            <a:r>
              <a:rPr lang="en-US" b="1" dirty="0"/>
              <a:t>Expression Web</a:t>
            </a:r>
            <a:r>
              <a:rPr lang="en-US" dirty="0"/>
              <a:t> (Microsoft)</a:t>
            </a:r>
            <a:endParaRPr lang="el-GR" dirty="0"/>
          </a:p>
          <a:p>
            <a:pPr lvl="2"/>
            <a:r>
              <a:rPr lang="el-GR" dirty="0"/>
              <a:t>το 2</a:t>
            </a:r>
            <a:r>
              <a:rPr lang="el-GR" baseline="30000" dirty="0"/>
              <a:t>ο</a:t>
            </a:r>
            <a:r>
              <a:rPr lang="el-GR" dirty="0"/>
              <a:t> είναι διαθέσιμο και δωρεάν με Ακαδημαϊκή Άδεια Χρήσης</a:t>
            </a:r>
          </a:p>
          <a:p>
            <a:pPr lvl="1">
              <a:buFont typeface="Wingdings" panose="05000000000000000000" pitchFamily="2" charset="2"/>
              <a:buChar char="q"/>
            </a:pPr>
            <a:r>
              <a:rPr lang="el-GR" dirty="0"/>
              <a:t>Τι </a:t>
            </a:r>
            <a:r>
              <a:rPr lang="el-GR" b="1" dirty="0"/>
              <a:t>άλλο</a:t>
            </a:r>
            <a:r>
              <a:rPr lang="el-GR" dirty="0"/>
              <a:t> υπάρχει: </a:t>
            </a:r>
            <a:r>
              <a:rPr lang="en-US" sz="2400" u="sng" dirty="0">
                <a:hlinkClick r:id="rId8"/>
              </a:rPr>
              <a:t>http</a:t>
            </a:r>
            <a:r>
              <a:rPr lang="el-GR" sz="2400" u="sng" dirty="0">
                <a:hlinkClick r:id="rId8"/>
              </a:rPr>
              <a:t>://</a:t>
            </a:r>
            <a:r>
              <a:rPr lang="en-US" sz="2400" u="sng" dirty="0">
                <a:hlinkClick r:id="rId8"/>
              </a:rPr>
              <a:t>en</a:t>
            </a:r>
            <a:r>
              <a:rPr lang="el-GR" sz="2400" u="sng" dirty="0">
                <a:hlinkClick r:id="rId8"/>
              </a:rPr>
              <a:t>.</a:t>
            </a:r>
            <a:r>
              <a:rPr lang="en-US" sz="2400" u="sng" dirty="0" err="1">
                <a:hlinkClick r:id="rId8"/>
              </a:rPr>
              <a:t>wikipedia</a:t>
            </a:r>
            <a:r>
              <a:rPr lang="el-GR" sz="2400" u="sng" dirty="0">
                <a:hlinkClick r:id="rId8"/>
              </a:rPr>
              <a:t>.</a:t>
            </a:r>
            <a:r>
              <a:rPr lang="en-US" sz="2400" u="sng" dirty="0">
                <a:hlinkClick r:id="rId8"/>
              </a:rPr>
              <a:t>org</a:t>
            </a:r>
            <a:r>
              <a:rPr lang="el-GR" sz="2400" u="sng" dirty="0">
                <a:hlinkClick r:id="rId8"/>
              </a:rPr>
              <a:t>/</a:t>
            </a:r>
            <a:r>
              <a:rPr lang="en-US" sz="2400" u="sng" dirty="0">
                <a:hlinkClick r:id="rId8"/>
              </a:rPr>
              <a:t>wiki</a:t>
            </a:r>
            <a:r>
              <a:rPr lang="el-GR" sz="2400" u="sng" dirty="0">
                <a:hlinkClick r:id="rId8"/>
              </a:rPr>
              <a:t>/</a:t>
            </a:r>
            <a:r>
              <a:rPr lang="en-US" sz="2400" u="sng" dirty="0">
                <a:hlinkClick r:id="rId8"/>
              </a:rPr>
              <a:t>Comparison</a:t>
            </a:r>
            <a:r>
              <a:rPr lang="el-GR" sz="2400" u="sng" dirty="0">
                <a:hlinkClick r:id="rId8"/>
              </a:rPr>
              <a:t>_</a:t>
            </a:r>
            <a:r>
              <a:rPr lang="en-US" sz="2400" u="sng" dirty="0">
                <a:hlinkClick r:id="rId8"/>
              </a:rPr>
              <a:t>of</a:t>
            </a:r>
            <a:r>
              <a:rPr lang="el-GR" sz="2400" u="sng" dirty="0">
                <a:hlinkClick r:id="rId8"/>
              </a:rPr>
              <a:t>_</a:t>
            </a:r>
            <a:r>
              <a:rPr lang="en-US" sz="2400" u="sng" dirty="0">
                <a:hlinkClick r:id="rId8"/>
              </a:rPr>
              <a:t>HTML</a:t>
            </a:r>
            <a:r>
              <a:rPr lang="el-GR" sz="2400" u="sng" dirty="0">
                <a:hlinkClick r:id="rId8"/>
              </a:rPr>
              <a:t>_</a:t>
            </a:r>
            <a:r>
              <a:rPr lang="en-US" sz="2400" u="sng" dirty="0">
                <a:hlinkClick r:id="rId8"/>
              </a:rPr>
              <a:t>editors</a:t>
            </a:r>
            <a:r>
              <a:rPr lang="en-US" sz="2400" dirty="0"/>
              <a:t> </a:t>
            </a:r>
            <a:endParaRPr lang="el-GR" sz="2400" dirty="0"/>
          </a:p>
          <a:p>
            <a:pPr marL="0" indent="0">
              <a:buNone/>
            </a:pPr>
            <a:endParaRPr lang="el-GR" dirty="0"/>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19</a:t>
            </a:fld>
            <a:endParaRPr lang="el-GR" sz="1400" dirty="0"/>
          </a:p>
        </p:txBody>
      </p:sp>
    </p:spTree>
    <p:custDataLst>
      <p:tags r:id="rId1"/>
    </p:custDataLst>
    <p:extLst>
      <p:ext uri="{BB962C8B-B14F-4D97-AF65-F5344CB8AC3E}">
        <p14:creationId xmlns:p14="http://schemas.microsoft.com/office/powerpoint/2010/main" val="31665297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custDataLst>
              <p:tags r:id="rId2"/>
            </p:custDataLst>
          </p:nvPr>
        </p:nvSpPr>
        <p:spPr/>
        <p:txBody>
          <a:bodyPr/>
          <a:lstStyle/>
          <a:p>
            <a:r>
              <a:rPr lang="el-GR" dirty="0" smtClean="0"/>
              <a:t>Άδειες Χρήσης</a:t>
            </a:r>
            <a:endParaRPr lang="el-GR" dirty="0"/>
          </a:p>
        </p:txBody>
      </p:sp>
      <p:sp>
        <p:nvSpPr>
          <p:cNvPr id="9" name="Subtitle 8"/>
          <p:cNvSpPr>
            <a:spLocks noGrp="1"/>
          </p:cNvSpPr>
          <p:nvPr>
            <p:ph idx="1"/>
            <p:custDataLst>
              <p:tags r:id="rId3"/>
            </p:custDataLst>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7"/>
          </p:cNvPr>
          <p:cNvPicPr>
            <a:picLocks noChangeAspect="1"/>
          </p:cNvPicPr>
          <p:nvPr/>
        </p:nvPicPr>
        <p:blipFill>
          <a:blip r:embed="rId8" cstate="print"/>
          <a:stretch>
            <a:fillRect/>
          </a:stretch>
        </p:blipFill>
        <p:spPr>
          <a:xfrm>
            <a:off x="3707904" y="4941168"/>
            <a:ext cx="1581685" cy="553393"/>
          </a:xfrm>
          <a:prstGeom prst="rect">
            <a:avLst/>
          </a:prstGeom>
        </p:spPr>
      </p:pic>
      <p:sp>
        <p:nvSpPr>
          <p:cNvPr id="3" name="Θέση αριθμού διαφάνειας 2"/>
          <p:cNvSpPr>
            <a:spLocks noGrp="1"/>
          </p:cNvSpPr>
          <p:nvPr>
            <p:ph type="sldNum" sz="quarter" idx="12"/>
            <p:custDataLst>
              <p:tags r:id="rId4"/>
            </p:custDataLst>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251520" y="133779"/>
            <a:ext cx="8892480" cy="811580"/>
          </a:xfrm>
        </p:spPr>
        <p:txBody>
          <a:bodyPr>
            <a:noAutofit/>
          </a:bodyPr>
          <a:lstStyle/>
          <a:p>
            <a:r>
              <a:rPr lang="el-GR" sz="3200" dirty="0"/>
              <a:t>Λογισμικά που Χρησιμοποιεί η Αγορά Εργασίας</a:t>
            </a:r>
          </a:p>
        </p:txBody>
      </p:sp>
      <p:sp>
        <p:nvSpPr>
          <p:cNvPr id="3" name="Θέση περιεχομένου 2"/>
          <p:cNvSpPr>
            <a:spLocks noGrp="1"/>
          </p:cNvSpPr>
          <p:nvPr>
            <p:ph idx="1"/>
            <p:custDataLst>
              <p:tags r:id="rId3"/>
            </p:custDataLst>
          </p:nvPr>
        </p:nvSpPr>
        <p:spPr>
          <a:xfrm>
            <a:off x="408619" y="986314"/>
            <a:ext cx="8411853" cy="5539030"/>
          </a:xfrm>
        </p:spPr>
        <p:txBody>
          <a:bodyPr>
            <a:normAutofit fontScale="92500" lnSpcReduction="20000"/>
          </a:bodyPr>
          <a:lstStyle/>
          <a:p>
            <a:pPr lvl="0">
              <a:buFont typeface="Wingdings" panose="05000000000000000000" pitchFamily="2" charset="2"/>
              <a:buChar char="v"/>
            </a:pPr>
            <a:r>
              <a:rPr lang="el-GR" dirty="0" smtClean="0"/>
              <a:t>Για </a:t>
            </a:r>
            <a:r>
              <a:rPr lang="el-GR" dirty="0"/>
              <a:t>ανάπτυξη Δυναμικών Ιστοσελίδων χρειάζεστε:</a:t>
            </a:r>
          </a:p>
          <a:p>
            <a:pPr lvl="1">
              <a:buFont typeface="Wingdings" panose="05000000000000000000" pitchFamily="2" charset="2"/>
              <a:buChar char="q"/>
            </a:pPr>
            <a:r>
              <a:rPr lang="el-GR" dirty="0" smtClean="0"/>
              <a:t> </a:t>
            </a:r>
            <a:r>
              <a:rPr lang="en-US" dirty="0" err="1" smtClean="0"/>
              <a:t>Εφ</a:t>
            </a:r>
            <a:r>
              <a:rPr lang="en-US" dirty="0" smtClean="0"/>
              <a:t>αρμογή/editor </a:t>
            </a:r>
            <a:r>
              <a:rPr lang="en-US" dirty="0"/>
              <a:t>ανάπτυξης ιστοσελίδων</a:t>
            </a:r>
            <a:endParaRPr lang="el-GR" dirty="0"/>
          </a:p>
          <a:p>
            <a:pPr lvl="1">
              <a:buFont typeface="Wingdings" panose="05000000000000000000" pitchFamily="2" charset="2"/>
              <a:buChar char="q"/>
            </a:pPr>
            <a:r>
              <a:rPr lang="el-GR" b="1" dirty="0" smtClean="0"/>
              <a:t> </a:t>
            </a:r>
            <a:r>
              <a:rPr lang="en-US" b="1" dirty="0" smtClean="0"/>
              <a:t>Web </a:t>
            </a:r>
            <a:r>
              <a:rPr lang="en-US" b="1" dirty="0"/>
              <a:t>Server</a:t>
            </a:r>
            <a:r>
              <a:rPr lang="el-GR" dirty="0"/>
              <a:t> – Έχετε τις εξής κύριες επιλογές:</a:t>
            </a:r>
          </a:p>
          <a:p>
            <a:pPr lvl="2"/>
            <a:r>
              <a:rPr lang="en-US" b="1" dirty="0"/>
              <a:t>Apache</a:t>
            </a:r>
            <a:r>
              <a:rPr lang="en-US" dirty="0"/>
              <a:t> (www.apache.org): open source – "</a:t>
            </a:r>
            <a:r>
              <a:rPr lang="en-US" dirty="0" err="1"/>
              <a:t>servίρει</a:t>
            </a:r>
            <a:r>
              <a:rPr lang="en-US" dirty="0"/>
              <a:t>" π</a:t>
            </a:r>
            <a:r>
              <a:rPr lang="en-US" dirty="0" err="1"/>
              <a:t>άνω</a:t>
            </a:r>
            <a:r>
              <a:rPr lang="en-US" dirty="0"/>
              <a:t> από </a:t>
            </a:r>
            <a:r>
              <a:rPr lang="en-US" dirty="0" err="1"/>
              <a:t>το</a:t>
            </a:r>
            <a:r>
              <a:rPr lang="en-US" dirty="0"/>
              <a:t> </a:t>
            </a:r>
            <a:r>
              <a:rPr lang="en-US" dirty="0" err="1"/>
              <a:t>μισό</a:t>
            </a:r>
            <a:r>
              <a:rPr lang="en-US" dirty="0"/>
              <a:t> web (2008)</a:t>
            </a:r>
            <a:endParaRPr lang="el-GR" dirty="0"/>
          </a:p>
          <a:p>
            <a:pPr lvl="3">
              <a:buFont typeface="Wingdings" panose="05000000000000000000" pitchFamily="2" charset="2"/>
              <a:buChar char="ü"/>
            </a:pPr>
            <a:r>
              <a:rPr lang="el-GR" dirty="0"/>
              <a:t>εκδόσεις για όλα τα λειτουργικά συστήματα</a:t>
            </a:r>
          </a:p>
          <a:p>
            <a:pPr lvl="2"/>
            <a:r>
              <a:rPr lang="en-US" b="1" dirty="0"/>
              <a:t>IIS</a:t>
            </a:r>
            <a:r>
              <a:rPr lang="en-US" dirty="0"/>
              <a:t> – </a:t>
            </a:r>
            <a:r>
              <a:rPr lang="el-GR" dirty="0"/>
              <a:t>Ο</a:t>
            </a:r>
            <a:r>
              <a:rPr lang="en-US" dirty="0"/>
              <a:t> web server </a:t>
            </a:r>
            <a:r>
              <a:rPr lang="el-GR" dirty="0"/>
              <a:t>της</a:t>
            </a:r>
            <a:r>
              <a:rPr lang="en-US" dirty="0"/>
              <a:t> Microsoft.</a:t>
            </a:r>
            <a:endParaRPr lang="el-GR" dirty="0"/>
          </a:p>
          <a:p>
            <a:pPr lvl="3">
              <a:buFont typeface="Wingdings" panose="05000000000000000000" pitchFamily="2" charset="2"/>
              <a:buChar char="ü"/>
            </a:pPr>
            <a:r>
              <a:rPr lang="el-GR" dirty="0"/>
              <a:t>Υπάρχει στις </a:t>
            </a:r>
            <a:r>
              <a:rPr lang="en-US" dirty="0"/>
              <a:t>Pro</a:t>
            </a:r>
            <a:r>
              <a:rPr lang="el-GR" dirty="0"/>
              <a:t> εκδόσεις των </a:t>
            </a:r>
            <a:r>
              <a:rPr lang="en-US" dirty="0"/>
              <a:t>Windows </a:t>
            </a:r>
            <a:r>
              <a:rPr lang="el-GR" dirty="0"/>
              <a:t>(αλλά δεν εγκαθίσταται </a:t>
            </a:r>
            <a:r>
              <a:rPr lang="en-US" dirty="0"/>
              <a:t>by default</a:t>
            </a:r>
            <a:r>
              <a:rPr lang="el-GR" dirty="0"/>
              <a:t> – πρέπει να το ζητήσουμε και μπορεί να γίνει και εκ των υστέρων). </a:t>
            </a:r>
          </a:p>
          <a:p>
            <a:pPr lvl="3">
              <a:buFont typeface="Wingdings" panose="05000000000000000000" pitchFamily="2" charset="2"/>
              <a:buChar char="ü"/>
            </a:pPr>
            <a:r>
              <a:rPr lang="el-GR" dirty="0"/>
              <a:t>Δημοφιλές το </a:t>
            </a:r>
            <a:r>
              <a:rPr lang="en-US" dirty="0"/>
              <a:t>MS </a:t>
            </a:r>
            <a:r>
              <a:rPr lang="en-US" dirty="0" err="1"/>
              <a:t>WebMatrix</a:t>
            </a:r>
            <a:r>
              <a:rPr lang="el-GR" dirty="0"/>
              <a:t>: </a:t>
            </a:r>
            <a:r>
              <a:rPr lang="en-US" u="sng" dirty="0">
                <a:hlinkClick r:id="rId8"/>
              </a:rPr>
              <a:t>http</a:t>
            </a:r>
            <a:r>
              <a:rPr lang="el-GR" u="sng" dirty="0">
                <a:hlinkClick r:id="rId8"/>
              </a:rPr>
              <a:t>://</a:t>
            </a:r>
            <a:r>
              <a:rPr lang="en-US" u="sng" dirty="0">
                <a:hlinkClick r:id="rId8"/>
              </a:rPr>
              <a:t>www</a:t>
            </a:r>
            <a:r>
              <a:rPr lang="el-GR" u="sng" dirty="0">
                <a:hlinkClick r:id="rId8"/>
              </a:rPr>
              <a:t>.</a:t>
            </a:r>
            <a:r>
              <a:rPr lang="en-US" u="sng" dirty="0" err="1">
                <a:hlinkClick r:id="rId8"/>
              </a:rPr>
              <a:t>microsoft</a:t>
            </a:r>
            <a:r>
              <a:rPr lang="el-GR" u="sng" dirty="0">
                <a:hlinkClick r:id="rId8"/>
              </a:rPr>
              <a:t>.</a:t>
            </a:r>
            <a:r>
              <a:rPr lang="en-US" u="sng" dirty="0">
                <a:hlinkClick r:id="rId8"/>
              </a:rPr>
              <a:t>com</a:t>
            </a:r>
            <a:r>
              <a:rPr lang="el-GR" u="sng" dirty="0">
                <a:hlinkClick r:id="rId8"/>
              </a:rPr>
              <a:t>/</a:t>
            </a:r>
            <a:r>
              <a:rPr lang="en-US" u="sng" dirty="0">
                <a:hlinkClick r:id="rId8"/>
              </a:rPr>
              <a:t>web</a:t>
            </a:r>
            <a:r>
              <a:rPr lang="el-GR" u="sng" dirty="0">
                <a:hlinkClick r:id="rId8"/>
              </a:rPr>
              <a:t>/</a:t>
            </a:r>
            <a:r>
              <a:rPr lang="en-US" u="sng" dirty="0" err="1">
                <a:hlinkClick r:id="rId8"/>
              </a:rPr>
              <a:t>webmatrix</a:t>
            </a:r>
            <a:r>
              <a:rPr lang="el-GR" u="sng" dirty="0">
                <a:hlinkClick r:id="rId8"/>
              </a:rPr>
              <a:t>/</a:t>
            </a:r>
            <a:r>
              <a:rPr lang="el-GR" dirty="0"/>
              <a:t> </a:t>
            </a:r>
          </a:p>
          <a:p>
            <a:pPr lvl="1">
              <a:buFont typeface="Wingdings" panose="05000000000000000000" pitchFamily="2" charset="2"/>
              <a:buChar char="q"/>
            </a:pPr>
            <a:r>
              <a:rPr lang="el-GR" dirty="0" smtClean="0"/>
              <a:t> Τους</a:t>
            </a:r>
            <a:r>
              <a:rPr lang="en-US" dirty="0" smtClean="0"/>
              <a:t> </a:t>
            </a:r>
            <a:r>
              <a:rPr lang="en-US" dirty="0"/>
              <a:t>3 "</a:t>
            </a:r>
            <a:r>
              <a:rPr lang="el-GR" dirty="0"/>
              <a:t>μεγάλους</a:t>
            </a:r>
            <a:r>
              <a:rPr lang="en-US" dirty="0"/>
              <a:t>" browsers (Internet Explorer, Firefox, Chrome)</a:t>
            </a:r>
            <a:endParaRPr lang="el-GR" dirty="0"/>
          </a:p>
          <a:p>
            <a:pPr lvl="0">
              <a:buFont typeface="Wingdings" panose="05000000000000000000" pitchFamily="2" charset="2"/>
              <a:buChar char="v"/>
            </a:pPr>
            <a:endParaRPr lang="el-GR" dirty="0"/>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20</a:t>
            </a:fld>
            <a:endParaRPr lang="el-GR" sz="1400" dirty="0"/>
          </a:p>
        </p:txBody>
      </p:sp>
    </p:spTree>
    <p:custDataLst>
      <p:tags r:id="rId1"/>
    </p:custDataLst>
    <p:extLst>
      <p:ext uri="{BB962C8B-B14F-4D97-AF65-F5344CB8AC3E}">
        <p14:creationId xmlns:p14="http://schemas.microsoft.com/office/powerpoint/2010/main" val="37222560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168305" y="152407"/>
            <a:ext cx="8892480" cy="811580"/>
          </a:xfrm>
        </p:spPr>
        <p:txBody>
          <a:bodyPr>
            <a:noAutofit/>
          </a:bodyPr>
          <a:lstStyle/>
          <a:p>
            <a:r>
              <a:rPr lang="el-GR" sz="4000" dirty="0"/>
              <a:t>...συνέχεια...</a:t>
            </a:r>
          </a:p>
        </p:txBody>
      </p:sp>
      <p:sp>
        <p:nvSpPr>
          <p:cNvPr id="3" name="Θέση περιεχομένου 2"/>
          <p:cNvSpPr>
            <a:spLocks noGrp="1"/>
          </p:cNvSpPr>
          <p:nvPr>
            <p:ph idx="1"/>
            <p:custDataLst>
              <p:tags r:id="rId3"/>
            </p:custDataLst>
          </p:nvPr>
        </p:nvSpPr>
        <p:spPr>
          <a:xfrm>
            <a:off x="168305" y="963987"/>
            <a:ext cx="8796183" cy="5539030"/>
          </a:xfrm>
        </p:spPr>
        <p:txBody>
          <a:bodyPr>
            <a:normAutofit fontScale="47500" lnSpcReduction="20000"/>
          </a:bodyPr>
          <a:lstStyle/>
          <a:p>
            <a:pPr lvl="0">
              <a:buFont typeface="Wingdings" panose="05000000000000000000" pitchFamily="2" charset="2"/>
              <a:buChar char="v"/>
            </a:pPr>
            <a:r>
              <a:rPr lang="el-GR" sz="4200" b="1" dirty="0"/>
              <a:t>Server-</a:t>
            </a:r>
            <a:r>
              <a:rPr lang="el-GR" sz="4200" b="1" dirty="0" err="1"/>
              <a:t>Side</a:t>
            </a:r>
            <a:r>
              <a:rPr lang="el-GR" sz="4200" b="1" dirty="0"/>
              <a:t> </a:t>
            </a:r>
            <a:r>
              <a:rPr lang="el-GR" sz="4200" b="1" dirty="0" err="1"/>
              <a:t>Scripting</a:t>
            </a:r>
            <a:r>
              <a:rPr lang="el-GR" sz="4200" b="1" dirty="0"/>
              <a:t> </a:t>
            </a:r>
            <a:r>
              <a:rPr lang="el-GR" sz="4200" b="1" dirty="0" err="1"/>
              <a:t>Language</a:t>
            </a:r>
            <a:r>
              <a:rPr lang="en-US" sz="4200" b="1" dirty="0"/>
              <a:t>s</a:t>
            </a:r>
            <a:r>
              <a:rPr lang="el-GR" sz="4200" dirty="0"/>
              <a:t>: οι πιο διαδεδομένες τεχνολογίες </a:t>
            </a:r>
            <a:r>
              <a:rPr lang="el-GR" sz="4200" dirty="0" smtClean="0"/>
              <a:t>είναι:</a:t>
            </a:r>
            <a:endParaRPr lang="el-GR" sz="4200" dirty="0"/>
          </a:p>
          <a:p>
            <a:pPr lvl="1">
              <a:buFont typeface="Wingdings" panose="05000000000000000000" pitchFamily="2" charset="2"/>
              <a:buChar char="q"/>
            </a:pPr>
            <a:r>
              <a:rPr lang="en-US" sz="3800" b="1" dirty="0"/>
              <a:t>PHP</a:t>
            </a:r>
            <a:r>
              <a:rPr lang="en-US" sz="3800" dirty="0"/>
              <a:t> (www.php.net)</a:t>
            </a:r>
            <a:endParaRPr lang="el-GR" sz="3800" dirty="0"/>
          </a:p>
          <a:p>
            <a:pPr lvl="2"/>
            <a:r>
              <a:rPr lang="en-US" sz="3400" dirty="0"/>
              <a:t>de-facto standard (</a:t>
            </a:r>
            <a:r>
              <a:rPr lang="en-US" sz="3400" dirty="0" err="1"/>
              <a:t>με</a:t>
            </a:r>
            <a:r>
              <a:rPr lang="en-US" sz="3400" dirty="0"/>
              <a:t> Apache) </a:t>
            </a:r>
            <a:r>
              <a:rPr lang="en-US" sz="3400" dirty="0" err="1"/>
              <a:t>γι</a:t>
            </a:r>
            <a:r>
              <a:rPr lang="en-US" sz="3400" dirty="0"/>
              <a:t>α non-windows περιβάλλοντα (Unix, Linux, κτλ)</a:t>
            </a:r>
            <a:endParaRPr lang="el-GR" sz="3400" dirty="0"/>
          </a:p>
          <a:p>
            <a:pPr lvl="2"/>
            <a:r>
              <a:rPr lang="el-GR" sz="3400" dirty="0"/>
              <a:t>πλέον και για </a:t>
            </a:r>
            <a:r>
              <a:rPr lang="en-US" sz="3400" dirty="0"/>
              <a:t>IIS</a:t>
            </a:r>
            <a:r>
              <a:rPr lang="el-GR" sz="3400" dirty="0"/>
              <a:t> με επίσημη υποστήριξη από </a:t>
            </a:r>
            <a:r>
              <a:rPr lang="en-US" sz="3400" dirty="0"/>
              <a:t>Microsoft</a:t>
            </a:r>
            <a:r>
              <a:rPr lang="el-GR" sz="3400" dirty="0"/>
              <a:t> (</a:t>
            </a:r>
            <a:r>
              <a:rPr lang="en-US" sz="3400" dirty="0"/>
              <a:t>http</a:t>
            </a:r>
            <a:r>
              <a:rPr lang="el-GR" sz="3400" dirty="0"/>
              <a:t>://</a:t>
            </a:r>
            <a:r>
              <a:rPr lang="en-US" sz="3400" dirty="0"/>
              <a:t>www</a:t>
            </a:r>
            <a:r>
              <a:rPr lang="el-GR" sz="3400" dirty="0"/>
              <a:t>.</a:t>
            </a:r>
            <a:r>
              <a:rPr lang="en-US" sz="3400" dirty="0" err="1"/>
              <a:t>iis</a:t>
            </a:r>
            <a:r>
              <a:rPr lang="el-GR" sz="3400" dirty="0"/>
              <a:t>.</a:t>
            </a:r>
            <a:r>
              <a:rPr lang="en-US" sz="3400" dirty="0"/>
              <a:t>net</a:t>
            </a:r>
            <a:r>
              <a:rPr lang="el-GR" sz="3400" dirty="0"/>
              <a:t>/)</a:t>
            </a:r>
          </a:p>
          <a:p>
            <a:pPr lvl="1">
              <a:buFont typeface="Wingdings" panose="05000000000000000000" pitchFamily="2" charset="2"/>
              <a:buChar char="q"/>
            </a:pPr>
            <a:r>
              <a:rPr lang="en-US" sz="3400" b="1" dirty="0"/>
              <a:t>ASP / ASP.NET</a:t>
            </a:r>
            <a:endParaRPr lang="el-GR" sz="3400" dirty="0"/>
          </a:p>
          <a:p>
            <a:pPr lvl="2"/>
            <a:r>
              <a:rPr lang="el-GR" sz="2900" dirty="0"/>
              <a:t>Η "επίσημη" λύση σε πλατφόρμες </a:t>
            </a:r>
            <a:r>
              <a:rPr lang="en-US" sz="2900" dirty="0"/>
              <a:t>MS</a:t>
            </a:r>
            <a:r>
              <a:rPr lang="el-GR" sz="2900" dirty="0"/>
              <a:t> – Συνοδεύει τον </a:t>
            </a:r>
            <a:r>
              <a:rPr lang="en-US" sz="2900" dirty="0"/>
              <a:t>IIS</a:t>
            </a:r>
            <a:r>
              <a:rPr lang="el-GR" sz="2900" dirty="0"/>
              <a:t> – (χρήση </a:t>
            </a:r>
            <a:r>
              <a:rPr lang="en-US" sz="2900" dirty="0"/>
              <a:t>Visual Studio</a:t>
            </a:r>
            <a:r>
              <a:rPr lang="el-GR" sz="2900" dirty="0"/>
              <a:t>)</a:t>
            </a:r>
          </a:p>
          <a:p>
            <a:pPr lvl="1">
              <a:buFont typeface="Wingdings" panose="05000000000000000000" pitchFamily="2" charset="2"/>
              <a:buChar char="q"/>
            </a:pPr>
            <a:r>
              <a:rPr lang="en-US" sz="3400" b="1" dirty="0"/>
              <a:t>JSP</a:t>
            </a:r>
            <a:r>
              <a:rPr lang="en-US" sz="3400" dirty="0"/>
              <a:t> </a:t>
            </a:r>
            <a:r>
              <a:rPr lang="el-GR" sz="3400" dirty="0" smtClean="0"/>
              <a:t> </a:t>
            </a:r>
            <a:r>
              <a:rPr lang="en-US" sz="3400" dirty="0" smtClean="0"/>
              <a:t> </a:t>
            </a:r>
            <a:r>
              <a:rPr lang="en-US" sz="3400" dirty="0"/>
              <a:t>Java Server Pages</a:t>
            </a:r>
            <a:endParaRPr lang="el-GR" sz="3400" dirty="0"/>
          </a:p>
          <a:p>
            <a:pPr lvl="2"/>
            <a:r>
              <a:rPr lang="el-GR" sz="2900" dirty="0"/>
              <a:t>Η γνωστή </a:t>
            </a:r>
            <a:r>
              <a:rPr lang="en-US" sz="2900" dirty="0"/>
              <a:t>Java</a:t>
            </a:r>
            <a:r>
              <a:rPr lang="el-GR" sz="2900" dirty="0"/>
              <a:t> σε έκδοση για </a:t>
            </a:r>
            <a:r>
              <a:rPr lang="en-US" sz="2900" dirty="0"/>
              <a:t>Server Side Scripting</a:t>
            </a:r>
            <a:r>
              <a:rPr lang="el-GR" sz="2900" dirty="0"/>
              <a:t> – Απαιτεί την εγκατάσταση του </a:t>
            </a:r>
            <a:r>
              <a:rPr lang="en-US" sz="2900" dirty="0"/>
              <a:t>Tomcat</a:t>
            </a:r>
            <a:r>
              <a:rPr lang="el-GR" sz="2900" dirty="0"/>
              <a:t> (</a:t>
            </a:r>
            <a:r>
              <a:rPr lang="en-US" sz="2900" dirty="0"/>
              <a:t>application server</a:t>
            </a:r>
            <a:r>
              <a:rPr lang="el-GR" sz="2900" dirty="0"/>
              <a:t>) σε συνεργασία με τον </a:t>
            </a:r>
            <a:r>
              <a:rPr lang="en-US" sz="2900" dirty="0"/>
              <a:t>Apache web server</a:t>
            </a:r>
            <a:r>
              <a:rPr lang="el-GR" sz="2900" dirty="0"/>
              <a:t>.</a:t>
            </a:r>
          </a:p>
          <a:p>
            <a:pPr lvl="2"/>
            <a:r>
              <a:rPr lang="el-GR" sz="2900" dirty="0"/>
              <a:t>Διαδεδομένη λύση σε </a:t>
            </a:r>
            <a:r>
              <a:rPr lang="en-US" sz="2900" dirty="0"/>
              <a:t>enterprise</a:t>
            </a:r>
            <a:r>
              <a:rPr lang="el-GR" sz="2900" dirty="0"/>
              <a:t> περιβάλλοντα (μεγάλες εταιρικές εφαρμογές).</a:t>
            </a:r>
          </a:p>
          <a:p>
            <a:pPr lvl="0">
              <a:buFont typeface="Wingdings" panose="05000000000000000000" pitchFamily="2" charset="2"/>
              <a:buChar char="v"/>
            </a:pPr>
            <a:r>
              <a:rPr lang="el-GR" sz="3800" b="1" dirty="0"/>
              <a:t>Σύστημα Διαχείρισης Βάσης Δεδομένων</a:t>
            </a:r>
            <a:endParaRPr lang="el-GR" sz="3800" dirty="0"/>
          </a:p>
          <a:p>
            <a:pPr lvl="1">
              <a:buFont typeface="Wingdings" panose="05000000000000000000" pitchFamily="2" charset="2"/>
              <a:buChar char="q"/>
            </a:pPr>
            <a:r>
              <a:rPr lang="en-US" sz="3400" b="1" dirty="0"/>
              <a:t>MySQL</a:t>
            </a:r>
            <a:r>
              <a:rPr lang="el-GR" sz="3400" dirty="0"/>
              <a:t>: </a:t>
            </a:r>
            <a:r>
              <a:rPr lang="en-US" sz="3400" dirty="0"/>
              <a:t>open source</a:t>
            </a:r>
            <a:r>
              <a:rPr lang="el-GR" sz="3400" dirty="0"/>
              <a:t> με έκδοση για όλα τα Λειτουργικά Συστήματα</a:t>
            </a:r>
          </a:p>
          <a:p>
            <a:pPr lvl="1">
              <a:buFont typeface="Wingdings" panose="05000000000000000000" pitchFamily="2" charset="2"/>
              <a:buChar char="q"/>
            </a:pPr>
            <a:r>
              <a:rPr lang="en-US" sz="3400" b="1" dirty="0"/>
              <a:t>MS SQL Server</a:t>
            </a:r>
            <a:r>
              <a:rPr lang="en-US" sz="3400" dirty="0"/>
              <a:t> (</a:t>
            </a:r>
            <a:r>
              <a:rPr lang="en-US" sz="3400" dirty="0" err="1"/>
              <a:t>μόνο</a:t>
            </a:r>
            <a:r>
              <a:rPr lang="en-US" sz="3400" dirty="0"/>
              <a:t> </a:t>
            </a:r>
            <a:r>
              <a:rPr lang="en-US" sz="3400" dirty="0" err="1"/>
              <a:t>σε</a:t>
            </a:r>
            <a:r>
              <a:rPr lang="en-US" sz="3400" dirty="0"/>
              <a:t> Windows πλα</a:t>
            </a:r>
            <a:r>
              <a:rPr lang="en-US" sz="3400" dirty="0" err="1"/>
              <a:t>τφόρμες</a:t>
            </a:r>
            <a:r>
              <a:rPr lang="en-US" sz="3400" dirty="0"/>
              <a:t>, </a:t>
            </a:r>
            <a:r>
              <a:rPr lang="en-US" sz="3400" dirty="0" err="1"/>
              <a:t>δωρεάν</a:t>
            </a:r>
            <a:r>
              <a:rPr lang="en-US" sz="3400" dirty="0"/>
              <a:t> η developer edition)</a:t>
            </a:r>
            <a:endParaRPr lang="el-GR" sz="3400" dirty="0"/>
          </a:p>
          <a:p>
            <a:pPr lvl="1">
              <a:buFont typeface="Wingdings" panose="05000000000000000000" pitchFamily="2" charset="2"/>
              <a:buChar char="q"/>
            </a:pPr>
            <a:r>
              <a:rPr lang="el-GR" sz="3400" dirty="0"/>
              <a:t>...γενικά υποστηρίζονται όλα τα διαδεδομένα Συστήματα Διαχείρισης Βάσεων Δεδομένων (</a:t>
            </a:r>
            <a:r>
              <a:rPr lang="en-US" sz="3400" dirty="0"/>
              <a:t>RDBMS</a:t>
            </a:r>
            <a:r>
              <a:rPr lang="el-GR" sz="3400" dirty="0"/>
              <a:t>) όπως </a:t>
            </a:r>
            <a:r>
              <a:rPr lang="en-US" sz="3400" dirty="0"/>
              <a:t>Oracle</a:t>
            </a:r>
            <a:r>
              <a:rPr lang="el-GR" sz="3400" dirty="0"/>
              <a:t>, </a:t>
            </a:r>
            <a:r>
              <a:rPr lang="en-US" sz="3400" dirty="0"/>
              <a:t>DB</a:t>
            </a:r>
            <a:r>
              <a:rPr lang="el-GR" sz="3400" dirty="0"/>
              <a:t>2 (της </a:t>
            </a:r>
            <a:r>
              <a:rPr lang="en-US" sz="3400" dirty="0"/>
              <a:t>IBM</a:t>
            </a:r>
            <a:r>
              <a:rPr lang="el-GR" sz="3400" dirty="0"/>
              <a:t>), </a:t>
            </a:r>
            <a:r>
              <a:rPr lang="en-US" sz="3400" dirty="0"/>
              <a:t>Sybase</a:t>
            </a:r>
            <a:r>
              <a:rPr lang="el-GR" sz="3400" dirty="0"/>
              <a:t>, </a:t>
            </a:r>
            <a:r>
              <a:rPr lang="el-GR" sz="3400" dirty="0" err="1"/>
              <a:t>κτλ</a:t>
            </a:r>
            <a:endParaRPr lang="el-GR" sz="3400" dirty="0"/>
          </a:p>
          <a:p>
            <a:pPr lvl="0">
              <a:buFont typeface="Wingdings" panose="05000000000000000000" pitchFamily="2" charset="2"/>
              <a:buChar char="v"/>
            </a:pPr>
            <a:r>
              <a:rPr lang="el-GR" sz="3800" dirty="0" smtClean="0"/>
              <a:t>Υπάρχουν και αρκετά ολοκληρωμένα περιβάλλοντα (</a:t>
            </a:r>
            <a:r>
              <a:rPr lang="en-US" sz="3800" dirty="0" smtClean="0"/>
              <a:t>IDE</a:t>
            </a:r>
            <a:r>
              <a:rPr lang="el-GR" sz="3800" dirty="0" smtClean="0"/>
              <a:t>) για ανάπτυξη </a:t>
            </a:r>
            <a:r>
              <a:rPr lang="el-GR" sz="3800" dirty="0" err="1" smtClean="0"/>
              <a:t>web</a:t>
            </a:r>
            <a:r>
              <a:rPr lang="el-GR" sz="3800" dirty="0" smtClean="0"/>
              <a:t> εφαρμογών με PHP: </a:t>
            </a:r>
            <a:r>
              <a:rPr lang="el-GR" sz="3800" b="1" dirty="0" err="1" smtClean="0">
                <a:solidFill>
                  <a:srgbClr val="FF0000"/>
                </a:solidFill>
              </a:rPr>
              <a:t>NetBeans</a:t>
            </a:r>
            <a:r>
              <a:rPr lang="el-GR" sz="3800" b="1" dirty="0" smtClean="0">
                <a:solidFill>
                  <a:srgbClr val="FF0000"/>
                </a:solidFill>
              </a:rPr>
              <a:t> for PHP</a:t>
            </a:r>
            <a:r>
              <a:rPr lang="el-GR" sz="3800" dirty="0" smtClean="0"/>
              <a:t>, </a:t>
            </a:r>
            <a:r>
              <a:rPr lang="el-GR" sz="3800" dirty="0" err="1" smtClean="0"/>
              <a:t>CakePHP</a:t>
            </a:r>
            <a:r>
              <a:rPr lang="el-GR" sz="3800" dirty="0" smtClean="0"/>
              <a:t>, </a:t>
            </a:r>
            <a:r>
              <a:rPr lang="en-US" sz="3800" dirty="0" err="1" smtClean="0"/>
              <a:t>Zend</a:t>
            </a:r>
            <a:r>
              <a:rPr lang="el-GR" sz="3800" dirty="0" smtClean="0"/>
              <a:t>, </a:t>
            </a:r>
            <a:r>
              <a:rPr lang="el-GR" sz="3800" dirty="0" err="1" smtClean="0"/>
              <a:t>κτλ</a:t>
            </a:r>
            <a:endParaRPr lang="el-GR" sz="3800" dirty="0" smtClean="0"/>
          </a:p>
          <a:p>
            <a:pPr lvl="0">
              <a:buFont typeface="Wingdings" panose="05000000000000000000" pitchFamily="2" charset="2"/>
              <a:buChar char="v"/>
            </a:pPr>
            <a:endParaRPr lang="el-GR" dirty="0"/>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21</a:t>
            </a:fld>
            <a:endParaRPr lang="el-GR" sz="1400" dirty="0"/>
          </a:p>
        </p:txBody>
      </p:sp>
    </p:spTree>
    <p:custDataLst>
      <p:tags r:id="rId1"/>
    </p:custDataLst>
    <p:extLst>
      <p:ext uri="{BB962C8B-B14F-4D97-AF65-F5344CB8AC3E}">
        <p14:creationId xmlns:p14="http://schemas.microsoft.com/office/powerpoint/2010/main" val="26673277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168305" y="152407"/>
            <a:ext cx="8892480" cy="811580"/>
          </a:xfrm>
        </p:spPr>
        <p:txBody>
          <a:bodyPr>
            <a:noAutofit/>
          </a:bodyPr>
          <a:lstStyle/>
          <a:p>
            <a:r>
              <a:rPr lang="en-US" sz="4000" dirty="0" smtClean="0"/>
              <a:t>Last but not least…</a:t>
            </a:r>
            <a:endParaRPr lang="el-GR" sz="4000" dirty="0"/>
          </a:p>
        </p:txBody>
      </p:sp>
      <p:sp>
        <p:nvSpPr>
          <p:cNvPr id="3" name="Θέση περιεχομένου 2"/>
          <p:cNvSpPr>
            <a:spLocks noGrp="1"/>
          </p:cNvSpPr>
          <p:nvPr>
            <p:ph idx="1"/>
            <p:custDataLst>
              <p:tags r:id="rId3"/>
            </p:custDataLst>
          </p:nvPr>
        </p:nvSpPr>
        <p:spPr>
          <a:xfrm>
            <a:off x="168305" y="963987"/>
            <a:ext cx="8796183" cy="5539030"/>
          </a:xfrm>
        </p:spPr>
        <p:txBody>
          <a:bodyPr>
            <a:normAutofit fontScale="62500" lnSpcReduction="20000"/>
          </a:bodyPr>
          <a:lstStyle/>
          <a:p>
            <a:pPr lvl="0">
              <a:buFont typeface="Wingdings" panose="05000000000000000000" pitchFamily="2" charset="2"/>
              <a:buChar char="v"/>
            </a:pPr>
            <a:r>
              <a:rPr lang="el-GR" dirty="0" smtClean="0"/>
              <a:t>Το </a:t>
            </a:r>
            <a:r>
              <a:rPr lang="el-GR" dirty="0"/>
              <a:t>μάθημα είναι εύκολο αλλά ως πολυσυλλεκτικό (συνδυασμός </a:t>
            </a:r>
            <a:r>
              <a:rPr lang="el-GR" dirty="0" err="1"/>
              <a:t>τεχνολο</a:t>
            </a:r>
            <a:r>
              <a:rPr lang="el-GR" dirty="0"/>
              <a:t>-γιών) έχει τεράστια ύλη (HTML, CSS, </a:t>
            </a:r>
            <a:r>
              <a:rPr lang="el-GR" dirty="0" err="1"/>
              <a:t>JavaScript</a:t>
            </a:r>
            <a:r>
              <a:rPr lang="el-GR" dirty="0"/>
              <a:t>, PHP, XML, DTD, </a:t>
            </a:r>
            <a:r>
              <a:rPr lang="el-GR" dirty="0" err="1"/>
              <a:t>κτλ</a:t>
            </a:r>
            <a:r>
              <a:rPr lang="el-GR" dirty="0"/>
              <a:t>), και απαιτεί συγκροτημένο μυαλό και στοιχειώδη "υποδομή".</a:t>
            </a:r>
          </a:p>
          <a:p>
            <a:pPr lvl="1">
              <a:buFont typeface="Wingdings" panose="05000000000000000000" pitchFamily="2" charset="2"/>
              <a:buChar char="q"/>
            </a:pPr>
            <a:r>
              <a:rPr lang="el-GR" dirty="0" smtClean="0"/>
              <a:t>Η </a:t>
            </a:r>
            <a:r>
              <a:rPr lang="el-GR" dirty="0"/>
              <a:t>παρακολούθηση θεωρίας και εργαστηρίου σταδιακά θα γίνεται δυσκολότερη και σύντομα αδύνατη αν δεν κάνετε μόνοι σας τα εργαστήρια!</a:t>
            </a:r>
          </a:p>
          <a:p>
            <a:pPr lvl="0">
              <a:buFont typeface="Wingdings" panose="05000000000000000000" pitchFamily="2" charset="2"/>
              <a:buChar char="v"/>
            </a:pPr>
            <a:r>
              <a:rPr lang="el-GR" dirty="0" smtClean="0"/>
              <a:t>Θα </a:t>
            </a:r>
            <a:r>
              <a:rPr lang="el-GR" dirty="0"/>
              <a:t>ασχοληθούμε συνολικά με το 25% της ύλης που περιλαμβάνουν στην πλήρη τους εκδοχή τα θέματα που θα μας απασχολήσουν,</a:t>
            </a:r>
          </a:p>
          <a:p>
            <a:pPr lvl="1">
              <a:buFont typeface="Wingdings" panose="05000000000000000000" pitchFamily="2" charset="2"/>
              <a:buChar char="q"/>
            </a:pPr>
            <a:r>
              <a:rPr lang="el-GR" dirty="0" smtClean="0"/>
              <a:t>...</a:t>
            </a:r>
            <a:r>
              <a:rPr lang="el-GR" dirty="0"/>
              <a:t>αλλά, αυτό το 25% επαρκεί για να κάνετε δουλειά επαγγελματικού επιπέδου!</a:t>
            </a:r>
          </a:p>
          <a:p>
            <a:pPr lvl="0">
              <a:buFont typeface="Wingdings" panose="05000000000000000000" pitchFamily="2" charset="2"/>
              <a:buChar char="v"/>
            </a:pPr>
            <a:r>
              <a:rPr lang="el-GR" dirty="0" smtClean="0"/>
              <a:t>Δεν </a:t>
            </a:r>
            <a:r>
              <a:rPr lang="el-GR" dirty="0"/>
              <a:t>είναι κάτι που το διαβάζεις και το μαθαίνεις πριν τις εξετάσεις!</a:t>
            </a:r>
          </a:p>
          <a:p>
            <a:pPr lvl="1">
              <a:buFont typeface="Wingdings" panose="05000000000000000000" pitchFamily="2" charset="2"/>
              <a:buChar char="q"/>
            </a:pPr>
            <a:r>
              <a:rPr lang="el-GR" dirty="0" smtClean="0"/>
              <a:t>πρέπει </a:t>
            </a:r>
            <a:r>
              <a:rPr lang="el-GR" dirty="0"/>
              <a:t>να ξέρετε τι υπάρχει - τι όπλα έχετε!</a:t>
            </a:r>
          </a:p>
          <a:p>
            <a:pPr lvl="1">
              <a:buFont typeface="Wingdings" panose="05000000000000000000" pitchFamily="2" charset="2"/>
              <a:buChar char="q"/>
            </a:pPr>
            <a:r>
              <a:rPr lang="el-GR" dirty="0" smtClean="0"/>
              <a:t>πρέπει </a:t>
            </a:r>
            <a:r>
              <a:rPr lang="el-GR" dirty="0"/>
              <a:t>να εξασκηθείτε για να ξέρετε πώς να τα χρησιμοποιήσετε!</a:t>
            </a:r>
          </a:p>
          <a:p>
            <a:pPr lvl="2"/>
            <a:r>
              <a:rPr lang="el-GR" sz="2900" dirty="0" smtClean="0"/>
              <a:t>αυτό </a:t>
            </a:r>
            <a:r>
              <a:rPr lang="el-GR" sz="2900" dirty="0"/>
              <a:t>το παρέχει το εργαστήριο και κυρίως τα </a:t>
            </a:r>
            <a:r>
              <a:rPr lang="el-GR" sz="2900" dirty="0" err="1"/>
              <a:t>projects</a:t>
            </a:r>
            <a:endParaRPr lang="el-GR" sz="2900" dirty="0"/>
          </a:p>
          <a:p>
            <a:pPr lvl="1">
              <a:buFont typeface="Wingdings" panose="05000000000000000000" pitchFamily="2" charset="2"/>
              <a:buChar char="q"/>
            </a:pPr>
            <a:r>
              <a:rPr lang="el-GR" dirty="0" smtClean="0"/>
              <a:t>πρέπει </a:t>
            </a:r>
            <a:r>
              <a:rPr lang="el-GR" dirty="0"/>
              <a:t>να ξέρετε τις "καλές πρακτικές"</a:t>
            </a:r>
          </a:p>
          <a:p>
            <a:pPr lvl="0">
              <a:buFont typeface="Wingdings" panose="05000000000000000000" pitchFamily="2" charset="2"/>
              <a:buChar char="v"/>
            </a:pPr>
            <a:r>
              <a:rPr lang="el-GR" dirty="0" smtClean="0"/>
              <a:t>Όσοι </a:t>
            </a:r>
            <a:r>
              <a:rPr lang="el-GR" dirty="0"/>
              <a:t>ασχοληθούν σοβαρά παίρνουν &gt;8 και βάζουν καλή υποθήκη για μελλοντική επαγγελματική απασχόληση. </a:t>
            </a:r>
          </a:p>
          <a:p>
            <a:pPr lvl="0">
              <a:buFont typeface="Wingdings" panose="05000000000000000000" pitchFamily="2" charset="2"/>
              <a:buChar char="v"/>
            </a:pPr>
            <a:endParaRPr lang="el-GR" dirty="0"/>
          </a:p>
        </p:txBody>
      </p:sp>
      <p:pic>
        <p:nvPicPr>
          <p:cNvPr id="7" name="Picture 47" descr="Εικονίδιο παγκόσμιου ιστού."/>
          <p:cNvPicPr/>
          <p:nvPr/>
        </p:nvPicPr>
        <p:blipFill>
          <a:blip r:embed="rId8">
            <a:extLst>
              <a:ext uri="{28A0092B-C50C-407E-A947-70E740481C1C}">
                <a14:useLocalDpi xmlns:a14="http://schemas.microsoft.com/office/drawing/2010/main" val="0"/>
              </a:ext>
            </a:extLst>
          </a:blip>
          <a:srcRect/>
          <a:stretch>
            <a:fillRect/>
          </a:stretch>
        </p:blipFill>
        <p:spPr bwMode="auto">
          <a:xfrm>
            <a:off x="7432104" y="4016284"/>
            <a:ext cx="1676400" cy="1676400"/>
          </a:xfrm>
          <a:prstGeom prst="rect">
            <a:avLst/>
          </a:prstGeom>
          <a:noFill/>
          <a:ln>
            <a:noFill/>
          </a:ln>
        </p:spPr>
      </p:pic>
      <p:pic>
        <p:nvPicPr>
          <p:cNvPr id="8" name="Εικόνα 1" descr="Εικονίδιο μετάβασης στα Περιεχόμενα.">
            <a:hlinkClick r:id="rId9" action="ppaction://hlinksldjump" tooltip="Επιστροφή στα Περιεχόμενα"/>
          </p:cNvPr>
          <p:cNvPicPr>
            <a:picLocks noChangeAspect="1"/>
          </p:cNvPicPr>
          <p:nvPr/>
        </p:nvPicPr>
        <p:blipFill>
          <a:blip r:embed="rId10">
            <a:extLst>
              <a:ext uri="{BEBA8EAE-BF5A-486C-A8C5-ECC9F3942E4B}">
                <a14:imgProps xmlns:a14="http://schemas.microsoft.com/office/drawing/2010/main">
                  <a14:imgLayer r:embed="rId11">
                    <a14:imgEffect>
                      <a14:sharpenSoften amount="100000"/>
                    </a14:imgEffect>
                  </a14:imgLayer>
                </a14:imgProps>
              </a:ext>
              <a:ext uri="{28A0092B-C50C-407E-A947-70E740481C1C}">
                <a14:useLocalDpi xmlns:a14="http://schemas.microsoft.com/office/drawing/2010/main" val="0"/>
              </a:ext>
            </a:extLst>
          </a:blip>
          <a:stretch>
            <a:fillRect/>
          </a:stretch>
        </p:blipFill>
        <p:spPr>
          <a:xfrm>
            <a:off x="467250" y="6021288"/>
            <a:ext cx="576065" cy="651438"/>
          </a:xfrm>
          <a:prstGeom prst="rect">
            <a:avLst/>
          </a:prstGeom>
          <a:scene3d>
            <a:camera prst="isometricOffAxis1Right"/>
            <a:lightRig rig="threePt" dir="t"/>
          </a:scene3d>
        </p:spPr>
      </p:pic>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22</a:t>
            </a:fld>
            <a:endParaRPr lang="el-GR" sz="1400" dirty="0"/>
          </a:p>
        </p:txBody>
      </p:sp>
    </p:spTree>
    <p:custDataLst>
      <p:tags r:id="rId1"/>
    </p:custDataLst>
    <p:extLst>
      <p:ext uri="{BB962C8B-B14F-4D97-AF65-F5344CB8AC3E}">
        <p14:creationId xmlns:p14="http://schemas.microsoft.com/office/powerpoint/2010/main" val="19898135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custDataLst>
              <p:tags r:id="rId2"/>
            </p:custDataLst>
          </p:nvPr>
        </p:nvSpPr>
        <p:spPr>
          <a:xfrm>
            <a:off x="685800" y="2030983"/>
            <a:ext cx="7772400" cy="1470025"/>
          </a:xfrm>
        </p:spPr>
        <p:txBody>
          <a:bodyPr/>
          <a:lstStyle/>
          <a:p>
            <a:r>
              <a:rPr lang="el-GR" dirty="0" smtClean="0"/>
              <a:t>Τέλος Ενότητας</a:t>
            </a:r>
            <a:endParaRPr lang="el-GR" dirty="0"/>
          </a:p>
        </p:txBody>
      </p:sp>
      <p:pic>
        <p:nvPicPr>
          <p:cNvPr id="9" name="7 - Εικόνα" descr="εικόνα Λογότυπο για Άδειες χρήσης Creative Commons">
            <a:hlinkClick r:id="rId5"/>
          </p:cNvPr>
          <p:cNvPicPr>
            <a:picLocks noChangeAspect="1"/>
          </p:cNvPicPr>
          <p:nvPr/>
        </p:nvPicPr>
        <p:blipFill>
          <a:blip r:embed="rId6"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7"/>
          </p:cNvPr>
          <p:cNvPicPr>
            <a:picLocks noChangeAspect="1" noChangeArrowheads="1"/>
          </p:cNvPicPr>
          <p:nvPr/>
        </p:nvPicPr>
        <p:blipFill>
          <a:blip r:embed="rId8"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l-GR" dirty="0" smtClean="0"/>
              <a:t>Χρηματοδότηση</a:t>
            </a:r>
            <a:endParaRPr lang="el-GR" dirty="0"/>
          </a:p>
        </p:txBody>
      </p:sp>
      <p:sp>
        <p:nvSpPr>
          <p:cNvPr id="3" name="Content Placeholder 2"/>
          <p:cNvSpPr>
            <a:spLocks noGrp="1"/>
          </p:cNvSpPr>
          <p:nvPr>
            <p:ph idx="1"/>
            <p:custDataLst>
              <p:tags r:id="rId3"/>
            </p:custDataLst>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7"/>
          </p:cNvPr>
          <p:cNvPicPr>
            <a:picLocks noChangeAspect="1" noChangeArrowheads="1"/>
          </p:cNvPicPr>
          <p:nvPr/>
        </p:nvPicPr>
        <p:blipFill>
          <a:blip r:embed="rId8"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custDataLst>
              <p:tags r:id="rId4"/>
            </p:custDataLst>
          </p:nvPr>
        </p:nvSpPr>
        <p:spPr/>
        <p:txBody>
          <a:bodyPr/>
          <a:lstStyle/>
          <a:p>
            <a:fld id="{53C4726A-630D-4CB4-B088-BAB00F4188E9}" type="slidenum">
              <a:rPr lang="el-GR" smtClean="0"/>
              <a:t>3</a:t>
            </a:fld>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l-GR" dirty="0" smtClean="0"/>
              <a:t>Σκοποί  ενότητας</a:t>
            </a:r>
            <a:endParaRPr lang="el-GR" dirty="0"/>
          </a:p>
        </p:txBody>
      </p:sp>
      <p:sp>
        <p:nvSpPr>
          <p:cNvPr id="3" name="Content Placeholder 2"/>
          <p:cNvSpPr>
            <a:spLocks noGrp="1"/>
          </p:cNvSpPr>
          <p:nvPr>
            <p:ph idx="1"/>
            <p:custDataLst>
              <p:tags r:id="rId3"/>
            </p:custDataLst>
          </p:nvPr>
        </p:nvSpPr>
        <p:spPr>
          <a:xfrm>
            <a:off x="467544" y="1833611"/>
            <a:ext cx="8229600" cy="4525963"/>
          </a:xfrm>
        </p:spPr>
        <p:txBody>
          <a:bodyPr>
            <a:normAutofit/>
          </a:bodyPr>
          <a:lstStyle/>
          <a:p>
            <a:pPr lvl="0"/>
            <a:r>
              <a:rPr lang="el-GR" sz="2800" dirty="0" smtClean="0"/>
              <a:t>Να ορίζει τον παγκόσμιο ιστό. </a:t>
            </a:r>
            <a:endParaRPr lang="en-US" sz="2800" dirty="0" smtClean="0"/>
          </a:p>
          <a:p>
            <a:pPr lvl="0"/>
            <a:r>
              <a:rPr lang="el-GR" sz="2800" dirty="0" smtClean="0"/>
              <a:t>Να περιγράφει τις υπηρεσίες του διαδικτύου.</a:t>
            </a:r>
          </a:p>
          <a:p>
            <a:pPr lvl="0"/>
            <a:r>
              <a:rPr lang="el-GR" sz="2800" dirty="0" smtClean="0"/>
              <a:t>Να αναγνωρίζει την τεχνολογία </a:t>
            </a:r>
            <a:r>
              <a:rPr lang="en-US" sz="2800" dirty="0"/>
              <a:t>client server</a:t>
            </a:r>
            <a:r>
              <a:rPr lang="el-GR" sz="2800" dirty="0" smtClean="0"/>
              <a:t>.</a:t>
            </a:r>
          </a:p>
          <a:p>
            <a:pPr lvl="0"/>
            <a:r>
              <a:rPr lang="el-GR" sz="2800" dirty="0" smtClean="0"/>
              <a:t>Να </a:t>
            </a:r>
            <a:r>
              <a:rPr lang="el-GR" sz="2800" dirty="0" smtClean="0"/>
              <a:t>πληροφορηθεί για </a:t>
            </a:r>
            <a:r>
              <a:rPr lang="el-GR" sz="2800" dirty="0" smtClean="0"/>
              <a:t>τη βιβλιογραφία του μαθήματος</a:t>
            </a:r>
            <a:r>
              <a:rPr lang="el-GR" sz="2800" dirty="0"/>
              <a:t>. </a:t>
            </a:r>
            <a:endParaRPr lang="el-GR" sz="2800" dirty="0" smtClean="0"/>
          </a:p>
          <a:p>
            <a:pPr lvl="0"/>
            <a:r>
              <a:rPr lang="el-GR" sz="2800" dirty="0" smtClean="0"/>
              <a:t>Να </a:t>
            </a:r>
            <a:r>
              <a:rPr lang="el-GR" sz="2800" dirty="0" err="1" smtClean="0"/>
              <a:t>ενημερώθεί</a:t>
            </a:r>
            <a:r>
              <a:rPr lang="el-GR" sz="2800" dirty="0" smtClean="0"/>
              <a:t> για το προτεινόμενο </a:t>
            </a:r>
            <a:r>
              <a:rPr lang="el-GR" sz="2800" dirty="0"/>
              <a:t>Εκπαιδευτικό Υλικό.   </a:t>
            </a:r>
          </a:p>
        </p:txBody>
      </p:sp>
      <p:sp>
        <p:nvSpPr>
          <p:cNvPr id="5" name="Θέση υποσέλιδου 3" descr="."/>
          <p:cNvSpPr txBox="1">
            <a:spLocks/>
          </p:cNvSpPr>
          <p:nvPr>
            <p:custDataLst>
              <p:tags r:id="rId4"/>
            </p:custDataLst>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Δομές Δεδομένων και Αρχεία</a:t>
            </a:r>
            <a:endParaRPr lang="en-US" sz="1400" dirty="0"/>
          </a:p>
        </p:txBody>
      </p:sp>
      <p:sp>
        <p:nvSpPr>
          <p:cNvPr id="6" name="Slide Number Placeholder 5" descr="."/>
          <p:cNvSpPr>
            <a:spLocks noGrp="1"/>
          </p:cNvSpPr>
          <p:nvPr>
            <p:ph type="sldNum" sz="quarter" idx="12"/>
            <p:custDataLst>
              <p:tags r:id="rId5"/>
            </p:custDataLst>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custDataLst>
              <p:tags r:id="rId3"/>
            </p:custDataLst>
          </p:nvPr>
        </p:nvSpPr>
        <p:spPr>
          <a:xfrm>
            <a:off x="0" y="1855365"/>
            <a:ext cx="9036496" cy="4525963"/>
          </a:xfrm>
        </p:spPr>
        <p:txBody>
          <a:bodyPr>
            <a:noAutofit/>
          </a:bodyPr>
          <a:lstStyle/>
          <a:p>
            <a:pPr lvl="1">
              <a:buFont typeface="Wingdings" pitchFamily="2" charset="2"/>
              <a:buChar char="§"/>
            </a:pPr>
            <a:r>
              <a:rPr lang="el-GR" dirty="0" smtClean="0">
                <a:hlinkClick r:id="rId8" action="ppaction://hlinksldjump"/>
              </a:rPr>
              <a:t>Παγκόσμιος Ιστός. </a:t>
            </a:r>
            <a:endParaRPr lang="fi-FI" dirty="0"/>
          </a:p>
          <a:p>
            <a:pPr lvl="1">
              <a:buFont typeface="Wingdings" pitchFamily="2" charset="2"/>
              <a:buChar char="§"/>
            </a:pPr>
            <a:r>
              <a:rPr lang="en-US" dirty="0" smtClean="0">
                <a:hlinkClick r:id="rId9" action="ppaction://hlinksldjump"/>
              </a:rPr>
              <a:t>692 – </a:t>
            </a:r>
            <a:r>
              <a:rPr lang="el-GR" dirty="0" smtClean="0">
                <a:hlinkClick r:id="rId9" action="ppaction://hlinksldjump"/>
              </a:rPr>
              <a:t>Προγραμματισμός Εφαρμογών Διαδικτύου</a:t>
            </a:r>
            <a:r>
              <a:rPr lang="el-GR" dirty="0" smtClean="0">
                <a:hlinkClick r:id="" action="ppaction://noaction"/>
              </a:rPr>
              <a:t>.</a:t>
            </a:r>
            <a:endParaRPr lang="fi-FI" dirty="0"/>
          </a:p>
          <a:p>
            <a:pPr lvl="1">
              <a:buFont typeface="Wingdings" pitchFamily="2" charset="2"/>
              <a:buChar char="§"/>
            </a:pPr>
            <a:r>
              <a:rPr lang="el-GR" dirty="0" smtClean="0">
                <a:hlinkClick r:id="rId10" action="ppaction://hlinksldjump"/>
              </a:rPr>
              <a:t>Βιβλιογραφία</a:t>
            </a:r>
            <a:r>
              <a:rPr lang="en-GB" dirty="0" smtClean="0">
                <a:hlinkClick r:id="" action="ppaction://noaction"/>
              </a:rPr>
              <a:t>.</a:t>
            </a:r>
            <a:endParaRPr lang="el-GR" dirty="0" smtClean="0"/>
          </a:p>
          <a:p>
            <a:pPr lvl="1">
              <a:buFont typeface="Wingdings" pitchFamily="2" charset="2"/>
              <a:buChar char="§"/>
            </a:pPr>
            <a:r>
              <a:rPr lang="el-GR" dirty="0" smtClean="0">
                <a:hlinkClick r:id="rId11" action="ppaction://hlinksldjump"/>
              </a:rPr>
              <a:t>Απαραίτητο Λογισμικό.  </a:t>
            </a:r>
            <a:endParaRPr lang="fi-FI" dirty="0"/>
          </a:p>
          <a:p>
            <a:pPr lvl="1">
              <a:buSzPct val="45000"/>
              <a:buFont typeface="Wingdings" pitchFamily="2" charset="2"/>
              <a:buChar char="§"/>
            </a:pPr>
            <a:endParaRPr lang="en-US" dirty="0"/>
          </a:p>
          <a:p>
            <a:pPr>
              <a:buFont typeface="Wingdings" pitchFamily="2" charset="2"/>
              <a:buChar char="§"/>
            </a:pPr>
            <a:endParaRPr lang="el-GR" dirty="0"/>
          </a:p>
        </p:txBody>
      </p:sp>
      <p:sp>
        <p:nvSpPr>
          <p:cNvPr id="5"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4" name="Slide Number Placeholder 3" descr="."/>
          <p:cNvSpPr>
            <a:spLocks noGrp="1"/>
          </p:cNvSpPr>
          <p:nvPr>
            <p:ph type="sldNum" sz="quarter" idx="12"/>
            <p:custDataLst>
              <p:tags r:id="rId5"/>
            </p:custDataLst>
          </p:nvPr>
        </p:nvSpPr>
        <p:spPr/>
        <p:txBody>
          <a:bodyPr/>
          <a:lstStyle/>
          <a:p>
            <a:fld id="{95390251-5B84-4D2F-A9C7-1C62C4738B3F}" type="slidenum">
              <a:rPr lang="el-GR" smtClean="0"/>
              <a:pPr/>
              <a:t>5</a:t>
            </a:fld>
            <a:endParaRPr lang="el-GR" dirty="0"/>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dirty="0"/>
              <a:t>Παγκόσμιος </a:t>
            </a:r>
            <a:r>
              <a:rPr lang="el-GR" dirty="0" smtClean="0"/>
              <a:t>Ιστός</a:t>
            </a:r>
            <a:br>
              <a:rPr lang="el-GR" dirty="0" smtClean="0"/>
            </a:br>
            <a:r>
              <a:rPr lang="el-GR" sz="2800" b="0" dirty="0"/>
              <a:t>World </a:t>
            </a:r>
            <a:r>
              <a:rPr lang="el-GR" sz="2800" b="0" dirty="0" err="1"/>
              <a:t>Wide</a:t>
            </a:r>
            <a:r>
              <a:rPr lang="el-GR" sz="2800" b="0" dirty="0"/>
              <a:t> Web ή WWW ή </a:t>
            </a:r>
            <a:r>
              <a:rPr lang="el-GR" sz="2800" b="0" dirty="0" smtClean="0"/>
              <a:t>Web</a:t>
            </a:r>
            <a:r>
              <a:rPr lang="en-US" sz="2800" b="0" dirty="0" smtClean="0"/>
              <a:t> (1)</a:t>
            </a:r>
            <a:r>
              <a:rPr lang="el-GR" sz="2800" b="0" dirty="0" smtClean="0"/>
              <a:t>,</a:t>
            </a:r>
            <a:endParaRPr lang="en-US" sz="2800" b="0" dirty="0"/>
          </a:p>
        </p:txBody>
      </p:sp>
      <p:sp>
        <p:nvSpPr>
          <p:cNvPr id="9" name="Θέση περιεχομένου 8"/>
          <p:cNvSpPr>
            <a:spLocks noGrp="1"/>
          </p:cNvSpPr>
          <p:nvPr>
            <p:ph idx="1"/>
            <p:custDataLst>
              <p:tags r:id="rId3"/>
            </p:custDataLst>
          </p:nvPr>
        </p:nvSpPr>
        <p:spPr>
          <a:xfrm>
            <a:off x="390364" y="1457522"/>
            <a:ext cx="8363272" cy="4525963"/>
          </a:xfrm>
        </p:spPr>
        <p:txBody>
          <a:bodyPr>
            <a:normAutofit fontScale="25000" lnSpcReduction="20000"/>
          </a:bodyPr>
          <a:lstStyle/>
          <a:p>
            <a:pPr>
              <a:buFont typeface="Wingdings" panose="05000000000000000000" pitchFamily="2" charset="2"/>
              <a:buChar char="v"/>
            </a:pPr>
            <a:r>
              <a:rPr lang="el-GR" sz="8800" b="1" dirty="0" err="1" smtClean="0"/>
              <a:t>To</a:t>
            </a:r>
            <a:r>
              <a:rPr lang="el-GR" sz="8800" b="1" dirty="0" smtClean="0"/>
              <a:t> </a:t>
            </a:r>
            <a:r>
              <a:rPr lang="el-GR" sz="8800" b="1" dirty="0"/>
              <a:t>Web είναι η περισσότερο διαδεδομένη υπηρεσία/εφαρμογή στο Internet.</a:t>
            </a:r>
          </a:p>
          <a:p>
            <a:pPr lvl="1">
              <a:buFont typeface="Wingdings" panose="05000000000000000000" pitchFamily="2" charset="2"/>
              <a:buChar char="q"/>
            </a:pPr>
            <a:r>
              <a:rPr lang="el-GR" sz="8800" dirty="0" smtClean="0"/>
              <a:t>Internet</a:t>
            </a:r>
            <a:r>
              <a:rPr lang="en-US" sz="8800" dirty="0" smtClean="0"/>
              <a:t> -&gt;</a:t>
            </a:r>
            <a:r>
              <a:rPr lang="el-GR" sz="8800" dirty="0" smtClean="0"/>
              <a:t>  το </a:t>
            </a:r>
            <a:r>
              <a:rPr lang="el-GR" sz="8800" dirty="0"/>
              <a:t>Διαδίκτυο</a:t>
            </a:r>
          </a:p>
          <a:p>
            <a:pPr lvl="2">
              <a:buFont typeface="Wingdings" panose="05000000000000000000" pitchFamily="2" charset="2"/>
              <a:buChar char="Ø"/>
            </a:pPr>
            <a:r>
              <a:rPr lang="el-GR" sz="8800" dirty="0" smtClean="0"/>
              <a:t> Πρόκειται </a:t>
            </a:r>
            <a:r>
              <a:rPr lang="el-GR" sz="8800" dirty="0"/>
              <a:t>για την υποδομή δικτύωσης (</a:t>
            </a:r>
            <a:r>
              <a:rPr lang="el-GR" sz="8800" dirty="0" err="1"/>
              <a:t>networking</a:t>
            </a:r>
            <a:r>
              <a:rPr lang="el-GR" sz="8800" dirty="0"/>
              <a:t> </a:t>
            </a:r>
            <a:r>
              <a:rPr lang="el-GR" sz="8800" dirty="0" err="1"/>
              <a:t>infrastructure</a:t>
            </a:r>
            <a:r>
              <a:rPr lang="el-GR" sz="8800" dirty="0"/>
              <a:t>).</a:t>
            </a:r>
          </a:p>
          <a:p>
            <a:pPr lvl="2">
              <a:buFont typeface="Wingdings" panose="05000000000000000000" pitchFamily="2" charset="2"/>
              <a:buChar char="Ø"/>
            </a:pPr>
            <a:r>
              <a:rPr lang="el-GR" sz="8800" dirty="0" smtClean="0"/>
              <a:t> Είναι </a:t>
            </a:r>
            <a:r>
              <a:rPr lang="el-GR" sz="8800" dirty="0"/>
              <a:t>ένα τεράστιο δίκτυο δικτύων (</a:t>
            </a:r>
            <a:r>
              <a:rPr lang="el-GR" sz="8800" dirty="0" err="1"/>
              <a:t>network</a:t>
            </a:r>
            <a:r>
              <a:rPr lang="el-GR" sz="8800" dirty="0"/>
              <a:t> of </a:t>
            </a:r>
            <a:r>
              <a:rPr lang="el-GR" sz="8800" dirty="0" err="1"/>
              <a:t>networks</a:t>
            </a:r>
            <a:r>
              <a:rPr lang="el-GR" sz="8800" dirty="0"/>
              <a:t>).</a:t>
            </a:r>
          </a:p>
          <a:p>
            <a:pPr lvl="1">
              <a:buFont typeface="Wingdings" panose="05000000000000000000" pitchFamily="2" charset="2"/>
              <a:buChar char="q"/>
            </a:pPr>
            <a:r>
              <a:rPr lang="el-GR" sz="8800" dirty="0" smtClean="0"/>
              <a:t>Παγκόσμιος </a:t>
            </a:r>
            <a:r>
              <a:rPr lang="el-GR" sz="8800" dirty="0"/>
              <a:t>Ιστός </a:t>
            </a:r>
            <a:r>
              <a:rPr lang="en-US" sz="8800" dirty="0" smtClean="0"/>
              <a:t>-&gt;</a:t>
            </a:r>
            <a:r>
              <a:rPr lang="el-GR" sz="8800" dirty="0" smtClean="0"/>
              <a:t> </a:t>
            </a:r>
            <a:r>
              <a:rPr lang="el-GR" sz="8800" dirty="0"/>
              <a:t>υπηρεσία (</a:t>
            </a:r>
            <a:r>
              <a:rPr lang="el-GR" sz="8800" dirty="0" err="1"/>
              <a:t>service</a:t>
            </a:r>
            <a:r>
              <a:rPr lang="el-GR" sz="8800" dirty="0"/>
              <a:t>) του Διαδικτύου</a:t>
            </a:r>
          </a:p>
          <a:p>
            <a:pPr lvl="2">
              <a:buFont typeface="Wingdings" panose="05000000000000000000" pitchFamily="2" charset="2"/>
              <a:buChar char="Ø"/>
            </a:pPr>
            <a:r>
              <a:rPr lang="el-GR" sz="8800" dirty="0" smtClean="0"/>
              <a:t> Είναι </a:t>
            </a:r>
            <a:r>
              <a:rPr lang="el-GR" sz="8800" dirty="0"/>
              <a:t>ένα μοντέλο διαμοιρασμού πληροφορίας χτισμένο </a:t>
            </a:r>
            <a:r>
              <a:rPr lang="el-GR" sz="8800" dirty="0" smtClean="0"/>
              <a:t> πάνω </a:t>
            </a:r>
            <a:r>
              <a:rPr lang="el-GR" sz="8800" dirty="0"/>
              <a:t>στο Internet.</a:t>
            </a:r>
          </a:p>
          <a:p>
            <a:pPr lvl="2">
              <a:buFont typeface="Wingdings" panose="05000000000000000000" pitchFamily="2" charset="2"/>
              <a:buChar char="Ø"/>
            </a:pPr>
            <a:r>
              <a:rPr lang="el-GR" sz="8800" dirty="0" smtClean="0"/>
              <a:t> Το </a:t>
            </a:r>
            <a:r>
              <a:rPr lang="el-GR" sz="8800" dirty="0"/>
              <a:t>Web είναι μια υπηρεσία στο Internet, ή πιο απλά ένα "τμήμα" του </a:t>
            </a:r>
            <a:r>
              <a:rPr lang="el-GR" sz="8800" dirty="0" smtClean="0"/>
              <a:t>Internet (εκ των πραγμάτων, το μεγαλύτερο)!</a:t>
            </a:r>
          </a:p>
          <a:p>
            <a:pPr lvl="1">
              <a:buFont typeface="Wingdings" panose="05000000000000000000" pitchFamily="2" charset="2"/>
              <a:buChar char="q"/>
            </a:pPr>
            <a:r>
              <a:rPr lang="el-GR" sz="8800" dirty="0" smtClean="0"/>
              <a:t>Για </a:t>
            </a:r>
            <a:r>
              <a:rPr lang="el-GR" sz="8800" dirty="0"/>
              <a:t>τον απλό κόσμο, το Web είναι το Internet. Στην πραγματικότητα δεν είναι!</a:t>
            </a:r>
          </a:p>
          <a:p>
            <a:endParaRPr lang="el-GR" dirty="0"/>
          </a:p>
        </p:txBody>
      </p:sp>
      <p:pic>
        <p:nvPicPr>
          <p:cNvPr id="10" name="Εικόνα 9" descr="Εικονίδιο word wide web."/>
          <p:cNvPicPr>
            <a:picLocks noChangeAspect="1"/>
          </p:cNvPicPr>
          <p:nvPr/>
        </p:nvPicPr>
        <p:blipFill>
          <a:blip r:embed="rId8"/>
          <a:stretch>
            <a:fillRect/>
          </a:stretch>
        </p:blipFill>
        <p:spPr>
          <a:xfrm>
            <a:off x="7524328" y="1772816"/>
            <a:ext cx="1511939" cy="1280271"/>
          </a:xfrm>
          <a:prstGeom prst="rect">
            <a:avLst/>
          </a:prstGeom>
        </p:spPr>
      </p:pic>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2."/>
          <p:cNvSpPr>
            <a:spLocks noGrp="1" noChangeArrowheads="1"/>
          </p:cNvSpPr>
          <p:nvPr>
            <p:ph type="title"/>
            <p:custDataLst>
              <p:tags r:id="rId2"/>
            </p:custDataLst>
          </p:nvPr>
        </p:nvSpPr>
        <p:spPr>
          <a:xfrm>
            <a:off x="457200" y="260648"/>
            <a:ext cx="8229600" cy="940966"/>
          </a:xfrm>
        </p:spPr>
        <p:txBody>
          <a:bodyPr>
            <a:noAutofit/>
          </a:bodyPr>
          <a:lstStyle/>
          <a:p>
            <a:r>
              <a:rPr lang="el-GR" dirty="0"/>
              <a:t>Παγκόσμιος </a:t>
            </a:r>
            <a:r>
              <a:rPr lang="el-GR" dirty="0" smtClean="0"/>
              <a:t>Ιστός </a:t>
            </a:r>
            <a:br>
              <a:rPr lang="el-GR" dirty="0" smtClean="0"/>
            </a:br>
            <a:r>
              <a:rPr lang="el-GR" sz="2800" b="0" dirty="0"/>
              <a:t>World </a:t>
            </a:r>
            <a:r>
              <a:rPr lang="el-GR" sz="2800" b="0" dirty="0" err="1"/>
              <a:t>Wide</a:t>
            </a:r>
            <a:r>
              <a:rPr lang="el-GR" sz="2800" b="0" dirty="0"/>
              <a:t> Web ή WWW ή </a:t>
            </a:r>
            <a:r>
              <a:rPr lang="el-GR" sz="2800" b="0" dirty="0" smtClean="0"/>
              <a:t>Web (</a:t>
            </a:r>
            <a:r>
              <a:rPr lang="en-US" sz="2800" b="0" dirty="0"/>
              <a:t>2</a:t>
            </a:r>
            <a:r>
              <a:rPr lang="el-GR" sz="2800" b="0" dirty="0" smtClean="0"/>
              <a:t>)</a:t>
            </a:r>
            <a:endParaRPr lang="en-US" sz="2800" b="0" dirty="0"/>
          </a:p>
        </p:txBody>
      </p:sp>
      <p:sp>
        <p:nvSpPr>
          <p:cNvPr id="9" name="Θέση περιεχομένου 8"/>
          <p:cNvSpPr>
            <a:spLocks noGrp="1"/>
          </p:cNvSpPr>
          <p:nvPr>
            <p:ph idx="1"/>
            <p:custDataLst>
              <p:tags r:id="rId3"/>
            </p:custDataLst>
          </p:nvPr>
        </p:nvSpPr>
        <p:spPr>
          <a:xfrm>
            <a:off x="390364" y="1457523"/>
            <a:ext cx="7854044" cy="4059710"/>
          </a:xfrm>
        </p:spPr>
        <p:txBody>
          <a:bodyPr>
            <a:normAutofit fontScale="70000" lnSpcReduction="20000"/>
          </a:bodyPr>
          <a:lstStyle/>
          <a:p>
            <a:pPr>
              <a:buFont typeface="Wingdings" panose="05000000000000000000" pitchFamily="2" charset="2"/>
              <a:buChar char="v"/>
            </a:pPr>
            <a:r>
              <a:rPr lang="el-GR" sz="3400" b="1" dirty="0" smtClean="0"/>
              <a:t>Άλλες </a:t>
            </a:r>
            <a:r>
              <a:rPr lang="el-GR" sz="3400" b="1" dirty="0"/>
              <a:t>(όχι όλες!) υπηρεσίες στο Internet:</a:t>
            </a:r>
          </a:p>
          <a:p>
            <a:pPr lvl="1">
              <a:buFont typeface="Wingdings" panose="05000000000000000000" pitchFamily="2" charset="2"/>
              <a:buChar char="q"/>
            </a:pPr>
            <a:r>
              <a:rPr lang="el-GR" sz="3400" b="1" dirty="0" smtClean="0"/>
              <a:t>e-</a:t>
            </a:r>
            <a:r>
              <a:rPr lang="el-GR" sz="3400" b="1" dirty="0" err="1" smtClean="0"/>
              <a:t>mail</a:t>
            </a:r>
            <a:r>
              <a:rPr lang="el-GR" sz="3400" b="1" dirty="0"/>
              <a:t>:</a:t>
            </a:r>
            <a:r>
              <a:rPr lang="el-GR" sz="3400" dirty="0"/>
              <a:t> ηλεκτρονική αλληλογραφία</a:t>
            </a:r>
          </a:p>
          <a:p>
            <a:pPr lvl="1">
              <a:buFont typeface="Wingdings" panose="05000000000000000000" pitchFamily="2" charset="2"/>
              <a:buChar char="q"/>
            </a:pPr>
            <a:r>
              <a:rPr lang="el-GR" sz="3400" b="1" dirty="0" smtClean="0"/>
              <a:t>ftp</a:t>
            </a:r>
            <a:r>
              <a:rPr lang="el-GR" sz="3400" b="1" dirty="0"/>
              <a:t>:</a:t>
            </a:r>
            <a:r>
              <a:rPr lang="el-GR" sz="3400" dirty="0"/>
              <a:t> μεταφορά αρχείων – έχει υποσκελιστεί σε μεγάλο βαθμό από το </a:t>
            </a:r>
            <a:r>
              <a:rPr lang="el-GR" sz="3400" dirty="0" err="1"/>
              <a:t>web</a:t>
            </a:r>
            <a:r>
              <a:rPr lang="el-GR" sz="3400" dirty="0"/>
              <a:t> </a:t>
            </a:r>
          </a:p>
          <a:p>
            <a:pPr lvl="1">
              <a:buFont typeface="Wingdings" panose="05000000000000000000" pitchFamily="2" charset="2"/>
              <a:buChar char="q"/>
            </a:pPr>
            <a:r>
              <a:rPr lang="en-US" sz="3400" b="1" dirty="0" smtClean="0"/>
              <a:t>N</a:t>
            </a:r>
            <a:r>
              <a:rPr lang="el-GR" sz="3400" b="1" dirty="0" err="1" smtClean="0"/>
              <a:t>ewsgroups</a:t>
            </a:r>
            <a:r>
              <a:rPr lang="en-US" sz="3400" b="1" dirty="0" smtClean="0"/>
              <a:t> </a:t>
            </a:r>
            <a:r>
              <a:rPr lang="el-GR" sz="3400" b="1" dirty="0" smtClean="0"/>
              <a:t>/</a:t>
            </a:r>
            <a:r>
              <a:rPr lang="el-GR" sz="3400" b="1" dirty="0" err="1" smtClean="0"/>
              <a:t>usenet</a:t>
            </a:r>
            <a:r>
              <a:rPr lang="el-GR" sz="3400" b="1" dirty="0"/>
              <a:t>:</a:t>
            </a:r>
            <a:r>
              <a:rPr lang="el-GR" sz="3400" dirty="0"/>
              <a:t> θεματικές λίστες ηλεκτρονικού ταχυδρομείου (ασύγχρονη συζήτηση) – έχουν υποσκελιστεί από τα </a:t>
            </a:r>
            <a:r>
              <a:rPr lang="el-GR" sz="3400" dirty="0" err="1"/>
              <a:t>forums</a:t>
            </a:r>
            <a:r>
              <a:rPr lang="el-GR" sz="3400" dirty="0"/>
              <a:t> του Web.</a:t>
            </a:r>
          </a:p>
          <a:p>
            <a:pPr lvl="1">
              <a:buFont typeface="Wingdings" panose="05000000000000000000" pitchFamily="2" charset="2"/>
              <a:buChar char="q"/>
            </a:pPr>
            <a:r>
              <a:rPr lang="el-GR" sz="3400" b="1" dirty="0" err="1" smtClean="0"/>
              <a:t>chat</a:t>
            </a:r>
            <a:r>
              <a:rPr lang="el-GR" sz="3400" b="1" dirty="0"/>
              <a:t>:</a:t>
            </a:r>
            <a:r>
              <a:rPr lang="el-GR" sz="3400" dirty="0"/>
              <a:t> σύγχρονη συζήτηση με γραπτά μηνύματα</a:t>
            </a:r>
          </a:p>
          <a:p>
            <a:pPr lvl="1">
              <a:buFont typeface="Wingdings" panose="05000000000000000000" pitchFamily="2" charset="2"/>
              <a:buChar char="q"/>
            </a:pPr>
            <a:r>
              <a:rPr lang="el-GR" sz="3400" dirty="0" smtClean="0"/>
              <a:t>Ομότιμα </a:t>
            </a:r>
            <a:r>
              <a:rPr lang="el-GR" sz="3400" dirty="0"/>
              <a:t>Δίκτυα ανταλλαγής αρχείων </a:t>
            </a:r>
            <a:r>
              <a:rPr lang="en-US" sz="3400" dirty="0" smtClean="0"/>
              <a:t>                         </a:t>
            </a:r>
            <a:r>
              <a:rPr lang="el-GR" sz="3400" dirty="0" smtClean="0"/>
              <a:t>(</a:t>
            </a:r>
            <a:r>
              <a:rPr lang="el-GR" sz="3400" dirty="0"/>
              <a:t>P2P – </a:t>
            </a:r>
            <a:r>
              <a:rPr lang="el-GR" sz="3400" dirty="0" err="1"/>
              <a:t>Peer</a:t>
            </a:r>
            <a:r>
              <a:rPr lang="el-GR" sz="3400" dirty="0"/>
              <a:t> </a:t>
            </a:r>
            <a:r>
              <a:rPr lang="el-GR" sz="3400" dirty="0" err="1"/>
              <a:t>to</a:t>
            </a:r>
            <a:r>
              <a:rPr lang="el-GR" sz="3400" dirty="0"/>
              <a:t> </a:t>
            </a:r>
            <a:r>
              <a:rPr lang="el-GR" sz="3400" dirty="0" err="1"/>
              <a:t>Peer</a:t>
            </a:r>
            <a:r>
              <a:rPr lang="el-GR" sz="3400" dirty="0"/>
              <a:t>)</a:t>
            </a:r>
          </a:p>
          <a:p>
            <a:endParaRPr lang="el-GR" dirty="0"/>
          </a:p>
        </p:txBody>
      </p:sp>
      <p:pic>
        <p:nvPicPr>
          <p:cNvPr id="10" name="Εικόνα 9" descr="Εικονίδιο word wide web"/>
          <p:cNvPicPr>
            <a:picLocks noChangeAspect="1"/>
          </p:cNvPicPr>
          <p:nvPr/>
        </p:nvPicPr>
        <p:blipFill>
          <a:blip r:embed="rId8"/>
          <a:stretch>
            <a:fillRect/>
          </a:stretch>
        </p:blipFill>
        <p:spPr>
          <a:xfrm>
            <a:off x="6541715" y="4514600"/>
            <a:ext cx="1511939" cy="1280271"/>
          </a:xfrm>
          <a:prstGeom prst="rect">
            <a:avLst/>
          </a:prstGeom>
        </p:spPr>
      </p:pic>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18649502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custDataLst>
              <p:tags r:id="rId2"/>
            </p:custDataLst>
          </p:nvPr>
        </p:nvSpPr>
        <p:spPr>
          <a:xfrm>
            <a:off x="685800" y="44624"/>
            <a:ext cx="7772400" cy="1628800"/>
          </a:xfrm>
        </p:spPr>
        <p:txBody>
          <a:bodyPr>
            <a:noAutofit/>
          </a:bodyPr>
          <a:lstStyle/>
          <a:p>
            <a:r>
              <a:rPr lang="el-GR" dirty="0"/>
              <a:t>Λίγη πρώιμη Ιστορία...</a:t>
            </a:r>
            <a:br>
              <a:rPr lang="el-GR" dirty="0"/>
            </a:br>
            <a:endParaRPr lang="el-GR" dirty="0"/>
          </a:p>
        </p:txBody>
      </p:sp>
      <p:sp>
        <p:nvSpPr>
          <p:cNvPr id="9" name="Rectangle 3"/>
          <p:cNvSpPr txBox="1">
            <a:spLocks noChangeArrowheads="1"/>
          </p:cNvSpPr>
          <p:nvPr>
            <p:custDataLst>
              <p:tags r:id="rId3"/>
            </p:custDataLst>
          </p:nvPr>
        </p:nvSpPr>
        <p:spPr>
          <a:xfrm>
            <a:off x="408619" y="1268760"/>
            <a:ext cx="8219256" cy="4741863"/>
          </a:xfrm>
          <a:prstGeom prst="rect">
            <a:avLst/>
          </a:prstGeom>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lvl="0" indent="-457200" algn="l">
              <a:buFont typeface="Wingdings" panose="05000000000000000000" pitchFamily="2" charset="2"/>
              <a:buChar char="v"/>
            </a:pPr>
            <a:r>
              <a:rPr lang="el-GR" sz="2200" b="1" dirty="0"/>
              <a:t>1945</a:t>
            </a:r>
            <a:r>
              <a:rPr lang="el-GR" sz="2200" dirty="0"/>
              <a:t>: Ο </a:t>
            </a:r>
            <a:r>
              <a:rPr lang="en-US" sz="2200" b="1" dirty="0" err="1"/>
              <a:t>Vannevar</a:t>
            </a:r>
            <a:r>
              <a:rPr lang="en-US" sz="2200" b="1" dirty="0"/>
              <a:t> Bush</a:t>
            </a:r>
            <a:r>
              <a:rPr lang="el-GR" sz="2200" dirty="0"/>
              <a:t>, επιστημονικός σύμβουλος του προέδρου Ρούσβελτ (</a:t>
            </a:r>
            <a:r>
              <a:rPr lang="en-US" sz="2200" dirty="0"/>
              <a:t>USA</a:t>
            </a:r>
            <a:r>
              <a:rPr lang="el-GR" sz="2200" dirty="0"/>
              <a:t>) και με αφορμή την δυσκολία διαχείρισης του τεράστιου όγκου πληροφορίας κατά τον 2</a:t>
            </a:r>
            <a:r>
              <a:rPr lang="el-GR" sz="2200" baseline="30000" dirty="0"/>
              <a:t>ο</a:t>
            </a:r>
            <a:r>
              <a:rPr lang="el-GR" sz="2200" dirty="0"/>
              <a:t> παγκόσμιο πόλεμο, περιέγραψε μια μηχανή (την ονόμασε </a:t>
            </a:r>
            <a:r>
              <a:rPr lang="en-US" sz="2200" b="1" dirty="0" err="1"/>
              <a:t>Memex</a:t>
            </a:r>
            <a:r>
              <a:rPr lang="el-GR" sz="2200" dirty="0"/>
              <a:t>) που θα μπορούσε:</a:t>
            </a:r>
          </a:p>
          <a:p>
            <a:pPr marL="914400" lvl="1" indent="-457200" algn="l">
              <a:buFont typeface="Wingdings" panose="05000000000000000000" pitchFamily="2" charset="2"/>
              <a:buChar char="q"/>
            </a:pPr>
            <a:r>
              <a:rPr lang="el-GR" sz="2200" dirty="0">
                <a:solidFill>
                  <a:schemeClr val="tx1"/>
                </a:solidFill>
              </a:rPr>
              <a:t>να παρουσιάζει "στο πάτημα ενός κουμπιού" κείμενο και εικόνες που θα ήταν </a:t>
            </a:r>
            <a:r>
              <a:rPr lang="el-GR" sz="2200" dirty="0" err="1">
                <a:solidFill>
                  <a:schemeClr val="tx1"/>
                </a:solidFill>
              </a:rPr>
              <a:t>αποθηκευμένα</a:t>
            </a:r>
            <a:r>
              <a:rPr lang="el-GR" sz="2200" dirty="0">
                <a:solidFill>
                  <a:schemeClr val="tx1"/>
                </a:solidFill>
              </a:rPr>
              <a:t> σε </a:t>
            </a:r>
            <a:r>
              <a:rPr lang="el-GR" sz="2200" b="1" dirty="0">
                <a:solidFill>
                  <a:schemeClr val="tx1"/>
                </a:solidFill>
              </a:rPr>
              <a:t>μικροφίλμ</a:t>
            </a:r>
            <a:r>
              <a:rPr lang="el-GR" sz="2200" dirty="0">
                <a:solidFill>
                  <a:schemeClr val="tx1"/>
                </a:solidFill>
              </a:rPr>
              <a:t>, και </a:t>
            </a:r>
          </a:p>
          <a:p>
            <a:pPr marL="914400" lvl="1" indent="-457200" algn="l">
              <a:buFont typeface="Wingdings" panose="05000000000000000000" pitchFamily="2" charset="2"/>
              <a:buChar char="q"/>
            </a:pPr>
            <a:r>
              <a:rPr lang="el-GR" sz="2200" dirty="0">
                <a:solidFill>
                  <a:schemeClr val="tx1"/>
                </a:solidFill>
              </a:rPr>
              <a:t>να ακολουθεί προκαθορισμένες συσχετίσεις (</a:t>
            </a:r>
            <a:r>
              <a:rPr lang="el-GR" sz="2200" b="1" dirty="0">
                <a:solidFill>
                  <a:schemeClr val="tx1"/>
                </a:solidFill>
              </a:rPr>
              <a:t>συνδέσμους</a:t>
            </a:r>
            <a:r>
              <a:rPr lang="el-GR" sz="2200" dirty="0">
                <a:solidFill>
                  <a:schemeClr val="tx1"/>
                </a:solidFill>
              </a:rPr>
              <a:t>) μεταξύ τους.</a:t>
            </a:r>
          </a:p>
          <a:p>
            <a:pPr marL="457200" lvl="0" indent="-457200" algn="l">
              <a:buFont typeface="Wingdings" panose="05000000000000000000" pitchFamily="2" charset="2"/>
              <a:buChar char="v"/>
            </a:pPr>
            <a:r>
              <a:rPr lang="el-GR" sz="2200" b="1" dirty="0"/>
              <a:t>1963</a:t>
            </a:r>
            <a:r>
              <a:rPr lang="el-GR" sz="2200" dirty="0"/>
              <a:t>: Ο </a:t>
            </a:r>
            <a:r>
              <a:rPr lang="en-US" sz="2200" b="1" dirty="0"/>
              <a:t>Theodor</a:t>
            </a:r>
            <a:r>
              <a:rPr lang="el-GR" sz="2200" b="1" dirty="0"/>
              <a:t> (</a:t>
            </a:r>
            <a:r>
              <a:rPr lang="en-US" sz="2200" b="1" dirty="0"/>
              <a:t>Ted</a:t>
            </a:r>
            <a:r>
              <a:rPr lang="el-GR" sz="2200" b="1" dirty="0"/>
              <a:t>) </a:t>
            </a:r>
            <a:r>
              <a:rPr lang="en-US" sz="2200" b="1" dirty="0"/>
              <a:t>Nelson</a:t>
            </a:r>
            <a:r>
              <a:rPr lang="el-GR" sz="2200" dirty="0"/>
              <a:t>, </a:t>
            </a:r>
            <a:r>
              <a:rPr lang="el-GR" sz="2200" dirty="0" err="1"/>
              <a:t>αμερικανός</a:t>
            </a:r>
            <a:r>
              <a:rPr lang="el-GR" sz="2200" dirty="0"/>
              <a:t> φιλόσοφος και λάτρης της πληροφορικής εισάγει τον όρο </a:t>
            </a:r>
            <a:r>
              <a:rPr lang="en-US" sz="2200" b="1" dirty="0"/>
              <a:t>hypertext</a:t>
            </a:r>
            <a:r>
              <a:rPr lang="el-GR" sz="2200" dirty="0"/>
              <a:t> (</a:t>
            </a:r>
            <a:r>
              <a:rPr lang="el-GR" sz="2200" b="1" dirty="0"/>
              <a:t>υπερκείμενο</a:t>
            </a:r>
            <a:r>
              <a:rPr lang="el-GR" sz="2200" dirty="0"/>
              <a:t>) για να περιγράψει το </a:t>
            </a:r>
            <a:r>
              <a:rPr lang="el-GR" sz="2200" b="1" dirty="0"/>
              <a:t>μη γραμμικό κείμενο</a:t>
            </a:r>
            <a:r>
              <a:rPr lang="el-GR" sz="2200" dirty="0"/>
              <a:t>:</a:t>
            </a:r>
          </a:p>
          <a:p>
            <a:pPr marL="914400" lvl="1" indent="-457200" algn="l">
              <a:buFont typeface="Wingdings" panose="05000000000000000000" pitchFamily="2" charset="2"/>
              <a:buChar char="q"/>
            </a:pPr>
            <a:r>
              <a:rPr lang="el-GR" sz="2200" dirty="0">
                <a:solidFill>
                  <a:schemeClr val="tx1"/>
                </a:solidFill>
              </a:rPr>
              <a:t>δηλαδή τμήματα κειμένου που είναι διασυνδεμένα με </a:t>
            </a:r>
            <a:r>
              <a:rPr lang="el-GR" sz="2200" b="1" dirty="0">
                <a:solidFill>
                  <a:schemeClr val="tx1"/>
                </a:solidFill>
              </a:rPr>
              <a:t>συνδέσμους</a:t>
            </a:r>
            <a:r>
              <a:rPr lang="el-GR" sz="2200" dirty="0">
                <a:solidFill>
                  <a:schemeClr val="tx1"/>
                </a:solidFill>
              </a:rPr>
              <a:t> (</a:t>
            </a:r>
            <a:r>
              <a:rPr lang="en-US" sz="2200" b="1" dirty="0">
                <a:solidFill>
                  <a:schemeClr val="tx1"/>
                </a:solidFill>
              </a:rPr>
              <a:t>links</a:t>
            </a:r>
            <a:r>
              <a:rPr lang="el-GR" sz="2200" dirty="0">
                <a:solidFill>
                  <a:schemeClr val="tx1"/>
                </a:solidFill>
              </a:rPr>
              <a:t>) και μπορεί κανείς να </a:t>
            </a:r>
            <a:r>
              <a:rPr lang="el-GR" sz="2200" b="1" dirty="0" err="1">
                <a:solidFill>
                  <a:schemeClr val="tx1"/>
                </a:solidFill>
              </a:rPr>
              <a:t>πλοηγηθεί</a:t>
            </a:r>
            <a:r>
              <a:rPr lang="el-GR" sz="2200" dirty="0">
                <a:solidFill>
                  <a:schemeClr val="tx1"/>
                </a:solidFill>
              </a:rPr>
              <a:t> σε αυτά και να τα μελετήσει.</a:t>
            </a:r>
          </a:p>
          <a:p>
            <a:pPr marL="914400" lvl="1" indent="-457200" algn="l">
              <a:buFont typeface="Wingdings" panose="05000000000000000000" pitchFamily="2" charset="2"/>
              <a:buChar char="q"/>
            </a:pPr>
            <a:r>
              <a:rPr lang="el-GR" sz="2200" dirty="0">
                <a:solidFill>
                  <a:schemeClr val="tx1"/>
                </a:solidFill>
              </a:rPr>
              <a:t>Ο όρος </a:t>
            </a:r>
            <a:r>
              <a:rPr lang="en-US" sz="2200" b="1" dirty="0">
                <a:solidFill>
                  <a:schemeClr val="tx1"/>
                </a:solidFill>
              </a:rPr>
              <a:t>hypermedia</a:t>
            </a:r>
            <a:r>
              <a:rPr lang="el-GR" sz="2200" dirty="0">
                <a:solidFill>
                  <a:schemeClr val="tx1"/>
                </a:solidFill>
              </a:rPr>
              <a:t> (</a:t>
            </a:r>
            <a:r>
              <a:rPr lang="el-GR" sz="2200" dirty="0" err="1">
                <a:solidFill>
                  <a:schemeClr val="tx1"/>
                </a:solidFill>
              </a:rPr>
              <a:t>υπερμέσα</a:t>
            </a:r>
            <a:r>
              <a:rPr lang="el-GR" sz="2200" dirty="0">
                <a:solidFill>
                  <a:schemeClr val="tx1"/>
                </a:solidFill>
              </a:rPr>
              <a:t>) (προτάθηκε από τον ίδιο) αναφέρεται στο εμπλουτισμένο με επιπλέον μέσα (</a:t>
            </a:r>
            <a:r>
              <a:rPr lang="en-US" sz="2200" dirty="0">
                <a:solidFill>
                  <a:schemeClr val="tx1"/>
                </a:solidFill>
              </a:rPr>
              <a:t>media</a:t>
            </a:r>
            <a:r>
              <a:rPr lang="el-GR" sz="2200" dirty="0">
                <a:solidFill>
                  <a:schemeClr val="tx1"/>
                </a:solidFill>
              </a:rPr>
              <a:t>) υπερκείμενο (εικόνες, </a:t>
            </a:r>
            <a:r>
              <a:rPr lang="en-US" sz="2200" dirty="0">
                <a:solidFill>
                  <a:schemeClr val="tx1"/>
                </a:solidFill>
              </a:rPr>
              <a:t>video</a:t>
            </a:r>
            <a:r>
              <a:rPr lang="el-GR" sz="2200" dirty="0">
                <a:solidFill>
                  <a:schemeClr val="tx1"/>
                </a:solidFill>
              </a:rPr>
              <a:t>, ήχο, </a:t>
            </a:r>
            <a:r>
              <a:rPr lang="el-GR" sz="2200" dirty="0" err="1">
                <a:solidFill>
                  <a:schemeClr val="tx1"/>
                </a:solidFill>
              </a:rPr>
              <a:t>κτλ</a:t>
            </a:r>
            <a:r>
              <a:rPr lang="el-GR" sz="2200" dirty="0">
                <a:solidFill>
                  <a:schemeClr val="tx1"/>
                </a:solidFill>
              </a:rPr>
              <a:t>)</a:t>
            </a:r>
          </a:p>
          <a:p>
            <a:pPr marL="457200" lvl="0" indent="-457200" algn="l">
              <a:buFont typeface="Wingdings" panose="05000000000000000000" pitchFamily="2" charset="2"/>
              <a:buChar char="v"/>
            </a:pPr>
            <a:r>
              <a:rPr lang="el-GR" sz="2200" b="1" dirty="0"/>
              <a:t>1993</a:t>
            </a:r>
            <a:r>
              <a:rPr lang="el-GR" sz="2200" dirty="0"/>
              <a:t>: γίνεται διαθέσιμος ο πρώτος γραφικός </a:t>
            </a:r>
            <a:r>
              <a:rPr lang="en-US" sz="2200" dirty="0"/>
              <a:t>browser </a:t>
            </a:r>
            <a:r>
              <a:rPr lang="el-GR" sz="2200" dirty="0"/>
              <a:t>(</a:t>
            </a:r>
            <a:r>
              <a:rPr lang="en-US" sz="2200" dirty="0"/>
              <a:t>Mosaic</a:t>
            </a:r>
            <a:r>
              <a:rPr lang="el-GR" sz="2200" dirty="0"/>
              <a:t>) – το </a:t>
            </a:r>
            <a:r>
              <a:rPr lang="en-US" sz="2200" dirty="0"/>
              <a:t>web </a:t>
            </a:r>
            <a:r>
              <a:rPr lang="el-GR" sz="2200" dirty="0"/>
              <a:t>αριθμεί παγκοσμίως 200 αξιόπιστους </a:t>
            </a:r>
            <a:r>
              <a:rPr lang="en-US" sz="2200" dirty="0"/>
              <a:t>servers</a:t>
            </a:r>
            <a:endParaRPr lang="el-GR" sz="2200" dirty="0"/>
          </a:p>
          <a:p>
            <a:pPr marL="457200" indent="-457200" algn="l">
              <a:buClr>
                <a:schemeClr val="tx1"/>
              </a:buClr>
              <a:buFont typeface="Wingdings" panose="05000000000000000000" pitchFamily="2" charset="2"/>
              <a:buChar char="v"/>
            </a:pPr>
            <a:endParaRPr lang="el-GR" sz="2800" dirty="0"/>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133779"/>
            <a:ext cx="8229600" cy="811580"/>
          </a:xfrm>
        </p:spPr>
        <p:txBody>
          <a:bodyPr>
            <a:noAutofit/>
          </a:bodyPr>
          <a:lstStyle/>
          <a:p>
            <a:r>
              <a:rPr lang="el-GR" dirty="0"/>
              <a:t>Ο Παγκόσμιος Ιστός στην Πράξη</a:t>
            </a:r>
          </a:p>
        </p:txBody>
      </p:sp>
      <p:sp>
        <p:nvSpPr>
          <p:cNvPr id="8" name="Θέση περιεχομένου 7"/>
          <p:cNvSpPr>
            <a:spLocks noGrp="1"/>
          </p:cNvSpPr>
          <p:nvPr>
            <p:ph idx="1"/>
            <p:custDataLst>
              <p:tags r:id="rId3"/>
            </p:custDataLst>
          </p:nvPr>
        </p:nvSpPr>
        <p:spPr>
          <a:xfrm>
            <a:off x="316791" y="945756"/>
            <a:ext cx="8555869" cy="3348143"/>
          </a:xfrm>
        </p:spPr>
        <p:txBody>
          <a:bodyPr>
            <a:noAutofit/>
          </a:bodyPr>
          <a:lstStyle/>
          <a:p>
            <a:pPr lvl="0">
              <a:spcBef>
                <a:spcPts val="0"/>
              </a:spcBef>
              <a:buFont typeface="Wingdings" panose="05000000000000000000" pitchFamily="2" charset="2"/>
              <a:buChar char="v"/>
            </a:pPr>
            <a:r>
              <a:rPr lang="el-GR" sz="2000" dirty="0"/>
              <a:t>Ισχυρότατο μέσο για την αναζήτηση, εύρεση και προσπέλαση </a:t>
            </a:r>
            <a:r>
              <a:rPr lang="el-GR" sz="2000" dirty="0" smtClean="0"/>
              <a:t>πληροφοριών.</a:t>
            </a:r>
            <a:r>
              <a:rPr lang="en-US" sz="2000" dirty="0" smtClean="0"/>
              <a:t> </a:t>
            </a:r>
          </a:p>
          <a:p>
            <a:pPr lvl="0">
              <a:spcBef>
                <a:spcPts val="0"/>
              </a:spcBef>
              <a:buFont typeface="Wingdings" panose="05000000000000000000" pitchFamily="2" charset="2"/>
              <a:buChar char="v"/>
            </a:pPr>
            <a:r>
              <a:rPr lang="el-GR" sz="2000" dirty="0" smtClean="0"/>
              <a:t>Οι </a:t>
            </a:r>
            <a:r>
              <a:rPr lang="el-GR" sz="2000" dirty="0"/>
              <a:t>πληροφορίες είναι οργανωμένες σε σελίδες που ονομάζονται ιστοσελίδες.</a:t>
            </a:r>
          </a:p>
          <a:p>
            <a:pPr lvl="1">
              <a:spcBef>
                <a:spcPts val="0"/>
              </a:spcBef>
              <a:buFont typeface="Wingdings" panose="05000000000000000000" pitchFamily="2" charset="2"/>
              <a:buChar char="q"/>
            </a:pPr>
            <a:r>
              <a:rPr lang="el-GR" sz="1800" b="1" dirty="0"/>
              <a:t>ιστοσελίδα</a:t>
            </a:r>
            <a:r>
              <a:rPr lang="el-GR" sz="1800" dirty="0"/>
              <a:t>: ιστός + σελίδα,  δηλαδή σελίδα του (παγκόσμιου) ιστού</a:t>
            </a:r>
          </a:p>
          <a:p>
            <a:pPr lvl="1">
              <a:spcBef>
                <a:spcPts val="0"/>
              </a:spcBef>
              <a:buFont typeface="Wingdings" panose="05000000000000000000" pitchFamily="2" charset="2"/>
              <a:buChar char="q"/>
            </a:pPr>
            <a:r>
              <a:rPr lang="el-GR" sz="1800" dirty="0" err="1"/>
              <a:t>ιστ</a:t>
            </a:r>
            <a:r>
              <a:rPr lang="el-GR" sz="1800" b="1" dirty="0" err="1">
                <a:solidFill>
                  <a:srgbClr val="C00000"/>
                </a:solidFill>
              </a:rPr>
              <a:t>ι</a:t>
            </a:r>
            <a:r>
              <a:rPr lang="el-GR" sz="1800" dirty="0" err="1"/>
              <a:t>οσελίδα</a:t>
            </a:r>
            <a:r>
              <a:rPr lang="el-GR" sz="1800" dirty="0"/>
              <a:t>: </a:t>
            </a:r>
            <a:r>
              <a:rPr lang="el-GR" sz="1800" i="1" dirty="0"/>
              <a:t>"εφεύρεση" αδιάβαστου φοιτητή – δε χρησιμεύει πουθενά!!!</a:t>
            </a:r>
            <a:endParaRPr lang="el-GR" sz="1800" dirty="0"/>
          </a:p>
          <a:p>
            <a:pPr eaLnBrk="0" fontAlgn="base" hangingPunct="0">
              <a:spcBef>
                <a:spcPts val="0"/>
              </a:spcBef>
              <a:spcAft>
                <a:spcPct val="0"/>
              </a:spcAft>
              <a:buFont typeface="Wingdings" panose="05000000000000000000" pitchFamily="2" charset="2"/>
              <a:buChar char="v"/>
              <a:tabLst>
                <a:tab pos="450850" algn="l"/>
              </a:tabLst>
            </a:pPr>
            <a:r>
              <a:rPr lang="el-GR" sz="2000" dirty="0" smtClean="0">
                <a:ea typeface="Times New Roman" panose="02020603050405020304" pitchFamily="18" charset="0"/>
              </a:rPr>
              <a:t>Οι </a:t>
            </a:r>
            <a:r>
              <a:rPr lang="el-GR" sz="2000" dirty="0">
                <a:ea typeface="Times New Roman" panose="02020603050405020304" pitchFamily="18" charset="0"/>
              </a:rPr>
              <a:t>ιστοσελίδες:</a:t>
            </a:r>
            <a:endParaRPr lang="el-GR" sz="2000" dirty="0"/>
          </a:p>
          <a:p>
            <a:pPr lvl="1" eaLnBrk="0" fontAlgn="base" hangingPunct="0">
              <a:spcBef>
                <a:spcPts val="0"/>
              </a:spcBef>
              <a:spcAft>
                <a:spcPct val="0"/>
              </a:spcAft>
              <a:buFont typeface="Wingdings" panose="05000000000000000000" pitchFamily="2" charset="2"/>
              <a:buChar char="q"/>
              <a:tabLst>
                <a:tab pos="450850" algn="l"/>
              </a:tabLst>
            </a:pPr>
            <a:r>
              <a:rPr lang="el-GR" sz="1800" dirty="0">
                <a:ea typeface="Times New Roman" panose="02020603050405020304" pitchFamily="18" charset="0"/>
              </a:rPr>
              <a:t>μπορεί να περιέχουν κείμενο, εικόνες, </a:t>
            </a:r>
            <a:r>
              <a:rPr lang="en-US" sz="1800" dirty="0">
                <a:ea typeface="Times New Roman" panose="02020603050405020304" pitchFamily="18" charset="0"/>
              </a:rPr>
              <a:t>video</a:t>
            </a:r>
            <a:r>
              <a:rPr lang="el-GR" sz="1800" dirty="0">
                <a:ea typeface="Times New Roman" panose="02020603050405020304" pitchFamily="18" charset="0"/>
              </a:rPr>
              <a:t>, ήχο, </a:t>
            </a:r>
            <a:br>
              <a:rPr lang="el-GR" sz="1800" dirty="0">
                <a:ea typeface="Times New Roman" panose="02020603050405020304" pitchFamily="18" charset="0"/>
              </a:rPr>
            </a:br>
            <a:r>
              <a:rPr lang="el-GR" sz="1800" dirty="0">
                <a:ea typeface="Times New Roman" panose="02020603050405020304" pitchFamily="18" charset="0"/>
              </a:rPr>
              <a:t>μικρές (ή και μεγαλύτερες πλέον!) εφαρμογές</a:t>
            </a:r>
            <a:endParaRPr lang="el-GR" sz="1800" dirty="0"/>
          </a:p>
          <a:p>
            <a:pPr lvl="2" eaLnBrk="0" fontAlgn="base" hangingPunct="0">
              <a:spcBef>
                <a:spcPts val="0"/>
              </a:spcBef>
              <a:spcAft>
                <a:spcPct val="0"/>
              </a:spcAft>
              <a:buFont typeface="Wingdings" panose="05000000000000000000" pitchFamily="2" charset="2"/>
              <a:buChar char="§"/>
              <a:tabLst>
                <a:tab pos="450850" algn="l"/>
              </a:tabLst>
            </a:pPr>
            <a:r>
              <a:rPr lang="el-GR" sz="1800" dirty="0">
                <a:ea typeface="Times New Roman" panose="02020603050405020304" pitchFamily="18" charset="0"/>
              </a:rPr>
              <a:t>δηλαδή το </a:t>
            </a:r>
            <a:r>
              <a:rPr lang="en-US" sz="1800" dirty="0">
                <a:ea typeface="Times New Roman" panose="02020603050405020304" pitchFamily="18" charset="0"/>
              </a:rPr>
              <a:t>web </a:t>
            </a:r>
            <a:r>
              <a:rPr lang="el-GR" sz="1800" dirty="0">
                <a:ea typeface="Times New Roman" panose="02020603050405020304" pitchFamily="18" charset="0"/>
              </a:rPr>
              <a:t>είναι "</a:t>
            </a:r>
            <a:r>
              <a:rPr lang="el-GR" sz="1800" dirty="0" err="1">
                <a:ea typeface="Times New Roman" panose="02020603050405020304" pitchFamily="18" charset="0"/>
              </a:rPr>
              <a:t>πολυμεσικό</a:t>
            </a:r>
            <a:r>
              <a:rPr lang="el-GR" sz="1800" dirty="0">
                <a:ea typeface="Times New Roman" panose="02020603050405020304" pitchFamily="18" charset="0"/>
              </a:rPr>
              <a:t>" (</a:t>
            </a:r>
            <a:r>
              <a:rPr lang="en-US" sz="1800" dirty="0">
                <a:ea typeface="Times New Roman" panose="02020603050405020304" pitchFamily="18" charset="0"/>
              </a:rPr>
              <a:t>multimedia</a:t>
            </a:r>
            <a:r>
              <a:rPr lang="el-GR" sz="1800" dirty="0">
                <a:ea typeface="Times New Roman" panose="02020603050405020304" pitchFamily="18" charset="0"/>
              </a:rPr>
              <a:t>)</a:t>
            </a:r>
            <a:endParaRPr lang="el-GR" sz="1800" dirty="0"/>
          </a:p>
          <a:p>
            <a:pPr lvl="1" eaLnBrk="0" fontAlgn="base" hangingPunct="0">
              <a:spcBef>
                <a:spcPts val="0"/>
              </a:spcBef>
              <a:spcAft>
                <a:spcPct val="0"/>
              </a:spcAft>
              <a:buFont typeface="Wingdings" panose="05000000000000000000" pitchFamily="2" charset="2"/>
              <a:buChar char="q"/>
              <a:tabLst>
                <a:tab pos="450850" algn="l"/>
              </a:tabLst>
            </a:pPr>
            <a:r>
              <a:rPr lang="el-GR" sz="1800" dirty="0">
                <a:ea typeface="Times New Roman" panose="02020603050405020304" pitchFamily="18" charset="0"/>
              </a:rPr>
              <a:t>μπορεί να συνδέονται μεταξύ τους με συνδέσμους (</a:t>
            </a:r>
            <a:r>
              <a:rPr lang="en-US" sz="1800" dirty="0">
                <a:ea typeface="Times New Roman" panose="02020603050405020304" pitchFamily="18" charset="0"/>
              </a:rPr>
              <a:t>links</a:t>
            </a:r>
            <a:r>
              <a:rPr lang="el-GR" sz="1800" dirty="0">
                <a:ea typeface="Times New Roman" panose="02020603050405020304" pitchFamily="18" charset="0"/>
              </a:rPr>
              <a:t>/</a:t>
            </a:r>
            <a:r>
              <a:rPr lang="en-US" sz="1800" dirty="0">
                <a:ea typeface="Times New Roman" panose="02020603050405020304" pitchFamily="18" charset="0"/>
              </a:rPr>
              <a:t>hyperlinks</a:t>
            </a:r>
            <a:r>
              <a:rPr lang="el-GR" sz="1800" dirty="0">
                <a:ea typeface="Times New Roman" panose="02020603050405020304" pitchFamily="18" charset="0"/>
              </a:rPr>
              <a:t>)</a:t>
            </a:r>
            <a:endParaRPr lang="el-GR" sz="1800" dirty="0"/>
          </a:p>
          <a:p>
            <a:pPr lvl="1" eaLnBrk="0" fontAlgn="base" hangingPunct="0">
              <a:spcBef>
                <a:spcPts val="0"/>
              </a:spcBef>
              <a:spcAft>
                <a:spcPct val="0"/>
              </a:spcAft>
              <a:buFont typeface="Wingdings" panose="05000000000000000000" pitchFamily="2" charset="2"/>
              <a:buChar char="q"/>
              <a:tabLst>
                <a:tab pos="450850" algn="l"/>
              </a:tabLst>
            </a:pPr>
            <a:r>
              <a:rPr lang="el-GR" sz="1800" dirty="0">
                <a:ea typeface="Times New Roman" panose="02020603050405020304" pitchFamily="18" charset="0"/>
              </a:rPr>
              <a:t>έχουν μοναδική διεύθυνση μέσω της οποίας μπορούμε να τις προσδιορίσουμε</a:t>
            </a:r>
            <a:endParaRPr lang="el-GR" sz="1800" dirty="0"/>
          </a:p>
          <a:p>
            <a:pPr lvl="1" eaLnBrk="0" fontAlgn="base" hangingPunct="0">
              <a:spcBef>
                <a:spcPts val="0"/>
              </a:spcBef>
              <a:spcAft>
                <a:spcPct val="0"/>
              </a:spcAft>
              <a:buFont typeface="Wingdings" panose="05000000000000000000" pitchFamily="2" charset="2"/>
              <a:buChar char="q"/>
              <a:tabLst>
                <a:tab pos="450850" algn="l"/>
              </a:tabLst>
            </a:pPr>
            <a:r>
              <a:rPr lang="el-GR" sz="1800" dirty="0">
                <a:ea typeface="Times New Roman" panose="02020603050405020304" pitchFamily="18" charset="0"/>
              </a:rPr>
              <a:t>είναι αρχεία (</a:t>
            </a:r>
            <a:r>
              <a:rPr lang="en-US" sz="1800" dirty="0">
                <a:ea typeface="Times New Roman" panose="02020603050405020304" pitchFamily="18" charset="0"/>
              </a:rPr>
              <a:t>files</a:t>
            </a:r>
            <a:r>
              <a:rPr lang="el-GR" sz="1800" dirty="0">
                <a:ea typeface="Times New Roman" panose="02020603050405020304" pitchFamily="18" charset="0"/>
              </a:rPr>
              <a:t>) σε κάποιο υπολογιστικό σύστημα</a:t>
            </a:r>
            <a:endParaRPr lang="el-GR" sz="1800" dirty="0"/>
          </a:p>
          <a:p>
            <a:pPr lvl="0" eaLnBrk="0" fontAlgn="base" hangingPunct="0">
              <a:spcBef>
                <a:spcPts val="0"/>
              </a:spcBef>
              <a:spcAft>
                <a:spcPct val="0"/>
              </a:spcAft>
              <a:buFont typeface="Wingdings" panose="05000000000000000000" pitchFamily="2" charset="2"/>
              <a:buChar char="v"/>
              <a:tabLst>
                <a:tab pos="450850" algn="l"/>
              </a:tabLst>
            </a:pPr>
            <a:r>
              <a:rPr lang="el-GR" sz="2000" dirty="0">
                <a:ea typeface="Times New Roman" panose="02020603050405020304" pitchFamily="18" charset="0"/>
              </a:rPr>
              <a:t>Ένας </a:t>
            </a:r>
            <a:r>
              <a:rPr lang="el-GR" sz="2000" b="1" dirty="0" err="1">
                <a:ea typeface="Times New Roman" panose="02020603050405020304" pitchFamily="18" charset="0"/>
              </a:rPr>
              <a:t>ιστοτόπος</a:t>
            </a:r>
            <a:r>
              <a:rPr lang="el-GR" sz="2000" dirty="0">
                <a:ea typeface="Times New Roman" panose="02020603050405020304" pitchFamily="18" charset="0"/>
              </a:rPr>
              <a:t> (</a:t>
            </a:r>
            <a:r>
              <a:rPr lang="en-US" sz="2000" b="1" dirty="0">
                <a:ea typeface="Times New Roman" panose="02020603050405020304" pitchFamily="18" charset="0"/>
              </a:rPr>
              <a:t>web site</a:t>
            </a:r>
            <a:r>
              <a:rPr lang="el-GR" sz="2000" dirty="0">
                <a:ea typeface="Times New Roman" panose="02020603050405020304" pitchFamily="18" charset="0"/>
              </a:rPr>
              <a:t>) είναι ένα σύνολο ιστοσελίδων που βρίσκονται </a:t>
            </a:r>
            <a:br>
              <a:rPr lang="el-GR" sz="2000" dirty="0">
                <a:ea typeface="Times New Roman" panose="02020603050405020304" pitchFamily="18" charset="0"/>
              </a:rPr>
            </a:br>
            <a:r>
              <a:rPr lang="el-GR" sz="2000" dirty="0">
                <a:ea typeface="Times New Roman" panose="02020603050405020304" pitchFamily="18" charset="0"/>
              </a:rPr>
              <a:t>σε </a:t>
            </a:r>
            <a:r>
              <a:rPr lang="el-GR" sz="2000" dirty="0" err="1">
                <a:ea typeface="Times New Roman" panose="02020603050405020304" pitchFamily="18" charset="0"/>
              </a:rPr>
              <a:t>διακομιστή</a:t>
            </a:r>
            <a:r>
              <a:rPr lang="el-GR" sz="2000" dirty="0">
                <a:ea typeface="Times New Roman" panose="02020603050405020304" pitchFamily="18" charset="0"/>
              </a:rPr>
              <a:t> (</a:t>
            </a:r>
            <a:r>
              <a:rPr lang="en-US" sz="2000" dirty="0">
                <a:ea typeface="Times New Roman" panose="02020603050405020304" pitchFamily="18" charset="0"/>
              </a:rPr>
              <a:t>web server</a:t>
            </a:r>
            <a:r>
              <a:rPr lang="el-GR" sz="2000" dirty="0">
                <a:ea typeface="Times New Roman" panose="02020603050405020304" pitchFamily="18" charset="0"/>
              </a:rPr>
              <a:t>) δεδομένης διεύθυνσης (</a:t>
            </a:r>
            <a:r>
              <a:rPr lang="en-US" sz="2000" dirty="0">
                <a:ea typeface="Times New Roman" panose="02020603050405020304" pitchFamily="18" charset="0"/>
              </a:rPr>
              <a:t>domain name</a:t>
            </a:r>
            <a:r>
              <a:rPr lang="el-GR" sz="2000" dirty="0">
                <a:ea typeface="Times New Roman" panose="02020603050405020304" pitchFamily="18" charset="0"/>
              </a:rPr>
              <a:t>) και </a:t>
            </a:r>
            <a:br>
              <a:rPr lang="el-GR" sz="2000" dirty="0">
                <a:ea typeface="Times New Roman" panose="02020603050405020304" pitchFamily="18" charset="0"/>
              </a:rPr>
            </a:br>
            <a:r>
              <a:rPr lang="el-GR" sz="2000" dirty="0">
                <a:ea typeface="Times New Roman" panose="02020603050405020304" pitchFamily="18" charset="0"/>
              </a:rPr>
              <a:t>είναι </a:t>
            </a:r>
            <a:r>
              <a:rPr lang="el-GR" sz="2000" dirty="0" err="1">
                <a:ea typeface="Times New Roman" panose="02020603050405020304" pitchFamily="18" charset="0"/>
              </a:rPr>
              <a:t>προσβάσιμες</a:t>
            </a:r>
            <a:r>
              <a:rPr lang="el-GR" sz="2000" dirty="0">
                <a:ea typeface="Times New Roman" panose="02020603050405020304" pitchFamily="18" charset="0"/>
              </a:rPr>
              <a:t> μέσω του Παγκόσμιου Ιστού.</a:t>
            </a:r>
            <a:endParaRPr lang="el-GR" sz="2000" dirty="0"/>
          </a:p>
          <a:p>
            <a:pPr lvl="0" eaLnBrk="0" fontAlgn="base" hangingPunct="0">
              <a:spcBef>
                <a:spcPts val="0"/>
              </a:spcBef>
              <a:spcAft>
                <a:spcPct val="0"/>
              </a:spcAft>
              <a:buFont typeface="Wingdings" panose="05000000000000000000" pitchFamily="2" charset="2"/>
              <a:buChar char="v"/>
              <a:tabLst>
                <a:tab pos="450850" algn="l"/>
              </a:tabLst>
            </a:pPr>
            <a:r>
              <a:rPr lang="el-GR" sz="2000" dirty="0">
                <a:ea typeface="Times New Roman" panose="02020603050405020304" pitchFamily="18" charset="0"/>
              </a:rPr>
              <a:t>Ο Παγκόσμιος Ιστός αποτελεί υλοποίηση και επέκταση της ιδέας των </a:t>
            </a:r>
            <a:r>
              <a:rPr lang="el-GR" sz="2000" b="1" dirty="0" err="1">
                <a:ea typeface="Times New Roman" panose="02020603050405020304" pitchFamily="18" charset="0"/>
              </a:rPr>
              <a:t>υπερμέσων</a:t>
            </a:r>
            <a:r>
              <a:rPr lang="el-GR" sz="2000" b="1" dirty="0">
                <a:ea typeface="Times New Roman" panose="02020603050405020304" pitchFamily="18" charset="0"/>
              </a:rPr>
              <a:t> </a:t>
            </a:r>
            <a:r>
              <a:rPr lang="el-GR" sz="2000" dirty="0">
                <a:ea typeface="Times New Roman" panose="02020603050405020304" pitchFamily="18" charset="0"/>
              </a:rPr>
              <a:t>(</a:t>
            </a:r>
            <a:r>
              <a:rPr lang="en-US" sz="2000" b="1" dirty="0">
                <a:ea typeface="Times New Roman" panose="02020603050405020304" pitchFamily="18" charset="0"/>
              </a:rPr>
              <a:t>hypermedia</a:t>
            </a:r>
            <a:r>
              <a:rPr lang="el-GR" sz="2000" dirty="0">
                <a:ea typeface="Times New Roman" panose="02020603050405020304" pitchFamily="18" charset="0"/>
              </a:rPr>
              <a:t>) – μη γραμμικά διασυνδεμένα μέσα (</a:t>
            </a:r>
            <a:r>
              <a:rPr lang="en-US" sz="2000" dirty="0">
                <a:ea typeface="Times New Roman" panose="02020603050405020304" pitchFamily="18" charset="0"/>
              </a:rPr>
              <a:t>media</a:t>
            </a:r>
            <a:r>
              <a:rPr lang="el-GR" sz="2000" dirty="0">
                <a:ea typeface="Times New Roman" panose="02020603050405020304" pitchFamily="18" charset="0"/>
              </a:rPr>
              <a:t>).</a:t>
            </a:r>
            <a:endParaRPr lang="el-GR" sz="2000" dirty="0"/>
          </a:p>
        </p:txBody>
      </p:sp>
      <p:pic>
        <p:nvPicPr>
          <p:cNvPr id="3082" name="Picture 36" descr="Εικονίδιο word wide web"/>
          <p:cNvPicPr>
            <a:picLocks noChangeAspect="1" noChangeArrowheads="1"/>
          </p:cNvPicPr>
          <p:nvPr/>
        </p:nvPicPr>
        <p:blipFill>
          <a:blip r:embed="rId8">
            <a:extLst>
              <a:ext uri="{28A0092B-C50C-407E-A947-70E740481C1C}">
                <a14:useLocalDpi xmlns:a14="http://schemas.microsoft.com/office/drawing/2010/main" val="0"/>
              </a:ext>
            </a:extLst>
          </a:blip>
          <a:srcRect l="3371" t="17166" r="2248" b="2853"/>
          <a:stretch>
            <a:fillRect/>
          </a:stretch>
        </p:blipFill>
        <p:spPr bwMode="auto">
          <a:xfrm>
            <a:off x="6625962" y="2561448"/>
            <a:ext cx="1988075" cy="1078243"/>
          </a:xfrm>
          <a:prstGeom prst="rect">
            <a:avLst/>
          </a:prstGeom>
          <a:noFill/>
          <a:extLst>
            <a:ext uri="{909E8E84-426E-40DD-AFC4-6F175D3DCCD1}">
              <a14:hiddenFill xmlns:a14="http://schemas.microsoft.com/office/drawing/2010/main">
                <a:solidFill>
                  <a:srgbClr val="FFFFFF"/>
                </a:solidFill>
              </a14:hiddenFill>
            </a:ext>
          </a:extLst>
        </p:spPr>
      </p:pic>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243133768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DEFAULTLANGUAGE" val="msoLanguageIDEnglishUS"/>
  <p:tag name="ZHAW.ACCESSIBILITYADDIN.CHECKTIMEDATE" val="17/7/2014 4:37:56 μμ"/>
</p:tagLst>
</file>

<file path=ppt/tags/tag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3.xml><?xml version="1.0" encoding="utf-8"?>
<p:tagLst xmlns:a="http://schemas.openxmlformats.org/drawingml/2006/main" xmlns:r="http://schemas.openxmlformats.org/officeDocument/2006/relationships" xmlns:p="http://schemas.openxmlformats.org/presentationml/2006/main">
  <p:tag name="ZHAW.ACCESSIBILITYADDIN.READINGORDER" val="2,3,7,8,6,14,"/>
</p:tagLst>
</file>

<file path=ppt/tags/tag10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8.xml><?xml version="1.0" encoding="utf-8"?>
<p:tagLst xmlns:a="http://schemas.openxmlformats.org/drawingml/2006/main" xmlns:r="http://schemas.openxmlformats.org/officeDocument/2006/relationships" xmlns:p="http://schemas.openxmlformats.org/presentationml/2006/main">
  <p:tag name="ZHAW.ACCESSIBILITYADDIN.READINGORDER" val="7,9,10,"/>
</p:tagLst>
</file>

<file path=ppt/tags/tag10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22,9,10,8,24,"/>
</p:tagLst>
</file>

<file path=ppt/tags/tag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8.xml><?xml version="1.0" encoding="utf-8"?>
<p:tagLst xmlns:a="http://schemas.openxmlformats.org/drawingml/2006/main" xmlns:r="http://schemas.openxmlformats.org/officeDocument/2006/relationships" xmlns:p="http://schemas.openxmlformats.org/presentationml/2006/main">
  <p:tag name="ZHAW.ACCESSIBILITYADDIN.READINGORDER" val="22,9,10,8,24,"/>
</p:tagLst>
</file>

<file path=ppt/tags/tag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3.xml><?xml version="1.0" encoding="utf-8"?>
<p:tagLst xmlns:a="http://schemas.openxmlformats.org/drawingml/2006/main" xmlns:r="http://schemas.openxmlformats.org/officeDocument/2006/relationships" xmlns:p="http://schemas.openxmlformats.org/presentationml/2006/main">
  <p:tag name="ZHAW.ACCESSIBILITYADDIN.READINGORDER" val="2,9,6,14,"/>
</p:tagLst>
</file>

<file path=ppt/tags/tag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8.xml><?xml version="1.0" encoding="utf-8"?>
<p:tagLst xmlns:a="http://schemas.openxmlformats.org/drawingml/2006/main" xmlns:r="http://schemas.openxmlformats.org/officeDocument/2006/relationships" xmlns:p="http://schemas.openxmlformats.org/presentationml/2006/main">
  <p:tag name="ZHAW.ACCESSIBILITYADDIN.READINGORDER" val="2,8,3082,6,14,"/>
</p:tagLst>
</file>

<file path=ppt/tags/tag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3.xml><?xml version="1.0" encoding="utf-8"?>
<p:tagLst xmlns:a="http://schemas.openxmlformats.org/drawingml/2006/main" xmlns:r="http://schemas.openxmlformats.org/officeDocument/2006/relationships" xmlns:p="http://schemas.openxmlformats.org/presentationml/2006/main">
  <p:tag name="ZHAW.ACCESSIBILITYADDIN.READINGORDER" val="2,8,11,5,6,14,"/>
</p:tagLst>
</file>

<file path=ppt/tags/tag4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8.xml><?xml version="1.0" encoding="utf-8"?>
<p:tagLst xmlns:a="http://schemas.openxmlformats.org/drawingml/2006/main" xmlns:r="http://schemas.openxmlformats.org/officeDocument/2006/relationships" xmlns:p="http://schemas.openxmlformats.org/presentationml/2006/main">
  <p:tag name="ZHAW.ACCESSIBILITYADDIN.READINGORDER" val="2,8,10,7,6,14,"/>
</p:tagLst>
</file>

<file path=ppt/tags/tag4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2.xml><?xml version="1.0" encoding="utf-8"?>
<p:tagLst xmlns:a="http://schemas.openxmlformats.org/drawingml/2006/main" xmlns:r="http://schemas.openxmlformats.org/officeDocument/2006/relationships" xmlns:p="http://schemas.openxmlformats.org/presentationml/2006/main">
  <p:tag name="ZHAW.ACCESSIBILITYADDIN.READINGORDER" val="2,8,10,6,14,"/>
</p:tagLst>
</file>

<file path=ppt/tags/tag5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7.xml><?xml version="1.0" encoding="utf-8"?>
<p:tagLst xmlns:a="http://schemas.openxmlformats.org/drawingml/2006/main" xmlns:r="http://schemas.openxmlformats.org/officeDocument/2006/relationships" xmlns:p="http://schemas.openxmlformats.org/presentationml/2006/main">
  <p:tag name="ZHAW.ACCESSIBILITYADDIN.READINGORDER" val="2,8,7,9,6,14,"/>
</p:tagLst>
</file>

<file path=ppt/tags/tag5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3.xml><?xml version="1.0" encoding="utf-8"?>
<p:tagLst xmlns:a="http://schemas.openxmlformats.org/drawingml/2006/main" xmlns:r="http://schemas.openxmlformats.org/officeDocument/2006/relationships" xmlns:p="http://schemas.openxmlformats.org/presentationml/2006/main">
  <p:tag name="ZHAW.ACCESSIBILITYADDIN.READINGORDER" val="2,7,12,6,14,"/>
</p:tagLst>
</file>

<file path=ppt/tags/tag6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8.xml><?xml version="1.0" encoding="utf-8"?>
<p:tagLst xmlns:a="http://schemas.openxmlformats.org/drawingml/2006/main" xmlns:r="http://schemas.openxmlformats.org/officeDocument/2006/relationships" xmlns:p="http://schemas.openxmlformats.org/presentationml/2006/main">
  <p:tag name="ZHAW.ACCESSIBILITYADDIN.READINGORDER" val="2,3,5,6,14,"/>
</p:tagLst>
</file>

<file path=ppt/tags/tag6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3.xml><?xml version="1.0" encoding="utf-8"?>
<p:tagLst xmlns:a="http://schemas.openxmlformats.org/drawingml/2006/main" xmlns:r="http://schemas.openxmlformats.org/officeDocument/2006/relationships" xmlns:p="http://schemas.openxmlformats.org/presentationml/2006/main">
  <p:tag name="ZHAW.ACCESSIBILITYADDIN.READINGORDER" val="2,3,6,14,"/>
</p:tagLst>
</file>

<file path=ppt/tags/tag7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8.xml><?xml version="1.0" encoding="utf-8"?>
<p:tagLst xmlns:a="http://schemas.openxmlformats.org/drawingml/2006/main" xmlns:r="http://schemas.openxmlformats.org/officeDocument/2006/relationships" xmlns:p="http://schemas.openxmlformats.org/presentationml/2006/main">
  <p:tag name="ZHAW.ACCESSIBILITYADDIN.READINGORDER" val="2,3,7,6,14,"/>
</p:tagLst>
</file>

<file path=ppt/tags/tag7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3.xml><?xml version="1.0" encoding="utf-8"?>
<p:tagLst xmlns:a="http://schemas.openxmlformats.org/drawingml/2006/main" xmlns:r="http://schemas.openxmlformats.org/officeDocument/2006/relationships" xmlns:p="http://schemas.openxmlformats.org/presentationml/2006/main">
  <p:tag name="ZHAW.ACCESSIBILITYADDIN.READINGORDER" val="2,3,6,14,"/>
</p:tagLst>
</file>

<file path=ppt/tags/tag8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8.xml><?xml version="1.0" encoding="utf-8"?>
<p:tagLst xmlns:a="http://schemas.openxmlformats.org/drawingml/2006/main" xmlns:r="http://schemas.openxmlformats.org/officeDocument/2006/relationships" xmlns:p="http://schemas.openxmlformats.org/presentationml/2006/main">
  <p:tag name="ZHAW.ACCESSIBILITYADDIN.READINGORDER" val="2,3,6,14,"/>
</p:tagLst>
</file>

<file path=ppt/tags/tag8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9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3.xml><?xml version="1.0" encoding="utf-8"?>
<p:tagLst xmlns:a="http://schemas.openxmlformats.org/drawingml/2006/main" xmlns:r="http://schemas.openxmlformats.org/officeDocument/2006/relationships" xmlns:p="http://schemas.openxmlformats.org/presentationml/2006/main">
  <p:tag name="ZHAW.ACCESSIBILITYADDIN.READINGORDER" val="2,3,6,14,"/>
</p:tagLst>
</file>

<file path=ppt/tags/tag9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8.xml><?xml version="1.0" encoding="utf-8"?>
<p:tagLst xmlns:a="http://schemas.openxmlformats.org/drawingml/2006/main" xmlns:r="http://schemas.openxmlformats.org/officeDocument/2006/relationships" xmlns:p="http://schemas.openxmlformats.org/presentationml/2006/main">
  <p:tag name="ZHAW.ACCESSIBILITYADDIN.READINGORDER" val="2,3,6,14,"/>
</p:tagLst>
</file>

<file path=ppt/tags/tag9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d = " h t t p : / / w w w . w 3 . o r g / 2 0 0 1 / X M L S c h e m a "   x m l n s : x s i = " h t t p : / / w w w . w 3 . o r g / 2 0 0 1 / X M L S c h e m a - i n s t a n c e " 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A8DDE3A2-D4C1-4275-8630-7AF2EA9BF931}">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emplate>Προγραμματισμός IV_Ενότητα 1</Template>
  <TotalTime>161</TotalTime>
  <Words>2325</Words>
  <Application>Microsoft Office PowerPoint</Application>
  <PresentationFormat>Προβολή στην οθόνη (4:3)</PresentationFormat>
  <Paragraphs>293</Paragraphs>
  <Slides>23</Slides>
  <Notes>23</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23</vt:i4>
      </vt:variant>
    </vt:vector>
  </HeadingPairs>
  <TitlesOfParts>
    <vt:vector size="28" baseType="lpstr">
      <vt:lpstr>Arial</vt:lpstr>
      <vt:lpstr>Calibri</vt:lpstr>
      <vt:lpstr>Times New Roman</vt:lpstr>
      <vt:lpstr>Wingdings</vt:lpstr>
      <vt:lpstr>Θέμα του Office</vt:lpstr>
      <vt:lpstr>Προγραμματισμός  Εφαρμογών Διαδικτύου</vt:lpstr>
      <vt:lpstr>Άδειες Χρήσης</vt:lpstr>
      <vt:lpstr>Χρηματοδότηση</vt:lpstr>
      <vt:lpstr>Σκοποί  ενότητας</vt:lpstr>
      <vt:lpstr>Περιεχόμενα ενότητας</vt:lpstr>
      <vt:lpstr>Παγκόσμιος Ιστός World Wide Web ή WWW ή Web (1),</vt:lpstr>
      <vt:lpstr>Παγκόσμιος Ιστός  World Wide Web ή WWW ή Web (2)</vt:lpstr>
      <vt:lpstr>Λίγη πρώιμη Ιστορία... </vt:lpstr>
      <vt:lpstr>Ο Παγκόσμιος Ιστός στην Πράξη</vt:lpstr>
      <vt:lpstr>Μια ματιά στα ενδότερα...</vt:lpstr>
      <vt:lpstr>URL: Uniform Resource Locator URI: Uniform Resource Identifier</vt:lpstr>
      <vt:lpstr>692 – Προγραμματισμός Εφαρμογών Διαδικτύου</vt:lpstr>
      <vt:lpstr>Διαδικαστικά</vt:lpstr>
      <vt:lpstr>Βιβλιογραφία</vt:lpstr>
      <vt:lpstr>Βιβλιογραφία (συνέχεια)</vt:lpstr>
      <vt:lpstr>Βιβλιογραφία - Σχόλια</vt:lpstr>
      <vt:lpstr>Επικοινωνία</vt:lpstr>
      <vt:lpstr>Λογισμικό που θα Χρειαστείτε</vt:lpstr>
      <vt:lpstr>Άλλα Λογισμικά</vt:lpstr>
      <vt:lpstr>Λογισμικά που Χρησιμοποιεί η Αγορά Εργασίας</vt:lpstr>
      <vt:lpstr>...συνέχεια...</vt:lpstr>
      <vt:lpstr>Last but not least…</vt:lpstr>
      <vt:lpstr>Τέλος Ενότητας</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Προγραμματισμός  Εφαρμογών Διαδικτύου</dc:title>
  <dc:creator>maxos</dc:creator>
  <cp:keywords>Δομές Δεδομένων και Αρχεία, Διαχείριση Αρχείων κειμένου, Εκτύπωση/Αντιγραφή αρχείων κειμένου, Ειδικές διαδικασίες αρχείων κειμένου, Header Files.</cp:keywords>
  <cp:lastModifiedBy>maxos</cp:lastModifiedBy>
  <cp:revision>49</cp:revision>
  <dcterms:created xsi:type="dcterms:W3CDTF">2014-04-07T11:24:35Z</dcterms:created>
  <dcterms:modified xsi:type="dcterms:W3CDTF">2014-07-17T14:17:17Z</dcterms:modified>
</cp:coreProperties>
</file>