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0"/>
  </p:notesMasterIdLst>
  <p:sldIdLst>
    <p:sldId id="257" r:id="rId3"/>
    <p:sldId id="264" r:id="rId4"/>
    <p:sldId id="268" r:id="rId5"/>
    <p:sldId id="269" r:id="rId6"/>
    <p:sldId id="270" r:id="rId7"/>
    <p:sldId id="297" r:id="rId8"/>
    <p:sldId id="300" r:id="rId9"/>
    <p:sldId id="301" r:id="rId10"/>
    <p:sldId id="302" r:id="rId11"/>
    <p:sldId id="303" r:id="rId12"/>
    <p:sldId id="305" r:id="rId13"/>
    <p:sldId id="307" r:id="rId14"/>
    <p:sldId id="310" r:id="rId15"/>
    <p:sldId id="312" r:id="rId16"/>
    <p:sldId id="318" r:id="rId17"/>
    <p:sldId id="320" r:id="rId18"/>
    <p:sldId id="322" r:id="rId19"/>
    <p:sldId id="323" r:id="rId20"/>
    <p:sldId id="352" r:id="rId21"/>
    <p:sldId id="353" r:id="rId22"/>
    <p:sldId id="354" r:id="rId23"/>
    <p:sldId id="355" r:id="rId24"/>
    <p:sldId id="357" r:id="rId25"/>
    <p:sldId id="358" r:id="rId26"/>
    <p:sldId id="359" r:id="rId27"/>
    <p:sldId id="360" r:id="rId28"/>
    <p:sldId id="361" r:id="rId29"/>
    <p:sldId id="362" r:id="rId30"/>
    <p:sldId id="363" r:id="rId31"/>
    <p:sldId id="266" r:id="rId32"/>
    <p:sldId id="271" r:id="rId33"/>
    <p:sldId id="258" r:id="rId34"/>
    <p:sldId id="259" r:id="rId35"/>
    <p:sldId id="260" r:id="rId36"/>
    <p:sldId id="272" r:id="rId37"/>
    <p:sldId id="273" r:id="rId38"/>
    <p:sldId id="261" r:id="rId39"/>
  </p:sldIdLst>
  <p:sldSz cx="9144000" cy="6858000" type="screen4x3"/>
  <p:notesSz cx="6858000" cy="9144000"/>
  <p:custDataLst>
    <p:tags r:id="rId41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 autoAdjust="0"/>
    <p:restoredTop sz="94190" autoAdjust="0"/>
  </p:normalViewPr>
  <p:slideViewPr>
    <p:cSldViewPr>
      <p:cViewPr varScale="1">
        <p:scale>
          <a:sx n="102" d="100"/>
          <a:sy n="102" d="100"/>
        </p:scale>
        <p:origin x="19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FAE34-A9BA-4005-8175-E6F8E72C8B1C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0790D-22C5-45BB-A770-83CDE29432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608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78FE-CCD2-41F1-8A84-4E6A2B90B8E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16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78FE-CCD2-41F1-8A84-4E6A2B90B8E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490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78FE-CCD2-41F1-8A84-4E6A2B90B8E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773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78FE-CCD2-41F1-8A84-4E6A2B90B8E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106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78FE-CCD2-41F1-8A84-4E6A2B90B8E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605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78FE-CCD2-41F1-8A84-4E6A2B90B8E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558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78FE-CCD2-41F1-8A84-4E6A2B90B8E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04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78FE-CCD2-41F1-8A84-4E6A2B90B8E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79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78FE-CCD2-41F1-8A84-4E6A2B90B8E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39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78FE-CCD2-41F1-8A84-4E6A2B90B8E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7292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778FE-CCD2-41F1-8A84-4E6A2B90B8E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5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778FE-CCD2-41F1-8A84-4E6A2B90B8E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EEB8D-302B-4BB7-AB7B-5E18E67E8E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2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sa/4.0/deed.el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cdev.teilar.gr/courses/.../index.ph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5" Type="http://schemas.openxmlformats.org/officeDocument/2006/relationships/image" Target="../media/image10.png"/><Relationship Id="rId4" Type="http://schemas.openxmlformats.org/officeDocument/2006/relationships/hyperlink" Target="http://creativecommons.org/licenses/by-nc-sa/4.0/deed.el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7" Type="http://schemas.openxmlformats.org/officeDocument/2006/relationships/slide" Target="slide2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slide" Target="slide25.xml"/><Relationship Id="rId5" Type="http://schemas.openxmlformats.org/officeDocument/2006/relationships/slide" Target="slide11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Ομάδα 1" descr="Λογότυπο του Τεϊ Θεσσαλίας. Τεχνολογικό εκπαιδευτικό ίδρυμα Θεσσαλίας."/>
          <p:cNvGrpSpPr>
            <a:grpSpLocks/>
          </p:cNvGrpSpPr>
          <p:nvPr/>
        </p:nvGrpSpPr>
        <p:grpSpPr bwMode="auto">
          <a:xfrm>
            <a:off x="611188" y="406400"/>
            <a:ext cx="3455987" cy="1093420"/>
            <a:chOff x="611559" y="406230"/>
            <a:chExt cx="3456384" cy="1093809"/>
          </a:xfrm>
        </p:grpSpPr>
        <p:pic>
          <p:nvPicPr>
            <p:cNvPr id="3" name="Εικόνα 1" descr="Λογότυπο του Τεϊ Θεσσαλίας." title="Λογότυπο του Ιδρύματος.">
              <a:hlinkClick r:id="rId3" tooltip="Μετάβαση στην ιστοσελίδα του Ιδρύματος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611559" y="406230"/>
              <a:ext cx="1079624" cy="1041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6" name="Θέση περιεχομένου 1"/>
            <p:cNvSpPr txBox="1">
              <a:spLocks noChangeArrowheads="1"/>
            </p:cNvSpPr>
            <p:nvPr/>
          </p:nvSpPr>
          <p:spPr bwMode="auto">
            <a:xfrm>
              <a:off x="1810182" y="484376"/>
              <a:ext cx="225776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l-GR" sz="2000" dirty="0"/>
                <a:t>Τεχνολογικό Εκπαιδευτικό </a:t>
              </a:r>
            </a:p>
            <a:p>
              <a:pPr eaLnBrk="1" hangingPunct="1"/>
              <a:r>
                <a:rPr lang="el-GR" sz="2000" dirty="0"/>
                <a:t>Ίδρυμα Θεσσαλίας</a:t>
              </a: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6200" y="1676400"/>
            <a:ext cx="8839200" cy="1470025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prstClr val="black"/>
                </a:solidFill>
              </a:rPr>
              <a:t>Προγραμματισμός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l-GR" b="1" dirty="0" smtClean="0">
                <a:solidFill>
                  <a:prstClr val="black"/>
                </a:solidFill>
              </a:rPr>
              <a:t>                   Επιχειρησιακών Πόρων -                                                      </a:t>
            </a:r>
            <a:r>
              <a:rPr lang="en-US" b="1" dirty="0" smtClean="0">
                <a:solidFill>
                  <a:prstClr val="black"/>
                </a:solidFill>
              </a:rPr>
              <a:t>Enterprise </a:t>
            </a:r>
            <a:r>
              <a:rPr lang="en-US" b="1" dirty="0">
                <a:solidFill>
                  <a:prstClr val="black"/>
                </a:solidFill>
              </a:rPr>
              <a:t>Resource </a:t>
            </a:r>
            <a:r>
              <a:rPr lang="en-US" b="1" dirty="0" smtClean="0">
                <a:solidFill>
                  <a:prstClr val="black"/>
                </a:solidFill>
              </a:rPr>
              <a:t>Planning</a:t>
            </a:r>
            <a:endParaRPr lang="el-GR" dirty="0"/>
          </a:p>
        </p:txBody>
      </p:sp>
      <p:sp>
        <p:nvSpPr>
          <p:cNvPr id="6" name="Θέση περιεχομένου 2"/>
          <p:cNvSpPr txBox="1">
            <a:spLocks/>
          </p:cNvSpPr>
          <p:nvPr/>
        </p:nvSpPr>
        <p:spPr>
          <a:xfrm>
            <a:off x="1295400" y="3323930"/>
            <a:ext cx="6588967" cy="236220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1800"/>
              </a:spcAft>
              <a:buFont typeface="Arial" pitchFamily="34" charset="0"/>
              <a:buNone/>
              <a:defRPr/>
            </a:pP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Ενότητα </a:t>
            </a:r>
            <a:r>
              <a:rPr lang="en-US" sz="2800" b="1" dirty="0" smtClean="0">
                <a:solidFill>
                  <a:prstClr val="black"/>
                </a:solidFill>
                <a:ea typeface="+mj-ea"/>
                <a:cs typeface="+mj-cs"/>
              </a:rPr>
              <a:t>4:</a:t>
            </a:r>
            <a:r>
              <a:rPr lang="el-GR" sz="2800" b="1" dirty="0" smtClean="0">
                <a:solidFill>
                  <a:prstClr val="black"/>
                </a:solidFill>
                <a:ea typeface="+mj-ea"/>
                <a:cs typeface="+mj-cs"/>
              </a:rPr>
              <a:t>  Οικονομική Διαχείριση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</a:p>
          <a:p>
            <a:pPr marL="0" indent="0" algn="ctr" fontAlgn="auto"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l-GR" sz="2800" dirty="0" smtClean="0"/>
              <a:t>   Καθηγητής Δρ. 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Παναγιώτης </a:t>
            </a:r>
            <a:r>
              <a:rPr lang="el-GR" sz="2800" dirty="0" err="1" smtClean="0">
                <a:solidFill>
                  <a:prstClr val="black"/>
                </a:solidFill>
                <a:ea typeface="+mj-ea"/>
                <a:cs typeface="+mj-cs"/>
              </a:rPr>
              <a:t>Φιτσιλής</a:t>
            </a: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</a:p>
          <a:p>
            <a:pPr marL="0" indent="0" algn="ctr" fontAlgn="auto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ea typeface="+mj-ea"/>
                <a:cs typeface="+mj-cs"/>
              </a:rPr>
              <a:t>Σχολή Διοίκησης &amp; Οικονομίας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el-GR" sz="2800" dirty="0">
                <a:solidFill>
                  <a:prstClr val="black"/>
                </a:solidFill>
              </a:rPr>
              <a:t>Τμήμα </a:t>
            </a:r>
            <a:r>
              <a:rPr lang="el-GR" sz="2800" dirty="0" smtClean="0">
                <a:solidFill>
                  <a:prstClr val="black"/>
                </a:solidFill>
              </a:rPr>
              <a:t>Διοίκησης Επιχειρήσεων </a:t>
            </a:r>
            <a:endParaRPr lang="el-GR" sz="2800" dirty="0">
              <a:solidFill>
                <a:prstClr val="black"/>
              </a:solidFill>
            </a:endParaRPr>
          </a:p>
        </p:txBody>
      </p:sp>
      <p:pic>
        <p:nvPicPr>
          <p:cNvPr id="9" name="Εικόνα 2" descr=" Λογότυπο για άδειες χρήσης creative commons, b y, n c, s a ">
            <a:hlinkClick r:id="rId5" tooltip="Μετάβαση στην Άδεια Χρήσης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5971167"/>
            <a:ext cx="1583921" cy="554177"/>
          </a:xfrm>
          <a:prstGeom prst="rect">
            <a:avLst/>
          </a:prstGeom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916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Τύποι λογιστικών εγγραφών στο σύστημα SAP</a:t>
            </a:r>
          </a:p>
        </p:txBody>
      </p:sp>
      <p:graphicFrame>
        <p:nvGraphicFramePr>
          <p:cNvPr id="6" name="Table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29065076"/>
              </p:ext>
            </p:extLst>
          </p:nvPr>
        </p:nvGraphicFramePr>
        <p:xfrm>
          <a:off x="1371600" y="1676404"/>
          <a:ext cx="6019800" cy="381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9437"/>
                <a:gridCol w="4120363"/>
              </a:tblGrid>
              <a:tr h="381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Κωδικός</a:t>
                      </a:r>
                      <a:endParaRPr lang="el-GR" sz="2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Τύπος εγγραφής</a:t>
                      </a:r>
                      <a:endParaRPr lang="el-GR" sz="20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ΑΑ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Καταχώρηση παγίων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ΑΒ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Λογιστική εγγραφή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Α</a:t>
                      </a:r>
                      <a:r>
                        <a:rPr lang="en-US" sz="2000" dirty="0">
                          <a:effectLst/>
                        </a:rPr>
                        <a:t>F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Καταχώρηση αποσβέσεων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 smtClean="0">
                          <a:effectLst/>
                        </a:rPr>
                        <a:t>DA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Εγγραφή πελάτη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DR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Τιμολόγιο Πελάτη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DZ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Πληρωμή πελάτη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ΚΑ 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Εγγραφή προμηθευτή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WE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Παραλαβή αγαθών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ZP</a:t>
                      </a:r>
                      <a:endParaRPr lang="el-GR" sz="20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Καταχώρηση πληρωμής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128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Βασικές οικονομικές καταστάσεις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609600" y="1981200"/>
            <a:ext cx="8305800" cy="2089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80000"/>
              </a:lnSpc>
              <a:spcBef>
                <a:spcPts val="1000"/>
              </a:spcBef>
              <a:defRPr/>
            </a:pPr>
            <a:r>
              <a:rPr lang="el-GR" altLang="el-GR" sz="2400" b="1" kern="0" dirty="0">
                <a:solidFill>
                  <a:prstClr val="black"/>
                </a:solidFill>
              </a:rPr>
              <a:t>Οι πιο γνωστές οικονομικές καταστάσεις είναι:</a:t>
            </a:r>
          </a:p>
          <a:p>
            <a:pPr marL="228600" lvl="0" indent="-2286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el-GR" altLang="el-GR" sz="2400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altLang="el-GR" sz="2400" kern="0" dirty="0">
                <a:solidFill>
                  <a:prstClr val="black"/>
                </a:solidFill>
              </a:rPr>
              <a:t>ο ισολογισμός (</a:t>
            </a:r>
            <a:r>
              <a:rPr lang="el-GR" altLang="el-GR" sz="2400" kern="0" dirty="0" err="1">
                <a:solidFill>
                  <a:prstClr val="black"/>
                </a:solidFill>
              </a:rPr>
              <a:t>balance</a:t>
            </a:r>
            <a:r>
              <a:rPr lang="el-GR" altLang="el-GR" sz="2400" kern="0" dirty="0">
                <a:solidFill>
                  <a:prstClr val="black"/>
                </a:solidFill>
              </a:rPr>
              <a:t> </a:t>
            </a:r>
            <a:r>
              <a:rPr lang="el-GR" altLang="el-GR" sz="2400" kern="0" dirty="0" err="1">
                <a:solidFill>
                  <a:prstClr val="black"/>
                </a:solidFill>
              </a:rPr>
              <a:t>sheet</a:t>
            </a:r>
            <a:r>
              <a:rPr lang="el-GR" altLang="el-GR" sz="2400" kern="0" dirty="0" smtClean="0">
                <a:solidFill>
                  <a:prstClr val="black"/>
                </a:solidFill>
              </a:rPr>
              <a:t>). </a:t>
            </a:r>
            <a:endParaRPr lang="el-GR" altLang="el-GR" sz="2400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altLang="el-GR" sz="2400" kern="0" dirty="0">
                <a:solidFill>
                  <a:prstClr val="black"/>
                </a:solidFill>
              </a:rPr>
              <a:t>η κατάσταση αποτελεσμάτων χρήσης (</a:t>
            </a:r>
            <a:r>
              <a:rPr lang="el-GR" altLang="el-GR" sz="2400" kern="0" dirty="0" err="1">
                <a:solidFill>
                  <a:prstClr val="black"/>
                </a:solidFill>
              </a:rPr>
              <a:t>income</a:t>
            </a:r>
            <a:r>
              <a:rPr lang="el-GR" altLang="el-GR" sz="2400" kern="0" dirty="0">
                <a:solidFill>
                  <a:prstClr val="black"/>
                </a:solidFill>
              </a:rPr>
              <a:t> </a:t>
            </a:r>
            <a:r>
              <a:rPr lang="el-GR" altLang="el-GR" sz="2400" kern="0" dirty="0" err="1">
                <a:solidFill>
                  <a:prstClr val="black"/>
                </a:solidFill>
              </a:rPr>
              <a:t>statement</a:t>
            </a:r>
            <a:r>
              <a:rPr lang="el-GR" altLang="el-GR" sz="2400" kern="0" dirty="0" smtClean="0">
                <a:solidFill>
                  <a:prstClr val="black"/>
                </a:solidFill>
              </a:rPr>
              <a:t>).  </a:t>
            </a:r>
            <a:endParaRPr lang="el-GR" altLang="el-GR" sz="2400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altLang="el-GR" sz="2400" kern="0" dirty="0">
                <a:solidFill>
                  <a:prstClr val="black"/>
                </a:solidFill>
              </a:rPr>
              <a:t>η κατάσταση ταμειακών ροών (</a:t>
            </a:r>
            <a:r>
              <a:rPr lang="el-GR" altLang="el-GR" sz="2400" kern="0" dirty="0" err="1">
                <a:solidFill>
                  <a:prstClr val="black"/>
                </a:solidFill>
              </a:rPr>
              <a:t>cash</a:t>
            </a:r>
            <a:r>
              <a:rPr lang="el-GR" altLang="el-GR" sz="2400" kern="0" dirty="0">
                <a:solidFill>
                  <a:prstClr val="black"/>
                </a:solidFill>
              </a:rPr>
              <a:t> </a:t>
            </a:r>
            <a:r>
              <a:rPr lang="el-GR" altLang="el-GR" sz="2400" kern="0" dirty="0" err="1">
                <a:solidFill>
                  <a:prstClr val="black"/>
                </a:solidFill>
              </a:rPr>
              <a:t>flow</a:t>
            </a:r>
            <a:r>
              <a:rPr lang="el-GR" altLang="el-GR" sz="2400" kern="0" dirty="0">
                <a:solidFill>
                  <a:prstClr val="black"/>
                </a:solidFill>
              </a:rPr>
              <a:t> </a:t>
            </a:r>
            <a:r>
              <a:rPr lang="el-GR" altLang="el-GR" sz="2400" kern="0" dirty="0" err="1">
                <a:solidFill>
                  <a:prstClr val="black"/>
                </a:solidFill>
              </a:rPr>
              <a:t>statement</a:t>
            </a:r>
            <a:r>
              <a:rPr lang="el-GR" altLang="el-GR" sz="2400" kern="0" dirty="0">
                <a:solidFill>
                  <a:prstClr val="black"/>
                </a:solidFill>
              </a:rPr>
              <a:t>). </a:t>
            </a: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557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Ο ισολογισμός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76200" y="1600200"/>
            <a:ext cx="8610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Ο ισολογισμός περιλαμβάνει περιουσιακά στοιχεία,  και ίδια κεφάλαια, </a:t>
            </a:r>
            <a:r>
              <a:rPr lang="el-GR" dirty="0" smtClean="0"/>
              <a:t>ενεργητικό </a:t>
            </a:r>
            <a:r>
              <a:rPr lang="el-GR" dirty="0"/>
              <a:t>(πωλήσεις) καθώς και παθητικό (κόστος πωλήσεων, εργατικό κόστος κ.α.). </a:t>
            </a:r>
            <a:endParaRPr lang="el-GR" dirty="0" smtClean="0"/>
          </a:p>
          <a:p>
            <a:r>
              <a:rPr lang="el-GR" b="1" dirty="0" smtClean="0"/>
              <a:t>Πιο </a:t>
            </a:r>
            <a:r>
              <a:rPr lang="el-GR" b="1" dirty="0"/>
              <a:t>αναλυτικά: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Περιουσιακά στοιχεία (</a:t>
            </a:r>
            <a:r>
              <a:rPr lang="el-GR" dirty="0" err="1"/>
              <a:t>Assets</a:t>
            </a:r>
            <a:r>
              <a:rPr lang="el-GR" dirty="0"/>
              <a:t>) είναι αυτά που κατέχει η επιχείρηση,  όπως μετρητά,  αποθέματα, υλικά,  γη,  κτίρια,  καθώς και τα χρήματα που οφείλονται στην εταιρεία από τους  πελάτες (απαιτήσεις)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Υποχρεώσεις είναι ότι οφείλει η εταιρεία προς τρίτους, δηλαδή υποχρεώσεις προς προμηθευτές, πληρωμές υπηρεσιών, πληρωμές δανείων κ.α.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Τα Ίδια κεφάλαια αναφέρονται στο μερίδιο του ιδιοκτήτη των περιουσιακών στοιχείων της εταιρείας.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Τα Έσοδα είναι τα χρήματα που η εταιρεία κερδίζει από την πώληση των προϊόντων ή/και την παροχή υπηρεσιών.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Τα Έξοδα είναι οι δαπάνες που συνδέονται με τη δημιουργία και την πώληση των προϊόντων και υπηρεσιών.</a:t>
            </a: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285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Το παθητικό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462699" y="1219200"/>
            <a:ext cx="8356600" cy="4057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2400" kern="0" dirty="0">
                <a:solidFill>
                  <a:prstClr val="black"/>
                </a:solidFill>
              </a:rPr>
              <a:t>Στους μετόχους,  το κεφάλαιο που </a:t>
            </a:r>
            <a:r>
              <a:rPr lang="el-GR" sz="2400" kern="0" dirty="0" smtClean="0">
                <a:solidFill>
                  <a:prstClr val="black"/>
                </a:solidFill>
              </a:rPr>
              <a:t>κατέβαλλαν. </a:t>
            </a:r>
            <a:endParaRPr lang="el-GR" sz="2400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2400" kern="0" dirty="0">
                <a:solidFill>
                  <a:prstClr val="black"/>
                </a:solidFill>
              </a:rPr>
              <a:t>Επίσης στους μετόχους,  τα κέρδη που δεν διένειμε </a:t>
            </a:r>
            <a:r>
              <a:rPr lang="el-GR" sz="2400" kern="0" dirty="0" smtClean="0">
                <a:solidFill>
                  <a:prstClr val="black"/>
                </a:solidFill>
              </a:rPr>
              <a:t>(αποθεματικά). </a:t>
            </a:r>
            <a:endParaRPr lang="el-GR" sz="2400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2400" kern="0" dirty="0">
                <a:solidFill>
                  <a:prstClr val="black"/>
                </a:solidFill>
              </a:rPr>
              <a:t>Στις τράπεζες,  τα μακροπρόθεσμα δάνεια που της χορήγησαν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2400" kern="0" dirty="0">
                <a:solidFill>
                  <a:prstClr val="black"/>
                </a:solidFill>
              </a:rPr>
              <a:t>Επίσης στις Τράπεζες,  τα βραχυπρόθεσμα δάνεια (κεφαλαίου κίνησης) 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2400" kern="0" dirty="0">
                <a:solidFill>
                  <a:prstClr val="black"/>
                </a:solidFill>
              </a:rPr>
              <a:t>Στους προμηθευτές ,  τα προϊόντα που αγόρασε και υπηρεσίες που της παρείχαν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2400" kern="0" dirty="0">
                <a:solidFill>
                  <a:prstClr val="black"/>
                </a:solidFill>
              </a:rPr>
              <a:t>Στο δημόσιο τους φόρους που έχει υποχρέωση να καταβάλλει κ.α.</a:t>
            </a: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093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-17283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Λογαριασμοί Παθητικού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0" y="1094294"/>
            <a:ext cx="8991600" cy="5627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1600" b="1" kern="0" dirty="0">
                <a:solidFill>
                  <a:prstClr val="black"/>
                </a:solidFill>
              </a:rPr>
              <a:t>Ίδια </a:t>
            </a:r>
            <a:r>
              <a:rPr lang="el-GR" sz="1600" b="1" kern="0" dirty="0" smtClean="0">
                <a:solidFill>
                  <a:prstClr val="black"/>
                </a:solidFill>
              </a:rPr>
              <a:t>Κεφάλαια. </a:t>
            </a:r>
            <a:endParaRPr lang="el-GR" sz="1600" b="1" kern="0" dirty="0">
              <a:solidFill>
                <a:prstClr val="black"/>
              </a:solidFill>
            </a:endParaRP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el-GR" sz="1600" kern="0" dirty="0">
                <a:solidFill>
                  <a:prstClr val="black"/>
                </a:solidFill>
              </a:rPr>
              <a:t>Μετοχικό </a:t>
            </a:r>
            <a:r>
              <a:rPr lang="el-GR" sz="1600" kern="0" dirty="0" smtClean="0">
                <a:solidFill>
                  <a:prstClr val="black"/>
                </a:solidFill>
              </a:rPr>
              <a:t>Κεφάλαιο. </a:t>
            </a:r>
            <a:endParaRPr lang="el-GR" sz="1600" kern="0" dirty="0">
              <a:solidFill>
                <a:prstClr val="black"/>
              </a:solidFill>
            </a:endParaRP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el-GR" sz="1600" kern="0" dirty="0">
                <a:solidFill>
                  <a:prstClr val="black"/>
                </a:solidFill>
              </a:rPr>
              <a:t>Διαφορά από έκδοση μετοχών υπέρ το </a:t>
            </a:r>
            <a:r>
              <a:rPr lang="el-GR" sz="1600" kern="0" dirty="0" smtClean="0">
                <a:solidFill>
                  <a:prstClr val="black"/>
                </a:solidFill>
              </a:rPr>
              <a:t>άρτιο. </a:t>
            </a:r>
            <a:endParaRPr lang="el-GR" sz="1600" kern="0" dirty="0">
              <a:solidFill>
                <a:prstClr val="black"/>
              </a:solidFill>
            </a:endParaRP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el-GR" sz="1600" kern="0" dirty="0">
                <a:solidFill>
                  <a:prstClr val="black"/>
                </a:solidFill>
              </a:rPr>
              <a:t>Διαφορές αναπροσαρμογής –  Επιχορηγήσεις </a:t>
            </a:r>
            <a:r>
              <a:rPr lang="el-GR" sz="1600" kern="0" dirty="0" smtClean="0">
                <a:solidFill>
                  <a:prstClr val="black"/>
                </a:solidFill>
              </a:rPr>
              <a:t>επενδύσεων. </a:t>
            </a:r>
            <a:endParaRPr lang="el-GR" sz="1600" kern="0" dirty="0">
              <a:solidFill>
                <a:prstClr val="black"/>
              </a:solidFill>
            </a:endParaRP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el-GR" sz="1600" kern="0" dirty="0">
                <a:solidFill>
                  <a:prstClr val="black"/>
                </a:solidFill>
              </a:rPr>
              <a:t>Αποθεματικά </a:t>
            </a:r>
            <a:r>
              <a:rPr lang="el-GR" sz="1600" kern="0" dirty="0" smtClean="0">
                <a:solidFill>
                  <a:prstClr val="black"/>
                </a:solidFill>
              </a:rPr>
              <a:t>κεφάλαια.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el-GR" sz="1600" kern="0" dirty="0" smtClean="0">
                <a:solidFill>
                  <a:prstClr val="black"/>
                </a:solidFill>
              </a:rPr>
              <a:t>Αποτέλεσμα εις νέο. 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el-GR" sz="1600" kern="0" dirty="0" smtClean="0">
                <a:solidFill>
                  <a:prstClr val="black"/>
                </a:solidFill>
              </a:rPr>
              <a:t>Ποσά </a:t>
            </a:r>
            <a:r>
              <a:rPr lang="el-GR" sz="1600" kern="0" dirty="0">
                <a:solidFill>
                  <a:prstClr val="black"/>
                </a:solidFill>
              </a:rPr>
              <a:t>προορισμένα για αύξηση </a:t>
            </a:r>
            <a:r>
              <a:rPr lang="el-GR" sz="1600" kern="0" dirty="0" smtClean="0">
                <a:solidFill>
                  <a:prstClr val="black"/>
                </a:solidFill>
              </a:rPr>
              <a:t>κεφαλαίου.</a:t>
            </a:r>
            <a:endParaRPr lang="el-GR" sz="1600" kern="0" dirty="0">
              <a:solidFill>
                <a:prstClr val="black"/>
              </a:solidFill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1600" b="1" kern="0" dirty="0">
                <a:solidFill>
                  <a:prstClr val="black"/>
                </a:solidFill>
              </a:rPr>
              <a:t>Προβλέψεις (κεφάλαια δεσμευμένα για γνωστές μελλοντικές υποχρεώσεις της επιχείρησης π.χ. αποζημιώσεις προσωπικού</a:t>
            </a:r>
            <a:r>
              <a:rPr lang="el-GR" sz="1600" b="1" kern="0" dirty="0" smtClean="0">
                <a:solidFill>
                  <a:prstClr val="black"/>
                </a:solidFill>
              </a:rPr>
              <a:t>). </a:t>
            </a:r>
            <a:endParaRPr lang="el-GR" sz="1600" b="1" kern="0" dirty="0">
              <a:solidFill>
                <a:prstClr val="black"/>
              </a:solidFill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1600" b="1" kern="0" dirty="0" smtClean="0">
                <a:solidFill>
                  <a:prstClr val="black"/>
                </a:solidFill>
              </a:rPr>
              <a:t>Υποχρεώσεις. </a:t>
            </a:r>
            <a:endParaRPr lang="el-GR" sz="1600" b="1" kern="0" dirty="0">
              <a:solidFill>
                <a:prstClr val="black"/>
              </a:solidFill>
            </a:endParaRP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el-GR" sz="1600" kern="0" dirty="0">
                <a:solidFill>
                  <a:prstClr val="black"/>
                </a:solidFill>
              </a:rPr>
              <a:t>Μακροπρόθεσμες (μακροπρόθεσμα </a:t>
            </a:r>
            <a:r>
              <a:rPr lang="el-GR" sz="1600" kern="0" dirty="0" smtClean="0">
                <a:solidFill>
                  <a:prstClr val="black"/>
                </a:solidFill>
              </a:rPr>
              <a:t>δάνεια).  </a:t>
            </a:r>
            <a:endParaRPr lang="el-GR" sz="1600" kern="0" dirty="0">
              <a:solidFill>
                <a:prstClr val="black"/>
              </a:solidFill>
            </a:endParaRP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el-GR" sz="1600" kern="0" dirty="0" smtClean="0">
                <a:solidFill>
                  <a:prstClr val="black"/>
                </a:solidFill>
              </a:rPr>
              <a:t>Βραχυπρόθεσμες. </a:t>
            </a:r>
            <a:endParaRPr lang="el-GR" sz="1600" kern="0" dirty="0">
              <a:solidFill>
                <a:prstClr val="black"/>
              </a:solidFill>
            </a:endParaRPr>
          </a:p>
          <a:p>
            <a:pPr marL="1257300" lvl="2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  <a:defRPr/>
            </a:pPr>
            <a:r>
              <a:rPr lang="el-GR" sz="1600" kern="0" dirty="0">
                <a:solidFill>
                  <a:prstClr val="black"/>
                </a:solidFill>
              </a:rPr>
              <a:t>Τράπεζες (κεφάλαιο κίνησης</a:t>
            </a:r>
            <a:r>
              <a:rPr lang="el-GR" sz="1600" kern="0" dirty="0" smtClean="0">
                <a:solidFill>
                  <a:prstClr val="black"/>
                </a:solidFill>
              </a:rPr>
              <a:t>).  </a:t>
            </a:r>
            <a:endParaRPr lang="el-GR" sz="1600" kern="0" dirty="0">
              <a:solidFill>
                <a:prstClr val="black"/>
              </a:solidFill>
            </a:endParaRPr>
          </a:p>
          <a:p>
            <a:pPr marL="1257300" lvl="2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  <a:defRPr/>
            </a:pPr>
            <a:r>
              <a:rPr lang="el-GR" sz="1600" kern="0" dirty="0" smtClean="0">
                <a:solidFill>
                  <a:prstClr val="black"/>
                </a:solidFill>
              </a:rPr>
              <a:t>Προμηθευτές.</a:t>
            </a:r>
            <a:endParaRPr lang="el-GR" sz="1600" kern="0" dirty="0">
              <a:solidFill>
                <a:prstClr val="black"/>
              </a:solidFill>
            </a:endParaRPr>
          </a:p>
          <a:p>
            <a:pPr marL="1257300" lvl="2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ü"/>
              <a:defRPr/>
            </a:pPr>
            <a:r>
              <a:rPr lang="el-GR" sz="1600" kern="0" dirty="0" smtClean="0">
                <a:solidFill>
                  <a:prstClr val="black"/>
                </a:solidFill>
              </a:rPr>
              <a:t>Λοιποί. </a:t>
            </a:r>
            <a:endParaRPr lang="el-GR" sz="1600" kern="0" dirty="0">
              <a:solidFill>
                <a:prstClr val="black"/>
              </a:solidFill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1600" b="1" kern="0" dirty="0">
                <a:solidFill>
                  <a:prstClr val="black"/>
                </a:solidFill>
              </a:rPr>
              <a:t>Μεταβατικοί λογαριασμοί </a:t>
            </a:r>
            <a:r>
              <a:rPr lang="el-GR" sz="1600" b="1" kern="0" dirty="0" smtClean="0">
                <a:solidFill>
                  <a:prstClr val="black"/>
                </a:solidFill>
              </a:rPr>
              <a:t>παθητικού. </a:t>
            </a:r>
            <a:endParaRPr lang="el-GR" sz="1200" b="1" kern="0" dirty="0">
              <a:solidFill>
                <a:prstClr val="black"/>
              </a:solidFill>
            </a:endParaRP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797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Το Ενεργητικό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533400" y="1417638"/>
            <a:ext cx="8153400" cy="2672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2000" kern="0" dirty="0">
                <a:solidFill>
                  <a:prstClr val="black"/>
                </a:solidFill>
              </a:rPr>
              <a:t>Σε πάγια στοιχεία (κτήρια,  μηχανήματα,  λογισμικό κ.α</a:t>
            </a:r>
            <a:r>
              <a:rPr lang="el-GR" sz="2000" kern="0" dirty="0" smtClean="0">
                <a:solidFill>
                  <a:prstClr val="black"/>
                </a:solidFill>
              </a:rPr>
              <a:t>.).  </a:t>
            </a:r>
            <a:endParaRPr lang="el-GR" sz="2000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2000" kern="0" dirty="0">
                <a:solidFill>
                  <a:prstClr val="black"/>
                </a:solidFill>
              </a:rPr>
              <a:t>Σε συμμετοχές σε άλλες </a:t>
            </a:r>
            <a:r>
              <a:rPr lang="el-GR" sz="2000" kern="0" dirty="0" smtClean="0">
                <a:solidFill>
                  <a:prstClr val="black"/>
                </a:solidFill>
              </a:rPr>
              <a:t>επιχειρήσεις. </a:t>
            </a:r>
            <a:endParaRPr lang="el-GR" sz="2000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2000" kern="0" dirty="0">
                <a:solidFill>
                  <a:prstClr val="black"/>
                </a:solidFill>
              </a:rPr>
              <a:t>Σε αποθέματα ( εμπορεύματα,  πρώτες ύλες,  </a:t>
            </a:r>
            <a:r>
              <a:rPr lang="el-GR" sz="2000" kern="0" dirty="0" smtClean="0">
                <a:solidFill>
                  <a:prstClr val="black"/>
                </a:solidFill>
              </a:rPr>
              <a:t>προϊόντα).  </a:t>
            </a:r>
            <a:endParaRPr lang="el-GR" sz="2000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2000" kern="0" dirty="0">
                <a:solidFill>
                  <a:prstClr val="black"/>
                </a:solidFill>
              </a:rPr>
              <a:t>Σε απαιτήσεις (π.χ.  από πελάτες στους οποίους πώλησε προϊόντα επί πιστώσει και απαιτεί το ποσό της πώλησης</a:t>
            </a:r>
            <a:r>
              <a:rPr lang="el-GR" sz="2000" kern="0" dirty="0" smtClean="0">
                <a:solidFill>
                  <a:prstClr val="black"/>
                </a:solidFill>
              </a:rPr>
              <a:t>).  </a:t>
            </a:r>
            <a:endParaRPr lang="el-GR" sz="2000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2000" kern="0" dirty="0">
                <a:solidFill>
                  <a:prstClr val="black"/>
                </a:solidFill>
              </a:rPr>
              <a:t>Σε </a:t>
            </a:r>
            <a:r>
              <a:rPr lang="el-GR" sz="2000" kern="0" dirty="0" smtClean="0">
                <a:solidFill>
                  <a:prstClr val="black"/>
                </a:solidFill>
              </a:rPr>
              <a:t>χρεόγραφα.  </a:t>
            </a:r>
            <a:endParaRPr lang="el-GR" sz="2000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l-GR" sz="2000" kern="0" dirty="0">
                <a:solidFill>
                  <a:prstClr val="black"/>
                </a:solidFill>
              </a:rPr>
              <a:t>Στο </a:t>
            </a:r>
            <a:r>
              <a:rPr lang="el-GR" sz="2000" kern="0" dirty="0" smtClean="0">
                <a:solidFill>
                  <a:prstClr val="black"/>
                </a:solidFill>
              </a:rPr>
              <a:t>ταμείο.</a:t>
            </a:r>
            <a:endParaRPr lang="el-GR" sz="2000" kern="0" dirty="0">
              <a:solidFill>
                <a:prstClr val="black"/>
              </a:solidFill>
            </a:endParaRP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131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Λογαριασμοί Ενεργητικού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266700" y="1222534"/>
            <a:ext cx="8610600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kern="0" dirty="0">
                <a:solidFill>
                  <a:prstClr val="black"/>
                </a:solidFill>
              </a:rPr>
              <a:t>Οφειλόμενο κεφάλαιο ( υπόλοιπο κεφαλαίου οφειλόμενο από τους </a:t>
            </a:r>
            <a:r>
              <a:rPr lang="el-GR" kern="0" dirty="0" smtClean="0">
                <a:solidFill>
                  <a:prstClr val="black"/>
                </a:solidFill>
              </a:rPr>
              <a:t>μετόχους). </a:t>
            </a:r>
            <a:endParaRPr lang="el-GR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kern="0" dirty="0">
                <a:solidFill>
                  <a:prstClr val="black"/>
                </a:solidFill>
              </a:rPr>
              <a:t>Έξοδα εγκαταστάσεως ( έξοδα πολυετούς αποσβέσεως π.χ. έξοδα ιδρύσεως της επιχείρησης</a:t>
            </a:r>
            <a:r>
              <a:rPr lang="el-GR" kern="0" dirty="0" smtClean="0">
                <a:solidFill>
                  <a:prstClr val="black"/>
                </a:solidFill>
              </a:rPr>
              <a:t>).</a:t>
            </a:r>
            <a:endParaRPr lang="el-GR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kern="0" dirty="0">
                <a:solidFill>
                  <a:prstClr val="black"/>
                </a:solidFill>
              </a:rPr>
              <a:t>Πάγιο </a:t>
            </a:r>
            <a:r>
              <a:rPr lang="el-GR" kern="0" dirty="0" smtClean="0">
                <a:solidFill>
                  <a:prstClr val="black"/>
                </a:solidFill>
              </a:rPr>
              <a:t>Ενεργητικό. </a:t>
            </a:r>
            <a:endParaRPr lang="el-GR" kern="0" dirty="0">
              <a:solidFill>
                <a:prstClr val="black"/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l-GR" kern="0" dirty="0">
                <a:solidFill>
                  <a:prstClr val="black"/>
                </a:solidFill>
              </a:rPr>
              <a:t>Ασώματες ακινητοποιήσεις (εμπορικά σήματα,  λογισμικό κ.α</a:t>
            </a:r>
            <a:r>
              <a:rPr lang="el-GR" kern="0" dirty="0" smtClean="0">
                <a:solidFill>
                  <a:prstClr val="black"/>
                </a:solidFill>
              </a:rPr>
              <a:t>.).</a:t>
            </a:r>
            <a:endParaRPr lang="el-GR" kern="0" dirty="0">
              <a:solidFill>
                <a:prstClr val="black"/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l-GR" kern="0" dirty="0">
                <a:solidFill>
                  <a:prstClr val="black"/>
                </a:solidFill>
              </a:rPr>
              <a:t>Ενσώματες ακινητοποιήσεις (κτήρια,  μηχανήματα κ.α</a:t>
            </a:r>
            <a:r>
              <a:rPr lang="el-GR" kern="0" dirty="0" smtClean="0">
                <a:solidFill>
                  <a:prstClr val="black"/>
                </a:solidFill>
              </a:rPr>
              <a:t>.).  </a:t>
            </a:r>
            <a:endParaRPr lang="el-GR" kern="0" dirty="0">
              <a:solidFill>
                <a:prstClr val="black"/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l-GR" kern="0" dirty="0">
                <a:solidFill>
                  <a:prstClr val="black"/>
                </a:solidFill>
              </a:rPr>
              <a:t>Συμμετοχές και άλλες μακροπρόθεσμες </a:t>
            </a:r>
            <a:r>
              <a:rPr lang="el-GR" kern="0" dirty="0" smtClean="0">
                <a:solidFill>
                  <a:prstClr val="black"/>
                </a:solidFill>
              </a:rPr>
              <a:t>απαιτήσεις.</a:t>
            </a:r>
            <a:endParaRPr lang="el-GR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kern="0" dirty="0" smtClean="0">
                <a:solidFill>
                  <a:prstClr val="black"/>
                </a:solidFill>
              </a:rPr>
              <a:t>Αποσβέσεις. </a:t>
            </a:r>
            <a:endParaRPr lang="el-GR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kern="0" dirty="0">
                <a:solidFill>
                  <a:prstClr val="black"/>
                </a:solidFill>
              </a:rPr>
              <a:t>Κυκλοφορούν </a:t>
            </a:r>
            <a:r>
              <a:rPr lang="el-GR" kern="0" dirty="0" smtClean="0">
                <a:solidFill>
                  <a:prstClr val="black"/>
                </a:solidFill>
              </a:rPr>
              <a:t>ενεργητικό. </a:t>
            </a:r>
            <a:endParaRPr lang="el-GR" kern="0" dirty="0">
              <a:solidFill>
                <a:prstClr val="black"/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l-GR" kern="0" dirty="0">
                <a:solidFill>
                  <a:prstClr val="black"/>
                </a:solidFill>
              </a:rPr>
              <a:t>Αποθέματα (εμπορεύματα, πρώτες ύλες,  προϊόντα κ.α</a:t>
            </a:r>
            <a:r>
              <a:rPr lang="el-GR" kern="0" dirty="0" smtClean="0">
                <a:solidFill>
                  <a:prstClr val="black"/>
                </a:solidFill>
              </a:rPr>
              <a:t>.).</a:t>
            </a:r>
            <a:endParaRPr lang="el-GR" kern="0" dirty="0">
              <a:solidFill>
                <a:prstClr val="black"/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l-GR" kern="0" dirty="0">
                <a:solidFill>
                  <a:prstClr val="black"/>
                </a:solidFill>
              </a:rPr>
              <a:t>Απαιτήσεις (υπόλοιπα πελατών κ.α</a:t>
            </a:r>
            <a:r>
              <a:rPr lang="el-GR" kern="0" dirty="0" smtClean="0">
                <a:solidFill>
                  <a:prstClr val="black"/>
                </a:solidFill>
              </a:rPr>
              <a:t>.).  </a:t>
            </a:r>
            <a:endParaRPr lang="el-GR" kern="0" dirty="0">
              <a:solidFill>
                <a:prstClr val="black"/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l-GR" kern="0" dirty="0" smtClean="0">
                <a:solidFill>
                  <a:prstClr val="black"/>
                </a:solidFill>
              </a:rPr>
              <a:t>Χρεόγραφα. </a:t>
            </a:r>
            <a:endParaRPr lang="el-GR" kern="0" dirty="0">
              <a:solidFill>
                <a:prstClr val="black"/>
              </a:solidFill>
            </a:endParaRP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l-GR" kern="0" dirty="0" smtClean="0">
                <a:solidFill>
                  <a:prstClr val="black"/>
                </a:solidFill>
              </a:rPr>
              <a:t>Διαθέσιμα. </a:t>
            </a:r>
            <a:endParaRPr lang="el-GR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kern="0" dirty="0">
                <a:solidFill>
                  <a:prstClr val="black"/>
                </a:solidFill>
              </a:rPr>
              <a:t>Μεταβατικοί λογαριασμοί ενεργητικού ( στοιχεία που αφορούν άλλες </a:t>
            </a:r>
            <a:r>
              <a:rPr lang="el-GR" kern="0" dirty="0" smtClean="0">
                <a:solidFill>
                  <a:prstClr val="black"/>
                </a:solidFill>
              </a:rPr>
              <a:t>χρήσεις). </a:t>
            </a:r>
            <a:endParaRPr lang="el-GR" kern="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l-GR" kern="0" dirty="0">
              <a:solidFill>
                <a:prstClr val="black"/>
              </a:solidFill>
            </a:endParaRP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96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Παράδειγμα Ισολογισμού </a:t>
            </a:r>
          </a:p>
        </p:txBody>
      </p:sp>
      <p:pic>
        <p:nvPicPr>
          <p:cNvPr id="3" name="Εικόνα 2" descr="[DECORATIVE]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294815"/>
            <a:ext cx="7748688" cy="5090601"/>
          </a:xfrm>
          <a:prstGeom prst="rect">
            <a:avLst/>
          </a:prstGeom>
        </p:spPr>
      </p:pic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09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Κατάσταση αποτελεσμάτων χρήσης</a:t>
            </a: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48896"/>
              </p:ext>
            </p:extLst>
          </p:nvPr>
        </p:nvGraphicFramePr>
        <p:xfrm>
          <a:off x="1648317" y="2133600"/>
          <a:ext cx="5847365" cy="301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7365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chemeClr val="tx1"/>
                          </a:solidFill>
                          <a:effectLst/>
                        </a:rPr>
                        <a:t>+   	Κύκλος εργασιών (πωλήσεις) </a:t>
                      </a:r>
                      <a:endParaRPr lang="el-GR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chemeClr val="tx1"/>
                          </a:solidFill>
                          <a:effectLst/>
                        </a:rPr>
                        <a:t>-	Κόστος πωλήσεων</a:t>
                      </a:r>
                      <a:endParaRPr lang="el-GR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= 	Μικτά αποτελέσματα εκμεταλλεύσεως</a:t>
                      </a:r>
                      <a:endParaRPr lang="el-GR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chemeClr val="tx1"/>
                          </a:solidFill>
                          <a:effectLst/>
                        </a:rPr>
                        <a:t>+ 	Άλλα έσοδα εκμεταλλεύσεως</a:t>
                      </a:r>
                      <a:endParaRPr lang="el-GR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l-GR" sz="1800" dirty="0">
                          <a:solidFill>
                            <a:schemeClr val="tx1"/>
                          </a:solidFill>
                          <a:effectLst/>
                        </a:rPr>
                        <a:t>	Άλλα έξοδα εκμεταλλεύσεως</a:t>
                      </a:r>
                      <a:endParaRPr lang="el-GR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= 	Αποτελέσματα εκμεταλλεύσεως</a:t>
                      </a:r>
                      <a:endParaRPr lang="el-GR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chemeClr val="tx1"/>
                          </a:solidFill>
                          <a:effectLst/>
                        </a:rPr>
                        <a:t>+	Μη λειτουργικά Έσοδα</a:t>
                      </a:r>
                      <a:endParaRPr lang="el-GR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l-GR" sz="1800" dirty="0">
                          <a:solidFill>
                            <a:schemeClr val="tx1"/>
                          </a:solidFill>
                          <a:effectLst/>
                        </a:rPr>
                        <a:t>	Μη λειτουργικά Έξοδα</a:t>
                      </a:r>
                      <a:endParaRPr lang="el-GR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chemeClr val="tx1"/>
                          </a:solidFill>
                          <a:effectLst/>
                        </a:rPr>
                        <a:t>+	Έκτακτα Έσοδα</a:t>
                      </a:r>
                      <a:endParaRPr lang="el-GR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l-GR" sz="1800" dirty="0">
                          <a:solidFill>
                            <a:schemeClr val="tx1"/>
                          </a:solidFill>
                          <a:effectLst/>
                        </a:rPr>
                        <a:t>	Έκτακτα Έξοδα</a:t>
                      </a:r>
                      <a:endParaRPr lang="el-GR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= 	Αποτελέσματα Χρήσης</a:t>
                      </a:r>
                      <a:endParaRPr lang="el-GR" sz="2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047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Χαρακτηριστικά γνωρίσματα </a:t>
            </a:r>
            <a:r>
              <a:rPr lang="el-GR" b="1" dirty="0" smtClean="0"/>
              <a:t>         του </a:t>
            </a:r>
            <a:r>
              <a:rPr lang="el-GR" b="1" dirty="0"/>
              <a:t>κόστους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304800" y="1828800"/>
            <a:ext cx="8267700" cy="2949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l-GR" sz="2000" b="1" dirty="0">
                <a:solidFill>
                  <a:prstClr val="black"/>
                </a:solidFill>
              </a:rPr>
              <a:t>Τα χαρακτηριστικά γνωρίσματα του κόστους είναι τα εξής: 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l-GR" sz="2000" dirty="0">
                <a:solidFill>
                  <a:prstClr val="black"/>
                </a:solidFill>
              </a:rPr>
              <a:t>Το κόστος αποτελεί επένδυση αγοραστικής δύναμης σε αγαθά και υπηρεσίες.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l-GR" sz="2000" dirty="0">
                <a:solidFill>
                  <a:prstClr val="black"/>
                </a:solidFill>
              </a:rPr>
              <a:t>Το κόστος αποτελεί στοιχείο του Ενεργητικού. 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l-GR" sz="2000" dirty="0">
                <a:solidFill>
                  <a:prstClr val="black"/>
                </a:solidFill>
              </a:rPr>
              <a:t>Το κόστος αλλάζει μορφή (συνήθως) μέσα στην επιχείρηση.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l-GR" sz="2000" dirty="0">
                <a:solidFill>
                  <a:prstClr val="black"/>
                </a:solidFill>
              </a:rPr>
              <a:t>Το κόστος εξαφανίζεται όταν το αγαθό ή η υπηρεσία όπου είναι ενσωματωμένο πουληθεί,  </a:t>
            </a:r>
            <a:r>
              <a:rPr lang="el-GR" sz="2000" dirty="0" err="1">
                <a:solidFill>
                  <a:prstClr val="black"/>
                </a:solidFill>
              </a:rPr>
              <a:t>απολεσθεί</a:t>
            </a:r>
            <a:r>
              <a:rPr lang="el-GR" sz="2000" dirty="0">
                <a:solidFill>
                  <a:prstClr val="black"/>
                </a:solidFill>
              </a:rPr>
              <a:t> ή διατεθεί σε τρίτους.</a:t>
            </a:r>
          </a:p>
          <a:p>
            <a:pPr marL="800100" lvl="1" indent="-342900">
              <a:lnSpc>
                <a:spcPct val="9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endParaRPr lang="el-GR" sz="2000" dirty="0">
              <a:solidFill>
                <a:prstClr val="black"/>
              </a:solidFill>
            </a:endParaRP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88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στο πλαίσιο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</a:t>
            </a:r>
            <a:r>
              <a:rPr lang="el-GR" sz="20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Τ.Ε.Ι. 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μόνο τη 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347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Το κόστος ενός παραγόμενου προϊόντος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304800" y="1828800"/>
            <a:ext cx="82677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l-GR" sz="2000" b="1" dirty="0">
                <a:solidFill>
                  <a:prstClr val="black"/>
                </a:solidFill>
              </a:rPr>
              <a:t>Το κόστος ενός παραγόμενου προϊόντος έχει τρία στοιχεία: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l-GR" sz="2000" b="1" dirty="0">
                <a:solidFill>
                  <a:prstClr val="black"/>
                </a:solidFill>
              </a:rPr>
              <a:t> 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το κόστος των πρώτων υλών,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το κόστος της εργασίας κατευθείαν στην παραγωγή του προϊόντος, και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όλα τα άλλα κόστη, που συνήθως λέγονται γενικά έξοδα.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l-GR" sz="2000" b="1" dirty="0">
              <a:solidFill>
                <a:prstClr val="black"/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l-GR" sz="2000" b="1" dirty="0">
              <a:solidFill>
                <a:prstClr val="black"/>
              </a:solidFill>
            </a:endParaRP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615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Παράδειγμα κοστολόγησης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60648221"/>
              </p:ext>
            </p:extLst>
          </p:nvPr>
        </p:nvGraphicFramePr>
        <p:xfrm>
          <a:off x="990600" y="888949"/>
          <a:ext cx="6857999" cy="5505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6172"/>
                <a:gridCol w="703749"/>
                <a:gridCol w="609915"/>
                <a:gridCol w="985248"/>
                <a:gridCol w="1172915"/>
              </a:tblGrid>
              <a:tr h="334574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Ανάλυση Κοστολόγησης Προϊόντος «Μπάρες Δημητριακών»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(1 παρτίδα είναι 5000 </a:t>
                      </a:r>
                      <a:r>
                        <a:rPr lang="el-GR" sz="1200" dirty="0" smtClean="0">
                          <a:effectLst/>
                        </a:rPr>
                        <a:t>κουτιά,</a:t>
                      </a:r>
                      <a:r>
                        <a:rPr lang="el-GR" sz="1200" baseline="0" dirty="0" smtClean="0">
                          <a:effectLst/>
                        </a:rPr>
                        <a:t> </a:t>
                      </a:r>
                      <a:r>
                        <a:rPr lang="el-GR" sz="1200" dirty="0" smtClean="0">
                          <a:effectLst/>
                        </a:rPr>
                        <a:t>Κάθε </a:t>
                      </a:r>
                      <a:r>
                        <a:rPr lang="el-GR" sz="1200" dirty="0">
                          <a:effectLst/>
                        </a:rPr>
                        <a:t>κουτί περιέχει 20 τεμάχια) 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018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Συστατικό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Μονάδα Μέτρησης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Ποσότητα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Κόστος ανά μονάδα μέτρησης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Άμεσο κόστος υλικών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 anchor="ctr"/>
                </a:tc>
              </a:tr>
              <a:tr h="1672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Βρώμη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 err="1" smtClean="0">
                          <a:effectLst/>
                        </a:rPr>
                        <a:t>Kg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850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600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€</a:t>
                      </a:r>
                      <a:r>
                        <a:rPr lang="el-GR" sz="1200" dirty="0">
                          <a:effectLst/>
                        </a:rPr>
                        <a:t> 0,20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120,00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1672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Φύτρο Σιταριού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Kg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850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0,30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30,00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1672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Κανέλλα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Kg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850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10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6,00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60,00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1672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Μοσχοκάρυδο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Kg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850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4,50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9,00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1672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Γαρίφαλο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Kg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850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5,50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11,00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1672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Μέλι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Lt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850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6,40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96,00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1672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Έλαιο σπόρων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Lt 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850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14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1,70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23,80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1672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Βιταμίνες σε σκόνη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Kg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850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10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18,50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185,00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1672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Νιφάδες χαρουπιού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Kg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850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2,10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210,00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1672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Σταφίδες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Kg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850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3,20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</a:t>
                      </a:r>
                      <a:r>
                        <a:rPr lang="el-GR" sz="1200">
                          <a:effectLst/>
                        </a:rPr>
                        <a:t> 160,00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3345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Υλικά συσκευασίας (μπάρας)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Τεμάχιο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850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100000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€ 0,01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€ 1000,00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2502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Υλικά συσκευασίας (κουτί)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Τεμάχιο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850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5000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€ 0,10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€ 500,00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1672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Συνολικό άμεσο κόστος υλικών (</a:t>
                      </a:r>
                      <a:r>
                        <a:rPr lang="en-US" sz="1200">
                          <a:effectLst/>
                        </a:rPr>
                        <a:t>A</a:t>
                      </a:r>
                      <a:r>
                        <a:rPr lang="el-GR" sz="1200">
                          <a:effectLst/>
                        </a:rPr>
                        <a:t>)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€ 2</a:t>
                      </a:r>
                      <a:r>
                        <a:rPr lang="el-GR" sz="1200">
                          <a:effectLst/>
                        </a:rPr>
                        <a:t>404,80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5018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Έξοδα παραγωγής (60% των Συνολικών Άμεσων Υλικών)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(</a:t>
                      </a:r>
                      <a:r>
                        <a:rPr lang="en-US" sz="1200">
                          <a:effectLst/>
                        </a:rPr>
                        <a:t>B = A*60%</a:t>
                      </a:r>
                      <a:r>
                        <a:rPr lang="el-GR" sz="1200">
                          <a:effectLst/>
                        </a:rPr>
                        <a:t>) 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€ 1442,</a:t>
                      </a:r>
                      <a:r>
                        <a:rPr lang="el-GR" sz="1200">
                          <a:effectLst/>
                        </a:rPr>
                        <a:t>88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2502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Κόστος  προϊόντων που παρήχθησαν </a:t>
                      </a:r>
                      <a:r>
                        <a:rPr lang="el-GR" sz="1200" dirty="0" smtClean="0">
                          <a:effectLst/>
                        </a:rPr>
                        <a:t>(</a:t>
                      </a:r>
                      <a:r>
                        <a:rPr lang="el-GR" sz="1200" dirty="0">
                          <a:effectLst/>
                        </a:rPr>
                        <a:t>C=A+B)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  </a:t>
                      </a:r>
                      <a:r>
                        <a:rPr lang="en-US" sz="1200">
                          <a:effectLst/>
                        </a:rPr>
                        <a:t>€ 3847,68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5018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Έξοδα Διοίκησης και Πωλήσεων (30% του κόστους των  προϊόντων που παρήχθησαν)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(</a:t>
                      </a:r>
                      <a:r>
                        <a:rPr lang="en-US" sz="1200" dirty="0">
                          <a:effectLst/>
                        </a:rPr>
                        <a:t>D</a:t>
                      </a:r>
                      <a:r>
                        <a:rPr lang="el-GR" sz="1200" dirty="0">
                          <a:effectLst/>
                        </a:rPr>
                        <a:t>= </a:t>
                      </a:r>
                      <a:r>
                        <a:rPr lang="en-US" sz="1200" dirty="0">
                          <a:effectLst/>
                        </a:rPr>
                        <a:t>C</a:t>
                      </a:r>
                      <a:r>
                        <a:rPr lang="el-GR" sz="1200" dirty="0">
                          <a:effectLst/>
                        </a:rPr>
                        <a:t>*30%) 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€ 1154,30 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2502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Κόστος </a:t>
                      </a:r>
                      <a:r>
                        <a:rPr lang="el-GR" sz="1200" dirty="0" err="1">
                          <a:effectLst/>
                        </a:rPr>
                        <a:t>Πωληθέντων</a:t>
                      </a:r>
                      <a:r>
                        <a:rPr lang="el-GR" sz="1200" dirty="0">
                          <a:effectLst/>
                        </a:rPr>
                        <a:t> </a:t>
                      </a:r>
                      <a:r>
                        <a:rPr lang="el-GR" sz="1200" dirty="0" smtClean="0">
                          <a:effectLst/>
                        </a:rPr>
                        <a:t>Προϊόντων(</a:t>
                      </a:r>
                      <a:r>
                        <a:rPr lang="en-US" sz="1200" dirty="0">
                          <a:effectLst/>
                        </a:rPr>
                        <a:t>E</a:t>
                      </a:r>
                      <a:r>
                        <a:rPr lang="el-GR" sz="1200" dirty="0">
                          <a:effectLst/>
                        </a:rPr>
                        <a:t> = </a:t>
                      </a:r>
                      <a:r>
                        <a:rPr lang="en-US" sz="1200" dirty="0">
                          <a:effectLst/>
                        </a:rPr>
                        <a:t>C</a:t>
                      </a:r>
                      <a:r>
                        <a:rPr lang="el-GR" sz="1200" dirty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D</a:t>
                      </a:r>
                      <a:r>
                        <a:rPr lang="el-GR" sz="1200" dirty="0">
                          <a:effectLst/>
                        </a:rPr>
                        <a:t>)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 </a:t>
                      </a:r>
                      <a:r>
                        <a:rPr lang="el-GR" sz="1200">
                          <a:effectLst/>
                        </a:rPr>
                        <a:t>5001</a:t>
                      </a:r>
                      <a:r>
                        <a:rPr lang="en-US" sz="1200">
                          <a:effectLst/>
                        </a:rPr>
                        <a:t>,98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  <a:tr h="2502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</a:rPr>
                        <a:t>Τελικό κόστος ανά κουτί (5000 κουτιά ανά παρτίδα)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</a:rPr>
                        <a:t> </a:t>
                      </a:r>
                      <a:endParaRPr lang="el-G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marL="0" marR="10287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€</a:t>
                      </a:r>
                      <a:r>
                        <a:rPr lang="el-GR" sz="1200" dirty="0">
                          <a:effectLst/>
                        </a:rPr>
                        <a:t> 1,00</a:t>
                      </a:r>
                      <a:endParaRPr lang="el-G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</a:tr>
            </a:tbl>
          </a:graphicData>
        </a:graphic>
      </p:graphicFrame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2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b="1" dirty="0"/>
              <a:t>Λογαριασμοί Πληρωτέοι</a:t>
            </a:r>
          </a:p>
        </p:txBody>
      </p:sp>
      <p:pic>
        <p:nvPicPr>
          <p:cNvPr id="4" name="Εικόνα 3" descr="Μπλόκ διάγραμμα διαχείρισης πληρωτέων λογαριασμών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6081" y="1600200"/>
            <a:ext cx="6431837" cy="4578493"/>
          </a:xfrm>
          <a:prstGeom prst="rect">
            <a:avLst/>
          </a:prstGeom>
        </p:spPr>
      </p:pic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22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140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0500" y="304800"/>
            <a:ext cx="8763000" cy="1143000"/>
          </a:xfrm>
        </p:spPr>
        <p:txBody>
          <a:bodyPr>
            <a:noAutofit/>
          </a:bodyPr>
          <a:lstStyle/>
          <a:p>
            <a:r>
              <a:rPr lang="el-GR" sz="3600" b="1" dirty="0"/>
              <a:t>Οι πληρωτέοι λογαριασμοί επικεντρώνονται στις παρακάτω δραστηριότητες: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304800" y="1554788"/>
            <a:ext cx="8267700" cy="4826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Αίτηση προκαταβολής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Καταχώρηση προκαταβολών με χρήση του προγράμματος πληρωμών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Καταχώρηση τιμολογίου προμηθευτή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Εκκαθάριση προκαταβολής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Καταχώρηση πιστωτικού τιμολογίου προμηθευτή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Έλεγχος και έκδοση Δεσμευμένων Τιμολογίων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Επιλογή τιμολογίων προς Εξόφληση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Έλεγχος και δέσμευση τιμολογίων για πληρωμή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Καταχώρηση πληρωμής με χρήση προγράμματος πληρωμών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Μη αυτόματη πληρωμή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Μη αυτόματη επεξεργασία κατάστασης λογαριασμού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Εμφάνιση καταχωρημένων εγγραφών</a:t>
            </a: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23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987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0500" y="304800"/>
            <a:ext cx="8763000" cy="1143000"/>
          </a:xfrm>
        </p:spPr>
        <p:txBody>
          <a:bodyPr>
            <a:noAutofit/>
          </a:bodyPr>
          <a:lstStyle/>
          <a:p>
            <a:r>
              <a:rPr lang="el-GR" sz="3600" b="1" dirty="0"/>
              <a:t>Λογαριασμοί Εισπρακτέοι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304800" y="1554788"/>
            <a:ext cx="826770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l-GR" sz="2000" b="1" dirty="0">
                <a:solidFill>
                  <a:prstClr val="black"/>
                </a:solidFill>
              </a:rPr>
              <a:t>Η βασική λειτουργικότητα του υποσυστήματος εισπρακτέων λογαριασμών είναι η ακόλουθη (SAP </a:t>
            </a:r>
            <a:r>
              <a:rPr lang="el-GR" sz="2000" b="1" dirty="0" err="1">
                <a:solidFill>
                  <a:prstClr val="black"/>
                </a:solidFill>
              </a:rPr>
              <a:t>Hellas</a:t>
            </a:r>
            <a:r>
              <a:rPr lang="el-GR" sz="2000" b="1" dirty="0">
                <a:solidFill>
                  <a:prstClr val="black"/>
                </a:solidFill>
              </a:rPr>
              <a:t>, 2011a):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l-GR" sz="2000" dirty="0">
              <a:solidFill>
                <a:prstClr val="black"/>
              </a:solidFill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Διαχείριση προκαταβολών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Διαχείριση τιμολογίων πελατών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Διαχείριση πιστωτικών σημειωμάτων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Καταχώρηση πληρωμών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Αυτόματη εκκαθάριση εκκρεμών πληρωμών σε λογαριασμούς πελάτη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Υπολογισμός τόκου σε υπόλοιπο λογαριασμού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prstClr val="black"/>
                </a:solidFill>
              </a:rPr>
              <a:t>Διαχείριση Πιστωτικών Ορίων Πελατών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l-GR" sz="2000" dirty="0">
              <a:solidFill>
                <a:prstClr val="black"/>
              </a:solidFill>
            </a:endParaRP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531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0500" y="304800"/>
            <a:ext cx="8763000" cy="1143000"/>
          </a:xfrm>
        </p:spPr>
        <p:txBody>
          <a:bodyPr>
            <a:noAutofit/>
          </a:bodyPr>
          <a:lstStyle/>
          <a:p>
            <a:r>
              <a:rPr lang="el-GR" sz="3600" b="1" dirty="0"/>
              <a:t>Διαχείριση Προϋπολογισμού</a:t>
            </a:r>
          </a:p>
        </p:txBody>
      </p:sp>
      <p:pic>
        <p:nvPicPr>
          <p:cNvPr id="3" name="Εικόνα 2" descr="Μπλόκ διάγραμμα διαχείρισης προυπολογισμού πωλήσεων. Ο προυπολογισμός πωλήσεων χωρίζεται σε προυπολογισμό προμηθειώνκαι προυπολογισμό Δαπανών παραγωγής. Οι δύο αυτοί προυπολογισμόυ συνηστούν τον επενδυτικό προυπολογισμό. στη συνέχεια τον ταμειακό προυπολογισμό, στη συνέχεια τον ισολογισμόκαι τέλος τα αποτελέσματα χρήσης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8554" y="1447800"/>
            <a:ext cx="3779729" cy="4605335"/>
          </a:xfrm>
          <a:prstGeom prst="rect">
            <a:avLst/>
          </a:prstGeom>
        </p:spPr>
      </p:pic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25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4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0500" y="304800"/>
            <a:ext cx="8763000" cy="1143000"/>
          </a:xfrm>
        </p:spPr>
        <p:txBody>
          <a:bodyPr>
            <a:noAutofit/>
          </a:bodyPr>
          <a:lstStyle/>
          <a:p>
            <a:r>
              <a:rPr lang="el-GR" sz="3600" b="1" dirty="0"/>
              <a:t>Σύστημα διαχείρισης </a:t>
            </a:r>
            <a:r>
              <a:rPr lang="el-GR" sz="3600" b="1" dirty="0" smtClean="0"/>
              <a:t>προϋπολογισμού</a:t>
            </a:r>
            <a:endParaRPr lang="el-GR" sz="3600" b="1" dirty="0"/>
          </a:p>
        </p:txBody>
      </p:sp>
      <p:sp>
        <p:nvSpPr>
          <p:cNvPr id="4" name="Ορθογώνιο 3"/>
          <p:cNvSpPr/>
          <p:nvPr/>
        </p:nvSpPr>
        <p:spPr>
          <a:xfrm>
            <a:off x="381000" y="1905000"/>
            <a:ext cx="8077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Ένα πληροφοριακό σύστημα αυτοματοποίησης σύνταξης και εκτέλεσης του προϋπολογισμού θα πρέπει να παρέχει ένα μέρος ή το σύνολο όλων των κατωτέρω: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Υποστήριξη στην κατανομή των πόρων της </a:t>
            </a:r>
            <a:r>
              <a:rPr lang="el-GR" dirty="0" smtClean="0"/>
              <a:t>επιχείρησης</a:t>
            </a:r>
            <a:r>
              <a:rPr lang="en-US" dirty="0"/>
              <a:t>.</a:t>
            </a:r>
            <a:r>
              <a:rPr lang="el-GR" dirty="0" smtClean="0"/>
              <a:t> 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Σύνταξη προϋπολογισμού είτε </a:t>
            </a:r>
            <a:r>
              <a:rPr lang="el-GR" dirty="0" err="1"/>
              <a:t>top-down</a:t>
            </a:r>
            <a:r>
              <a:rPr lang="el-GR" dirty="0"/>
              <a:t> είτε </a:t>
            </a:r>
            <a:r>
              <a:rPr lang="el-GR" dirty="0" err="1" smtClean="0"/>
              <a:t>bottom-up</a:t>
            </a:r>
            <a:r>
              <a:rPr lang="en-US" dirty="0" smtClean="0"/>
              <a:t>.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Δυνατότητα χρήσης ιστορικών στοιχείων κατά τη σύνταξη του </a:t>
            </a:r>
            <a:r>
              <a:rPr lang="el-GR" dirty="0" smtClean="0"/>
              <a:t>προϋπολογισμού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Υποστήριξη πολλαπλών εκδόσεων με βάση διαφορετικά σενάρια και </a:t>
            </a:r>
            <a:r>
              <a:rPr lang="el-GR" dirty="0" smtClean="0"/>
              <a:t>προβλέψεις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Υποστήριξη εναλλακτικών σεναρίων και δυνατότητες </a:t>
            </a:r>
            <a:r>
              <a:rPr lang="el-GR" dirty="0" smtClean="0"/>
              <a:t>προσομοίωσης</a:t>
            </a:r>
            <a:r>
              <a:rPr lang="en-US" dirty="0" smtClean="0"/>
              <a:t>.</a:t>
            </a:r>
            <a:r>
              <a:rPr lang="el-GR" dirty="0" smtClean="0"/>
              <a:t>  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Έλεγχος της τρέχουσας λειτουργίας και των επιδόσεων της επιχείρησης καθώς και των τμημάτων </a:t>
            </a:r>
            <a:r>
              <a:rPr lang="el-GR" dirty="0" smtClean="0"/>
              <a:t>της</a:t>
            </a:r>
            <a:r>
              <a:rPr lang="en-US" dirty="0" smtClean="0"/>
              <a:t>.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Προειδοποιητικά (πρόδρομα) μηνύματα, απόκλισης από τις </a:t>
            </a:r>
            <a:r>
              <a:rPr lang="el-GR" dirty="0" smtClean="0"/>
              <a:t>προβλέψεις</a:t>
            </a:r>
            <a:r>
              <a:rPr lang="en-US" dirty="0" smtClean="0"/>
              <a:t>.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Προειδοποιητικά (πρόδρομα) μηνύματα επικείμενων ευκαιριών και </a:t>
            </a:r>
            <a:r>
              <a:rPr lang="el-GR" dirty="0" smtClean="0"/>
              <a:t>απειλών</a:t>
            </a:r>
            <a:r>
              <a:rPr lang="en-US" dirty="0" smtClean="0"/>
              <a:t>.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26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722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0500" y="304800"/>
            <a:ext cx="8763000" cy="1143000"/>
          </a:xfrm>
        </p:spPr>
        <p:txBody>
          <a:bodyPr>
            <a:noAutofit/>
          </a:bodyPr>
          <a:lstStyle/>
          <a:p>
            <a:r>
              <a:rPr lang="el-GR" sz="3600" b="1" dirty="0"/>
              <a:t>Διαχείριση Παγίων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381000" y="1476866"/>
            <a:ext cx="8077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/>
              <a:t>Σε ένα πληροφοριακό σύστημα  ERP, τηρείται μητρώο παγίων στοιχείων στο οποίο κρατάμε τα παρακάτω στοιχεία:</a:t>
            </a:r>
          </a:p>
          <a:p>
            <a:endParaRPr lang="el-G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Στοιχεία κτήσης, η αρχική αξία κτήσης και οι μεταβολές αυτής (προσθήκες, βελτιώσεις, μειώσεις).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Το είδος του παγίου (ονομασία και διακριτικά στοιχεία).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Ο τόπος </a:t>
            </a:r>
            <a:r>
              <a:rPr lang="el-GR" dirty="0" smtClean="0"/>
              <a:t>εγκατάστασης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Ο λογιστικός λογαριασμός στον οποίο έχει </a:t>
            </a:r>
            <a:r>
              <a:rPr lang="el-GR" dirty="0" smtClean="0"/>
              <a:t>ενταχθεί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Η ημερομηνία έναρξης λειτουργίας και ημερομηνία που τυχόν τέθηκε σε αδράνεια.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Οι </a:t>
            </a:r>
            <a:r>
              <a:rPr lang="el-GR" dirty="0" err="1"/>
              <a:t>λογισμένες</a:t>
            </a:r>
            <a:r>
              <a:rPr lang="el-GR" dirty="0"/>
              <a:t> αποσβέσεις με τους συντελεστές, τα ποσά και τα στοιχεία της λογιστικής τους εγγραφής καθώς και οι </a:t>
            </a:r>
            <a:r>
              <a:rPr lang="el-GR" dirty="0" err="1"/>
              <a:t>αντιλογισμένες</a:t>
            </a:r>
            <a:r>
              <a:rPr lang="el-GR" dirty="0"/>
              <a:t> αποσβέσεις στις περιπτώσεις πώλησης ή καταστροφής κ.λπ. του </a:t>
            </a:r>
            <a:r>
              <a:rPr lang="el-GR" dirty="0" smtClean="0"/>
              <a:t>παγίου</a:t>
            </a:r>
            <a:r>
              <a:rPr lang="en-US" dirty="0" smtClean="0"/>
              <a:t>.</a:t>
            </a:r>
            <a:endParaRPr lang="el-GR" dirty="0"/>
          </a:p>
          <a:p>
            <a:endParaRPr lang="el-GR" b="1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27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890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0500" y="304800"/>
            <a:ext cx="8763000" cy="1143000"/>
          </a:xfrm>
        </p:spPr>
        <p:txBody>
          <a:bodyPr>
            <a:noAutofit/>
          </a:bodyPr>
          <a:lstStyle/>
          <a:p>
            <a:r>
              <a:rPr lang="el-GR" sz="3600" b="1" dirty="0"/>
              <a:t>Μέθοδοι απόσβεσης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381000" y="1476866"/>
            <a:ext cx="8077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Η γραμμική </a:t>
            </a:r>
            <a:r>
              <a:rPr lang="el-GR" sz="2800" dirty="0" smtClean="0"/>
              <a:t>απόσβεση</a:t>
            </a:r>
            <a:r>
              <a:rPr lang="en-US" sz="2800" dirty="0" smtClean="0"/>
              <a:t>.</a:t>
            </a:r>
            <a:endParaRPr lang="el-G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Η γραμμική μέθοδος ελέγχου </a:t>
            </a:r>
            <a:r>
              <a:rPr lang="el-GR" sz="2800" dirty="0" smtClean="0"/>
              <a:t>περιόδου</a:t>
            </a:r>
            <a:r>
              <a:rPr lang="en-US" sz="2800" dirty="0" smtClean="0"/>
              <a:t>.</a:t>
            </a:r>
            <a:endParaRPr lang="el-G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Η μέθοδος φθίνοντος </a:t>
            </a:r>
            <a:r>
              <a:rPr lang="el-GR" sz="2800" dirty="0" smtClean="0"/>
              <a:t>υπολοίπου</a:t>
            </a:r>
            <a:r>
              <a:rPr lang="en-US" sz="2800" dirty="0" smtClean="0"/>
              <a:t>.</a:t>
            </a:r>
            <a:endParaRPr lang="el-G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Η </a:t>
            </a:r>
            <a:r>
              <a:rPr lang="el-GR" sz="2800" dirty="0" err="1" smtClean="0"/>
              <a:t>πολυ</a:t>
            </a:r>
            <a:r>
              <a:rPr lang="en-US" sz="2800" dirty="0" smtClean="0"/>
              <a:t>-</a:t>
            </a:r>
            <a:r>
              <a:rPr lang="el-GR" sz="2800" dirty="0" smtClean="0"/>
              <a:t>επίπεδη μέθοδο</a:t>
            </a:r>
            <a:r>
              <a:rPr lang="en-US" sz="2800" dirty="0" smtClean="0"/>
              <a:t>.</a:t>
            </a:r>
            <a:endParaRPr lang="el-GR" sz="2800" dirty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28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75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0500" y="304800"/>
            <a:ext cx="8763000" cy="1143000"/>
          </a:xfrm>
        </p:spPr>
        <p:txBody>
          <a:bodyPr>
            <a:noAutofit/>
          </a:bodyPr>
          <a:lstStyle/>
          <a:p>
            <a:r>
              <a:rPr lang="el-GR" sz="3600" b="1" dirty="0"/>
              <a:t>Κινήσεις επί των παγίων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381000" y="1219200"/>
            <a:ext cx="8077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b="1" dirty="0"/>
              <a:t>Κεφαλαιοποίηση.</a:t>
            </a:r>
            <a:r>
              <a:rPr lang="el-GR" sz="1400" dirty="0"/>
              <a:t> Η κεφαλαιοποίηση είναι η διαδικασία καταγραφής του κόστους κτήσης και παραγωγής ως πάγιο στοιχείο ενεργητικού.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b="1" dirty="0"/>
              <a:t>Πιστωτικό Σημείωμα Κεφαλαιοποίησης.</a:t>
            </a:r>
            <a:r>
              <a:rPr lang="el-GR" sz="1400" dirty="0"/>
              <a:t> Ένα πιστωτικό τιμολόγιο κεφαλαιοποίησης, είναι ένα τιμολόγιο το οποίο μειώνει τα έξοδα κτήσης και παραγωγής του παγίου και αντιπροσωπεύει ουσιαστικά, το αντίθετο του τιμολογίου για ένα αγορασμένο πάγιο.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b="1" dirty="0"/>
              <a:t>Απόσυρση.</a:t>
            </a:r>
            <a:r>
              <a:rPr lang="el-GR" sz="1400" dirty="0"/>
              <a:t> Στη λογιστική, η απόσυρση πάγιου στοιχείου ενεργητικού σημαίνει τη διαγραφή του από τον εταιρικό ισολογισμό και τις λειτουργικές δραστηριότητες. Ένα πάγιο μπορεί να αποσυρθεί με τους παρακάτω τρόπους: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b="1" dirty="0"/>
              <a:t>Απόσυρση μέσω Πώλησης.</a:t>
            </a:r>
            <a:r>
              <a:rPr lang="el-GR" sz="1400" dirty="0"/>
              <a:t> Ένα πάγιο στοιχείο ενεργητικού πωλείται με κέρδος ή ζημία.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b="1" dirty="0"/>
              <a:t>Απόσυρση μέσω </a:t>
            </a:r>
            <a:r>
              <a:rPr lang="el-GR" sz="1400" b="1" dirty="0" smtClean="0"/>
              <a:t>Αχρηστίας.  </a:t>
            </a:r>
            <a:r>
              <a:rPr lang="el-GR" sz="1400" dirty="0"/>
              <a:t>Αν ένα πάγιο στοιχείο ενεργητικού αφήσει το χαρτοφυλάκιο παγίου χωρίς κέρδος ή ζημία, η επιχείρηση μπορεί να αποσύρει το πάγιο δημιουργώντας ένα έγγραφο απόσυρσης με τον τύπο </a:t>
            </a:r>
            <a:r>
              <a:rPr lang="el-GR" sz="1400" dirty="0" smtClean="0"/>
              <a:t>αχρηστία. </a:t>
            </a:r>
            <a:endParaRPr lang="el-G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b="1" dirty="0"/>
              <a:t>Πλήρης ή Μερική Απόσυρση .</a:t>
            </a:r>
            <a:r>
              <a:rPr lang="el-GR" sz="1400" dirty="0"/>
              <a:t> Μία απόσυρση μπορεί να αναφέρεται σε όλο το πάγιο (πλήρης απόσυρση) ή σε μέρος του παγίου (μερική απόσυρση).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b="1" dirty="0"/>
              <a:t>Μεταφορά. </a:t>
            </a:r>
            <a:r>
              <a:rPr lang="el-GR" sz="1400" dirty="0"/>
              <a:t>Είναι η μεταφορά ενός πάγιου στοιχείου ενεργητικού σε διαφορετική κατηγορία παγίου και αντιστοίχισή του με διαφορετικής ομάδας λογαριασμών του Γενικού Καθολικού.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b="1" dirty="0"/>
              <a:t>Μη Αυτόματη Απόσβεση. </a:t>
            </a:r>
            <a:r>
              <a:rPr lang="el-GR" sz="1400" dirty="0"/>
              <a:t>Ένα σύστημα ERP μπορεί να χρησιμοποιήσει τους τύπους απόσβεσης για να καθορίσει αυτόματα την προγραμματισμένη απόσβεση για ένα πάγιο για μια συγκεκριμένη οικονομική χρήση.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400" b="1" dirty="0"/>
              <a:t>Αναπροσαρμογή Παγίου. </a:t>
            </a:r>
            <a:r>
              <a:rPr lang="el-GR" sz="1400" dirty="0"/>
              <a:t>Η αναπροσαρμογή παγίου είναι μια τεχνική που χρησιμοποιήθηκε για την αναπροσαρμογή των εταιρικών παγίων ώστε να λαμβάνεται υπόψη ο πληθωρισμός ή οι αλλαγές στην αξία μόλις αποκτηθούν τα πάγια. </a:t>
            </a: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29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831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1800"/>
              </a:spcAft>
              <a:buNone/>
            </a:pPr>
            <a:r>
              <a:rPr lang="el-GR" sz="2800" dirty="0" smtClean="0"/>
              <a:t>Ο αναγνώστης να μπορεί να:</a:t>
            </a:r>
          </a:p>
          <a:p>
            <a:pPr marL="1314450" lvl="2" indent="-514350" eaLnBrk="1" hangingPunct="1">
              <a:spcBef>
                <a:spcPts val="0"/>
              </a:spcBef>
              <a:buFont typeface="+mj-lt"/>
              <a:buAutoNum type="arabicParenR"/>
            </a:pPr>
            <a:r>
              <a:rPr lang="el-GR" dirty="0" smtClean="0"/>
              <a:t>Περιγράφει τις βασικές εφαρμογές για την οικονομική διαχείριση μιας επιχείρησης.</a:t>
            </a:r>
          </a:p>
          <a:p>
            <a:pPr marL="1314450" lvl="2" indent="-514350" eaLnBrk="1" hangingPunct="1">
              <a:spcBef>
                <a:spcPts val="0"/>
              </a:spcBef>
              <a:buFont typeface="+mj-lt"/>
              <a:buAutoNum type="arabicParenR"/>
            </a:pPr>
            <a:r>
              <a:rPr lang="el-GR" dirty="0" smtClean="0"/>
              <a:t>Αναφέρει τις βασικές οικονομικές καταστάσεις.</a:t>
            </a:r>
          </a:p>
          <a:p>
            <a:pPr marL="1314450" lvl="2" indent="-514350" eaLnBrk="1" hangingPunct="1">
              <a:spcBef>
                <a:spcPts val="0"/>
              </a:spcBef>
              <a:buFont typeface="+mj-lt"/>
              <a:buAutoNum type="arabicParenR"/>
            </a:pPr>
            <a:r>
              <a:rPr lang="el-GR" dirty="0" smtClean="0"/>
              <a:t>Περιγράφει τα στάδια διαχείρισης ενός προϋπολογισμού.</a:t>
            </a:r>
          </a:p>
          <a:p>
            <a:pPr marL="1314450" lvl="2" indent="-514350" eaLnBrk="1" hangingPunct="1">
              <a:spcBef>
                <a:spcPts val="0"/>
              </a:spcBef>
              <a:buFont typeface="+mj-lt"/>
              <a:buAutoNum type="arabicParenR"/>
            </a:pPr>
            <a:r>
              <a:rPr lang="el-GR" dirty="0" smtClean="0"/>
              <a:t>Περιγράφει τη διαδικασία διαχείρισης των παγίων. </a:t>
            </a:r>
          </a:p>
          <a:p>
            <a:pPr marL="1314450" lvl="2" indent="-514350" eaLnBrk="1" hangingPunct="1">
              <a:spcBef>
                <a:spcPts val="0"/>
              </a:spcBef>
              <a:buFont typeface="+mj-lt"/>
              <a:buAutoNum type="arabicParenR"/>
            </a:pPr>
            <a:endParaRPr lang="el-GR" dirty="0" smtClean="0"/>
          </a:p>
          <a:p>
            <a:pPr marL="1314450" lvl="2" indent="-514350" eaLnBrk="1" hangingPunct="1">
              <a:spcBef>
                <a:spcPts val="0"/>
              </a:spcBef>
              <a:buFont typeface="+mj-lt"/>
              <a:buAutoNum type="arabicParenR"/>
            </a:pPr>
            <a:endParaRPr lang="el-GR" sz="2800" dirty="0" smtClean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36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Υπότιτλος 1"/>
          <p:cNvSpPr>
            <a:spLocks noGrp="1"/>
          </p:cNvSpPr>
          <p:nvPr>
            <p:ph type="subTitle" idx="1"/>
          </p:nvPr>
        </p:nvSpPr>
        <p:spPr bwMode="gray"/>
        <p:txBody>
          <a:bodyPr>
            <a:normAutofit/>
          </a:bodyPr>
          <a:lstStyle/>
          <a:p>
            <a:pPr algn="r"/>
            <a:endParaRPr lang="el-GR" sz="4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el-G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Μέγας Χρήστος</a:t>
            </a:r>
            <a:endParaRPr lang="el-GR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Εικόνα 1" descr=" Λογότυπο για άδειες χρήσης creative commons, b y, n c, s a ">
            <a:hlinkClick r:id="rId3" tooltip="Μετάβαση στην Άδεια Χρήσης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959" y="5949280"/>
            <a:ext cx="1583921" cy="554177"/>
          </a:xfrm>
          <a:prstGeom prst="rect">
            <a:avLst/>
          </a:prstGeom>
        </p:spPr>
      </p:pic>
      <p:pic>
        <p:nvPicPr>
          <p:cNvPr id="7" name="Εικόνα 2" descr="Λογότυπο επιχειρησιακού προγράμματος εκπαίδευση και δια βίου μάθηση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8564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 smtClean="0"/>
              <a:t>Σημειώματα</a:t>
            </a:r>
            <a:endParaRPr lang="el-GR" cap="none" dirty="0"/>
          </a:p>
        </p:txBody>
      </p:sp>
    </p:spTree>
    <p:extLst>
      <p:ext uri="{BB962C8B-B14F-4D97-AF65-F5344CB8AC3E}">
        <p14:creationId xmlns:p14="http://schemas.microsoft.com/office/powerpoint/2010/main" val="254342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/>
              <a:t>Σημείωμα Ιστορικού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Εκδόσεων</a:t>
            </a:r>
            <a:r>
              <a:rPr lang="en-US" sz="4000" b="1" dirty="0" smtClean="0"/>
              <a:t> </a:t>
            </a:r>
            <a:r>
              <a:rPr lang="el-GR" sz="4000" b="1" dirty="0" smtClean="0"/>
              <a:t>Έργου</a:t>
            </a:r>
            <a:endParaRPr lang="el-GR" sz="4000" b="1" dirty="0"/>
          </a:p>
        </p:txBody>
      </p:sp>
      <p:sp>
        <p:nvSpPr>
          <p:cNvPr id="5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000" dirty="0" smtClean="0"/>
          </a:p>
          <a:p>
            <a:pPr marL="0" indent="0">
              <a:spcBef>
                <a:spcPts val="0"/>
              </a:spcBef>
              <a:spcAft>
                <a:spcPts val="4200"/>
              </a:spcAft>
              <a:buNone/>
            </a:pPr>
            <a:r>
              <a:rPr lang="el-GR" sz="2800" dirty="0" smtClean="0"/>
              <a:t>Το </a:t>
            </a:r>
            <a:r>
              <a:rPr lang="el-GR" sz="2800" dirty="0"/>
              <a:t>παρόν έργο αποτελεί την έκδοση </a:t>
            </a:r>
            <a:r>
              <a:rPr lang="el-GR" sz="2800" dirty="0">
                <a:solidFill>
                  <a:srgbClr val="FF0000"/>
                </a:solidFill>
              </a:rPr>
              <a:t>Χ</a:t>
            </a:r>
            <a:r>
              <a:rPr lang="el-GR" sz="2800" dirty="0"/>
              <a:t>.</a:t>
            </a:r>
            <a:r>
              <a:rPr lang="el-GR" sz="2800" dirty="0">
                <a:solidFill>
                  <a:srgbClr val="FF0000"/>
                </a:solidFill>
              </a:rPr>
              <a:t>ΥΖ</a:t>
            </a:r>
            <a:r>
              <a:rPr lang="el-GR" sz="2800" dirty="0" smtClean="0"/>
              <a:t>.</a:t>
            </a:r>
            <a:endParaRPr lang="el-GR" sz="2800" dirty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l-GR" sz="2400" dirty="0"/>
              <a:t>Έχουν προηγηθεί οι κάτωθι εκδόσεις: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2000" dirty="0" smtClean="0"/>
              <a:t>Έκδοση </a:t>
            </a:r>
            <a:r>
              <a:rPr lang="el-GR" sz="2000" dirty="0">
                <a:solidFill>
                  <a:srgbClr val="FF0000"/>
                </a:solidFill>
              </a:rPr>
              <a:t>Χ1</a:t>
            </a:r>
            <a:r>
              <a:rPr lang="el-GR" sz="2000" dirty="0"/>
              <a:t>.</a:t>
            </a:r>
            <a:r>
              <a:rPr lang="el-GR" sz="2000" dirty="0">
                <a:solidFill>
                  <a:srgbClr val="FF0000"/>
                </a:solidFill>
              </a:rPr>
              <a:t>Υ1Ζ1</a:t>
            </a:r>
            <a:r>
              <a:rPr lang="el-GR" sz="2000" dirty="0"/>
              <a:t> διαθέσιμη εδώ. </a:t>
            </a:r>
            <a:r>
              <a:rPr lang="el-GR" sz="2000" dirty="0">
                <a:solidFill>
                  <a:srgbClr val="92D050"/>
                </a:solidFill>
              </a:rPr>
              <a:t>(Συνδέστε στο «εδώ» τον </a:t>
            </a:r>
            <a:r>
              <a:rPr lang="el-GR" sz="2000" dirty="0" err="1">
                <a:solidFill>
                  <a:srgbClr val="92D050"/>
                </a:solidFill>
              </a:rPr>
              <a:t>υπερσύνδεσμο</a:t>
            </a:r>
            <a:r>
              <a:rPr lang="el-GR" sz="2000" dirty="0">
                <a:solidFill>
                  <a:srgbClr val="92D050"/>
                </a:solidFill>
              </a:rPr>
              <a:t>).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2000" dirty="0" smtClean="0"/>
              <a:t>Έκδοση </a:t>
            </a:r>
            <a:r>
              <a:rPr lang="el-GR" sz="2000" dirty="0">
                <a:solidFill>
                  <a:srgbClr val="FF0000"/>
                </a:solidFill>
              </a:rPr>
              <a:t>Χ2</a:t>
            </a:r>
            <a:r>
              <a:rPr lang="el-GR" sz="2000" dirty="0"/>
              <a:t>.</a:t>
            </a:r>
            <a:r>
              <a:rPr lang="el-GR" sz="2000" dirty="0">
                <a:solidFill>
                  <a:srgbClr val="FF0000"/>
                </a:solidFill>
              </a:rPr>
              <a:t>Υ2Ζ2</a:t>
            </a:r>
            <a:r>
              <a:rPr lang="el-GR" sz="2000" dirty="0"/>
              <a:t> διαθέσιμη εδώ. </a:t>
            </a:r>
            <a:r>
              <a:rPr lang="el-GR" sz="2000" dirty="0">
                <a:solidFill>
                  <a:srgbClr val="92D050"/>
                </a:solidFill>
              </a:rPr>
              <a:t>(Συνδέστε στο «εδώ» τον </a:t>
            </a:r>
            <a:r>
              <a:rPr lang="el-GR" sz="2000" dirty="0" err="1">
                <a:solidFill>
                  <a:srgbClr val="92D050"/>
                </a:solidFill>
              </a:rPr>
              <a:t>υπερσύνδεσμο</a:t>
            </a:r>
            <a:r>
              <a:rPr lang="el-GR" sz="2000" dirty="0">
                <a:solidFill>
                  <a:srgbClr val="92D050"/>
                </a:solidFill>
              </a:rPr>
              <a:t>).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2000" dirty="0" smtClean="0"/>
              <a:t>Έκδοση </a:t>
            </a:r>
            <a:r>
              <a:rPr lang="el-GR" sz="2000" dirty="0">
                <a:solidFill>
                  <a:srgbClr val="FF0000"/>
                </a:solidFill>
              </a:rPr>
              <a:t>Χ3</a:t>
            </a:r>
            <a:r>
              <a:rPr lang="el-GR" sz="2000" dirty="0"/>
              <a:t>.</a:t>
            </a:r>
            <a:r>
              <a:rPr lang="el-GR" sz="2000" dirty="0">
                <a:solidFill>
                  <a:srgbClr val="FF0000"/>
                </a:solidFill>
              </a:rPr>
              <a:t>Υ3Ζ3</a:t>
            </a:r>
            <a:r>
              <a:rPr lang="el-GR" sz="2000" dirty="0"/>
              <a:t> διαθέσιμη εδώ. </a:t>
            </a:r>
            <a:r>
              <a:rPr lang="el-GR" sz="2000" dirty="0">
                <a:solidFill>
                  <a:srgbClr val="92D050"/>
                </a:solidFill>
              </a:rPr>
              <a:t>(Συνδέστε στο «εδώ» τον </a:t>
            </a:r>
            <a:r>
              <a:rPr lang="el-GR" sz="2000" dirty="0" err="1">
                <a:solidFill>
                  <a:srgbClr val="92D050"/>
                </a:solidFill>
              </a:rPr>
              <a:t>υπερσύνδεσμο</a:t>
            </a:r>
            <a:r>
              <a:rPr lang="el-GR" sz="2000" dirty="0">
                <a:solidFill>
                  <a:srgbClr val="92D050"/>
                </a:solidFill>
              </a:rPr>
              <a:t>). 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0259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Αναφοράς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n-US" sz="2400" dirty="0" smtClean="0"/>
              <a:t>Copyright</a:t>
            </a:r>
            <a:r>
              <a:rPr lang="el-GR" sz="2400" dirty="0" smtClean="0"/>
              <a:t> Τεχνολογικό Εκπαιδευτικό Ίδρυμα Θεσσαλίας</a:t>
            </a:r>
            <a:r>
              <a:rPr lang="en-US" sz="2400" dirty="0" smtClean="0"/>
              <a:t>, </a:t>
            </a:r>
            <a:r>
              <a:rPr lang="el-GR" sz="2400" dirty="0" smtClean="0"/>
              <a:t>Παναγιώτης </a:t>
            </a:r>
            <a:r>
              <a:rPr lang="el-GR" sz="2400" dirty="0" err="1" smtClean="0"/>
              <a:t>Φιτσιλής</a:t>
            </a:r>
            <a:r>
              <a:rPr lang="el-GR" sz="2400" dirty="0" smtClean="0"/>
              <a:t> 2015. Παναγιώτης </a:t>
            </a:r>
            <a:r>
              <a:rPr lang="el-GR" sz="2400" dirty="0" err="1" smtClean="0"/>
              <a:t>Φιτσιλής</a:t>
            </a:r>
            <a:r>
              <a:rPr lang="el-GR" sz="2400" dirty="0" smtClean="0"/>
              <a:t> «Προγραμματισμός Επιχειρησιακών Πόρων» Έκδοση 1.0 Λάρισα  01/09/2015 . </a:t>
            </a:r>
            <a:r>
              <a:rPr lang="el-GR" sz="2400" dirty="0"/>
              <a:t>Διαθέσιμο από τη δικτυακή </a:t>
            </a:r>
            <a:r>
              <a:rPr lang="el-GR" sz="2400" dirty="0" smtClean="0"/>
              <a:t>διεύθυνση: </a:t>
            </a:r>
            <a:r>
              <a:rPr lang="en-US" sz="2400" dirty="0" smtClean="0">
                <a:solidFill>
                  <a:srgbClr val="FF0000"/>
                </a:solidFill>
                <a:hlinkClick r:id="rId3" tooltip="Μετάβαση στην ιστοσελίδα του μαθήματος"/>
              </a:rPr>
              <a:t>http</a:t>
            </a:r>
            <a:r>
              <a:rPr lang="en-US" sz="2400" smtClean="0">
                <a:solidFill>
                  <a:srgbClr val="FF0000"/>
                </a:solidFill>
                <a:hlinkClick r:id="rId3" tooltip="Μετάβαση στην ιστοσελίδα του μαθήματος"/>
              </a:rPr>
              <a:t>://</a:t>
            </a:r>
            <a:r>
              <a:rPr lang="en-US" sz="2400" smtClean="0">
                <a:solidFill>
                  <a:srgbClr val="FF0000"/>
                </a:solidFill>
                <a:hlinkClick r:id="rId3" tooltip="Μετάβαση στην ιστοσελίδα του μαθήματος"/>
              </a:rPr>
              <a:t>cdev.teilar.gr/courses/DDE105</a:t>
            </a:r>
            <a:r>
              <a:rPr lang="en-US" sz="2400" smtClean="0">
                <a:solidFill>
                  <a:srgbClr val="FF0000"/>
                </a:solidFill>
                <a:hlinkClick r:id="rId3" tooltip="Μετάβαση στην ιστοσελίδα του μαθήματος"/>
              </a:rPr>
              <a:t>/index.php</a:t>
            </a:r>
            <a:r>
              <a:rPr lang="el-GR" sz="2400" dirty="0" smtClean="0"/>
              <a:t>.</a:t>
            </a:r>
            <a:endParaRPr lang="el-GR" sz="24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83510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905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</a:t>
            </a:r>
            <a:r>
              <a:rPr lang="en-US" sz="2000" dirty="0" smtClean="0"/>
              <a:t>Creative Commons</a:t>
            </a:r>
            <a:r>
              <a:rPr lang="el-GR" sz="2000" dirty="0" smtClean="0"/>
              <a:t>: Αναφορά - </a:t>
            </a:r>
            <a:r>
              <a:rPr lang="el-GR" sz="2000" dirty="0"/>
              <a:t>Μη Εμπορική </a:t>
            </a:r>
            <a:r>
              <a:rPr lang="el-GR" sz="2000" dirty="0" smtClean="0"/>
              <a:t>Χρήση - </a:t>
            </a:r>
            <a:r>
              <a:rPr lang="el-GR" sz="2000" dirty="0"/>
              <a:t>Παρόμοια </a:t>
            </a:r>
            <a:r>
              <a:rPr lang="el-GR" sz="2000" dirty="0" smtClean="0"/>
              <a:t>Διανομή, </a:t>
            </a:r>
            <a:r>
              <a:rPr lang="el-GR" sz="2000" dirty="0"/>
              <a:t>4.0 [1] ή μεταγενέστερη, Διεθνής </a:t>
            </a:r>
            <a:r>
              <a:rPr lang="el-GR" sz="2000" dirty="0" smtClean="0"/>
              <a:t>Έκδοση.</a:t>
            </a:r>
            <a:r>
              <a:rPr lang="en-US" sz="2000" dirty="0" smtClean="0"/>
              <a:t> </a:t>
            </a:r>
            <a:r>
              <a:rPr lang="el-GR" sz="2000" dirty="0" smtClean="0"/>
              <a:t>Εξαιρούνται </a:t>
            </a:r>
            <a:r>
              <a:rPr lang="el-GR" sz="2000" dirty="0"/>
              <a:t>τα αυτοτελή έργα τρίτων π.χ. φωτογραφίες, διαγράμματα </a:t>
            </a:r>
            <a:r>
              <a:rPr lang="el-GR" sz="2000" dirty="0" smtClean="0"/>
              <a:t>κ.λπ., τα </a:t>
            </a:r>
            <a:r>
              <a:rPr lang="el-GR" sz="2000" dirty="0"/>
              <a:t>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Εικόνα 1" descr=" Λογότυπο για άδειες χρήσης creative commons, b y, n c, s a " title="Λογότυπο creative commons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422" y="358140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Θέση περιεχομένου 2"/>
          <p:cNvSpPr txBox="1"/>
          <p:nvPr/>
        </p:nvSpPr>
        <p:spPr>
          <a:xfrm>
            <a:off x="533400" y="4224704"/>
            <a:ext cx="8229600" cy="225229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l-GR" sz="1400" dirty="0"/>
              <a:t>[1] </a:t>
            </a:r>
            <a:r>
              <a:rPr lang="en-US" sz="1400" dirty="0" smtClean="0">
                <a:hlinkClick r:id="rId4" tooltip="Μετάβαση στην Άδεια Χρήσης"/>
              </a:rPr>
              <a:t>http://creativecommons.org/licenses/by-nc-sa/4.0/</a:t>
            </a:r>
            <a:endParaRPr lang="el-GR" sz="1400" dirty="0"/>
          </a:p>
          <a:p>
            <a:r>
              <a:rPr lang="el-GR" sz="1400" dirty="0"/>
              <a:t>Ως </a:t>
            </a:r>
            <a:r>
              <a:rPr lang="el-GR" sz="1400" b="1" dirty="0"/>
              <a:t>Μη Εμπορική</a:t>
            </a:r>
            <a:r>
              <a:rPr lang="el-GR" sz="1400" dirty="0"/>
              <a:t> ορίζεται η χρήση: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400" dirty="0" err="1" smtClean="0"/>
              <a:t>αδειοδόχο</a:t>
            </a:r>
            <a:r>
              <a:rPr lang="el-GR" sz="1400" dirty="0"/>
              <a:t>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περιλαμβάνει οικονομική συναλλαγή ως προϋπόθεση για τη χρήση ή πρόσβαση στο </a:t>
            </a:r>
            <a:r>
              <a:rPr lang="el-GR" sz="1400" dirty="0" smtClean="0"/>
              <a:t>έργο,</a:t>
            </a:r>
            <a:endParaRPr lang="el-GR" sz="1400" dirty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1400" dirty="0"/>
              <a:t>που</a:t>
            </a:r>
            <a:r>
              <a:rPr lang="en-GB" sz="1400" dirty="0"/>
              <a:t> </a:t>
            </a:r>
            <a:r>
              <a:rPr lang="el-GR" sz="1400" dirty="0"/>
              <a:t>δεν προσπορίζει στο διανομέα του έργου και</a:t>
            </a:r>
            <a:r>
              <a:rPr lang="en-GB" sz="1400" dirty="0"/>
              <a:t> </a:t>
            </a:r>
            <a:r>
              <a:rPr lang="el-GR" sz="1400" dirty="0" err="1"/>
              <a:t>αδειοδόχο</a:t>
            </a:r>
            <a:r>
              <a:rPr lang="en-GB" sz="1400" dirty="0"/>
              <a:t> </a:t>
            </a:r>
            <a:r>
              <a:rPr lang="el-GR" sz="1400" dirty="0"/>
              <a:t>έμμεσο οικονομικό όφελος (π.χ. διαφημίσεις) από την προβολή του έργου σε διαδικτυακό </a:t>
            </a:r>
            <a:r>
              <a:rPr lang="el-GR" sz="1400" dirty="0" smtClean="0"/>
              <a:t>τόπο.</a:t>
            </a:r>
            <a:endParaRPr lang="el-GR" sz="1400" dirty="0"/>
          </a:p>
          <a:p>
            <a:r>
              <a:rPr lang="el-GR" sz="1400" dirty="0" smtClean="0"/>
              <a:t>Ο </a:t>
            </a:r>
            <a:r>
              <a:rPr lang="el-GR" sz="1400" dirty="0"/>
              <a:t>δικαιούχος μπορεί να παρέχει στον </a:t>
            </a:r>
            <a:r>
              <a:rPr lang="el-GR" sz="1400" dirty="0" err="1"/>
              <a:t>αδειοδόχο</a:t>
            </a:r>
            <a:r>
              <a:rPr lang="el-GR" sz="1400" dirty="0"/>
              <a:t> ξεχωριστή άδεια να χρησιμοποιεί το έργο για εμπορική χρήση, εφόσον αυτό του ζητηθεί</a:t>
            </a:r>
            <a:r>
              <a:rPr lang="el-GR" sz="1400" dirty="0" smtClean="0"/>
              <a:t>.</a:t>
            </a:r>
            <a:endParaRPr lang="el-GR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16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/>
              <a:t>Σημείωμα Χρήσης </a:t>
            </a:r>
            <a:r>
              <a:rPr lang="el-GR" sz="4000" b="1" dirty="0" smtClean="0"/>
              <a:t>Έργων Τρίτων</a:t>
            </a:r>
            <a:r>
              <a:rPr lang="en-US" sz="4000" b="1" dirty="0" smtClean="0"/>
              <a:t>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n-US" sz="4000" b="1" dirty="0" smtClean="0"/>
              <a:t>(1/2)</a:t>
            </a:r>
            <a:endParaRPr lang="el-GR" sz="40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 smtClean="0"/>
              <a:t>Το </a:t>
            </a:r>
            <a:r>
              <a:rPr lang="el-GR" sz="24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400" b="1" dirty="0" smtClean="0"/>
              <a:t>Εικόνες/Σχήματα/Διαγράμματα</a:t>
            </a:r>
            <a:r>
              <a:rPr lang="en-US" sz="2400" b="1" dirty="0" smtClean="0"/>
              <a:t>/</a:t>
            </a:r>
            <a:r>
              <a:rPr lang="el-GR" sz="2400" b="1" dirty="0" smtClean="0"/>
              <a:t>Φωτογραφίες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Εικόνα 1: &lt;αναφορά</a:t>
            </a:r>
            <a:r>
              <a:rPr lang="el-GR" sz="2000" dirty="0">
                <a:solidFill>
                  <a:srgbClr val="FF0000"/>
                </a:solidFill>
              </a:rPr>
              <a:t>&gt;&lt;άδεια με την οποία διατίθεται&gt; </a:t>
            </a:r>
            <a:r>
              <a:rPr lang="el-GR" sz="2000" dirty="0" smtClean="0">
                <a:solidFill>
                  <a:srgbClr val="FF0000"/>
                </a:solidFill>
              </a:rPr>
              <a:t>&lt;σύνδεσμος&gt;&lt;πηγή&gt;&lt;</a:t>
            </a:r>
            <a:r>
              <a:rPr lang="el-GR" sz="2000" dirty="0" err="1" smtClean="0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2: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>
                <a:solidFill>
                  <a:srgbClr val="FF0000"/>
                </a:solidFill>
              </a:rPr>
              <a:t>πηγή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3: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4: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5: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</a:t>
            </a:r>
            <a:r>
              <a:rPr lang="el-GR" sz="2000" dirty="0" err="1">
                <a:solidFill>
                  <a:srgbClr val="FF0000"/>
                </a:solidFill>
              </a:rPr>
              <a:t>σύνδεσμος</a:t>
            </a:r>
            <a:r>
              <a:rPr lang="el-GR" sz="2000" dirty="0" err="1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62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000" b="1" dirty="0"/>
              <a:t>Σημείωμα Χρήσης </a:t>
            </a:r>
            <a:r>
              <a:rPr lang="el-GR" sz="4000" b="1" dirty="0" smtClean="0"/>
              <a:t>Έργων Τρίτων</a:t>
            </a:r>
            <a:r>
              <a:rPr lang="en-US" sz="4000" b="1" dirty="0" smtClean="0"/>
              <a:t>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n-US" sz="4000" b="1" dirty="0" smtClean="0"/>
              <a:t>(2/2)</a:t>
            </a:r>
            <a:r>
              <a:rPr lang="el-GR" sz="4000" b="1" dirty="0" smtClean="0"/>
              <a:t> </a:t>
            </a:r>
            <a:endParaRPr lang="el-GR" sz="4000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Το </a:t>
            </a:r>
            <a:r>
              <a:rPr lang="el-GR" sz="24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400" b="1" dirty="0" smtClean="0"/>
              <a:t>Πίνακες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Πίνακας 1: &lt;αναφορά</a:t>
            </a:r>
            <a:r>
              <a:rPr lang="el-GR" sz="2000" dirty="0">
                <a:solidFill>
                  <a:srgbClr val="FF0000"/>
                </a:solidFill>
              </a:rPr>
              <a:t>&gt;&lt;άδεια με την οποία διατίθεται&gt; </a:t>
            </a:r>
            <a:r>
              <a:rPr lang="el-GR" sz="2000" dirty="0" smtClean="0">
                <a:solidFill>
                  <a:srgbClr val="FF0000"/>
                </a:solidFill>
              </a:rPr>
              <a:t>&lt;σύνδεσμος&gt;&lt;πηγή&gt;&lt;</a:t>
            </a:r>
            <a:r>
              <a:rPr lang="el-GR" sz="2000" dirty="0" err="1" smtClean="0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Πίνακας 2: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Πίνακας 3: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 smtClean="0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14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Διατήρηση </a:t>
            </a:r>
            <a:r>
              <a:rPr lang="el-GR" b="1" dirty="0" smtClean="0"/>
              <a:t>Σημειωμάτων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l-GR" sz="2400" dirty="0" smtClean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Αναφοράς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το</a:t>
            </a:r>
            <a:r>
              <a:rPr lang="en-US" sz="2000" dirty="0" smtClean="0"/>
              <a:t> </a:t>
            </a:r>
            <a:r>
              <a:rPr lang="el-GR" sz="2000" dirty="0" smtClean="0"/>
              <a:t>Σημείωμα</a:t>
            </a:r>
            <a:r>
              <a:rPr lang="en-US" sz="2000" dirty="0" smtClean="0"/>
              <a:t> Αδειοδότησης</a:t>
            </a:r>
            <a:r>
              <a:rPr lang="el-GR" sz="2000" dirty="0" smtClean="0"/>
              <a:t>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 smtClean="0"/>
              <a:t>τη</a:t>
            </a:r>
            <a:r>
              <a:rPr lang="en-US" sz="2000" dirty="0" smtClean="0"/>
              <a:t> </a:t>
            </a:r>
            <a:r>
              <a:rPr lang="el-GR" sz="2000" dirty="0"/>
              <a:t>Δ</a:t>
            </a:r>
            <a:r>
              <a:rPr lang="el-GR" sz="2000" dirty="0" smtClean="0"/>
              <a:t>ήλωση</a:t>
            </a:r>
            <a:r>
              <a:rPr lang="en-US" sz="2000" dirty="0" smtClean="0"/>
              <a:t> </a:t>
            </a:r>
            <a:r>
              <a:rPr lang="el-GR" sz="2000" dirty="0" smtClean="0"/>
              <a:t>Διατήρησης Σημειωμάτων,</a:t>
            </a:r>
            <a:endParaRPr lang="el-GR" sz="2000" dirty="0"/>
          </a:p>
          <a:p>
            <a:pPr lvl="2" indent="-347472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</a:t>
            </a:r>
            <a:r>
              <a:rPr lang="el-GR" sz="2000" dirty="0" smtClean="0"/>
              <a:t>).</a:t>
            </a:r>
            <a:endParaRPr lang="el-GR" sz="2000" dirty="0"/>
          </a:p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6849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14" name="Θέση περιεχομένου 1">
            <a:hlinkClick r:id="rId3" action="ppaction://hlinksldjump" tooltip="Μετάβαση στη Διαφάνεια 6"/>
          </p:cNvPr>
          <p:cNvSpPr txBox="1"/>
          <p:nvPr/>
        </p:nvSpPr>
        <p:spPr>
          <a:xfrm>
            <a:off x="533400" y="1600200"/>
            <a:ext cx="78013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 smtClean="0">
                <a:hlinkClick r:id="rId4" action="ppaction://hlinksldjump"/>
              </a:rPr>
              <a:t>Βασικές </a:t>
            </a:r>
            <a:r>
              <a:rPr lang="el-GR" sz="2400" dirty="0">
                <a:hlinkClick r:id="rId4" action="ppaction://hlinksldjump"/>
              </a:rPr>
              <a:t>εφαρμογές για την οικονομική </a:t>
            </a:r>
            <a:r>
              <a:rPr lang="el-GR" sz="2400" dirty="0" smtClean="0">
                <a:hlinkClick r:id="rId4" action="ppaction://hlinksldjump"/>
              </a:rPr>
              <a:t>διαχείριση</a:t>
            </a:r>
            <a:r>
              <a:rPr lang="en-US" sz="2400" dirty="0" smtClean="0">
                <a:hlinkClick r:id="rId4" action="ppaction://hlinksldjump"/>
              </a:rPr>
              <a:t>.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>
                <a:hlinkClick r:id="rId5" action="ppaction://hlinksldjump"/>
              </a:rPr>
              <a:t>Βασικές οικονομικές </a:t>
            </a:r>
            <a:r>
              <a:rPr lang="el-GR" sz="2400" dirty="0" smtClean="0">
                <a:hlinkClick r:id="rId5" action="ppaction://hlinksldjump"/>
              </a:rPr>
              <a:t>καταστάσεις</a:t>
            </a:r>
            <a:r>
              <a:rPr lang="en-US" sz="2400" dirty="0" smtClean="0">
                <a:hlinkClick r:id="rId5" action="ppaction://hlinksldjump"/>
              </a:rPr>
              <a:t>.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>
                <a:hlinkClick r:id="rId6" action="ppaction://hlinksldjump"/>
              </a:rPr>
              <a:t>Διαχείριση </a:t>
            </a:r>
            <a:r>
              <a:rPr lang="el-GR" sz="2400" dirty="0" smtClean="0">
                <a:hlinkClick r:id="rId6" action="ppaction://hlinksldjump"/>
              </a:rPr>
              <a:t>Προϋπολογισμού</a:t>
            </a:r>
            <a:r>
              <a:rPr lang="en-US" sz="2400" dirty="0" smtClean="0">
                <a:hlinkClick r:id="rId6" action="ppaction://hlinksldjump"/>
              </a:rPr>
              <a:t>.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dirty="0" smtClean="0">
                <a:hlinkClick r:id="rId7" action="ppaction://hlinksldjump"/>
              </a:rPr>
              <a:t>Διαχείριση Παγίων.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400" dirty="0"/>
          </a:p>
        </p:txBody>
      </p:sp>
      <p:sp>
        <p:nvSpPr>
          <p:cNvPr id="1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917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Βασικές εφαρμογές για την οικονομική διαχείριση</a:t>
            </a:r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9080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l-GR" altLang="el-GR" sz="1600" b="1" dirty="0"/>
              <a:t>Βασικές εφαρμογές για την οικονομική διαχείριση μιας επιχείρησης είναι:</a:t>
            </a:r>
          </a:p>
          <a:p>
            <a:pPr>
              <a:lnSpc>
                <a:spcPct val="90000"/>
              </a:lnSpc>
            </a:pPr>
            <a:endParaRPr lang="el-GR" altLang="el-GR" sz="1600" dirty="0"/>
          </a:p>
          <a:p>
            <a:pPr>
              <a:lnSpc>
                <a:spcPct val="90000"/>
              </a:lnSpc>
            </a:pPr>
            <a:r>
              <a:rPr lang="el-GR" altLang="el-GR" sz="1600" b="1" dirty="0"/>
              <a:t>Λογιστική (</a:t>
            </a:r>
            <a:r>
              <a:rPr lang="el-GR" altLang="el-GR" sz="1600" b="1" dirty="0" err="1"/>
              <a:t>Accounting</a:t>
            </a:r>
            <a:r>
              <a:rPr lang="el-GR" altLang="el-GR" sz="1600" b="1" dirty="0"/>
              <a:t>). </a:t>
            </a:r>
            <a:r>
              <a:rPr lang="el-GR" altLang="el-GR" sz="1600" dirty="0"/>
              <a:t>Περιλαμβάνει τη Γενική Λογιστική (</a:t>
            </a:r>
            <a:r>
              <a:rPr lang="el-GR" altLang="el-GR" sz="1600" dirty="0" err="1"/>
              <a:t>general</a:t>
            </a:r>
            <a:r>
              <a:rPr lang="el-GR" altLang="el-GR" sz="1600" dirty="0"/>
              <a:t> </a:t>
            </a:r>
            <a:r>
              <a:rPr lang="el-GR" altLang="el-GR" sz="1600" dirty="0" err="1"/>
              <a:t>ledger</a:t>
            </a:r>
            <a:r>
              <a:rPr lang="el-GR" altLang="el-GR" sz="1600" dirty="0"/>
              <a:t>) η οποία διαχειρίζεται όλους τους λογαριασμούς μιας επιχείρησης οι οποίοι είναι οργανωμένοι σε ένα προκαθορισμένο λογιστικό σχέδιο. Όλοι οι λογαριασμοί είναι κατάλληλα αριθμημένοι και κωδικοποιημένοι.</a:t>
            </a:r>
          </a:p>
          <a:p>
            <a:pPr>
              <a:lnSpc>
                <a:spcPct val="90000"/>
              </a:lnSpc>
            </a:pPr>
            <a:r>
              <a:rPr lang="el-GR" altLang="el-GR" sz="1600" b="1" dirty="0"/>
              <a:t>Λογαριασμοί Πληρωτέοι (</a:t>
            </a:r>
            <a:r>
              <a:rPr lang="el-GR" altLang="el-GR" sz="1600" b="1" dirty="0" err="1"/>
              <a:t>Accounts</a:t>
            </a:r>
            <a:r>
              <a:rPr lang="el-GR" altLang="el-GR" sz="1600" b="1" dirty="0"/>
              <a:t> </a:t>
            </a:r>
            <a:r>
              <a:rPr lang="el-GR" altLang="el-GR" sz="1600" b="1" dirty="0" err="1"/>
              <a:t>Payables</a:t>
            </a:r>
            <a:r>
              <a:rPr lang="el-GR" altLang="el-GR" sz="1600" b="1" dirty="0"/>
              <a:t>).</a:t>
            </a:r>
            <a:r>
              <a:rPr lang="el-GR" altLang="el-GR" sz="1600" dirty="0"/>
              <a:t> Αφορά την παρακολούθηση των πληρωμών προς τους προμηθευτές. </a:t>
            </a:r>
          </a:p>
          <a:p>
            <a:pPr>
              <a:lnSpc>
                <a:spcPct val="90000"/>
              </a:lnSpc>
            </a:pPr>
            <a:r>
              <a:rPr lang="el-GR" altLang="el-GR" sz="1600" b="1" dirty="0"/>
              <a:t>Λογαριασμοί Εισπρακτέοι (</a:t>
            </a:r>
            <a:r>
              <a:rPr lang="el-GR" altLang="el-GR" sz="1600" b="1" dirty="0" err="1"/>
              <a:t>Accounts</a:t>
            </a:r>
            <a:r>
              <a:rPr lang="el-GR" altLang="el-GR" sz="1600" b="1" dirty="0"/>
              <a:t> </a:t>
            </a:r>
            <a:r>
              <a:rPr lang="el-GR" altLang="el-GR" sz="1600" b="1" dirty="0" err="1"/>
              <a:t>Receivables</a:t>
            </a:r>
            <a:r>
              <a:rPr lang="el-GR" altLang="el-GR" sz="1600" b="1" dirty="0"/>
              <a:t>).</a:t>
            </a:r>
            <a:r>
              <a:rPr lang="el-GR" altLang="el-GR" sz="1600" dirty="0"/>
              <a:t> Αφορά την παρακολούθηση των οικονομικών μεγεθών που προκύπτουν από πώληση με πίστωση προς πελάτες χονδρικής ή λιανικής. </a:t>
            </a:r>
          </a:p>
          <a:p>
            <a:pPr>
              <a:lnSpc>
                <a:spcPct val="90000"/>
              </a:lnSpc>
            </a:pPr>
            <a:r>
              <a:rPr lang="el-GR" altLang="el-GR" sz="1600" b="1" dirty="0"/>
              <a:t>Διαχείριση Προϋπολογισμού (</a:t>
            </a:r>
            <a:r>
              <a:rPr lang="el-GR" altLang="el-GR" sz="1600" b="1" dirty="0" err="1"/>
              <a:t>Budget</a:t>
            </a:r>
            <a:r>
              <a:rPr lang="el-GR" altLang="el-GR" sz="1600" b="1" dirty="0"/>
              <a:t> </a:t>
            </a:r>
            <a:r>
              <a:rPr lang="el-GR" altLang="el-GR" sz="1600" b="1" dirty="0" err="1"/>
              <a:t>Management</a:t>
            </a:r>
            <a:r>
              <a:rPr lang="el-GR" altLang="el-GR" sz="1600" b="1" dirty="0" smtClean="0"/>
              <a:t>).</a:t>
            </a:r>
            <a:r>
              <a:rPr lang="el-GR" altLang="el-GR" sz="1600" dirty="0" smtClean="0"/>
              <a:t> </a:t>
            </a:r>
            <a:endParaRPr lang="el-GR" altLang="el-GR" sz="1600" dirty="0"/>
          </a:p>
          <a:p>
            <a:pPr>
              <a:lnSpc>
                <a:spcPct val="90000"/>
              </a:lnSpc>
            </a:pPr>
            <a:r>
              <a:rPr lang="el-GR" altLang="el-GR" sz="1600" b="1" dirty="0"/>
              <a:t>Διαχείριση Παγίων (</a:t>
            </a:r>
            <a:r>
              <a:rPr lang="el-GR" altLang="el-GR" sz="1600" b="1" dirty="0" err="1"/>
              <a:t>Assets</a:t>
            </a:r>
            <a:r>
              <a:rPr lang="el-GR" altLang="el-GR" sz="1600" b="1" dirty="0"/>
              <a:t> </a:t>
            </a:r>
            <a:r>
              <a:rPr lang="el-GR" altLang="el-GR" sz="1600" b="1" dirty="0" err="1"/>
              <a:t>Management</a:t>
            </a:r>
            <a:r>
              <a:rPr lang="el-GR" altLang="el-GR" sz="1600" b="1" dirty="0"/>
              <a:t>).</a:t>
            </a:r>
            <a:r>
              <a:rPr lang="el-GR" altLang="el-GR" sz="1600" dirty="0"/>
              <a:t> Τα πάγια αποτελούν το μακροπρόθεσμο ενεργητικό μιας επιχείρησης. Έχουν χρονική περίοδο ζωής μεγαλύτερη του ενός έτους, αποκτώνται για χρήση από την επιχείρηση και δεν μεταπωλούνται στους πελάτες . Περιλαμβάνουν συνήθως εξειδικευμένο εξοπλισμό (π.χ. έπιπλα, μηχανές, ηλεκτρονικό εξοπλισμό, κτήρια, κ.α.). Το υποσύστημα διαχείρισης παγίων περιλαμβάνει διάφορους τρόπους υπολογισμού αποτίμησης με σκοπό την παρακολούθηση των αποσβέσεων. </a:t>
            </a:r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10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Η συνολική εικόνα της οικονομικής διαχείρισης</a:t>
            </a:r>
          </a:p>
        </p:txBody>
      </p:sp>
      <p:pic>
        <p:nvPicPr>
          <p:cNvPr id="4" name="Εικόνα 3" descr="μπλόκ διάγραμμα που αναπαριστά συνολικά τα στάδια μιας οικονομικής διαχείρισης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731" y="1570797"/>
            <a:ext cx="7486537" cy="4767485"/>
          </a:xfrm>
          <a:prstGeom prst="rect">
            <a:avLst/>
          </a:prstGeom>
        </p:spPr>
      </p:pic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855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4800" y="366713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Χρηματοοικονομική Λογιστική (ΧΛ</a:t>
            </a:r>
            <a:r>
              <a:rPr lang="el-GR" b="1" dirty="0" smtClean="0"/>
              <a:t>)       και Διοικητική </a:t>
            </a:r>
            <a:r>
              <a:rPr lang="el-GR" b="1" dirty="0"/>
              <a:t>Λογιστική (ΔΛ). </a:t>
            </a:r>
            <a:br>
              <a:rPr lang="el-GR" b="1" dirty="0"/>
            </a:br>
            <a:endParaRPr lang="el-GR" b="1" dirty="0"/>
          </a:p>
        </p:txBody>
      </p:sp>
      <p:graphicFrame>
        <p:nvGraphicFramePr>
          <p:cNvPr id="6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396933"/>
              </p:ext>
            </p:extLst>
          </p:nvPr>
        </p:nvGraphicFramePr>
        <p:xfrm>
          <a:off x="876301" y="1828800"/>
          <a:ext cx="7543798" cy="39071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2389"/>
                <a:gridCol w="3172296"/>
                <a:gridCol w="2909113"/>
              </a:tblGrid>
              <a:tr h="33936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Χρηματοοικονομική Λογιστική </a:t>
                      </a:r>
                      <a:endParaRPr lang="el-GR" sz="18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Διοικητική Λογιστική</a:t>
                      </a:r>
                      <a:endParaRPr lang="el-GR" sz="18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3393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Εστίαση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Εξωτερικά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Εσωτερικά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22598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Σκοπός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Ικανοποίηση νομικής απαίτησης (οικονομικές καταστάσεις)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Οικονομική παρακολούθηση εκτέλεσης επιχειρηματικών διεργασιών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Διευκολύνει την επικοινωνία με τους  επενδυτές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Διαχείριση του κόστους παραγωγής και παροχής υπηρεσιών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Διαχείριση εσόδων 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9685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Περιεχόμενο</a:t>
                      </a:r>
                      <a:endParaRPr lang="el-GR" sz="1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Καθορίζονται από τη νομοθεσία και τους υφιστάμενους κανονισμούς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Ορίζεται από τις ανάγκες της διοίκησης</a:t>
                      </a:r>
                      <a:endParaRPr lang="el-GR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15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Η οργάνωση της επιχείρησης για το υποσύστημα της λογιστικής.</a:t>
            </a:r>
          </a:p>
        </p:txBody>
      </p:sp>
      <p:pic>
        <p:nvPicPr>
          <p:cNvPr id="4" name="Εικόνα 3" descr="Μπλόκ διάγραμμα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75303"/>
            <a:ext cx="7754784" cy="4462659"/>
          </a:xfrm>
          <a:prstGeom prst="rect">
            <a:avLst/>
          </a:prstGeom>
        </p:spPr>
      </p:pic>
      <p:sp>
        <p:nvSpPr>
          <p:cNvPr id="9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439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Κλειδιά καταχώρησης λογιστικών εγγραφών στο σύστημα SAP</a:t>
            </a:r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538413"/>
              </p:ext>
            </p:extLst>
          </p:nvPr>
        </p:nvGraphicFramePr>
        <p:xfrm>
          <a:off x="1524000" y="1531864"/>
          <a:ext cx="5638800" cy="472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600"/>
                <a:gridCol w="4648200"/>
              </a:tblGrid>
              <a:tr h="18763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Κωδικός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Περιγραφή συναλλαγής</a:t>
                      </a:r>
                      <a:endParaRPr lang="el-GR" sz="16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00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Πρότυπο μοντέλο 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01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Τιμολόγιο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02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Αντίστροφο πιστωτικό σημείωμα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03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Τραπεζικές χρώσεις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04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Άλλοι εισπρακτέοι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05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Εισερχόμενη πληρωμή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06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Διαφορά πληρωμής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07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Άλλη εκκαθάριση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08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Εκκαθάριση πληρωμής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09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Ειδική χρέωση Γενικής Λογιστικής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11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Πιστωτικό σημείωμα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12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Αντιστροφή τιμολογίου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13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Αντιστροφή χρεώσεων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14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Άλλοι πληρωτέοι 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15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Εισερχόμενη πληρωμή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16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Διαφορά πληρωμής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17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Άλλη εκκαθάριση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18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Εκκαθάριση πληρωμής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19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Ειδική πίστωση Γενικής Λογιστικής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21</a:t>
                      </a:r>
                      <a:endParaRPr lang="el-GR" sz="14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Πιστωτικό σημείωμα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  <a:tr h="187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22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Αντιστροφή τιμολογίου</a:t>
                      </a:r>
                      <a:endParaRPr lang="el-GR" sz="1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Θέση υποσέλιδου 1" descr=".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l-GR" sz="1400" dirty="0" smtClean="0">
                <a:solidFill>
                  <a:prstClr val="black"/>
                </a:solidFill>
              </a:rPr>
              <a:t>Οικονομική Διαχείριση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schemeClr val="tx1"/>
                </a:solidFill>
              </a:rPr>
              <a:pPr>
                <a:defRPr/>
              </a:pPr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034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DEFAULTLANGUAGE" val="msoLanguageIDGreek"/>
  <p:tag name="ZHAW.ACCESSIBILITYADDIN.CHECKTIMEDATE" val="13/10/2015 9:54:36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5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7,5,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7,5,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7,5,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5,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7,5,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5,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5,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7,5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,6,9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7,5,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7,5,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7,5,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7,5,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7,5,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7,5,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7,5,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7,5,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7,5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7,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14,17,6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8,5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5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9,5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4,8,5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10,5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60E76BE4-A6EF-4D73-A26A-A991BDAFBC92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9718</TotalTime>
  <Words>2369</Words>
  <Application>Microsoft Office PowerPoint</Application>
  <PresentationFormat>Προβολή στην οθόνη (4:3)</PresentationFormat>
  <Paragraphs>466</Paragraphs>
  <Slides>37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37</vt:i4>
      </vt:variant>
    </vt:vector>
  </HeadingPairs>
  <TitlesOfParts>
    <vt:vector size="44" baseType="lpstr">
      <vt:lpstr>MS Mincho</vt:lpstr>
      <vt:lpstr>Arial</vt:lpstr>
      <vt:lpstr>Calibri</vt:lpstr>
      <vt:lpstr>Courier New</vt:lpstr>
      <vt:lpstr>Times New Roman</vt:lpstr>
      <vt:lpstr>Wingdings</vt:lpstr>
      <vt:lpstr>Θέμα του Office</vt:lpstr>
      <vt:lpstr>Προγραμματισμός                    Επιχειρησιακών Πόρων -                                                      Enterprise Resource Planning</vt:lpstr>
      <vt:lpstr>Χρηματοδότηση </vt:lpstr>
      <vt:lpstr>Σκοποί ενότητας </vt:lpstr>
      <vt:lpstr>Περιεχόμενα ενότητας</vt:lpstr>
      <vt:lpstr>Βασικές εφαρμογές για την οικονομική διαχείριση</vt:lpstr>
      <vt:lpstr>Η συνολική εικόνα της οικονομικής διαχείρισης</vt:lpstr>
      <vt:lpstr>Χρηματοοικονομική Λογιστική (ΧΛ)       και Διοικητική Λογιστική (ΔΛ).  </vt:lpstr>
      <vt:lpstr>Η οργάνωση της επιχείρησης για το υποσύστημα της λογιστικής.</vt:lpstr>
      <vt:lpstr>Κλειδιά καταχώρησης λογιστικών εγγραφών στο σύστημα SAP</vt:lpstr>
      <vt:lpstr>Τύποι λογιστικών εγγραφών στο σύστημα SAP</vt:lpstr>
      <vt:lpstr>Βασικές οικονομικές καταστάσεις</vt:lpstr>
      <vt:lpstr>Ο ισολογισμός</vt:lpstr>
      <vt:lpstr>Το παθητικό</vt:lpstr>
      <vt:lpstr>Λογαριασμοί Παθητικού</vt:lpstr>
      <vt:lpstr>Το Ενεργητικό</vt:lpstr>
      <vt:lpstr>Λογαριασμοί Ενεργητικού</vt:lpstr>
      <vt:lpstr>Παράδειγμα Ισολογισμού </vt:lpstr>
      <vt:lpstr>Κατάσταση αποτελεσμάτων χρήσης</vt:lpstr>
      <vt:lpstr>Χαρακτηριστικά γνωρίσματα          του κόστους</vt:lpstr>
      <vt:lpstr>Το κόστος ενός παραγόμενου προϊόντος</vt:lpstr>
      <vt:lpstr>Παράδειγμα κοστολόγησης</vt:lpstr>
      <vt:lpstr>Λογαριασμοί Πληρωτέοι</vt:lpstr>
      <vt:lpstr>Οι πληρωτέοι λογαριασμοί επικεντρώνονται στις παρακάτω δραστηριότητες:</vt:lpstr>
      <vt:lpstr>Λογαριασμοί Εισπρακτέοι</vt:lpstr>
      <vt:lpstr>Διαχείριση Προϋπολογισμού</vt:lpstr>
      <vt:lpstr>Σύστημα διαχείρισης προϋπολογισμού</vt:lpstr>
      <vt:lpstr>Διαχείριση Παγίων</vt:lpstr>
      <vt:lpstr>Μέθοδοι απόσβεσης</vt:lpstr>
      <vt:lpstr>Κινήσεις επί των παγίων</vt:lpstr>
      <vt:lpstr>Τέλος ενότητας</vt:lpstr>
      <vt:lpstr>Σημειώματα</vt:lpstr>
      <vt:lpstr>Σημείωμα Ιστορικού  Εκδόσεων Έργου</vt:lpstr>
      <vt:lpstr>Σημείωμα Αναφοράς</vt:lpstr>
      <vt:lpstr>Σημείωμα Αδειοδότησης</vt:lpstr>
      <vt:lpstr>Σημείωμα Χρήσης Έργων Τρίτων  (1/2)</vt:lpstr>
      <vt:lpstr>Σημείωμα Χρήσης Έργων Τρίτων  (2/2) 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Επιχειρησιακών Πόρων ERP</dc:title>
  <cp:lastModifiedBy>Tilemahos Stilianos</cp:lastModifiedBy>
  <cp:revision>161</cp:revision>
  <dcterms:created xsi:type="dcterms:W3CDTF">2014-09-20T14:32:06Z</dcterms:created>
  <dcterms:modified xsi:type="dcterms:W3CDTF">2015-11-04T06:56:49Z</dcterms:modified>
</cp:coreProperties>
</file>