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256" r:id="rId3"/>
    <p:sldId id="257" r:id="rId4"/>
    <p:sldId id="259" r:id="rId5"/>
    <p:sldId id="261" r:id="rId6"/>
    <p:sldId id="262" r:id="rId7"/>
    <p:sldId id="369" r:id="rId8"/>
    <p:sldId id="370" r:id="rId9"/>
    <p:sldId id="371" r:id="rId10"/>
    <p:sldId id="372" r:id="rId11"/>
    <p:sldId id="373" r:id="rId12"/>
    <p:sldId id="374" r:id="rId13"/>
    <p:sldId id="375" r:id="rId14"/>
    <p:sldId id="376" r:id="rId15"/>
    <p:sldId id="316" r:id="rId16"/>
    <p:sldId id="280" r:id="rId17"/>
  </p:sldIdLst>
  <p:sldSz cx="9144000" cy="6858000" type="screen4x3"/>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74" d="100"/>
          <a:sy n="74" d="100"/>
        </p:scale>
        <p:origin x="1080" y="6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2.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0.xml"/><Relationship Id="rId5" Type="http://schemas.openxmlformats.org/officeDocument/2006/relationships/tags" Target="../tags/tag22.xml"/><Relationship Id="rId10" Type="http://schemas.openxmlformats.org/officeDocument/2006/relationships/slide" Target="slide9.xml"/><Relationship Id="rId4" Type="http://schemas.openxmlformats.org/officeDocument/2006/relationships/tags" Target="../tags/tag21.xml"/><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smtClean="0"/>
              <a:t>Στατιστική Επιχειρήσεων</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2</a:t>
            </a:r>
            <a:r>
              <a:rPr lang="el-GR" sz="2800" b="1" dirty="0" smtClean="0"/>
              <a:t>:</a:t>
            </a:r>
            <a:r>
              <a:rPr lang="en-US" sz="2800" dirty="0" smtClean="0"/>
              <a:t> </a:t>
            </a:r>
            <a:r>
              <a:rPr lang="el-GR" sz="2800" dirty="0" smtClean="0"/>
              <a:t>Μέθοδοι Αξιολόγησης             Μονοδιάστατων Δεδομένων.</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b="1" dirty="0" smtClean="0"/>
              <a:t>Ασκήσεις Πράξης</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Σαντουρίδης</a:t>
            </a:r>
            <a:r>
              <a:rPr lang="el-GR" sz="2800" dirty="0" smtClean="0"/>
              <a:t> Ηλίας </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Λογιστικής και Χρηματοοικονομικής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ΑΣΚΗΣΗ 4</a:t>
            </a:r>
            <a:endParaRPr lang="el-GR" dirty="0"/>
          </a:p>
        </p:txBody>
      </p:sp>
      <mc:AlternateContent xmlns:mc="http://schemas.openxmlformats.org/markup-compatibility/2006" xmlns:a14="http://schemas.microsoft.com/office/drawing/2010/main">
        <mc:Choice Requires="a14">
          <p:sp>
            <p:nvSpPr>
              <p:cNvPr id="4" name="Θέση περιεχομένου 3"/>
              <p:cNvSpPr>
                <a:spLocks noGrp="1"/>
              </p:cNvSpPr>
              <p:nvPr>
                <p:ph sz="quarter" idx="1"/>
              </p:nvPr>
            </p:nvSpPr>
            <p:spPr/>
            <p:txBody>
              <a:bodyPr>
                <a:normAutofit fontScale="85000" lnSpcReduction="20000"/>
              </a:bodyPr>
              <a:lstStyle/>
              <a:p>
                <a:pPr marL="0" indent="0">
                  <a:buNone/>
                </a:pPr>
                <a:r>
                  <a:rPr lang="el-GR" dirty="0" smtClean="0"/>
                  <a:t>Η καμπύλη </a:t>
                </a:r>
                <a:r>
                  <a:rPr lang="en-US" dirty="0"/>
                  <a:t>Lorenz </a:t>
                </a:r>
                <a:r>
                  <a:rPr lang="el-GR" dirty="0"/>
                  <a:t>για μια </a:t>
                </a:r>
                <a:r>
                  <a:rPr lang="el-GR" dirty="0" smtClean="0"/>
                  <a:t>ταξινομημένη κατανομή πλούτου μιας χώρας αποτελείται </a:t>
                </a:r>
                <a:r>
                  <a:rPr lang="el-GR" dirty="0"/>
                  <a:t>από τη γραμμή η οποία ενώνει τα σημεία (0, 0), (30, 15), (50, 30), (80, 60), (100, 100). Ποιο ποσοστό του συνολικού πλούτου αντιστοιχεί στο πλουσιότερο 5</a:t>
                </a:r>
                <a:r>
                  <a:rPr lang="el-GR" dirty="0" smtClean="0"/>
                  <a:t>%;</a:t>
                </a:r>
              </a:p>
              <a:p>
                <a:pPr marL="0" indent="0">
                  <a:buNone/>
                </a:pPr>
                <a:r>
                  <a:rPr lang="el-GR" dirty="0" smtClean="0">
                    <a:solidFill>
                      <a:srgbClr val="FF0000"/>
                    </a:solidFill>
                  </a:rPr>
                  <a:t>Λύση</a:t>
                </a:r>
              </a:p>
              <a:p>
                <a:pPr marL="0" indent="0">
                  <a:buNone/>
                </a:pPr>
                <a:r>
                  <a:rPr lang="el-GR" dirty="0"/>
                  <a:t>Για </a:t>
                </a:r>
                <a14:m>
                  <m:oMath xmlns:m="http://schemas.openxmlformats.org/officeDocument/2006/math">
                    <m:r>
                      <a:rPr lang="el-GR" b="0" i="1" smtClean="0">
                        <a:latin typeface="Cambria Math"/>
                      </a:rPr>
                      <m:t>80</m:t>
                    </m:r>
                    <m:r>
                      <a:rPr lang="el-GR" b="0" i="1" smtClean="0">
                        <a:latin typeface="Cambria Math"/>
                        <a:ea typeface="Cambria Math"/>
                      </a:rPr>
                      <m:t>≤</m:t>
                    </m:r>
                    <m:r>
                      <a:rPr lang="en-US" b="0" i="1" smtClean="0">
                        <a:latin typeface="Cambria Math"/>
                        <a:ea typeface="Cambria Math"/>
                      </a:rPr>
                      <m:t>𝑢</m:t>
                    </m:r>
                    <m:r>
                      <a:rPr lang="en-US" b="0" i="1" smtClean="0">
                        <a:latin typeface="Cambria Math"/>
                        <a:ea typeface="Cambria Math"/>
                      </a:rPr>
                      <m:t>≤100</m:t>
                    </m:r>
                  </m:oMath>
                </a14:m>
                <a:r>
                  <a:rPr lang="el-GR" dirty="0" smtClean="0"/>
                  <a:t> </a:t>
                </a:r>
                <a:r>
                  <a:rPr lang="el-GR" dirty="0"/>
                  <a:t>η καμπύλη </a:t>
                </a:r>
                <a:r>
                  <a:rPr lang="en-US" dirty="0"/>
                  <a:t>Lorenz</a:t>
                </a:r>
                <a:r>
                  <a:rPr lang="el-GR" dirty="0"/>
                  <a:t> είναι ευθεία. </a:t>
                </a:r>
                <a:r>
                  <a:rPr lang="el-GR" dirty="0" smtClean="0"/>
                  <a:t>Καθώς </a:t>
                </a:r>
                <a:r>
                  <a:rPr lang="en-US" dirty="0" smtClean="0"/>
                  <a:t>L(80) = 60 </a:t>
                </a:r>
                <a:r>
                  <a:rPr lang="el-GR" dirty="0" smtClean="0"/>
                  <a:t>και </a:t>
                </a:r>
                <a:r>
                  <a:rPr lang="en-US" dirty="0" smtClean="0"/>
                  <a:t>L(100) = 100</a:t>
                </a:r>
                <a:r>
                  <a:rPr lang="el-GR" dirty="0" smtClean="0"/>
                  <a:t>, από το διάγραμμα</a:t>
                </a:r>
                <a:r>
                  <a:rPr lang="en-US" dirty="0" smtClean="0"/>
                  <a:t> </a:t>
                </a:r>
                <a:r>
                  <a:rPr lang="el-GR" dirty="0" smtClean="0"/>
                  <a:t>βρίσκουμε ότι </a:t>
                </a:r>
                <a:r>
                  <a:rPr lang="en-US" dirty="0" smtClean="0"/>
                  <a:t>L(95) = 90</a:t>
                </a:r>
                <a:r>
                  <a:rPr lang="el-GR" dirty="0" smtClean="0"/>
                  <a:t>. Συνεπώς, το </a:t>
                </a:r>
                <a:r>
                  <a:rPr lang="el-GR" dirty="0"/>
                  <a:t>ποσοστό που αναζητάμε </a:t>
                </a:r>
                <a:r>
                  <a:rPr lang="el-GR" dirty="0" smtClean="0"/>
                  <a:t>είναι:</a:t>
                </a:r>
              </a:p>
              <a:p>
                <a:pPr marL="0" indent="0">
                  <a:buNone/>
                </a:pPr>
                <a:r>
                  <a:rPr lang="el-GR" dirty="0"/>
                  <a:t>	</a:t>
                </a:r>
                <a:r>
                  <a:rPr lang="el-GR" dirty="0" smtClean="0"/>
                  <a:t>	 	100 - </a:t>
                </a:r>
                <a:r>
                  <a:rPr lang="en-US" dirty="0"/>
                  <a:t>L(95) = </a:t>
                </a:r>
                <a:r>
                  <a:rPr lang="el-GR" dirty="0" smtClean="0"/>
                  <a:t>10.</a:t>
                </a:r>
                <a:endParaRPr lang="el-GR" dirty="0"/>
              </a:p>
              <a:p>
                <a:endParaRPr lang="el-GR" dirty="0"/>
              </a:p>
            </p:txBody>
          </p:sp>
        </mc:Choice>
        <mc:Fallback xmlns="">
          <p:sp>
            <p:nvSpPr>
              <p:cNvPr id="4" name="Θέση περιεχομένου 3"/>
              <p:cNvSpPr>
                <a:spLocks noGrp="1" noRot="1" noChangeAspect="1" noMove="1" noResize="1" noEditPoints="1" noAdjustHandles="1" noChangeArrowheads="1" noChangeShapeType="1" noTextEdit="1"/>
              </p:cNvSpPr>
              <p:nvPr>
                <p:ph sz="quarter" idx="1"/>
              </p:nvPr>
            </p:nvSpPr>
            <p:spPr>
              <a:blipFill rotWithShape="0">
                <a:blip r:embed="rId3"/>
                <a:stretch>
                  <a:fillRect l="-1407" t="-2830" r="-1852"/>
                </a:stretch>
              </a:blipFill>
            </p:spPr>
            <p:txBody>
              <a:bodyPr/>
              <a:lstStyle/>
              <a:p>
                <a:r>
                  <a:rPr lang="el-GR">
                    <a:noFill/>
                  </a:rPr>
                  <a:t> </a:t>
                </a:r>
              </a:p>
            </p:txBody>
          </p:sp>
        </mc:Fallback>
      </mc:AlternateContent>
      <p:sp>
        <p:nvSpPr>
          <p:cNvPr id="5" name="Θέση υποσέλιδου 3" descr="."/>
          <p:cNvSpPr txBox="1">
            <a:spLocks/>
          </p:cNvSpPr>
          <p:nvPr>
            <p:custDataLst>
              <p:tags r:id="rId1"/>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10</a:t>
            </a:fld>
            <a:endParaRPr kumimoji="0" lang="en-US"/>
          </a:p>
        </p:txBody>
      </p:sp>
    </p:spTree>
    <p:extLst>
      <p:ext uri="{BB962C8B-B14F-4D97-AF65-F5344CB8AC3E}">
        <p14:creationId xmlns:p14="http://schemas.microsoft.com/office/powerpoint/2010/main" val="293341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ΑΣΚΗΣΗ 5</a:t>
            </a:r>
            <a:endParaRPr lang="el-GR" dirty="0"/>
          </a:p>
        </p:txBody>
      </p:sp>
      <p:sp>
        <p:nvSpPr>
          <p:cNvPr id="4" name="Θέση περιεχομένου 3"/>
          <p:cNvSpPr>
            <a:spLocks noGrp="1"/>
          </p:cNvSpPr>
          <p:nvPr>
            <p:ph sz="quarter" idx="1"/>
          </p:nvPr>
        </p:nvSpPr>
        <p:spPr/>
        <p:txBody>
          <a:bodyPr/>
          <a:lstStyle/>
          <a:p>
            <a:pPr marL="0" indent="0">
              <a:buNone/>
            </a:pPr>
            <a:r>
              <a:rPr lang="el-GR" dirty="0" smtClean="0"/>
              <a:t>Για τα </a:t>
            </a:r>
            <a:r>
              <a:rPr lang="el-GR" dirty="0"/>
              <a:t>δεδομένα του παραδείγματος </a:t>
            </a:r>
            <a:r>
              <a:rPr lang="el-GR" dirty="0" smtClean="0"/>
              <a:t>της διαφάνειας 32 της θεωρίας, να υπολογιστεί ο συντελεστής </a:t>
            </a:r>
            <a:r>
              <a:rPr lang="en-US" dirty="0" smtClean="0"/>
              <a:t>Gini</a:t>
            </a:r>
            <a:r>
              <a:rPr lang="el-GR" dirty="0"/>
              <a:t> </a:t>
            </a:r>
            <a:r>
              <a:rPr lang="en-US" dirty="0" smtClean="0"/>
              <a:t>G</a:t>
            </a:r>
            <a:r>
              <a:rPr lang="el-GR" dirty="0" smtClean="0"/>
              <a:t> και ο τυποποιημένος </a:t>
            </a:r>
            <a:r>
              <a:rPr lang="el-GR" dirty="0"/>
              <a:t>συντελεστή </a:t>
            </a:r>
            <a:r>
              <a:rPr lang="en-US" dirty="0"/>
              <a:t>Gini G</a:t>
            </a:r>
            <a:r>
              <a:rPr lang="el-GR" baseline="-25000" dirty="0" smtClean="0"/>
              <a:t>*</a:t>
            </a:r>
            <a:r>
              <a:rPr lang="el-GR" dirty="0" smtClean="0"/>
              <a:t>.</a:t>
            </a:r>
          </a:p>
          <a:p>
            <a:pPr marL="0" indent="0">
              <a:buNone/>
            </a:pPr>
            <a:r>
              <a:rPr lang="el-GR" dirty="0" smtClean="0">
                <a:solidFill>
                  <a:srgbClr val="FF0000"/>
                </a:solidFill>
              </a:rPr>
              <a:t>Λύση</a:t>
            </a:r>
          </a:p>
          <a:p>
            <a:pPr marL="0" indent="0">
              <a:buNone/>
            </a:pPr>
            <a:endParaRPr lang="el-GR" dirty="0"/>
          </a:p>
          <a:p>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069940"/>
            <a:ext cx="7344816" cy="81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078051"/>
            <a:ext cx="252028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Θέση υποσέλιδου 3" descr="."/>
          <p:cNvSpPr txBox="1">
            <a:spLocks/>
          </p:cNvSpPr>
          <p:nvPr>
            <p:custDataLst>
              <p:tags r:id="rId1"/>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11</a:t>
            </a:fld>
            <a:endParaRPr kumimoji="0" lang="en-US"/>
          </a:p>
        </p:txBody>
      </p:sp>
    </p:spTree>
    <p:extLst>
      <p:ext uri="{BB962C8B-B14F-4D97-AF65-F5344CB8AC3E}">
        <p14:creationId xmlns:p14="http://schemas.microsoft.com/office/powerpoint/2010/main" val="274819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ΑΣΚΗΣΗ </a:t>
            </a:r>
            <a:r>
              <a:rPr lang="el-GR" dirty="0" smtClean="0"/>
              <a:t>6</a:t>
            </a:r>
            <a:endParaRPr lang="el-GR" dirty="0"/>
          </a:p>
        </p:txBody>
      </p:sp>
      <p:sp>
        <p:nvSpPr>
          <p:cNvPr id="4" name="Θέση περιεχομένου 3"/>
          <p:cNvSpPr>
            <a:spLocks noGrp="1"/>
          </p:cNvSpPr>
          <p:nvPr>
            <p:ph sz="quarter" idx="1"/>
          </p:nvPr>
        </p:nvSpPr>
        <p:spPr/>
        <p:txBody>
          <a:bodyPr>
            <a:normAutofit fontScale="92500"/>
          </a:bodyPr>
          <a:lstStyle/>
          <a:p>
            <a:pPr marL="0" indent="0">
              <a:buNone/>
            </a:pPr>
            <a:r>
              <a:rPr lang="el-GR" dirty="0"/>
              <a:t>Οι αγορές </a:t>
            </a:r>
            <a:r>
              <a:rPr lang="en-US" dirty="0" smtClean="0"/>
              <a:t>M</a:t>
            </a:r>
            <a:r>
              <a:rPr lang="el-GR" baseline="-25000" dirty="0" smtClean="0"/>
              <a:t>1</a:t>
            </a:r>
            <a:r>
              <a:rPr lang="el-GR" dirty="0" smtClean="0"/>
              <a:t> και </a:t>
            </a:r>
            <a:r>
              <a:rPr lang="en-US" dirty="0" smtClean="0"/>
              <a:t>M</a:t>
            </a:r>
            <a:r>
              <a:rPr lang="en-US" baseline="-25000" dirty="0"/>
              <a:t>2</a:t>
            </a:r>
            <a:r>
              <a:rPr lang="en-US" dirty="0" smtClean="0"/>
              <a:t> </a:t>
            </a:r>
            <a:r>
              <a:rPr lang="el-GR" dirty="0"/>
              <a:t>εφοδιάζονται κάθε φορά από 10 </a:t>
            </a:r>
            <a:r>
              <a:rPr lang="el-GR" dirty="0" smtClean="0"/>
              <a:t>επιχειρήσεις:</a:t>
            </a:r>
          </a:p>
          <a:p>
            <a:pPr marL="0" indent="0">
              <a:buNone/>
            </a:pPr>
            <a:endParaRPr lang="el-GR" dirty="0"/>
          </a:p>
          <a:p>
            <a:pPr marL="0" indent="0">
              <a:buNone/>
            </a:pPr>
            <a:endParaRPr lang="el-GR" dirty="0" smtClean="0"/>
          </a:p>
          <a:p>
            <a:pPr marL="0" indent="0">
              <a:buNone/>
            </a:pPr>
            <a:endParaRPr lang="el-GR" dirty="0" smtClean="0"/>
          </a:p>
          <a:p>
            <a:pPr marL="0" indent="0">
              <a:buNone/>
            </a:pPr>
            <a:r>
              <a:rPr lang="el-GR" dirty="0" smtClean="0"/>
              <a:t>Να σχεδιαστούν </a:t>
            </a:r>
            <a:r>
              <a:rPr lang="el-GR" dirty="0"/>
              <a:t>για τις δύο αγορές η</a:t>
            </a:r>
            <a:r>
              <a:rPr lang="el-GR" dirty="0" smtClean="0"/>
              <a:t> </a:t>
            </a:r>
            <a:r>
              <a:rPr lang="el-GR" dirty="0"/>
              <a:t>καμπύλη </a:t>
            </a:r>
            <a:r>
              <a:rPr lang="en-US" dirty="0"/>
              <a:t>Lorenz </a:t>
            </a:r>
            <a:r>
              <a:rPr lang="el-GR" dirty="0"/>
              <a:t>και </a:t>
            </a:r>
            <a:r>
              <a:rPr lang="el-GR" dirty="0" smtClean="0"/>
              <a:t>να υπολογιστεί ο συντελεστής </a:t>
            </a:r>
            <a:r>
              <a:rPr lang="en-US" dirty="0"/>
              <a:t>Gini</a:t>
            </a:r>
            <a:r>
              <a:rPr lang="el-GR" dirty="0"/>
              <a:t>. Σε ποια αγορά επικρατεί μεγαλύτερη συγκέντρωση;</a:t>
            </a:r>
          </a:p>
          <a:p>
            <a:pPr marL="0" indent="0">
              <a:buNone/>
            </a:pPr>
            <a:endParaRPr lang="el-GR" dirty="0" smtClean="0"/>
          </a:p>
          <a:p>
            <a:pPr marL="0" indent="0">
              <a:buNone/>
            </a:pPr>
            <a:endParaRPr lang="el-G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688" y="3035089"/>
            <a:ext cx="1093937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1"/>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12</a:t>
            </a:fld>
            <a:endParaRPr kumimoji="0" lang="en-US"/>
          </a:p>
        </p:txBody>
      </p:sp>
    </p:spTree>
    <p:extLst>
      <p:ext uri="{BB962C8B-B14F-4D97-AF65-F5344CB8AC3E}">
        <p14:creationId xmlns:p14="http://schemas.microsoft.com/office/powerpoint/2010/main" val="271905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ΑΣΚΗΣΗ 6 (Λύση)</a:t>
            </a:r>
            <a:endParaRPr lang="el-GR" dirty="0"/>
          </a:p>
        </p:txBody>
      </p:sp>
      <p:sp>
        <p:nvSpPr>
          <p:cNvPr id="4" name="Θέση περιεχομένου 3"/>
          <p:cNvSpPr>
            <a:spLocks noGrp="1"/>
          </p:cNvSpPr>
          <p:nvPr>
            <p:ph sz="quarter" idx="1"/>
          </p:nvPr>
        </p:nvSpPr>
        <p:spPr/>
        <p:txBody>
          <a:bodyPr>
            <a:normAutofit fontScale="47500" lnSpcReduction="20000"/>
          </a:bodyPr>
          <a:lstStyle/>
          <a:p>
            <a:pPr marL="0" indent="0">
              <a:buNone/>
            </a:pPr>
            <a:endParaRPr lang="el-GR" dirty="0" smtClean="0">
              <a:solidFill>
                <a:srgbClr val="FF0000"/>
              </a:solidFill>
            </a:endParaRPr>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Ο συντελεστής </a:t>
            </a:r>
            <a:r>
              <a:rPr lang="en-US" dirty="0"/>
              <a:t>Gini</a:t>
            </a:r>
            <a:r>
              <a:rPr lang="el-GR" dirty="0"/>
              <a:t> </a:t>
            </a:r>
            <a:r>
              <a:rPr lang="el-GR" dirty="0" smtClean="0"/>
              <a:t>τόσο για την αγορά Μ1 όσο και για την αγορά Μ2 υπολογίζεται σε </a:t>
            </a:r>
            <a:r>
              <a:rPr lang="el-GR" dirty="0"/>
              <a:t>0,4. </a:t>
            </a:r>
            <a:endParaRPr lang="el-GR" dirty="0" smtClean="0"/>
          </a:p>
          <a:p>
            <a:pPr marL="0" indent="0">
              <a:buNone/>
            </a:pPr>
            <a:r>
              <a:rPr lang="el-GR" dirty="0" smtClean="0"/>
              <a:t>Η </a:t>
            </a:r>
            <a:r>
              <a:rPr lang="el-GR" dirty="0"/>
              <a:t>αγορά Μ</a:t>
            </a:r>
            <a:r>
              <a:rPr lang="el-GR" baseline="-25000" dirty="0"/>
              <a:t>1</a:t>
            </a:r>
            <a:r>
              <a:rPr lang="el-GR" dirty="0"/>
              <a:t> χαρακτηρίζεται ως η αγορά με τη μεγαλύτερη συγκέντρωση. Ωστόσο αυτό δεν </a:t>
            </a:r>
            <a:r>
              <a:rPr lang="el-GR" dirty="0" smtClean="0"/>
              <a:t>εκφράζεται από τις τιμές του  </a:t>
            </a:r>
            <a:r>
              <a:rPr lang="el-GR" dirty="0"/>
              <a:t>συντελεστή </a:t>
            </a:r>
            <a:r>
              <a:rPr lang="en-US" dirty="0" smtClean="0"/>
              <a:t>Gini</a:t>
            </a:r>
            <a:r>
              <a:rPr lang="el-GR" dirty="0" smtClean="0"/>
              <a:t> που είναι ίδιες και για τις 2 αγορές.</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916832"/>
            <a:ext cx="4824536" cy="262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1"/>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13</a:t>
            </a:fld>
            <a:endParaRPr kumimoji="0" lang="en-US"/>
          </a:p>
        </p:txBody>
      </p:sp>
    </p:spTree>
    <p:extLst>
      <p:ext uri="{BB962C8B-B14F-4D97-AF65-F5344CB8AC3E}">
        <p14:creationId xmlns:p14="http://schemas.microsoft.com/office/powerpoint/2010/main" val="410529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nvSpPr>
        <p:spPr>
          <a:xfrm>
            <a:off x="323528" y="1340768"/>
            <a:ext cx="8568952" cy="2031325"/>
          </a:xfrm>
          <a:prstGeom prst="rect">
            <a:avLst/>
          </a:prstGeom>
        </p:spPr>
        <p:txBody>
          <a:bodyPr wrap="square">
            <a:spAutoFit/>
          </a:bodyPr>
          <a:lstStyle/>
          <a:p>
            <a:r>
              <a:rPr lang="el-GR" dirty="0"/>
              <a:t>Μεγάλο μέρος του περιεχομένου των παρουσιάσεων του μαθήματος Στατιστική Επιχειρήσεων που διδάσκεται στο τμήμα Λογιστικής και Χρηματοοικονομικής του ΤΕΙ Θεσσαλίας προέρχεται από το βιβλίο:</a:t>
            </a:r>
          </a:p>
          <a:p>
            <a:endParaRPr lang="el-GR" dirty="0"/>
          </a:p>
          <a:p>
            <a:r>
              <a:rPr lang="el-GR" dirty="0" err="1"/>
              <a:t>Gunter</a:t>
            </a:r>
            <a:r>
              <a:rPr lang="el-GR" dirty="0"/>
              <a:t> </a:t>
            </a:r>
            <a:r>
              <a:rPr lang="el-GR" dirty="0" err="1"/>
              <a:t>Bamberg</a:t>
            </a:r>
            <a:r>
              <a:rPr lang="el-GR" dirty="0"/>
              <a:t>, </a:t>
            </a:r>
            <a:r>
              <a:rPr lang="el-GR" dirty="0" err="1"/>
              <a:t>Franz</a:t>
            </a:r>
            <a:r>
              <a:rPr lang="el-GR" dirty="0"/>
              <a:t> </a:t>
            </a:r>
            <a:r>
              <a:rPr lang="el-GR" dirty="0" err="1"/>
              <a:t>Bauer</a:t>
            </a:r>
            <a:r>
              <a:rPr lang="el-GR" dirty="0"/>
              <a:t> και Michael </a:t>
            </a:r>
            <a:r>
              <a:rPr lang="el-GR" dirty="0" err="1"/>
              <a:t>Krapp</a:t>
            </a:r>
            <a:r>
              <a:rPr lang="el-GR" dirty="0"/>
              <a:t>  (2009) Στατιστική, 15η έκδοση, Εκδόσεις Προπομπός</a:t>
            </a:r>
          </a:p>
          <a:p>
            <a:endParaRPr lang="el-GR"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sp>
        <p:nvSpPr>
          <p:cNvPr id="2" name="TextBox 1"/>
          <p:cNvSpPr txBox="1"/>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23260" y="1423317"/>
            <a:ext cx="8229600" cy="4525963"/>
          </a:xfrm>
        </p:spPr>
        <p:txBody>
          <a:bodyPr>
            <a:normAutofit lnSpcReduction="10000"/>
          </a:bodyPr>
          <a:lstStyle/>
          <a:p>
            <a:pPr marL="0" lvl="0" indent="0">
              <a:buNone/>
            </a:pPr>
            <a:r>
              <a:rPr lang="el-GR" sz="2800" dirty="0" smtClean="0"/>
              <a:t>Να μπορεί ο σπουδαστής να:</a:t>
            </a:r>
            <a:endParaRPr lang="en-US" sz="2800" dirty="0" smtClean="0"/>
          </a:p>
          <a:p>
            <a:pPr lvl="0"/>
            <a:r>
              <a:rPr lang="el-GR" sz="2800" dirty="0" smtClean="0"/>
              <a:t>Υπολογίζει το Ιστόγραμμα και το πολύγωνο συχνότητας. </a:t>
            </a:r>
          </a:p>
          <a:p>
            <a:pPr lvl="0"/>
            <a:r>
              <a:rPr lang="el-GR" sz="2800" dirty="0" smtClean="0"/>
              <a:t>Υπολογίζει την επικρατούσα τιμή, τη διάμεσο και τον αριθμητικό μέσο.</a:t>
            </a:r>
          </a:p>
          <a:p>
            <a:pPr lvl="0"/>
            <a:r>
              <a:rPr lang="el-GR" sz="2800" dirty="0" smtClean="0"/>
              <a:t>Υπολογίζει τις 5 παραμέτρους διασποράς.</a:t>
            </a:r>
          </a:p>
          <a:p>
            <a:pPr lvl="0"/>
            <a:r>
              <a:rPr lang="el-GR" sz="2800" dirty="0" smtClean="0"/>
              <a:t>Εξάγει στοιχεία γνωρίζοντας την καμπύλη </a:t>
            </a:r>
            <a:r>
              <a:rPr lang="en-US" sz="2800" dirty="0" smtClean="0"/>
              <a:t>Lorenz</a:t>
            </a:r>
            <a:r>
              <a:rPr lang="el-GR" sz="2800" dirty="0" smtClean="0"/>
              <a:t>.</a:t>
            </a:r>
          </a:p>
          <a:p>
            <a:pPr lvl="0"/>
            <a:r>
              <a:rPr lang="el-GR" sz="2800" dirty="0" smtClean="0"/>
              <a:t>Υπολογίζει τους συντελεστές </a:t>
            </a:r>
            <a:r>
              <a:rPr lang="en-US" sz="2800" dirty="0" smtClean="0"/>
              <a:t>GINI G </a:t>
            </a:r>
            <a:r>
              <a:rPr lang="el-GR" sz="2800" dirty="0" smtClean="0"/>
              <a:t>και τυποποιημένο </a:t>
            </a:r>
            <a:r>
              <a:rPr lang="en-US" sz="2800" dirty="0" smtClean="0"/>
              <a:t>GINI</a:t>
            </a:r>
            <a:r>
              <a:rPr lang="el-GR" sz="2800" dirty="0" smtClean="0"/>
              <a:t> </a:t>
            </a:r>
            <a:r>
              <a:rPr lang="en-US" sz="2800" dirty="0" smtClean="0"/>
              <a:t>G</a:t>
            </a:r>
            <a:r>
              <a:rPr lang="en-US" sz="2800" baseline="-25000" dirty="0" smtClean="0"/>
              <a:t>*</a:t>
            </a:r>
            <a:r>
              <a:rPr lang="en-US" sz="2800" dirty="0" smtClean="0"/>
              <a:t> </a:t>
            </a:r>
          </a:p>
          <a:p>
            <a:pPr lvl="0"/>
            <a:endParaRPr lang="el-GR" sz="2800" dirty="0"/>
          </a:p>
        </p:txBody>
      </p:sp>
      <p:sp>
        <p:nvSpPr>
          <p:cNvPr id="5" name="Θέση υποσέλιδου 3" descr="."/>
          <p:cNvSpPr txBox="1">
            <a:spLocks/>
          </p:cNvSpPr>
          <p:nvPr>
            <p:custDataLst>
              <p:tags r:id="rId4"/>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Μέθοδοι Αξιολόγησης  </a:t>
            </a:r>
            <a:r>
              <a:rPr lang="el-GR" sz="1400" dirty="0" smtClean="0"/>
              <a:t>Μονοδιάστατων </a:t>
            </a:r>
            <a:r>
              <a:rPr lang="el-GR" sz="1400" dirty="0"/>
              <a:t>Δεδομένων.</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417638"/>
            <a:ext cx="9036496" cy="4525963"/>
          </a:xfrm>
        </p:spPr>
        <p:txBody>
          <a:bodyPr>
            <a:noAutofit/>
          </a:bodyPr>
          <a:lstStyle/>
          <a:p>
            <a:pPr lvl="1">
              <a:buFont typeface="Wingdings" pitchFamily="2" charset="2"/>
              <a:buChar char="§"/>
            </a:pPr>
            <a:r>
              <a:rPr lang="el-GR" sz="3200" dirty="0" smtClean="0">
                <a:hlinkClick r:id="rId8" action="ppaction://hlinksldjump"/>
              </a:rPr>
              <a:t>Άσκηση 1</a:t>
            </a:r>
            <a:endParaRPr lang="el-GR" sz="3200" dirty="0" smtClean="0">
              <a:hlinkClick r:id="rId8" action="ppaction://hlinksldjump"/>
            </a:endParaRPr>
          </a:p>
          <a:p>
            <a:pPr lvl="1">
              <a:buFont typeface="Wingdings" pitchFamily="2" charset="2"/>
              <a:buChar char="§"/>
            </a:pPr>
            <a:r>
              <a:rPr lang="el-GR" sz="3200" dirty="0" smtClean="0">
                <a:hlinkClick r:id="rId9" action="ppaction://hlinksldjump"/>
              </a:rPr>
              <a:t>Άσκηση </a:t>
            </a:r>
            <a:r>
              <a:rPr lang="el-GR" sz="3200" dirty="0" smtClean="0">
                <a:hlinkClick r:id="rId8" action="ppaction://hlinksldjump"/>
              </a:rPr>
              <a:t>2</a:t>
            </a:r>
          </a:p>
          <a:p>
            <a:pPr lvl="1">
              <a:buFont typeface="Wingdings" pitchFamily="2" charset="2"/>
              <a:buChar char="§"/>
            </a:pPr>
            <a:r>
              <a:rPr lang="el-GR" sz="3200" dirty="0" smtClean="0">
                <a:hlinkClick r:id="rId10" action="ppaction://hlinksldjump"/>
              </a:rPr>
              <a:t>Άσκηση 3</a:t>
            </a:r>
            <a:endParaRPr lang="el-GR" sz="3200" dirty="0" smtClean="0">
              <a:hlinkClick r:id="rId8" action="ppaction://hlinksldjump"/>
            </a:endParaRPr>
          </a:p>
          <a:p>
            <a:pPr lvl="1">
              <a:buFont typeface="Wingdings" pitchFamily="2" charset="2"/>
              <a:buChar char="§"/>
            </a:pPr>
            <a:r>
              <a:rPr lang="el-GR" sz="3200" dirty="0">
                <a:hlinkClick r:id="rId11" action="ppaction://hlinksldjump"/>
              </a:rPr>
              <a:t>Άσκηση </a:t>
            </a:r>
            <a:r>
              <a:rPr lang="el-GR" sz="3200" dirty="0" smtClean="0">
                <a:hlinkClick r:id="rId11" action="ppaction://hlinksldjump"/>
              </a:rPr>
              <a:t>4</a:t>
            </a:r>
            <a:endParaRPr lang="el-GR" sz="3200" dirty="0">
              <a:hlinkClick r:id="rId8" action="ppaction://hlinksldjump"/>
            </a:endParaRPr>
          </a:p>
          <a:p>
            <a:pPr lvl="1">
              <a:buFont typeface="Wingdings" pitchFamily="2" charset="2"/>
              <a:buChar char="§"/>
            </a:pPr>
            <a:r>
              <a:rPr lang="el-GR" sz="3200" dirty="0">
                <a:hlinkClick r:id="rId12" action="ppaction://hlinksldjump"/>
              </a:rPr>
              <a:t>Άσκηση </a:t>
            </a:r>
            <a:r>
              <a:rPr lang="el-GR" sz="3200" dirty="0" smtClean="0">
                <a:hlinkClick r:id="rId12" action="ppaction://hlinksldjump"/>
              </a:rPr>
              <a:t>5</a:t>
            </a:r>
            <a:endParaRPr lang="el-GR" sz="3200" dirty="0" smtClean="0">
              <a:hlinkClick r:id="rId8" action="ppaction://hlinksldjump"/>
            </a:endParaRPr>
          </a:p>
          <a:p>
            <a:pPr lvl="1">
              <a:buFont typeface="Wingdings" pitchFamily="2" charset="2"/>
              <a:buChar char="§"/>
            </a:pPr>
            <a:r>
              <a:rPr lang="el-GR" sz="3200" dirty="0">
                <a:hlinkClick r:id="rId13" action="ppaction://hlinksldjump"/>
              </a:rPr>
              <a:t>Άσκηση 6</a:t>
            </a:r>
            <a:endParaRPr lang="el-GR" sz="3200" dirty="0">
              <a:hlinkClick r:id="rId8" action="ppaction://hlinksldjump"/>
            </a:endParaRPr>
          </a:p>
          <a:p>
            <a:pPr lvl="1">
              <a:buFont typeface="Wingdings" pitchFamily="2" charset="2"/>
              <a:buChar char="§"/>
            </a:pPr>
            <a:endParaRPr lang="el-GR" sz="3200" dirty="0">
              <a:hlinkClick r:id="rId8" action="ppaction://hlinksldjump"/>
            </a:endParaRPr>
          </a:p>
          <a:p>
            <a:pPr lvl="1">
              <a:buFont typeface="Wingdings" pitchFamily="2" charset="2"/>
              <a:buChar char="§"/>
            </a:pPr>
            <a:endParaRPr lang="el-GR" sz="3200" dirty="0" smtClean="0">
              <a:hlinkClick r:id="rId8" action="ppaction://hlinksldjump"/>
            </a:endParaRPr>
          </a:p>
          <a:p>
            <a:pPr>
              <a:buFont typeface="Wingdings" pitchFamily="2" charset="2"/>
              <a:buChar char="§"/>
            </a:pPr>
            <a:endParaRPr lang="el-GR" sz="36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ΑΣΚΗΣΗ 1</a:t>
            </a:r>
            <a:endParaRPr lang="el-GR" dirty="0"/>
          </a:p>
        </p:txBody>
      </p:sp>
      <p:sp>
        <p:nvSpPr>
          <p:cNvPr id="3" name="2 - Θέση περιεχομένου"/>
          <p:cNvSpPr>
            <a:spLocks noGrp="1"/>
          </p:cNvSpPr>
          <p:nvPr>
            <p:ph sz="quarter" idx="1"/>
          </p:nvPr>
        </p:nvSpPr>
        <p:spPr/>
        <p:txBody>
          <a:bodyPr>
            <a:normAutofit/>
          </a:bodyPr>
          <a:lstStyle/>
          <a:p>
            <a:pPr marL="0" indent="0">
              <a:buNone/>
            </a:pPr>
            <a:r>
              <a:rPr lang="el-GR" dirty="0" smtClean="0"/>
              <a:t>Οι μηνιαίοι μισθοί σε μιας επιχείρηση με </a:t>
            </a:r>
            <a:r>
              <a:rPr lang="en-US" dirty="0" smtClean="0"/>
              <a:t>n </a:t>
            </a:r>
            <a:r>
              <a:rPr lang="el-GR" dirty="0"/>
              <a:t>= 20 </a:t>
            </a:r>
            <a:r>
              <a:rPr lang="el-GR" dirty="0" smtClean="0"/>
              <a:t>εργαζομένους είναι οι παρακάτω:</a:t>
            </a:r>
          </a:p>
          <a:p>
            <a:pPr marL="0" indent="0">
              <a:buNone/>
            </a:pPr>
            <a:r>
              <a:rPr lang="el-GR" sz="2400" dirty="0" smtClean="0"/>
              <a:t>680   550   770   630   880   770   1200   990   690   1300</a:t>
            </a:r>
          </a:p>
          <a:p>
            <a:pPr marL="0" indent="0">
              <a:buNone/>
            </a:pPr>
            <a:endParaRPr lang="el-GR" dirty="0" smtClean="0"/>
          </a:p>
          <a:p>
            <a:pPr marL="0" indent="0">
              <a:buNone/>
            </a:pPr>
            <a:r>
              <a:rPr lang="el-GR" dirty="0" smtClean="0"/>
              <a:t>Προσδιορίστε </a:t>
            </a:r>
            <a:r>
              <a:rPr lang="el-GR" dirty="0"/>
              <a:t>από τα παραπάνω με χρήση των ορίων τάξης 0, 300, 500, 700 και 1200 το ιστόγραμμα καθώς και το πολύγωνο συχνότητας</a:t>
            </a:r>
            <a:r>
              <a:rPr lang="el-GR" dirty="0" smtClean="0"/>
              <a:t>.</a:t>
            </a:r>
          </a:p>
          <a:p>
            <a:pPr marL="0" indent="0">
              <a:buNone/>
            </a:pPr>
            <a:endParaRPr lang="el-GR" dirty="0" smtClean="0"/>
          </a:p>
          <a:p>
            <a:endParaRPr lang="el-GR" dirty="0" smtClean="0"/>
          </a:p>
          <a:p>
            <a:endParaRPr lang="el-GR" dirty="0"/>
          </a:p>
        </p:txBody>
      </p:sp>
      <p:sp>
        <p:nvSpPr>
          <p:cNvPr id="5" name="Θέση υποσέλιδου 3" descr="."/>
          <p:cNvSpPr txBox="1">
            <a:spLocks/>
          </p:cNvSpPr>
          <p:nvPr>
            <p:custDataLst>
              <p:tags r:id="rId1"/>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4" name="3 - Θέση αριθμού διαφάνειας"/>
          <p:cNvSpPr>
            <a:spLocks noGrp="1"/>
          </p:cNvSpPr>
          <p:nvPr>
            <p:ph type="sldNum" sz="quarter" idx="12"/>
          </p:nvPr>
        </p:nvSpPr>
        <p:spPr/>
        <p:txBody>
          <a:bodyPr/>
          <a:lstStyle/>
          <a:p>
            <a:fld id="{6F42FDE4-A7DD-41A7-A0A6-9B649FB43336}" type="slidenum">
              <a:rPr kumimoji="0" lang="en-US" smtClean="0"/>
              <a:pPr/>
              <a:t>6</a:t>
            </a:fld>
            <a:endParaRPr kumimoji="0" lang="en-US"/>
          </a:p>
        </p:txBody>
      </p:sp>
    </p:spTree>
    <p:extLst>
      <p:ext uri="{BB962C8B-B14F-4D97-AF65-F5344CB8AC3E}">
        <p14:creationId xmlns:p14="http://schemas.microsoft.com/office/powerpoint/2010/main" val="362815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ΑΣΚΗΣΗ 2</a:t>
            </a:r>
            <a:endParaRPr lang="el-GR" dirty="0"/>
          </a:p>
        </p:txBody>
      </p:sp>
      <p:sp>
        <p:nvSpPr>
          <p:cNvPr id="4" name="Θέση περιεχομένου 3"/>
          <p:cNvSpPr>
            <a:spLocks noGrp="1"/>
          </p:cNvSpPr>
          <p:nvPr>
            <p:ph sz="quarter" idx="1"/>
          </p:nvPr>
        </p:nvSpPr>
        <p:spPr/>
        <p:txBody>
          <a:bodyPr>
            <a:normAutofit fontScale="55000" lnSpcReduction="20000"/>
          </a:bodyPr>
          <a:lstStyle/>
          <a:p>
            <a:pPr marL="0" indent="0">
              <a:buNone/>
            </a:pPr>
            <a:r>
              <a:rPr lang="el-GR" dirty="0"/>
              <a:t>Η Υπηρεσία Καταναλωτή μιας κωμόπολης κατέγραψε σε μια </a:t>
            </a:r>
            <a:r>
              <a:rPr lang="el-GR" dirty="0" smtClean="0"/>
              <a:t>δειγματοληπτική </a:t>
            </a:r>
            <a:r>
              <a:rPr lang="el-GR" dirty="0"/>
              <a:t>ημέρα την τιμή για την απλή βενζίνη στα 20 τοπικά βενζινάδικα. Προέκυψαν οι παρατηρούμενες αξίες που έχουν ταξινομηθεί κατά μέγεθος:</a:t>
            </a:r>
          </a:p>
          <a:p>
            <a:pPr marL="0" indent="0">
              <a:buNone/>
            </a:pPr>
            <a:endParaRPr lang="el-GR" dirty="0"/>
          </a:p>
          <a:p>
            <a:pPr marL="0" indent="0">
              <a:buNone/>
            </a:pPr>
            <a:r>
              <a:rPr lang="el-GR" dirty="0"/>
              <a:t>	</a:t>
            </a:r>
            <a:r>
              <a:rPr lang="el-GR" dirty="0" smtClean="0"/>
              <a:t>91,4  </a:t>
            </a:r>
            <a:r>
              <a:rPr lang="el-GR" dirty="0" err="1"/>
              <a:t>91,4</a:t>
            </a:r>
            <a:r>
              <a:rPr lang="el-GR" dirty="0"/>
              <a:t>  91,9   </a:t>
            </a:r>
            <a:r>
              <a:rPr lang="el-GR" dirty="0" err="1"/>
              <a:t>91,9</a:t>
            </a:r>
            <a:r>
              <a:rPr lang="el-GR" dirty="0"/>
              <a:t>   </a:t>
            </a:r>
            <a:r>
              <a:rPr lang="el-GR" dirty="0" err="1"/>
              <a:t>91,9</a:t>
            </a:r>
            <a:r>
              <a:rPr lang="el-GR" dirty="0"/>
              <a:t>   </a:t>
            </a:r>
            <a:r>
              <a:rPr lang="el-GR" dirty="0" err="1"/>
              <a:t>91,9</a:t>
            </a:r>
            <a:r>
              <a:rPr lang="el-GR" dirty="0"/>
              <a:t>  </a:t>
            </a:r>
            <a:r>
              <a:rPr lang="el-GR" dirty="0" err="1"/>
              <a:t>91,9</a:t>
            </a:r>
            <a:r>
              <a:rPr lang="el-GR" dirty="0"/>
              <a:t>  92,9  93,9  </a:t>
            </a:r>
            <a:r>
              <a:rPr lang="el-GR" dirty="0" err="1"/>
              <a:t>93,9</a:t>
            </a:r>
            <a:endParaRPr lang="el-GR" dirty="0"/>
          </a:p>
          <a:p>
            <a:pPr marL="0" indent="0">
              <a:buNone/>
            </a:pPr>
            <a:r>
              <a:rPr lang="el-GR" dirty="0" smtClean="0"/>
              <a:t>	95,9  </a:t>
            </a:r>
            <a:r>
              <a:rPr lang="el-GR" dirty="0" err="1"/>
              <a:t>95,9</a:t>
            </a:r>
            <a:r>
              <a:rPr lang="el-GR" dirty="0"/>
              <a:t>  </a:t>
            </a:r>
            <a:r>
              <a:rPr lang="el-GR" dirty="0" err="1"/>
              <a:t>95,9</a:t>
            </a:r>
            <a:r>
              <a:rPr lang="el-GR" dirty="0"/>
              <a:t>   96,9   97,9   </a:t>
            </a:r>
            <a:r>
              <a:rPr lang="el-GR" dirty="0" err="1"/>
              <a:t>97,9</a:t>
            </a:r>
            <a:r>
              <a:rPr lang="el-GR" dirty="0"/>
              <a:t>  </a:t>
            </a:r>
            <a:r>
              <a:rPr lang="el-GR" dirty="0" err="1"/>
              <a:t>97,9</a:t>
            </a:r>
            <a:r>
              <a:rPr lang="el-GR" dirty="0"/>
              <a:t>  98,9  </a:t>
            </a:r>
            <a:r>
              <a:rPr lang="el-GR" dirty="0" err="1"/>
              <a:t>98,9</a:t>
            </a:r>
            <a:r>
              <a:rPr lang="el-GR" dirty="0"/>
              <a:t>  </a:t>
            </a:r>
            <a:r>
              <a:rPr lang="el-GR" dirty="0" err="1"/>
              <a:t>98,9</a:t>
            </a:r>
            <a:endParaRPr lang="el-GR" dirty="0"/>
          </a:p>
          <a:p>
            <a:pPr marL="0" indent="0">
              <a:buNone/>
            </a:pPr>
            <a:endParaRPr lang="el-GR" dirty="0"/>
          </a:p>
          <a:p>
            <a:pPr marL="0" indent="0">
              <a:buNone/>
            </a:pPr>
            <a:r>
              <a:rPr lang="el-GR" dirty="0" smtClean="0"/>
              <a:t>α</a:t>
            </a:r>
            <a:r>
              <a:rPr lang="el-GR" dirty="0"/>
              <a:t>)  Προσδιορίστε από αυτά τα αποτελέσματα μέτρησης την επικρατούσα τιμή, τη διάμεσο και –μετά τον κατάλληλο γραμμικό μετασχηματισμό των τιμών χαρακτηριστικού– τον αριθμητικό μέσο.</a:t>
            </a:r>
          </a:p>
          <a:p>
            <a:pPr marL="0" indent="0">
              <a:buNone/>
            </a:pPr>
            <a:r>
              <a:rPr lang="el-GR" dirty="0"/>
              <a:t>β)  Προκειμένου να αποκτήσουμε μια πιο σαφή εικόνα της θέσης στην αγορά βενζίνης αυτής της περιοχής, καταγράφηκαν οι τιμές για την απλή βενζίνη σε άλλα 12 </a:t>
            </a:r>
            <a:r>
              <a:rPr lang="el-GR" dirty="0" smtClean="0"/>
              <a:t>βενζινάδικα </a:t>
            </a:r>
            <a:r>
              <a:rPr lang="el-GR" dirty="0"/>
              <a:t>στην ευρύτερη περιοχή της πόλης. Σε αυτά τα 12 βενζινάδικα προέκυψε μια μέση τιμή της τάξης του 96,5. Υπολογίστε τον αριθμητικό μέσο και των 32 τιμών βενζίνης.</a:t>
            </a:r>
          </a:p>
          <a:p>
            <a:endParaRPr lang="el-GR" dirty="0"/>
          </a:p>
        </p:txBody>
      </p:sp>
      <p:sp>
        <p:nvSpPr>
          <p:cNvPr id="5" name="Θέση υποσέλιδου 3" descr="."/>
          <p:cNvSpPr txBox="1">
            <a:spLocks/>
          </p:cNvSpPr>
          <p:nvPr>
            <p:custDataLst>
              <p:tags r:id="rId1"/>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7</a:t>
            </a:fld>
            <a:endParaRPr kumimoji="0" lang="en-US"/>
          </a:p>
        </p:txBody>
      </p:sp>
    </p:spTree>
    <p:extLst>
      <p:ext uri="{BB962C8B-B14F-4D97-AF65-F5344CB8AC3E}">
        <p14:creationId xmlns:p14="http://schemas.microsoft.com/office/powerpoint/2010/main" val="3634712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ΑΣΚΗΣΗ </a:t>
            </a:r>
            <a:r>
              <a:rPr lang="el-GR" dirty="0" smtClean="0"/>
              <a:t>2 (Λύση)</a:t>
            </a:r>
            <a:endParaRPr lang="el-GR" dirty="0"/>
          </a:p>
        </p:txBody>
      </p:sp>
      <mc:AlternateContent xmlns:mc="http://schemas.openxmlformats.org/markup-compatibility/2006" xmlns:a14="http://schemas.microsoft.com/office/drawing/2010/main">
        <mc:Choice Requires="a14">
          <p:sp>
            <p:nvSpPr>
              <p:cNvPr id="4" name="Θέση περιεχομένου 3"/>
              <p:cNvSpPr>
                <a:spLocks noGrp="1"/>
              </p:cNvSpPr>
              <p:nvPr>
                <p:ph sz="quarter" idx="1"/>
              </p:nvPr>
            </p:nvSpPr>
            <p:spPr>
              <a:xfrm>
                <a:off x="899592" y="1412776"/>
                <a:ext cx="7772400" cy="4572000"/>
              </a:xfrm>
            </p:spPr>
            <p:txBody>
              <a:bodyPr>
                <a:normAutofit fontScale="70000" lnSpcReduction="20000"/>
              </a:bodyPr>
              <a:lstStyle/>
              <a:p>
                <a:pPr marL="0" indent="0">
                  <a:buNone/>
                </a:pPr>
                <a:endParaRPr lang="el-GR" b="1" dirty="0" smtClean="0">
                  <a:solidFill>
                    <a:srgbClr val="FF3300"/>
                  </a:solidFill>
                </a:endParaRPr>
              </a:p>
              <a:p>
                <a:pPr marL="0" indent="0">
                  <a:buNone/>
                </a:pPr>
                <a:r>
                  <a:rPr lang="el-GR" dirty="0"/>
                  <a:t>α</a:t>
                </a:r>
                <a:r>
                  <a:rPr lang="el-GR" dirty="0" smtClean="0"/>
                  <a:t>)</a:t>
                </a:r>
              </a:p>
              <a:p>
                <a:endParaRPr lang="el-GR" dirty="0" smtClean="0"/>
              </a:p>
              <a:p>
                <a:pPr marL="0" indent="0">
                  <a:buNone/>
                </a:pPr>
                <a:r>
                  <a:rPr lang="el-GR" sz="2400" dirty="0" smtClean="0"/>
                  <a:t>Εάν </a:t>
                </a:r>
                <a:r>
                  <a:rPr lang="el-GR" sz="2400" dirty="0"/>
                  <a:t>περάσουμε από τις τιμές </a:t>
                </a:r>
                <a:r>
                  <a:rPr lang="en-US" sz="2400" dirty="0" smtClean="0"/>
                  <a:t>x</a:t>
                </a:r>
                <a:r>
                  <a:rPr lang="en-US" sz="2400" baseline="-25000" dirty="0" smtClean="0"/>
                  <a:t>i</a:t>
                </a:r>
                <a:r>
                  <a:rPr lang="el-GR" sz="2400" baseline="-25000" dirty="0" smtClean="0"/>
                  <a:t>,</a:t>
                </a:r>
                <a:r>
                  <a:rPr lang="el-GR" sz="2400" dirty="0" smtClean="0"/>
                  <a:t> </a:t>
                </a:r>
                <a:r>
                  <a:rPr lang="el-GR" sz="2400" dirty="0"/>
                  <a:t>για παράδειγμα σύμφωνα με  </a:t>
                </a:r>
                <a:endParaRPr lang="el-GR" sz="2400" dirty="0" smtClean="0"/>
              </a:p>
              <a:p>
                <a:pPr marL="0" indent="0">
                  <a:buNone/>
                </a:pPr>
                <a:endParaRPr lang="el-GR" sz="2400" dirty="0"/>
              </a:p>
              <a:p>
                <a:pPr marL="0" indent="0">
                  <a:buNone/>
                </a:pPr>
                <a:r>
                  <a:rPr lang="el-GR" sz="2200" dirty="0" smtClean="0"/>
                  <a:t>στις </a:t>
                </a:r>
                <a:r>
                  <a:rPr lang="el-GR" sz="2200" dirty="0"/>
                  <a:t>μετασχηματισμένες και απλούστερες τιμές </a:t>
                </a:r>
                <a:r>
                  <a:rPr lang="en-US" sz="2200" dirty="0" err="1"/>
                  <a:t>y</a:t>
                </a:r>
                <a:r>
                  <a:rPr lang="en-US" sz="2200" baseline="-25000" dirty="0" err="1"/>
                  <a:t>i</a:t>
                </a:r>
                <a:r>
                  <a:rPr lang="el-GR" sz="2200" dirty="0"/>
                  <a:t>, τότε </a:t>
                </a:r>
                <a:r>
                  <a:rPr lang="el-GR" sz="2200" dirty="0" smtClean="0"/>
                  <a:t>ισχύει</a:t>
                </a:r>
              </a:p>
              <a:p>
                <a:pPr marL="0" indent="0">
                  <a:buNone/>
                </a:pPr>
                <a:endParaRPr lang="el-GR" dirty="0" smtClean="0"/>
              </a:p>
              <a:p>
                <a:pPr marL="0" indent="0">
                  <a:buNone/>
                </a:pPr>
                <a:endParaRPr lang="el-GR" dirty="0" smtClean="0"/>
              </a:p>
              <a:p>
                <a:pPr marL="0" indent="0">
                  <a:buNone/>
                </a:pPr>
                <a:r>
                  <a:rPr lang="el-GR" sz="2200" dirty="0" smtClean="0"/>
                  <a:t>άρα </a:t>
                </a:r>
                <a14:m>
                  <m:oMath xmlns:m="http://schemas.openxmlformats.org/officeDocument/2006/math">
                    <m:acc>
                      <m:accPr>
                        <m:chr m:val="̅"/>
                        <m:ctrlPr>
                          <a:rPr lang="el-GR" sz="2200" i="1" smtClean="0">
                            <a:latin typeface="Cambria Math" panose="02040503050406030204" pitchFamily="18" charset="0"/>
                          </a:rPr>
                        </m:ctrlPr>
                      </m:accPr>
                      <m:e>
                        <m:r>
                          <a:rPr lang="en-US" sz="2200" b="0" i="1" smtClean="0">
                            <a:latin typeface="Cambria Math"/>
                          </a:rPr>
                          <m:t>𝑦</m:t>
                        </m:r>
                      </m:e>
                    </m:acc>
                  </m:oMath>
                </a14:m>
                <a:r>
                  <a:rPr lang="en-US" sz="2200" dirty="0" smtClean="0"/>
                  <a:t> = -1 </a:t>
                </a:r>
                <a:r>
                  <a:rPr lang="el-GR" sz="2200" dirty="0" smtClean="0"/>
                  <a:t> και     -1= -95,9 + </a:t>
                </a:r>
                <a14:m>
                  <m:oMath xmlns:m="http://schemas.openxmlformats.org/officeDocument/2006/math">
                    <m:acc>
                      <m:accPr>
                        <m:chr m:val="̅"/>
                        <m:ctrlPr>
                          <a:rPr lang="el-GR" sz="2200" i="1" smtClean="0">
                            <a:latin typeface="Cambria Math" panose="02040503050406030204" pitchFamily="18" charset="0"/>
                          </a:rPr>
                        </m:ctrlPr>
                      </m:accPr>
                      <m:e>
                        <m:r>
                          <a:rPr lang="en-US" sz="2200" b="0" i="1" smtClean="0">
                            <a:latin typeface="Cambria Math"/>
                          </a:rPr>
                          <m:t>𝑥</m:t>
                        </m:r>
                      </m:e>
                    </m:acc>
                  </m:oMath>
                </a14:m>
                <a:r>
                  <a:rPr lang="el-GR" sz="2200" dirty="0" smtClean="0"/>
                  <a:t>  και συνεπώς </a:t>
                </a:r>
                <a14:m>
                  <m:oMath xmlns:m="http://schemas.openxmlformats.org/officeDocument/2006/math">
                    <m:acc>
                      <m:accPr>
                        <m:chr m:val="̅"/>
                        <m:ctrlPr>
                          <a:rPr lang="el-GR" sz="2200" i="1">
                            <a:latin typeface="Cambria Math" panose="02040503050406030204" pitchFamily="18" charset="0"/>
                          </a:rPr>
                        </m:ctrlPr>
                      </m:accPr>
                      <m:e>
                        <m:r>
                          <a:rPr lang="en-US" sz="2200" i="1">
                            <a:latin typeface="Cambria Math"/>
                          </a:rPr>
                          <m:t>𝑥</m:t>
                        </m:r>
                      </m:e>
                    </m:acc>
                  </m:oMath>
                </a14:m>
                <a:r>
                  <a:rPr lang="el-GR" sz="2200" dirty="0"/>
                  <a:t> </a:t>
                </a:r>
                <a:r>
                  <a:rPr lang="el-GR" sz="2200" dirty="0" smtClean="0"/>
                  <a:t> = 95,9-1 = 94,9</a:t>
                </a:r>
              </a:p>
              <a:p>
                <a:pPr marL="0" indent="0">
                  <a:buNone/>
                </a:pPr>
                <a:endParaRPr lang="el-GR" dirty="0" smtClean="0"/>
              </a:p>
              <a:p>
                <a:pPr marL="0" indent="0">
                  <a:buNone/>
                </a:pPr>
                <a:r>
                  <a:rPr lang="el-GR" dirty="0"/>
                  <a:t>β</a:t>
                </a:r>
                <a:r>
                  <a:rPr lang="el-GR" dirty="0" smtClean="0"/>
                  <a:t>)</a:t>
                </a:r>
                <a:endParaRPr lang="el-GR" dirty="0"/>
              </a:p>
            </p:txBody>
          </p:sp>
        </mc:Choice>
        <mc:Fallback xmlns="">
          <p:sp>
            <p:nvSpPr>
              <p:cNvPr id="4" name="Θέση περιεχομένου 3"/>
              <p:cNvSpPr>
                <a:spLocks noGrp="1" noRot="1" noChangeAspect="1" noMove="1" noResize="1" noEditPoints="1" noAdjustHandles="1" noChangeArrowheads="1" noChangeShapeType="1" noTextEdit="1"/>
              </p:cNvSpPr>
              <p:nvPr>
                <p:ph sz="quarter" idx="1"/>
              </p:nvPr>
            </p:nvSpPr>
            <p:spPr>
              <a:xfrm>
                <a:off x="899592" y="1412776"/>
                <a:ext cx="7772400" cy="4572000"/>
              </a:xfrm>
              <a:blipFill rotWithShape="0">
                <a:blip r:embed="rId3"/>
                <a:stretch>
                  <a:fillRect l="-1020"/>
                </a:stretch>
              </a:blipFill>
            </p:spPr>
            <p:txBody>
              <a:bodyPr/>
              <a:lstStyle/>
              <a:p>
                <a:r>
                  <a:rPr lang="el-GR">
                    <a:noFill/>
                  </a:rPr>
                  <a:t> </a:t>
                </a:r>
              </a:p>
            </p:txBody>
          </p:sp>
        </mc:Fallback>
      </mc:AlternateContent>
      <p:pic>
        <p:nvPicPr>
          <p:cNvPr id="1127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980728"/>
            <a:ext cx="4463719" cy="69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195" y="2994812"/>
            <a:ext cx="1224136" cy="35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1"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5616" y="3784808"/>
            <a:ext cx="7813668" cy="65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075" y="5301208"/>
            <a:ext cx="3384376" cy="72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Θέση υποσέλιδου 3" descr="."/>
          <p:cNvSpPr txBox="1">
            <a:spLocks/>
          </p:cNvSpPr>
          <p:nvPr>
            <p:custDataLst>
              <p:tags r:id="rId1"/>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8</a:t>
            </a:fld>
            <a:endParaRPr kumimoji="0" lang="en-US"/>
          </a:p>
        </p:txBody>
      </p:sp>
    </p:spTree>
    <p:extLst>
      <p:ext uri="{BB962C8B-B14F-4D97-AF65-F5344CB8AC3E}">
        <p14:creationId xmlns:p14="http://schemas.microsoft.com/office/powerpoint/2010/main" val="2968092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ΑΣΚΗΣΗ 3</a:t>
            </a:r>
            <a:endParaRPr lang="el-GR" dirty="0"/>
          </a:p>
        </p:txBody>
      </p:sp>
      <mc:AlternateContent xmlns:mc="http://schemas.openxmlformats.org/markup-compatibility/2006" xmlns:a14="http://schemas.microsoft.com/office/drawing/2010/main">
        <mc:Choice Requires="a14">
          <p:sp>
            <p:nvSpPr>
              <p:cNvPr id="4" name="Θέση περιεχομένου 3"/>
              <p:cNvSpPr>
                <a:spLocks noGrp="1"/>
              </p:cNvSpPr>
              <p:nvPr>
                <p:ph sz="quarter" idx="1"/>
              </p:nvPr>
            </p:nvSpPr>
            <p:spPr/>
            <p:txBody>
              <a:bodyPr>
                <a:normAutofit/>
              </a:bodyPr>
              <a:lstStyle/>
              <a:p>
                <a:pPr marL="0" indent="0">
                  <a:buNone/>
                </a:pPr>
                <a:r>
                  <a:rPr lang="el-GR" sz="2000" dirty="0" smtClean="0"/>
                  <a:t>Στο παράδειγμα με τους χρόνους παράδοσης εμπορεύματος υποθέτουμε ότι υπάρχουν μόνο δύο τιμές: </a:t>
                </a:r>
                <a:r>
                  <a:rPr lang="en-US" sz="2000" dirty="0" smtClean="0"/>
                  <a:t>a</a:t>
                </a:r>
                <a:r>
                  <a:rPr lang="en-US" sz="2000" baseline="-25000" dirty="0" smtClean="0"/>
                  <a:t>1</a:t>
                </a:r>
                <a:r>
                  <a:rPr lang="en-US" sz="2000" dirty="0" smtClean="0"/>
                  <a:t> = 5 </a:t>
                </a:r>
                <a:r>
                  <a:rPr lang="el-GR" sz="2000" dirty="0" smtClean="0"/>
                  <a:t>και </a:t>
                </a:r>
                <a:r>
                  <a:rPr lang="en-US" sz="2000" dirty="0" smtClean="0"/>
                  <a:t>a</a:t>
                </a:r>
                <a:r>
                  <a:rPr lang="en-US" sz="2000" baseline="-25000" dirty="0" smtClean="0"/>
                  <a:t>2</a:t>
                </a:r>
                <a:r>
                  <a:rPr lang="en-US" sz="2000" dirty="0" smtClean="0"/>
                  <a:t>=6</a:t>
                </a:r>
                <a:r>
                  <a:rPr lang="el-GR" sz="2000" dirty="0" smtClean="0"/>
                  <a:t> με </a:t>
                </a:r>
                <a:r>
                  <a:rPr lang="en-US" sz="2000" dirty="0" smtClean="0"/>
                  <a:t>h(a</a:t>
                </a:r>
                <a:r>
                  <a:rPr lang="en-US" sz="2000" baseline="-25000" dirty="0" smtClean="0"/>
                  <a:t>1</a:t>
                </a:r>
                <a:r>
                  <a:rPr lang="en-US" sz="2000" dirty="0" smtClean="0"/>
                  <a:t>) = 48 </a:t>
                </a:r>
                <a:r>
                  <a:rPr lang="el-GR" sz="2000" dirty="0" smtClean="0"/>
                  <a:t>και </a:t>
                </a:r>
                <a:r>
                  <a:rPr lang="en-US" sz="2000" dirty="0" smtClean="0"/>
                  <a:t>h(a</a:t>
                </a:r>
                <a:r>
                  <a:rPr lang="el-GR" sz="2000" baseline="-25000" dirty="0" smtClean="0"/>
                  <a:t>2</a:t>
                </a:r>
                <a:r>
                  <a:rPr lang="en-US" sz="2000" dirty="0" smtClean="0"/>
                  <a:t>) </a:t>
                </a:r>
                <a:r>
                  <a:rPr lang="en-US" sz="2000" dirty="0"/>
                  <a:t>= </a:t>
                </a:r>
                <a:r>
                  <a:rPr lang="el-GR" sz="2000" dirty="0" smtClean="0"/>
                  <a:t>2. Να υπολογιστούν οι 5 παράμετροι διασποράς </a:t>
                </a:r>
                <a:r>
                  <a:rPr lang="en-US" sz="2000" dirty="0" smtClean="0"/>
                  <a:t>SP,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a:rPr>
                          <m:t>𝑠</m:t>
                        </m:r>
                      </m:e>
                    </m:acc>
                  </m:oMath>
                </a14:m>
                <a:r>
                  <a:rPr lang="en-US" sz="2000" dirty="0" smtClean="0"/>
                  <a:t>, </a:t>
                </a:r>
                <a:r>
                  <a:rPr lang="en-US" sz="2200" dirty="0" smtClean="0"/>
                  <a:t>s</a:t>
                </a:r>
                <a:r>
                  <a:rPr lang="en-US" sz="2200" baseline="30000" dirty="0" smtClean="0"/>
                  <a:t>2</a:t>
                </a:r>
                <a:r>
                  <a:rPr lang="en-US" sz="2200" dirty="0" smtClean="0"/>
                  <a:t>, s </a:t>
                </a:r>
                <a:r>
                  <a:rPr lang="el-GR" sz="2000" dirty="0" smtClean="0"/>
                  <a:t>και</a:t>
                </a:r>
                <a:r>
                  <a:rPr lang="en-US" sz="2000" dirty="0" smtClean="0"/>
                  <a:t> V</a:t>
                </a:r>
                <a:r>
                  <a:rPr lang="el-GR" sz="2000" dirty="0" smtClean="0"/>
                  <a:t>.</a:t>
                </a:r>
              </a:p>
              <a:p>
                <a:pPr marL="0" indent="0">
                  <a:buNone/>
                </a:pPr>
                <a:r>
                  <a:rPr lang="el-GR" sz="2000" b="1" dirty="0" smtClean="0">
                    <a:solidFill>
                      <a:srgbClr val="FF3300"/>
                    </a:solidFill>
                  </a:rPr>
                  <a:t>Λύση</a:t>
                </a:r>
              </a:p>
              <a:p>
                <a:pPr marL="0" indent="0">
                  <a:buNone/>
                </a:pPr>
                <a:endParaRPr lang="el-GR" sz="2000" dirty="0"/>
              </a:p>
            </p:txBody>
          </p:sp>
        </mc:Choice>
        <mc:Fallback xmlns="">
          <p:sp>
            <p:nvSpPr>
              <p:cNvPr id="4" name="Θέση περιεχομένου 3"/>
              <p:cNvSpPr>
                <a:spLocks noGrp="1" noRot="1" noChangeAspect="1" noMove="1" noResize="1" noEditPoints="1" noAdjustHandles="1" noChangeArrowheads="1" noChangeShapeType="1" noTextEdit="1"/>
              </p:cNvSpPr>
              <p:nvPr>
                <p:ph sz="quarter" idx="1"/>
              </p:nvPr>
            </p:nvSpPr>
            <p:spPr>
              <a:blipFill rotWithShape="1">
                <a:blip r:embed="rId3"/>
                <a:stretch>
                  <a:fillRect l="-784" t="-667"/>
                </a:stretch>
              </a:blipFill>
            </p:spPr>
            <p:txBody>
              <a:bodyPr/>
              <a:lstStyle/>
              <a:p>
                <a:r>
                  <a:rPr lang="el-GR">
                    <a:noFill/>
                  </a:rPr>
                  <a:t> </a:t>
                </a:r>
              </a:p>
            </p:txBody>
          </p:sp>
        </mc:Fallback>
      </mc:AlternateContent>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381374"/>
            <a:ext cx="6609122" cy="69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310236"/>
            <a:ext cx="7302766" cy="70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941" y="5367233"/>
            <a:ext cx="1767716" cy="65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Θέση υποσέλιδου 3" descr="."/>
          <p:cNvSpPr txBox="1">
            <a:spLocks/>
          </p:cNvSpPr>
          <p:nvPr>
            <p:custDataLst>
              <p:tags r:id="rId1"/>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Μέθοδοι Αξιολόγησης  Μονοδιάστατων Δεδομένων.</a:t>
            </a:r>
            <a:endParaRPr lang="en-US" sz="1400"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9</a:t>
            </a:fld>
            <a:endParaRPr kumimoji="0" lang="en-US"/>
          </a:p>
        </p:txBody>
      </p:sp>
    </p:spTree>
    <p:extLst>
      <p:ext uri="{BB962C8B-B14F-4D97-AF65-F5344CB8AC3E}">
        <p14:creationId xmlns:p14="http://schemas.microsoft.com/office/powerpoint/2010/main" val="2073409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19/10/2015 11:05:58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7,6,1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BAD2ADE-567D-4FC8-ABB0-DD3CB672B51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1272</TotalTime>
  <Words>670</Words>
  <Application>Microsoft Office PowerPoint</Application>
  <PresentationFormat>Προβολή στην οθόνη (4:3)</PresentationFormat>
  <Paragraphs>126</Paragraphs>
  <Slides>15</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Calibri</vt:lpstr>
      <vt:lpstr>Cambria Math</vt:lpstr>
      <vt:lpstr>Wingdings</vt:lpstr>
      <vt:lpstr>Θέμα του Office</vt:lpstr>
      <vt:lpstr>Στατιστική Επιχειρήσεων</vt:lpstr>
      <vt:lpstr>Άδειες Χρήσης</vt:lpstr>
      <vt:lpstr>Χρηματοδότηση</vt:lpstr>
      <vt:lpstr>Σκοποί  ενότητας</vt:lpstr>
      <vt:lpstr>Περιεχόμενα ενότητας</vt:lpstr>
      <vt:lpstr>ΑΣΚΗΣΗ 1</vt:lpstr>
      <vt:lpstr>ΑΣΚΗΣΗ 2</vt:lpstr>
      <vt:lpstr>ΑΣΚΗΣΗ 2 (Λύση)</vt:lpstr>
      <vt:lpstr>ΑΣΚΗΣΗ 3</vt:lpstr>
      <vt:lpstr>ΑΣΚΗΣΗ 4</vt:lpstr>
      <vt:lpstr>ΑΣΚΗΣΗ 5</vt:lpstr>
      <vt:lpstr>ΑΣΚΗΣΗ 6</vt:lpstr>
      <vt:lpstr>ΑΣΚΗΣΗ 6 (Λύση)</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Tilemahos Stilianos</cp:lastModifiedBy>
  <cp:revision>213</cp:revision>
  <dcterms:created xsi:type="dcterms:W3CDTF">2014-04-07T11:24:35Z</dcterms:created>
  <dcterms:modified xsi:type="dcterms:W3CDTF">2015-10-20T19:36:00Z</dcterms:modified>
</cp:coreProperties>
</file>