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6.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7.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8.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9.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0.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1.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2.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3.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15.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16.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17.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18.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19.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20.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21.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22.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23.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notesSlides/notesSlide24.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25.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notesSlides/notesSlide26.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notesSlides/notesSlide27.xml" ContentType="application/vnd.openxmlformats-officedocument.presentationml.notesSlide+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notesSlides/notesSlide28.xml" ContentType="application/vnd.openxmlformats-officedocument.presentationml.notesSlide+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2"/>
  </p:notesMasterIdLst>
  <p:sldIdLst>
    <p:sldId id="256" r:id="rId3"/>
    <p:sldId id="257" r:id="rId4"/>
    <p:sldId id="259" r:id="rId5"/>
    <p:sldId id="261" r:id="rId6"/>
    <p:sldId id="262" r:id="rId7"/>
    <p:sldId id="264" r:id="rId8"/>
    <p:sldId id="370" r:id="rId9"/>
    <p:sldId id="424" r:id="rId10"/>
    <p:sldId id="426" r:id="rId11"/>
    <p:sldId id="425" r:id="rId12"/>
    <p:sldId id="371" r:id="rId13"/>
    <p:sldId id="413" r:id="rId14"/>
    <p:sldId id="365" r:id="rId15"/>
    <p:sldId id="366" r:id="rId16"/>
    <p:sldId id="427" r:id="rId17"/>
    <p:sldId id="414" r:id="rId18"/>
    <p:sldId id="428" r:id="rId19"/>
    <p:sldId id="410" r:id="rId20"/>
    <p:sldId id="429" r:id="rId21"/>
    <p:sldId id="430" r:id="rId22"/>
    <p:sldId id="431" r:id="rId23"/>
    <p:sldId id="423" r:id="rId24"/>
    <p:sldId id="432" r:id="rId25"/>
    <p:sldId id="433" r:id="rId26"/>
    <p:sldId id="434" r:id="rId27"/>
    <p:sldId id="435" r:id="rId28"/>
    <p:sldId id="436" r:id="rId29"/>
    <p:sldId id="437" r:id="rId30"/>
    <p:sldId id="280" r:id="rId31"/>
  </p:sldIdLst>
  <p:sldSz cx="9144000" cy="6858000" type="screen4x3"/>
  <p:notesSz cx="6858000" cy="9144000"/>
  <p:custDataLst>
    <p:tags r:id="rId33"/>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52" autoAdjust="0"/>
    <p:restoredTop sz="99339" autoAdjust="0"/>
  </p:normalViewPr>
  <p:slideViewPr>
    <p:cSldViewPr>
      <p:cViewPr>
        <p:scale>
          <a:sx n="100" d="100"/>
          <a:sy n="100" d="100"/>
        </p:scale>
        <p:origin x="72" y="222"/>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5.bin"/><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406658865374825"/>
          <c:y val="5.1400554097404488E-2"/>
          <c:w val="0.63696622305083461"/>
          <c:h val="0.8326195683872849"/>
        </c:manualLayout>
      </c:layout>
      <c:scatterChart>
        <c:scatterStyle val="smoothMarker"/>
        <c:varyColors val="0"/>
        <c:ser>
          <c:idx val="0"/>
          <c:order val="0"/>
          <c:tx>
            <c:strRef>
              <c:f>Φύλλο3!$C$57:$C$58</c:f>
              <c:strCache>
                <c:ptCount val="1"/>
                <c:pt idx="0">
                  <c:v>Ποσότητα  Σάλτσας (Q) (κιβώτια) </c:v>
                </c:pt>
              </c:strCache>
            </c:strRef>
          </c:tx>
          <c:marker>
            <c:symbol val="none"/>
          </c:marker>
          <c:xVal>
            <c:numRef>
              <c:f>Φύλλο3!$B$59:$B$68</c:f>
              <c:numCache>
                <c:formatCode>General</c:formatCode>
                <c:ptCount val="10"/>
                <c:pt idx="0">
                  <c:v>1</c:v>
                </c:pt>
                <c:pt idx="1">
                  <c:v>2</c:v>
                </c:pt>
                <c:pt idx="2">
                  <c:v>3</c:v>
                </c:pt>
                <c:pt idx="3">
                  <c:v>4</c:v>
                </c:pt>
                <c:pt idx="4">
                  <c:v>5</c:v>
                </c:pt>
                <c:pt idx="5">
                  <c:v>6</c:v>
                </c:pt>
                <c:pt idx="6">
                  <c:v>7</c:v>
                </c:pt>
                <c:pt idx="7">
                  <c:v>8</c:v>
                </c:pt>
                <c:pt idx="8">
                  <c:v>9</c:v>
                </c:pt>
                <c:pt idx="9">
                  <c:v>10</c:v>
                </c:pt>
              </c:numCache>
            </c:numRef>
          </c:xVal>
          <c:yVal>
            <c:numRef>
              <c:f>Φύλλο3!$C$59:$C$68</c:f>
              <c:numCache>
                <c:formatCode>General</c:formatCode>
                <c:ptCount val="10"/>
              </c:numCache>
            </c:numRef>
          </c:yVal>
          <c:smooth val="1"/>
        </c:ser>
        <c:ser>
          <c:idx val="1"/>
          <c:order val="1"/>
          <c:tx>
            <c:strRef>
              <c:f>Φύλλο3!$D$57:$D$58</c:f>
              <c:strCache>
                <c:ptCount val="1"/>
                <c:pt idx="0">
                  <c:v>Μέσο συνολικό κόστος κιβωτίου  ATC=TC/Q </c:v>
                </c:pt>
              </c:strCache>
            </c:strRef>
          </c:tx>
          <c:marker>
            <c:symbol val="none"/>
          </c:marker>
          <c:xVal>
            <c:numRef>
              <c:f>Φύλλο3!$B$59:$B$68</c:f>
              <c:numCache>
                <c:formatCode>General</c:formatCode>
                <c:ptCount val="10"/>
                <c:pt idx="0">
                  <c:v>1</c:v>
                </c:pt>
                <c:pt idx="1">
                  <c:v>2</c:v>
                </c:pt>
                <c:pt idx="2">
                  <c:v>3</c:v>
                </c:pt>
                <c:pt idx="3">
                  <c:v>4</c:v>
                </c:pt>
                <c:pt idx="4">
                  <c:v>5</c:v>
                </c:pt>
                <c:pt idx="5">
                  <c:v>6</c:v>
                </c:pt>
                <c:pt idx="6">
                  <c:v>7</c:v>
                </c:pt>
                <c:pt idx="7">
                  <c:v>8</c:v>
                </c:pt>
                <c:pt idx="8">
                  <c:v>9</c:v>
                </c:pt>
                <c:pt idx="9">
                  <c:v>10</c:v>
                </c:pt>
              </c:numCache>
            </c:numRef>
          </c:xVal>
          <c:yVal>
            <c:numRef>
              <c:f>Φύλλο3!$D$59:$D$68</c:f>
              <c:numCache>
                <c:formatCode>General</c:formatCode>
                <c:ptCount val="10"/>
                <c:pt idx="0">
                  <c:v>120</c:v>
                </c:pt>
                <c:pt idx="1">
                  <c:v>78</c:v>
                </c:pt>
                <c:pt idx="2">
                  <c:v>72</c:v>
                </c:pt>
                <c:pt idx="3">
                  <c:v>75</c:v>
                </c:pt>
                <c:pt idx="4">
                  <c:v>81.599999999999994</c:v>
                </c:pt>
                <c:pt idx="5">
                  <c:v>90</c:v>
                </c:pt>
                <c:pt idx="6">
                  <c:v>99.43</c:v>
                </c:pt>
                <c:pt idx="7">
                  <c:v>109.5</c:v>
                </c:pt>
                <c:pt idx="8">
                  <c:v>120</c:v>
                </c:pt>
                <c:pt idx="9">
                  <c:v>130.80000000000001</c:v>
                </c:pt>
              </c:numCache>
            </c:numRef>
          </c:yVal>
          <c:smooth val="1"/>
        </c:ser>
        <c:ser>
          <c:idx val="2"/>
          <c:order val="2"/>
          <c:tx>
            <c:strRef>
              <c:f>Φύλλο3!$E$57:$E$58</c:f>
              <c:strCache>
                <c:ptCount val="1"/>
                <c:pt idx="0">
                  <c:v>Μέσο συνολικό κόστος κιβωτίου  ATC=TC/Q </c:v>
                </c:pt>
              </c:strCache>
            </c:strRef>
          </c:tx>
          <c:marker>
            <c:symbol val="none"/>
          </c:marker>
          <c:xVal>
            <c:numRef>
              <c:f>Φύλλο3!$B$59:$B$68</c:f>
              <c:numCache>
                <c:formatCode>General</c:formatCode>
                <c:ptCount val="10"/>
                <c:pt idx="0">
                  <c:v>1</c:v>
                </c:pt>
                <c:pt idx="1">
                  <c:v>2</c:v>
                </c:pt>
                <c:pt idx="2">
                  <c:v>3</c:v>
                </c:pt>
                <c:pt idx="3">
                  <c:v>4</c:v>
                </c:pt>
                <c:pt idx="4">
                  <c:v>5</c:v>
                </c:pt>
                <c:pt idx="5">
                  <c:v>6</c:v>
                </c:pt>
                <c:pt idx="6">
                  <c:v>7</c:v>
                </c:pt>
                <c:pt idx="7">
                  <c:v>8</c:v>
                </c:pt>
                <c:pt idx="8">
                  <c:v>9</c:v>
                </c:pt>
                <c:pt idx="9">
                  <c:v>10</c:v>
                </c:pt>
              </c:numCache>
            </c:numRef>
          </c:xVal>
          <c:yVal>
            <c:numRef>
              <c:f>Φύλλο3!$E$59:$E$68</c:f>
              <c:numCache>
                <c:formatCode>General</c:formatCode>
                <c:ptCount val="10"/>
              </c:numCache>
            </c:numRef>
          </c:yVal>
          <c:smooth val="1"/>
        </c:ser>
        <c:ser>
          <c:idx val="3"/>
          <c:order val="3"/>
          <c:tx>
            <c:strRef>
              <c:f>Φύλλο3!$F$57:$F$58</c:f>
              <c:strCache>
                <c:ptCount val="1"/>
                <c:pt idx="0">
                  <c:v>Μέσο συνολικό κόστος κιβωτίου  ATC=TC/Q </c:v>
                </c:pt>
              </c:strCache>
            </c:strRef>
          </c:tx>
          <c:marker>
            <c:symbol val="none"/>
          </c:marker>
          <c:xVal>
            <c:numRef>
              <c:f>Φύλλο3!$B$59:$B$68</c:f>
              <c:numCache>
                <c:formatCode>General</c:formatCode>
                <c:ptCount val="10"/>
                <c:pt idx="0">
                  <c:v>1</c:v>
                </c:pt>
                <c:pt idx="1">
                  <c:v>2</c:v>
                </c:pt>
                <c:pt idx="2">
                  <c:v>3</c:v>
                </c:pt>
                <c:pt idx="3">
                  <c:v>4</c:v>
                </c:pt>
                <c:pt idx="4">
                  <c:v>5</c:v>
                </c:pt>
                <c:pt idx="5">
                  <c:v>6</c:v>
                </c:pt>
                <c:pt idx="6">
                  <c:v>7</c:v>
                </c:pt>
                <c:pt idx="7">
                  <c:v>8</c:v>
                </c:pt>
                <c:pt idx="8">
                  <c:v>9</c:v>
                </c:pt>
                <c:pt idx="9">
                  <c:v>10</c:v>
                </c:pt>
              </c:numCache>
            </c:numRef>
          </c:xVal>
          <c:yVal>
            <c:numRef>
              <c:f>Φύλλο3!$F$59:$F$68</c:f>
              <c:numCache>
                <c:formatCode>General</c:formatCode>
                <c:ptCount val="10"/>
              </c:numCache>
            </c:numRef>
          </c:yVal>
          <c:smooth val="1"/>
        </c:ser>
        <c:dLbls>
          <c:showLegendKey val="0"/>
          <c:showVal val="0"/>
          <c:showCatName val="0"/>
          <c:showSerName val="0"/>
          <c:showPercent val="0"/>
          <c:showBubbleSize val="0"/>
        </c:dLbls>
        <c:axId val="696052848"/>
        <c:axId val="696053968"/>
      </c:scatterChart>
      <c:valAx>
        <c:axId val="696052848"/>
        <c:scaling>
          <c:orientation val="minMax"/>
        </c:scaling>
        <c:delete val="0"/>
        <c:axPos val="b"/>
        <c:numFmt formatCode="General" sourceLinked="1"/>
        <c:majorTickMark val="out"/>
        <c:minorTickMark val="none"/>
        <c:tickLblPos val="nextTo"/>
        <c:crossAx val="696053968"/>
        <c:crosses val="autoZero"/>
        <c:crossBetween val="midCat"/>
      </c:valAx>
      <c:valAx>
        <c:axId val="696053968"/>
        <c:scaling>
          <c:orientation val="minMax"/>
        </c:scaling>
        <c:delete val="0"/>
        <c:axPos val="l"/>
        <c:majorGridlines/>
        <c:numFmt formatCode="General" sourceLinked="1"/>
        <c:majorTickMark val="out"/>
        <c:minorTickMark val="none"/>
        <c:tickLblPos val="nextTo"/>
        <c:crossAx val="696052848"/>
        <c:crosses val="autoZero"/>
        <c:crossBetween val="midCat"/>
      </c:valAx>
    </c:plotArea>
    <c:legend>
      <c:legendPos val="r"/>
      <c:legendEntry>
        <c:idx val="0"/>
        <c:delete val="1"/>
      </c:legendEntry>
      <c:legendEntry>
        <c:idx val="2"/>
        <c:delete val="1"/>
      </c:legendEntry>
      <c:legendEntry>
        <c:idx val="3"/>
        <c:delete val="1"/>
      </c:legendEntry>
      <c:layout>
        <c:manualLayout>
          <c:xMode val="edge"/>
          <c:yMode val="edge"/>
          <c:x val="0.65729638958859116"/>
          <c:y val="2.7201808107320719E-2"/>
          <c:w val="0.34270361041141773"/>
          <c:h val="0.19559601924759409"/>
        </c:manualLayout>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784809452842238"/>
          <c:y val="7.799118860142483E-2"/>
          <c:w val="0.6342963261124126"/>
          <c:h val="0.79393029952591354"/>
        </c:manualLayout>
      </c:layout>
      <c:lineChart>
        <c:grouping val="standard"/>
        <c:varyColors val="0"/>
        <c:ser>
          <c:idx val="0"/>
          <c:order val="0"/>
          <c:tx>
            <c:strRef>
              <c:f>Φύλλο1!$A$1:$A$2</c:f>
              <c:strCache>
                <c:ptCount val="1"/>
                <c:pt idx="0">
                  <c:v>Ποσότητα  Σάλτσας (Q) (κιβώτια) </c:v>
                </c:pt>
              </c:strCache>
            </c:strRef>
          </c:tx>
          <c:marker>
            <c:symbol val="none"/>
          </c:marker>
          <c:val>
            <c:numRef>
              <c:f>Φύλλο1!$A$3:$A$12</c:f>
              <c:numCache>
                <c:formatCode>General</c:formatCode>
                <c:ptCount val="10"/>
                <c:pt idx="0">
                  <c:v>1</c:v>
                </c:pt>
                <c:pt idx="1">
                  <c:v>2</c:v>
                </c:pt>
                <c:pt idx="2">
                  <c:v>3</c:v>
                </c:pt>
                <c:pt idx="3">
                  <c:v>4</c:v>
                </c:pt>
                <c:pt idx="4">
                  <c:v>5</c:v>
                </c:pt>
                <c:pt idx="5">
                  <c:v>6</c:v>
                </c:pt>
                <c:pt idx="6">
                  <c:v>7</c:v>
                </c:pt>
                <c:pt idx="7">
                  <c:v>8</c:v>
                </c:pt>
                <c:pt idx="8">
                  <c:v>9</c:v>
                </c:pt>
                <c:pt idx="9">
                  <c:v>10</c:v>
                </c:pt>
              </c:numCache>
            </c:numRef>
          </c:val>
          <c:smooth val="0"/>
        </c:ser>
        <c:ser>
          <c:idx val="1"/>
          <c:order val="1"/>
          <c:tx>
            <c:strRef>
              <c:f>Φύλλο1!$B$1:$B$2</c:f>
              <c:strCache>
                <c:ptCount val="1"/>
                <c:pt idx="0">
                  <c:v>Συνολικό Κόστος (TC) </c:v>
                </c:pt>
              </c:strCache>
            </c:strRef>
          </c:tx>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Φύλλο1!$B$3:$B$12</c:f>
              <c:numCache>
                <c:formatCode>General</c:formatCode>
                <c:ptCount val="10"/>
                <c:pt idx="0">
                  <c:v>120</c:v>
                </c:pt>
                <c:pt idx="1">
                  <c:v>156</c:v>
                </c:pt>
                <c:pt idx="2">
                  <c:v>216</c:v>
                </c:pt>
                <c:pt idx="3">
                  <c:v>300</c:v>
                </c:pt>
                <c:pt idx="4">
                  <c:v>408</c:v>
                </c:pt>
                <c:pt idx="5">
                  <c:v>540</c:v>
                </c:pt>
                <c:pt idx="6">
                  <c:v>696</c:v>
                </c:pt>
                <c:pt idx="7">
                  <c:v>876</c:v>
                </c:pt>
                <c:pt idx="8">
                  <c:v>1080</c:v>
                </c:pt>
                <c:pt idx="9">
                  <c:v>1308</c:v>
                </c:pt>
              </c:numCache>
            </c:numRef>
          </c:val>
          <c:smooth val="0"/>
        </c:ser>
        <c:ser>
          <c:idx val="2"/>
          <c:order val="2"/>
          <c:tx>
            <c:strRef>
              <c:f>Φύλλο1!$C$1:$C$2</c:f>
              <c:strCache>
                <c:ptCount val="1"/>
                <c:pt idx="0">
                  <c:v>Μέσο συνολικό κόστος κιβωτίου  ATC=TC/Q </c:v>
                </c:pt>
              </c:strCache>
            </c:strRef>
          </c:tx>
          <c:marker>
            <c:symbol val="none"/>
          </c:marker>
          <c:val>
            <c:numRef>
              <c:f>Φύλλο1!$C$3:$C$12</c:f>
              <c:numCache>
                <c:formatCode>General</c:formatCode>
                <c:ptCount val="10"/>
                <c:pt idx="0">
                  <c:v>120</c:v>
                </c:pt>
                <c:pt idx="1">
                  <c:v>78</c:v>
                </c:pt>
                <c:pt idx="2">
                  <c:v>72</c:v>
                </c:pt>
                <c:pt idx="3">
                  <c:v>75</c:v>
                </c:pt>
                <c:pt idx="4">
                  <c:v>81.599999999999994</c:v>
                </c:pt>
                <c:pt idx="5">
                  <c:v>90</c:v>
                </c:pt>
                <c:pt idx="6">
                  <c:v>99.43</c:v>
                </c:pt>
                <c:pt idx="7">
                  <c:v>109.5</c:v>
                </c:pt>
                <c:pt idx="8">
                  <c:v>120</c:v>
                </c:pt>
                <c:pt idx="9">
                  <c:v>130.80000000000001</c:v>
                </c:pt>
              </c:numCache>
            </c:numRef>
          </c:val>
          <c:smooth val="0"/>
        </c:ser>
        <c:ser>
          <c:idx val="3"/>
          <c:order val="3"/>
          <c:tx>
            <c:strRef>
              <c:f>Φύλλο1!$D$1:$D$2</c:f>
              <c:strCache>
                <c:ptCount val="1"/>
                <c:pt idx="0">
                  <c:v>Μέσο σταθερό κόστος κιβωτίου AFC=FC/Q </c:v>
                </c:pt>
              </c:strCache>
            </c:strRef>
          </c:tx>
          <c:marker>
            <c:symbol val="none"/>
          </c:marker>
          <c:val>
            <c:numRef>
              <c:f>Φύλλο1!$D$3:$D$12</c:f>
              <c:numCache>
                <c:formatCode>General</c:formatCode>
                <c:ptCount val="10"/>
                <c:pt idx="0">
                  <c:v>108</c:v>
                </c:pt>
                <c:pt idx="1">
                  <c:v>54</c:v>
                </c:pt>
                <c:pt idx="2">
                  <c:v>36</c:v>
                </c:pt>
                <c:pt idx="3">
                  <c:v>27</c:v>
                </c:pt>
                <c:pt idx="4">
                  <c:v>21.6</c:v>
                </c:pt>
                <c:pt idx="5">
                  <c:v>18</c:v>
                </c:pt>
                <c:pt idx="6">
                  <c:v>15.43</c:v>
                </c:pt>
                <c:pt idx="7">
                  <c:v>13.5</c:v>
                </c:pt>
                <c:pt idx="8">
                  <c:v>12</c:v>
                </c:pt>
                <c:pt idx="9">
                  <c:v>10.8</c:v>
                </c:pt>
              </c:numCache>
            </c:numRef>
          </c:val>
          <c:smooth val="0"/>
        </c:ser>
        <c:dLbls>
          <c:showLegendKey val="0"/>
          <c:showVal val="0"/>
          <c:showCatName val="0"/>
          <c:showSerName val="0"/>
          <c:showPercent val="0"/>
          <c:showBubbleSize val="0"/>
        </c:dLbls>
        <c:smooth val="0"/>
        <c:axId val="662100912"/>
        <c:axId val="662101472"/>
      </c:lineChart>
      <c:catAx>
        <c:axId val="662100912"/>
        <c:scaling>
          <c:orientation val="minMax"/>
        </c:scaling>
        <c:delete val="0"/>
        <c:axPos val="b"/>
        <c:majorTickMark val="out"/>
        <c:minorTickMark val="none"/>
        <c:tickLblPos val="nextTo"/>
        <c:crossAx val="662101472"/>
        <c:crosses val="autoZero"/>
        <c:auto val="1"/>
        <c:lblAlgn val="ctr"/>
        <c:lblOffset val="100"/>
        <c:noMultiLvlLbl val="0"/>
      </c:catAx>
      <c:valAx>
        <c:axId val="662101472"/>
        <c:scaling>
          <c:orientation val="minMax"/>
        </c:scaling>
        <c:delete val="0"/>
        <c:axPos val="l"/>
        <c:majorGridlines/>
        <c:numFmt formatCode="General" sourceLinked="1"/>
        <c:majorTickMark val="out"/>
        <c:minorTickMark val="none"/>
        <c:tickLblPos val="nextTo"/>
        <c:crossAx val="662100912"/>
        <c:crosses val="autoZero"/>
        <c:crossBetween val="between"/>
      </c:valAx>
    </c:plotArea>
    <c:legend>
      <c:legendPos val="r"/>
      <c:layout>
        <c:manualLayout>
          <c:xMode val="edge"/>
          <c:yMode val="edge"/>
          <c:x val="0.7170100263466046"/>
          <c:y val="4.5397919010123987E-2"/>
          <c:w val="0.2632855745688738"/>
          <c:h val="0.9211084551931028"/>
        </c:manualLayout>
      </c:layout>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784809452842238"/>
          <c:y val="7.799118860142483E-2"/>
          <c:w val="0.6342963261124126"/>
          <c:h val="0.79393029952591354"/>
        </c:manualLayout>
      </c:layout>
      <c:lineChart>
        <c:grouping val="standard"/>
        <c:varyColors val="0"/>
        <c:ser>
          <c:idx val="0"/>
          <c:order val="0"/>
          <c:tx>
            <c:strRef>
              <c:f>Φύλλο1!$A$1:$A$2</c:f>
              <c:strCache>
                <c:ptCount val="1"/>
                <c:pt idx="0">
                  <c:v>Ποσότητα  Σάλτσας (Q) (κιβώτια) </c:v>
                </c:pt>
              </c:strCache>
            </c:strRef>
          </c:tx>
          <c:marker>
            <c:symbol val="none"/>
          </c:marker>
          <c:val>
            <c:numRef>
              <c:f>Φύλλο1!$A$3:$A$12</c:f>
              <c:numCache>
                <c:formatCode>General</c:formatCode>
                <c:ptCount val="10"/>
                <c:pt idx="0">
                  <c:v>1</c:v>
                </c:pt>
                <c:pt idx="1">
                  <c:v>2</c:v>
                </c:pt>
                <c:pt idx="2">
                  <c:v>3</c:v>
                </c:pt>
                <c:pt idx="3">
                  <c:v>4</c:v>
                </c:pt>
                <c:pt idx="4">
                  <c:v>5</c:v>
                </c:pt>
                <c:pt idx="5">
                  <c:v>6</c:v>
                </c:pt>
                <c:pt idx="6">
                  <c:v>7</c:v>
                </c:pt>
                <c:pt idx="7">
                  <c:v>8</c:v>
                </c:pt>
                <c:pt idx="8">
                  <c:v>9</c:v>
                </c:pt>
                <c:pt idx="9">
                  <c:v>10</c:v>
                </c:pt>
              </c:numCache>
            </c:numRef>
          </c:val>
          <c:smooth val="0"/>
        </c:ser>
        <c:ser>
          <c:idx val="1"/>
          <c:order val="1"/>
          <c:tx>
            <c:strRef>
              <c:f>Φύλλο1!$B$1:$B$2</c:f>
              <c:strCache>
                <c:ptCount val="1"/>
                <c:pt idx="0">
                  <c:v>Συνολικό Κόστος (TC) </c:v>
                </c:pt>
              </c:strCache>
            </c:strRef>
          </c:tx>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Φύλλο1!$B$3:$B$12</c:f>
              <c:numCache>
                <c:formatCode>General</c:formatCode>
                <c:ptCount val="10"/>
                <c:pt idx="0">
                  <c:v>120</c:v>
                </c:pt>
                <c:pt idx="1">
                  <c:v>156</c:v>
                </c:pt>
                <c:pt idx="2">
                  <c:v>216</c:v>
                </c:pt>
                <c:pt idx="3">
                  <c:v>300</c:v>
                </c:pt>
                <c:pt idx="4">
                  <c:v>408</c:v>
                </c:pt>
                <c:pt idx="5">
                  <c:v>540</c:v>
                </c:pt>
                <c:pt idx="6">
                  <c:v>696</c:v>
                </c:pt>
                <c:pt idx="7">
                  <c:v>876</c:v>
                </c:pt>
                <c:pt idx="8">
                  <c:v>1080</c:v>
                </c:pt>
                <c:pt idx="9">
                  <c:v>1308</c:v>
                </c:pt>
              </c:numCache>
            </c:numRef>
          </c:val>
          <c:smooth val="0"/>
        </c:ser>
        <c:ser>
          <c:idx val="2"/>
          <c:order val="2"/>
          <c:tx>
            <c:strRef>
              <c:f>Φύλλο1!$C$1:$C$2</c:f>
              <c:strCache>
                <c:ptCount val="1"/>
                <c:pt idx="0">
                  <c:v>Μέσο συνολικό κόστος κιβωτίου  ATC=TC/Q </c:v>
                </c:pt>
              </c:strCache>
            </c:strRef>
          </c:tx>
          <c:marker>
            <c:symbol val="none"/>
          </c:marker>
          <c:val>
            <c:numRef>
              <c:f>Φύλλο1!$C$3:$C$12</c:f>
              <c:numCache>
                <c:formatCode>General</c:formatCode>
                <c:ptCount val="10"/>
                <c:pt idx="0">
                  <c:v>120</c:v>
                </c:pt>
                <c:pt idx="1">
                  <c:v>78</c:v>
                </c:pt>
                <c:pt idx="2">
                  <c:v>72</c:v>
                </c:pt>
                <c:pt idx="3">
                  <c:v>75</c:v>
                </c:pt>
                <c:pt idx="4">
                  <c:v>81.599999999999994</c:v>
                </c:pt>
                <c:pt idx="5">
                  <c:v>90</c:v>
                </c:pt>
                <c:pt idx="6">
                  <c:v>99.43</c:v>
                </c:pt>
                <c:pt idx="7">
                  <c:v>109.5</c:v>
                </c:pt>
                <c:pt idx="8">
                  <c:v>120</c:v>
                </c:pt>
                <c:pt idx="9">
                  <c:v>130.80000000000001</c:v>
                </c:pt>
              </c:numCache>
            </c:numRef>
          </c:val>
          <c:smooth val="0"/>
        </c:ser>
        <c:ser>
          <c:idx val="3"/>
          <c:order val="3"/>
          <c:tx>
            <c:strRef>
              <c:f>Φύλλο1!$D$1:$D$2</c:f>
              <c:strCache>
                <c:ptCount val="1"/>
                <c:pt idx="0">
                  <c:v>Μέσο σταθερό κόστος κιβωτίου AFC=FC/Q </c:v>
                </c:pt>
              </c:strCache>
            </c:strRef>
          </c:tx>
          <c:marker>
            <c:symbol val="none"/>
          </c:marker>
          <c:val>
            <c:numRef>
              <c:f>Φύλλο1!$D$3:$D$12</c:f>
              <c:numCache>
                <c:formatCode>General</c:formatCode>
                <c:ptCount val="10"/>
                <c:pt idx="0">
                  <c:v>108</c:v>
                </c:pt>
                <c:pt idx="1">
                  <c:v>54</c:v>
                </c:pt>
                <c:pt idx="2">
                  <c:v>36</c:v>
                </c:pt>
                <c:pt idx="3">
                  <c:v>27</c:v>
                </c:pt>
                <c:pt idx="4">
                  <c:v>21.6</c:v>
                </c:pt>
                <c:pt idx="5">
                  <c:v>18</c:v>
                </c:pt>
                <c:pt idx="6">
                  <c:v>15.43</c:v>
                </c:pt>
                <c:pt idx="7">
                  <c:v>13.5</c:v>
                </c:pt>
                <c:pt idx="8">
                  <c:v>12</c:v>
                </c:pt>
                <c:pt idx="9">
                  <c:v>10.8</c:v>
                </c:pt>
              </c:numCache>
            </c:numRef>
          </c:val>
          <c:smooth val="0"/>
        </c:ser>
        <c:dLbls>
          <c:showLegendKey val="0"/>
          <c:showVal val="0"/>
          <c:showCatName val="0"/>
          <c:showSerName val="0"/>
          <c:showPercent val="0"/>
          <c:showBubbleSize val="0"/>
        </c:dLbls>
        <c:smooth val="0"/>
        <c:axId val="721797376"/>
        <c:axId val="721797936"/>
      </c:lineChart>
      <c:catAx>
        <c:axId val="721797376"/>
        <c:scaling>
          <c:orientation val="minMax"/>
        </c:scaling>
        <c:delete val="0"/>
        <c:axPos val="b"/>
        <c:majorTickMark val="out"/>
        <c:minorTickMark val="none"/>
        <c:tickLblPos val="nextTo"/>
        <c:crossAx val="721797936"/>
        <c:crosses val="autoZero"/>
        <c:auto val="1"/>
        <c:lblAlgn val="ctr"/>
        <c:lblOffset val="100"/>
        <c:noMultiLvlLbl val="0"/>
      </c:catAx>
      <c:valAx>
        <c:axId val="721797936"/>
        <c:scaling>
          <c:orientation val="minMax"/>
        </c:scaling>
        <c:delete val="0"/>
        <c:axPos val="l"/>
        <c:majorGridlines/>
        <c:numFmt formatCode="General" sourceLinked="1"/>
        <c:majorTickMark val="out"/>
        <c:minorTickMark val="none"/>
        <c:tickLblPos val="nextTo"/>
        <c:crossAx val="721797376"/>
        <c:crosses val="autoZero"/>
        <c:crossBetween val="between"/>
      </c:valAx>
    </c:plotArea>
    <c:legend>
      <c:legendPos val="r"/>
      <c:layout>
        <c:manualLayout>
          <c:xMode val="edge"/>
          <c:yMode val="edge"/>
          <c:x val="0.7170100263466046"/>
          <c:y val="0.14011483291979904"/>
          <c:w val="0.2632855745688738"/>
          <c:h val="0.82639171779267329"/>
        </c:manualLayout>
      </c:layout>
      <c:overlay val="0"/>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1/12/2015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1204999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1636390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1069706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619691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317524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31282395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1236050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4020098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37275098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3758901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33372604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15447578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40054976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1072944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22162285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19915200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7468191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41991495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3260974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815394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3013623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3378305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edulll.gr/" TargetMode="External"/><Relationship Id="rId3" Type="http://schemas.openxmlformats.org/officeDocument/2006/relationships/tags" Target="../tags/tag4.xml"/><Relationship Id="rId7" Type="http://schemas.openxmlformats.org/officeDocument/2006/relationships/image" Target="../media/image1.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hyperlink" Target="http://www.teilar.gr/" TargetMode="External"/><Relationship Id="rId5" Type="http://schemas.openxmlformats.org/officeDocument/2006/relationships/notesSlide" Target="../notesSlides/notesSlide1.xml"/><Relationship Id="rId4" Type="http://schemas.openxmlformats.org/officeDocument/2006/relationships/slideLayout" Target="../slideLayouts/slideLayout1.xml"/><Relationship Id="rId9"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50.xml"/><Relationship Id="rId7" Type="http://schemas.openxmlformats.org/officeDocument/2006/relationships/slideLayout" Target="../slideLayouts/slideLayout2.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9"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tags" Target="../tags/tag56.xml"/><Relationship Id="rId7" Type="http://schemas.openxmlformats.org/officeDocument/2006/relationships/notesSlide" Target="../notesSlides/notesSlide11.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Layout" Target="../slideLayouts/slideLayout2.xml"/><Relationship Id="rId5" Type="http://schemas.openxmlformats.org/officeDocument/2006/relationships/tags" Target="../tags/tag58.xml"/><Relationship Id="rId4" Type="http://schemas.openxmlformats.org/officeDocument/2006/relationships/tags" Target="../tags/tag57.xml"/></Relationships>
</file>

<file path=ppt/slides/_rels/slide12.xml.rels><?xml version="1.0" encoding="UTF-8" standalone="yes"?>
<Relationships xmlns="http://schemas.openxmlformats.org/package/2006/relationships"><Relationship Id="rId8" Type="http://schemas.openxmlformats.org/officeDocument/2006/relationships/tags" Target="../tags/tag66.xml"/><Relationship Id="rId3" Type="http://schemas.openxmlformats.org/officeDocument/2006/relationships/tags" Target="../tags/tag61.xml"/><Relationship Id="rId7" Type="http://schemas.openxmlformats.org/officeDocument/2006/relationships/tags" Target="../tags/tag65.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image" Target="../media/image6.emf"/><Relationship Id="rId5" Type="http://schemas.openxmlformats.org/officeDocument/2006/relationships/tags" Target="../tags/tag63.xml"/><Relationship Id="rId10" Type="http://schemas.openxmlformats.org/officeDocument/2006/relationships/notesSlide" Target="../notesSlides/notesSlide12.xml"/><Relationship Id="rId4" Type="http://schemas.openxmlformats.org/officeDocument/2006/relationships/tags" Target="../tags/tag62.xml"/><Relationship Id="rId9"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3.xml"/><Relationship Id="rId3" Type="http://schemas.openxmlformats.org/officeDocument/2006/relationships/tags" Target="../tags/tag68.xml"/><Relationship Id="rId7" Type="http://schemas.openxmlformats.org/officeDocument/2006/relationships/slideLayout" Target="../slideLayouts/slideLayout2.xml"/><Relationship Id="rId2" Type="http://schemas.openxmlformats.org/officeDocument/2006/relationships/tags" Target="../tags/tag67.xml"/><Relationship Id="rId1" Type="http://schemas.openxmlformats.org/officeDocument/2006/relationships/vmlDrawing" Target="../drawings/vmlDrawing2.vml"/><Relationship Id="rId6" Type="http://schemas.openxmlformats.org/officeDocument/2006/relationships/tags" Target="../tags/tag71.xml"/><Relationship Id="rId5" Type="http://schemas.openxmlformats.org/officeDocument/2006/relationships/tags" Target="../tags/tag70.xml"/><Relationship Id="rId10" Type="http://schemas.openxmlformats.org/officeDocument/2006/relationships/image" Target="../media/image7.wmf"/><Relationship Id="rId4" Type="http://schemas.openxmlformats.org/officeDocument/2006/relationships/tags" Target="../tags/tag69.xml"/><Relationship Id="rId9"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4.xml"/><Relationship Id="rId3" Type="http://schemas.openxmlformats.org/officeDocument/2006/relationships/tags" Target="../tags/tag74.xml"/><Relationship Id="rId7" Type="http://schemas.openxmlformats.org/officeDocument/2006/relationships/slideLayout" Target="../slideLayouts/slideLayout2.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image" Target="../media/image9.png"/><Relationship Id="rId4" Type="http://schemas.openxmlformats.org/officeDocument/2006/relationships/tags" Target="../tags/tag75.xml"/><Relationship Id="rId9" Type="http://schemas.openxmlformats.org/officeDocument/2006/relationships/chart" Target="../charts/chart1.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5.xml"/><Relationship Id="rId3" Type="http://schemas.openxmlformats.org/officeDocument/2006/relationships/tags" Target="../tags/tag80.xml"/><Relationship Id="rId7" Type="http://schemas.openxmlformats.org/officeDocument/2006/relationships/slideLayout" Target="../slideLayouts/slideLayout2.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s>
</file>

<file path=ppt/slides/_rels/slide16.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tags" Target="../tags/tag86.xml"/><Relationship Id="rId7" Type="http://schemas.openxmlformats.org/officeDocument/2006/relationships/notesSlide" Target="../notesSlides/notesSlide16.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slideLayout" Target="../slideLayouts/slideLayout2.xml"/><Relationship Id="rId5" Type="http://schemas.openxmlformats.org/officeDocument/2006/relationships/tags" Target="../tags/tag88.xml"/><Relationship Id="rId4" Type="http://schemas.openxmlformats.org/officeDocument/2006/relationships/tags" Target="../tags/tag87.xml"/></Relationships>
</file>

<file path=ppt/slides/_rels/slide17.xml.rels><?xml version="1.0" encoding="UTF-8" standalone="yes"?>
<Relationships xmlns="http://schemas.openxmlformats.org/package/2006/relationships"><Relationship Id="rId8" Type="http://schemas.openxmlformats.org/officeDocument/2006/relationships/tags" Target="../tags/tag96.xml"/><Relationship Id="rId3" Type="http://schemas.openxmlformats.org/officeDocument/2006/relationships/tags" Target="../tags/tag91.xml"/><Relationship Id="rId7" Type="http://schemas.openxmlformats.org/officeDocument/2006/relationships/tags" Target="../tags/tag95.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tags" Target="../tags/tag94.xml"/><Relationship Id="rId11" Type="http://schemas.openxmlformats.org/officeDocument/2006/relationships/chart" Target="../charts/chart3.xml"/><Relationship Id="rId5" Type="http://schemas.openxmlformats.org/officeDocument/2006/relationships/tags" Target="../tags/tag93.xml"/><Relationship Id="rId10" Type="http://schemas.openxmlformats.org/officeDocument/2006/relationships/notesSlide" Target="../notesSlides/notesSlide17.xml"/><Relationship Id="rId4" Type="http://schemas.openxmlformats.org/officeDocument/2006/relationships/tags" Target="../tags/tag92.xml"/><Relationship Id="rId9"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98.xml"/><Relationship Id="rId7" Type="http://schemas.openxmlformats.org/officeDocument/2006/relationships/tags" Target="../tags/tag102.xml"/><Relationship Id="rId12" Type="http://schemas.openxmlformats.org/officeDocument/2006/relationships/image" Target="../media/image11.png"/><Relationship Id="rId2" Type="http://schemas.openxmlformats.org/officeDocument/2006/relationships/tags" Target="../tags/tag97.xml"/><Relationship Id="rId1" Type="http://schemas.openxmlformats.org/officeDocument/2006/relationships/vmlDrawing" Target="../drawings/vmlDrawing3.vml"/><Relationship Id="rId6" Type="http://schemas.openxmlformats.org/officeDocument/2006/relationships/tags" Target="../tags/tag101.xml"/><Relationship Id="rId11" Type="http://schemas.openxmlformats.org/officeDocument/2006/relationships/image" Target="../media/image10.emf"/><Relationship Id="rId5" Type="http://schemas.openxmlformats.org/officeDocument/2006/relationships/tags" Target="../tags/tag100.xml"/><Relationship Id="rId10" Type="http://schemas.openxmlformats.org/officeDocument/2006/relationships/oleObject" Target="../embeddings/oleObject6.bin"/><Relationship Id="rId4" Type="http://schemas.openxmlformats.org/officeDocument/2006/relationships/tags" Target="../tags/tag99.xml"/><Relationship Id="rId9"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10.emf"/><Relationship Id="rId3" Type="http://schemas.openxmlformats.org/officeDocument/2006/relationships/tags" Target="../tags/tag104.xml"/><Relationship Id="rId7" Type="http://schemas.openxmlformats.org/officeDocument/2006/relationships/tags" Target="../tags/tag108.xml"/><Relationship Id="rId12" Type="http://schemas.openxmlformats.org/officeDocument/2006/relationships/oleObject" Target="../embeddings/oleObject8.bin"/><Relationship Id="rId2" Type="http://schemas.openxmlformats.org/officeDocument/2006/relationships/tags" Target="../tags/tag103.xml"/><Relationship Id="rId1" Type="http://schemas.openxmlformats.org/officeDocument/2006/relationships/vmlDrawing" Target="../drawings/vmlDrawing4.vml"/><Relationship Id="rId6" Type="http://schemas.openxmlformats.org/officeDocument/2006/relationships/tags" Target="../tags/tag107.xml"/><Relationship Id="rId11" Type="http://schemas.openxmlformats.org/officeDocument/2006/relationships/image" Target="../media/image12.wmf"/><Relationship Id="rId5" Type="http://schemas.openxmlformats.org/officeDocument/2006/relationships/tags" Target="../tags/tag106.xml"/><Relationship Id="rId15" Type="http://schemas.openxmlformats.org/officeDocument/2006/relationships/image" Target="../media/image13.png"/><Relationship Id="rId10" Type="http://schemas.openxmlformats.org/officeDocument/2006/relationships/oleObject" Target="../embeddings/oleObject7.bin"/><Relationship Id="rId4" Type="http://schemas.openxmlformats.org/officeDocument/2006/relationships/tags" Target="../tags/tag105.xml"/><Relationship Id="rId9" Type="http://schemas.openxmlformats.org/officeDocument/2006/relationships/notesSlide" Target="../notesSlides/notesSlide19.xml"/><Relationship Id="rId1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xml"/><Relationship Id="rId7" Type="http://schemas.openxmlformats.org/officeDocument/2006/relationships/hyperlink" Target="http://www.creativecommons.gr/?page_id=118" TargetMode="Externa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10.emf"/><Relationship Id="rId3" Type="http://schemas.openxmlformats.org/officeDocument/2006/relationships/tags" Target="../tags/tag110.xml"/><Relationship Id="rId7" Type="http://schemas.openxmlformats.org/officeDocument/2006/relationships/tags" Target="../tags/tag114.xml"/><Relationship Id="rId12" Type="http://schemas.openxmlformats.org/officeDocument/2006/relationships/oleObject" Target="../embeddings/oleObject10.bin"/><Relationship Id="rId2" Type="http://schemas.openxmlformats.org/officeDocument/2006/relationships/tags" Target="../tags/tag109.xml"/><Relationship Id="rId1" Type="http://schemas.openxmlformats.org/officeDocument/2006/relationships/vmlDrawing" Target="../drawings/vmlDrawing5.vml"/><Relationship Id="rId6" Type="http://schemas.openxmlformats.org/officeDocument/2006/relationships/tags" Target="../tags/tag113.xml"/><Relationship Id="rId11" Type="http://schemas.openxmlformats.org/officeDocument/2006/relationships/image" Target="../media/image14.wmf"/><Relationship Id="rId5" Type="http://schemas.openxmlformats.org/officeDocument/2006/relationships/tags" Target="../tags/tag112.xml"/><Relationship Id="rId10" Type="http://schemas.openxmlformats.org/officeDocument/2006/relationships/oleObject" Target="../embeddings/oleObject9.bin"/><Relationship Id="rId4" Type="http://schemas.openxmlformats.org/officeDocument/2006/relationships/tags" Target="../tags/tag111.xml"/><Relationship Id="rId9"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8" Type="http://schemas.openxmlformats.org/officeDocument/2006/relationships/tags" Target="../tags/tag121.xml"/><Relationship Id="rId3" Type="http://schemas.openxmlformats.org/officeDocument/2006/relationships/tags" Target="../tags/tag116.xml"/><Relationship Id="rId7" Type="http://schemas.openxmlformats.org/officeDocument/2006/relationships/tags" Target="../tags/tag120.xml"/><Relationship Id="rId12" Type="http://schemas.openxmlformats.org/officeDocument/2006/relationships/image" Target="../media/image10.emf"/><Relationship Id="rId2" Type="http://schemas.openxmlformats.org/officeDocument/2006/relationships/tags" Target="../tags/tag115.xml"/><Relationship Id="rId1" Type="http://schemas.openxmlformats.org/officeDocument/2006/relationships/vmlDrawing" Target="../drawings/vmlDrawing6.vml"/><Relationship Id="rId6" Type="http://schemas.openxmlformats.org/officeDocument/2006/relationships/tags" Target="../tags/tag119.xml"/><Relationship Id="rId11" Type="http://schemas.openxmlformats.org/officeDocument/2006/relationships/oleObject" Target="../embeddings/oleObject11.bin"/><Relationship Id="rId5" Type="http://schemas.openxmlformats.org/officeDocument/2006/relationships/tags" Target="../tags/tag118.xml"/><Relationship Id="rId10" Type="http://schemas.openxmlformats.org/officeDocument/2006/relationships/notesSlide" Target="../notesSlides/notesSlide21.xml"/><Relationship Id="rId4" Type="http://schemas.openxmlformats.org/officeDocument/2006/relationships/tags" Target="../tags/tag117.xml"/><Relationship Id="rId9"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tags" Target="../tags/tag128.xml"/><Relationship Id="rId3" Type="http://schemas.openxmlformats.org/officeDocument/2006/relationships/tags" Target="../tags/tag123.xml"/><Relationship Id="rId7" Type="http://schemas.openxmlformats.org/officeDocument/2006/relationships/tags" Target="../tags/tag127.xml"/><Relationship Id="rId12" Type="http://schemas.openxmlformats.org/officeDocument/2006/relationships/image" Target="../media/image15.emf"/><Relationship Id="rId2" Type="http://schemas.openxmlformats.org/officeDocument/2006/relationships/tags" Target="../tags/tag122.xml"/><Relationship Id="rId1" Type="http://schemas.openxmlformats.org/officeDocument/2006/relationships/vmlDrawing" Target="../drawings/vmlDrawing7.vml"/><Relationship Id="rId6" Type="http://schemas.openxmlformats.org/officeDocument/2006/relationships/tags" Target="../tags/tag126.xml"/><Relationship Id="rId11" Type="http://schemas.openxmlformats.org/officeDocument/2006/relationships/oleObject" Target="../embeddings/oleObject12.bin"/><Relationship Id="rId5" Type="http://schemas.openxmlformats.org/officeDocument/2006/relationships/tags" Target="../tags/tag125.xml"/><Relationship Id="rId10" Type="http://schemas.openxmlformats.org/officeDocument/2006/relationships/notesSlide" Target="../notesSlides/notesSlide22.xml"/><Relationship Id="rId4" Type="http://schemas.openxmlformats.org/officeDocument/2006/relationships/tags" Target="../tags/tag124.xml"/><Relationship Id="rId9"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tags" Target="../tags/tag135.xml"/><Relationship Id="rId3" Type="http://schemas.openxmlformats.org/officeDocument/2006/relationships/tags" Target="../tags/tag130.xml"/><Relationship Id="rId7" Type="http://schemas.openxmlformats.org/officeDocument/2006/relationships/tags" Target="../tags/tag134.xml"/><Relationship Id="rId12" Type="http://schemas.openxmlformats.org/officeDocument/2006/relationships/image" Target="../media/image16.wmf"/><Relationship Id="rId2" Type="http://schemas.openxmlformats.org/officeDocument/2006/relationships/tags" Target="../tags/tag129.xml"/><Relationship Id="rId1" Type="http://schemas.openxmlformats.org/officeDocument/2006/relationships/vmlDrawing" Target="../drawings/vmlDrawing8.vml"/><Relationship Id="rId6" Type="http://schemas.openxmlformats.org/officeDocument/2006/relationships/tags" Target="../tags/tag133.xml"/><Relationship Id="rId11" Type="http://schemas.openxmlformats.org/officeDocument/2006/relationships/oleObject" Target="../embeddings/oleObject13.bin"/><Relationship Id="rId5" Type="http://schemas.openxmlformats.org/officeDocument/2006/relationships/tags" Target="../tags/tag132.xml"/><Relationship Id="rId10" Type="http://schemas.openxmlformats.org/officeDocument/2006/relationships/notesSlide" Target="../notesSlides/notesSlide23.xml"/><Relationship Id="rId4" Type="http://schemas.openxmlformats.org/officeDocument/2006/relationships/tags" Target="../tags/tag131.xml"/><Relationship Id="rId9"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17.wmf"/><Relationship Id="rId3" Type="http://schemas.openxmlformats.org/officeDocument/2006/relationships/tags" Target="../tags/tag137.xml"/><Relationship Id="rId7" Type="http://schemas.openxmlformats.org/officeDocument/2006/relationships/tags" Target="../tags/tag141.xml"/><Relationship Id="rId12" Type="http://schemas.openxmlformats.org/officeDocument/2006/relationships/oleObject" Target="../embeddings/oleObject14.bin"/><Relationship Id="rId2" Type="http://schemas.openxmlformats.org/officeDocument/2006/relationships/tags" Target="../tags/tag136.xml"/><Relationship Id="rId1" Type="http://schemas.openxmlformats.org/officeDocument/2006/relationships/vmlDrawing" Target="../drawings/vmlDrawing9.vml"/><Relationship Id="rId6" Type="http://schemas.openxmlformats.org/officeDocument/2006/relationships/tags" Target="../tags/tag140.xml"/><Relationship Id="rId11" Type="http://schemas.openxmlformats.org/officeDocument/2006/relationships/image" Target="../media/image19.emf"/><Relationship Id="rId5" Type="http://schemas.openxmlformats.org/officeDocument/2006/relationships/tags" Target="../tags/tag139.xml"/><Relationship Id="rId15" Type="http://schemas.openxmlformats.org/officeDocument/2006/relationships/image" Target="../media/image21.png"/><Relationship Id="rId10" Type="http://schemas.openxmlformats.org/officeDocument/2006/relationships/image" Target="../media/image18.emf"/><Relationship Id="rId4" Type="http://schemas.openxmlformats.org/officeDocument/2006/relationships/tags" Target="../tags/tag138.xml"/><Relationship Id="rId9" Type="http://schemas.openxmlformats.org/officeDocument/2006/relationships/notesSlide" Target="../notesSlides/notesSlide24.xml"/><Relationship Id="rId14" Type="http://schemas.openxmlformats.org/officeDocument/2006/relationships/image" Target="../media/image20.emf"/></Relationships>
</file>

<file path=ppt/slides/_rels/slide25.xml.rels><?xml version="1.0" encoding="UTF-8" standalone="yes"?>
<Relationships xmlns="http://schemas.openxmlformats.org/package/2006/relationships"><Relationship Id="rId8" Type="http://schemas.openxmlformats.org/officeDocument/2006/relationships/tags" Target="../tags/tag148.xml"/><Relationship Id="rId13" Type="http://schemas.openxmlformats.org/officeDocument/2006/relationships/image" Target="../media/image22.wmf"/><Relationship Id="rId3" Type="http://schemas.openxmlformats.org/officeDocument/2006/relationships/tags" Target="../tags/tag143.xml"/><Relationship Id="rId7" Type="http://schemas.openxmlformats.org/officeDocument/2006/relationships/tags" Target="../tags/tag147.xml"/><Relationship Id="rId12" Type="http://schemas.openxmlformats.org/officeDocument/2006/relationships/oleObject" Target="../embeddings/oleObject15.bin"/><Relationship Id="rId2" Type="http://schemas.openxmlformats.org/officeDocument/2006/relationships/tags" Target="../tags/tag142.xml"/><Relationship Id="rId1" Type="http://schemas.openxmlformats.org/officeDocument/2006/relationships/vmlDrawing" Target="../drawings/vmlDrawing10.vml"/><Relationship Id="rId6" Type="http://schemas.openxmlformats.org/officeDocument/2006/relationships/tags" Target="../tags/tag146.xml"/><Relationship Id="rId11" Type="http://schemas.openxmlformats.org/officeDocument/2006/relationships/image" Target="../media/image23.emf"/><Relationship Id="rId5" Type="http://schemas.openxmlformats.org/officeDocument/2006/relationships/tags" Target="../tags/tag145.xml"/><Relationship Id="rId10" Type="http://schemas.openxmlformats.org/officeDocument/2006/relationships/notesSlide" Target="../notesSlides/notesSlide25.xml"/><Relationship Id="rId4" Type="http://schemas.openxmlformats.org/officeDocument/2006/relationships/tags" Target="../tags/tag144.xml"/><Relationship Id="rId9"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notesSlide" Target="../notesSlides/notesSlide26.xml"/><Relationship Id="rId3" Type="http://schemas.openxmlformats.org/officeDocument/2006/relationships/tags" Target="../tags/tag151.xml"/><Relationship Id="rId7" Type="http://schemas.openxmlformats.org/officeDocument/2006/relationships/slideLayout" Target="../slideLayouts/slideLayout2.xml"/><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tags" Target="../tags/tag154.xml"/><Relationship Id="rId5" Type="http://schemas.openxmlformats.org/officeDocument/2006/relationships/tags" Target="../tags/tag153.xml"/><Relationship Id="rId10" Type="http://schemas.openxmlformats.org/officeDocument/2006/relationships/image" Target="../media/image25.emf"/><Relationship Id="rId4" Type="http://schemas.openxmlformats.org/officeDocument/2006/relationships/tags" Target="../tags/tag152.xml"/><Relationship Id="rId9" Type="http://schemas.openxmlformats.org/officeDocument/2006/relationships/image" Target="../media/image24.png"/></Relationships>
</file>

<file path=ppt/slides/_rels/slide27.xml.rels><?xml version="1.0" encoding="UTF-8" standalone="yes"?>
<Relationships xmlns="http://schemas.openxmlformats.org/package/2006/relationships"><Relationship Id="rId8" Type="http://schemas.openxmlformats.org/officeDocument/2006/relationships/notesSlide" Target="../notesSlides/notesSlide27.xml"/><Relationship Id="rId3" Type="http://schemas.openxmlformats.org/officeDocument/2006/relationships/tags" Target="../tags/tag156.xml"/><Relationship Id="rId7" Type="http://schemas.openxmlformats.org/officeDocument/2006/relationships/slideLayout" Target="../slideLayouts/slideLayout2.xml"/><Relationship Id="rId2" Type="http://schemas.openxmlformats.org/officeDocument/2006/relationships/tags" Target="../tags/tag155.xml"/><Relationship Id="rId1" Type="http://schemas.openxmlformats.org/officeDocument/2006/relationships/vmlDrawing" Target="../drawings/vmlDrawing11.vml"/><Relationship Id="rId6" Type="http://schemas.openxmlformats.org/officeDocument/2006/relationships/tags" Target="../tags/tag159.xml"/><Relationship Id="rId5" Type="http://schemas.openxmlformats.org/officeDocument/2006/relationships/tags" Target="../tags/tag158.xml"/><Relationship Id="rId10" Type="http://schemas.openxmlformats.org/officeDocument/2006/relationships/image" Target="../media/image26.wmf"/><Relationship Id="rId4" Type="http://schemas.openxmlformats.org/officeDocument/2006/relationships/tags" Target="../tags/tag157.xml"/><Relationship Id="rId9" Type="http://schemas.openxmlformats.org/officeDocument/2006/relationships/oleObject" Target="../embeddings/oleObject16.bin"/></Relationships>
</file>

<file path=ppt/slides/_rels/slide28.xml.rels><?xml version="1.0" encoding="UTF-8" standalone="yes"?>
<Relationships xmlns="http://schemas.openxmlformats.org/package/2006/relationships"><Relationship Id="rId3" Type="http://schemas.openxmlformats.org/officeDocument/2006/relationships/tags" Target="../tags/tag162.xml"/><Relationship Id="rId7" Type="http://schemas.openxmlformats.org/officeDocument/2006/relationships/notesSlide" Target="../notesSlides/notesSlide28.xml"/><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slideLayout" Target="../slideLayouts/slideLayout2.xml"/><Relationship Id="rId5" Type="http://schemas.openxmlformats.org/officeDocument/2006/relationships/tags" Target="../tags/tag164.xml"/><Relationship Id="rId4" Type="http://schemas.openxmlformats.org/officeDocument/2006/relationships/tags" Target="../tags/tag163.xml"/></Relationships>
</file>

<file path=ppt/slides/_rels/slide29.xml.rels><?xml version="1.0" encoding="UTF-8" standalone="yes"?>
<Relationships xmlns="http://schemas.openxmlformats.org/package/2006/relationships"><Relationship Id="rId8" Type="http://schemas.openxmlformats.org/officeDocument/2006/relationships/hyperlink" Target="http://www.edulll.gr/" TargetMode="External"/><Relationship Id="rId3" Type="http://schemas.openxmlformats.org/officeDocument/2006/relationships/tags" Target="../tags/tag167.xml"/><Relationship Id="rId7" Type="http://schemas.openxmlformats.org/officeDocument/2006/relationships/image" Target="../media/image3.png"/><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hyperlink" Target="http://www.creativecommons.gr/?page_id=118" TargetMode="External"/><Relationship Id="rId5" Type="http://schemas.openxmlformats.org/officeDocument/2006/relationships/notesSlide" Target="../notesSlides/notesSlide29.xml"/><Relationship Id="rId4" Type="http://schemas.openxmlformats.org/officeDocument/2006/relationships/slideLayout" Target="../slideLayouts/slideLayout1.xml"/><Relationship Id="rId9"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1.xml"/><Relationship Id="rId7" Type="http://schemas.openxmlformats.org/officeDocument/2006/relationships/hyperlink" Target="http://www.edulll.gr/" TargetMode="Externa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2.xml"/></Relationships>
</file>

<file path=ppt/slides/_rels/slide4.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notesSlide" Target="../notesSlides/notesSlide4.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2.xml"/><Relationship Id="rId5" Type="http://schemas.openxmlformats.org/officeDocument/2006/relationships/tags" Target="../tags/tag17.xml"/><Relationship Id="rId4" Type="http://schemas.openxmlformats.org/officeDocument/2006/relationships/tags" Target="../tags/tag16.xml"/></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8.xml"/><Relationship Id="rId3" Type="http://schemas.openxmlformats.org/officeDocument/2006/relationships/tags" Target="../tags/tag20.xml"/><Relationship Id="rId7" Type="http://schemas.openxmlformats.org/officeDocument/2006/relationships/notesSlide" Target="../notesSlides/notesSlide5.xml"/><Relationship Id="rId12" Type="http://schemas.openxmlformats.org/officeDocument/2006/relationships/slide" Target="slide13.xml"/><Relationship Id="rId2" Type="http://schemas.openxmlformats.org/officeDocument/2006/relationships/tags" Target="../tags/tag19.xml"/><Relationship Id="rId16" Type="http://schemas.openxmlformats.org/officeDocument/2006/relationships/slide" Target="slide27.xml"/><Relationship Id="rId1" Type="http://schemas.openxmlformats.org/officeDocument/2006/relationships/tags" Target="../tags/tag18.xml"/><Relationship Id="rId6" Type="http://schemas.openxmlformats.org/officeDocument/2006/relationships/slideLayout" Target="../slideLayouts/slideLayout2.xml"/><Relationship Id="rId11" Type="http://schemas.openxmlformats.org/officeDocument/2006/relationships/slide" Target="slide12.xml"/><Relationship Id="rId5" Type="http://schemas.openxmlformats.org/officeDocument/2006/relationships/tags" Target="../tags/tag22.xml"/><Relationship Id="rId15" Type="http://schemas.openxmlformats.org/officeDocument/2006/relationships/slide" Target="slide25.xml"/><Relationship Id="rId10" Type="http://schemas.openxmlformats.org/officeDocument/2006/relationships/slide" Target="slide11.xml"/><Relationship Id="rId4" Type="http://schemas.openxmlformats.org/officeDocument/2006/relationships/tags" Target="../tags/tag21.xml"/><Relationship Id="rId9" Type="http://schemas.openxmlformats.org/officeDocument/2006/relationships/slide" Target="slide7.xml"/><Relationship Id="rId14" Type="http://schemas.openxmlformats.org/officeDocument/2006/relationships/slide" Target="slide23.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3" Type="http://schemas.openxmlformats.org/officeDocument/2006/relationships/tags" Target="../tags/tag25.xml"/><Relationship Id="rId7"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10" Type="http://schemas.openxmlformats.org/officeDocument/2006/relationships/image" Target="../media/image4.emf"/><Relationship Id="rId4" Type="http://schemas.openxmlformats.org/officeDocument/2006/relationships/tags" Target="../tags/tag32.xml"/><Relationship Id="rId9"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7.xml"/><Relationship Id="rId7" Type="http://schemas.openxmlformats.org/officeDocument/2006/relationships/tags" Target="../tags/tag41.xml"/><Relationship Id="rId12" Type="http://schemas.openxmlformats.org/officeDocument/2006/relationships/image" Target="../media/image5.wmf"/><Relationship Id="rId2" Type="http://schemas.openxmlformats.org/officeDocument/2006/relationships/tags" Target="../tags/tag36.xml"/><Relationship Id="rId1" Type="http://schemas.openxmlformats.org/officeDocument/2006/relationships/vmlDrawing" Target="../drawings/vmlDrawing1.vml"/><Relationship Id="rId6" Type="http://schemas.openxmlformats.org/officeDocument/2006/relationships/tags" Target="../tags/tag40.xml"/><Relationship Id="rId11" Type="http://schemas.openxmlformats.org/officeDocument/2006/relationships/oleObject" Target="../embeddings/oleObject1.bin"/><Relationship Id="rId5" Type="http://schemas.openxmlformats.org/officeDocument/2006/relationships/tags" Target="../tags/tag39.xml"/><Relationship Id="rId10" Type="http://schemas.openxmlformats.org/officeDocument/2006/relationships/image" Target="../media/image4.emf"/><Relationship Id="rId4" Type="http://schemas.openxmlformats.org/officeDocument/2006/relationships/tags" Target="../tags/tag38.xml"/><Relationship Id="rId9"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3" Type="http://schemas.openxmlformats.org/officeDocument/2006/relationships/tags" Target="../tags/tag44.xml"/><Relationship Id="rId7"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9"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ικόνα. Τεχνολογικό Εκπαιδευτικό Ίδρυμα Θεσσαλίας.">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custDataLst>
              <p:tags r:id="rId2"/>
            </p:custDataLst>
          </p:nvPr>
        </p:nvSpPr>
        <p:spPr>
          <a:xfrm>
            <a:off x="685800" y="1382911"/>
            <a:ext cx="7772400" cy="1470025"/>
          </a:xfrm>
        </p:spPr>
        <p:txBody>
          <a:bodyPr/>
          <a:lstStyle/>
          <a:p>
            <a:r>
              <a:rPr lang="el-GR" dirty="0"/>
              <a:t>Μικροοικονομική </a:t>
            </a:r>
            <a:r>
              <a:rPr lang="en-US" dirty="0" smtClean="0"/>
              <a:t>                         </a:t>
            </a:r>
            <a:r>
              <a:rPr lang="el-GR" dirty="0" smtClean="0"/>
              <a:t>Θεωρία </a:t>
            </a:r>
            <a:r>
              <a:rPr lang="el-GR" dirty="0"/>
              <a:t>και Πολιτική</a:t>
            </a:r>
          </a:p>
        </p:txBody>
      </p:sp>
      <p:sp>
        <p:nvSpPr>
          <p:cNvPr id="3" name="Υπότιτλος 2"/>
          <p:cNvSpPr>
            <a:spLocks noGrp="1"/>
          </p:cNvSpPr>
          <p:nvPr>
            <p:ph type="subTitle" idx="1"/>
            <p:custDataLst>
              <p:tags r:id="rId3"/>
            </p:custDataLst>
          </p:nvPr>
        </p:nvSpPr>
        <p:spPr>
          <a:xfrm>
            <a:off x="683568" y="2708920"/>
            <a:ext cx="7776864" cy="4056856"/>
          </a:xfrm>
        </p:spPr>
        <p:txBody>
          <a:bodyPr>
            <a:noAutofit/>
          </a:bodyPr>
          <a:lstStyle/>
          <a:p>
            <a:r>
              <a:rPr lang="el-GR" sz="2800" b="1" dirty="0"/>
              <a:t>Ενότητα </a:t>
            </a:r>
            <a:r>
              <a:rPr lang="el-GR" sz="2800" b="1" dirty="0" smtClean="0"/>
              <a:t>6: </a:t>
            </a:r>
            <a:r>
              <a:rPr lang="el-GR" sz="2800" dirty="0" smtClean="0"/>
              <a:t>Παραγωγή – Κόστος Παραγωγής.</a:t>
            </a:r>
          </a:p>
          <a:p>
            <a:r>
              <a:rPr lang="el-GR" sz="1600" b="1" dirty="0"/>
              <a:t>Διαλέξεις </a:t>
            </a:r>
            <a:r>
              <a:rPr lang="en-US" sz="1600" b="1" dirty="0" smtClean="0"/>
              <a:t>10</a:t>
            </a:r>
            <a:r>
              <a:rPr lang="el-GR" sz="1600" b="1" dirty="0" smtClean="0"/>
              <a:t> </a:t>
            </a:r>
            <a:r>
              <a:rPr lang="el-GR" sz="1600" b="1" dirty="0"/>
              <a:t>έως </a:t>
            </a:r>
            <a:r>
              <a:rPr lang="en-US" sz="1600" b="1" smtClean="0"/>
              <a:t>13</a:t>
            </a:r>
            <a:r>
              <a:rPr lang="el-GR" sz="1600" b="1" smtClean="0"/>
              <a:t>.</a:t>
            </a:r>
            <a:endParaRPr lang="en-US" sz="1200" b="1"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Γεώργιος Θεοδοσίου</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Αναπληρωτής Καθηγητής</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a:t>
            </a:r>
            <a:r>
              <a:rPr lang="el-GR" sz="2800" dirty="0" smtClean="0"/>
              <a:t>Διοίκησης Επιχειρήσεων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8"/>
          </p:cNvPr>
          <p:cNvPicPr>
            <a:picLocks noChangeAspect="1" noChangeArrowheads="1"/>
          </p:cNvPicPr>
          <p:nvPr/>
        </p:nvPicPr>
        <p:blipFill>
          <a:blip r:embed="rId9" cstate="print"/>
          <a:srcRect/>
          <a:stretch>
            <a:fillRect/>
          </a:stretch>
        </p:blipFill>
        <p:spPr bwMode="auto">
          <a:xfrm>
            <a:off x="2416856" y="5661248"/>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196874"/>
            <a:ext cx="8686800" cy="940966"/>
          </a:xfrm>
        </p:spPr>
        <p:txBody>
          <a:bodyPr>
            <a:noAutofit/>
          </a:bodyPr>
          <a:lstStyle/>
          <a:p>
            <a:r>
              <a:rPr lang="el-GR" sz="2800" dirty="0" smtClean="0"/>
              <a:t>Παραγωγή με ένα μεταβλητό συντελεστή παραγωγής:                   Συνολικό, Μέσο, Οριακό Προϊόν (4).</a:t>
            </a:r>
            <a:endParaRPr lang="en-US" sz="1600" b="0" dirty="0"/>
          </a:p>
        </p:txBody>
      </p:sp>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
        <p:nvSpPr>
          <p:cNvPr id="3" name="Ορθογώνιο 2"/>
          <p:cNvSpPr/>
          <p:nvPr>
            <p:custDataLst>
              <p:tags r:id="rId5"/>
            </p:custDataLst>
          </p:nvPr>
        </p:nvSpPr>
        <p:spPr>
          <a:xfrm>
            <a:off x="4114800" y="1447109"/>
            <a:ext cx="4572000" cy="3046988"/>
          </a:xfrm>
          <a:prstGeom prst="rect">
            <a:avLst/>
          </a:prstGeom>
        </p:spPr>
        <p:txBody>
          <a:bodyPr>
            <a:spAutoFit/>
          </a:bodyPr>
          <a:lstStyle/>
          <a:p>
            <a:endParaRPr lang="el-GR" sz="1200" dirty="0"/>
          </a:p>
          <a:p>
            <a:r>
              <a:rPr lang="el-GR" sz="1200" dirty="0"/>
              <a:t>Στάδιο Ι= αύξουσα μέση απόδοση</a:t>
            </a:r>
          </a:p>
          <a:p>
            <a:endParaRPr lang="el-GR" sz="1200" dirty="0"/>
          </a:p>
          <a:p>
            <a:r>
              <a:rPr lang="el-GR" sz="1200" dirty="0"/>
              <a:t>Στάδιο ΙΙ= φθίνουσα μέση απόδοση</a:t>
            </a:r>
          </a:p>
          <a:p>
            <a:r>
              <a:rPr lang="el-GR" sz="1200" dirty="0"/>
              <a:t>	</a:t>
            </a:r>
          </a:p>
          <a:p>
            <a:r>
              <a:rPr lang="el-GR" sz="1200" dirty="0"/>
              <a:t>Στάδιο ΙΙΙ= =αρνητική οριακή απόδοση</a:t>
            </a:r>
          </a:p>
          <a:p>
            <a:endParaRPr lang="el-GR" sz="1200" dirty="0"/>
          </a:p>
          <a:p>
            <a:r>
              <a:rPr lang="el-GR" sz="1200" dirty="0"/>
              <a:t>TP= Συνολικό προϊόν,</a:t>
            </a:r>
          </a:p>
          <a:p>
            <a:endParaRPr lang="el-GR" sz="1200" dirty="0"/>
          </a:p>
          <a:p>
            <a:r>
              <a:rPr lang="el-GR" sz="1200" dirty="0"/>
              <a:t>AP= μέσο προϊόν,</a:t>
            </a:r>
          </a:p>
          <a:p>
            <a:endParaRPr lang="el-GR" sz="1200" dirty="0"/>
          </a:p>
          <a:p>
            <a:r>
              <a:rPr lang="el-GR" sz="1200" dirty="0"/>
              <a:t>MP= οριακό προϊόν</a:t>
            </a:r>
          </a:p>
          <a:p>
            <a:endParaRPr lang="el-GR" sz="1200" dirty="0"/>
          </a:p>
          <a:p>
            <a:r>
              <a:rPr lang="el-GR" sz="1200" dirty="0"/>
              <a:t>MC= οριακό κόστος</a:t>
            </a:r>
          </a:p>
          <a:p>
            <a:endParaRPr lang="el-GR" sz="1200" dirty="0"/>
          </a:p>
          <a:p>
            <a:r>
              <a:rPr lang="el-GR" sz="1200" dirty="0"/>
              <a:t>ΑVC= μέσο μεταβλητό κόστος</a:t>
            </a:r>
          </a:p>
        </p:txBody>
      </p:sp>
      <p:pic>
        <p:nvPicPr>
          <p:cNvPr id="4" name="Εικόνα 3" descr="καμπύλες μεταβολής φθίνουσας απόδοσης"/>
          <p:cNvPicPr>
            <a:picLocks noChangeAspect="1"/>
          </p:cNvPicPr>
          <p:nvPr/>
        </p:nvPicPr>
        <p:blipFill>
          <a:blip r:embed="rId9"/>
          <a:stretch>
            <a:fillRect/>
          </a:stretch>
        </p:blipFill>
        <p:spPr>
          <a:xfrm>
            <a:off x="5508104" y="1196847"/>
            <a:ext cx="3850861" cy="5000065"/>
          </a:xfrm>
          <a:prstGeom prst="rect">
            <a:avLst/>
          </a:prstGeom>
        </p:spPr>
      </p:pic>
      <p:sp>
        <p:nvSpPr>
          <p:cNvPr id="6" name="Ορθογώνιο 5"/>
          <p:cNvSpPr/>
          <p:nvPr>
            <p:custDataLst>
              <p:tags r:id="rId6"/>
            </p:custDataLst>
          </p:nvPr>
        </p:nvSpPr>
        <p:spPr>
          <a:xfrm>
            <a:off x="0" y="1606547"/>
            <a:ext cx="4211960" cy="4524315"/>
          </a:xfrm>
          <a:prstGeom prst="rect">
            <a:avLst/>
          </a:prstGeom>
        </p:spPr>
        <p:txBody>
          <a:bodyPr wrap="square">
            <a:spAutoFit/>
          </a:bodyPr>
          <a:lstStyle/>
          <a:p>
            <a:pPr marL="342900" indent="-342900">
              <a:buFont typeface="Wingdings" panose="05000000000000000000" pitchFamily="2" charset="2"/>
              <a:buChar char="v"/>
            </a:pPr>
            <a:r>
              <a:rPr lang="el-GR" dirty="0"/>
              <a:t>Η κλίση της εφαπτομένης σε κάθε σημείο του συνολικού προϊόντος  αντιστοιχεί εξ’ ορισμού με το οριακό προϊόν.</a:t>
            </a:r>
          </a:p>
          <a:p>
            <a:pPr marL="342900" indent="-342900">
              <a:buFont typeface="Wingdings" panose="05000000000000000000" pitchFamily="2" charset="2"/>
              <a:buChar char="v"/>
            </a:pPr>
            <a:r>
              <a:rPr lang="el-GR" dirty="0"/>
              <a:t>Στο σημείο Β όπου ξεκινά ο νόμος των φθινουσών αποδόσεων  (μέγιστο οριακό προϊόν) η κλίση της </a:t>
            </a:r>
            <a:r>
              <a:rPr lang="el-GR" b="1" dirty="0"/>
              <a:t>εφαπτομένης</a:t>
            </a:r>
            <a:r>
              <a:rPr lang="el-GR" dirty="0"/>
              <a:t>  καθίσταται μεγίστη.</a:t>
            </a:r>
          </a:p>
          <a:p>
            <a:pPr marL="342900" indent="-342900">
              <a:buFont typeface="Wingdings" panose="05000000000000000000" pitchFamily="2" charset="2"/>
              <a:buChar char="v"/>
            </a:pPr>
            <a:r>
              <a:rPr lang="el-GR" dirty="0"/>
              <a:t>Στο σημείο Μ η εφαπτομένη είναι </a:t>
            </a:r>
            <a:r>
              <a:rPr lang="el-GR" b="1" dirty="0"/>
              <a:t>παράλληλος προς τον οριζόντιο άξονα</a:t>
            </a:r>
            <a:r>
              <a:rPr lang="el-GR" dirty="0"/>
              <a:t>.</a:t>
            </a:r>
          </a:p>
          <a:p>
            <a:pPr marL="342900" indent="-342900">
              <a:buFont typeface="Wingdings" panose="05000000000000000000" pitchFamily="2" charset="2"/>
              <a:buChar char="v"/>
            </a:pPr>
            <a:r>
              <a:rPr lang="el-GR" b="1" dirty="0"/>
              <a:t>Η κλίση της ευθείας, η οποία συνδέει την αρχή των αξόνων με οιοδήποτε σημείο της καμπύλης του συνολικού κόστος μετρά το μέσο κόστος.</a:t>
            </a:r>
          </a:p>
          <a:p>
            <a:pPr marL="342900" indent="-342900">
              <a:buFont typeface="Wingdings" panose="05000000000000000000" pitchFamily="2" charset="2"/>
              <a:buChar char="v"/>
            </a:pPr>
            <a:endParaRPr lang="el-GR" dirty="0"/>
          </a:p>
        </p:txBody>
      </p:sp>
    </p:spTree>
    <p:custDataLst>
      <p:tags r:id="rId1"/>
    </p:custDataLst>
    <p:extLst>
      <p:ext uri="{BB962C8B-B14F-4D97-AF65-F5344CB8AC3E}">
        <p14:creationId xmlns:p14="http://schemas.microsoft.com/office/powerpoint/2010/main" val="21154199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116632"/>
            <a:ext cx="8229600" cy="936104"/>
          </a:xfrm>
        </p:spPr>
        <p:txBody>
          <a:bodyPr>
            <a:noAutofit/>
          </a:bodyPr>
          <a:lstStyle/>
          <a:p>
            <a:r>
              <a:rPr lang="el-GR" sz="4000" dirty="0"/>
              <a:t>Το συνολικό </a:t>
            </a:r>
            <a:r>
              <a:rPr lang="el-GR" sz="4000" dirty="0" smtClean="0"/>
              <a:t>κόστος </a:t>
            </a:r>
            <a:endParaRPr lang="el-GR" sz="4000" dirty="0"/>
          </a:p>
        </p:txBody>
      </p:sp>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graphicFrame>
        <p:nvGraphicFramePr>
          <p:cNvPr id="6" name="5 - Θέση περιεχομένου"/>
          <p:cNvGraphicFramePr>
            <a:graphicFrameLocks noGrp="1"/>
          </p:cNvGraphicFramePr>
          <p:nvPr>
            <p:ph sz="quarter" idx="1"/>
            <p:custDataLst>
              <p:tags r:id="rId5"/>
            </p:custDataLst>
            <p:extLst>
              <p:ext uri="{D42A27DB-BD31-4B8C-83A1-F6EECF244321}">
                <p14:modId xmlns:p14="http://schemas.microsoft.com/office/powerpoint/2010/main" val="1161826331"/>
              </p:ext>
            </p:extLst>
          </p:nvPr>
        </p:nvGraphicFramePr>
        <p:xfrm>
          <a:off x="457202" y="1412777"/>
          <a:ext cx="8229599" cy="4752524"/>
        </p:xfrm>
        <a:graphic>
          <a:graphicData uri="http://schemas.openxmlformats.org/drawingml/2006/table">
            <a:tbl>
              <a:tblPr firstRow="1" bandRow="1">
                <a:tableStyleId>{073A0DAA-6AF3-43AB-8588-CEC1D06C72B9}</a:tableStyleId>
              </a:tblPr>
              <a:tblGrid>
                <a:gridCol w="483175"/>
                <a:gridCol w="1659948"/>
                <a:gridCol w="1730088"/>
                <a:gridCol w="1313150"/>
                <a:gridCol w="1383290"/>
                <a:gridCol w="1659948"/>
              </a:tblGrid>
              <a:tr h="1035371">
                <a:tc>
                  <a:txBody>
                    <a:bodyPr/>
                    <a:lstStyle/>
                    <a:p>
                      <a:pPr algn="ctr"/>
                      <a:r>
                        <a:rPr lang="el-GR" sz="1100" dirty="0" smtClean="0">
                          <a:latin typeface="+mj-lt"/>
                        </a:rPr>
                        <a:t>α/α</a:t>
                      </a:r>
                      <a:endParaRPr lang="el-GR" sz="1100" dirty="0">
                        <a:latin typeface="+mj-lt"/>
                      </a:endParaRPr>
                    </a:p>
                  </a:txBody>
                  <a:tcPr marL="91455" marR="91455"/>
                </a:tc>
                <a:tc>
                  <a:txBody>
                    <a:bodyPr/>
                    <a:lstStyle/>
                    <a:p>
                      <a:pPr algn="ctr"/>
                      <a:r>
                        <a:rPr lang="el-GR" sz="1100" dirty="0" smtClean="0">
                          <a:latin typeface="+mj-lt"/>
                        </a:rPr>
                        <a:t>ΠΟΣΟΤΗΤΑ</a:t>
                      </a:r>
                    </a:p>
                    <a:p>
                      <a:pPr algn="ctr"/>
                      <a:r>
                        <a:rPr lang="el-GR" sz="1100" dirty="0" smtClean="0">
                          <a:latin typeface="+mj-lt"/>
                        </a:rPr>
                        <a:t>ΕΡΓΑΣΙΑΣ (</a:t>
                      </a:r>
                      <a:r>
                        <a:rPr lang="en-US" sz="1100" dirty="0" smtClean="0">
                          <a:latin typeface="+mj-lt"/>
                        </a:rPr>
                        <a:t>Li</a:t>
                      </a:r>
                    </a:p>
                    <a:p>
                      <a:pPr algn="ctr"/>
                      <a:r>
                        <a:rPr lang="el-GR" sz="1100" dirty="0" smtClean="0">
                          <a:latin typeface="+mj-lt"/>
                        </a:rPr>
                        <a:t>ΕΡΓΑΤΕΣ</a:t>
                      </a:r>
                      <a:endParaRPr lang="el-GR" sz="1100" dirty="0">
                        <a:latin typeface="+mj-lt"/>
                      </a:endParaRPr>
                    </a:p>
                  </a:txBody>
                  <a:tcPr marL="91455" marR="91455"/>
                </a:tc>
                <a:tc>
                  <a:txBody>
                    <a:bodyPr/>
                    <a:lstStyle/>
                    <a:p>
                      <a:pPr algn="ctr"/>
                      <a:r>
                        <a:rPr lang="el-GR" sz="1100" dirty="0" smtClean="0">
                          <a:latin typeface="+mj-lt"/>
                        </a:rPr>
                        <a:t>ΠΟΣΟΤΗΤΑ</a:t>
                      </a:r>
                      <a:r>
                        <a:rPr lang="el-GR" sz="1100" baseline="0" dirty="0" smtClean="0">
                          <a:latin typeface="+mj-lt"/>
                        </a:rPr>
                        <a:t> ΣΤΑΡΙΟΥ </a:t>
                      </a:r>
                      <a:endParaRPr lang="en-US" sz="1100" baseline="0" dirty="0" smtClean="0">
                        <a:latin typeface="+mj-lt"/>
                      </a:endParaRPr>
                    </a:p>
                    <a:p>
                      <a:pPr algn="ctr"/>
                      <a:r>
                        <a:rPr lang="el-GR" sz="1100" baseline="0" dirty="0" smtClean="0">
                          <a:latin typeface="+mj-lt"/>
                        </a:rPr>
                        <a:t>(</a:t>
                      </a:r>
                      <a:r>
                        <a:rPr lang="en-US" sz="1100" baseline="0" dirty="0" smtClean="0">
                          <a:latin typeface="+mj-lt"/>
                        </a:rPr>
                        <a:t>Q)</a:t>
                      </a:r>
                      <a:endParaRPr lang="el-GR" sz="1100" dirty="0">
                        <a:latin typeface="+mj-lt"/>
                      </a:endParaRPr>
                    </a:p>
                  </a:txBody>
                  <a:tcPr marL="91455" marR="91455"/>
                </a:tc>
                <a:tc>
                  <a:txBody>
                    <a:bodyPr/>
                    <a:lstStyle/>
                    <a:p>
                      <a:pPr algn="ctr"/>
                      <a:r>
                        <a:rPr lang="el-GR" sz="1100" dirty="0" smtClean="0">
                          <a:latin typeface="+mj-lt"/>
                        </a:rPr>
                        <a:t>ΜΕΤΑ-ΒΛΗΤΟ</a:t>
                      </a:r>
                      <a:r>
                        <a:rPr lang="el-GR" sz="1100" baseline="0" dirty="0" smtClean="0">
                          <a:latin typeface="+mj-lt"/>
                        </a:rPr>
                        <a:t> ΚΟΣΤΟΣ </a:t>
                      </a:r>
                      <a:endParaRPr lang="en-US" sz="1100" baseline="0" dirty="0" smtClean="0">
                        <a:latin typeface="+mj-lt"/>
                      </a:endParaRPr>
                    </a:p>
                    <a:p>
                      <a:pPr algn="ctr"/>
                      <a:r>
                        <a:rPr lang="el-GR" sz="1100" baseline="0" dirty="0" smtClean="0">
                          <a:latin typeface="+mj-lt"/>
                        </a:rPr>
                        <a:t>(</a:t>
                      </a:r>
                      <a:r>
                        <a:rPr lang="en-US" sz="1100" baseline="0" dirty="0" smtClean="0">
                          <a:latin typeface="+mj-lt"/>
                        </a:rPr>
                        <a:t>VC)</a:t>
                      </a:r>
                      <a:endParaRPr lang="el-GR" sz="1100" dirty="0">
                        <a:latin typeface="+mj-lt"/>
                      </a:endParaRPr>
                    </a:p>
                  </a:txBody>
                  <a:tcPr marL="91455" marR="91455"/>
                </a:tc>
                <a:tc>
                  <a:txBody>
                    <a:bodyPr/>
                    <a:lstStyle/>
                    <a:p>
                      <a:pPr algn="ctr"/>
                      <a:r>
                        <a:rPr lang="el-GR" sz="1100" dirty="0" smtClean="0">
                          <a:latin typeface="+mj-lt"/>
                        </a:rPr>
                        <a:t>ΣΤΑΘ-ΕΡΟ</a:t>
                      </a:r>
                      <a:r>
                        <a:rPr lang="el-GR" sz="1100" baseline="0" dirty="0" smtClean="0">
                          <a:latin typeface="+mj-lt"/>
                        </a:rPr>
                        <a:t> ΚΟΣΤΟΣ</a:t>
                      </a:r>
                    </a:p>
                    <a:p>
                      <a:pPr algn="ctr"/>
                      <a:r>
                        <a:rPr lang="en-US" sz="1100" dirty="0" smtClean="0">
                          <a:latin typeface="+mj-lt"/>
                        </a:rPr>
                        <a:t>(FC)</a:t>
                      </a:r>
                      <a:endParaRPr lang="el-GR" sz="1100" dirty="0">
                        <a:latin typeface="+mj-lt"/>
                      </a:endParaRPr>
                    </a:p>
                  </a:txBody>
                  <a:tcPr marL="91455" marR="91455"/>
                </a:tc>
                <a:tc>
                  <a:txBody>
                    <a:bodyPr/>
                    <a:lstStyle/>
                    <a:p>
                      <a:pPr algn="ctr"/>
                      <a:r>
                        <a:rPr lang="el-GR" sz="1100" dirty="0" smtClean="0">
                          <a:latin typeface="+mj-lt"/>
                        </a:rPr>
                        <a:t>ΣΥΝΟΛΙΚΟ</a:t>
                      </a:r>
                      <a:r>
                        <a:rPr lang="el-GR" sz="1100" baseline="0" dirty="0" smtClean="0">
                          <a:latin typeface="+mj-lt"/>
                        </a:rPr>
                        <a:t> </a:t>
                      </a:r>
                    </a:p>
                    <a:p>
                      <a:pPr algn="ctr"/>
                      <a:r>
                        <a:rPr lang="el-GR" sz="1100" baseline="0" dirty="0" smtClean="0">
                          <a:latin typeface="+mj-lt"/>
                        </a:rPr>
                        <a:t>ΚΟΣΤΟΣ</a:t>
                      </a:r>
                    </a:p>
                    <a:p>
                      <a:pPr algn="ctr"/>
                      <a:r>
                        <a:rPr lang="el-GR" sz="1100" baseline="0" dirty="0" smtClean="0">
                          <a:latin typeface="+mj-lt"/>
                        </a:rPr>
                        <a:t>(</a:t>
                      </a:r>
                      <a:r>
                        <a:rPr lang="en-US" sz="1100" baseline="0" dirty="0" smtClean="0">
                          <a:latin typeface="+mj-lt"/>
                        </a:rPr>
                        <a:t>TC)</a:t>
                      </a:r>
                      <a:endParaRPr lang="el-GR" sz="1100" dirty="0">
                        <a:latin typeface="+mj-lt"/>
                      </a:endParaRPr>
                    </a:p>
                  </a:txBody>
                  <a:tcPr marL="91455" marR="91455"/>
                </a:tc>
              </a:tr>
              <a:tr h="413017">
                <a:tc>
                  <a:txBody>
                    <a:bodyPr/>
                    <a:lstStyle/>
                    <a:p>
                      <a:pPr algn="ctr"/>
                      <a:r>
                        <a:rPr lang="el-GR" sz="1100" dirty="0" smtClean="0">
                          <a:latin typeface="+mj-lt"/>
                        </a:rPr>
                        <a:t>Α</a:t>
                      </a:r>
                      <a:endParaRPr lang="el-GR" sz="1100" dirty="0">
                        <a:latin typeface="+mj-lt"/>
                      </a:endParaRPr>
                    </a:p>
                  </a:txBody>
                  <a:tcPr marL="91455" marR="91455"/>
                </a:tc>
                <a:tc>
                  <a:txBody>
                    <a:bodyPr/>
                    <a:lstStyle/>
                    <a:p>
                      <a:pPr algn="ctr"/>
                      <a:r>
                        <a:rPr lang="en-US" sz="1100" dirty="0" smtClean="0">
                          <a:latin typeface="+mj-lt"/>
                        </a:rPr>
                        <a:t>0</a:t>
                      </a:r>
                      <a:endParaRPr lang="el-GR" sz="1100" dirty="0">
                        <a:latin typeface="+mj-lt"/>
                      </a:endParaRPr>
                    </a:p>
                  </a:txBody>
                  <a:tcPr marL="91455" marR="91455"/>
                </a:tc>
                <a:tc>
                  <a:txBody>
                    <a:bodyPr/>
                    <a:lstStyle/>
                    <a:p>
                      <a:pPr algn="ctr"/>
                      <a:r>
                        <a:rPr lang="en-US" sz="1100" dirty="0" smtClean="0">
                          <a:latin typeface="+mj-lt"/>
                        </a:rPr>
                        <a:t>0</a:t>
                      </a:r>
                      <a:endParaRPr lang="el-GR" sz="1100" dirty="0">
                        <a:latin typeface="+mj-lt"/>
                      </a:endParaRPr>
                    </a:p>
                  </a:txBody>
                  <a:tcPr marL="91455" marR="91455"/>
                </a:tc>
                <a:tc>
                  <a:txBody>
                    <a:bodyPr/>
                    <a:lstStyle/>
                    <a:p>
                      <a:pPr algn="ctr"/>
                      <a:r>
                        <a:rPr lang="el-GR" sz="1100" dirty="0" smtClean="0">
                          <a:latin typeface="+mj-lt"/>
                        </a:rPr>
                        <a:t>€0</a:t>
                      </a:r>
                      <a:endParaRPr lang="el-GR" sz="1100" dirty="0">
                        <a:latin typeface="+mj-lt"/>
                      </a:endParaRPr>
                    </a:p>
                  </a:txBody>
                  <a:tcPr marL="91455" marR="91455"/>
                </a:tc>
                <a:tc>
                  <a:txBody>
                    <a:bodyPr/>
                    <a:lstStyle/>
                    <a:p>
                      <a:pPr algn="ctr"/>
                      <a:r>
                        <a:rPr lang="el-GR" sz="1100" dirty="0" smtClean="0">
                          <a:latin typeface="+mj-lt"/>
                        </a:rPr>
                        <a:t>€400</a:t>
                      </a:r>
                      <a:endParaRPr lang="el-GR" sz="1100" dirty="0">
                        <a:latin typeface="+mj-lt"/>
                      </a:endParaRPr>
                    </a:p>
                  </a:txBody>
                  <a:tcPr marL="91455" marR="91455"/>
                </a:tc>
                <a:tc>
                  <a:txBody>
                    <a:bodyPr/>
                    <a:lstStyle/>
                    <a:p>
                      <a:pPr algn="ctr"/>
                      <a:r>
                        <a:rPr lang="el-GR" sz="1100" dirty="0" smtClean="0">
                          <a:latin typeface="+mj-lt"/>
                        </a:rPr>
                        <a:t>€400</a:t>
                      </a:r>
                      <a:endParaRPr lang="el-GR" sz="1100" dirty="0">
                        <a:latin typeface="+mj-lt"/>
                      </a:endParaRPr>
                    </a:p>
                  </a:txBody>
                  <a:tcPr marL="91455" marR="91455"/>
                </a:tc>
              </a:tr>
              <a:tr h="413017">
                <a:tc>
                  <a:txBody>
                    <a:bodyPr/>
                    <a:lstStyle/>
                    <a:p>
                      <a:pPr algn="ctr"/>
                      <a:r>
                        <a:rPr lang="el-GR" sz="1100" dirty="0" smtClean="0">
                          <a:latin typeface="+mj-lt"/>
                        </a:rPr>
                        <a:t>Β</a:t>
                      </a:r>
                      <a:endParaRPr lang="el-GR" sz="1100" dirty="0">
                        <a:latin typeface="+mj-lt"/>
                      </a:endParaRPr>
                    </a:p>
                  </a:txBody>
                  <a:tcPr marL="91455" marR="91455"/>
                </a:tc>
                <a:tc>
                  <a:txBody>
                    <a:bodyPr/>
                    <a:lstStyle/>
                    <a:p>
                      <a:pPr algn="ctr"/>
                      <a:r>
                        <a:rPr lang="en-US" sz="1100" dirty="0" smtClean="0">
                          <a:latin typeface="+mj-lt"/>
                        </a:rPr>
                        <a:t>1</a:t>
                      </a:r>
                      <a:endParaRPr lang="el-GR" sz="1100" dirty="0">
                        <a:latin typeface="+mj-lt"/>
                      </a:endParaRPr>
                    </a:p>
                  </a:txBody>
                  <a:tcPr marL="91455" marR="91455"/>
                </a:tc>
                <a:tc>
                  <a:txBody>
                    <a:bodyPr/>
                    <a:lstStyle/>
                    <a:p>
                      <a:pPr algn="ctr"/>
                      <a:r>
                        <a:rPr lang="en-US" sz="1100" dirty="0" smtClean="0">
                          <a:latin typeface="+mj-lt"/>
                        </a:rPr>
                        <a:t>19</a:t>
                      </a:r>
                      <a:endParaRPr lang="el-GR" sz="1100" dirty="0">
                        <a:latin typeface="+mj-lt"/>
                      </a:endParaRPr>
                    </a:p>
                  </a:txBody>
                  <a:tcPr marL="91455" marR="91455"/>
                </a:tc>
                <a:tc>
                  <a:txBody>
                    <a:bodyPr/>
                    <a:lstStyle/>
                    <a:p>
                      <a:pPr algn="ctr"/>
                      <a:r>
                        <a:rPr lang="el-GR" sz="1100" dirty="0" smtClean="0">
                          <a:latin typeface="+mj-lt"/>
                        </a:rPr>
                        <a:t>200</a:t>
                      </a:r>
                      <a:endParaRPr lang="el-GR" sz="1100" dirty="0">
                        <a:latin typeface="+mj-lt"/>
                      </a:endParaRPr>
                    </a:p>
                  </a:txBody>
                  <a:tcPr marL="91455" marR="91455"/>
                </a:tc>
                <a:tc>
                  <a:txBody>
                    <a:bodyPr/>
                    <a:lstStyle/>
                    <a:p>
                      <a:pPr algn="ctr"/>
                      <a:r>
                        <a:rPr lang="el-GR" sz="1100" dirty="0" smtClean="0">
                          <a:latin typeface="+mj-lt"/>
                        </a:rPr>
                        <a:t>€400</a:t>
                      </a:r>
                      <a:endParaRPr lang="el-GR" sz="1100" dirty="0">
                        <a:latin typeface="+mj-lt"/>
                      </a:endParaRPr>
                    </a:p>
                  </a:txBody>
                  <a:tcPr marL="91455" marR="91455"/>
                </a:tc>
                <a:tc>
                  <a:txBody>
                    <a:bodyPr/>
                    <a:lstStyle/>
                    <a:p>
                      <a:pPr algn="ctr"/>
                      <a:r>
                        <a:rPr lang="el-GR" sz="1100" dirty="0" smtClean="0">
                          <a:latin typeface="+mj-lt"/>
                        </a:rPr>
                        <a:t>600</a:t>
                      </a:r>
                      <a:endParaRPr lang="el-GR" sz="1100" dirty="0">
                        <a:latin typeface="+mj-lt"/>
                      </a:endParaRPr>
                    </a:p>
                  </a:txBody>
                  <a:tcPr marL="91455" marR="91455"/>
                </a:tc>
              </a:tr>
              <a:tr h="413017">
                <a:tc>
                  <a:txBody>
                    <a:bodyPr/>
                    <a:lstStyle/>
                    <a:p>
                      <a:pPr algn="ctr"/>
                      <a:r>
                        <a:rPr lang="en-US" sz="1100" dirty="0" smtClean="0">
                          <a:latin typeface="+mj-lt"/>
                        </a:rPr>
                        <a:t>C</a:t>
                      </a:r>
                      <a:endParaRPr lang="el-GR" sz="1100" dirty="0">
                        <a:latin typeface="+mj-lt"/>
                      </a:endParaRPr>
                    </a:p>
                  </a:txBody>
                  <a:tcPr marL="91455" marR="91455"/>
                </a:tc>
                <a:tc>
                  <a:txBody>
                    <a:bodyPr/>
                    <a:lstStyle/>
                    <a:p>
                      <a:pPr algn="ctr"/>
                      <a:r>
                        <a:rPr lang="en-US" sz="1100" dirty="0" smtClean="0">
                          <a:latin typeface="+mj-lt"/>
                        </a:rPr>
                        <a:t>2</a:t>
                      </a:r>
                      <a:endParaRPr lang="el-GR" sz="1100" dirty="0">
                        <a:latin typeface="+mj-lt"/>
                      </a:endParaRPr>
                    </a:p>
                  </a:txBody>
                  <a:tcPr marL="91455" marR="91455"/>
                </a:tc>
                <a:tc>
                  <a:txBody>
                    <a:bodyPr/>
                    <a:lstStyle/>
                    <a:p>
                      <a:pPr algn="ctr"/>
                      <a:r>
                        <a:rPr lang="en-US" sz="1100" dirty="0" smtClean="0">
                          <a:latin typeface="+mj-lt"/>
                        </a:rPr>
                        <a:t>36</a:t>
                      </a:r>
                      <a:endParaRPr lang="el-GR" sz="1100" dirty="0">
                        <a:latin typeface="+mj-lt"/>
                      </a:endParaRPr>
                    </a:p>
                  </a:txBody>
                  <a:tcPr marL="91455" marR="91455"/>
                </a:tc>
                <a:tc>
                  <a:txBody>
                    <a:bodyPr/>
                    <a:lstStyle/>
                    <a:p>
                      <a:pPr algn="ctr"/>
                      <a:r>
                        <a:rPr lang="el-GR" sz="1100" dirty="0" smtClean="0">
                          <a:latin typeface="+mj-lt"/>
                        </a:rPr>
                        <a:t>400</a:t>
                      </a:r>
                      <a:endParaRPr lang="el-GR" sz="1100" dirty="0">
                        <a:latin typeface="+mj-lt"/>
                      </a:endParaRPr>
                    </a:p>
                  </a:txBody>
                  <a:tcPr marL="91455" marR="91455"/>
                </a:tc>
                <a:tc>
                  <a:txBody>
                    <a:bodyPr/>
                    <a:lstStyle/>
                    <a:p>
                      <a:pPr algn="ctr"/>
                      <a:r>
                        <a:rPr lang="el-GR" sz="1100" dirty="0" smtClean="0">
                          <a:latin typeface="+mj-lt"/>
                        </a:rPr>
                        <a:t>€400</a:t>
                      </a:r>
                      <a:endParaRPr lang="el-GR" sz="1100" dirty="0">
                        <a:latin typeface="+mj-lt"/>
                      </a:endParaRPr>
                    </a:p>
                  </a:txBody>
                  <a:tcPr marL="91455" marR="91455"/>
                </a:tc>
                <a:tc>
                  <a:txBody>
                    <a:bodyPr/>
                    <a:lstStyle/>
                    <a:p>
                      <a:pPr algn="ctr"/>
                      <a:r>
                        <a:rPr lang="el-GR" sz="1100" dirty="0" smtClean="0">
                          <a:latin typeface="+mj-lt"/>
                        </a:rPr>
                        <a:t>800</a:t>
                      </a:r>
                      <a:endParaRPr lang="el-GR" sz="1100" dirty="0">
                        <a:latin typeface="+mj-lt"/>
                      </a:endParaRPr>
                    </a:p>
                  </a:txBody>
                  <a:tcPr marL="91455" marR="91455"/>
                </a:tc>
              </a:tr>
              <a:tr h="413017">
                <a:tc>
                  <a:txBody>
                    <a:bodyPr/>
                    <a:lstStyle/>
                    <a:p>
                      <a:pPr algn="ctr"/>
                      <a:r>
                        <a:rPr lang="en-US" sz="1100" dirty="0" smtClean="0">
                          <a:latin typeface="+mj-lt"/>
                        </a:rPr>
                        <a:t>D</a:t>
                      </a:r>
                      <a:endParaRPr lang="el-GR" sz="1100" dirty="0">
                        <a:latin typeface="+mj-lt"/>
                      </a:endParaRPr>
                    </a:p>
                  </a:txBody>
                  <a:tcPr marL="91455" marR="91455"/>
                </a:tc>
                <a:tc>
                  <a:txBody>
                    <a:bodyPr/>
                    <a:lstStyle/>
                    <a:p>
                      <a:pPr algn="ctr"/>
                      <a:r>
                        <a:rPr lang="en-US" sz="1100" dirty="0" smtClean="0">
                          <a:latin typeface="+mj-lt"/>
                        </a:rPr>
                        <a:t>3</a:t>
                      </a:r>
                      <a:endParaRPr lang="el-GR" sz="1100" dirty="0">
                        <a:latin typeface="+mj-lt"/>
                      </a:endParaRPr>
                    </a:p>
                  </a:txBody>
                  <a:tcPr marL="91455" marR="91455"/>
                </a:tc>
                <a:tc>
                  <a:txBody>
                    <a:bodyPr/>
                    <a:lstStyle/>
                    <a:p>
                      <a:pPr algn="ctr"/>
                      <a:r>
                        <a:rPr lang="en-US" sz="1100" dirty="0" smtClean="0">
                          <a:latin typeface="+mj-lt"/>
                        </a:rPr>
                        <a:t>51</a:t>
                      </a:r>
                      <a:endParaRPr lang="el-GR" sz="1100" dirty="0">
                        <a:latin typeface="+mj-lt"/>
                      </a:endParaRPr>
                    </a:p>
                  </a:txBody>
                  <a:tcPr marL="91455" marR="91455"/>
                </a:tc>
                <a:tc>
                  <a:txBody>
                    <a:bodyPr/>
                    <a:lstStyle/>
                    <a:p>
                      <a:pPr algn="ctr"/>
                      <a:r>
                        <a:rPr lang="el-GR" sz="1100" dirty="0" smtClean="0">
                          <a:latin typeface="+mj-lt"/>
                        </a:rPr>
                        <a:t>600</a:t>
                      </a:r>
                      <a:endParaRPr lang="el-GR" sz="1100" dirty="0">
                        <a:latin typeface="+mj-lt"/>
                      </a:endParaRPr>
                    </a:p>
                  </a:txBody>
                  <a:tcPr marL="91455" marR="91455"/>
                </a:tc>
                <a:tc>
                  <a:txBody>
                    <a:bodyPr/>
                    <a:lstStyle/>
                    <a:p>
                      <a:pPr algn="ctr"/>
                      <a:r>
                        <a:rPr lang="el-GR" sz="1100" smtClean="0">
                          <a:latin typeface="+mj-lt"/>
                        </a:rPr>
                        <a:t>€400</a:t>
                      </a:r>
                      <a:endParaRPr lang="el-GR" sz="1100" dirty="0">
                        <a:latin typeface="+mj-lt"/>
                      </a:endParaRPr>
                    </a:p>
                  </a:txBody>
                  <a:tcPr marL="91455" marR="91455"/>
                </a:tc>
                <a:tc>
                  <a:txBody>
                    <a:bodyPr/>
                    <a:lstStyle/>
                    <a:p>
                      <a:pPr algn="ctr"/>
                      <a:r>
                        <a:rPr lang="el-GR" sz="1100" dirty="0" smtClean="0">
                          <a:latin typeface="+mj-lt"/>
                        </a:rPr>
                        <a:t>1000</a:t>
                      </a:r>
                      <a:endParaRPr lang="el-GR" sz="1100" dirty="0">
                        <a:latin typeface="+mj-lt"/>
                      </a:endParaRPr>
                    </a:p>
                  </a:txBody>
                  <a:tcPr marL="91455" marR="91455"/>
                </a:tc>
              </a:tr>
              <a:tr h="413017">
                <a:tc>
                  <a:txBody>
                    <a:bodyPr/>
                    <a:lstStyle/>
                    <a:p>
                      <a:pPr algn="ctr"/>
                      <a:r>
                        <a:rPr lang="en-US" sz="1100" dirty="0" smtClean="0">
                          <a:latin typeface="+mj-lt"/>
                        </a:rPr>
                        <a:t>E</a:t>
                      </a:r>
                      <a:endParaRPr lang="el-GR" sz="1100" dirty="0">
                        <a:latin typeface="+mj-lt"/>
                      </a:endParaRPr>
                    </a:p>
                  </a:txBody>
                  <a:tcPr marL="91455" marR="91455"/>
                </a:tc>
                <a:tc>
                  <a:txBody>
                    <a:bodyPr/>
                    <a:lstStyle/>
                    <a:p>
                      <a:pPr algn="ctr"/>
                      <a:r>
                        <a:rPr lang="en-US" sz="1100" dirty="0" smtClean="0">
                          <a:latin typeface="+mj-lt"/>
                        </a:rPr>
                        <a:t>4</a:t>
                      </a:r>
                      <a:endParaRPr lang="el-GR" sz="1100" dirty="0">
                        <a:latin typeface="+mj-lt"/>
                      </a:endParaRPr>
                    </a:p>
                  </a:txBody>
                  <a:tcPr marL="91455" marR="91455"/>
                </a:tc>
                <a:tc>
                  <a:txBody>
                    <a:bodyPr/>
                    <a:lstStyle/>
                    <a:p>
                      <a:pPr algn="ctr"/>
                      <a:r>
                        <a:rPr lang="en-US" sz="1100" dirty="0" smtClean="0">
                          <a:latin typeface="+mj-lt"/>
                        </a:rPr>
                        <a:t>64</a:t>
                      </a:r>
                      <a:endParaRPr lang="el-GR" sz="1100" dirty="0">
                        <a:latin typeface="+mj-lt"/>
                      </a:endParaRPr>
                    </a:p>
                  </a:txBody>
                  <a:tcPr marL="91455" marR="91455"/>
                </a:tc>
                <a:tc>
                  <a:txBody>
                    <a:bodyPr/>
                    <a:lstStyle/>
                    <a:p>
                      <a:pPr algn="ctr"/>
                      <a:r>
                        <a:rPr lang="el-GR" sz="1100" dirty="0" smtClean="0">
                          <a:latin typeface="+mj-lt"/>
                        </a:rPr>
                        <a:t>800</a:t>
                      </a:r>
                      <a:endParaRPr lang="el-GR" sz="1100" dirty="0">
                        <a:latin typeface="+mj-lt"/>
                      </a:endParaRPr>
                    </a:p>
                  </a:txBody>
                  <a:tcPr marL="91455" marR="91455"/>
                </a:tc>
                <a:tc>
                  <a:txBody>
                    <a:bodyPr/>
                    <a:lstStyle/>
                    <a:p>
                      <a:pPr algn="ctr"/>
                      <a:r>
                        <a:rPr lang="el-GR" sz="1100" smtClean="0">
                          <a:latin typeface="+mj-lt"/>
                        </a:rPr>
                        <a:t>€400</a:t>
                      </a:r>
                      <a:endParaRPr lang="el-GR" sz="1100" dirty="0">
                        <a:latin typeface="+mj-lt"/>
                      </a:endParaRPr>
                    </a:p>
                  </a:txBody>
                  <a:tcPr marL="91455" marR="91455"/>
                </a:tc>
                <a:tc>
                  <a:txBody>
                    <a:bodyPr/>
                    <a:lstStyle/>
                    <a:p>
                      <a:pPr algn="ctr"/>
                      <a:r>
                        <a:rPr lang="el-GR" sz="1100" dirty="0" smtClean="0">
                          <a:latin typeface="+mj-lt"/>
                        </a:rPr>
                        <a:t>1200</a:t>
                      </a:r>
                      <a:endParaRPr lang="el-GR" sz="1100" dirty="0">
                        <a:latin typeface="+mj-lt"/>
                      </a:endParaRPr>
                    </a:p>
                  </a:txBody>
                  <a:tcPr marL="91455" marR="91455"/>
                </a:tc>
              </a:tr>
              <a:tr h="413017">
                <a:tc>
                  <a:txBody>
                    <a:bodyPr/>
                    <a:lstStyle/>
                    <a:p>
                      <a:pPr algn="ctr"/>
                      <a:r>
                        <a:rPr lang="en-US" sz="1100" dirty="0" smtClean="0">
                          <a:latin typeface="+mj-lt"/>
                        </a:rPr>
                        <a:t>F</a:t>
                      </a:r>
                      <a:endParaRPr lang="el-GR" sz="1100" dirty="0">
                        <a:latin typeface="+mj-lt"/>
                      </a:endParaRPr>
                    </a:p>
                  </a:txBody>
                  <a:tcPr marL="91455" marR="91455"/>
                </a:tc>
                <a:tc>
                  <a:txBody>
                    <a:bodyPr/>
                    <a:lstStyle/>
                    <a:p>
                      <a:pPr algn="ctr"/>
                      <a:r>
                        <a:rPr lang="en-US" sz="1100" dirty="0" smtClean="0">
                          <a:latin typeface="+mj-lt"/>
                        </a:rPr>
                        <a:t>5</a:t>
                      </a:r>
                      <a:endParaRPr lang="el-GR" sz="1100" dirty="0">
                        <a:latin typeface="+mj-lt"/>
                      </a:endParaRPr>
                    </a:p>
                  </a:txBody>
                  <a:tcPr marL="91455" marR="91455"/>
                </a:tc>
                <a:tc>
                  <a:txBody>
                    <a:bodyPr/>
                    <a:lstStyle/>
                    <a:p>
                      <a:pPr algn="ctr"/>
                      <a:r>
                        <a:rPr lang="en-US" sz="1100" dirty="0" smtClean="0">
                          <a:latin typeface="+mj-lt"/>
                        </a:rPr>
                        <a:t>75</a:t>
                      </a:r>
                      <a:endParaRPr lang="el-GR" sz="1100" dirty="0">
                        <a:latin typeface="+mj-lt"/>
                      </a:endParaRPr>
                    </a:p>
                  </a:txBody>
                  <a:tcPr marL="91455" marR="91455"/>
                </a:tc>
                <a:tc>
                  <a:txBody>
                    <a:bodyPr/>
                    <a:lstStyle/>
                    <a:p>
                      <a:pPr algn="ctr"/>
                      <a:r>
                        <a:rPr lang="el-GR" sz="1100" dirty="0" smtClean="0">
                          <a:latin typeface="+mj-lt"/>
                        </a:rPr>
                        <a:t>1000</a:t>
                      </a:r>
                      <a:endParaRPr lang="el-GR" sz="1100" dirty="0">
                        <a:latin typeface="+mj-lt"/>
                      </a:endParaRPr>
                    </a:p>
                  </a:txBody>
                  <a:tcPr marL="91455" marR="91455"/>
                </a:tc>
                <a:tc>
                  <a:txBody>
                    <a:bodyPr/>
                    <a:lstStyle/>
                    <a:p>
                      <a:pPr algn="ctr"/>
                      <a:r>
                        <a:rPr lang="el-GR" sz="1100" dirty="0" smtClean="0">
                          <a:latin typeface="+mj-lt"/>
                        </a:rPr>
                        <a:t>€400</a:t>
                      </a:r>
                      <a:endParaRPr lang="el-GR" sz="1100" dirty="0">
                        <a:latin typeface="+mj-lt"/>
                      </a:endParaRPr>
                    </a:p>
                  </a:txBody>
                  <a:tcPr marL="91455" marR="91455"/>
                </a:tc>
                <a:tc>
                  <a:txBody>
                    <a:bodyPr/>
                    <a:lstStyle/>
                    <a:p>
                      <a:pPr algn="ctr"/>
                      <a:r>
                        <a:rPr lang="el-GR" sz="1100" dirty="0" smtClean="0">
                          <a:latin typeface="+mj-lt"/>
                        </a:rPr>
                        <a:t>1400</a:t>
                      </a:r>
                      <a:endParaRPr lang="el-GR" sz="1100" dirty="0">
                        <a:latin typeface="+mj-lt"/>
                      </a:endParaRPr>
                    </a:p>
                  </a:txBody>
                  <a:tcPr marL="91455" marR="91455"/>
                </a:tc>
              </a:tr>
              <a:tr h="413017">
                <a:tc>
                  <a:txBody>
                    <a:bodyPr/>
                    <a:lstStyle/>
                    <a:p>
                      <a:pPr algn="ctr"/>
                      <a:r>
                        <a:rPr lang="en-US" sz="1100" dirty="0" smtClean="0">
                          <a:latin typeface="+mj-lt"/>
                        </a:rPr>
                        <a:t>G</a:t>
                      </a:r>
                      <a:endParaRPr lang="el-GR" sz="1100" dirty="0">
                        <a:latin typeface="+mj-lt"/>
                      </a:endParaRPr>
                    </a:p>
                  </a:txBody>
                  <a:tcPr marL="91455" marR="91455"/>
                </a:tc>
                <a:tc>
                  <a:txBody>
                    <a:bodyPr/>
                    <a:lstStyle/>
                    <a:p>
                      <a:pPr algn="ctr"/>
                      <a:r>
                        <a:rPr lang="en-US" sz="1100" dirty="0" smtClean="0">
                          <a:latin typeface="+mj-lt"/>
                        </a:rPr>
                        <a:t>6</a:t>
                      </a:r>
                      <a:endParaRPr lang="el-GR" sz="1100" dirty="0">
                        <a:latin typeface="+mj-lt"/>
                      </a:endParaRPr>
                    </a:p>
                  </a:txBody>
                  <a:tcPr marL="91455" marR="91455"/>
                </a:tc>
                <a:tc>
                  <a:txBody>
                    <a:bodyPr/>
                    <a:lstStyle/>
                    <a:p>
                      <a:pPr algn="ctr"/>
                      <a:r>
                        <a:rPr lang="en-US" sz="1100" dirty="0" smtClean="0">
                          <a:latin typeface="+mj-lt"/>
                        </a:rPr>
                        <a:t>84</a:t>
                      </a:r>
                      <a:endParaRPr lang="el-GR" sz="1100" dirty="0">
                        <a:latin typeface="+mj-lt"/>
                      </a:endParaRPr>
                    </a:p>
                  </a:txBody>
                  <a:tcPr marL="91455" marR="91455"/>
                </a:tc>
                <a:tc>
                  <a:txBody>
                    <a:bodyPr/>
                    <a:lstStyle/>
                    <a:p>
                      <a:pPr algn="ctr"/>
                      <a:r>
                        <a:rPr lang="el-GR" sz="1100" dirty="0" smtClean="0">
                          <a:latin typeface="+mj-lt"/>
                        </a:rPr>
                        <a:t>1200</a:t>
                      </a:r>
                      <a:endParaRPr lang="el-GR" sz="1100" dirty="0">
                        <a:latin typeface="+mj-lt"/>
                      </a:endParaRPr>
                    </a:p>
                  </a:txBody>
                  <a:tcPr marL="91455" marR="91455"/>
                </a:tc>
                <a:tc>
                  <a:txBody>
                    <a:bodyPr/>
                    <a:lstStyle/>
                    <a:p>
                      <a:pPr algn="ctr"/>
                      <a:r>
                        <a:rPr lang="el-GR" sz="1100" dirty="0" smtClean="0">
                          <a:latin typeface="+mj-lt"/>
                        </a:rPr>
                        <a:t>€400</a:t>
                      </a:r>
                      <a:endParaRPr lang="el-GR" sz="1100" dirty="0">
                        <a:latin typeface="+mj-lt"/>
                      </a:endParaRPr>
                    </a:p>
                  </a:txBody>
                  <a:tcPr marL="91455" marR="91455"/>
                </a:tc>
                <a:tc>
                  <a:txBody>
                    <a:bodyPr/>
                    <a:lstStyle/>
                    <a:p>
                      <a:pPr algn="ctr"/>
                      <a:r>
                        <a:rPr lang="el-GR" sz="1100" dirty="0" smtClean="0">
                          <a:latin typeface="+mj-lt"/>
                        </a:rPr>
                        <a:t>1600</a:t>
                      </a:r>
                      <a:endParaRPr lang="el-GR" sz="1100" dirty="0">
                        <a:latin typeface="+mj-lt"/>
                      </a:endParaRPr>
                    </a:p>
                  </a:txBody>
                  <a:tcPr marL="91455" marR="91455"/>
                </a:tc>
              </a:tr>
              <a:tr h="413017">
                <a:tc>
                  <a:txBody>
                    <a:bodyPr/>
                    <a:lstStyle/>
                    <a:p>
                      <a:pPr algn="ctr"/>
                      <a:r>
                        <a:rPr lang="en-US" sz="1100" dirty="0" smtClean="0">
                          <a:latin typeface="+mj-lt"/>
                        </a:rPr>
                        <a:t>H</a:t>
                      </a:r>
                      <a:endParaRPr lang="el-GR" sz="1100" dirty="0">
                        <a:latin typeface="+mj-lt"/>
                      </a:endParaRPr>
                    </a:p>
                  </a:txBody>
                  <a:tcPr marL="91455" marR="91455"/>
                </a:tc>
                <a:tc>
                  <a:txBody>
                    <a:bodyPr/>
                    <a:lstStyle/>
                    <a:p>
                      <a:pPr algn="ctr"/>
                      <a:r>
                        <a:rPr lang="en-US" sz="1100" dirty="0" smtClean="0">
                          <a:latin typeface="+mj-lt"/>
                        </a:rPr>
                        <a:t>7</a:t>
                      </a:r>
                      <a:endParaRPr lang="el-GR" sz="1100" dirty="0">
                        <a:latin typeface="+mj-lt"/>
                      </a:endParaRPr>
                    </a:p>
                  </a:txBody>
                  <a:tcPr marL="91455" marR="91455"/>
                </a:tc>
                <a:tc>
                  <a:txBody>
                    <a:bodyPr/>
                    <a:lstStyle/>
                    <a:p>
                      <a:pPr algn="ctr"/>
                      <a:r>
                        <a:rPr lang="en-US" sz="1100" dirty="0" smtClean="0">
                          <a:latin typeface="+mj-lt"/>
                        </a:rPr>
                        <a:t>91</a:t>
                      </a:r>
                      <a:endParaRPr lang="el-GR" sz="1100" dirty="0">
                        <a:latin typeface="+mj-lt"/>
                      </a:endParaRPr>
                    </a:p>
                  </a:txBody>
                  <a:tcPr marL="91455" marR="91455"/>
                </a:tc>
                <a:tc>
                  <a:txBody>
                    <a:bodyPr/>
                    <a:lstStyle/>
                    <a:p>
                      <a:pPr algn="ctr"/>
                      <a:r>
                        <a:rPr lang="el-GR" sz="1100" dirty="0" smtClean="0">
                          <a:latin typeface="+mj-lt"/>
                        </a:rPr>
                        <a:t>1400</a:t>
                      </a:r>
                      <a:endParaRPr lang="el-GR" sz="1100" dirty="0">
                        <a:latin typeface="+mj-lt"/>
                      </a:endParaRPr>
                    </a:p>
                  </a:txBody>
                  <a:tcPr marL="91455" marR="91455"/>
                </a:tc>
                <a:tc>
                  <a:txBody>
                    <a:bodyPr/>
                    <a:lstStyle/>
                    <a:p>
                      <a:pPr algn="ctr"/>
                      <a:r>
                        <a:rPr lang="el-GR" sz="1100" dirty="0" smtClean="0">
                          <a:latin typeface="+mj-lt"/>
                        </a:rPr>
                        <a:t>€400</a:t>
                      </a:r>
                      <a:endParaRPr lang="el-GR" sz="1100" dirty="0">
                        <a:latin typeface="+mj-lt"/>
                      </a:endParaRPr>
                    </a:p>
                  </a:txBody>
                  <a:tcPr marL="91455" marR="91455"/>
                </a:tc>
                <a:tc>
                  <a:txBody>
                    <a:bodyPr/>
                    <a:lstStyle/>
                    <a:p>
                      <a:pPr algn="ctr"/>
                      <a:r>
                        <a:rPr lang="el-GR" sz="1100" dirty="0" smtClean="0">
                          <a:latin typeface="+mj-lt"/>
                        </a:rPr>
                        <a:t>1800</a:t>
                      </a:r>
                      <a:endParaRPr lang="el-GR" sz="1100" dirty="0">
                        <a:latin typeface="+mj-lt"/>
                      </a:endParaRPr>
                    </a:p>
                  </a:txBody>
                  <a:tcPr marL="91455" marR="91455"/>
                </a:tc>
              </a:tr>
              <a:tr h="413017">
                <a:tc>
                  <a:txBody>
                    <a:bodyPr/>
                    <a:lstStyle/>
                    <a:p>
                      <a:pPr algn="ctr"/>
                      <a:r>
                        <a:rPr lang="en-US" sz="1100" dirty="0" smtClean="0">
                          <a:latin typeface="+mj-lt"/>
                        </a:rPr>
                        <a:t>I</a:t>
                      </a:r>
                      <a:endParaRPr lang="el-GR" sz="1100" dirty="0">
                        <a:latin typeface="+mj-lt"/>
                      </a:endParaRPr>
                    </a:p>
                  </a:txBody>
                  <a:tcPr marL="91455" marR="91455"/>
                </a:tc>
                <a:tc>
                  <a:txBody>
                    <a:bodyPr/>
                    <a:lstStyle/>
                    <a:p>
                      <a:pPr algn="ctr"/>
                      <a:r>
                        <a:rPr lang="en-US" sz="1100" dirty="0" smtClean="0">
                          <a:latin typeface="+mj-lt"/>
                        </a:rPr>
                        <a:t>8</a:t>
                      </a:r>
                      <a:endParaRPr lang="el-GR" sz="1100" dirty="0">
                        <a:latin typeface="+mj-lt"/>
                      </a:endParaRPr>
                    </a:p>
                  </a:txBody>
                  <a:tcPr marL="91455" marR="91455"/>
                </a:tc>
                <a:tc>
                  <a:txBody>
                    <a:bodyPr/>
                    <a:lstStyle/>
                    <a:p>
                      <a:pPr algn="ctr"/>
                      <a:r>
                        <a:rPr lang="en-US" sz="1100" dirty="0" smtClean="0">
                          <a:latin typeface="+mj-lt"/>
                        </a:rPr>
                        <a:t>96</a:t>
                      </a:r>
                      <a:endParaRPr lang="el-GR" sz="1100" dirty="0">
                        <a:latin typeface="+mj-lt"/>
                      </a:endParaRPr>
                    </a:p>
                  </a:txBody>
                  <a:tcPr marL="91455" marR="91455"/>
                </a:tc>
                <a:tc>
                  <a:txBody>
                    <a:bodyPr/>
                    <a:lstStyle/>
                    <a:p>
                      <a:pPr algn="ctr"/>
                      <a:r>
                        <a:rPr lang="el-GR" sz="1100" dirty="0" smtClean="0">
                          <a:latin typeface="+mj-lt"/>
                        </a:rPr>
                        <a:t>1600</a:t>
                      </a:r>
                      <a:endParaRPr lang="el-GR" sz="1100" dirty="0">
                        <a:latin typeface="+mj-lt"/>
                      </a:endParaRPr>
                    </a:p>
                  </a:txBody>
                  <a:tcPr marL="91455" marR="91455"/>
                </a:tc>
                <a:tc>
                  <a:txBody>
                    <a:bodyPr/>
                    <a:lstStyle/>
                    <a:p>
                      <a:pPr algn="ctr"/>
                      <a:r>
                        <a:rPr lang="el-GR" sz="1100" dirty="0" smtClean="0">
                          <a:latin typeface="+mj-lt"/>
                        </a:rPr>
                        <a:t>€400</a:t>
                      </a:r>
                      <a:endParaRPr lang="el-GR" sz="1100" dirty="0">
                        <a:latin typeface="+mj-lt"/>
                      </a:endParaRPr>
                    </a:p>
                  </a:txBody>
                  <a:tcPr marL="91455" marR="91455"/>
                </a:tc>
                <a:tc>
                  <a:txBody>
                    <a:bodyPr/>
                    <a:lstStyle/>
                    <a:p>
                      <a:pPr algn="ctr"/>
                      <a:r>
                        <a:rPr lang="el-GR" sz="1100" dirty="0" smtClean="0">
                          <a:latin typeface="+mj-lt"/>
                        </a:rPr>
                        <a:t>2000</a:t>
                      </a:r>
                      <a:endParaRPr lang="el-GR" sz="1100" dirty="0">
                        <a:latin typeface="+mj-lt"/>
                      </a:endParaRPr>
                    </a:p>
                  </a:txBody>
                  <a:tcPr marL="91455" marR="91455"/>
                </a:tc>
              </a:tr>
            </a:tbl>
          </a:graphicData>
        </a:graphic>
      </p:graphicFrame>
    </p:spTree>
    <p:custDataLst>
      <p:tags r:id="rId1"/>
    </p:custDataLst>
    <p:extLst>
      <p:ext uri="{BB962C8B-B14F-4D97-AF65-F5344CB8AC3E}">
        <p14:creationId xmlns:p14="http://schemas.microsoft.com/office/powerpoint/2010/main" val="26148058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576064"/>
          </a:xfrm>
        </p:spPr>
        <p:txBody>
          <a:bodyPr>
            <a:noAutofit/>
          </a:bodyPr>
          <a:lstStyle/>
          <a:p>
            <a:r>
              <a:rPr lang="el-GR" sz="3600" dirty="0" smtClean="0"/>
              <a:t>Το Οριακό Κόστος (1)</a:t>
            </a:r>
            <a:endParaRPr lang="en-US" sz="2000" b="0" dirty="0"/>
          </a:p>
        </p:txBody>
      </p:sp>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
        <p:nvSpPr>
          <p:cNvPr id="2" name="Ορθογώνιο 1"/>
          <p:cNvSpPr/>
          <p:nvPr>
            <p:custDataLst>
              <p:tags r:id="rId5"/>
            </p:custDataLst>
          </p:nvPr>
        </p:nvSpPr>
        <p:spPr>
          <a:xfrm>
            <a:off x="323528" y="1124744"/>
            <a:ext cx="3240360" cy="2585323"/>
          </a:xfrm>
          <a:prstGeom prst="rect">
            <a:avLst/>
          </a:prstGeom>
        </p:spPr>
        <p:txBody>
          <a:bodyPr wrap="square">
            <a:spAutoFit/>
          </a:bodyPr>
          <a:lstStyle/>
          <a:p>
            <a:pPr marL="285750" indent="-285750">
              <a:buFont typeface="Wingdings" panose="05000000000000000000" pitchFamily="2" charset="2"/>
              <a:buChar char="v"/>
            </a:pPr>
            <a:r>
              <a:rPr lang="el-GR" b="1" dirty="0">
                <a:solidFill>
                  <a:srgbClr val="0000FF"/>
                </a:solidFill>
              </a:rPr>
              <a:t>Οριακό κόστος:</a:t>
            </a:r>
            <a:r>
              <a:rPr lang="el-GR" b="1" dirty="0"/>
              <a:t> Η μεταβολή στο συνολικό κόστος που παράγεται από μια επιπλέον μονάδα παραγωγής</a:t>
            </a:r>
            <a:r>
              <a:rPr lang="el-GR" b="1" dirty="0" smtClean="0"/>
              <a:t>.</a:t>
            </a:r>
          </a:p>
          <a:p>
            <a:pPr marL="285750" indent="-285750">
              <a:buFont typeface="Wingdings" panose="05000000000000000000" pitchFamily="2" charset="2"/>
              <a:buChar char="v"/>
            </a:pPr>
            <a:endParaRPr lang="el-GR" b="1" dirty="0"/>
          </a:p>
          <a:p>
            <a:pPr marL="285750" indent="-285750">
              <a:buFont typeface="Wingdings" panose="05000000000000000000" pitchFamily="2" charset="2"/>
              <a:buChar char="v"/>
            </a:pPr>
            <a:r>
              <a:rPr lang="el-GR" b="1" dirty="0"/>
              <a:t>Το οριακό κόστος είναι ίσο με την κλίση της καμπύλης συνολικού κόστους</a:t>
            </a:r>
            <a:r>
              <a:rPr lang="el-GR" b="1" dirty="0" smtClean="0"/>
              <a:t>.</a:t>
            </a:r>
          </a:p>
        </p:txBody>
      </p:sp>
      <p:pic>
        <p:nvPicPr>
          <p:cNvPr id="3" name="Εικόνα 2" descr="ΜΑθηματικός τύπος. Το οριακό κόστος είναι ίσο με την κλίση της καμπύλης συνολικού κόστους."/>
          <p:cNvPicPr>
            <a:picLocks noChangeAspect="1"/>
          </p:cNvPicPr>
          <p:nvPr/>
        </p:nvPicPr>
        <p:blipFill>
          <a:blip r:embed="rId11"/>
          <a:stretch>
            <a:fillRect/>
          </a:stretch>
        </p:blipFill>
        <p:spPr>
          <a:xfrm>
            <a:off x="457200" y="4253888"/>
            <a:ext cx="2605229" cy="1302664"/>
          </a:xfrm>
          <a:prstGeom prst="rect">
            <a:avLst/>
          </a:prstGeom>
        </p:spPr>
      </p:pic>
      <p:sp>
        <p:nvSpPr>
          <p:cNvPr id="4" name="Ορθογώνιο 3"/>
          <p:cNvSpPr/>
          <p:nvPr>
            <p:custDataLst>
              <p:tags r:id="rId6"/>
            </p:custDataLst>
          </p:nvPr>
        </p:nvSpPr>
        <p:spPr>
          <a:xfrm>
            <a:off x="4355976" y="877666"/>
            <a:ext cx="4032001" cy="369332"/>
          </a:xfrm>
          <a:prstGeom prst="rect">
            <a:avLst/>
          </a:prstGeom>
          <a:ln>
            <a:solidFill>
              <a:srgbClr val="0000FF"/>
            </a:solidFill>
          </a:ln>
        </p:spPr>
        <p:txBody>
          <a:bodyPr wrap="none">
            <a:spAutoFit/>
          </a:bodyPr>
          <a:lstStyle/>
          <a:p>
            <a:r>
              <a:rPr lang="el-GR" b="1" dirty="0">
                <a:solidFill>
                  <a:srgbClr val="0000FF"/>
                </a:solidFill>
              </a:rPr>
              <a:t>Κόστη επιχείρησης παραγωγής σάλτσας</a:t>
            </a:r>
          </a:p>
        </p:txBody>
      </p:sp>
      <p:graphicFrame>
        <p:nvGraphicFramePr>
          <p:cNvPr id="9" name="6 - Θέση περιεχομένου"/>
          <p:cNvGraphicFramePr>
            <a:graphicFrameLocks noGrp="1"/>
          </p:cNvGraphicFramePr>
          <p:nvPr>
            <p:ph sz="quarter" idx="4294967295"/>
            <p:custDataLst>
              <p:tags r:id="rId7"/>
            </p:custDataLst>
            <p:extLst>
              <p:ext uri="{D42A27DB-BD31-4B8C-83A1-F6EECF244321}">
                <p14:modId xmlns:p14="http://schemas.microsoft.com/office/powerpoint/2010/main" val="2227628616"/>
              </p:ext>
            </p:extLst>
          </p:nvPr>
        </p:nvGraphicFramePr>
        <p:xfrm>
          <a:off x="3707679" y="1287952"/>
          <a:ext cx="5328594" cy="4533951"/>
        </p:xfrm>
        <a:graphic>
          <a:graphicData uri="http://schemas.openxmlformats.org/drawingml/2006/table">
            <a:tbl>
              <a:tblPr firstRow="1" bandRow="1">
                <a:tableStyleId>{5C22544A-7EE6-4342-B048-85BDC9FD1C3A}</a:tableStyleId>
              </a:tblPr>
              <a:tblGrid>
                <a:gridCol w="887867"/>
                <a:gridCol w="1049627"/>
                <a:gridCol w="1211107"/>
                <a:gridCol w="1130366"/>
                <a:gridCol w="1049627"/>
              </a:tblGrid>
              <a:tr h="840424">
                <a:tc>
                  <a:txBody>
                    <a:bodyPr/>
                    <a:lstStyle/>
                    <a:p>
                      <a:pPr algn="ctr"/>
                      <a:r>
                        <a:rPr lang="el-GR" sz="1100" dirty="0" smtClean="0">
                          <a:latin typeface="+mj-lt"/>
                        </a:rPr>
                        <a:t>ΠΟΣΟΤΗΤΑ</a:t>
                      </a:r>
                    </a:p>
                    <a:p>
                      <a:pPr algn="ctr"/>
                      <a:r>
                        <a:rPr lang="el-GR" sz="1100" dirty="0" smtClean="0">
                          <a:latin typeface="+mj-lt"/>
                        </a:rPr>
                        <a:t>ΣΑΛΤΣΑΣ</a:t>
                      </a:r>
                      <a:r>
                        <a:rPr lang="el-GR" sz="1100" baseline="0" dirty="0" smtClean="0">
                          <a:latin typeface="+mj-lt"/>
                        </a:rPr>
                        <a:t> (</a:t>
                      </a:r>
                      <a:r>
                        <a:rPr lang="en-US" sz="1100" baseline="0" dirty="0" smtClean="0">
                          <a:latin typeface="+mj-lt"/>
                        </a:rPr>
                        <a:t>Q)</a:t>
                      </a:r>
                      <a:endParaRPr lang="el-GR" sz="1100" baseline="0" dirty="0" smtClean="0">
                        <a:latin typeface="+mj-lt"/>
                      </a:endParaRPr>
                    </a:p>
                    <a:p>
                      <a:pPr algn="ctr"/>
                      <a:r>
                        <a:rPr lang="el-GR" sz="1100" baseline="0" dirty="0" smtClean="0">
                          <a:latin typeface="+mj-lt"/>
                        </a:rPr>
                        <a:t>ΚΙΒΩΤΙΑ</a:t>
                      </a:r>
                      <a:endParaRPr lang="el-GR" sz="1100" dirty="0">
                        <a:latin typeface="+mj-lt"/>
                      </a:endParaRPr>
                    </a:p>
                  </a:txBody>
                  <a:tcPr marL="91453" marR="91453" marT="45719" marB="45719"/>
                </a:tc>
                <a:tc>
                  <a:txBody>
                    <a:bodyPr/>
                    <a:lstStyle/>
                    <a:p>
                      <a:pPr algn="ctr"/>
                      <a:r>
                        <a:rPr lang="el-GR" sz="1100" dirty="0" smtClean="0">
                          <a:latin typeface="+mj-lt"/>
                        </a:rPr>
                        <a:t>ΣΤΑΘΕΡΟ</a:t>
                      </a:r>
                      <a:r>
                        <a:rPr lang="el-GR" sz="1100" baseline="0" dirty="0" smtClean="0">
                          <a:latin typeface="+mj-lt"/>
                        </a:rPr>
                        <a:t> ΚΟΣΤΟΣ</a:t>
                      </a:r>
                    </a:p>
                    <a:p>
                      <a:pPr algn="ctr"/>
                      <a:r>
                        <a:rPr lang="el-GR" sz="1100" baseline="0" dirty="0" smtClean="0">
                          <a:latin typeface="+mj-lt"/>
                        </a:rPr>
                        <a:t>(</a:t>
                      </a:r>
                      <a:r>
                        <a:rPr lang="en-US" sz="1100" baseline="0" dirty="0" smtClean="0">
                          <a:latin typeface="+mj-lt"/>
                        </a:rPr>
                        <a:t>FC)</a:t>
                      </a:r>
                      <a:endParaRPr lang="el-GR" sz="1100" dirty="0">
                        <a:latin typeface="+mj-lt"/>
                      </a:endParaRPr>
                    </a:p>
                  </a:txBody>
                  <a:tcPr marL="91453" marR="91453" marT="45719" marB="45719"/>
                </a:tc>
                <a:tc>
                  <a:txBody>
                    <a:bodyPr/>
                    <a:lstStyle/>
                    <a:p>
                      <a:pPr algn="ctr"/>
                      <a:r>
                        <a:rPr lang="en-US" sz="1100" dirty="0" smtClean="0">
                          <a:latin typeface="+mj-lt"/>
                        </a:rPr>
                        <a:t>METABLHTO KOSTOS</a:t>
                      </a:r>
                    </a:p>
                    <a:p>
                      <a:pPr algn="ctr"/>
                      <a:r>
                        <a:rPr lang="en-US" sz="1100" dirty="0" smtClean="0">
                          <a:latin typeface="+mj-lt"/>
                        </a:rPr>
                        <a:t>(VC)</a:t>
                      </a:r>
                      <a:endParaRPr lang="el-GR" sz="1100" dirty="0">
                        <a:latin typeface="+mj-lt"/>
                      </a:endParaRPr>
                    </a:p>
                  </a:txBody>
                  <a:tcPr marL="91453" marR="91453" marT="45719" marB="45719"/>
                </a:tc>
                <a:tc>
                  <a:txBody>
                    <a:bodyPr/>
                    <a:lstStyle/>
                    <a:p>
                      <a:pPr algn="ctr"/>
                      <a:r>
                        <a:rPr lang="el-GR" sz="1100" dirty="0" smtClean="0">
                          <a:latin typeface="+mj-lt"/>
                        </a:rPr>
                        <a:t>ΣΥΝΟΛΙΚΟ</a:t>
                      </a:r>
                      <a:r>
                        <a:rPr lang="el-GR" sz="1100" baseline="0" dirty="0" smtClean="0">
                          <a:latin typeface="+mj-lt"/>
                        </a:rPr>
                        <a:t> ΚΟΣΤΟΣ</a:t>
                      </a:r>
                    </a:p>
                    <a:p>
                      <a:pPr algn="ctr"/>
                      <a:r>
                        <a:rPr lang="en-US" sz="1100" baseline="0" dirty="0" smtClean="0">
                          <a:latin typeface="+mj-lt"/>
                        </a:rPr>
                        <a:t>TC</a:t>
                      </a:r>
                      <a:endParaRPr lang="el-GR" sz="1100" dirty="0">
                        <a:latin typeface="+mj-lt"/>
                      </a:endParaRPr>
                    </a:p>
                  </a:txBody>
                  <a:tcPr marL="91453" marR="91453" marT="45719" marB="45719"/>
                </a:tc>
                <a:tc>
                  <a:txBody>
                    <a:bodyPr/>
                    <a:lstStyle/>
                    <a:p>
                      <a:pPr algn="ctr"/>
                      <a:r>
                        <a:rPr lang="el-GR" sz="1100" dirty="0" smtClean="0">
                          <a:latin typeface="+mj-lt"/>
                        </a:rPr>
                        <a:t>ΟΡΙΑΚΟ ΚΟΣΤΟΣ</a:t>
                      </a:r>
                      <a:endParaRPr lang="en-US" sz="1100" dirty="0" smtClean="0">
                        <a:latin typeface="+mj-lt"/>
                      </a:endParaRPr>
                    </a:p>
                    <a:p>
                      <a:pPr algn="ctr"/>
                      <a:endParaRPr lang="el-GR" sz="1100" dirty="0">
                        <a:latin typeface="+mj-lt"/>
                      </a:endParaRPr>
                    </a:p>
                  </a:txBody>
                  <a:tcPr marL="91453" marR="91453" marT="45719" marB="45719"/>
                </a:tc>
              </a:tr>
              <a:tr h="352819">
                <a:tc>
                  <a:txBody>
                    <a:bodyPr/>
                    <a:lstStyle/>
                    <a:p>
                      <a:pPr algn="ctr"/>
                      <a:r>
                        <a:rPr lang="el-GR" sz="1100" dirty="0" smtClean="0">
                          <a:latin typeface="+mj-lt"/>
                        </a:rPr>
                        <a:t>0</a:t>
                      </a:r>
                      <a:endParaRPr lang="el-GR" sz="1100" dirty="0">
                        <a:latin typeface="+mj-lt"/>
                      </a:endParaRPr>
                    </a:p>
                  </a:txBody>
                  <a:tcPr marL="91453" marR="91453" marT="45719" marB="45719"/>
                </a:tc>
                <a:tc>
                  <a:txBody>
                    <a:bodyPr/>
                    <a:lstStyle/>
                    <a:p>
                      <a:pPr algn="ctr"/>
                      <a:r>
                        <a:rPr lang="el-GR" sz="1100" dirty="0" smtClean="0">
                          <a:latin typeface="+mj-lt"/>
                        </a:rPr>
                        <a:t>€108</a:t>
                      </a:r>
                      <a:endParaRPr lang="el-GR" sz="1100" dirty="0">
                        <a:latin typeface="+mj-lt"/>
                      </a:endParaRPr>
                    </a:p>
                  </a:txBody>
                  <a:tcPr marL="91453" marR="91453" marT="45719" marB="45719"/>
                </a:tc>
                <a:tc>
                  <a:txBody>
                    <a:bodyPr/>
                    <a:lstStyle/>
                    <a:p>
                      <a:pPr algn="ctr"/>
                      <a:r>
                        <a:rPr lang="el-GR" sz="1100" dirty="0" smtClean="0">
                          <a:latin typeface="+mj-lt"/>
                        </a:rPr>
                        <a:t>€0</a:t>
                      </a:r>
                      <a:endParaRPr lang="el-GR" sz="1100" dirty="0">
                        <a:latin typeface="+mj-lt"/>
                      </a:endParaRPr>
                    </a:p>
                  </a:txBody>
                  <a:tcPr marL="91453" marR="91453" marT="45719" marB="45719"/>
                </a:tc>
                <a:tc>
                  <a:txBody>
                    <a:bodyPr/>
                    <a:lstStyle/>
                    <a:p>
                      <a:pPr algn="ctr"/>
                      <a:r>
                        <a:rPr lang="el-GR" sz="1100" dirty="0" smtClean="0">
                          <a:latin typeface="+mj-lt"/>
                        </a:rPr>
                        <a:t>€108</a:t>
                      </a:r>
                      <a:endParaRPr lang="el-GR" sz="1100" dirty="0">
                        <a:latin typeface="+mj-lt"/>
                      </a:endParaRPr>
                    </a:p>
                  </a:txBody>
                  <a:tcPr marL="91453" marR="91453" marT="45719" marB="45719"/>
                </a:tc>
                <a:tc>
                  <a:txBody>
                    <a:bodyPr/>
                    <a:lstStyle/>
                    <a:p>
                      <a:pPr algn="ctr"/>
                      <a:endParaRPr lang="el-GR" sz="1100" dirty="0">
                        <a:latin typeface="+mj-lt"/>
                      </a:endParaRPr>
                    </a:p>
                  </a:txBody>
                  <a:tcPr marL="91453" marR="91453" marT="45719" marB="45719"/>
                </a:tc>
              </a:tr>
              <a:tr h="352819">
                <a:tc>
                  <a:txBody>
                    <a:bodyPr/>
                    <a:lstStyle/>
                    <a:p>
                      <a:pPr algn="ctr"/>
                      <a:r>
                        <a:rPr lang="el-GR" sz="1100" dirty="0" smtClean="0">
                          <a:latin typeface="+mj-lt"/>
                        </a:rPr>
                        <a:t>1</a:t>
                      </a:r>
                      <a:endParaRPr lang="el-GR" sz="1100" dirty="0">
                        <a:latin typeface="+mj-lt"/>
                      </a:endParaRPr>
                    </a:p>
                  </a:txBody>
                  <a:tcPr marL="91453" marR="91453" marT="45719" marB="45719"/>
                </a:tc>
                <a:tc>
                  <a:txBody>
                    <a:bodyPr/>
                    <a:lstStyle/>
                    <a:p>
                      <a:pPr algn="ctr"/>
                      <a:r>
                        <a:rPr lang="el-GR" sz="1100" dirty="0" smtClean="0">
                          <a:latin typeface="+mj-lt"/>
                        </a:rPr>
                        <a:t>€108</a:t>
                      </a:r>
                      <a:endParaRPr lang="el-GR" sz="1100" dirty="0">
                        <a:latin typeface="+mj-lt"/>
                      </a:endParaRPr>
                    </a:p>
                  </a:txBody>
                  <a:tcPr marL="91453" marR="91453" marT="45719" marB="45719"/>
                </a:tc>
                <a:tc>
                  <a:txBody>
                    <a:bodyPr/>
                    <a:lstStyle/>
                    <a:p>
                      <a:pPr algn="ctr"/>
                      <a:r>
                        <a:rPr lang="el-GR" sz="1100" dirty="0" smtClean="0">
                          <a:latin typeface="+mj-lt"/>
                        </a:rPr>
                        <a:t>€12</a:t>
                      </a:r>
                      <a:endParaRPr lang="el-GR" sz="1100" dirty="0">
                        <a:latin typeface="+mj-lt"/>
                      </a:endParaRPr>
                    </a:p>
                  </a:txBody>
                  <a:tcPr marL="91453" marR="91453" marT="45719" marB="45719"/>
                </a:tc>
                <a:tc>
                  <a:txBody>
                    <a:bodyPr/>
                    <a:lstStyle/>
                    <a:p>
                      <a:pPr algn="ctr"/>
                      <a:r>
                        <a:rPr lang="el-GR" sz="1100" dirty="0" smtClean="0">
                          <a:latin typeface="+mj-lt"/>
                        </a:rPr>
                        <a:t>120</a:t>
                      </a:r>
                      <a:endParaRPr lang="el-GR" sz="1100" dirty="0">
                        <a:latin typeface="+mj-lt"/>
                      </a:endParaRPr>
                    </a:p>
                  </a:txBody>
                  <a:tcPr marL="91453" marR="91453" marT="45719" marB="45719"/>
                </a:tc>
                <a:tc>
                  <a:txBody>
                    <a:bodyPr/>
                    <a:lstStyle/>
                    <a:p>
                      <a:pPr algn="ctr"/>
                      <a:r>
                        <a:rPr lang="el-GR" sz="1100" dirty="0" smtClean="0">
                          <a:latin typeface="+mj-lt"/>
                        </a:rPr>
                        <a:t>12</a:t>
                      </a:r>
                      <a:endParaRPr lang="el-GR" sz="1100" dirty="0">
                        <a:latin typeface="+mj-lt"/>
                      </a:endParaRPr>
                    </a:p>
                  </a:txBody>
                  <a:tcPr marL="91453" marR="91453" marT="45719" marB="45719"/>
                </a:tc>
              </a:tr>
              <a:tr h="352819">
                <a:tc>
                  <a:txBody>
                    <a:bodyPr/>
                    <a:lstStyle/>
                    <a:p>
                      <a:pPr algn="ctr"/>
                      <a:r>
                        <a:rPr lang="el-GR" sz="1100" dirty="0" smtClean="0">
                          <a:latin typeface="+mj-lt"/>
                        </a:rPr>
                        <a:t>2</a:t>
                      </a:r>
                      <a:endParaRPr lang="el-GR" sz="1100" dirty="0">
                        <a:latin typeface="+mj-lt"/>
                      </a:endParaRPr>
                    </a:p>
                  </a:txBody>
                  <a:tcPr marL="91453" marR="91453" marT="45719" marB="45719"/>
                </a:tc>
                <a:tc>
                  <a:txBody>
                    <a:bodyPr/>
                    <a:lstStyle/>
                    <a:p>
                      <a:pPr algn="ctr"/>
                      <a:r>
                        <a:rPr lang="el-GR" sz="1100" dirty="0" smtClean="0">
                          <a:latin typeface="+mj-lt"/>
                        </a:rPr>
                        <a:t>€108</a:t>
                      </a:r>
                      <a:endParaRPr lang="el-GR" sz="1100" dirty="0">
                        <a:latin typeface="+mj-lt"/>
                      </a:endParaRPr>
                    </a:p>
                  </a:txBody>
                  <a:tcPr marL="91453" marR="91453" marT="45719" marB="45719"/>
                </a:tc>
                <a:tc>
                  <a:txBody>
                    <a:bodyPr/>
                    <a:lstStyle/>
                    <a:p>
                      <a:pPr algn="ctr"/>
                      <a:r>
                        <a:rPr lang="el-GR" sz="1100" dirty="0" smtClean="0">
                          <a:latin typeface="+mj-lt"/>
                        </a:rPr>
                        <a:t>€48</a:t>
                      </a:r>
                      <a:endParaRPr lang="el-GR" sz="1100" dirty="0">
                        <a:latin typeface="+mj-lt"/>
                      </a:endParaRPr>
                    </a:p>
                  </a:txBody>
                  <a:tcPr marL="91453" marR="91453" marT="45719" marB="45719"/>
                </a:tc>
                <a:tc>
                  <a:txBody>
                    <a:bodyPr/>
                    <a:lstStyle/>
                    <a:p>
                      <a:pPr algn="ctr"/>
                      <a:r>
                        <a:rPr lang="el-GR" sz="1100" dirty="0" smtClean="0">
                          <a:latin typeface="+mj-lt"/>
                        </a:rPr>
                        <a:t>156</a:t>
                      </a:r>
                      <a:endParaRPr lang="el-GR" sz="1100" dirty="0">
                        <a:latin typeface="+mj-lt"/>
                      </a:endParaRPr>
                    </a:p>
                  </a:txBody>
                  <a:tcPr marL="91453" marR="91453" marT="45719" marB="45719"/>
                </a:tc>
                <a:tc>
                  <a:txBody>
                    <a:bodyPr/>
                    <a:lstStyle/>
                    <a:p>
                      <a:pPr algn="ctr"/>
                      <a:r>
                        <a:rPr lang="el-GR" sz="1100" dirty="0" smtClean="0">
                          <a:latin typeface="+mj-lt"/>
                        </a:rPr>
                        <a:t>36</a:t>
                      </a:r>
                      <a:endParaRPr lang="el-GR" sz="1100" dirty="0">
                        <a:latin typeface="+mj-lt"/>
                      </a:endParaRPr>
                    </a:p>
                  </a:txBody>
                  <a:tcPr marL="91453" marR="91453" marT="45719" marB="45719"/>
                </a:tc>
              </a:tr>
              <a:tr h="352819">
                <a:tc>
                  <a:txBody>
                    <a:bodyPr/>
                    <a:lstStyle/>
                    <a:p>
                      <a:pPr algn="ctr"/>
                      <a:r>
                        <a:rPr lang="el-GR" sz="1100" dirty="0" smtClean="0">
                          <a:latin typeface="+mj-lt"/>
                        </a:rPr>
                        <a:t>3</a:t>
                      </a:r>
                      <a:endParaRPr lang="el-GR" sz="1100" dirty="0">
                        <a:latin typeface="+mj-lt"/>
                      </a:endParaRPr>
                    </a:p>
                  </a:txBody>
                  <a:tcPr marL="91453" marR="91453" marT="45719" marB="45719"/>
                </a:tc>
                <a:tc>
                  <a:txBody>
                    <a:bodyPr/>
                    <a:lstStyle/>
                    <a:p>
                      <a:pPr algn="ctr"/>
                      <a:r>
                        <a:rPr lang="el-GR" sz="1100" dirty="0" smtClean="0">
                          <a:latin typeface="+mj-lt"/>
                        </a:rPr>
                        <a:t>€108</a:t>
                      </a:r>
                      <a:endParaRPr lang="el-GR" sz="1100" dirty="0">
                        <a:latin typeface="+mj-lt"/>
                      </a:endParaRPr>
                    </a:p>
                  </a:txBody>
                  <a:tcPr marL="91453" marR="91453" marT="45719" marB="45719"/>
                </a:tc>
                <a:tc>
                  <a:txBody>
                    <a:bodyPr/>
                    <a:lstStyle/>
                    <a:p>
                      <a:pPr algn="ctr"/>
                      <a:r>
                        <a:rPr lang="el-GR" sz="1100" dirty="0" smtClean="0">
                          <a:latin typeface="+mj-lt"/>
                        </a:rPr>
                        <a:t>€®108</a:t>
                      </a:r>
                      <a:endParaRPr lang="el-GR" sz="1100" dirty="0">
                        <a:latin typeface="+mj-lt"/>
                      </a:endParaRPr>
                    </a:p>
                  </a:txBody>
                  <a:tcPr marL="91453" marR="91453" marT="45719" marB="45719"/>
                </a:tc>
                <a:tc>
                  <a:txBody>
                    <a:bodyPr/>
                    <a:lstStyle/>
                    <a:p>
                      <a:pPr algn="ctr"/>
                      <a:r>
                        <a:rPr lang="el-GR" sz="1100" dirty="0" smtClean="0">
                          <a:latin typeface="+mj-lt"/>
                        </a:rPr>
                        <a:t>216</a:t>
                      </a:r>
                      <a:endParaRPr lang="el-GR" sz="1100" dirty="0">
                        <a:latin typeface="+mj-lt"/>
                      </a:endParaRPr>
                    </a:p>
                  </a:txBody>
                  <a:tcPr marL="91453" marR="91453" marT="45719" marB="45719"/>
                </a:tc>
                <a:tc>
                  <a:txBody>
                    <a:bodyPr/>
                    <a:lstStyle/>
                    <a:p>
                      <a:pPr algn="ctr"/>
                      <a:r>
                        <a:rPr lang="el-GR" sz="1100" dirty="0" smtClean="0">
                          <a:latin typeface="+mj-lt"/>
                        </a:rPr>
                        <a:t>60</a:t>
                      </a:r>
                      <a:endParaRPr lang="el-GR" sz="1100" dirty="0">
                        <a:latin typeface="+mj-lt"/>
                      </a:endParaRPr>
                    </a:p>
                  </a:txBody>
                  <a:tcPr marL="91453" marR="91453" marT="45719" marB="45719"/>
                </a:tc>
              </a:tr>
              <a:tr h="352819">
                <a:tc>
                  <a:txBody>
                    <a:bodyPr/>
                    <a:lstStyle/>
                    <a:p>
                      <a:pPr algn="ctr"/>
                      <a:r>
                        <a:rPr lang="el-GR" sz="1100" dirty="0" smtClean="0">
                          <a:latin typeface="+mj-lt"/>
                        </a:rPr>
                        <a:t>4</a:t>
                      </a:r>
                      <a:endParaRPr lang="el-GR" sz="1100" dirty="0">
                        <a:latin typeface="+mj-lt"/>
                      </a:endParaRPr>
                    </a:p>
                  </a:txBody>
                  <a:tcPr marL="91453" marR="91453" marT="45719" marB="45719"/>
                </a:tc>
                <a:tc>
                  <a:txBody>
                    <a:bodyPr/>
                    <a:lstStyle/>
                    <a:p>
                      <a:pPr algn="ctr"/>
                      <a:r>
                        <a:rPr lang="el-GR" sz="1100" smtClean="0">
                          <a:latin typeface="+mj-lt"/>
                        </a:rPr>
                        <a:t>€108</a:t>
                      </a:r>
                      <a:endParaRPr lang="el-GR" sz="1100" dirty="0">
                        <a:latin typeface="+mj-lt"/>
                      </a:endParaRPr>
                    </a:p>
                  </a:txBody>
                  <a:tcPr marL="91453" marR="91453" marT="45719" marB="45719"/>
                </a:tc>
                <a:tc>
                  <a:txBody>
                    <a:bodyPr/>
                    <a:lstStyle/>
                    <a:p>
                      <a:pPr algn="ctr"/>
                      <a:r>
                        <a:rPr lang="el-GR" sz="1100" dirty="0" smtClean="0">
                          <a:latin typeface="+mj-lt"/>
                        </a:rPr>
                        <a:t>€192</a:t>
                      </a:r>
                      <a:endParaRPr lang="el-GR" sz="1100" dirty="0">
                        <a:latin typeface="+mj-lt"/>
                      </a:endParaRPr>
                    </a:p>
                  </a:txBody>
                  <a:tcPr marL="91453" marR="91453" marT="45719" marB="45719"/>
                </a:tc>
                <a:tc>
                  <a:txBody>
                    <a:bodyPr/>
                    <a:lstStyle/>
                    <a:p>
                      <a:pPr algn="ctr"/>
                      <a:r>
                        <a:rPr lang="el-GR" sz="1100" dirty="0" smtClean="0">
                          <a:latin typeface="+mj-lt"/>
                        </a:rPr>
                        <a:t>300</a:t>
                      </a:r>
                      <a:endParaRPr lang="el-GR" sz="1100" dirty="0">
                        <a:latin typeface="+mj-lt"/>
                      </a:endParaRPr>
                    </a:p>
                  </a:txBody>
                  <a:tcPr marL="91453" marR="91453" marT="45719" marB="45719"/>
                </a:tc>
                <a:tc>
                  <a:txBody>
                    <a:bodyPr/>
                    <a:lstStyle/>
                    <a:p>
                      <a:pPr algn="ctr"/>
                      <a:r>
                        <a:rPr lang="el-GR" sz="1100" dirty="0" smtClean="0">
                          <a:latin typeface="+mj-lt"/>
                        </a:rPr>
                        <a:t>84</a:t>
                      </a:r>
                      <a:endParaRPr lang="el-GR" sz="1100" dirty="0">
                        <a:latin typeface="+mj-lt"/>
                      </a:endParaRPr>
                    </a:p>
                  </a:txBody>
                  <a:tcPr marL="91453" marR="91453" marT="45719" marB="45719"/>
                </a:tc>
              </a:tr>
              <a:tr h="352819">
                <a:tc>
                  <a:txBody>
                    <a:bodyPr/>
                    <a:lstStyle/>
                    <a:p>
                      <a:pPr algn="ctr"/>
                      <a:r>
                        <a:rPr lang="el-GR" sz="1100" dirty="0" smtClean="0">
                          <a:latin typeface="+mj-lt"/>
                        </a:rPr>
                        <a:t>5</a:t>
                      </a:r>
                      <a:endParaRPr lang="el-GR" sz="1100" dirty="0">
                        <a:latin typeface="+mj-lt"/>
                      </a:endParaRPr>
                    </a:p>
                  </a:txBody>
                  <a:tcPr marL="91453" marR="91453" marT="45719" marB="45719"/>
                </a:tc>
                <a:tc>
                  <a:txBody>
                    <a:bodyPr/>
                    <a:lstStyle/>
                    <a:p>
                      <a:pPr algn="ctr"/>
                      <a:r>
                        <a:rPr lang="el-GR" sz="1100" smtClean="0">
                          <a:latin typeface="+mj-lt"/>
                        </a:rPr>
                        <a:t>€108</a:t>
                      </a:r>
                      <a:endParaRPr lang="el-GR" sz="1100" dirty="0">
                        <a:latin typeface="+mj-lt"/>
                      </a:endParaRPr>
                    </a:p>
                  </a:txBody>
                  <a:tcPr marL="91453" marR="91453" marT="45719" marB="45719"/>
                </a:tc>
                <a:tc>
                  <a:txBody>
                    <a:bodyPr/>
                    <a:lstStyle/>
                    <a:p>
                      <a:pPr algn="ctr"/>
                      <a:r>
                        <a:rPr lang="el-GR" sz="1100" dirty="0" smtClean="0">
                          <a:latin typeface="+mj-lt"/>
                        </a:rPr>
                        <a:t>€300</a:t>
                      </a:r>
                      <a:endParaRPr lang="el-GR" sz="1100" dirty="0">
                        <a:latin typeface="+mj-lt"/>
                      </a:endParaRPr>
                    </a:p>
                  </a:txBody>
                  <a:tcPr marL="91453" marR="91453" marT="45719" marB="45719"/>
                </a:tc>
                <a:tc>
                  <a:txBody>
                    <a:bodyPr/>
                    <a:lstStyle/>
                    <a:p>
                      <a:pPr algn="ctr"/>
                      <a:r>
                        <a:rPr lang="el-GR" sz="1100" dirty="0" smtClean="0">
                          <a:latin typeface="+mj-lt"/>
                        </a:rPr>
                        <a:t>408</a:t>
                      </a:r>
                      <a:endParaRPr lang="el-GR" sz="1100" dirty="0">
                        <a:latin typeface="+mj-lt"/>
                      </a:endParaRPr>
                    </a:p>
                  </a:txBody>
                  <a:tcPr marL="91453" marR="91453" marT="45719" marB="45719"/>
                </a:tc>
                <a:tc>
                  <a:txBody>
                    <a:bodyPr/>
                    <a:lstStyle/>
                    <a:p>
                      <a:pPr algn="ctr"/>
                      <a:r>
                        <a:rPr lang="el-GR" sz="1100" dirty="0" smtClean="0">
                          <a:latin typeface="+mj-lt"/>
                        </a:rPr>
                        <a:t>108</a:t>
                      </a:r>
                      <a:endParaRPr lang="el-GR" sz="1100" dirty="0">
                        <a:latin typeface="+mj-lt"/>
                      </a:endParaRPr>
                    </a:p>
                  </a:txBody>
                  <a:tcPr marL="91453" marR="91453" marT="45719" marB="45719"/>
                </a:tc>
              </a:tr>
              <a:tr h="352819">
                <a:tc>
                  <a:txBody>
                    <a:bodyPr/>
                    <a:lstStyle/>
                    <a:p>
                      <a:pPr algn="ctr"/>
                      <a:r>
                        <a:rPr lang="el-GR" sz="1100" dirty="0" smtClean="0">
                          <a:latin typeface="+mj-lt"/>
                        </a:rPr>
                        <a:t>6</a:t>
                      </a:r>
                      <a:endParaRPr lang="el-GR" sz="1100" dirty="0">
                        <a:latin typeface="+mj-lt"/>
                      </a:endParaRPr>
                    </a:p>
                  </a:txBody>
                  <a:tcPr marL="91453" marR="91453" marT="45719" marB="45719"/>
                </a:tc>
                <a:tc>
                  <a:txBody>
                    <a:bodyPr/>
                    <a:lstStyle/>
                    <a:p>
                      <a:pPr algn="ctr"/>
                      <a:r>
                        <a:rPr lang="el-GR" sz="1100" smtClean="0">
                          <a:latin typeface="+mj-lt"/>
                        </a:rPr>
                        <a:t>€108</a:t>
                      </a:r>
                      <a:endParaRPr lang="el-GR" sz="1100" dirty="0">
                        <a:latin typeface="+mj-lt"/>
                      </a:endParaRPr>
                    </a:p>
                  </a:txBody>
                  <a:tcPr marL="91453" marR="91453" marT="45719" marB="45719"/>
                </a:tc>
                <a:tc>
                  <a:txBody>
                    <a:bodyPr/>
                    <a:lstStyle/>
                    <a:p>
                      <a:pPr algn="ctr"/>
                      <a:r>
                        <a:rPr lang="el-GR" sz="1100" dirty="0" smtClean="0">
                          <a:latin typeface="+mj-lt"/>
                        </a:rPr>
                        <a:t>€®432</a:t>
                      </a:r>
                      <a:endParaRPr lang="el-GR" sz="1100" dirty="0">
                        <a:latin typeface="+mj-lt"/>
                      </a:endParaRPr>
                    </a:p>
                  </a:txBody>
                  <a:tcPr marL="91453" marR="91453" marT="45719" marB="45719"/>
                </a:tc>
                <a:tc>
                  <a:txBody>
                    <a:bodyPr/>
                    <a:lstStyle/>
                    <a:p>
                      <a:pPr algn="ctr"/>
                      <a:r>
                        <a:rPr lang="el-GR" sz="1100" dirty="0" smtClean="0">
                          <a:latin typeface="+mj-lt"/>
                        </a:rPr>
                        <a:t>540</a:t>
                      </a:r>
                      <a:endParaRPr lang="el-GR" sz="1100" dirty="0">
                        <a:latin typeface="+mj-lt"/>
                      </a:endParaRPr>
                    </a:p>
                  </a:txBody>
                  <a:tcPr marL="91453" marR="91453" marT="45719" marB="45719"/>
                </a:tc>
                <a:tc>
                  <a:txBody>
                    <a:bodyPr/>
                    <a:lstStyle/>
                    <a:p>
                      <a:pPr algn="ctr"/>
                      <a:r>
                        <a:rPr lang="el-GR" sz="1100" dirty="0" smtClean="0">
                          <a:latin typeface="+mj-lt"/>
                        </a:rPr>
                        <a:t>132</a:t>
                      </a:r>
                      <a:endParaRPr lang="el-GR" sz="1100" dirty="0">
                        <a:latin typeface="+mj-lt"/>
                      </a:endParaRPr>
                    </a:p>
                  </a:txBody>
                  <a:tcPr marL="91453" marR="91453" marT="45719" marB="45719"/>
                </a:tc>
              </a:tr>
              <a:tr h="352819">
                <a:tc>
                  <a:txBody>
                    <a:bodyPr/>
                    <a:lstStyle/>
                    <a:p>
                      <a:pPr algn="ctr"/>
                      <a:r>
                        <a:rPr lang="el-GR" sz="1100" dirty="0" smtClean="0">
                          <a:latin typeface="+mj-lt"/>
                        </a:rPr>
                        <a:t>7</a:t>
                      </a:r>
                      <a:endParaRPr lang="el-GR" sz="1100" dirty="0">
                        <a:latin typeface="+mj-lt"/>
                      </a:endParaRPr>
                    </a:p>
                  </a:txBody>
                  <a:tcPr marL="91453" marR="91453" marT="45719" marB="45719"/>
                </a:tc>
                <a:tc>
                  <a:txBody>
                    <a:bodyPr/>
                    <a:lstStyle/>
                    <a:p>
                      <a:pPr algn="ctr"/>
                      <a:r>
                        <a:rPr lang="el-GR" sz="1100" smtClean="0">
                          <a:latin typeface="+mj-lt"/>
                        </a:rPr>
                        <a:t>€108</a:t>
                      </a:r>
                      <a:endParaRPr lang="el-GR" sz="1100" dirty="0">
                        <a:latin typeface="+mj-lt"/>
                      </a:endParaRPr>
                    </a:p>
                  </a:txBody>
                  <a:tcPr marL="91453" marR="91453" marT="45719" marB="45719"/>
                </a:tc>
                <a:tc>
                  <a:txBody>
                    <a:bodyPr/>
                    <a:lstStyle/>
                    <a:p>
                      <a:pPr algn="ctr"/>
                      <a:r>
                        <a:rPr lang="el-GR" sz="1100" dirty="0" smtClean="0">
                          <a:latin typeface="+mj-lt"/>
                        </a:rPr>
                        <a:t>€588</a:t>
                      </a:r>
                      <a:endParaRPr lang="el-GR" sz="1100" dirty="0">
                        <a:latin typeface="+mj-lt"/>
                      </a:endParaRPr>
                    </a:p>
                  </a:txBody>
                  <a:tcPr marL="91453" marR="91453" marT="45719" marB="45719"/>
                </a:tc>
                <a:tc>
                  <a:txBody>
                    <a:bodyPr/>
                    <a:lstStyle/>
                    <a:p>
                      <a:pPr algn="ctr"/>
                      <a:r>
                        <a:rPr lang="el-GR" sz="1100" dirty="0" smtClean="0">
                          <a:latin typeface="+mj-lt"/>
                        </a:rPr>
                        <a:t>696</a:t>
                      </a:r>
                      <a:endParaRPr lang="el-GR" sz="1100" dirty="0">
                        <a:latin typeface="+mj-lt"/>
                      </a:endParaRPr>
                    </a:p>
                  </a:txBody>
                  <a:tcPr marL="91453" marR="91453" marT="45719" marB="45719"/>
                </a:tc>
                <a:tc>
                  <a:txBody>
                    <a:bodyPr/>
                    <a:lstStyle/>
                    <a:p>
                      <a:pPr algn="ctr"/>
                      <a:r>
                        <a:rPr lang="el-GR" sz="1100" dirty="0" smtClean="0">
                          <a:latin typeface="+mj-lt"/>
                        </a:rPr>
                        <a:t>156</a:t>
                      </a:r>
                      <a:endParaRPr lang="el-GR" sz="1100" dirty="0">
                        <a:latin typeface="+mj-lt"/>
                      </a:endParaRPr>
                    </a:p>
                  </a:txBody>
                  <a:tcPr marL="91453" marR="91453" marT="45719" marB="45719"/>
                </a:tc>
              </a:tr>
              <a:tr h="352819">
                <a:tc>
                  <a:txBody>
                    <a:bodyPr/>
                    <a:lstStyle/>
                    <a:p>
                      <a:pPr algn="ctr"/>
                      <a:r>
                        <a:rPr lang="el-GR" sz="1100" dirty="0" smtClean="0">
                          <a:latin typeface="+mj-lt"/>
                        </a:rPr>
                        <a:t>8</a:t>
                      </a:r>
                      <a:endParaRPr lang="el-GR" sz="1100" dirty="0">
                        <a:latin typeface="+mj-lt"/>
                      </a:endParaRPr>
                    </a:p>
                  </a:txBody>
                  <a:tcPr marL="91453" marR="91453" marT="45719" marB="45719"/>
                </a:tc>
                <a:tc>
                  <a:txBody>
                    <a:bodyPr/>
                    <a:lstStyle/>
                    <a:p>
                      <a:pPr algn="ctr"/>
                      <a:r>
                        <a:rPr lang="el-GR" sz="1100" smtClean="0">
                          <a:latin typeface="+mj-lt"/>
                        </a:rPr>
                        <a:t>€108</a:t>
                      </a:r>
                      <a:endParaRPr lang="el-GR" sz="1100" dirty="0">
                        <a:latin typeface="+mj-lt"/>
                      </a:endParaRPr>
                    </a:p>
                  </a:txBody>
                  <a:tcPr marL="91453" marR="91453" marT="45719" marB="45719"/>
                </a:tc>
                <a:tc>
                  <a:txBody>
                    <a:bodyPr/>
                    <a:lstStyle/>
                    <a:p>
                      <a:pPr algn="ctr"/>
                      <a:r>
                        <a:rPr lang="el-GR" sz="1100" dirty="0" smtClean="0">
                          <a:latin typeface="+mj-lt"/>
                        </a:rPr>
                        <a:t>€768</a:t>
                      </a:r>
                      <a:endParaRPr lang="el-GR" sz="1100" dirty="0">
                        <a:latin typeface="+mj-lt"/>
                      </a:endParaRPr>
                    </a:p>
                  </a:txBody>
                  <a:tcPr marL="91453" marR="91453" marT="45719" marB="45719"/>
                </a:tc>
                <a:tc>
                  <a:txBody>
                    <a:bodyPr/>
                    <a:lstStyle/>
                    <a:p>
                      <a:pPr algn="ctr"/>
                      <a:r>
                        <a:rPr lang="el-GR" sz="1100" dirty="0" smtClean="0">
                          <a:latin typeface="+mj-lt"/>
                        </a:rPr>
                        <a:t>876</a:t>
                      </a:r>
                      <a:endParaRPr lang="el-GR" sz="1100" dirty="0">
                        <a:latin typeface="+mj-lt"/>
                      </a:endParaRPr>
                    </a:p>
                  </a:txBody>
                  <a:tcPr marL="91453" marR="91453" marT="45719" marB="45719"/>
                </a:tc>
                <a:tc>
                  <a:txBody>
                    <a:bodyPr/>
                    <a:lstStyle/>
                    <a:p>
                      <a:pPr algn="ctr"/>
                      <a:r>
                        <a:rPr lang="el-GR" sz="1100" dirty="0" smtClean="0">
                          <a:latin typeface="+mj-lt"/>
                        </a:rPr>
                        <a:t>180</a:t>
                      </a:r>
                      <a:endParaRPr lang="el-GR" sz="1100" dirty="0">
                        <a:latin typeface="+mj-lt"/>
                      </a:endParaRPr>
                    </a:p>
                  </a:txBody>
                  <a:tcPr marL="91453" marR="91453" marT="45719" marB="45719"/>
                </a:tc>
              </a:tr>
              <a:tr h="242682">
                <a:tc>
                  <a:txBody>
                    <a:bodyPr/>
                    <a:lstStyle/>
                    <a:p>
                      <a:pPr algn="ctr"/>
                      <a:r>
                        <a:rPr lang="el-GR" sz="1100" dirty="0" smtClean="0">
                          <a:latin typeface="+mj-lt"/>
                        </a:rPr>
                        <a:t>9</a:t>
                      </a:r>
                      <a:endParaRPr lang="el-GR" sz="1100" dirty="0">
                        <a:latin typeface="+mj-lt"/>
                      </a:endParaRPr>
                    </a:p>
                  </a:txBody>
                  <a:tcPr marL="91453" marR="91453" marT="45719" marB="45719"/>
                </a:tc>
                <a:tc>
                  <a:txBody>
                    <a:bodyPr/>
                    <a:lstStyle/>
                    <a:p>
                      <a:pPr algn="ctr"/>
                      <a:r>
                        <a:rPr lang="el-GR" sz="1100" smtClean="0">
                          <a:latin typeface="+mj-lt"/>
                        </a:rPr>
                        <a:t>€108</a:t>
                      </a:r>
                      <a:endParaRPr lang="el-GR" sz="1100" dirty="0">
                        <a:latin typeface="+mj-lt"/>
                      </a:endParaRPr>
                    </a:p>
                  </a:txBody>
                  <a:tcPr marL="91453" marR="91453" marT="45719" marB="45719"/>
                </a:tc>
                <a:tc>
                  <a:txBody>
                    <a:bodyPr/>
                    <a:lstStyle/>
                    <a:p>
                      <a:pPr algn="ctr"/>
                      <a:r>
                        <a:rPr lang="el-GR" sz="1100" dirty="0" smtClean="0">
                          <a:latin typeface="+mj-lt"/>
                        </a:rPr>
                        <a:t>€972</a:t>
                      </a:r>
                      <a:endParaRPr lang="el-GR" sz="1100" dirty="0">
                        <a:latin typeface="+mj-lt"/>
                      </a:endParaRPr>
                    </a:p>
                  </a:txBody>
                  <a:tcPr marL="91453" marR="91453" marT="45719" marB="45719"/>
                </a:tc>
                <a:tc>
                  <a:txBody>
                    <a:bodyPr/>
                    <a:lstStyle/>
                    <a:p>
                      <a:pPr algn="ctr"/>
                      <a:r>
                        <a:rPr lang="el-GR" sz="1100" dirty="0" smtClean="0">
                          <a:latin typeface="+mj-lt"/>
                        </a:rPr>
                        <a:t>1080</a:t>
                      </a:r>
                      <a:endParaRPr lang="el-GR" sz="1100" dirty="0">
                        <a:latin typeface="+mj-lt"/>
                      </a:endParaRPr>
                    </a:p>
                  </a:txBody>
                  <a:tcPr marL="91453" marR="91453" marT="45719" marB="45719"/>
                </a:tc>
                <a:tc>
                  <a:txBody>
                    <a:bodyPr/>
                    <a:lstStyle/>
                    <a:p>
                      <a:pPr algn="ctr"/>
                      <a:r>
                        <a:rPr lang="el-GR" sz="1100" dirty="0" smtClean="0">
                          <a:latin typeface="+mj-lt"/>
                        </a:rPr>
                        <a:t>204</a:t>
                      </a:r>
                      <a:endParaRPr lang="el-GR" sz="1100" dirty="0">
                        <a:latin typeface="+mj-lt"/>
                      </a:endParaRPr>
                    </a:p>
                  </a:txBody>
                  <a:tcPr marL="91453" marR="91453" marT="45719" marB="45719"/>
                </a:tc>
              </a:tr>
              <a:tr h="242682">
                <a:tc>
                  <a:txBody>
                    <a:bodyPr/>
                    <a:lstStyle/>
                    <a:p>
                      <a:pPr algn="ctr"/>
                      <a:r>
                        <a:rPr lang="el-GR" sz="1100" dirty="0" smtClean="0">
                          <a:latin typeface="+mj-lt"/>
                        </a:rPr>
                        <a:t>10</a:t>
                      </a:r>
                      <a:endParaRPr lang="el-GR" sz="1100" dirty="0">
                        <a:latin typeface="+mj-lt"/>
                      </a:endParaRPr>
                    </a:p>
                  </a:txBody>
                  <a:tcPr marL="91453" marR="91453" marT="45719" marB="45719"/>
                </a:tc>
                <a:tc>
                  <a:txBody>
                    <a:bodyPr/>
                    <a:lstStyle/>
                    <a:p>
                      <a:pPr algn="ctr"/>
                      <a:r>
                        <a:rPr lang="el-GR" sz="1100" dirty="0" smtClean="0">
                          <a:latin typeface="+mj-lt"/>
                        </a:rPr>
                        <a:t>€108</a:t>
                      </a:r>
                      <a:endParaRPr lang="el-GR" sz="1100" dirty="0">
                        <a:latin typeface="+mj-lt"/>
                      </a:endParaRPr>
                    </a:p>
                  </a:txBody>
                  <a:tcPr marL="91453" marR="91453" marT="45719" marB="45719"/>
                </a:tc>
                <a:tc>
                  <a:txBody>
                    <a:bodyPr/>
                    <a:lstStyle/>
                    <a:p>
                      <a:pPr algn="ctr"/>
                      <a:r>
                        <a:rPr lang="el-GR" sz="1100" dirty="0" smtClean="0">
                          <a:latin typeface="+mj-lt"/>
                        </a:rPr>
                        <a:t>€1200</a:t>
                      </a:r>
                      <a:endParaRPr lang="el-GR" sz="1100" dirty="0">
                        <a:latin typeface="+mj-lt"/>
                      </a:endParaRPr>
                    </a:p>
                  </a:txBody>
                  <a:tcPr marL="91453" marR="91453" marT="45719" marB="45719"/>
                </a:tc>
                <a:tc>
                  <a:txBody>
                    <a:bodyPr/>
                    <a:lstStyle/>
                    <a:p>
                      <a:pPr algn="ctr"/>
                      <a:r>
                        <a:rPr lang="el-GR" sz="1100" dirty="0" smtClean="0">
                          <a:latin typeface="+mj-lt"/>
                        </a:rPr>
                        <a:t>1308</a:t>
                      </a:r>
                      <a:endParaRPr lang="el-GR" sz="1100" dirty="0">
                        <a:latin typeface="+mj-lt"/>
                      </a:endParaRPr>
                    </a:p>
                  </a:txBody>
                  <a:tcPr marL="91453" marR="91453" marT="45719" marB="45719"/>
                </a:tc>
                <a:tc>
                  <a:txBody>
                    <a:bodyPr/>
                    <a:lstStyle/>
                    <a:p>
                      <a:pPr algn="ctr"/>
                      <a:r>
                        <a:rPr lang="el-GR" sz="1100" dirty="0" smtClean="0">
                          <a:latin typeface="+mj-lt"/>
                        </a:rPr>
                        <a:t>228</a:t>
                      </a:r>
                      <a:endParaRPr lang="el-GR" sz="1100" dirty="0">
                        <a:latin typeface="+mj-lt"/>
                      </a:endParaRPr>
                    </a:p>
                  </a:txBody>
                  <a:tcPr marL="91453" marR="91453" marT="45719" marB="45719"/>
                </a:tc>
              </a:tr>
            </a:tbl>
          </a:graphicData>
        </a:graphic>
      </p:graphicFrame>
      <p:sp>
        <p:nvSpPr>
          <p:cNvPr id="5" name="Ορθογώνιο 4"/>
          <p:cNvSpPr/>
          <p:nvPr>
            <p:custDataLst>
              <p:tags r:id="rId8"/>
            </p:custDataLst>
          </p:nvPr>
        </p:nvSpPr>
        <p:spPr>
          <a:xfrm>
            <a:off x="3779912" y="5771575"/>
            <a:ext cx="6159670" cy="584775"/>
          </a:xfrm>
          <a:prstGeom prst="rect">
            <a:avLst/>
          </a:prstGeom>
        </p:spPr>
        <p:txBody>
          <a:bodyPr wrap="square">
            <a:spAutoFit/>
          </a:bodyPr>
          <a:lstStyle/>
          <a:p>
            <a:r>
              <a:rPr lang="el-GR" sz="1600" dirty="0"/>
              <a:t>Το 2ο κιβώτιο σάλτσας αυξάνει το συνολικό κόστος κατά 36€.</a:t>
            </a:r>
          </a:p>
          <a:p>
            <a:r>
              <a:rPr lang="el-GR" sz="1600" dirty="0"/>
              <a:t>Το 8ο κιβώτιο σάλτσας αυξάνει το συνολικό κόστος κατά 180€.</a:t>
            </a:r>
          </a:p>
        </p:txBody>
      </p:sp>
    </p:spTree>
    <p:custDataLst>
      <p:tags r:id="rId1"/>
    </p:custDataLst>
    <p:extLst>
      <p:ext uri="{BB962C8B-B14F-4D97-AF65-F5344CB8AC3E}">
        <p14:creationId xmlns:p14="http://schemas.microsoft.com/office/powerpoint/2010/main" val="27934218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3"/>
            </p:custDataLst>
          </p:nvPr>
        </p:nvSpPr>
        <p:spPr>
          <a:xfrm>
            <a:off x="0" y="260648"/>
            <a:ext cx="9036050" cy="940966"/>
          </a:xfrm>
        </p:spPr>
        <p:txBody>
          <a:bodyPr>
            <a:noAutofit/>
          </a:bodyPr>
          <a:lstStyle/>
          <a:p>
            <a:r>
              <a:rPr lang="el-GR" sz="3600" dirty="0" smtClean="0"/>
              <a:t>Οριακό Κόστος – Μέσο Οριακό Κόστος</a:t>
            </a:r>
            <a:endParaRPr lang="en-US" sz="2000" b="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
        <p:nvSpPr>
          <p:cNvPr id="6" name="Ορθογώνιο 5"/>
          <p:cNvSpPr/>
          <p:nvPr>
            <p:custDataLst>
              <p:tags r:id="rId6"/>
            </p:custDataLst>
          </p:nvPr>
        </p:nvSpPr>
        <p:spPr>
          <a:xfrm>
            <a:off x="28574" y="1339080"/>
            <a:ext cx="9115426" cy="2862322"/>
          </a:xfrm>
          <a:prstGeom prst="rect">
            <a:avLst/>
          </a:prstGeom>
        </p:spPr>
        <p:txBody>
          <a:bodyPr wrap="square">
            <a:spAutoFit/>
          </a:bodyPr>
          <a:lstStyle/>
          <a:p>
            <a:pPr marL="285750" indent="-285750">
              <a:buFont typeface="Arial" panose="020B0604020202020204" pitchFamily="34" charset="0"/>
              <a:buChar char="•"/>
            </a:pPr>
            <a:r>
              <a:rPr lang="el-GR" sz="2000" b="1" dirty="0">
                <a:solidFill>
                  <a:srgbClr val="0000FF"/>
                </a:solidFill>
              </a:rPr>
              <a:t>Γιατί η καμπύλη οριακού κόστους είναι ανοδική;</a:t>
            </a:r>
          </a:p>
          <a:p>
            <a:pPr marL="342900" indent="-342900">
              <a:buFont typeface="Wingdings" panose="05000000000000000000" pitchFamily="2" charset="2"/>
              <a:buChar char="Ø"/>
            </a:pPr>
            <a:r>
              <a:rPr lang="el-GR" sz="2000" dirty="0"/>
              <a:t>Γιατί υπάρχουν φθίνουσες αποδόσεις των εισροών στο παράδειγμα. </a:t>
            </a:r>
          </a:p>
          <a:p>
            <a:pPr marL="342900" indent="-342900">
              <a:buFont typeface="Wingdings" panose="05000000000000000000" pitchFamily="2" charset="2"/>
              <a:buChar char="Ø"/>
            </a:pPr>
            <a:r>
              <a:rPr lang="el-GR" sz="2000" dirty="0"/>
              <a:t>Όταν αυξάνεται η παραγωγή, το οριακό της μεταβλητής εισροής μειώνεται.</a:t>
            </a:r>
          </a:p>
          <a:p>
            <a:pPr marL="342900" indent="-342900">
              <a:buFont typeface="Wingdings" panose="05000000000000000000" pitchFamily="2" charset="2"/>
              <a:buChar char="Ø"/>
            </a:pPr>
            <a:r>
              <a:rPr lang="el-GR" sz="2000" dirty="0"/>
              <a:t>Αυτό σημαίνει ότι πρέπει να  χρησιμοποιείται όλο και περισσότερη μεταβλητή εισροή για να παράγεται κάθε επιπλέον μονάδα παραγωγής όταν η ποσότητα παραγωγής αυξάνεται</a:t>
            </a:r>
          </a:p>
          <a:p>
            <a:pPr marL="285750" indent="-285750">
              <a:buFont typeface="Arial" panose="020B0604020202020204" pitchFamily="34" charset="0"/>
              <a:buChar char="•"/>
            </a:pPr>
            <a:endParaRPr lang="el-GR" sz="2000" dirty="0"/>
          </a:p>
          <a:p>
            <a:pPr marL="285750" indent="-285750">
              <a:buFont typeface="Arial" panose="020B0604020202020204" pitchFamily="34" charset="0"/>
              <a:buChar char="•"/>
            </a:pPr>
            <a:r>
              <a:rPr lang="el-GR" sz="2000" b="1" dirty="0">
                <a:solidFill>
                  <a:srgbClr val="0000FF"/>
                </a:solidFill>
              </a:rPr>
              <a:t>Μέσο συνολικό κόστος </a:t>
            </a:r>
            <a:r>
              <a:rPr lang="el-GR" sz="2000" b="1" dirty="0"/>
              <a:t>είναι το συνολικό κόστος διαιρούμενο με την ποσότητα παραγωγής. Είναι δηλαδή ίσο με το συνολικό κόστος ανά μονάδα παραγωγής</a:t>
            </a:r>
            <a:r>
              <a:rPr lang="el-GR" sz="2000" b="1" dirty="0" smtClean="0"/>
              <a:t>.</a:t>
            </a:r>
            <a:endParaRPr lang="el-GR" sz="2000" b="1" dirty="0"/>
          </a:p>
        </p:txBody>
      </p:sp>
      <p:graphicFrame>
        <p:nvGraphicFramePr>
          <p:cNvPr id="9" name="Object 2"/>
          <p:cNvGraphicFramePr>
            <a:graphicFrameLocks noChangeAspect="1"/>
          </p:cNvGraphicFramePr>
          <p:nvPr>
            <p:extLst>
              <p:ext uri="{D42A27DB-BD31-4B8C-83A1-F6EECF244321}">
                <p14:modId xmlns:p14="http://schemas.microsoft.com/office/powerpoint/2010/main" val="363159873"/>
              </p:ext>
            </p:extLst>
          </p:nvPr>
        </p:nvGraphicFramePr>
        <p:xfrm>
          <a:off x="2425111" y="4492271"/>
          <a:ext cx="4185827" cy="1241386"/>
        </p:xfrm>
        <a:graphic>
          <a:graphicData uri="http://schemas.openxmlformats.org/presentationml/2006/ole">
            <mc:AlternateContent xmlns:mc="http://schemas.openxmlformats.org/markup-compatibility/2006">
              <mc:Choice xmlns:v="urn:schemas-microsoft-com:vml" Requires="v">
                <p:oleObj spid="_x0000_s21580" name="Equation" r:id="rId9" imgW="723586" imgH="418918" progId="Equation.DSMT4">
                  <p:embed/>
                </p:oleObj>
              </mc:Choice>
              <mc:Fallback>
                <p:oleObj name="Equation" r:id="rId9" imgW="723586" imgH="418918"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25111" y="4492271"/>
                        <a:ext cx="4185827" cy="1241386"/>
                      </a:xfrm>
                      <a:prstGeom prst="rect">
                        <a:avLst/>
                      </a:prstGeom>
                      <a:solidFill>
                        <a:srgbClr val="92D050"/>
                      </a:solidFill>
                      <a:ln w="57150">
                        <a:solidFill>
                          <a:srgbClr val="0000FF"/>
                        </a:solidFill>
                      </a:ln>
                      <a:extLst/>
                    </p:spPr>
                  </p:pic>
                </p:oleObj>
              </mc:Fallback>
            </mc:AlternateContent>
          </a:graphicData>
        </a:graphic>
      </p:graphicFrame>
    </p:spTree>
    <p:custDataLst>
      <p:tags r:id="rId2"/>
    </p:custDataLst>
    <p:extLst>
      <p:ext uri="{BB962C8B-B14F-4D97-AF65-F5344CB8AC3E}">
        <p14:creationId xmlns:p14="http://schemas.microsoft.com/office/powerpoint/2010/main" val="824378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260648"/>
            <a:ext cx="9036050" cy="940966"/>
          </a:xfrm>
        </p:spPr>
        <p:txBody>
          <a:bodyPr>
            <a:noAutofit/>
          </a:bodyPr>
          <a:lstStyle/>
          <a:p>
            <a:r>
              <a:rPr lang="el-GR" sz="3200" dirty="0" smtClean="0"/>
              <a:t>Παράδειγμα (1) </a:t>
            </a:r>
            <a:br>
              <a:rPr lang="el-GR" sz="3200" dirty="0" smtClean="0"/>
            </a:br>
            <a:r>
              <a:rPr lang="el-GR" sz="3200" dirty="0" smtClean="0"/>
              <a:t>Μέσου Συνολικού Κόστους και Οριακού Κόστους </a:t>
            </a:r>
            <a:endParaRPr lang="en-US" sz="1800" b="0" dirty="0"/>
          </a:p>
        </p:txBody>
      </p:sp>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
        <p:nvSpPr>
          <p:cNvPr id="3" name="Ορθογώνιο 2"/>
          <p:cNvSpPr/>
          <p:nvPr>
            <p:custDataLst>
              <p:tags r:id="rId5"/>
            </p:custDataLst>
          </p:nvPr>
        </p:nvSpPr>
        <p:spPr>
          <a:xfrm>
            <a:off x="179512" y="1231085"/>
            <a:ext cx="3960440" cy="2585323"/>
          </a:xfrm>
          <a:prstGeom prst="rect">
            <a:avLst/>
          </a:prstGeom>
        </p:spPr>
        <p:txBody>
          <a:bodyPr wrap="square">
            <a:spAutoFit/>
          </a:bodyPr>
          <a:lstStyle/>
          <a:p>
            <a:pPr marL="285750" indent="-285750">
              <a:buFont typeface="Arial" panose="020B0604020202020204" pitchFamily="34" charset="0"/>
              <a:buChar char="•"/>
            </a:pPr>
            <a:r>
              <a:rPr lang="el-GR" b="1" dirty="0">
                <a:solidFill>
                  <a:srgbClr val="0000FF"/>
                </a:solidFill>
              </a:rPr>
              <a:t>Το μέσο συνολικό κόστος </a:t>
            </a:r>
            <a:r>
              <a:rPr lang="el-GR" dirty="0"/>
              <a:t>δείχνει πόσο κοστίζει στον παραγωγό η επίτευξη της μέσης μονάδας παραγωγής.</a:t>
            </a:r>
          </a:p>
          <a:p>
            <a:pPr marL="285750" indent="-285750">
              <a:buFont typeface="Arial" panose="020B0604020202020204" pitchFamily="34" charset="0"/>
              <a:buChar char="•"/>
            </a:pPr>
            <a:r>
              <a:rPr lang="el-GR" b="1" dirty="0">
                <a:solidFill>
                  <a:srgbClr val="0000FF"/>
                </a:solidFill>
              </a:rPr>
              <a:t>Το οριακό κόστος </a:t>
            </a:r>
            <a:r>
              <a:rPr lang="el-GR" dirty="0"/>
              <a:t>δείχνει πόσο κοστίζει η παραγωγή μιας επιπλέον μονάδας προϊόντος.</a:t>
            </a:r>
          </a:p>
          <a:p>
            <a:pPr marL="285750" indent="-285750">
              <a:buFont typeface="Arial" panose="020B0604020202020204" pitchFamily="34" charset="0"/>
              <a:buChar char="•"/>
            </a:pPr>
            <a:r>
              <a:rPr lang="el-GR" dirty="0"/>
              <a:t>Οι δυο αυτές μετρήσεις </a:t>
            </a:r>
            <a:r>
              <a:rPr lang="el-GR" b="1" dirty="0"/>
              <a:t>μοιάζουν</a:t>
            </a:r>
            <a:r>
              <a:rPr lang="el-GR" dirty="0"/>
              <a:t> </a:t>
            </a:r>
            <a:r>
              <a:rPr lang="el-GR" dirty="0">
                <a:solidFill>
                  <a:srgbClr val="0000FF"/>
                </a:solidFill>
              </a:rPr>
              <a:t>αλλά</a:t>
            </a:r>
            <a:r>
              <a:rPr lang="el-GR" dirty="0"/>
              <a:t> </a:t>
            </a:r>
            <a:r>
              <a:rPr lang="el-GR" b="1" dirty="0"/>
              <a:t>τυπικά διαφέρουν</a:t>
            </a:r>
            <a:r>
              <a:rPr lang="el-GR" dirty="0"/>
              <a:t>.</a:t>
            </a:r>
          </a:p>
        </p:txBody>
      </p:sp>
      <p:grpSp>
        <p:nvGrpSpPr>
          <p:cNvPr id="4" name="Ομάδα 3" descr="καμπύλη μεταβολής μέσου συνολικού κόστους"/>
          <p:cNvGrpSpPr/>
          <p:nvPr/>
        </p:nvGrpSpPr>
        <p:grpSpPr>
          <a:xfrm>
            <a:off x="179512" y="3769027"/>
            <a:ext cx="3781425" cy="2743200"/>
            <a:chOff x="179512" y="3769027"/>
            <a:chExt cx="3781425" cy="2743200"/>
          </a:xfrm>
        </p:grpSpPr>
        <p:graphicFrame>
          <p:nvGraphicFramePr>
            <p:cNvPr id="9" name="14 - Γράφημα" descr="καμπύλη μεταβολής μέσου συνολικού κόστους"/>
            <p:cNvGraphicFramePr/>
            <p:nvPr>
              <p:extLst>
                <p:ext uri="{D42A27DB-BD31-4B8C-83A1-F6EECF244321}">
                  <p14:modId xmlns:p14="http://schemas.microsoft.com/office/powerpoint/2010/main" val="1998290193"/>
                </p:ext>
              </p:extLst>
            </p:nvPr>
          </p:nvGraphicFramePr>
          <p:xfrm>
            <a:off x="179512" y="3769027"/>
            <a:ext cx="3781425" cy="2743200"/>
          </p:xfrm>
          <a:graphic>
            <a:graphicData uri="http://schemas.openxmlformats.org/drawingml/2006/chart">
              <c:chart xmlns:c="http://schemas.openxmlformats.org/drawingml/2006/chart" xmlns:r="http://schemas.openxmlformats.org/officeDocument/2006/relationships" r:id="rId9"/>
            </a:graphicData>
          </a:graphic>
        </p:graphicFrame>
        <p:pic>
          <p:nvPicPr>
            <p:cNvPr id="2" name="Εικόνα 1" descr="[DECORATIVE]"/>
            <p:cNvPicPr>
              <a:picLocks noChangeAspect="1"/>
            </p:cNvPicPr>
            <p:nvPr/>
          </p:nvPicPr>
          <p:blipFill>
            <a:blip r:embed="rId10"/>
            <a:stretch>
              <a:fillRect/>
            </a:stretch>
          </p:blipFill>
          <p:spPr>
            <a:xfrm>
              <a:off x="827584" y="3924905"/>
              <a:ext cx="1181520" cy="2431445"/>
            </a:xfrm>
            <a:prstGeom prst="rect">
              <a:avLst/>
            </a:prstGeom>
          </p:spPr>
        </p:pic>
      </p:grpSp>
      <p:graphicFrame>
        <p:nvGraphicFramePr>
          <p:cNvPr id="12" name="5 - Θέση περιεχομένου"/>
          <p:cNvGraphicFramePr>
            <a:graphicFrameLocks noGrp="1"/>
          </p:cNvGraphicFramePr>
          <p:nvPr>
            <p:ph sz="quarter" idx="4294967295"/>
            <p:custDataLst>
              <p:tags r:id="rId6"/>
            </p:custDataLst>
            <p:extLst>
              <p:ext uri="{D42A27DB-BD31-4B8C-83A1-F6EECF244321}">
                <p14:modId xmlns:p14="http://schemas.microsoft.com/office/powerpoint/2010/main" val="1824997059"/>
              </p:ext>
            </p:extLst>
          </p:nvPr>
        </p:nvGraphicFramePr>
        <p:xfrm>
          <a:off x="3995936" y="1317638"/>
          <a:ext cx="5135260" cy="4972290"/>
        </p:xfrm>
        <a:graphic>
          <a:graphicData uri="http://schemas.openxmlformats.org/drawingml/2006/table">
            <a:tbl>
              <a:tblPr firstRow="1" bandRow="1">
                <a:tableStyleId>{5C22544A-7EE6-4342-B048-85BDC9FD1C3A}</a:tableStyleId>
              </a:tblPr>
              <a:tblGrid>
                <a:gridCol w="1027052"/>
                <a:gridCol w="1027052"/>
                <a:gridCol w="1027052"/>
                <a:gridCol w="1027052"/>
                <a:gridCol w="1027052"/>
              </a:tblGrid>
              <a:tr h="1165593">
                <a:tc>
                  <a:txBody>
                    <a:bodyPr/>
                    <a:lstStyle/>
                    <a:p>
                      <a:r>
                        <a:rPr lang="el-GR" sz="1200" dirty="0" smtClean="0"/>
                        <a:t>Ποσότητα </a:t>
                      </a:r>
                    </a:p>
                    <a:p>
                      <a:r>
                        <a:rPr lang="el-GR" sz="1200" dirty="0" smtClean="0"/>
                        <a:t>Σάλτσας </a:t>
                      </a:r>
                      <a:r>
                        <a:rPr lang="en-US" sz="1200" dirty="0" smtClean="0"/>
                        <a:t>(Q)</a:t>
                      </a:r>
                      <a:r>
                        <a:rPr lang="el-GR" sz="1200" dirty="0" smtClean="0"/>
                        <a:t> (κιβώτια)</a:t>
                      </a:r>
                      <a:endParaRPr lang="el-GR" sz="1200" dirty="0"/>
                    </a:p>
                  </a:txBody>
                  <a:tcPr marL="91434" marR="91434"/>
                </a:tc>
                <a:tc>
                  <a:txBody>
                    <a:bodyPr/>
                    <a:lstStyle/>
                    <a:p>
                      <a:r>
                        <a:rPr lang="el-GR" sz="1200" dirty="0" smtClean="0"/>
                        <a:t>Συνολικό</a:t>
                      </a:r>
                      <a:r>
                        <a:rPr lang="el-GR" sz="1200" baseline="0" dirty="0" smtClean="0"/>
                        <a:t> Κόστος</a:t>
                      </a:r>
                    </a:p>
                    <a:p>
                      <a:r>
                        <a:rPr lang="el-GR" sz="1200" baseline="0" dirty="0" smtClean="0"/>
                        <a:t>(</a:t>
                      </a:r>
                      <a:r>
                        <a:rPr lang="en-US" sz="1200" baseline="0" dirty="0" smtClean="0"/>
                        <a:t>TC)</a:t>
                      </a:r>
                      <a:endParaRPr lang="el-GR" sz="1200" dirty="0"/>
                    </a:p>
                  </a:txBody>
                  <a:tcPr marL="91434" marR="91434"/>
                </a:tc>
                <a:tc>
                  <a:txBody>
                    <a:bodyPr/>
                    <a:lstStyle/>
                    <a:p>
                      <a:r>
                        <a:rPr lang="el-GR" sz="1200" dirty="0" smtClean="0"/>
                        <a:t>Μέσο</a:t>
                      </a:r>
                      <a:r>
                        <a:rPr lang="el-GR" sz="1200" baseline="0" dirty="0" smtClean="0"/>
                        <a:t> συνολικό κόστος κιβωτίου </a:t>
                      </a:r>
                    </a:p>
                    <a:p>
                      <a:r>
                        <a:rPr lang="en-US" sz="1200" baseline="0" dirty="0" smtClean="0"/>
                        <a:t>ATC=TC/Q</a:t>
                      </a:r>
                      <a:endParaRPr lang="el-GR" sz="1200" dirty="0"/>
                    </a:p>
                  </a:txBody>
                  <a:tcPr marL="91434" marR="91434"/>
                </a:tc>
                <a:tc>
                  <a:txBody>
                    <a:bodyPr/>
                    <a:lstStyle/>
                    <a:p>
                      <a:r>
                        <a:rPr lang="el-GR" sz="1200" dirty="0" smtClean="0"/>
                        <a:t>Μέσο</a:t>
                      </a:r>
                      <a:r>
                        <a:rPr lang="el-GR" sz="1200" baseline="0" dirty="0" smtClean="0"/>
                        <a:t> σταθερό κόστος κιβωτίου</a:t>
                      </a:r>
                    </a:p>
                    <a:p>
                      <a:r>
                        <a:rPr lang="en-US" sz="1200" baseline="0" dirty="0" smtClean="0"/>
                        <a:t>AFC=FC/Q</a:t>
                      </a:r>
                      <a:endParaRPr lang="el-GR" sz="1200" dirty="0"/>
                    </a:p>
                  </a:txBody>
                  <a:tcPr marL="91434" marR="91434"/>
                </a:tc>
                <a:tc>
                  <a:txBody>
                    <a:bodyPr/>
                    <a:lstStyle/>
                    <a:p>
                      <a:r>
                        <a:rPr lang="el-GR" sz="1200" dirty="0" smtClean="0"/>
                        <a:t>Μέσο</a:t>
                      </a:r>
                      <a:r>
                        <a:rPr lang="el-GR" sz="1200" baseline="0" dirty="0" smtClean="0"/>
                        <a:t> μεταβλητό κόστος κιβωτίου</a:t>
                      </a:r>
                    </a:p>
                    <a:p>
                      <a:r>
                        <a:rPr lang="en-US" sz="1200" baseline="0" dirty="0" smtClean="0"/>
                        <a:t>AVC=VC/Q</a:t>
                      </a:r>
                      <a:endParaRPr lang="el-GR" sz="1200" dirty="0" smtClean="0"/>
                    </a:p>
                    <a:p>
                      <a:endParaRPr lang="el-GR" sz="1200" dirty="0"/>
                    </a:p>
                  </a:txBody>
                  <a:tcPr marL="91434" marR="91434"/>
                </a:tc>
              </a:tr>
              <a:tr h="378357">
                <a:tc>
                  <a:txBody>
                    <a:bodyPr/>
                    <a:lstStyle/>
                    <a:p>
                      <a:pPr algn="ctr"/>
                      <a:r>
                        <a:rPr lang="en-US" sz="1200" dirty="0" smtClean="0"/>
                        <a:t>1</a:t>
                      </a:r>
                      <a:endParaRPr lang="el-GR" sz="1200" dirty="0"/>
                    </a:p>
                  </a:txBody>
                  <a:tcPr marL="91434" marR="91434"/>
                </a:tc>
                <a:tc>
                  <a:txBody>
                    <a:bodyPr/>
                    <a:lstStyle/>
                    <a:p>
                      <a:pPr algn="ctr"/>
                      <a:r>
                        <a:rPr lang="el-GR" sz="1200" dirty="0" smtClean="0"/>
                        <a:t>€120</a:t>
                      </a:r>
                      <a:endParaRPr lang="el-GR" sz="1200" dirty="0"/>
                    </a:p>
                  </a:txBody>
                  <a:tcPr marL="91434" marR="91434"/>
                </a:tc>
                <a:tc>
                  <a:txBody>
                    <a:bodyPr/>
                    <a:lstStyle/>
                    <a:p>
                      <a:pPr algn="ctr"/>
                      <a:r>
                        <a:rPr lang="el-GR" sz="1200" dirty="0" smtClean="0"/>
                        <a:t>€120</a:t>
                      </a:r>
                      <a:endParaRPr lang="el-GR" sz="1200" dirty="0"/>
                    </a:p>
                  </a:txBody>
                  <a:tcPr marL="91434" marR="91434"/>
                </a:tc>
                <a:tc>
                  <a:txBody>
                    <a:bodyPr/>
                    <a:lstStyle/>
                    <a:p>
                      <a:pPr algn="ctr"/>
                      <a:r>
                        <a:rPr lang="el-GR" sz="1200" dirty="0" smtClean="0"/>
                        <a:t>€108</a:t>
                      </a:r>
                      <a:endParaRPr lang="el-GR" sz="1200" dirty="0"/>
                    </a:p>
                  </a:txBody>
                  <a:tcPr marL="91434" marR="91434"/>
                </a:tc>
                <a:tc>
                  <a:txBody>
                    <a:bodyPr/>
                    <a:lstStyle/>
                    <a:p>
                      <a:pPr algn="ctr"/>
                      <a:r>
                        <a:rPr lang="el-GR" sz="1200" dirty="0" smtClean="0"/>
                        <a:t>€12</a:t>
                      </a:r>
                      <a:endParaRPr lang="el-GR" sz="1200" dirty="0"/>
                    </a:p>
                  </a:txBody>
                  <a:tcPr marL="91434" marR="91434"/>
                </a:tc>
              </a:tr>
              <a:tr h="378357">
                <a:tc>
                  <a:txBody>
                    <a:bodyPr/>
                    <a:lstStyle/>
                    <a:p>
                      <a:pPr algn="ctr"/>
                      <a:r>
                        <a:rPr lang="en-US" sz="1200" dirty="0" smtClean="0"/>
                        <a:t>2</a:t>
                      </a:r>
                      <a:endParaRPr lang="el-GR" sz="1200" dirty="0"/>
                    </a:p>
                  </a:txBody>
                  <a:tcPr marL="91434" marR="91434"/>
                </a:tc>
                <a:tc>
                  <a:txBody>
                    <a:bodyPr/>
                    <a:lstStyle/>
                    <a:p>
                      <a:pPr algn="ctr"/>
                      <a:r>
                        <a:rPr lang="el-GR" sz="1200" dirty="0" smtClean="0"/>
                        <a:t>156</a:t>
                      </a:r>
                      <a:endParaRPr lang="el-GR" sz="1200" dirty="0"/>
                    </a:p>
                  </a:txBody>
                  <a:tcPr marL="91434" marR="91434"/>
                </a:tc>
                <a:tc>
                  <a:txBody>
                    <a:bodyPr/>
                    <a:lstStyle/>
                    <a:p>
                      <a:pPr algn="ctr"/>
                      <a:r>
                        <a:rPr lang="el-GR" sz="1200" dirty="0" smtClean="0"/>
                        <a:t>78</a:t>
                      </a:r>
                      <a:endParaRPr lang="el-GR" sz="1200" dirty="0"/>
                    </a:p>
                  </a:txBody>
                  <a:tcPr marL="91434" marR="91434"/>
                </a:tc>
                <a:tc>
                  <a:txBody>
                    <a:bodyPr/>
                    <a:lstStyle/>
                    <a:p>
                      <a:pPr algn="ctr"/>
                      <a:r>
                        <a:rPr lang="el-GR" sz="1200" dirty="0" smtClean="0"/>
                        <a:t>54</a:t>
                      </a:r>
                      <a:endParaRPr lang="el-GR" sz="1200" dirty="0"/>
                    </a:p>
                  </a:txBody>
                  <a:tcPr marL="91434" marR="91434"/>
                </a:tc>
                <a:tc>
                  <a:txBody>
                    <a:bodyPr/>
                    <a:lstStyle/>
                    <a:p>
                      <a:pPr algn="ctr"/>
                      <a:r>
                        <a:rPr lang="el-GR" sz="1200" dirty="0" smtClean="0"/>
                        <a:t>24</a:t>
                      </a:r>
                      <a:endParaRPr lang="el-GR" sz="1200" dirty="0"/>
                    </a:p>
                  </a:txBody>
                  <a:tcPr marL="91434" marR="91434"/>
                </a:tc>
              </a:tr>
              <a:tr h="378357">
                <a:tc>
                  <a:txBody>
                    <a:bodyPr/>
                    <a:lstStyle/>
                    <a:p>
                      <a:pPr algn="ctr"/>
                      <a:r>
                        <a:rPr lang="en-US" sz="1200" dirty="0" smtClean="0"/>
                        <a:t>3</a:t>
                      </a:r>
                      <a:endParaRPr lang="el-GR" sz="1200" dirty="0"/>
                    </a:p>
                  </a:txBody>
                  <a:tcPr marL="91434" marR="91434"/>
                </a:tc>
                <a:tc>
                  <a:txBody>
                    <a:bodyPr/>
                    <a:lstStyle/>
                    <a:p>
                      <a:pPr algn="ctr"/>
                      <a:r>
                        <a:rPr lang="el-GR" sz="1200" dirty="0" smtClean="0"/>
                        <a:t>216</a:t>
                      </a:r>
                      <a:endParaRPr lang="el-GR" sz="1200" dirty="0"/>
                    </a:p>
                  </a:txBody>
                  <a:tcPr marL="91434" marR="91434"/>
                </a:tc>
                <a:tc>
                  <a:txBody>
                    <a:bodyPr/>
                    <a:lstStyle/>
                    <a:p>
                      <a:pPr algn="ctr"/>
                      <a:r>
                        <a:rPr lang="el-GR" sz="1200" dirty="0" smtClean="0"/>
                        <a:t>72</a:t>
                      </a:r>
                      <a:endParaRPr lang="el-GR" sz="1200" dirty="0"/>
                    </a:p>
                  </a:txBody>
                  <a:tcPr marL="91434" marR="91434"/>
                </a:tc>
                <a:tc>
                  <a:txBody>
                    <a:bodyPr/>
                    <a:lstStyle/>
                    <a:p>
                      <a:pPr algn="ctr"/>
                      <a:r>
                        <a:rPr lang="el-GR" sz="1200" dirty="0" smtClean="0"/>
                        <a:t>36</a:t>
                      </a:r>
                      <a:endParaRPr lang="el-GR" sz="1200" dirty="0"/>
                    </a:p>
                  </a:txBody>
                  <a:tcPr marL="91434" marR="91434"/>
                </a:tc>
                <a:tc>
                  <a:txBody>
                    <a:bodyPr/>
                    <a:lstStyle/>
                    <a:p>
                      <a:pPr algn="ctr"/>
                      <a:r>
                        <a:rPr lang="el-GR" sz="1200" dirty="0" smtClean="0"/>
                        <a:t>36</a:t>
                      </a:r>
                      <a:endParaRPr lang="el-GR" sz="1200" dirty="0"/>
                    </a:p>
                  </a:txBody>
                  <a:tcPr marL="91434" marR="91434"/>
                </a:tc>
              </a:tr>
              <a:tr h="378357">
                <a:tc>
                  <a:txBody>
                    <a:bodyPr/>
                    <a:lstStyle/>
                    <a:p>
                      <a:pPr algn="ctr"/>
                      <a:r>
                        <a:rPr lang="en-US" sz="1200" dirty="0" smtClean="0"/>
                        <a:t>4</a:t>
                      </a:r>
                      <a:endParaRPr lang="el-GR" sz="1200" dirty="0"/>
                    </a:p>
                  </a:txBody>
                  <a:tcPr marL="91434" marR="91434"/>
                </a:tc>
                <a:tc>
                  <a:txBody>
                    <a:bodyPr/>
                    <a:lstStyle/>
                    <a:p>
                      <a:pPr algn="ctr"/>
                      <a:r>
                        <a:rPr lang="el-GR" sz="1200" dirty="0" smtClean="0"/>
                        <a:t>300</a:t>
                      </a:r>
                      <a:endParaRPr lang="el-GR" sz="1200" dirty="0"/>
                    </a:p>
                  </a:txBody>
                  <a:tcPr marL="91434" marR="91434"/>
                </a:tc>
                <a:tc>
                  <a:txBody>
                    <a:bodyPr/>
                    <a:lstStyle/>
                    <a:p>
                      <a:pPr algn="ctr"/>
                      <a:r>
                        <a:rPr lang="el-GR" sz="1200" dirty="0" smtClean="0"/>
                        <a:t>75</a:t>
                      </a:r>
                      <a:endParaRPr lang="el-GR" sz="1200" dirty="0"/>
                    </a:p>
                  </a:txBody>
                  <a:tcPr marL="91434" marR="91434"/>
                </a:tc>
                <a:tc>
                  <a:txBody>
                    <a:bodyPr/>
                    <a:lstStyle/>
                    <a:p>
                      <a:pPr algn="ctr"/>
                      <a:r>
                        <a:rPr lang="el-GR" sz="1200" dirty="0" smtClean="0"/>
                        <a:t>27</a:t>
                      </a:r>
                      <a:endParaRPr lang="el-GR" sz="1200" dirty="0"/>
                    </a:p>
                  </a:txBody>
                  <a:tcPr marL="91434" marR="91434"/>
                </a:tc>
                <a:tc>
                  <a:txBody>
                    <a:bodyPr/>
                    <a:lstStyle/>
                    <a:p>
                      <a:pPr algn="ctr"/>
                      <a:r>
                        <a:rPr lang="el-GR" sz="1200" dirty="0" smtClean="0"/>
                        <a:t>48</a:t>
                      </a:r>
                      <a:endParaRPr lang="el-GR" sz="1200" dirty="0"/>
                    </a:p>
                  </a:txBody>
                  <a:tcPr marL="91434" marR="91434"/>
                </a:tc>
              </a:tr>
              <a:tr h="378357">
                <a:tc>
                  <a:txBody>
                    <a:bodyPr/>
                    <a:lstStyle/>
                    <a:p>
                      <a:pPr algn="ctr"/>
                      <a:r>
                        <a:rPr lang="en-US" sz="1200" dirty="0" smtClean="0"/>
                        <a:t>5</a:t>
                      </a:r>
                      <a:endParaRPr lang="el-GR" sz="1200" dirty="0"/>
                    </a:p>
                  </a:txBody>
                  <a:tcPr marL="91434" marR="91434"/>
                </a:tc>
                <a:tc>
                  <a:txBody>
                    <a:bodyPr/>
                    <a:lstStyle/>
                    <a:p>
                      <a:pPr algn="ctr"/>
                      <a:r>
                        <a:rPr lang="el-GR" sz="1200" dirty="0" smtClean="0"/>
                        <a:t>408</a:t>
                      </a:r>
                      <a:endParaRPr lang="el-GR" sz="1200" dirty="0"/>
                    </a:p>
                  </a:txBody>
                  <a:tcPr marL="91434" marR="91434"/>
                </a:tc>
                <a:tc>
                  <a:txBody>
                    <a:bodyPr/>
                    <a:lstStyle/>
                    <a:p>
                      <a:pPr algn="ctr"/>
                      <a:r>
                        <a:rPr lang="el-GR" sz="1200" dirty="0" smtClean="0"/>
                        <a:t>81,60</a:t>
                      </a:r>
                      <a:endParaRPr lang="el-GR" sz="1200" dirty="0"/>
                    </a:p>
                  </a:txBody>
                  <a:tcPr marL="91434" marR="91434"/>
                </a:tc>
                <a:tc>
                  <a:txBody>
                    <a:bodyPr/>
                    <a:lstStyle/>
                    <a:p>
                      <a:pPr algn="ctr"/>
                      <a:r>
                        <a:rPr lang="el-GR" sz="1200" dirty="0" smtClean="0"/>
                        <a:t>21,6</a:t>
                      </a:r>
                      <a:endParaRPr lang="el-GR" sz="1200" dirty="0"/>
                    </a:p>
                  </a:txBody>
                  <a:tcPr marL="91434" marR="91434"/>
                </a:tc>
                <a:tc>
                  <a:txBody>
                    <a:bodyPr/>
                    <a:lstStyle/>
                    <a:p>
                      <a:pPr algn="ctr"/>
                      <a:r>
                        <a:rPr lang="el-GR" sz="1200" dirty="0" smtClean="0"/>
                        <a:t>60</a:t>
                      </a:r>
                      <a:endParaRPr lang="el-GR" sz="1200" dirty="0"/>
                    </a:p>
                  </a:txBody>
                  <a:tcPr marL="91434" marR="91434"/>
                </a:tc>
              </a:tr>
              <a:tr h="378357">
                <a:tc>
                  <a:txBody>
                    <a:bodyPr/>
                    <a:lstStyle/>
                    <a:p>
                      <a:pPr algn="ctr"/>
                      <a:r>
                        <a:rPr lang="en-US" sz="1200" dirty="0" smtClean="0"/>
                        <a:t>6</a:t>
                      </a:r>
                      <a:endParaRPr lang="el-GR" sz="1200" dirty="0"/>
                    </a:p>
                  </a:txBody>
                  <a:tcPr marL="91434" marR="91434"/>
                </a:tc>
                <a:tc>
                  <a:txBody>
                    <a:bodyPr/>
                    <a:lstStyle/>
                    <a:p>
                      <a:pPr algn="ctr"/>
                      <a:r>
                        <a:rPr lang="el-GR" sz="1200" dirty="0" smtClean="0"/>
                        <a:t>540</a:t>
                      </a:r>
                      <a:endParaRPr lang="el-GR" sz="1200" dirty="0"/>
                    </a:p>
                  </a:txBody>
                  <a:tcPr marL="91434" marR="91434"/>
                </a:tc>
                <a:tc>
                  <a:txBody>
                    <a:bodyPr/>
                    <a:lstStyle/>
                    <a:p>
                      <a:pPr algn="ctr"/>
                      <a:r>
                        <a:rPr lang="el-GR" sz="1200" dirty="0" smtClean="0"/>
                        <a:t>90</a:t>
                      </a:r>
                      <a:endParaRPr lang="el-GR" sz="1200" dirty="0"/>
                    </a:p>
                  </a:txBody>
                  <a:tcPr marL="91434" marR="91434"/>
                </a:tc>
                <a:tc>
                  <a:txBody>
                    <a:bodyPr/>
                    <a:lstStyle/>
                    <a:p>
                      <a:pPr algn="ctr"/>
                      <a:r>
                        <a:rPr lang="el-GR" sz="1200" dirty="0" smtClean="0"/>
                        <a:t>18</a:t>
                      </a:r>
                      <a:endParaRPr lang="el-GR" sz="1200" dirty="0"/>
                    </a:p>
                  </a:txBody>
                  <a:tcPr marL="91434" marR="91434"/>
                </a:tc>
                <a:tc>
                  <a:txBody>
                    <a:bodyPr/>
                    <a:lstStyle/>
                    <a:p>
                      <a:pPr algn="ctr"/>
                      <a:r>
                        <a:rPr lang="el-GR" sz="1200" dirty="0" smtClean="0"/>
                        <a:t>72</a:t>
                      </a:r>
                      <a:endParaRPr lang="el-GR" sz="1200" dirty="0"/>
                    </a:p>
                  </a:txBody>
                  <a:tcPr marL="91434" marR="91434"/>
                </a:tc>
              </a:tr>
              <a:tr h="378357">
                <a:tc>
                  <a:txBody>
                    <a:bodyPr/>
                    <a:lstStyle/>
                    <a:p>
                      <a:pPr algn="ctr"/>
                      <a:r>
                        <a:rPr lang="en-US" sz="1200" dirty="0" smtClean="0"/>
                        <a:t>7</a:t>
                      </a:r>
                      <a:endParaRPr lang="el-GR" sz="1200" dirty="0"/>
                    </a:p>
                  </a:txBody>
                  <a:tcPr marL="91434" marR="91434"/>
                </a:tc>
                <a:tc>
                  <a:txBody>
                    <a:bodyPr/>
                    <a:lstStyle/>
                    <a:p>
                      <a:pPr algn="ctr"/>
                      <a:r>
                        <a:rPr lang="el-GR" sz="1200" dirty="0" smtClean="0"/>
                        <a:t>696</a:t>
                      </a:r>
                      <a:endParaRPr lang="el-GR" sz="1200" dirty="0"/>
                    </a:p>
                  </a:txBody>
                  <a:tcPr marL="91434" marR="91434"/>
                </a:tc>
                <a:tc>
                  <a:txBody>
                    <a:bodyPr/>
                    <a:lstStyle/>
                    <a:p>
                      <a:pPr algn="ctr"/>
                      <a:r>
                        <a:rPr lang="el-GR" sz="1200" dirty="0" smtClean="0"/>
                        <a:t>99,43</a:t>
                      </a:r>
                      <a:endParaRPr lang="el-GR" sz="1200" dirty="0"/>
                    </a:p>
                  </a:txBody>
                  <a:tcPr marL="91434" marR="91434"/>
                </a:tc>
                <a:tc>
                  <a:txBody>
                    <a:bodyPr/>
                    <a:lstStyle/>
                    <a:p>
                      <a:pPr algn="ctr"/>
                      <a:r>
                        <a:rPr lang="el-GR" sz="1200" dirty="0" smtClean="0"/>
                        <a:t>15,43</a:t>
                      </a:r>
                      <a:endParaRPr lang="el-GR" sz="1200" dirty="0"/>
                    </a:p>
                  </a:txBody>
                  <a:tcPr marL="91434" marR="91434"/>
                </a:tc>
                <a:tc>
                  <a:txBody>
                    <a:bodyPr/>
                    <a:lstStyle/>
                    <a:p>
                      <a:pPr algn="ctr"/>
                      <a:r>
                        <a:rPr lang="el-GR" sz="1200" dirty="0" smtClean="0"/>
                        <a:t>84</a:t>
                      </a:r>
                      <a:endParaRPr lang="el-GR" sz="1200" dirty="0"/>
                    </a:p>
                  </a:txBody>
                  <a:tcPr marL="91434" marR="91434"/>
                </a:tc>
              </a:tr>
              <a:tr h="378357">
                <a:tc>
                  <a:txBody>
                    <a:bodyPr/>
                    <a:lstStyle/>
                    <a:p>
                      <a:pPr algn="ctr"/>
                      <a:r>
                        <a:rPr lang="en-US" sz="1200" dirty="0" smtClean="0"/>
                        <a:t>8</a:t>
                      </a:r>
                      <a:endParaRPr lang="el-GR" sz="1200" dirty="0"/>
                    </a:p>
                  </a:txBody>
                  <a:tcPr marL="91434" marR="91434"/>
                </a:tc>
                <a:tc>
                  <a:txBody>
                    <a:bodyPr/>
                    <a:lstStyle/>
                    <a:p>
                      <a:pPr algn="ctr"/>
                      <a:r>
                        <a:rPr lang="el-GR" sz="1200" dirty="0" smtClean="0"/>
                        <a:t>876</a:t>
                      </a:r>
                      <a:endParaRPr lang="el-GR" sz="1200" dirty="0"/>
                    </a:p>
                  </a:txBody>
                  <a:tcPr marL="91434" marR="91434"/>
                </a:tc>
                <a:tc>
                  <a:txBody>
                    <a:bodyPr/>
                    <a:lstStyle/>
                    <a:p>
                      <a:pPr algn="ctr"/>
                      <a:r>
                        <a:rPr lang="el-GR" sz="1200" dirty="0" smtClean="0"/>
                        <a:t>109,50</a:t>
                      </a:r>
                      <a:endParaRPr lang="el-GR" sz="1200" dirty="0"/>
                    </a:p>
                  </a:txBody>
                  <a:tcPr marL="91434" marR="91434"/>
                </a:tc>
                <a:tc>
                  <a:txBody>
                    <a:bodyPr/>
                    <a:lstStyle/>
                    <a:p>
                      <a:pPr algn="ctr"/>
                      <a:r>
                        <a:rPr lang="el-GR" sz="1200" dirty="0" smtClean="0"/>
                        <a:t>13,50</a:t>
                      </a:r>
                      <a:endParaRPr lang="el-GR" sz="1200" dirty="0"/>
                    </a:p>
                  </a:txBody>
                  <a:tcPr marL="91434" marR="91434"/>
                </a:tc>
                <a:tc>
                  <a:txBody>
                    <a:bodyPr/>
                    <a:lstStyle/>
                    <a:p>
                      <a:pPr algn="ctr"/>
                      <a:r>
                        <a:rPr lang="el-GR" sz="1200" dirty="0" smtClean="0"/>
                        <a:t>96</a:t>
                      </a:r>
                      <a:endParaRPr lang="el-GR" sz="1200" dirty="0"/>
                    </a:p>
                  </a:txBody>
                  <a:tcPr marL="91434" marR="91434"/>
                </a:tc>
              </a:tr>
              <a:tr h="378357">
                <a:tc>
                  <a:txBody>
                    <a:bodyPr/>
                    <a:lstStyle/>
                    <a:p>
                      <a:pPr algn="ctr"/>
                      <a:r>
                        <a:rPr lang="en-US" sz="1200" dirty="0" smtClean="0"/>
                        <a:t>9</a:t>
                      </a:r>
                      <a:endParaRPr lang="el-GR" sz="1200" dirty="0"/>
                    </a:p>
                  </a:txBody>
                  <a:tcPr marL="91434" marR="91434"/>
                </a:tc>
                <a:tc>
                  <a:txBody>
                    <a:bodyPr/>
                    <a:lstStyle/>
                    <a:p>
                      <a:pPr algn="ctr"/>
                      <a:r>
                        <a:rPr lang="el-GR" sz="1200" dirty="0" smtClean="0"/>
                        <a:t>1080</a:t>
                      </a:r>
                      <a:endParaRPr lang="el-GR" sz="1200" dirty="0"/>
                    </a:p>
                  </a:txBody>
                  <a:tcPr marL="91434" marR="91434"/>
                </a:tc>
                <a:tc>
                  <a:txBody>
                    <a:bodyPr/>
                    <a:lstStyle/>
                    <a:p>
                      <a:pPr algn="ctr"/>
                      <a:r>
                        <a:rPr lang="el-GR" sz="1200" dirty="0" smtClean="0"/>
                        <a:t>120</a:t>
                      </a:r>
                      <a:endParaRPr lang="el-GR" sz="1200" dirty="0"/>
                    </a:p>
                  </a:txBody>
                  <a:tcPr marL="91434" marR="91434"/>
                </a:tc>
                <a:tc>
                  <a:txBody>
                    <a:bodyPr/>
                    <a:lstStyle/>
                    <a:p>
                      <a:pPr algn="ctr"/>
                      <a:r>
                        <a:rPr lang="el-GR" sz="1200" dirty="0" smtClean="0"/>
                        <a:t>12</a:t>
                      </a:r>
                      <a:endParaRPr lang="el-GR" sz="1200" dirty="0"/>
                    </a:p>
                  </a:txBody>
                  <a:tcPr marL="91434" marR="91434"/>
                </a:tc>
                <a:tc>
                  <a:txBody>
                    <a:bodyPr/>
                    <a:lstStyle/>
                    <a:p>
                      <a:pPr algn="ctr"/>
                      <a:r>
                        <a:rPr lang="el-GR" sz="1200" dirty="0" smtClean="0"/>
                        <a:t>108</a:t>
                      </a:r>
                      <a:endParaRPr lang="el-GR" sz="1200" dirty="0"/>
                    </a:p>
                  </a:txBody>
                  <a:tcPr marL="91434" marR="91434"/>
                </a:tc>
              </a:tr>
              <a:tr h="378357">
                <a:tc>
                  <a:txBody>
                    <a:bodyPr/>
                    <a:lstStyle/>
                    <a:p>
                      <a:pPr algn="ctr"/>
                      <a:r>
                        <a:rPr lang="en-US" sz="1200" dirty="0" smtClean="0"/>
                        <a:t>10</a:t>
                      </a:r>
                      <a:endParaRPr lang="el-GR" sz="1200" dirty="0"/>
                    </a:p>
                  </a:txBody>
                  <a:tcPr marL="91434" marR="91434"/>
                </a:tc>
                <a:tc>
                  <a:txBody>
                    <a:bodyPr/>
                    <a:lstStyle/>
                    <a:p>
                      <a:pPr algn="ctr"/>
                      <a:r>
                        <a:rPr lang="el-GR" sz="1200" dirty="0" smtClean="0"/>
                        <a:t>1308</a:t>
                      </a:r>
                      <a:endParaRPr lang="el-GR" sz="1200" dirty="0"/>
                    </a:p>
                  </a:txBody>
                  <a:tcPr marL="91434" marR="91434"/>
                </a:tc>
                <a:tc>
                  <a:txBody>
                    <a:bodyPr/>
                    <a:lstStyle/>
                    <a:p>
                      <a:pPr algn="ctr"/>
                      <a:r>
                        <a:rPr lang="el-GR" sz="1200" dirty="0" smtClean="0"/>
                        <a:t>130,80</a:t>
                      </a:r>
                      <a:endParaRPr lang="el-GR" sz="1200" dirty="0"/>
                    </a:p>
                  </a:txBody>
                  <a:tcPr marL="91434" marR="91434"/>
                </a:tc>
                <a:tc>
                  <a:txBody>
                    <a:bodyPr/>
                    <a:lstStyle/>
                    <a:p>
                      <a:pPr algn="ctr"/>
                      <a:r>
                        <a:rPr lang="el-GR" sz="1200" dirty="0" smtClean="0"/>
                        <a:t>10,80</a:t>
                      </a:r>
                      <a:endParaRPr lang="el-GR" sz="1200" dirty="0"/>
                    </a:p>
                  </a:txBody>
                  <a:tcPr marL="91434" marR="91434"/>
                </a:tc>
                <a:tc>
                  <a:txBody>
                    <a:bodyPr/>
                    <a:lstStyle/>
                    <a:p>
                      <a:pPr algn="ctr"/>
                      <a:r>
                        <a:rPr lang="el-GR" sz="1200" dirty="0" smtClean="0"/>
                        <a:t>120</a:t>
                      </a:r>
                      <a:endParaRPr lang="el-GR" sz="1200" dirty="0"/>
                    </a:p>
                  </a:txBody>
                  <a:tcPr marL="91434" marR="91434"/>
                </a:tc>
              </a:tr>
            </a:tbl>
          </a:graphicData>
        </a:graphic>
      </p:graphicFrame>
    </p:spTree>
    <p:custDataLst>
      <p:tags r:id="rId1"/>
    </p:custDataLst>
    <p:extLst>
      <p:ext uri="{BB962C8B-B14F-4D97-AF65-F5344CB8AC3E}">
        <p14:creationId xmlns:p14="http://schemas.microsoft.com/office/powerpoint/2010/main" val="13961104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260648"/>
            <a:ext cx="9036050" cy="940966"/>
          </a:xfrm>
        </p:spPr>
        <p:txBody>
          <a:bodyPr>
            <a:noAutofit/>
          </a:bodyPr>
          <a:lstStyle/>
          <a:p>
            <a:r>
              <a:rPr lang="el-GR" sz="3200" dirty="0" smtClean="0"/>
              <a:t>Συνέχεια  Παραδείγματος (2) </a:t>
            </a:r>
            <a:br>
              <a:rPr lang="el-GR" sz="3200" dirty="0" smtClean="0"/>
            </a:br>
            <a:r>
              <a:rPr lang="el-GR" sz="3200" dirty="0" smtClean="0"/>
              <a:t>Μέσου Συνολικού Κόστους και Οριακού Κόστους </a:t>
            </a:r>
            <a:endParaRPr lang="en-US" sz="1800" b="0" dirty="0"/>
          </a:p>
        </p:txBody>
      </p:sp>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
        <p:nvSpPr>
          <p:cNvPr id="3" name="Ορθογώνιο 2"/>
          <p:cNvSpPr/>
          <p:nvPr>
            <p:custDataLst>
              <p:tags r:id="rId5"/>
            </p:custDataLst>
          </p:nvPr>
        </p:nvSpPr>
        <p:spPr>
          <a:xfrm>
            <a:off x="0" y="1516824"/>
            <a:ext cx="3888432" cy="4893647"/>
          </a:xfrm>
          <a:prstGeom prst="rect">
            <a:avLst/>
          </a:prstGeom>
        </p:spPr>
        <p:txBody>
          <a:bodyPr wrap="square">
            <a:spAutoFit/>
          </a:bodyPr>
          <a:lstStyle/>
          <a:p>
            <a:pPr marL="285750" indent="-285750">
              <a:buFont typeface="Arial" panose="020B0604020202020204" pitchFamily="34" charset="0"/>
              <a:buChar char="•"/>
            </a:pPr>
            <a:r>
              <a:rPr lang="el-GR" sz="2400" dirty="0"/>
              <a:t>Η Καμπύλη του μέσου συνολικού κόστους δείχνει πως το μέσο συνολικό κόστος εξαρτάται από την παραγωγή</a:t>
            </a:r>
            <a:r>
              <a:rPr lang="el-GR" sz="2400" dirty="0" smtClean="0"/>
              <a:t>.</a:t>
            </a:r>
          </a:p>
          <a:p>
            <a:pPr marL="285750" indent="-285750">
              <a:buFont typeface="Arial" panose="020B0604020202020204" pitchFamily="34" charset="0"/>
              <a:buChar char="•"/>
            </a:pPr>
            <a:endParaRPr lang="el-GR" sz="2400" dirty="0"/>
          </a:p>
          <a:p>
            <a:pPr marL="285750" indent="-285750">
              <a:buFont typeface="Arial" panose="020B0604020202020204" pitchFamily="34" charset="0"/>
              <a:buChar char="•"/>
            </a:pPr>
            <a:r>
              <a:rPr lang="el-GR" sz="2400" dirty="0"/>
              <a:t>Η καμπύλη έχει μορφή U που ανταποκρίνεται στον τρόπο με τον οποίο το μέσο συνολικό κόστος αρχικά μειώνεται και στη συνέχεια αυξάνει καθώς αυξάνει η παραγωγή.</a:t>
            </a:r>
          </a:p>
        </p:txBody>
      </p:sp>
      <p:graphicFrame>
        <p:nvGraphicFramePr>
          <p:cNvPr id="12" name="5 - Θέση περιεχομένου"/>
          <p:cNvGraphicFramePr>
            <a:graphicFrameLocks noGrp="1"/>
          </p:cNvGraphicFramePr>
          <p:nvPr>
            <p:ph sz="quarter" idx="4294967295"/>
            <p:custDataLst>
              <p:tags r:id="rId6"/>
            </p:custDataLst>
            <p:extLst>
              <p:ext uri="{D42A27DB-BD31-4B8C-83A1-F6EECF244321}">
                <p14:modId xmlns:p14="http://schemas.microsoft.com/office/powerpoint/2010/main" val="1824997059"/>
              </p:ext>
            </p:extLst>
          </p:nvPr>
        </p:nvGraphicFramePr>
        <p:xfrm>
          <a:off x="3995936" y="1317638"/>
          <a:ext cx="5135260" cy="4972290"/>
        </p:xfrm>
        <a:graphic>
          <a:graphicData uri="http://schemas.openxmlformats.org/drawingml/2006/table">
            <a:tbl>
              <a:tblPr firstRow="1" bandRow="1">
                <a:tableStyleId>{5C22544A-7EE6-4342-B048-85BDC9FD1C3A}</a:tableStyleId>
              </a:tblPr>
              <a:tblGrid>
                <a:gridCol w="1027052"/>
                <a:gridCol w="1027052"/>
                <a:gridCol w="1027052"/>
                <a:gridCol w="1027052"/>
                <a:gridCol w="1027052"/>
              </a:tblGrid>
              <a:tr h="1165593">
                <a:tc>
                  <a:txBody>
                    <a:bodyPr/>
                    <a:lstStyle/>
                    <a:p>
                      <a:r>
                        <a:rPr lang="el-GR" sz="1200" dirty="0" smtClean="0"/>
                        <a:t>Ποσότητα </a:t>
                      </a:r>
                    </a:p>
                    <a:p>
                      <a:r>
                        <a:rPr lang="el-GR" sz="1200" dirty="0" smtClean="0"/>
                        <a:t>Σάλτσας </a:t>
                      </a:r>
                      <a:r>
                        <a:rPr lang="en-US" sz="1200" dirty="0" smtClean="0"/>
                        <a:t>(Q)</a:t>
                      </a:r>
                      <a:r>
                        <a:rPr lang="el-GR" sz="1200" dirty="0" smtClean="0"/>
                        <a:t> (κιβώτια)</a:t>
                      </a:r>
                      <a:endParaRPr lang="el-GR" sz="1200" dirty="0"/>
                    </a:p>
                  </a:txBody>
                  <a:tcPr marL="91434" marR="91434"/>
                </a:tc>
                <a:tc>
                  <a:txBody>
                    <a:bodyPr/>
                    <a:lstStyle/>
                    <a:p>
                      <a:r>
                        <a:rPr lang="el-GR" sz="1200" dirty="0" smtClean="0"/>
                        <a:t>Συνολικό</a:t>
                      </a:r>
                      <a:r>
                        <a:rPr lang="el-GR" sz="1200" baseline="0" dirty="0" smtClean="0"/>
                        <a:t> Κόστος</a:t>
                      </a:r>
                    </a:p>
                    <a:p>
                      <a:r>
                        <a:rPr lang="el-GR" sz="1200" baseline="0" dirty="0" smtClean="0"/>
                        <a:t>(</a:t>
                      </a:r>
                      <a:r>
                        <a:rPr lang="en-US" sz="1200" baseline="0" dirty="0" smtClean="0"/>
                        <a:t>TC)</a:t>
                      </a:r>
                      <a:endParaRPr lang="el-GR" sz="1200" dirty="0"/>
                    </a:p>
                  </a:txBody>
                  <a:tcPr marL="91434" marR="91434"/>
                </a:tc>
                <a:tc>
                  <a:txBody>
                    <a:bodyPr/>
                    <a:lstStyle/>
                    <a:p>
                      <a:r>
                        <a:rPr lang="el-GR" sz="1200" dirty="0" smtClean="0"/>
                        <a:t>Μέσο</a:t>
                      </a:r>
                      <a:r>
                        <a:rPr lang="el-GR" sz="1200" baseline="0" dirty="0" smtClean="0"/>
                        <a:t> συνολικό κόστος κιβωτίου </a:t>
                      </a:r>
                    </a:p>
                    <a:p>
                      <a:r>
                        <a:rPr lang="en-US" sz="1200" baseline="0" dirty="0" smtClean="0"/>
                        <a:t>ATC=TC/Q</a:t>
                      </a:r>
                      <a:endParaRPr lang="el-GR" sz="1200" dirty="0"/>
                    </a:p>
                  </a:txBody>
                  <a:tcPr marL="91434" marR="91434"/>
                </a:tc>
                <a:tc>
                  <a:txBody>
                    <a:bodyPr/>
                    <a:lstStyle/>
                    <a:p>
                      <a:r>
                        <a:rPr lang="el-GR" sz="1200" dirty="0" smtClean="0"/>
                        <a:t>Μέσο</a:t>
                      </a:r>
                      <a:r>
                        <a:rPr lang="el-GR" sz="1200" baseline="0" dirty="0" smtClean="0"/>
                        <a:t> σταθερό κόστος κιβωτίου</a:t>
                      </a:r>
                    </a:p>
                    <a:p>
                      <a:r>
                        <a:rPr lang="en-US" sz="1200" baseline="0" dirty="0" smtClean="0"/>
                        <a:t>AFC=FC/Q</a:t>
                      </a:r>
                      <a:endParaRPr lang="el-GR" sz="1200" dirty="0"/>
                    </a:p>
                  </a:txBody>
                  <a:tcPr marL="91434" marR="91434"/>
                </a:tc>
                <a:tc>
                  <a:txBody>
                    <a:bodyPr/>
                    <a:lstStyle/>
                    <a:p>
                      <a:r>
                        <a:rPr lang="el-GR" sz="1200" dirty="0" smtClean="0"/>
                        <a:t>Μέσο</a:t>
                      </a:r>
                      <a:r>
                        <a:rPr lang="el-GR" sz="1200" baseline="0" dirty="0" smtClean="0"/>
                        <a:t> μεταβλητό κόστος κιβωτίου</a:t>
                      </a:r>
                    </a:p>
                    <a:p>
                      <a:r>
                        <a:rPr lang="en-US" sz="1200" baseline="0" dirty="0" smtClean="0"/>
                        <a:t>AVC=VC/Q</a:t>
                      </a:r>
                      <a:endParaRPr lang="el-GR" sz="1200" dirty="0" smtClean="0"/>
                    </a:p>
                    <a:p>
                      <a:endParaRPr lang="el-GR" sz="1200" dirty="0"/>
                    </a:p>
                  </a:txBody>
                  <a:tcPr marL="91434" marR="91434"/>
                </a:tc>
              </a:tr>
              <a:tr h="378357">
                <a:tc>
                  <a:txBody>
                    <a:bodyPr/>
                    <a:lstStyle/>
                    <a:p>
                      <a:pPr algn="ctr"/>
                      <a:r>
                        <a:rPr lang="en-US" sz="1200" dirty="0" smtClean="0"/>
                        <a:t>1</a:t>
                      </a:r>
                      <a:endParaRPr lang="el-GR" sz="1200" dirty="0"/>
                    </a:p>
                  </a:txBody>
                  <a:tcPr marL="91434" marR="91434"/>
                </a:tc>
                <a:tc>
                  <a:txBody>
                    <a:bodyPr/>
                    <a:lstStyle/>
                    <a:p>
                      <a:pPr algn="ctr"/>
                      <a:r>
                        <a:rPr lang="el-GR" sz="1200" dirty="0" smtClean="0"/>
                        <a:t>€120</a:t>
                      </a:r>
                      <a:endParaRPr lang="el-GR" sz="1200" dirty="0"/>
                    </a:p>
                  </a:txBody>
                  <a:tcPr marL="91434" marR="91434"/>
                </a:tc>
                <a:tc>
                  <a:txBody>
                    <a:bodyPr/>
                    <a:lstStyle/>
                    <a:p>
                      <a:pPr algn="ctr"/>
                      <a:r>
                        <a:rPr lang="el-GR" sz="1200" dirty="0" smtClean="0"/>
                        <a:t>€120</a:t>
                      </a:r>
                      <a:endParaRPr lang="el-GR" sz="1200" dirty="0"/>
                    </a:p>
                  </a:txBody>
                  <a:tcPr marL="91434" marR="91434"/>
                </a:tc>
                <a:tc>
                  <a:txBody>
                    <a:bodyPr/>
                    <a:lstStyle/>
                    <a:p>
                      <a:pPr algn="ctr"/>
                      <a:r>
                        <a:rPr lang="el-GR" sz="1200" dirty="0" smtClean="0"/>
                        <a:t>€108</a:t>
                      </a:r>
                      <a:endParaRPr lang="el-GR" sz="1200" dirty="0"/>
                    </a:p>
                  </a:txBody>
                  <a:tcPr marL="91434" marR="91434"/>
                </a:tc>
                <a:tc>
                  <a:txBody>
                    <a:bodyPr/>
                    <a:lstStyle/>
                    <a:p>
                      <a:pPr algn="ctr"/>
                      <a:r>
                        <a:rPr lang="el-GR" sz="1200" dirty="0" smtClean="0"/>
                        <a:t>€12</a:t>
                      </a:r>
                      <a:endParaRPr lang="el-GR" sz="1200" dirty="0"/>
                    </a:p>
                  </a:txBody>
                  <a:tcPr marL="91434" marR="91434"/>
                </a:tc>
              </a:tr>
              <a:tr h="378357">
                <a:tc>
                  <a:txBody>
                    <a:bodyPr/>
                    <a:lstStyle/>
                    <a:p>
                      <a:pPr algn="ctr"/>
                      <a:r>
                        <a:rPr lang="en-US" sz="1200" dirty="0" smtClean="0"/>
                        <a:t>2</a:t>
                      </a:r>
                      <a:endParaRPr lang="el-GR" sz="1200" dirty="0"/>
                    </a:p>
                  </a:txBody>
                  <a:tcPr marL="91434" marR="91434"/>
                </a:tc>
                <a:tc>
                  <a:txBody>
                    <a:bodyPr/>
                    <a:lstStyle/>
                    <a:p>
                      <a:pPr algn="ctr"/>
                      <a:r>
                        <a:rPr lang="el-GR" sz="1200" dirty="0" smtClean="0"/>
                        <a:t>156</a:t>
                      </a:r>
                      <a:endParaRPr lang="el-GR" sz="1200" dirty="0"/>
                    </a:p>
                  </a:txBody>
                  <a:tcPr marL="91434" marR="91434"/>
                </a:tc>
                <a:tc>
                  <a:txBody>
                    <a:bodyPr/>
                    <a:lstStyle/>
                    <a:p>
                      <a:pPr algn="ctr"/>
                      <a:r>
                        <a:rPr lang="el-GR" sz="1200" dirty="0" smtClean="0"/>
                        <a:t>78</a:t>
                      </a:r>
                      <a:endParaRPr lang="el-GR" sz="1200" dirty="0"/>
                    </a:p>
                  </a:txBody>
                  <a:tcPr marL="91434" marR="91434"/>
                </a:tc>
                <a:tc>
                  <a:txBody>
                    <a:bodyPr/>
                    <a:lstStyle/>
                    <a:p>
                      <a:pPr algn="ctr"/>
                      <a:r>
                        <a:rPr lang="el-GR" sz="1200" dirty="0" smtClean="0"/>
                        <a:t>54</a:t>
                      </a:r>
                      <a:endParaRPr lang="el-GR" sz="1200" dirty="0"/>
                    </a:p>
                  </a:txBody>
                  <a:tcPr marL="91434" marR="91434"/>
                </a:tc>
                <a:tc>
                  <a:txBody>
                    <a:bodyPr/>
                    <a:lstStyle/>
                    <a:p>
                      <a:pPr algn="ctr"/>
                      <a:r>
                        <a:rPr lang="el-GR" sz="1200" dirty="0" smtClean="0"/>
                        <a:t>24</a:t>
                      </a:r>
                      <a:endParaRPr lang="el-GR" sz="1200" dirty="0"/>
                    </a:p>
                  </a:txBody>
                  <a:tcPr marL="91434" marR="91434"/>
                </a:tc>
              </a:tr>
              <a:tr h="378357">
                <a:tc>
                  <a:txBody>
                    <a:bodyPr/>
                    <a:lstStyle/>
                    <a:p>
                      <a:pPr algn="ctr"/>
                      <a:r>
                        <a:rPr lang="en-US" sz="1200" dirty="0" smtClean="0"/>
                        <a:t>3</a:t>
                      </a:r>
                      <a:endParaRPr lang="el-GR" sz="1200" dirty="0"/>
                    </a:p>
                  </a:txBody>
                  <a:tcPr marL="91434" marR="91434"/>
                </a:tc>
                <a:tc>
                  <a:txBody>
                    <a:bodyPr/>
                    <a:lstStyle/>
                    <a:p>
                      <a:pPr algn="ctr"/>
                      <a:r>
                        <a:rPr lang="el-GR" sz="1200" dirty="0" smtClean="0"/>
                        <a:t>216</a:t>
                      </a:r>
                      <a:endParaRPr lang="el-GR" sz="1200" dirty="0"/>
                    </a:p>
                  </a:txBody>
                  <a:tcPr marL="91434" marR="91434"/>
                </a:tc>
                <a:tc>
                  <a:txBody>
                    <a:bodyPr/>
                    <a:lstStyle/>
                    <a:p>
                      <a:pPr algn="ctr"/>
                      <a:r>
                        <a:rPr lang="el-GR" sz="1200" dirty="0" smtClean="0"/>
                        <a:t>72</a:t>
                      </a:r>
                      <a:endParaRPr lang="el-GR" sz="1200" dirty="0"/>
                    </a:p>
                  </a:txBody>
                  <a:tcPr marL="91434" marR="91434"/>
                </a:tc>
                <a:tc>
                  <a:txBody>
                    <a:bodyPr/>
                    <a:lstStyle/>
                    <a:p>
                      <a:pPr algn="ctr"/>
                      <a:r>
                        <a:rPr lang="el-GR" sz="1200" dirty="0" smtClean="0"/>
                        <a:t>36</a:t>
                      </a:r>
                      <a:endParaRPr lang="el-GR" sz="1200" dirty="0"/>
                    </a:p>
                  </a:txBody>
                  <a:tcPr marL="91434" marR="91434"/>
                </a:tc>
                <a:tc>
                  <a:txBody>
                    <a:bodyPr/>
                    <a:lstStyle/>
                    <a:p>
                      <a:pPr algn="ctr"/>
                      <a:r>
                        <a:rPr lang="el-GR" sz="1200" dirty="0" smtClean="0"/>
                        <a:t>36</a:t>
                      </a:r>
                      <a:endParaRPr lang="el-GR" sz="1200" dirty="0"/>
                    </a:p>
                  </a:txBody>
                  <a:tcPr marL="91434" marR="91434"/>
                </a:tc>
              </a:tr>
              <a:tr h="378357">
                <a:tc>
                  <a:txBody>
                    <a:bodyPr/>
                    <a:lstStyle/>
                    <a:p>
                      <a:pPr algn="ctr"/>
                      <a:r>
                        <a:rPr lang="en-US" sz="1200" dirty="0" smtClean="0"/>
                        <a:t>4</a:t>
                      </a:r>
                      <a:endParaRPr lang="el-GR" sz="1200" dirty="0"/>
                    </a:p>
                  </a:txBody>
                  <a:tcPr marL="91434" marR="91434"/>
                </a:tc>
                <a:tc>
                  <a:txBody>
                    <a:bodyPr/>
                    <a:lstStyle/>
                    <a:p>
                      <a:pPr algn="ctr"/>
                      <a:r>
                        <a:rPr lang="el-GR" sz="1200" dirty="0" smtClean="0"/>
                        <a:t>300</a:t>
                      </a:r>
                      <a:endParaRPr lang="el-GR" sz="1200" dirty="0"/>
                    </a:p>
                  </a:txBody>
                  <a:tcPr marL="91434" marR="91434"/>
                </a:tc>
                <a:tc>
                  <a:txBody>
                    <a:bodyPr/>
                    <a:lstStyle/>
                    <a:p>
                      <a:pPr algn="ctr"/>
                      <a:r>
                        <a:rPr lang="el-GR" sz="1200" dirty="0" smtClean="0"/>
                        <a:t>75</a:t>
                      </a:r>
                      <a:endParaRPr lang="el-GR" sz="1200" dirty="0"/>
                    </a:p>
                  </a:txBody>
                  <a:tcPr marL="91434" marR="91434"/>
                </a:tc>
                <a:tc>
                  <a:txBody>
                    <a:bodyPr/>
                    <a:lstStyle/>
                    <a:p>
                      <a:pPr algn="ctr"/>
                      <a:r>
                        <a:rPr lang="el-GR" sz="1200" dirty="0" smtClean="0"/>
                        <a:t>27</a:t>
                      </a:r>
                      <a:endParaRPr lang="el-GR" sz="1200" dirty="0"/>
                    </a:p>
                  </a:txBody>
                  <a:tcPr marL="91434" marR="91434"/>
                </a:tc>
                <a:tc>
                  <a:txBody>
                    <a:bodyPr/>
                    <a:lstStyle/>
                    <a:p>
                      <a:pPr algn="ctr"/>
                      <a:r>
                        <a:rPr lang="el-GR" sz="1200" dirty="0" smtClean="0"/>
                        <a:t>48</a:t>
                      </a:r>
                      <a:endParaRPr lang="el-GR" sz="1200" dirty="0"/>
                    </a:p>
                  </a:txBody>
                  <a:tcPr marL="91434" marR="91434"/>
                </a:tc>
              </a:tr>
              <a:tr h="378357">
                <a:tc>
                  <a:txBody>
                    <a:bodyPr/>
                    <a:lstStyle/>
                    <a:p>
                      <a:pPr algn="ctr"/>
                      <a:r>
                        <a:rPr lang="en-US" sz="1200" dirty="0" smtClean="0"/>
                        <a:t>5</a:t>
                      </a:r>
                      <a:endParaRPr lang="el-GR" sz="1200" dirty="0"/>
                    </a:p>
                  </a:txBody>
                  <a:tcPr marL="91434" marR="91434"/>
                </a:tc>
                <a:tc>
                  <a:txBody>
                    <a:bodyPr/>
                    <a:lstStyle/>
                    <a:p>
                      <a:pPr algn="ctr"/>
                      <a:r>
                        <a:rPr lang="el-GR" sz="1200" dirty="0" smtClean="0"/>
                        <a:t>408</a:t>
                      </a:r>
                      <a:endParaRPr lang="el-GR" sz="1200" dirty="0"/>
                    </a:p>
                  </a:txBody>
                  <a:tcPr marL="91434" marR="91434"/>
                </a:tc>
                <a:tc>
                  <a:txBody>
                    <a:bodyPr/>
                    <a:lstStyle/>
                    <a:p>
                      <a:pPr algn="ctr"/>
                      <a:r>
                        <a:rPr lang="el-GR" sz="1200" dirty="0" smtClean="0"/>
                        <a:t>81,60</a:t>
                      </a:r>
                      <a:endParaRPr lang="el-GR" sz="1200" dirty="0"/>
                    </a:p>
                  </a:txBody>
                  <a:tcPr marL="91434" marR="91434"/>
                </a:tc>
                <a:tc>
                  <a:txBody>
                    <a:bodyPr/>
                    <a:lstStyle/>
                    <a:p>
                      <a:pPr algn="ctr"/>
                      <a:r>
                        <a:rPr lang="el-GR" sz="1200" dirty="0" smtClean="0"/>
                        <a:t>21,6</a:t>
                      </a:r>
                      <a:endParaRPr lang="el-GR" sz="1200" dirty="0"/>
                    </a:p>
                  </a:txBody>
                  <a:tcPr marL="91434" marR="91434"/>
                </a:tc>
                <a:tc>
                  <a:txBody>
                    <a:bodyPr/>
                    <a:lstStyle/>
                    <a:p>
                      <a:pPr algn="ctr"/>
                      <a:r>
                        <a:rPr lang="el-GR" sz="1200" dirty="0" smtClean="0"/>
                        <a:t>60</a:t>
                      </a:r>
                      <a:endParaRPr lang="el-GR" sz="1200" dirty="0"/>
                    </a:p>
                  </a:txBody>
                  <a:tcPr marL="91434" marR="91434"/>
                </a:tc>
              </a:tr>
              <a:tr h="378357">
                <a:tc>
                  <a:txBody>
                    <a:bodyPr/>
                    <a:lstStyle/>
                    <a:p>
                      <a:pPr algn="ctr"/>
                      <a:r>
                        <a:rPr lang="en-US" sz="1200" dirty="0" smtClean="0"/>
                        <a:t>6</a:t>
                      </a:r>
                      <a:endParaRPr lang="el-GR" sz="1200" dirty="0"/>
                    </a:p>
                  </a:txBody>
                  <a:tcPr marL="91434" marR="91434"/>
                </a:tc>
                <a:tc>
                  <a:txBody>
                    <a:bodyPr/>
                    <a:lstStyle/>
                    <a:p>
                      <a:pPr algn="ctr"/>
                      <a:r>
                        <a:rPr lang="el-GR" sz="1200" dirty="0" smtClean="0"/>
                        <a:t>540</a:t>
                      </a:r>
                      <a:endParaRPr lang="el-GR" sz="1200" dirty="0"/>
                    </a:p>
                  </a:txBody>
                  <a:tcPr marL="91434" marR="91434"/>
                </a:tc>
                <a:tc>
                  <a:txBody>
                    <a:bodyPr/>
                    <a:lstStyle/>
                    <a:p>
                      <a:pPr algn="ctr"/>
                      <a:r>
                        <a:rPr lang="el-GR" sz="1200" dirty="0" smtClean="0"/>
                        <a:t>90</a:t>
                      </a:r>
                      <a:endParaRPr lang="el-GR" sz="1200" dirty="0"/>
                    </a:p>
                  </a:txBody>
                  <a:tcPr marL="91434" marR="91434"/>
                </a:tc>
                <a:tc>
                  <a:txBody>
                    <a:bodyPr/>
                    <a:lstStyle/>
                    <a:p>
                      <a:pPr algn="ctr"/>
                      <a:r>
                        <a:rPr lang="el-GR" sz="1200" dirty="0" smtClean="0"/>
                        <a:t>18</a:t>
                      </a:r>
                      <a:endParaRPr lang="el-GR" sz="1200" dirty="0"/>
                    </a:p>
                  </a:txBody>
                  <a:tcPr marL="91434" marR="91434"/>
                </a:tc>
                <a:tc>
                  <a:txBody>
                    <a:bodyPr/>
                    <a:lstStyle/>
                    <a:p>
                      <a:pPr algn="ctr"/>
                      <a:r>
                        <a:rPr lang="el-GR" sz="1200" dirty="0" smtClean="0"/>
                        <a:t>72</a:t>
                      </a:r>
                      <a:endParaRPr lang="el-GR" sz="1200" dirty="0"/>
                    </a:p>
                  </a:txBody>
                  <a:tcPr marL="91434" marR="91434"/>
                </a:tc>
              </a:tr>
              <a:tr h="378357">
                <a:tc>
                  <a:txBody>
                    <a:bodyPr/>
                    <a:lstStyle/>
                    <a:p>
                      <a:pPr algn="ctr"/>
                      <a:r>
                        <a:rPr lang="en-US" sz="1200" dirty="0" smtClean="0"/>
                        <a:t>7</a:t>
                      </a:r>
                      <a:endParaRPr lang="el-GR" sz="1200" dirty="0"/>
                    </a:p>
                  </a:txBody>
                  <a:tcPr marL="91434" marR="91434"/>
                </a:tc>
                <a:tc>
                  <a:txBody>
                    <a:bodyPr/>
                    <a:lstStyle/>
                    <a:p>
                      <a:pPr algn="ctr"/>
                      <a:r>
                        <a:rPr lang="el-GR" sz="1200" dirty="0" smtClean="0"/>
                        <a:t>696</a:t>
                      </a:r>
                      <a:endParaRPr lang="el-GR" sz="1200" dirty="0"/>
                    </a:p>
                  </a:txBody>
                  <a:tcPr marL="91434" marR="91434"/>
                </a:tc>
                <a:tc>
                  <a:txBody>
                    <a:bodyPr/>
                    <a:lstStyle/>
                    <a:p>
                      <a:pPr algn="ctr"/>
                      <a:r>
                        <a:rPr lang="el-GR" sz="1200" dirty="0" smtClean="0"/>
                        <a:t>99,43</a:t>
                      </a:r>
                      <a:endParaRPr lang="el-GR" sz="1200" dirty="0"/>
                    </a:p>
                  </a:txBody>
                  <a:tcPr marL="91434" marR="91434"/>
                </a:tc>
                <a:tc>
                  <a:txBody>
                    <a:bodyPr/>
                    <a:lstStyle/>
                    <a:p>
                      <a:pPr algn="ctr"/>
                      <a:r>
                        <a:rPr lang="el-GR" sz="1200" dirty="0" smtClean="0"/>
                        <a:t>15,43</a:t>
                      </a:r>
                      <a:endParaRPr lang="el-GR" sz="1200" dirty="0"/>
                    </a:p>
                  </a:txBody>
                  <a:tcPr marL="91434" marR="91434"/>
                </a:tc>
                <a:tc>
                  <a:txBody>
                    <a:bodyPr/>
                    <a:lstStyle/>
                    <a:p>
                      <a:pPr algn="ctr"/>
                      <a:r>
                        <a:rPr lang="el-GR" sz="1200" dirty="0" smtClean="0"/>
                        <a:t>84</a:t>
                      </a:r>
                      <a:endParaRPr lang="el-GR" sz="1200" dirty="0"/>
                    </a:p>
                  </a:txBody>
                  <a:tcPr marL="91434" marR="91434"/>
                </a:tc>
              </a:tr>
              <a:tr h="378357">
                <a:tc>
                  <a:txBody>
                    <a:bodyPr/>
                    <a:lstStyle/>
                    <a:p>
                      <a:pPr algn="ctr"/>
                      <a:r>
                        <a:rPr lang="en-US" sz="1200" dirty="0" smtClean="0"/>
                        <a:t>8</a:t>
                      </a:r>
                      <a:endParaRPr lang="el-GR" sz="1200" dirty="0"/>
                    </a:p>
                  </a:txBody>
                  <a:tcPr marL="91434" marR="91434"/>
                </a:tc>
                <a:tc>
                  <a:txBody>
                    <a:bodyPr/>
                    <a:lstStyle/>
                    <a:p>
                      <a:pPr algn="ctr"/>
                      <a:r>
                        <a:rPr lang="el-GR" sz="1200" dirty="0" smtClean="0"/>
                        <a:t>876</a:t>
                      </a:r>
                      <a:endParaRPr lang="el-GR" sz="1200" dirty="0"/>
                    </a:p>
                  </a:txBody>
                  <a:tcPr marL="91434" marR="91434"/>
                </a:tc>
                <a:tc>
                  <a:txBody>
                    <a:bodyPr/>
                    <a:lstStyle/>
                    <a:p>
                      <a:pPr algn="ctr"/>
                      <a:r>
                        <a:rPr lang="el-GR" sz="1200" dirty="0" smtClean="0"/>
                        <a:t>109,50</a:t>
                      </a:r>
                      <a:endParaRPr lang="el-GR" sz="1200" dirty="0"/>
                    </a:p>
                  </a:txBody>
                  <a:tcPr marL="91434" marR="91434"/>
                </a:tc>
                <a:tc>
                  <a:txBody>
                    <a:bodyPr/>
                    <a:lstStyle/>
                    <a:p>
                      <a:pPr algn="ctr"/>
                      <a:r>
                        <a:rPr lang="el-GR" sz="1200" dirty="0" smtClean="0"/>
                        <a:t>13,50</a:t>
                      </a:r>
                      <a:endParaRPr lang="el-GR" sz="1200" dirty="0"/>
                    </a:p>
                  </a:txBody>
                  <a:tcPr marL="91434" marR="91434"/>
                </a:tc>
                <a:tc>
                  <a:txBody>
                    <a:bodyPr/>
                    <a:lstStyle/>
                    <a:p>
                      <a:pPr algn="ctr"/>
                      <a:r>
                        <a:rPr lang="el-GR" sz="1200" dirty="0" smtClean="0"/>
                        <a:t>96</a:t>
                      </a:r>
                      <a:endParaRPr lang="el-GR" sz="1200" dirty="0"/>
                    </a:p>
                  </a:txBody>
                  <a:tcPr marL="91434" marR="91434"/>
                </a:tc>
              </a:tr>
              <a:tr h="378357">
                <a:tc>
                  <a:txBody>
                    <a:bodyPr/>
                    <a:lstStyle/>
                    <a:p>
                      <a:pPr algn="ctr"/>
                      <a:r>
                        <a:rPr lang="en-US" sz="1200" dirty="0" smtClean="0"/>
                        <a:t>9</a:t>
                      </a:r>
                      <a:endParaRPr lang="el-GR" sz="1200" dirty="0"/>
                    </a:p>
                  </a:txBody>
                  <a:tcPr marL="91434" marR="91434"/>
                </a:tc>
                <a:tc>
                  <a:txBody>
                    <a:bodyPr/>
                    <a:lstStyle/>
                    <a:p>
                      <a:pPr algn="ctr"/>
                      <a:r>
                        <a:rPr lang="el-GR" sz="1200" dirty="0" smtClean="0"/>
                        <a:t>1080</a:t>
                      </a:r>
                      <a:endParaRPr lang="el-GR" sz="1200" dirty="0"/>
                    </a:p>
                  </a:txBody>
                  <a:tcPr marL="91434" marR="91434"/>
                </a:tc>
                <a:tc>
                  <a:txBody>
                    <a:bodyPr/>
                    <a:lstStyle/>
                    <a:p>
                      <a:pPr algn="ctr"/>
                      <a:r>
                        <a:rPr lang="el-GR" sz="1200" dirty="0" smtClean="0"/>
                        <a:t>120</a:t>
                      </a:r>
                      <a:endParaRPr lang="el-GR" sz="1200" dirty="0"/>
                    </a:p>
                  </a:txBody>
                  <a:tcPr marL="91434" marR="91434"/>
                </a:tc>
                <a:tc>
                  <a:txBody>
                    <a:bodyPr/>
                    <a:lstStyle/>
                    <a:p>
                      <a:pPr algn="ctr"/>
                      <a:r>
                        <a:rPr lang="el-GR" sz="1200" dirty="0" smtClean="0"/>
                        <a:t>12</a:t>
                      </a:r>
                      <a:endParaRPr lang="el-GR" sz="1200" dirty="0"/>
                    </a:p>
                  </a:txBody>
                  <a:tcPr marL="91434" marR="91434"/>
                </a:tc>
                <a:tc>
                  <a:txBody>
                    <a:bodyPr/>
                    <a:lstStyle/>
                    <a:p>
                      <a:pPr algn="ctr"/>
                      <a:r>
                        <a:rPr lang="el-GR" sz="1200" dirty="0" smtClean="0"/>
                        <a:t>108</a:t>
                      </a:r>
                      <a:endParaRPr lang="el-GR" sz="1200" dirty="0"/>
                    </a:p>
                  </a:txBody>
                  <a:tcPr marL="91434" marR="91434"/>
                </a:tc>
              </a:tr>
              <a:tr h="378357">
                <a:tc>
                  <a:txBody>
                    <a:bodyPr/>
                    <a:lstStyle/>
                    <a:p>
                      <a:pPr algn="ctr"/>
                      <a:r>
                        <a:rPr lang="en-US" sz="1200" dirty="0" smtClean="0"/>
                        <a:t>10</a:t>
                      </a:r>
                      <a:endParaRPr lang="el-GR" sz="1200" dirty="0"/>
                    </a:p>
                  </a:txBody>
                  <a:tcPr marL="91434" marR="91434"/>
                </a:tc>
                <a:tc>
                  <a:txBody>
                    <a:bodyPr/>
                    <a:lstStyle/>
                    <a:p>
                      <a:pPr algn="ctr"/>
                      <a:r>
                        <a:rPr lang="el-GR" sz="1200" dirty="0" smtClean="0"/>
                        <a:t>1308</a:t>
                      </a:r>
                      <a:endParaRPr lang="el-GR" sz="1200" dirty="0"/>
                    </a:p>
                  </a:txBody>
                  <a:tcPr marL="91434" marR="91434"/>
                </a:tc>
                <a:tc>
                  <a:txBody>
                    <a:bodyPr/>
                    <a:lstStyle/>
                    <a:p>
                      <a:pPr algn="ctr"/>
                      <a:r>
                        <a:rPr lang="el-GR" sz="1200" dirty="0" smtClean="0"/>
                        <a:t>130,80</a:t>
                      </a:r>
                      <a:endParaRPr lang="el-GR" sz="1200" dirty="0"/>
                    </a:p>
                  </a:txBody>
                  <a:tcPr marL="91434" marR="91434"/>
                </a:tc>
                <a:tc>
                  <a:txBody>
                    <a:bodyPr/>
                    <a:lstStyle/>
                    <a:p>
                      <a:pPr algn="ctr"/>
                      <a:r>
                        <a:rPr lang="el-GR" sz="1200" dirty="0" smtClean="0"/>
                        <a:t>10,80</a:t>
                      </a:r>
                      <a:endParaRPr lang="el-GR" sz="1200" dirty="0"/>
                    </a:p>
                  </a:txBody>
                  <a:tcPr marL="91434" marR="91434"/>
                </a:tc>
                <a:tc>
                  <a:txBody>
                    <a:bodyPr/>
                    <a:lstStyle/>
                    <a:p>
                      <a:pPr algn="ctr"/>
                      <a:r>
                        <a:rPr lang="el-GR" sz="1200" dirty="0" smtClean="0"/>
                        <a:t>120</a:t>
                      </a:r>
                      <a:endParaRPr lang="el-GR" sz="1200" dirty="0"/>
                    </a:p>
                  </a:txBody>
                  <a:tcPr marL="91434" marR="91434"/>
                </a:tc>
              </a:tr>
            </a:tbl>
          </a:graphicData>
        </a:graphic>
      </p:graphicFrame>
    </p:spTree>
    <p:custDataLst>
      <p:tags r:id="rId1"/>
    </p:custDataLst>
    <p:extLst>
      <p:ext uri="{BB962C8B-B14F-4D97-AF65-F5344CB8AC3E}">
        <p14:creationId xmlns:p14="http://schemas.microsoft.com/office/powerpoint/2010/main" val="15980397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222" y="30150"/>
            <a:ext cx="9036050" cy="940966"/>
          </a:xfrm>
        </p:spPr>
        <p:txBody>
          <a:bodyPr>
            <a:noAutofit/>
          </a:bodyPr>
          <a:lstStyle/>
          <a:p>
            <a:r>
              <a:rPr lang="el-GR" sz="2800" dirty="0"/>
              <a:t>Συνέχεια  Παραδείγματος </a:t>
            </a:r>
            <a:r>
              <a:rPr lang="el-GR" sz="2800" dirty="0" smtClean="0"/>
              <a:t>(3) </a:t>
            </a:r>
            <a:r>
              <a:rPr lang="el-GR" sz="2800" dirty="0"/>
              <a:t/>
            </a:r>
            <a:br>
              <a:rPr lang="el-GR" sz="2800" dirty="0"/>
            </a:br>
            <a:r>
              <a:rPr lang="el-GR" sz="2800" dirty="0"/>
              <a:t>Μέσου Συνολικού Κόστους και Οριακού Κόστους </a:t>
            </a:r>
            <a:endParaRPr lang="en-US" sz="1600" b="0" dirty="0"/>
          </a:p>
        </p:txBody>
      </p:sp>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
        <p:nvSpPr>
          <p:cNvPr id="2" name="Ορθογώνιο 1"/>
          <p:cNvSpPr/>
          <p:nvPr>
            <p:custDataLst>
              <p:tags r:id="rId5"/>
            </p:custDataLst>
          </p:nvPr>
        </p:nvSpPr>
        <p:spPr>
          <a:xfrm>
            <a:off x="251520" y="971116"/>
            <a:ext cx="4752528" cy="5509200"/>
          </a:xfrm>
          <a:prstGeom prst="rect">
            <a:avLst/>
          </a:prstGeom>
        </p:spPr>
        <p:txBody>
          <a:bodyPr wrap="square">
            <a:spAutoFit/>
          </a:bodyPr>
          <a:lstStyle/>
          <a:p>
            <a:pPr marL="285750" indent="-285750">
              <a:buFont typeface="Arial" panose="020B0604020202020204" pitchFamily="34" charset="0"/>
              <a:buChar char="•"/>
            </a:pPr>
            <a:r>
              <a:rPr lang="el-GR" sz="1600" dirty="0"/>
              <a:t>Το μέσο συνολικό κόστος είναι το άθροισμα του μέσου σταθερού κόστους και του μέσου μεταβλητού κόστους.</a:t>
            </a:r>
          </a:p>
          <a:p>
            <a:pPr marL="285750" indent="-285750">
              <a:buFont typeface="Arial" panose="020B0604020202020204" pitchFamily="34" charset="0"/>
              <a:buChar char="•"/>
            </a:pPr>
            <a:r>
              <a:rPr lang="el-GR" sz="1600" dirty="0"/>
              <a:t>Το μέσο σταθερό κόστος πέφτει όταν επιτυγχάνεται μεγαλύτερη παραγωγή επειδή ο αριθμητής (το σταθερό κόστος) είναι ένας σταθερός αριθμός ενώ ο </a:t>
            </a:r>
            <a:r>
              <a:rPr lang="el-GR" sz="1600" dirty="0" err="1"/>
              <a:t>παρανομαστής</a:t>
            </a:r>
            <a:r>
              <a:rPr lang="el-GR" sz="1600" dirty="0"/>
              <a:t> (η ποσότητα παραγωγής) αυξάνει όταν επιτυγχάνεται περισσότερη παραγωγή</a:t>
            </a:r>
            <a:r>
              <a:rPr lang="el-GR" sz="1600" dirty="0" smtClean="0"/>
              <a:t>.</a:t>
            </a:r>
          </a:p>
          <a:p>
            <a:endParaRPr lang="el-GR" sz="1600" dirty="0"/>
          </a:p>
          <a:p>
            <a:pPr marL="285750" indent="-285750">
              <a:buFont typeface="Arial" panose="020B0604020202020204" pitchFamily="34" charset="0"/>
              <a:buChar char="•"/>
            </a:pPr>
            <a:r>
              <a:rPr lang="el-GR" sz="1600" dirty="0"/>
              <a:t>Η αυξανόμενη παραγωγή έχει δυο αντίθετα φαινόμενα στο μέσο συνολικό κόστος:</a:t>
            </a:r>
          </a:p>
          <a:p>
            <a:pPr marL="800100" lvl="1" indent="-342900">
              <a:buFont typeface="+mj-lt"/>
              <a:buAutoNum type="arabicPeriod"/>
            </a:pPr>
            <a:r>
              <a:rPr lang="el-GR" sz="1600" b="1" dirty="0" smtClean="0"/>
              <a:t>Το </a:t>
            </a:r>
            <a:r>
              <a:rPr lang="el-GR" sz="1600" b="1" dirty="0"/>
              <a:t>φαινόμενο διασποράς.</a:t>
            </a:r>
            <a:r>
              <a:rPr lang="el-GR" sz="1600" dirty="0"/>
              <a:t> Όσο μεγαλύτερη είναι η παραγωγή, τόσο μεγαλύτερη είναι η ποσότητα παραγωγής στην οποία διαχέεται το σταθερό κόστος, οδηγώντας σε υψηλότερο μέσο μεταβλητό κόστος.</a:t>
            </a:r>
          </a:p>
          <a:p>
            <a:pPr marL="800100" lvl="1" indent="-342900">
              <a:buFont typeface="+mj-lt"/>
              <a:buAutoNum type="arabicPeriod"/>
            </a:pPr>
            <a:r>
              <a:rPr lang="el-GR" sz="1600" b="1" dirty="0"/>
              <a:t>Το φαινόμενο φθινουσών αποδόσεων.</a:t>
            </a:r>
            <a:r>
              <a:rPr lang="el-GR" sz="1600" dirty="0"/>
              <a:t> Όσο περισσότερη παραγωγή επιτυγχάνεται τόσο περισσότερη μεταβλητή εισροή απαιτείται για την παραγωγή επιπλέον μονάδων, οδηγώντας σε υψηλότερο μέσο κόστος.</a:t>
            </a:r>
          </a:p>
        </p:txBody>
      </p:sp>
      <p:graphicFrame>
        <p:nvGraphicFramePr>
          <p:cNvPr id="7" name="10 - Γράφημα" descr="καμπύλη μεταβολής μέσου συνολικού κόστους και οριακού κόστους."/>
          <p:cNvGraphicFramePr/>
          <p:nvPr>
            <p:extLst>
              <p:ext uri="{D42A27DB-BD31-4B8C-83A1-F6EECF244321}">
                <p14:modId xmlns:p14="http://schemas.microsoft.com/office/powerpoint/2010/main" val="1545041429"/>
              </p:ext>
            </p:extLst>
          </p:nvPr>
        </p:nvGraphicFramePr>
        <p:xfrm>
          <a:off x="5004048" y="1052736"/>
          <a:ext cx="4111532" cy="5112568"/>
        </p:xfrm>
        <a:graphic>
          <a:graphicData uri="http://schemas.openxmlformats.org/drawingml/2006/chart">
            <c:chart xmlns:c="http://schemas.openxmlformats.org/drawingml/2006/chart" xmlns:r="http://schemas.openxmlformats.org/officeDocument/2006/relationships" r:id="rId8"/>
          </a:graphicData>
        </a:graphic>
      </p:graphicFrame>
    </p:spTree>
    <p:custDataLst>
      <p:tags r:id="rId1"/>
    </p:custDataLst>
    <p:extLst>
      <p:ext uri="{BB962C8B-B14F-4D97-AF65-F5344CB8AC3E}">
        <p14:creationId xmlns:p14="http://schemas.microsoft.com/office/powerpoint/2010/main" val="6749347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222" y="30150"/>
            <a:ext cx="9036050" cy="940966"/>
          </a:xfrm>
        </p:spPr>
        <p:txBody>
          <a:bodyPr>
            <a:noAutofit/>
          </a:bodyPr>
          <a:lstStyle/>
          <a:p>
            <a:r>
              <a:rPr lang="el-GR" sz="2800" dirty="0"/>
              <a:t>Συνέχεια  Παραδείγματος </a:t>
            </a:r>
            <a:r>
              <a:rPr lang="el-GR" sz="2800" dirty="0" smtClean="0"/>
              <a:t>(4) </a:t>
            </a:r>
            <a:r>
              <a:rPr lang="el-GR" sz="2800" dirty="0"/>
              <a:t/>
            </a:r>
            <a:br>
              <a:rPr lang="el-GR" sz="2800" dirty="0"/>
            </a:br>
            <a:r>
              <a:rPr lang="el-GR" sz="2800" dirty="0"/>
              <a:t>Μέσου Συνολικού Κόστους και Οριακού Κόστους </a:t>
            </a:r>
            <a:endParaRPr lang="en-US" sz="1600" b="0" dirty="0"/>
          </a:p>
        </p:txBody>
      </p:sp>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17</a:t>
            </a:fld>
            <a:endParaRPr lang="el-GR" sz="1400" dirty="0"/>
          </a:p>
        </p:txBody>
      </p:sp>
      <p:sp>
        <p:nvSpPr>
          <p:cNvPr id="2" name="Ορθογώνιο 1"/>
          <p:cNvSpPr/>
          <p:nvPr>
            <p:custDataLst>
              <p:tags r:id="rId5"/>
            </p:custDataLst>
          </p:nvPr>
        </p:nvSpPr>
        <p:spPr>
          <a:xfrm>
            <a:off x="179512" y="1052736"/>
            <a:ext cx="4824536" cy="4770537"/>
          </a:xfrm>
          <a:prstGeom prst="rect">
            <a:avLst/>
          </a:prstGeom>
        </p:spPr>
        <p:txBody>
          <a:bodyPr wrap="square">
            <a:spAutoFit/>
          </a:bodyPr>
          <a:lstStyle/>
          <a:p>
            <a:pPr marL="285750" indent="-285750">
              <a:buFont typeface="Arial" panose="020B0604020202020204" pitchFamily="34" charset="0"/>
              <a:buChar char="•"/>
            </a:pPr>
            <a:r>
              <a:rPr lang="el-GR" sz="1600" dirty="0"/>
              <a:t>Το κατώτατο σημείο της καμπύλης ATC αντιστοιχεί στο επίπεδο παραγωγής στο οποίο η καμπύλη οριακού κόστους τέμνει την καμπύλη συνολικού κόστους από κάτω. </a:t>
            </a:r>
            <a:endParaRPr lang="el-GR" sz="1600" dirty="0" smtClean="0"/>
          </a:p>
          <a:p>
            <a:endParaRPr lang="el-GR" sz="1600" dirty="0"/>
          </a:p>
          <a:p>
            <a:pPr marL="285750" indent="-285750">
              <a:buFont typeface="Arial" panose="020B0604020202020204" pitchFamily="34" charset="0"/>
              <a:buChar char="•"/>
            </a:pPr>
            <a:r>
              <a:rPr lang="el-GR" sz="1600" dirty="0"/>
              <a:t>Οι Γενικές αρχές που ισχύουν πάντοτε σχετικά με τις καμπύλες οριακού κόστους είναι:</a:t>
            </a:r>
          </a:p>
          <a:p>
            <a:pPr marL="800100" lvl="1" indent="-342900">
              <a:buFont typeface="+mj-lt"/>
              <a:buAutoNum type="arabicPeriod"/>
            </a:pPr>
            <a:r>
              <a:rPr lang="el-GR" sz="1600" dirty="0" smtClean="0"/>
              <a:t>Στην </a:t>
            </a:r>
            <a:r>
              <a:rPr lang="el-GR" sz="1600" dirty="0"/>
              <a:t>παραγωγή ελάχιστου κόστους, το μέσο συνολικό κόστος είναι ίσο με το οριακό κόστος.</a:t>
            </a:r>
          </a:p>
          <a:p>
            <a:pPr marL="800100" lvl="1" indent="-342900">
              <a:buFont typeface="+mj-lt"/>
              <a:buAutoNum type="arabicPeriod"/>
            </a:pPr>
            <a:r>
              <a:rPr lang="el-GR" sz="1600" dirty="0" smtClean="0"/>
              <a:t>Σε </a:t>
            </a:r>
            <a:r>
              <a:rPr lang="el-GR" sz="1600" dirty="0"/>
              <a:t>παραγωγή μικρότερη από την παραγωγή ελάχιστους κόστους, το οριακό κόστος είναι μικρότερο από το μέσο συνολικό κόστος και το μέσο συνολικό κόστος βαίνει μειούμενο.</a:t>
            </a:r>
          </a:p>
          <a:p>
            <a:pPr marL="800100" lvl="1" indent="-342900">
              <a:buFont typeface="+mj-lt"/>
              <a:buAutoNum type="arabicPeriod"/>
            </a:pPr>
            <a:r>
              <a:rPr lang="el-GR" sz="1600" dirty="0" smtClean="0"/>
              <a:t>Σε </a:t>
            </a:r>
            <a:r>
              <a:rPr lang="el-GR" sz="1600" dirty="0"/>
              <a:t>κάθε παραγωγή μεγαλύτερη από την παραγωγή ελάχιστου κόστους, το οριακό κόστος είναι μεγαλύτερο από το μέσο συνολικό κόστος και το μέσο συνολικό κόστος βαίνει αυξανόμενο. </a:t>
            </a:r>
          </a:p>
        </p:txBody>
      </p:sp>
      <p:graphicFrame>
        <p:nvGraphicFramePr>
          <p:cNvPr id="9" name="10 - Γράφημα" descr="καμπύλες μεταβολής οριακού κόστους, μέσου σταθερού κόστους , συνολικού κόστους και μέσου συνολικου κόστους."/>
          <p:cNvGraphicFramePr/>
          <p:nvPr>
            <p:extLst>
              <p:ext uri="{D42A27DB-BD31-4B8C-83A1-F6EECF244321}">
                <p14:modId xmlns:p14="http://schemas.microsoft.com/office/powerpoint/2010/main" val="1754229038"/>
              </p:ext>
            </p:extLst>
          </p:nvPr>
        </p:nvGraphicFramePr>
        <p:xfrm>
          <a:off x="5220072" y="1268760"/>
          <a:ext cx="3600400" cy="3888432"/>
        </p:xfrm>
        <a:graphic>
          <a:graphicData uri="http://schemas.openxmlformats.org/drawingml/2006/chart">
            <c:chart xmlns:c="http://schemas.openxmlformats.org/drawingml/2006/chart" xmlns:r="http://schemas.openxmlformats.org/officeDocument/2006/relationships" r:id="rId11"/>
          </a:graphicData>
        </a:graphic>
      </p:graphicFrame>
      <p:sp>
        <p:nvSpPr>
          <p:cNvPr id="10" name="Rectangle 3"/>
          <p:cNvSpPr>
            <a:spLocks noChangeArrowheads="1"/>
          </p:cNvSpPr>
          <p:nvPr/>
        </p:nvSpPr>
        <p:spPr bwMode="auto">
          <a:xfrm>
            <a:off x="6299919" y="2660241"/>
            <a:ext cx="48800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ts val="575"/>
              </a:spcBef>
              <a:buClr>
                <a:schemeClr val="accent1"/>
              </a:buClr>
              <a:buSzPct val="85000"/>
              <a:buFont typeface="Wingdings 2" panose="05020102010507070707" pitchFamily="18" charset="2"/>
              <a:buChar char=""/>
              <a:defRPr sz="2600">
                <a:solidFill>
                  <a:schemeClr val="tx1"/>
                </a:solidFill>
                <a:latin typeface="Cambria" panose="02040503050406030204" pitchFamily="18"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Cambria" panose="02040503050406030204" pitchFamily="18" charset="0"/>
              </a:defRPr>
            </a:lvl2pPr>
            <a:lvl3pPr marL="1143000" indent="-228600" eaLnBrk="0" hangingPunct="0">
              <a:spcBef>
                <a:spcPts val="375"/>
              </a:spcBef>
              <a:buClr>
                <a:srgbClr val="E6B1AB"/>
              </a:buClr>
              <a:buSzPct val="85000"/>
              <a:buFont typeface="Wingdings 2" panose="05020102010507070707" pitchFamily="18" charset="2"/>
              <a:buChar char=""/>
              <a:defRPr sz="2000">
                <a:solidFill>
                  <a:schemeClr val="tx1"/>
                </a:solidFill>
                <a:latin typeface="Cambria" panose="02040503050406030204" pitchFamily="18" charset="0"/>
              </a:defRPr>
            </a:lvl3pPr>
            <a:lvl4pPr marL="1600200" indent="-228600" eaLnBrk="0" hangingPunct="0">
              <a:spcBef>
                <a:spcPts val="375"/>
              </a:spcBef>
              <a:buClr>
                <a:srgbClr val="A28E6A"/>
              </a:buClr>
              <a:buSzPct val="80000"/>
              <a:buFont typeface="Wingdings 2" panose="05020102010507070707" pitchFamily="18" charset="2"/>
              <a:buChar char=""/>
              <a:defRPr sz="2000">
                <a:solidFill>
                  <a:schemeClr val="tx1"/>
                </a:solidFill>
                <a:latin typeface="Cambria" panose="02040503050406030204" pitchFamily="18" charset="0"/>
              </a:defRPr>
            </a:lvl4pPr>
            <a:lvl5pPr marL="2057400" indent="-228600" eaLnBrk="0" hangingPunct="0">
              <a:spcBef>
                <a:spcPts val="375"/>
              </a:spcBef>
              <a:buClr>
                <a:srgbClr val="A28E6A"/>
              </a:buClr>
              <a:buChar char="o"/>
              <a:defRPr sz="2000">
                <a:solidFill>
                  <a:schemeClr val="tx1"/>
                </a:solidFill>
                <a:latin typeface="Cambria" panose="02040503050406030204"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Cambria" panose="02040503050406030204"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Cambria" panose="02040503050406030204"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Cambria" panose="02040503050406030204"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Cambria" panose="02040503050406030204" pitchFamily="18" charset="0"/>
              </a:defRPr>
            </a:lvl9pPr>
          </a:lstStyle>
          <a:p>
            <a:pPr>
              <a:spcBef>
                <a:spcPct val="0"/>
              </a:spcBef>
              <a:buClrTx/>
              <a:buSzTx/>
              <a:buFontTx/>
              <a:buNone/>
            </a:pPr>
            <a:r>
              <a:rPr lang="en-US" altLang="el-GR" sz="1100" dirty="0">
                <a:latin typeface="Calibri" panose="020F0502020204030204" pitchFamily="34" charset="0"/>
              </a:rPr>
              <a:t>MC</a:t>
            </a:r>
            <a:endParaRPr lang="en-US" altLang="el-GR" sz="1800" dirty="0">
              <a:latin typeface="Arial" panose="020B0604020202020204" pitchFamily="34" charset="0"/>
            </a:endParaRPr>
          </a:p>
        </p:txBody>
      </p:sp>
      <p:sp>
        <p:nvSpPr>
          <p:cNvPr id="11" name="Rectangle 3"/>
          <p:cNvSpPr>
            <a:spLocks noChangeArrowheads="1"/>
          </p:cNvSpPr>
          <p:nvPr>
            <p:custDataLst>
              <p:tags r:id="rId6"/>
            </p:custDataLst>
          </p:nvPr>
        </p:nvSpPr>
        <p:spPr bwMode="auto">
          <a:xfrm>
            <a:off x="7381075" y="2372179"/>
            <a:ext cx="48634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ts val="575"/>
              </a:spcBef>
              <a:buClr>
                <a:schemeClr val="accent1"/>
              </a:buClr>
              <a:buSzPct val="85000"/>
              <a:buFont typeface="Wingdings 2" panose="05020102010507070707" pitchFamily="18" charset="2"/>
              <a:buChar char=""/>
              <a:defRPr sz="2600">
                <a:solidFill>
                  <a:schemeClr val="tx1"/>
                </a:solidFill>
                <a:latin typeface="Cambria" panose="02040503050406030204" pitchFamily="18"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Cambria" panose="02040503050406030204" pitchFamily="18" charset="0"/>
              </a:defRPr>
            </a:lvl2pPr>
            <a:lvl3pPr marL="1143000" indent="-228600" eaLnBrk="0" hangingPunct="0">
              <a:spcBef>
                <a:spcPts val="375"/>
              </a:spcBef>
              <a:buClr>
                <a:srgbClr val="E6B1AB"/>
              </a:buClr>
              <a:buSzPct val="85000"/>
              <a:buFont typeface="Wingdings 2" panose="05020102010507070707" pitchFamily="18" charset="2"/>
              <a:buChar char=""/>
              <a:defRPr sz="2000">
                <a:solidFill>
                  <a:schemeClr val="tx1"/>
                </a:solidFill>
                <a:latin typeface="Cambria" panose="02040503050406030204" pitchFamily="18" charset="0"/>
              </a:defRPr>
            </a:lvl3pPr>
            <a:lvl4pPr marL="1600200" indent="-228600" eaLnBrk="0" hangingPunct="0">
              <a:spcBef>
                <a:spcPts val="375"/>
              </a:spcBef>
              <a:buClr>
                <a:srgbClr val="A28E6A"/>
              </a:buClr>
              <a:buSzPct val="80000"/>
              <a:buFont typeface="Wingdings 2" panose="05020102010507070707" pitchFamily="18" charset="2"/>
              <a:buChar char=""/>
              <a:defRPr sz="2000">
                <a:solidFill>
                  <a:schemeClr val="tx1"/>
                </a:solidFill>
                <a:latin typeface="Cambria" panose="02040503050406030204" pitchFamily="18" charset="0"/>
              </a:defRPr>
            </a:lvl4pPr>
            <a:lvl5pPr marL="2057400" indent="-228600" eaLnBrk="0" hangingPunct="0">
              <a:spcBef>
                <a:spcPts val="375"/>
              </a:spcBef>
              <a:buClr>
                <a:srgbClr val="A28E6A"/>
              </a:buClr>
              <a:buChar char="o"/>
              <a:defRPr sz="2000">
                <a:solidFill>
                  <a:schemeClr val="tx1"/>
                </a:solidFill>
                <a:latin typeface="Cambria" panose="02040503050406030204"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Cambria" panose="02040503050406030204"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Cambria" panose="02040503050406030204"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Cambria" panose="02040503050406030204"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Cambria" panose="02040503050406030204" pitchFamily="18" charset="0"/>
              </a:defRPr>
            </a:lvl9pPr>
          </a:lstStyle>
          <a:p>
            <a:pPr>
              <a:spcBef>
                <a:spcPct val="0"/>
              </a:spcBef>
              <a:buClrTx/>
              <a:buSzTx/>
              <a:buFontTx/>
              <a:buNone/>
            </a:pPr>
            <a:r>
              <a:rPr lang="el-GR" altLang="el-GR" sz="1100" dirty="0">
                <a:latin typeface="Calibri" panose="020F0502020204030204" pitchFamily="34" charset="0"/>
              </a:rPr>
              <a:t>ΑΤ</a:t>
            </a:r>
            <a:r>
              <a:rPr lang="en-US" altLang="el-GR" sz="1100" dirty="0">
                <a:latin typeface="Calibri" panose="020F0502020204030204" pitchFamily="34" charset="0"/>
              </a:rPr>
              <a:t>C</a:t>
            </a:r>
            <a:endParaRPr lang="en-US" altLang="el-GR" sz="1800" dirty="0">
              <a:latin typeface="Arial" panose="020B0604020202020204" pitchFamily="34" charset="0"/>
            </a:endParaRPr>
          </a:p>
        </p:txBody>
      </p:sp>
      <p:sp>
        <p:nvSpPr>
          <p:cNvPr id="12" name="Rectangle 3"/>
          <p:cNvSpPr>
            <a:spLocks noChangeArrowheads="1"/>
          </p:cNvSpPr>
          <p:nvPr/>
        </p:nvSpPr>
        <p:spPr bwMode="auto">
          <a:xfrm>
            <a:off x="7137901" y="5248945"/>
            <a:ext cx="48634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ts val="575"/>
              </a:spcBef>
              <a:buClr>
                <a:schemeClr val="accent1"/>
              </a:buClr>
              <a:buSzPct val="85000"/>
              <a:buFont typeface="Wingdings 2" panose="05020102010507070707" pitchFamily="18" charset="2"/>
              <a:buChar char=""/>
              <a:defRPr sz="2600">
                <a:solidFill>
                  <a:schemeClr val="tx1"/>
                </a:solidFill>
                <a:latin typeface="Cambria" panose="02040503050406030204" pitchFamily="18"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Cambria" panose="02040503050406030204" pitchFamily="18" charset="0"/>
              </a:defRPr>
            </a:lvl2pPr>
            <a:lvl3pPr marL="1143000" indent="-228600" eaLnBrk="0" hangingPunct="0">
              <a:spcBef>
                <a:spcPts val="375"/>
              </a:spcBef>
              <a:buClr>
                <a:srgbClr val="E6B1AB"/>
              </a:buClr>
              <a:buSzPct val="85000"/>
              <a:buFont typeface="Wingdings 2" panose="05020102010507070707" pitchFamily="18" charset="2"/>
              <a:buChar char=""/>
              <a:defRPr sz="2000">
                <a:solidFill>
                  <a:schemeClr val="tx1"/>
                </a:solidFill>
                <a:latin typeface="Cambria" panose="02040503050406030204" pitchFamily="18" charset="0"/>
              </a:defRPr>
            </a:lvl3pPr>
            <a:lvl4pPr marL="1600200" indent="-228600" eaLnBrk="0" hangingPunct="0">
              <a:spcBef>
                <a:spcPts val="375"/>
              </a:spcBef>
              <a:buClr>
                <a:srgbClr val="A28E6A"/>
              </a:buClr>
              <a:buSzPct val="80000"/>
              <a:buFont typeface="Wingdings 2" panose="05020102010507070707" pitchFamily="18" charset="2"/>
              <a:buChar char=""/>
              <a:defRPr sz="2000">
                <a:solidFill>
                  <a:schemeClr val="tx1"/>
                </a:solidFill>
                <a:latin typeface="Cambria" panose="02040503050406030204" pitchFamily="18" charset="0"/>
              </a:defRPr>
            </a:lvl4pPr>
            <a:lvl5pPr marL="2057400" indent="-228600" eaLnBrk="0" hangingPunct="0">
              <a:spcBef>
                <a:spcPts val="375"/>
              </a:spcBef>
              <a:buClr>
                <a:srgbClr val="A28E6A"/>
              </a:buClr>
              <a:buChar char="o"/>
              <a:defRPr sz="2000">
                <a:solidFill>
                  <a:schemeClr val="tx1"/>
                </a:solidFill>
                <a:latin typeface="Cambria" panose="02040503050406030204"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Cambria" panose="02040503050406030204"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Cambria" panose="02040503050406030204"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Cambria" panose="02040503050406030204"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Cambria" panose="02040503050406030204" pitchFamily="18" charset="0"/>
              </a:defRPr>
            </a:lvl9pPr>
          </a:lstStyle>
          <a:p>
            <a:pPr>
              <a:spcBef>
                <a:spcPct val="0"/>
              </a:spcBef>
              <a:buClrTx/>
              <a:buSzTx/>
              <a:buFontTx/>
              <a:buNone/>
            </a:pPr>
            <a:r>
              <a:rPr lang="en-US" altLang="el-GR" sz="1100" dirty="0">
                <a:latin typeface="Calibri" panose="020F0502020204030204" pitchFamily="34" charset="0"/>
              </a:rPr>
              <a:t>AFC</a:t>
            </a:r>
            <a:endParaRPr lang="en-US" altLang="el-GR" sz="1800" dirty="0">
              <a:latin typeface="Arial" panose="020B0604020202020204" pitchFamily="34" charset="0"/>
            </a:endParaRPr>
          </a:p>
        </p:txBody>
      </p:sp>
      <p:sp>
        <p:nvSpPr>
          <p:cNvPr id="13" name="Rectangle 3"/>
          <p:cNvSpPr>
            <a:spLocks noChangeArrowheads="1"/>
          </p:cNvSpPr>
          <p:nvPr/>
        </p:nvSpPr>
        <p:spPr bwMode="auto">
          <a:xfrm>
            <a:off x="7668344" y="2731678"/>
            <a:ext cx="48800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ts val="575"/>
              </a:spcBef>
              <a:buClr>
                <a:schemeClr val="accent1"/>
              </a:buClr>
              <a:buSzPct val="85000"/>
              <a:buFont typeface="Wingdings 2" panose="05020102010507070707" pitchFamily="18" charset="2"/>
              <a:buChar char=""/>
              <a:defRPr sz="2600">
                <a:solidFill>
                  <a:schemeClr val="tx1"/>
                </a:solidFill>
                <a:latin typeface="Cambria" panose="02040503050406030204" pitchFamily="18"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Cambria" panose="02040503050406030204" pitchFamily="18" charset="0"/>
              </a:defRPr>
            </a:lvl2pPr>
            <a:lvl3pPr marL="1143000" indent="-228600" eaLnBrk="0" hangingPunct="0">
              <a:spcBef>
                <a:spcPts val="375"/>
              </a:spcBef>
              <a:buClr>
                <a:srgbClr val="E6B1AB"/>
              </a:buClr>
              <a:buSzPct val="85000"/>
              <a:buFont typeface="Wingdings 2" panose="05020102010507070707" pitchFamily="18" charset="2"/>
              <a:buChar char=""/>
              <a:defRPr sz="2000">
                <a:solidFill>
                  <a:schemeClr val="tx1"/>
                </a:solidFill>
                <a:latin typeface="Cambria" panose="02040503050406030204" pitchFamily="18" charset="0"/>
              </a:defRPr>
            </a:lvl3pPr>
            <a:lvl4pPr marL="1600200" indent="-228600" eaLnBrk="0" hangingPunct="0">
              <a:spcBef>
                <a:spcPts val="375"/>
              </a:spcBef>
              <a:buClr>
                <a:srgbClr val="A28E6A"/>
              </a:buClr>
              <a:buSzPct val="80000"/>
              <a:buFont typeface="Wingdings 2" panose="05020102010507070707" pitchFamily="18" charset="2"/>
              <a:buChar char=""/>
              <a:defRPr sz="2000">
                <a:solidFill>
                  <a:schemeClr val="tx1"/>
                </a:solidFill>
                <a:latin typeface="Cambria" panose="02040503050406030204" pitchFamily="18" charset="0"/>
              </a:defRPr>
            </a:lvl4pPr>
            <a:lvl5pPr marL="2057400" indent="-228600" eaLnBrk="0" hangingPunct="0">
              <a:spcBef>
                <a:spcPts val="375"/>
              </a:spcBef>
              <a:buClr>
                <a:srgbClr val="A28E6A"/>
              </a:buClr>
              <a:buChar char="o"/>
              <a:defRPr sz="2000">
                <a:solidFill>
                  <a:schemeClr val="tx1"/>
                </a:solidFill>
                <a:latin typeface="Cambria" panose="02040503050406030204"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Cambria" panose="02040503050406030204"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Cambria" panose="02040503050406030204"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Cambria" panose="02040503050406030204"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Cambria" panose="02040503050406030204" pitchFamily="18" charset="0"/>
              </a:defRPr>
            </a:lvl9pPr>
          </a:lstStyle>
          <a:p>
            <a:pPr>
              <a:spcBef>
                <a:spcPct val="0"/>
              </a:spcBef>
              <a:buClrTx/>
              <a:buSzTx/>
              <a:buFontTx/>
              <a:buNone/>
            </a:pPr>
            <a:r>
              <a:rPr lang="en-US" altLang="el-GR" sz="1100">
                <a:latin typeface="Calibri" panose="020F0502020204030204" pitchFamily="34" charset="0"/>
              </a:rPr>
              <a:t>AVC</a:t>
            </a:r>
            <a:endParaRPr lang="en-US" altLang="el-GR" sz="1800">
              <a:latin typeface="Arial" panose="020B0604020202020204" pitchFamily="34" charset="0"/>
            </a:endParaRPr>
          </a:p>
        </p:txBody>
      </p:sp>
      <p:sp>
        <p:nvSpPr>
          <p:cNvPr id="14" name="17 - Ορθογώνιο"/>
          <p:cNvSpPr/>
          <p:nvPr>
            <p:custDataLst>
              <p:tags r:id="rId7"/>
            </p:custDataLst>
          </p:nvPr>
        </p:nvSpPr>
        <p:spPr>
          <a:xfrm>
            <a:off x="6874051" y="4941168"/>
            <a:ext cx="1014047" cy="307777"/>
          </a:xfrm>
          <a:prstGeom prst="rect">
            <a:avLst/>
          </a:prstGeom>
        </p:spPr>
        <p:txBody>
          <a:bodyPr wrap="square">
            <a:spAutoFit/>
          </a:bodyPr>
          <a:lstStyle/>
          <a:p>
            <a:pPr>
              <a:defRPr/>
            </a:pPr>
            <a:r>
              <a:rPr lang="el-GR" sz="1400" dirty="0">
                <a:latin typeface="+mj-lt"/>
                <a:cs typeface="Arial" charset="0"/>
              </a:rPr>
              <a:t>Παραγωγή</a:t>
            </a:r>
          </a:p>
        </p:txBody>
      </p:sp>
      <p:sp>
        <p:nvSpPr>
          <p:cNvPr id="15" name="18 - Ορθογώνιο"/>
          <p:cNvSpPr/>
          <p:nvPr>
            <p:custDataLst>
              <p:tags r:id="rId8"/>
            </p:custDataLst>
          </p:nvPr>
        </p:nvSpPr>
        <p:spPr>
          <a:xfrm>
            <a:off x="5605850" y="2064402"/>
            <a:ext cx="1460692" cy="307777"/>
          </a:xfrm>
          <a:prstGeom prst="rect">
            <a:avLst/>
          </a:prstGeom>
        </p:spPr>
        <p:txBody>
          <a:bodyPr wrap="square">
            <a:spAutoFit/>
          </a:bodyPr>
          <a:lstStyle/>
          <a:p>
            <a:pPr>
              <a:defRPr/>
            </a:pPr>
            <a:r>
              <a:rPr lang="el-GR" sz="1400" dirty="0">
                <a:latin typeface="+mj-lt"/>
                <a:cs typeface="Arial" charset="0"/>
              </a:rPr>
              <a:t>Κόστος κιβωτίου</a:t>
            </a:r>
          </a:p>
        </p:txBody>
      </p:sp>
    </p:spTree>
    <p:custDataLst>
      <p:tags r:id="rId1"/>
    </p:custDataLst>
    <p:extLst>
      <p:ext uri="{BB962C8B-B14F-4D97-AF65-F5344CB8AC3E}">
        <p14:creationId xmlns:p14="http://schemas.microsoft.com/office/powerpoint/2010/main" val="5982809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3"/>
            </p:custDataLst>
          </p:nvPr>
        </p:nvSpPr>
        <p:spPr>
          <a:xfrm>
            <a:off x="0" y="260648"/>
            <a:ext cx="9036050" cy="940966"/>
          </a:xfrm>
        </p:spPr>
        <p:txBody>
          <a:bodyPr>
            <a:noAutofit/>
          </a:bodyPr>
          <a:lstStyle/>
          <a:p>
            <a:r>
              <a:rPr lang="el-GR" sz="3200" dirty="0" smtClean="0"/>
              <a:t>Παραγωγή με δύο μεταβλητούς συντελεστές -  Καμπύλες Ίσου Κόστους (1).</a:t>
            </a:r>
            <a:endParaRPr lang="en-US" sz="1800" b="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
        <p:nvSpPr>
          <p:cNvPr id="4" name="Ορθογώνιο 3"/>
          <p:cNvSpPr/>
          <p:nvPr>
            <p:custDataLst>
              <p:tags r:id="rId6"/>
            </p:custDataLst>
          </p:nvPr>
        </p:nvSpPr>
        <p:spPr>
          <a:xfrm>
            <a:off x="107504" y="1201614"/>
            <a:ext cx="4104455" cy="4185761"/>
          </a:xfrm>
          <a:prstGeom prst="rect">
            <a:avLst/>
          </a:prstGeom>
        </p:spPr>
        <p:txBody>
          <a:bodyPr wrap="square">
            <a:spAutoFit/>
          </a:bodyPr>
          <a:lstStyle/>
          <a:p>
            <a:pPr marL="285750" indent="-285750">
              <a:buFont typeface="Arial" panose="020B0604020202020204" pitchFamily="34" charset="0"/>
              <a:buChar char="•"/>
            </a:pPr>
            <a:r>
              <a:rPr lang="el-GR" sz="1400" dirty="0"/>
              <a:t>Στη λήψη αποφάσεων των επιχειρήσεων σημαντικό ρόλο διαδραματίζει ο χρονικός ορίζοντας της επιχείρησης, τον οποίο μπορούμε να διακρίνουμε σε μακροχρόνια και βραχυχρόνια περίοδο.</a:t>
            </a:r>
          </a:p>
          <a:p>
            <a:pPr marL="285750" indent="-285750">
              <a:buFont typeface="Arial" panose="020B0604020202020204" pitchFamily="34" charset="0"/>
              <a:buChar char="•"/>
            </a:pPr>
            <a:r>
              <a:rPr lang="el-GR" sz="1400" b="1" dirty="0" smtClean="0">
                <a:solidFill>
                  <a:srgbClr val="0000FF"/>
                </a:solidFill>
              </a:rPr>
              <a:t>Μακροχρόνια </a:t>
            </a:r>
            <a:r>
              <a:rPr lang="el-GR" sz="1400" b="1" dirty="0">
                <a:solidFill>
                  <a:srgbClr val="0000FF"/>
                </a:solidFill>
              </a:rPr>
              <a:t>περίοδος </a:t>
            </a:r>
            <a:r>
              <a:rPr lang="el-GR" sz="1400" dirty="0"/>
              <a:t>για μια επιχείρηση είναι αυτή κατά την οποία μπορεί να μεταβάλει το σύνολο των ποσοτήτων των παραγωγικών συντελεστών που χρησιμοποιεί. </a:t>
            </a:r>
            <a:r>
              <a:rPr lang="el-GR" sz="1400" b="1" dirty="0"/>
              <a:t>Εφόσον λοιπόν οι συντελεστές παραγωγής μεταβάλλονται, η επιχείρηση βρίσκεται στη μακροχρόνιο περίοδο</a:t>
            </a:r>
            <a:r>
              <a:rPr lang="el-GR" sz="1400" b="1" dirty="0" smtClean="0"/>
              <a:t>.</a:t>
            </a:r>
          </a:p>
          <a:p>
            <a:endParaRPr lang="el-GR" sz="1400" b="1" dirty="0"/>
          </a:p>
          <a:p>
            <a:r>
              <a:rPr lang="el-GR" sz="1400" b="1" dirty="0" smtClean="0">
                <a:solidFill>
                  <a:srgbClr val="0000FF"/>
                </a:solidFill>
              </a:rPr>
              <a:t>Βραχυχρόνια</a:t>
            </a:r>
            <a:r>
              <a:rPr lang="el-GR" sz="1400" dirty="0"/>
              <a:t>, είναι η περίοδος κατά την οποία η  </a:t>
            </a:r>
            <a:r>
              <a:rPr lang="el-GR" sz="1400" dirty="0" smtClean="0"/>
              <a:t> επιχείρηση </a:t>
            </a:r>
            <a:r>
              <a:rPr lang="el-GR" sz="1400" dirty="0"/>
              <a:t>δεν μπορεί να μεταβάλει </a:t>
            </a:r>
            <a:r>
              <a:rPr lang="el-GR" sz="1400" dirty="0" smtClean="0"/>
              <a:t>	την </a:t>
            </a:r>
            <a:r>
              <a:rPr lang="el-GR" sz="1400" dirty="0"/>
              <a:t>ποσότητα ενός </a:t>
            </a:r>
            <a:r>
              <a:rPr lang="el-GR" sz="1400" dirty="0" smtClean="0"/>
              <a:t>τουλάχιστον παραγωγικού </a:t>
            </a:r>
            <a:r>
              <a:rPr lang="el-GR" sz="1400" dirty="0"/>
              <a:t>συντελεστή. </a:t>
            </a:r>
          </a:p>
          <a:p>
            <a:pPr marL="285750" indent="-285750">
              <a:buFont typeface="Arial" panose="020B0604020202020204" pitchFamily="34" charset="0"/>
              <a:buChar char="•"/>
            </a:pPr>
            <a:r>
              <a:rPr lang="el-GR" sz="1400" b="1" dirty="0">
                <a:solidFill>
                  <a:srgbClr val="0000FF"/>
                </a:solidFill>
              </a:rPr>
              <a:t>Οι παραγωγικοί συντελεστές που μεταβάλλονται στη βραχυχρόνια περίοδο </a:t>
            </a:r>
            <a:r>
              <a:rPr lang="el-GR" sz="1400" dirty="0"/>
              <a:t>ονομάζονται μεταβλητοί και αυτοί που δεν μπορούν να μεταβληθούν σταθεροί.</a:t>
            </a:r>
          </a:p>
        </p:txBody>
      </p:sp>
      <p:sp>
        <p:nvSpPr>
          <p:cNvPr id="3" name="Ορθογώνιο 2"/>
          <p:cNvSpPr/>
          <p:nvPr>
            <p:custDataLst>
              <p:tags r:id="rId7"/>
            </p:custDataLst>
          </p:nvPr>
        </p:nvSpPr>
        <p:spPr>
          <a:xfrm>
            <a:off x="5436096" y="1277126"/>
            <a:ext cx="2716256" cy="369332"/>
          </a:xfrm>
          <a:prstGeom prst="rect">
            <a:avLst/>
          </a:prstGeom>
        </p:spPr>
        <p:txBody>
          <a:bodyPr wrap="none">
            <a:spAutoFit/>
          </a:bodyPr>
          <a:lstStyle/>
          <a:p>
            <a:r>
              <a:rPr lang="el-GR" dirty="0"/>
              <a:t>Καμπύλες ίσης παραγωγής</a:t>
            </a:r>
          </a:p>
        </p:txBody>
      </p:sp>
      <p:grpSp>
        <p:nvGrpSpPr>
          <p:cNvPr id="7" name="Ομάδα 6" descr="καμπύλες ίσης παραγωγής."/>
          <p:cNvGrpSpPr/>
          <p:nvPr/>
        </p:nvGrpSpPr>
        <p:grpSpPr>
          <a:xfrm>
            <a:off x="4183856" y="1460500"/>
            <a:ext cx="4738688" cy="4895850"/>
            <a:chOff x="4183856" y="1460500"/>
            <a:chExt cx="4738688" cy="4895850"/>
          </a:xfrm>
        </p:grpSpPr>
        <p:graphicFrame>
          <p:nvGraphicFramePr>
            <p:cNvPr id="6" name="Object 1" descr="καμπύλες ίσης παραγωγής."/>
            <p:cNvGraphicFramePr>
              <a:graphicFrameLocks noChangeAspect="1"/>
            </p:cNvGraphicFramePr>
            <p:nvPr>
              <p:extLst>
                <p:ext uri="{D42A27DB-BD31-4B8C-83A1-F6EECF244321}">
                  <p14:modId xmlns:p14="http://schemas.microsoft.com/office/powerpoint/2010/main" val="2451059340"/>
                </p:ext>
              </p:extLst>
            </p:nvPr>
          </p:nvGraphicFramePr>
          <p:xfrm>
            <a:off x="4183856" y="1460500"/>
            <a:ext cx="4738688" cy="4895850"/>
          </p:xfrm>
          <a:graphic>
            <a:graphicData uri="http://schemas.openxmlformats.org/presentationml/2006/ole">
              <mc:AlternateContent xmlns:mc="http://schemas.openxmlformats.org/markup-compatibility/2006">
                <mc:Choice xmlns:v="urn:schemas-microsoft-com:vml" Requires="v">
                  <p:oleObj spid="_x0000_s22591" r:id="rId10" imgW="4829861" imgH="5676290" progId="Visio.Drawing.11">
                    <p:embed/>
                  </p:oleObj>
                </mc:Choice>
                <mc:Fallback>
                  <p:oleObj r:id="rId10" imgW="4829861" imgH="5676290" progId="Visio.Drawing.11">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83856" y="1460500"/>
                          <a:ext cx="4738688"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Εικόνα 4" descr="[DECORATIVE]"/>
            <p:cNvPicPr>
              <a:picLocks noChangeAspect="1"/>
            </p:cNvPicPr>
            <p:nvPr/>
          </p:nvPicPr>
          <p:blipFill>
            <a:blip r:embed="rId12"/>
            <a:stretch>
              <a:fillRect/>
            </a:stretch>
          </p:blipFill>
          <p:spPr>
            <a:xfrm>
              <a:off x="5292080" y="1619783"/>
              <a:ext cx="611687" cy="1273880"/>
            </a:xfrm>
            <a:prstGeom prst="rect">
              <a:avLst/>
            </a:prstGeom>
          </p:spPr>
        </p:pic>
      </p:grpSp>
    </p:spTree>
    <p:custDataLst>
      <p:tags r:id="rId2"/>
    </p:custDataLst>
    <p:extLst>
      <p:ext uri="{BB962C8B-B14F-4D97-AF65-F5344CB8AC3E}">
        <p14:creationId xmlns:p14="http://schemas.microsoft.com/office/powerpoint/2010/main" val="26555249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3"/>
            </p:custDataLst>
          </p:nvPr>
        </p:nvSpPr>
        <p:spPr>
          <a:xfrm>
            <a:off x="0" y="260648"/>
            <a:ext cx="9036050" cy="940966"/>
          </a:xfrm>
        </p:spPr>
        <p:txBody>
          <a:bodyPr>
            <a:noAutofit/>
          </a:bodyPr>
          <a:lstStyle/>
          <a:p>
            <a:r>
              <a:rPr lang="el-GR" sz="3200" dirty="0" smtClean="0"/>
              <a:t>Παραγωγή με δύο μεταβλητούς συντελεστές -  Καμπύλες Ίσου Κόστους (2).</a:t>
            </a:r>
            <a:endParaRPr lang="en-US" sz="1800" b="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
        <p:nvSpPr>
          <p:cNvPr id="3" name="Ορθογώνιο 2"/>
          <p:cNvSpPr/>
          <p:nvPr>
            <p:custDataLst>
              <p:tags r:id="rId6"/>
            </p:custDataLst>
          </p:nvPr>
        </p:nvSpPr>
        <p:spPr>
          <a:xfrm>
            <a:off x="5436096" y="1277126"/>
            <a:ext cx="2716256" cy="369332"/>
          </a:xfrm>
          <a:prstGeom prst="rect">
            <a:avLst/>
          </a:prstGeom>
        </p:spPr>
        <p:txBody>
          <a:bodyPr wrap="none">
            <a:spAutoFit/>
          </a:bodyPr>
          <a:lstStyle/>
          <a:p>
            <a:r>
              <a:rPr lang="el-GR" dirty="0"/>
              <a:t>Καμπύλες ίσης παραγωγής</a:t>
            </a:r>
          </a:p>
        </p:txBody>
      </p:sp>
      <p:sp>
        <p:nvSpPr>
          <p:cNvPr id="2" name="Ορθογώνιο 1"/>
          <p:cNvSpPr/>
          <p:nvPr>
            <p:custDataLst>
              <p:tags r:id="rId7"/>
            </p:custDataLst>
          </p:nvPr>
        </p:nvSpPr>
        <p:spPr>
          <a:xfrm>
            <a:off x="113951" y="1244348"/>
            <a:ext cx="3997897" cy="5047536"/>
          </a:xfrm>
          <a:prstGeom prst="rect">
            <a:avLst/>
          </a:prstGeom>
        </p:spPr>
        <p:txBody>
          <a:bodyPr wrap="square">
            <a:spAutoFit/>
          </a:bodyPr>
          <a:lstStyle/>
          <a:p>
            <a:pPr marL="285750" indent="-285750">
              <a:buFont typeface="Arial" panose="020B0604020202020204" pitchFamily="34" charset="0"/>
              <a:buChar char="•"/>
            </a:pPr>
            <a:r>
              <a:rPr lang="el-GR" sz="1400" dirty="0"/>
              <a:t>Αν για την παραγωγή ενός προϊόντος  χρησιμοποιούνται δυο συντελεστές παραγωγής (η εργασία-L και το κεφάλαιο-Κ), ως </a:t>
            </a:r>
            <a:r>
              <a:rPr lang="el-GR" sz="1400" b="1" dirty="0">
                <a:solidFill>
                  <a:srgbClr val="0000FF"/>
                </a:solidFill>
              </a:rPr>
              <a:t>ΚΑΜΠΥΛΗ ΙΣΗΣ ΠΑΡΑΓΩΓΗΣ  ή  ΙΣΟΥ ΠΡΟΪΌΝΤΟΣ </a:t>
            </a:r>
            <a:r>
              <a:rPr lang="el-GR" sz="1400" b="1" dirty="0" smtClean="0"/>
              <a:t>ορίζεται </a:t>
            </a:r>
            <a:r>
              <a:rPr lang="el-GR" sz="1400" b="1" dirty="0"/>
              <a:t>αυτή η οποία συνδέει  όλους τους δυνατούς συνδυασμούς (Q1, Q2 Q3) των δυο  συντελεστών παραγωγής με τους οποίους παράγεται ίση ποσότητα προϊόντος.  </a:t>
            </a:r>
            <a:r>
              <a:rPr lang="el-GR" sz="1400" dirty="0"/>
              <a:t>Q1  : συνδυασμός Α(Κ1,L1) ή Δ(Κ΄1,L΄1)  ( κοκ.</a:t>
            </a:r>
          </a:p>
          <a:p>
            <a:pPr marL="285750" indent="-285750">
              <a:buFont typeface="Arial" panose="020B0604020202020204" pitchFamily="34" charset="0"/>
              <a:buChar char="•"/>
            </a:pPr>
            <a:r>
              <a:rPr lang="el-GR" sz="1400" dirty="0" smtClean="0"/>
              <a:t>Η </a:t>
            </a:r>
            <a:r>
              <a:rPr lang="el-GR" sz="1400" dirty="0"/>
              <a:t>παραγωγή Q2   είναι υψηλότερη από την Q1. Όσο απομακρύνεται κανείς από την αρχή των αξόνων, τόσο το επίπεδο της παραγωγής μεγαλώνει.</a:t>
            </a:r>
          </a:p>
          <a:p>
            <a:pPr marL="285750" indent="-285750">
              <a:buFont typeface="Arial" panose="020B0604020202020204" pitchFamily="34" charset="0"/>
              <a:buChar char="•"/>
            </a:pPr>
            <a:r>
              <a:rPr lang="el-GR" sz="1400" dirty="0"/>
              <a:t>Οι κλίσεις των καμπυλών  ΟΓ, ΟΖ οι οποίες ξεκινούν από την αρχή των αξόνων αποτυπώνουν </a:t>
            </a:r>
            <a:r>
              <a:rPr lang="el-GR" sz="1400" b="1" dirty="0">
                <a:solidFill>
                  <a:srgbClr val="0000FF"/>
                </a:solidFill>
              </a:rPr>
              <a:t>το λόγο των εισροών</a:t>
            </a:r>
            <a:r>
              <a:rPr lang="el-GR" sz="1400" dirty="0"/>
              <a:t>: </a:t>
            </a:r>
          </a:p>
          <a:p>
            <a:pPr marL="285750" indent="-285750">
              <a:buFont typeface="Arial" panose="020B0604020202020204" pitchFamily="34" charset="0"/>
              <a:buChar char="•"/>
            </a:pPr>
            <a:endParaRPr lang="el-GR" sz="1400" dirty="0"/>
          </a:p>
          <a:p>
            <a:pPr marL="285750" indent="-285750">
              <a:buFont typeface="Arial" panose="020B0604020202020204" pitchFamily="34" charset="0"/>
              <a:buChar char="•"/>
            </a:pPr>
            <a:endParaRPr lang="el-GR" sz="1400" dirty="0" smtClean="0"/>
          </a:p>
          <a:p>
            <a:pPr marL="285750" indent="-285750">
              <a:buFont typeface="Arial" panose="020B0604020202020204" pitchFamily="34" charset="0"/>
              <a:buChar char="•"/>
            </a:pPr>
            <a:endParaRPr lang="el-GR" sz="1400" dirty="0"/>
          </a:p>
          <a:p>
            <a:pPr marL="285750" indent="-285750">
              <a:buFont typeface="Arial" panose="020B0604020202020204" pitchFamily="34" charset="0"/>
              <a:buChar char="•"/>
            </a:pPr>
            <a:r>
              <a:rPr lang="el-GR" sz="1400" dirty="0"/>
              <a:t>Το προϊόν μεταβάλλεται κάθε φορά καθώς μετακινείται κανείς επί των </a:t>
            </a:r>
            <a:r>
              <a:rPr lang="el-GR" sz="1400" dirty="0" err="1"/>
              <a:t>ακτίνων</a:t>
            </a:r>
            <a:r>
              <a:rPr lang="el-GR" sz="1400" dirty="0"/>
              <a:t>. Στο σημείο Γ παράγεται περισσότερο προϊόν από το Β κοκ. αλλά ο λόγος των εισροών παραμένει σταθερός.</a:t>
            </a:r>
          </a:p>
        </p:txBody>
      </p:sp>
      <p:graphicFrame>
        <p:nvGraphicFramePr>
          <p:cNvPr id="11" name="Object 7"/>
          <p:cNvGraphicFramePr>
            <a:graphicFrameLocks noChangeAspect="1"/>
          </p:cNvGraphicFramePr>
          <p:nvPr>
            <p:extLst>
              <p:ext uri="{D42A27DB-BD31-4B8C-83A1-F6EECF244321}">
                <p14:modId xmlns:p14="http://schemas.microsoft.com/office/powerpoint/2010/main" val="2035910373"/>
              </p:ext>
            </p:extLst>
          </p:nvPr>
        </p:nvGraphicFramePr>
        <p:xfrm>
          <a:off x="588899" y="4797152"/>
          <a:ext cx="3048000" cy="444500"/>
        </p:xfrm>
        <a:graphic>
          <a:graphicData uri="http://schemas.openxmlformats.org/presentationml/2006/ole">
            <mc:AlternateContent xmlns:mc="http://schemas.openxmlformats.org/markup-compatibility/2006">
              <mc:Choice xmlns:v="urn:schemas-microsoft-com:vml" Requires="v">
                <p:oleObj spid="_x0000_s23674" name="Equation" r:id="rId10" imgW="3048000" imgH="444500" progId="Equation.DSMT4">
                  <p:embed/>
                </p:oleObj>
              </mc:Choice>
              <mc:Fallback>
                <p:oleObj name="Equation" r:id="rId10" imgW="3048000" imgH="4445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8899" y="4797152"/>
                        <a:ext cx="3048000" cy="444500"/>
                      </a:xfrm>
                      <a:prstGeom prst="rect">
                        <a:avLst/>
                      </a:prstGeom>
                      <a:solidFill>
                        <a:srgbClr val="92D050"/>
                      </a:solidFill>
                      <a:ln w="57150">
                        <a:solidFill>
                          <a:srgbClr val="0000FF"/>
                        </a:solidFill>
                      </a:ln>
                      <a:effectLst/>
                      <a:extLst/>
                    </p:spPr>
                  </p:pic>
                </p:oleObj>
              </mc:Fallback>
            </mc:AlternateContent>
          </a:graphicData>
        </a:graphic>
      </p:graphicFrame>
      <p:grpSp>
        <p:nvGrpSpPr>
          <p:cNvPr id="10" name="Ομάδα 9" descr="καμύλες ίσης παραγωγής"/>
          <p:cNvGrpSpPr/>
          <p:nvPr/>
        </p:nvGrpSpPr>
        <p:grpSpPr>
          <a:xfrm>
            <a:off x="4225800" y="1412776"/>
            <a:ext cx="4738688" cy="4895850"/>
            <a:chOff x="4153792" y="1412776"/>
            <a:chExt cx="4738688" cy="4895850"/>
          </a:xfrm>
        </p:grpSpPr>
        <p:grpSp>
          <p:nvGrpSpPr>
            <p:cNvPr id="7" name="Ομάδα 6"/>
            <p:cNvGrpSpPr/>
            <p:nvPr/>
          </p:nvGrpSpPr>
          <p:grpSpPr>
            <a:xfrm>
              <a:off x="4153792" y="1412776"/>
              <a:ext cx="4738688" cy="4895850"/>
              <a:chOff x="4153792" y="1412776"/>
              <a:chExt cx="4738688" cy="4895850"/>
            </a:xfrm>
          </p:grpSpPr>
          <p:graphicFrame>
            <p:nvGraphicFramePr>
              <p:cNvPr id="6" name="Object 1" descr="καμύλες ίσης παραγωγής"/>
              <p:cNvGraphicFramePr>
                <a:graphicFrameLocks noChangeAspect="1"/>
              </p:cNvGraphicFramePr>
              <p:nvPr>
                <p:extLst>
                  <p:ext uri="{D42A27DB-BD31-4B8C-83A1-F6EECF244321}">
                    <p14:modId xmlns:p14="http://schemas.microsoft.com/office/powerpoint/2010/main" val="3526649293"/>
                  </p:ext>
                </p:extLst>
              </p:nvPr>
            </p:nvGraphicFramePr>
            <p:xfrm>
              <a:off x="4153792" y="1412776"/>
              <a:ext cx="4738688" cy="4895850"/>
            </p:xfrm>
            <a:graphic>
              <a:graphicData uri="http://schemas.openxmlformats.org/presentationml/2006/ole">
                <mc:AlternateContent xmlns:mc="http://schemas.openxmlformats.org/markup-compatibility/2006">
                  <mc:Choice xmlns:v="urn:schemas-microsoft-com:vml" Requires="v">
                    <p:oleObj spid="_x0000_s23675" r:id="rId12" imgW="4829861" imgH="5676290" progId="Visio.Drawing.11">
                      <p:embed/>
                    </p:oleObj>
                  </mc:Choice>
                  <mc:Fallback>
                    <p:oleObj r:id="rId12" imgW="4829861" imgH="5676290" progId="Visio.Drawing.11">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53792" y="1412776"/>
                            <a:ext cx="4738688"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Εικόνα 4" descr="[DECORATIVE]"/>
              <p:cNvPicPr>
                <a:picLocks noChangeAspect="1"/>
              </p:cNvPicPr>
              <p:nvPr/>
            </p:nvPicPr>
            <p:blipFill>
              <a:blip r:embed="rId14"/>
              <a:stretch>
                <a:fillRect/>
              </a:stretch>
            </p:blipFill>
            <p:spPr>
              <a:xfrm>
                <a:off x="5292080" y="1619783"/>
                <a:ext cx="611687" cy="1273880"/>
              </a:xfrm>
              <a:prstGeom prst="rect">
                <a:avLst/>
              </a:prstGeom>
            </p:spPr>
          </p:pic>
        </p:grpSp>
        <p:pic>
          <p:nvPicPr>
            <p:cNvPr id="9" name="Εικόνα 8" descr="[DECORATIVE]"/>
            <p:cNvPicPr>
              <a:picLocks noChangeAspect="1"/>
            </p:cNvPicPr>
            <p:nvPr/>
          </p:nvPicPr>
          <p:blipFill>
            <a:blip r:embed="rId15"/>
            <a:stretch>
              <a:fillRect/>
            </a:stretch>
          </p:blipFill>
          <p:spPr>
            <a:xfrm>
              <a:off x="6794224" y="1980478"/>
              <a:ext cx="1152244" cy="585267"/>
            </a:xfrm>
            <a:prstGeom prst="rect">
              <a:avLst/>
            </a:prstGeom>
          </p:spPr>
        </p:pic>
      </p:grpSp>
    </p:spTree>
    <p:custDataLst>
      <p:tags r:id="rId2"/>
    </p:custDataLst>
    <p:extLst>
      <p:ext uri="{BB962C8B-B14F-4D97-AF65-F5344CB8AC3E}">
        <p14:creationId xmlns:p14="http://schemas.microsoft.com/office/powerpoint/2010/main" val="40911866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custDataLst>
              <p:tags r:id="rId2"/>
            </p:custDataLst>
          </p:nvPr>
        </p:nvSpPr>
        <p:spPr/>
        <p:txBody>
          <a:bodyPr/>
          <a:lstStyle/>
          <a:p>
            <a:r>
              <a:rPr lang="el-GR" dirty="0" smtClean="0"/>
              <a:t>Άδειες Χρήσης</a:t>
            </a:r>
            <a:endParaRPr lang="el-GR" dirty="0"/>
          </a:p>
        </p:txBody>
      </p:sp>
      <p:sp>
        <p:nvSpPr>
          <p:cNvPr id="9" name="Subtitle 8"/>
          <p:cNvSpPr>
            <a:spLocks noGrp="1"/>
          </p:cNvSpPr>
          <p:nvPr>
            <p:ph idx="1"/>
            <p:custDataLst>
              <p:tags r:id="rId3"/>
            </p:custDataLst>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7"/>
          </p:cNvPr>
          <p:cNvPicPr>
            <a:picLocks noChangeAspect="1"/>
          </p:cNvPicPr>
          <p:nvPr/>
        </p:nvPicPr>
        <p:blipFill>
          <a:blip r:embed="rId8" cstate="print"/>
          <a:stretch>
            <a:fillRect/>
          </a:stretch>
        </p:blipFill>
        <p:spPr>
          <a:xfrm>
            <a:off x="3707904" y="4941168"/>
            <a:ext cx="1581685" cy="553393"/>
          </a:xfrm>
          <a:prstGeom prst="rect">
            <a:avLst/>
          </a:prstGeom>
        </p:spPr>
      </p:pic>
      <p:sp>
        <p:nvSpPr>
          <p:cNvPr id="3" name="Θέση αριθμού διαφάνειας 2"/>
          <p:cNvSpPr>
            <a:spLocks noGrp="1"/>
          </p:cNvSpPr>
          <p:nvPr>
            <p:ph type="sldNum" sz="quarter" idx="12"/>
            <p:custDataLst>
              <p:tags r:id="rId4"/>
            </p:custDataLst>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3"/>
            </p:custDataLst>
          </p:nvPr>
        </p:nvSpPr>
        <p:spPr>
          <a:xfrm>
            <a:off x="0" y="260648"/>
            <a:ext cx="9036050" cy="940966"/>
          </a:xfrm>
        </p:spPr>
        <p:txBody>
          <a:bodyPr>
            <a:noAutofit/>
          </a:bodyPr>
          <a:lstStyle/>
          <a:p>
            <a:r>
              <a:rPr lang="el-GR" sz="3200" dirty="0" smtClean="0"/>
              <a:t>Παραγωγή με δύο μεταβλητούς συντελεστές -  Καμπύλες Ίσου Κόστους (3).</a:t>
            </a:r>
            <a:endParaRPr lang="en-US" sz="1800" b="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20</a:t>
            </a:fld>
            <a:endParaRPr lang="el-GR" sz="1400" dirty="0"/>
          </a:p>
        </p:txBody>
      </p:sp>
      <p:sp>
        <p:nvSpPr>
          <p:cNvPr id="3" name="Ορθογώνιο 2"/>
          <p:cNvSpPr/>
          <p:nvPr>
            <p:custDataLst>
              <p:tags r:id="rId6"/>
            </p:custDataLst>
          </p:nvPr>
        </p:nvSpPr>
        <p:spPr>
          <a:xfrm>
            <a:off x="4644008" y="1266976"/>
            <a:ext cx="4328429" cy="369332"/>
          </a:xfrm>
          <a:prstGeom prst="rect">
            <a:avLst/>
          </a:prstGeom>
        </p:spPr>
        <p:txBody>
          <a:bodyPr wrap="none">
            <a:spAutoFit/>
          </a:bodyPr>
          <a:lstStyle/>
          <a:p>
            <a:r>
              <a:rPr lang="el-GR" dirty="0" smtClean="0"/>
              <a:t>Καμπύλη </a:t>
            </a:r>
            <a:r>
              <a:rPr lang="el-GR" dirty="0"/>
              <a:t>ίσης </a:t>
            </a:r>
            <a:r>
              <a:rPr lang="el-GR" dirty="0" smtClean="0"/>
              <a:t>παραγωγής ή Ίσου Προϊόντος</a:t>
            </a:r>
            <a:endParaRPr lang="el-GR" dirty="0"/>
          </a:p>
        </p:txBody>
      </p:sp>
      <p:sp>
        <p:nvSpPr>
          <p:cNvPr id="2" name="Ορθογώνιο 1"/>
          <p:cNvSpPr/>
          <p:nvPr>
            <p:custDataLst>
              <p:tags r:id="rId7"/>
            </p:custDataLst>
          </p:nvPr>
        </p:nvSpPr>
        <p:spPr>
          <a:xfrm>
            <a:off x="113951" y="1244348"/>
            <a:ext cx="3997897" cy="3970318"/>
          </a:xfrm>
          <a:prstGeom prst="rect">
            <a:avLst/>
          </a:prstGeom>
        </p:spPr>
        <p:txBody>
          <a:bodyPr wrap="square">
            <a:spAutoFit/>
          </a:bodyPr>
          <a:lstStyle/>
          <a:p>
            <a:pPr marL="285750" indent="-285750">
              <a:buFont typeface="Arial" panose="020B0604020202020204" pitchFamily="34" charset="0"/>
              <a:buChar char="•"/>
            </a:pPr>
            <a:r>
              <a:rPr lang="el-GR" sz="1400" dirty="0"/>
              <a:t>Στο διπλανό σχήμα αποτυπώνεται ένας χάρτης </a:t>
            </a:r>
            <a:r>
              <a:rPr lang="el-GR" sz="1400" b="1" dirty="0"/>
              <a:t>καμπυλών  ίσων  προϊόντων (κατ’ </a:t>
            </a:r>
            <a:r>
              <a:rPr lang="el-GR" sz="1400" b="1" dirty="0" smtClean="0"/>
              <a:t>αντιστοιχία </a:t>
            </a:r>
            <a:r>
              <a:rPr lang="el-GR" sz="1400" b="1" dirty="0"/>
              <a:t>με τις καμπύλες αδιαφορίας  του καταναλωτή</a:t>
            </a:r>
          </a:p>
          <a:p>
            <a:pPr marL="285750" indent="-285750">
              <a:buFont typeface="Arial" panose="020B0604020202020204" pitchFamily="34" charset="0"/>
              <a:buChar char="•"/>
            </a:pPr>
            <a:r>
              <a:rPr lang="el-GR" sz="1400" b="1" dirty="0"/>
              <a:t>Εφόσον η επιχείρηση επιθυμεί να πραγματοποιήσει το συνδυασμό Δ αντί του Α, σημαίνει ότι θα χρησιμοποιήσει μεγαλύτερες ποσότητες εργασίας από τις προηγούμενες , έναντι μικρότερες ποσότητες κεφαλαίου.</a:t>
            </a:r>
          </a:p>
          <a:p>
            <a:pPr marL="285750" indent="-285750">
              <a:buFont typeface="Arial" panose="020B0604020202020204" pitchFamily="34" charset="0"/>
              <a:buChar char="•"/>
            </a:pPr>
            <a:r>
              <a:rPr lang="el-GR" sz="1400" u="sng" dirty="0"/>
              <a:t>Ο οριακός λόγος τεχνικής υποκαταστάσεως μετρά το μέγεθος της μεταβολής του ενός συντελεστή, όταν διαφοροποιείται ο άλλος, προκειμένου να μείνει το ίδιο επίπεδο παραγωγής. </a:t>
            </a:r>
          </a:p>
          <a:p>
            <a:pPr marL="285750" indent="-285750">
              <a:buFont typeface="Arial" panose="020B0604020202020204" pitchFamily="34" charset="0"/>
              <a:buChar char="•"/>
            </a:pPr>
            <a:r>
              <a:rPr lang="el-GR" sz="1400" b="1" dirty="0"/>
              <a:t>Ο οριακός λόγος τεχνικής  υποκαταστάσεως  ισούται με το λόγο των οριακών  προϊόντων της εργασίας και του κεφαλαίου και το αρνητικό της κλίσεως του ΙΣΟΥ ΠΡΟΪΟΝΤΟΣ </a:t>
            </a:r>
          </a:p>
          <a:p>
            <a:pPr marL="285750" indent="-285750">
              <a:buFont typeface="Arial" panose="020B0604020202020204" pitchFamily="34" charset="0"/>
              <a:buChar char="•"/>
            </a:pPr>
            <a:endParaRPr lang="el-GR" sz="1400" dirty="0"/>
          </a:p>
        </p:txBody>
      </p:sp>
      <p:graphicFrame>
        <p:nvGraphicFramePr>
          <p:cNvPr id="13" name="Object 9"/>
          <p:cNvGraphicFramePr>
            <a:graphicFrameLocks noChangeAspect="1"/>
          </p:cNvGraphicFramePr>
          <p:nvPr/>
        </p:nvGraphicFramePr>
        <p:xfrm>
          <a:off x="395288" y="5229225"/>
          <a:ext cx="3600450" cy="912813"/>
        </p:xfrm>
        <a:graphic>
          <a:graphicData uri="http://schemas.openxmlformats.org/presentationml/2006/ole">
            <mc:AlternateContent xmlns:mc="http://schemas.openxmlformats.org/markup-compatibility/2006">
              <mc:Choice xmlns:v="urn:schemas-microsoft-com:vml" Requires="v">
                <p:oleObj spid="_x0000_s24690" name="Equation" r:id="rId10" imgW="2311400" imgH="889000" progId="Equation.DSMT4">
                  <p:embed/>
                </p:oleObj>
              </mc:Choice>
              <mc:Fallback>
                <p:oleObj name="Equation" r:id="rId10" imgW="2311400" imgH="8890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5288" y="5229225"/>
                        <a:ext cx="3600450" cy="912813"/>
                      </a:xfrm>
                      <a:prstGeom prst="rect">
                        <a:avLst/>
                      </a:prstGeom>
                      <a:solidFill>
                        <a:schemeClr val="bg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 name="Object 2"/>
          <p:cNvGraphicFramePr>
            <a:graphicFrameLocks noChangeAspect="1"/>
          </p:cNvGraphicFramePr>
          <p:nvPr>
            <p:extLst>
              <p:ext uri="{D42A27DB-BD31-4B8C-83A1-F6EECF244321}">
                <p14:modId xmlns:p14="http://schemas.microsoft.com/office/powerpoint/2010/main" val="4132889632"/>
              </p:ext>
            </p:extLst>
          </p:nvPr>
        </p:nvGraphicFramePr>
        <p:xfrm>
          <a:off x="4518025" y="1595826"/>
          <a:ext cx="4383533" cy="4727311"/>
        </p:xfrm>
        <a:graphic>
          <a:graphicData uri="http://schemas.openxmlformats.org/presentationml/2006/ole">
            <mc:AlternateContent xmlns:mc="http://schemas.openxmlformats.org/markup-compatibility/2006">
              <mc:Choice xmlns:v="urn:schemas-microsoft-com:vml" Requires="v">
                <p:oleObj spid="_x0000_s24691" r:id="rId12" imgW="4829861" imgH="5676290" progId="Visio.Drawing.11">
                  <p:embed/>
                </p:oleObj>
              </mc:Choice>
              <mc:Fallback>
                <p:oleObj r:id="rId12" imgW="4829861" imgH="5676290" progId="Visio.Drawing.11">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18025" y="1595826"/>
                        <a:ext cx="4383533" cy="4727311"/>
                      </a:xfrm>
                      <a:prstGeom prst="rect">
                        <a:avLst/>
                      </a:prstGeom>
                      <a:solidFill>
                        <a:schemeClr val="bg2"/>
                      </a:solidFill>
                      <a:ln>
                        <a:noFill/>
                      </a:ln>
                      <a:extLst/>
                    </p:spPr>
                  </p:pic>
                </p:oleObj>
              </mc:Fallback>
            </mc:AlternateContent>
          </a:graphicData>
        </a:graphic>
      </p:graphicFrame>
    </p:spTree>
    <p:custDataLst>
      <p:tags r:id="rId2"/>
    </p:custDataLst>
    <p:extLst>
      <p:ext uri="{BB962C8B-B14F-4D97-AF65-F5344CB8AC3E}">
        <p14:creationId xmlns:p14="http://schemas.microsoft.com/office/powerpoint/2010/main" val="704070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3"/>
            </p:custDataLst>
          </p:nvPr>
        </p:nvSpPr>
        <p:spPr>
          <a:xfrm>
            <a:off x="0" y="260648"/>
            <a:ext cx="9036050" cy="940966"/>
          </a:xfrm>
        </p:spPr>
        <p:txBody>
          <a:bodyPr>
            <a:noAutofit/>
          </a:bodyPr>
          <a:lstStyle/>
          <a:p>
            <a:r>
              <a:rPr lang="el-GR" sz="3200" dirty="0" smtClean="0"/>
              <a:t>Παραγωγή με δύο μεταβλητούς συντελεστές -  Καμπύλες Ίσου Κόστους (4).</a:t>
            </a:r>
            <a:endParaRPr lang="en-US" sz="1800" b="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21</a:t>
            </a:fld>
            <a:endParaRPr lang="el-GR" sz="1400" dirty="0"/>
          </a:p>
        </p:txBody>
      </p:sp>
      <p:sp>
        <p:nvSpPr>
          <p:cNvPr id="3" name="Ορθογώνιο 2"/>
          <p:cNvSpPr/>
          <p:nvPr>
            <p:custDataLst>
              <p:tags r:id="rId6"/>
            </p:custDataLst>
          </p:nvPr>
        </p:nvSpPr>
        <p:spPr>
          <a:xfrm>
            <a:off x="4644008" y="1266976"/>
            <a:ext cx="4328429" cy="369332"/>
          </a:xfrm>
          <a:prstGeom prst="rect">
            <a:avLst/>
          </a:prstGeom>
        </p:spPr>
        <p:txBody>
          <a:bodyPr wrap="none">
            <a:spAutoFit/>
          </a:bodyPr>
          <a:lstStyle/>
          <a:p>
            <a:r>
              <a:rPr lang="el-GR" dirty="0" smtClean="0"/>
              <a:t>Καμπύλη </a:t>
            </a:r>
            <a:r>
              <a:rPr lang="el-GR" dirty="0"/>
              <a:t>ίσης </a:t>
            </a:r>
            <a:r>
              <a:rPr lang="el-GR" dirty="0" smtClean="0"/>
              <a:t>παραγωγής ή Ίσου Προϊόντος</a:t>
            </a:r>
            <a:endParaRPr lang="el-GR" dirty="0"/>
          </a:p>
        </p:txBody>
      </p:sp>
      <p:sp>
        <p:nvSpPr>
          <p:cNvPr id="2" name="Ορθογώνιο 1"/>
          <p:cNvSpPr/>
          <p:nvPr>
            <p:custDataLst>
              <p:tags r:id="rId7"/>
            </p:custDataLst>
          </p:nvPr>
        </p:nvSpPr>
        <p:spPr>
          <a:xfrm>
            <a:off x="224508" y="1451642"/>
            <a:ext cx="3997897" cy="2677656"/>
          </a:xfrm>
          <a:prstGeom prst="rect">
            <a:avLst/>
          </a:prstGeom>
        </p:spPr>
        <p:txBody>
          <a:bodyPr wrap="square">
            <a:spAutoFit/>
          </a:bodyPr>
          <a:lstStyle/>
          <a:p>
            <a:pPr marL="285750" indent="-285750">
              <a:buFont typeface="Arial" panose="020B0604020202020204" pitchFamily="34" charset="0"/>
              <a:buChar char="•"/>
            </a:pPr>
            <a:r>
              <a:rPr lang="el-GR" sz="1400" b="1" dirty="0"/>
              <a:t>Ο οριακός λόγος τεχνικής  υποκαταστάσεως είναι φθίνων αφού συνεχώς μεγαλύτερες ποσότητες ενός συντελεστή  (εργασία) χρειάζονται προκειμένου να αντικαταστήσουν την αυτή ποσότητα του άλλου συντελεστή (κεφάλαιο</a:t>
            </a:r>
            <a:r>
              <a:rPr lang="el-GR" sz="1400" b="1" dirty="0" smtClean="0"/>
              <a:t>).</a:t>
            </a:r>
          </a:p>
          <a:p>
            <a:pPr marL="285750" indent="-285750">
              <a:buFont typeface="Arial" panose="020B0604020202020204" pitchFamily="34" charset="0"/>
              <a:buChar char="•"/>
            </a:pPr>
            <a:endParaRPr lang="el-GR" sz="1400" dirty="0"/>
          </a:p>
          <a:p>
            <a:pPr marL="285750" indent="-285750">
              <a:buFont typeface="Arial" panose="020B0604020202020204" pitchFamily="34" charset="0"/>
              <a:buChar char="•"/>
            </a:pPr>
            <a:r>
              <a:rPr lang="el-GR" sz="1400" b="1" dirty="0">
                <a:solidFill>
                  <a:srgbClr val="0000FF"/>
                </a:solidFill>
              </a:rPr>
              <a:t>ΟΙ ΚΑΜΠΥΛΕΣ ΙΣΗΣ ΠΑΡΑΓΩΓΗΣ  ή  ΙΣΟΥ ΠΡΟΪΌΝΤΟΣ :</a:t>
            </a:r>
          </a:p>
          <a:p>
            <a:pPr marL="742950" lvl="1" indent="-285750">
              <a:buFont typeface="Wingdings" panose="05000000000000000000" pitchFamily="2" charset="2"/>
              <a:buChar char="ü"/>
            </a:pPr>
            <a:r>
              <a:rPr lang="el-GR" sz="1400" dirty="0"/>
              <a:t>δεν τέμνονται </a:t>
            </a:r>
          </a:p>
          <a:p>
            <a:pPr marL="742950" lvl="1" indent="-285750">
              <a:buFont typeface="Wingdings" panose="05000000000000000000" pitchFamily="2" charset="2"/>
              <a:buChar char="ü"/>
            </a:pPr>
            <a:r>
              <a:rPr lang="el-GR" sz="1400" dirty="0"/>
              <a:t> έχουν αρνητική κλίση </a:t>
            </a:r>
          </a:p>
          <a:p>
            <a:pPr marL="742950" lvl="1" indent="-285750">
              <a:buFont typeface="Wingdings" panose="05000000000000000000" pitchFamily="2" charset="2"/>
              <a:buChar char="ü"/>
            </a:pPr>
            <a:r>
              <a:rPr lang="el-GR" sz="1400" dirty="0"/>
              <a:t>Είναι κυρτές προς την αρχή των αξόνων</a:t>
            </a:r>
          </a:p>
        </p:txBody>
      </p:sp>
      <p:graphicFrame>
        <p:nvGraphicFramePr>
          <p:cNvPr id="14" name="Object 2"/>
          <p:cNvGraphicFramePr>
            <a:graphicFrameLocks noChangeAspect="1"/>
          </p:cNvGraphicFramePr>
          <p:nvPr>
            <p:extLst>
              <p:ext uri="{D42A27DB-BD31-4B8C-83A1-F6EECF244321}">
                <p14:modId xmlns:p14="http://schemas.microsoft.com/office/powerpoint/2010/main" val="4132889632"/>
              </p:ext>
            </p:extLst>
          </p:nvPr>
        </p:nvGraphicFramePr>
        <p:xfrm>
          <a:off x="4518025" y="1595826"/>
          <a:ext cx="4383533" cy="4727311"/>
        </p:xfrm>
        <a:graphic>
          <a:graphicData uri="http://schemas.openxmlformats.org/presentationml/2006/ole">
            <mc:AlternateContent xmlns:mc="http://schemas.openxmlformats.org/markup-compatibility/2006">
              <mc:Choice xmlns:v="urn:schemas-microsoft-com:vml" Requires="v">
                <p:oleObj spid="_x0000_s25655" r:id="rId11" imgW="4829861" imgH="5676290" progId="Visio.Drawing.11">
                  <p:embed/>
                </p:oleObj>
              </mc:Choice>
              <mc:Fallback>
                <p:oleObj r:id="rId11" imgW="4829861" imgH="5676290" progId="Visio.Drawing.11">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18025" y="1595826"/>
                        <a:ext cx="4383533" cy="4727311"/>
                      </a:xfrm>
                      <a:prstGeom prst="rect">
                        <a:avLst/>
                      </a:prstGeom>
                      <a:solidFill>
                        <a:schemeClr val="bg2"/>
                      </a:solidFill>
                      <a:ln>
                        <a:noFill/>
                      </a:ln>
                      <a:extLst/>
                    </p:spPr>
                  </p:pic>
                </p:oleObj>
              </mc:Fallback>
            </mc:AlternateContent>
          </a:graphicData>
        </a:graphic>
      </p:graphicFrame>
      <p:sp>
        <p:nvSpPr>
          <p:cNvPr id="4" name="Ορθογώνιο 3"/>
          <p:cNvSpPr/>
          <p:nvPr>
            <p:custDataLst>
              <p:tags r:id="rId8"/>
            </p:custDataLst>
          </p:nvPr>
        </p:nvSpPr>
        <p:spPr>
          <a:xfrm>
            <a:off x="251520" y="4410814"/>
            <a:ext cx="4195626" cy="1200329"/>
          </a:xfrm>
          <a:prstGeom prst="rect">
            <a:avLst/>
          </a:prstGeom>
        </p:spPr>
        <p:txBody>
          <a:bodyPr wrap="square">
            <a:spAutoFit/>
          </a:bodyPr>
          <a:lstStyle/>
          <a:p>
            <a:r>
              <a:rPr lang="el-GR" b="1" dirty="0">
                <a:solidFill>
                  <a:srgbClr val="0000FF"/>
                </a:solidFill>
              </a:rPr>
              <a:t>ΚΑΜΠΥΛΗ ΙΣΗΣ ΠΑΡΑΓΩΓΗΣ  ή  ΙΣΟΥ ΠΡΟΪΌΝΤΟΣ  </a:t>
            </a:r>
            <a:r>
              <a:rPr lang="el-GR" dirty="0"/>
              <a:t>ορίζεται αυτή η οποία συνδέει  όλους τους δυνατούς συνδυασμούς (Q1, Q2 Q3</a:t>
            </a:r>
            <a:r>
              <a:rPr lang="el-GR" dirty="0" smtClean="0"/>
              <a:t>). </a:t>
            </a:r>
            <a:endParaRPr lang="el-GR" dirty="0"/>
          </a:p>
        </p:txBody>
      </p:sp>
    </p:spTree>
    <p:custDataLst>
      <p:tags r:id="rId2"/>
    </p:custDataLst>
    <p:extLst>
      <p:ext uri="{BB962C8B-B14F-4D97-AF65-F5344CB8AC3E}">
        <p14:creationId xmlns:p14="http://schemas.microsoft.com/office/powerpoint/2010/main" val="22669118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3"/>
            </p:custDataLst>
          </p:nvPr>
        </p:nvSpPr>
        <p:spPr>
          <a:xfrm>
            <a:off x="0" y="260648"/>
            <a:ext cx="9036050" cy="940966"/>
          </a:xfrm>
        </p:spPr>
        <p:txBody>
          <a:bodyPr>
            <a:noAutofit/>
          </a:bodyPr>
          <a:lstStyle/>
          <a:p>
            <a:r>
              <a:rPr lang="el-GR" sz="3200" dirty="0"/>
              <a:t>Παραγωγή με δύο μεταβλητούς συντελεστές -  Καμπύλες Ίσου Κόστους </a:t>
            </a:r>
            <a:r>
              <a:rPr lang="el-GR" sz="3200" dirty="0" smtClean="0"/>
              <a:t>(5).</a:t>
            </a:r>
            <a:endParaRPr lang="el-GR" sz="32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22</a:t>
            </a:fld>
            <a:endParaRPr lang="el-GR" sz="1400" dirty="0"/>
          </a:p>
        </p:txBody>
      </p:sp>
      <p:sp>
        <p:nvSpPr>
          <p:cNvPr id="5" name="Ορθογώνιο 4"/>
          <p:cNvSpPr/>
          <p:nvPr>
            <p:custDataLst>
              <p:tags r:id="rId6"/>
            </p:custDataLst>
          </p:nvPr>
        </p:nvSpPr>
        <p:spPr>
          <a:xfrm>
            <a:off x="0" y="1484784"/>
            <a:ext cx="4824598" cy="4401205"/>
          </a:xfrm>
          <a:prstGeom prst="rect">
            <a:avLst/>
          </a:prstGeom>
        </p:spPr>
        <p:txBody>
          <a:bodyPr wrap="square">
            <a:spAutoFit/>
          </a:bodyPr>
          <a:lstStyle/>
          <a:p>
            <a:pPr marL="285750" indent="-285750">
              <a:buFont typeface="Arial" panose="020B0604020202020204" pitchFamily="34" charset="0"/>
              <a:buChar char="•"/>
            </a:pPr>
            <a:r>
              <a:rPr lang="el-GR" sz="1400" dirty="0"/>
              <a:t>Υπάρχουν συχνά περιπτώσεις στις οποίες οι καμπύλες ίσης παραγωγής από ένα σημείο και μετά λαμβάνουν θετική κλίση.</a:t>
            </a:r>
          </a:p>
          <a:p>
            <a:pPr marL="285750" indent="-285750">
              <a:buFont typeface="Arial" panose="020B0604020202020204" pitchFamily="34" charset="0"/>
              <a:buChar char="•"/>
            </a:pPr>
            <a:r>
              <a:rPr lang="el-GR" sz="1400" dirty="0"/>
              <a:t>Μετά το σημείο Α, η καμπύλη παραγωγής  κάμπτεται  προς τα δεξιά, λαμβάνοντας θετική κλίση.</a:t>
            </a:r>
          </a:p>
          <a:p>
            <a:pPr marL="285750" indent="-285750">
              <a:buFont typeface="Arial" panose="020B0604020202020204" pitchFamily="34" charset="0"/>
              <a:buChar char="•"/>
            </a:pPr>
            <a:r>
              <a:rPr lang="el-GR" sz="1400" dirty="0"/>
              <a:t>Αντίστοιχα συμβαίνει και στο σημείο Δ.</a:t>
            </a:r>
          </a:p>
          <a:p>
            <a:pPr marL="285750" indent="-285750">
              <a:buFont typeface="Arial" panose="020B0604020202020204" pitchFamily="34" charset="0"/>
              <a:buChar char="•"/>
            </a:pPr>
            <a:r>
              <a:rPr lang="el-GR" sz="1400" dirty="0"/>
              <a:t>Στο Δ, προκειμένου η παραγωγή να διατηρηθεί στο ίδιο επίπεδο, απαιτούνται περισσότερες μονάδες εργασίας και κεφαλαίου. Συνεπώς αν το κεφάλαιο παραμείνει σταθερό και   η εργασία αυξηθεί πέρα από το OL</a:t>
            </a:r>
            <a:r>
              <a:rPr lang="el-GR" sz="1400" baseline="-25000" dirty="0"/>
              <a:t>1 </a:t>
            </a:r>
            <a:r>
              <a:rPr lang="el-GR" sz="1400" dirty="0"/>
              <a:t> </a:t>
            </a:r>
            <a:r>
              <a:rPr lang="el-GR" sz="1400" b="1" dirty="0">
                <a:solidFill>
                  <a:srgbClr val="0000FF"/>
                </a:solidFill>
              </a:rPr>
              <a:t>το συνολικό προϊόν θα μειωθεί.</a:t>
            </a:r>
          </a:p>
          <a:p>
            <a:pPr marL="285750" indent="-285750">
              <a:buFont typeface="Arial" panose="020B0604020202020204" pitchFamily="34" charset="0"/>
              <a:buChar char="•"/>
            </a:pPr>
            <a:r>
              <a:rPr lang="el-GR" sz="1400" b="1" dirty="0">
                <a:solidFill>
                  <a:srgbClr val="0000FF"/>
                </a:solidFill>
              </a:rPr>
              <a:t>Γιατί</a:t>
            </a:r>
            <a:r>
              <a:rPr lang="el-GR" sz="1400" dirty="0"/>
              <a:t> Η εφαπτομένη στο Δ είναι παράλληλη προς τον οριζόντιο άξονα, ενώ στο Α είναι παράλληλη προς τη κατακόρυφο (Κεφάλαιο). Αυτό σημαίνει ότι το </a:t>
            </a:r>
            <a:r>
              <a:rPr lang="el-GR" sz="1400" b="1" dirty="0"/>
              <a:t>οριακό προϊόν εργασίας είναι μηδέν άρα και ο οριακός Λόγος τεχνικής Υποκαταστάσεως εργασίας σε κεφάλαια είναι μηδέν.</a:t>
            </a:r>
          </a:p>
          <a:p>
            <a:pPr marL="285750" indent="-285750">
              <a:buFont typeface="Arial" panose="020B0604020202020204" pitchFamily="34" charset="0"/>
              <a:buChar char="•"/>
            </a:pPr>
            <a:r>
              <a:rPr lang="el-GR" sz="1400" b="1" dirty="0"/>
              <a:t>Οι γραμμές Χ και Χ΄ οριοθετούν το οικονομικό χρήσιμο τμήμα των ΚΑΜΠΥΛΩΝ ΙΣΗΣ ΠΑΡΑΓΩΓΗΣ και αντιστοιχεί στο στάδιο ΙΙ.</a:t>
            </a:r>
          </a:p>
        </p:txBody>
      </p:sp>
      <p:sp>
        <p:nvSpPr>
          <p:cNvPr id="7" name="Ορθογώνιο 6"/>
          <p:cNvSpPr/>
          <p:nvPr>
            <p:custDataLst>
              <p:tags r:id="rId7"/>
            </p:custDataLst>
          </p:nvPr>
        </p:nvSpPr>
        <p:spPr>
          <a:xfrm>
            <a:off x="5796136" y="1340768"/>
            <a:ext cx="2361544" cy="369332"/>
          </a:xfrm>
          <a:prstGeom prst="rect">
            <a:avLst/>
          </a:prstGeom>
        </p:spPr>
        <p:txBody>
          <a:bodyPr wrap="none">
            <a:spAutoFit/>
          </a:bodyPr>
          <a:lstStyle/>
          <a:p>
            <a:r>
              <a:rPr lang="el-GR" b="1" dirty="0" smtClean="0"/>
              <a:t>Γραμμές Οριοθέτησης </a:t>
            </a:r>
            <a:endParaRPr lang="el-GR" b="1" dirty="0"/>
          </a:p>
        </p:txBody>
      </p:sp>
      <p:graphicFrame>
        <p:nvGraphicFramePr>
          <p:cNvPr id="9" name="Object 1"/>
          <p:cNvGraphicFramePr>
            <a:graphicFrameLocks noChangeAspect="1"/>
          </p:cNvGraphicFramePr>
          <p:nvPr>
            <p:extLst>
              <p:ext uri="{D42A27DB-BD31-4B8C-83A1-F6EECF244321}">
                <p14:modId xmlns:p14="http://schemas.microsoft.com/office/powerpoint/2010/main" val="2016443801"/>
              </p:ext>
            </p:extLst>
          </p:nvPr>
        </p:nvGraphicFramePr>
        <p:xfrm>
          <a:off x="4824598" y="1771056"/>
          <a:ext cx="3744913" cy="4465638"/>
        </p:xfrm>
        <a:graphic>
          <a:graphicData uri="http://schemas.openxmlformats.org/presentationml/2006/ole">
            <mc:AlternateContent xmlns:mc="http://schemas.openxmlformats.org/markup-compatibility/2006">
              <mc:Choice xmlns:v="urn:schemas-microsoft-com:vml" Requires="v">
                <p:oleObj spid="_x0000_s26674" r:id="rId11" imgW="4954219" imgH="5676290" progId="Visio.Drawing.11">
                  <p:embed/>
                </p:oleObj>
              </mc:Choice>
              <mc:Fallback>
                <p:oleObj r:id="rId11" imgW="4954219" imgH="5676290" progId="Visio.Drawing.11">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24598" y="1771056"/>
                        <a:ext cx="3744913" cy="446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10 - Ορθογώνιο"/>
          <p:cNvSpPr>
            <a:spLocks noChangeArrowheads="1"/>
          </p:cNvSpPr>
          <p:nvPr>
            <p:custDataLst>
              <p:tags r:id="rId8"/>
            </p:custDataLst>
          </p:nvPr>
        </p:nvSpPr>
        <p:spPr bwMode="auto">
          <a:xfrm>
            <a:off x="5367238" y="2104144"/>
            <a:ext cx="1223963" cy="554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575"/>
              </a:spcBef>
              <a:buClr>
                <a:schemeClr val="accent1"/>
              </a:buClr>
              <a:buSzPct val="85000"/>
              <a:buFont typeface="Wingdings 2" panose="05020102010507070707" pitchFamily="18" charset="2"/>
              <a:buChar char=""/>
              <a:defRPr sz="2600">
                <a:solidFill>
                  <a:schemeClr val="tx1"/>
                </a:solidFill>
                <a:latin typeface="Cambria" panose="02040503050406030204" pitchFamily="18"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Cambria" panose="02040503050406030204" pitchFamily="18" charset="0"/>
              </a:defRPr>
            </a:lvl2pPr>
            <a:lvl3pPr marL="1143000" indent="-228600" eaLnBrk="0" hangingPunct="0">
              <a:spcBef>
                <a:spcPts val="375"/>
              </a:spcBef>
              <a:buClr>
                <a:srgbClr val="E6B1AB"/>
              </a:buClr>
              <a:buSzPct val="85000"/>
              <a:buFont typeface="Wingdings 2" panose="05020102010507070707" pitchFamily="18" charset="2"/>
              <a:buChar char=""/>
              <a:defRPr sz="2000">
                <a:solidFill>
                  <a:schemeClr val="tx1"/>
                </a:solidFill>
                <a:latin typeface="Cambria" panose="02040503050406030204" pitchFamily="18" charset="0"/>
              </a:defRPr>
            </a:lvl3pPr>
            <a:lvl4pPr marL="1600200" indent="-228600" eaLnBrk="0" hangingPunct="0">
              <a:spcBef>
                <a:spcPts val="375"/>
              </a:spcBef>
              <a:buClr>
                <a:srgbClr val="A28E6A"/>
              </a:buClr>
              <a:buSzPct val="80000"/>
              <a:buFont typeface="Wingdings 2" panose="05020102010507070707" pitchFamily="18" charset="2"/>
              <a:buChar char=""/>
              <a:defRPr sz="2000">
                <a:solidFill>
                  <a:schemeClr val="tx1"/>
                </a:solidFill>
                <a:latin typeface="Cambria" panose="02040503050406030204" pitchFamily="18" charset="0"/>
              </a:defRPr>
            </a:lvl4pPr>
            <a:lvl5pPr marL="2057400" indent="-228600" eaLnBrk="0" hangingPunct="0">
              <a:spcBef>
                <a:spcPts val="375"/>
              </a:spcBef>
              <a:buClr>
                <a:srgbClr val="A28E6A"/>
              </a:buClr>
              <a:buChar char="o"/>
              <a:defRPr sz="2000">
                <a:solidFill>
                  <a:schemeClr val="tx1"/>
                </a:solidFill>
                <a:latin typeface="Cambria" panose="02040503050406030204"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Cambria" panose="02040503050406030204"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Cambria" panose="02040503050406030204"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Cambria" panose="02040503050406030204"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Cambria" panose="02040503050406030204" pitchFamily="18" charset="0"/>
              </a:defRPr>
            </a:lvl9pPr>
          </a:lstStyle>
          <a:p>
            <a:pPr eaLnBrk="1" hangingPunct="1">
              <a:spcBef>
                <a:spcPct val="0"/>
              </a:spcBef>
              <a:buClrTx/>
              <a:buSzTx/>
              <a:buFontTx/>
              <a:buNone/>
            </a:pPr>
            <a:r>
              <a:rPr lang="el-GR" altLang="el-GR" sz="1000" b="1" i="1" dirty="0">
                <a:solidFill>
                  <a:srgbClr val="FF0000"/>
                </a:solidFill>
                <a:latin typeface="Calibri" panose="020F0502020204030204" pitchFamily="34" charset="0"/>
              </a:rPr>
              <a:t>ΚΑΜΠΥΛΗ ΙΣΗΣ ΠΑΡΑΓΩΓΗΣ  ή  ΙΣΟΥ ΠΡΟΪΌΝΤΟΣ </a:t>
            </a:r>
            <a:endParaRPr lang="el-GR" altLang="el-GR" sz="1000" dirty="0">
              <a:latin typeface="Arial" panose="020B0604020202020204" pitchFamily="34" charset="0"/>
            </a:endParaRPr>
          </a:p>
        </p:txBody>
      </p:sp>
      <p:sp>
        <p:nvSpPr>
          <p:cNvPr id="11" name="11 - Ορθογώνιο"/>
          <p:cNvSpPr>
            <a:spLocks noChangeArrowheads="1"/>
          </p:cNvSpPr>
          <p:nvPr/>
        </p:nvSpPr>
        <p:spPr bwMode="auto">
          <a:xfrm>
            <a:off x="7167463" y="3112207"/>
            <a:ext cx="1511300" cy="6461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575"/>
              </a:spcBef>
              <a:buClr>
                <a:schemeClr val="accent1"/>
              </a:buClr>
              <a:buSzPct val="85000"/>
              <a:buFont typeface="Wingdings 2" panose="05020102010507070707" pitchFamily="18" charset="2"/>
              <a:buChar char=""/>
              <a:defRPr sz="2600">
                <a:solidFill>
                  <a:schemeClr val="tx1"/>
                </a:solidFill>
                <a:latin typeface="Cambria" panose="02040503050406030204" pitchFamily="18"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Cambria" panose="02040503050406030204" pitchFamily="18" charset="0"/>
              </a:defRPr>
            </a:lvl2pPr>
            <a:lvl3pPr marL="1143000" indent="-228600" eaLnBrk="0" hangingPunct="0">
              <a:spcBef>
                <a:spcPts val="375"/>
              </a:spcBef>
              <a:buClr>
                <a:srgbClr val="E6B1AB"/>
              </a:buClr>
              <a:buSzPct val="85000"/>
              <a:buFont typeface="Wingdings 2" panose="05020102010507070707" pitchFamily="18" charset="2"/>
              <a:buChar char=""/>
              <a:defRPr sz="2000">
                <a:solidFill>
                  <a:schemeClr val="tx1"/>
                </a:solidFill>
                <a:latin typeface="Cambria" panose="02040503050406030204" pitchFamily="18" charset="0"/>
              </a:defRPr>
            </a:lvl3pPr>
            <a:lvl4pPr marL="1600200" indent="-228600" eaLnBrk="0" hangingPunct="0">
              <a:spcBef>
                <a:spcPts val="375"/>
              </a:spcBef>
              <a:buClr>
                <a:srgbClr val="A28E6A"/>
              </a:buClr>
              <a:buSzPct val="80000"/>
              <a:buFont typeface="Wingdings 2" panose="05020102010507070707" pitchFamily="18" charset="2"/>
              <a:buChar char=""/>
              <a:defRPr sz="2000">
                <a:solidFill>
                  <a:schemeClr val="tx1"/>
                </a:solidFill>
                <a:latin typeface="Cambria" panose="02040503050406030204" pitchFamily="18" charset="0"/>
              </a:defRPr>
            </a:lvl4pPr>
            <a:lvl5pPr marL="2057400" indent="-228600" eaLnBrk="0" hangingPunct="0">
              <a:spcBef>
                <a:spcPts val="375"/>
              </a:spcBef>
              <a:buClr>
                <a:srgbClr val="A28E6A"/>
              </a:buClr>
              <a:buChar char="o"/>
              <a:defRPr sz="2000">
                <a:solidFill>
                  <a:schemeClr val="tx1"/>
                </a:solidFill>
                <a:latin typeface="Cambria" panose="02040503050406030204"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Cambria" panose="02040503050406030204"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Cambria" panose="02040503050406030204"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Cambria" panose="02040503050406030204"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Cambria" panose="02040503050406030204" pitchFamily="18" charset="0"/>
              </a:defRPr>
            </a:lvl9pPr>
          </a:lstStyle>
          <a:p>
            <a:pPr eaLnBrk="1" hangingPunct="1">
              <a:spcBef>
                <a:spcPct val="0"/>
              </a:spcBef>
              <a:buClrTx/>
              <a:buSzTx/>
              <a:buFontTx/>
              <a:buNone/>
            </a:pPr>
            <a:r>
              <a:rPr lang="en-US" altLang="el-GR" sz="900" dirty="0">
                <a:solidFill>
                  <a:srgbClr val="FF0000"/>
                </a:solidFill>
                <a:latin typeface="Arial" panose="020B0604020202020204" pitchFamily="34" charset="0"/>
              </a:rPr>
              <a:t>O</a:t>
            </a:r>
            <a:r>
              <a:rPr lang="el-GR" altLang="el-GR" sz="900" dirty="0">
                <a:solidFill>
                  <a:srgbClr val="FF0000"/>
                </a:solidFill>
                <a:latin typeface="Arial" panose="020B0604020202020204" pitchFamily="34" charset="0"/>
              </a:rPr>
              <a:t>ι καμπύλες ίσης παραγωγής από ένα σημείο και μετά λαμβάνουν θετική κλίση.</a:t>
            </a:r>
          </a:p>
        </p:txBody>
      </p:sp>
      <p:cxnSp>
        <p:nvCxnSpPr>
          <p:cNvPr id="12" name="13 - Ευθύγραμμο βέλος σύνδεσης" descr="Καμπύλες ίσου κόστους, Καμπύλη ίσης παραγωγής ή ίσου προιόντος. Οι καμπύλες ίσης παραγωγής απο ένα σημείο και μετά λαμβάνουν θετική κλίση."/>
          <p:cNvCxnSpPr/>
          <p:nvPr/>
        </p:nvCxnSpPr>
        <p:spPr>
          <a:xfrm flipH="1">
            <a:off x="5943501" y="3615444"/>
            <a:ext cx="1150937" cy="73025"/>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3" name="15 - Ευθύγραμμο βέλος σύνδεσης" descr="[DECORATIVE]"/>
          <p:cNvCxnSpPr/>
          <p:nvPr/>
        </p:nvCxnSpPr>
        <p:spPr>
          <a:xfrm flipH="1">
            <a:off x="6591201" y="3615444"/>
            <a:ext cx="503237" cy="1584325"/>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Tree>
    <p:custDataLst>
      <p:tags r:id="rId2"/>
    </p:custDataLst>
    <p:extLst>
      <p:ext uri="{BB962C8B-B14F-4D97-AF65-F5344CB8AC3E}">
        <p14:creationId xmlns:p14="http://schemas.microsoft.com/office/powerpoint/2010/main" val="26528960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3"/>
            </p:custDataLst>
          </p:nvPr>
        </p:nvSpPr>
        <p:spPr>
          <a:xfrm>
            <a:off x="0" y="260648"/>
            <a:ext cx="9036050" cy="940966"/>
          </a:xfrm>
        </p:spPr>
        <p:txBody>
          <a:bodyPr>
            <a:noAutofit/>
          </a:bodyPr>
          <a:lstStyle/>
          <a:p>
            <a:r>
              <a:rPr lang="el-GR" sz="3200" dirty="0" smtClean="0"/>
              <a:t>Καμπύλες </a:t>
            </a:r>
            <a:r>
              <a:rPr lang="el-GR" sz="3200" dirty="0"/>
              <a:t>Ίσου Κόστους </a:t>
            </a:r>
            <a:r>
              <a:rPr lang="el-GR" sz="3200" dirty="0" smtClean="0"/>
              <a:t>και Ισορροπία Παραγωγού.</a:t>
            </a:r>
            <a:endParaRPr lang="el-GR" sz="32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23</a:t>
            </a:fld>
            <a:endParaRPr lang="el-GR" sz="1400" dirty="0"/>
          </a:p>
        </p:txBody>
      </p:sp>
      <p:sp>
        <p:nvSpPr>
          <p:cNvPr id="5" name="Ορθογώνιο 4"/>
          <p:cNvSpPr/>
          <p:nvPr>
            <p:custDataLst>
              <p:tags r:id="rId6"/>
            </p:custDataLst>
          </p:nvPr>
        </p:nvSpPr>
        <p:spPr>
          <a:xfrm>
            <a:off x="0" y="1484784"/>
            <a:ext cx="4824598" cy="4185761"/>
          </a:xfrm>
          <a:prstGeom prst="rect">
            <a:avLst/>
          </a:prstGeom>
        </p:spPr>
        <p:txBody>
          <a:bodyPr wrap="square">
            <a:spAutoFit/>
          </a:bodyPr>
          <a:lstStyle/>
          <a:p>
            <a:pPr marL="285750" indent="-285750">
              <a:buFont typeface="Arial" panose="020B0604020202020204" pitchFamily="34" charset="0"/>
              <a:buChar char="•"/>
            </a:pPr>
            <a:r>
              <a:rPr lang="el-GR" sz="1400" b="1" dirty="0">
                <a:solidFill>
                  <a:srgbClr val="0000FF"/>
                </a:solidFill>
              </a:rPr>
              <a:t>Η  ΚΑΜΠΎΛΗ ΙΣΟΥ ΚΟΣΤΟΥΣ </a:t>
            </a:r>
            <a:r>
              <a:rPr lang="el-GR" sz="1400" dirty="0"/>
              <a:t>: συντίθεται από τους δυνατούς συνδυασμούς των παραγωγικών συντελεστών (κεφαλαίου και εργασίας) που μπορεί να αποκτήσει η επιχείρηση με δεδομένα τα χρηματικά κεφάλαια που διαθέτει και τις τιμές των παραγωγικών συντελεστών.</a:t>
            </a:r>
          </a:p>
          <a:p>
            <a:pPr marL="285750" indent="-285750">
              <a:buFont typeface="Arial" panose="020B0604020202020204" pitchFamily="34" charset="0"/>
              <a:buChar char="•"/>
            </a:pPr>
            <a:r>
              <a:rPr lang="el-GR" sz="1400" b="1" dirty="0">
                <a:solidFill>
                  <a:srgbClr val="0000FF"/>
                </a:solidFill>
              </a:rPr>
              <a:t>Η ΚΛΙΣΗ ΤΗΣ ΚΑΜΠΥΛΗΣ</a:t>
            </a:r>
            <a:r>
              <a:rPr lang="el-GR" sz="1400" dirty="0"/>
              <a:t>: Αρνητική και ίση με: </a:t>
            </a:r>
            <a:endParaRPr lang="el-GR" sz="1400" dirty="0" smtClean="0"/>
          </a:p>
          <a:p>
            <a:pPr marL="742950" lvl="1" indent="-285750">
              <a:buFont typeface="Wingdings" panose="05000000000000000000" pitchFamily="2" charset="2"/>
              <a:buChar char="Ø"/>
            </a:pPr>
            <a:r>
              <a:rPr lang="el-GR" sz="1400" dirty="0" smtClean="0"/>
              <a:t>δηλαδή </a:t>
            </a:r>
            <a:r>
              <a:rPr lang="el-GR" sz="1400" dirty="0"/>
              <a:t>με το λόγο των τιμών των </a:t>
            </a:r>
            <a:r>
              <a:rPr lang="el-GR" sz="1400" dirty="0" smtClean="0"/>
              <a:t>εισροών</a:t>
            </a:r>
          </a:p>
          <a:p>
            <a:pPr marL="742950" lvl="1" indent="-285750">
              <a:buFont typeface="Wingdings" panose="05000000000000000000" pitchFamily="2" charset="2"/>
              <a:buChar char="Ø"/>
            </a:pPr>
            <a:r>
              <a:rPr lang="el-GR" sz="1400" dirty="0" smtClean="0"/>
              <a:t>της </a:t>
            </a:r>
            <a:r>
              <a:rPr lang="el-GR" sz="1400" dirty="0"/>
              <a:t>εργασίας PL  και του Κεφαλαίου  </a:t>
            </a:r>
            <a:r>
              <a:rPr lang="el-GR" sz="1400" dirty="0" smtClean="0"/>
              <a:t>PK</a:t>
            </a:r>
          </a:p>
          <a:p>
            <a:endParaRPr lang="el-GR" sz="1400" dirty="0"/>
          </a:p>
          <a:p>
            <a:r>
              <a:rPr lang="el-GR" sz="1400" b="1" dirty="0" smtClean="0">
                <a:solidFill>
                  <a:srgbClr val="C00000"/>
                </a:solidFill>
              </a:rPr>
              <a:t>Αν </a:t>
            </a:r>
            <a:r>
              <a:rPr lang="el-GR" sz="1400" b="1" dirty="0">
                <a:solidFill>
                  <a:srgbClr val="C00000"/>
                </a:solidFill>
              </a:rPr>
              <a:t>η επιχείρηση διέθετε όλα τα χρήματα της στην αγορά εργασίας θα αποκτούσε ποσότητες εργασίας και μηδέν ποσότητες κεφαλαίου.</a:t>
            </a:r>
          </a:p>
          <a:p>
            <a:r>
              <a:rPr lang="el-GR" sz="1400" b="1" dirty="0">
                <a:solidFill>
                  <a:srgbClr val="C00000"/>
                </a:solidFill>
              </a:rPr>
              <a:t>	 </a:t>
            </a:r>
          </a:p>
          <a:p>
            <a:pPr marL="285750" indent="-285750">
              <a:buFont typeface="Arial" panose="020B0604020202020204" pitchFamily="34" charset="0"/>
              <a:buChar char="•"/>
            </a:pPr>
            <a:r>
              <a:rPr lang="el-GR" sz="1400" b="1" dirty="0">
                <a:solidFill>
                  <a:srgbClr val="C00000"/>
                </a:solidFill>
              </a:rPr>
              <a:t>Αν η επιχείρηση διέθετε όλα τα χρήματα της στην αγορά κεφαλαίου θα αποκτούσε ποσότητες κεφαλαίου και μηδέν ποσότητες εργασίας.</a:t>
            </a:r>
          </a:p>
          <a:p>
            <a:pPr marL="285750" indent="-285750">
              <a:buFont typeface="Arial" panose="020B0604020202020204" pitchFamily="34" charset="0"/>
              <a:buChar char="•"/>
            </a:pPr>
            <a:endParaRPr lang="el-GR" sz="1400" b="1" dirty="0">
              <a:solidFill>
                <a:srgbClr val="C00000"/>
              </a:solidFill>
            </a:endParaRPr>
          </a:p>
          <a:p>
            <a:pPr marL="285750" indent="-285750">
              <a:buFont typeface="Arial" panose="020B0604020202020204" pitchFamily="34" charset="0"/>
              <a:buChar char="•"/>
            </a:pPr>
            <a:r>
              <a:rPr lang="el-GR" sz="1400" b="1" dirty="0">
                <a:solidFill>
                  <a:srgbClr val="C00000"/>
                </a:solidFill>
              </a:rPr>
              <a:t>Οι χρηματικές δυνατότητες της επιχείρησης είναι μεγαλύτερες όσο απομακρύνεται από το σημείο 0.</a:t>
            </a:r>
          </a:p>
        </p:txBody>
      </p:sp>
      <p:sp>
        <p:nvSpPr>
          <p:cNvPr id="7" name="Ορθογώνιο 6"/>
          <p:cNvSpPr/>
          <p:nvPr>
            <p:custDataLst>
              <p:tags r:id="rId7"/>
            </p:custDataLst>
          </p:nvPr>
        </p:nvSpPr>
        <p:spPr>
          <a:xfrm>
            <a:off x="5004048" y="1340768"/>
            <a:ext cx="4139952" cy="307777"/>
          </a:xfrm>
          <a:prstGeom prst="rect">
            <a:avLst/>
          </a:prstGeom>
        </p:spPr>
        <p:txBody>
          <a:bodyPr wrap="square">
            <a:spAutoFit/>
          </a:bodyPr>
          <a:lstStyle/>
          <a:p>
            <a:r>
              <a:rPr lang="el-GR" sz="1400" b="1" dirty="0" smtClean="0"/>
              <a:t>Καμπύλη </a:t>
            </a:r>
            <a:r>
              <a:rPr lang="el-GR" sz="1400" b="1" dirty="0"/>
              <a:t>Ίσου Κόστους και Ισορροπία Παραγωγού.</a:t>
            </a:r>
          </a:p>
        </p:txBody>
      </p:sp>
      <p:grpSp>
        <p:nvGrpSpPr>
          <p:cNvPr id="2" name="Ομάδα 1" descr="καμπύλη ίσου κόστους"/>
          <p:cNvGrpSpPr/>
          <p:nvPr/>
        </p:nvGrpSpPr>
        <p:grpSpPr>
          <a:xfrm>
            <a:off x="4704399" y="1628800"/>
            <a:ext cx="3982401" cy="4917380"/>
            <a:chOff x="4704399" y="1628800"/>
            <a:chExt cx="3982401" cy="4917380"/>
          </a:xfrm>
        </p:grpSpPr>
        <p:graphicFrame>
          <p:nvGraphicFramePr>
            <p:cNvPr id="14" name="Object 6" descr="καμπύλη ίσου κόστους"/>
            <p:cNvGraphicFramePr>
              <a:graphicFrameLocks noChangeAspect="1"/>
            </p:cNvGraphicFramePr>
            <p:nvPr>
              <p:extLst>
                <p:ext uri="{D42A27DB-BD31-4B8C-83A1-F6EECF244321}">
                  <p14:modId xmlns:p14="http://schemas.microsoft.com/office/powerpoint/2010/main" val="1703042925"/>
                </p:ext>
              </p:extLst>
            </p:nvPr>
          </p:nvGraphicFramePr>
          <p:xfrm>
            <a:off x="4704399" y="1628800"/>
            <a:ext cx="3982401" cy="4917380"/>
          </p:xfrm>
          <a:graphic>
            <a:graphicData uri="http://schemas.openxmlformats.org/presentationml/2006/ole">
              <mc:AlternateContent xmlns:mc="http://schemas.openxmlformats.org/markup-compatibility/2006">
                <mc:Choice xmlns:v="urn:schemas-microsoft-com:vml" Requires="v">
                  <p:oleObj spid="_x0000_s27693" r:id="rId11" imgW="4886643" imgH="4797036" progId="Visio.Drawing.11">
                    <p:embed/>
                  </p:oleObj>
                </mc:Choice>
                <mc:Fallback>
                  <p:oleObj r:id="rId11" imgW="4886643" imgH="4797036" progId="Visio.Drawing.11">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04399" y="1628800"/>
                          <a:ext cx="3982401" cy="4917380"/>
                        </a:xfrm>
                        <a:prstGeom prst="rect">
                          <a:avLst/>
                        </a:prstGeom>
                        <a:noFill/>
                        <a:ln>
                          <a:noFill/>
                        </a:ln>
                        <a:extLst/>
                      </p:spPr>
                    </p:pic>
                  </p:oleObj>
                </mc:Fallback>
              </mc:AlternateContent>
            </a:graphicData>
          </a:graphic>
        </p:graphicFrame>
        <p:sp>
          <p:nvSpPr>
            <p:cNvPr id="15" name="11 - Ορθογώνιο" descr="[DECORATIVE]"/>
            <p:cNvSpPr>
              <a:spLocks noChangeArrowheads="1"/>
            </p:cNvSpPr>
            <p:nvPr>
              <p:custDataLst>
                <p:tags r:id="rId8"/>
              </p:custDataLst>
            </p:nvPr>
          </p:nvSpPr>
          <p:spPr bwMode="auto">
            <a:xfrm>
              <a:off x="5653087" y="2996952"/>
              <a:ext cx="1800225" cy="261938"/>
            </a:xfrm>
            <a:prstGeom prst="rect">
              <a:avLst/>
            </a:prstGeom>
            <a:solidFill>
              <a:srgbClr val="92D050"/>
            </a:solidFill>
            <a:ln>
              <a:noFill/>
            </a:ln>
            <a:extLst/>
          </p:spPr>
          <p:txBody>
            <a:bodyPr wrap="none">
              <a:spAutoFit/>
            </a:bodyPr>
            <a:lstStyle>
              <a:lvl1pPr eaLnBrk="0" hangingPunct="0">
                <a:spcBef>
                  <a:spcPts val="575"/>
                </a:spcBef>
                <a:buClr>
                  <a:schemeClr val="accent1"/>
                </a:buClr>
                <a:buSzPct val="85000"/>
                <a:buFont typeface="Wingdings 2" panose="05020102010507070707" pitchFamily="18" charset="2"/>
                <a:buChar char=""/>
                <a:defRPr sz="2600">
                  <a:solidFill>
                    <a:schemeClr val="tx1"/>
                  </a:solidFill>
                  <a:latin typeface="Cambria" panose="02040503050406030204" pitchFamily="18"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Cambria" panose="02040503050406030204" pitchFamily="18" charset="0"/>
                </a:defRPr>
              </a:lvl2pPr>
              <a:lvl3pPr marL="1143000" indent="-228600" eaLnBrk="0" hangingPunct="0">
                <a:spcBef>
                  <a:spcPts val="375"/>
                </a:spcBef>
                <a:buClr>
                  <a:srgbClr val="E6B1AB"/>
                </a:buClr>
                <a:buSzPct val="85000"/>
                <a:buFont typeface="Wingdings 2" panose="05020102010507070707" pitchFamily="18" charset="2"/>
                <a:buChar char=""/>
                <a:defRPr sz="2000">
                  <a:solidFill>
                    <a:schemeClr val="tx1"/>
                  </a:solidFill>
                  <a:latin typeface="Cambria" panose="02040503050406030204" pitchFamily="18" charset="0"/>
                </a:defRPr>
              </a:lvl3pPr>
              <a:lvl4pPr marL="1600200" indent="-228600" eaLnBrk="0" hangingPunct="0">
                <a:spcBef>
                  <a:spcPts val="375"/>
                </a:spcBef>
                <a:buClr>
                  <a:srgbClr val="A28E6A"/>
                </a:buClr>
                <a:buSzPct val="80000"/>
                <a:buFont typeface="Wingdings 2" panose="05020102010507070707" pitchFamily="18" charset="2"/>
                <a:buChar char=""/>
                <a:defRPr sz="2000">
                  <a:solidFill>
                    <a:schemeClr val="tx1"/>
                  </a:solidFill>
                  <a:latin typeface="Cambria" panose="02040503050406030204" pitchFamily="18" charset="0"/>
                </a:defRPr>
              </a:lvl4pPr>
              <a:lvl5pPr marL="2057400" indent="-228600" eaLnBrk="0" hangingPunct="0">
                <a:spcBef>
                  <a:spcPts val="375"/>
                </a:spcBef>
                <a:buClr>
                  <a:srgbClr val="A28E6A"/>
                </a:buClr>
                <a:buChar char="o"/>
                <a:defRPr sz="2000">
                  <a:solidFill>
                    <a:schemeClr val="tx1"/>
                  </a:solidFill>
                  <a:latin typeface="Cambria" panose="02040503050406030204"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Cambria" panose="02040503050406030204"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Cambria" panose="02040503050406030204"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Cambria" panose="02040503050406030204"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Cambria" panose="02040503050406030204" pitchFamily="18" charset="0"/>
                </a:defRPr>
              </a:lvl9pPr>
            </a:lstStyle>
            <a:p>
              <a:pPr eaLnBrk="1" hangingPunct="1">
                <a:spcBef>
                  <a:spcPct val="0"/>
                </a:spcBef>
                <a:buClrTx/>
                <a:buSzTx/>
                <a:buFontTx/>
                <a:buNone/>
              </a:pPr>
              <a:r>
                <a:rPr lang="el-GR" altLang="el-GR" sz="1100" b="1" dirty="0">
                  <a:solidFill>
                    <a:srgbClr val="FF0000"/>
                  </a:solidFill>
                  <a:latin typeface="Arial" panose="020B0604020202020204" pitchFamily="34" charset="0"/>
                </a:rPr>
                <a:t>Καμπύλη ίσου κόστους </a:t>
              </a:r>
            </a:p>
          </p:txBody>
        </p:sp>
      </p:grpSp>
    </p:spTree>
    <p:custDataLst>
      <p:tags r:id="rId2"/>
    </p:custDataLst>
    <p:extLst>
      <p:ext uri="{BB962C8B-B14F-4D97-AF65-F5344CB8AC3E}">
        <p14:creationId xmlns:p14="http://schemas.microsoft.com/office/powerpoint/2010/main" val="35561056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3"/>
            </p:custDataLst>
          </p:nvPr>
        </p:nvSpPr>
        <p:spPr>
          <a:xfrm>
            <a:off x="0" y="260648"/>
            <a:ext cx="9036050" cy="940966"/>
          </a:xfrm>
        </p:spPr>
        <p:txBody>
          <a:bodyPr>
            <a:noAutofit/>
          </a:bodyPr>
          <a:lstStyle/>
          <a:p>
            <a:r>
              <a:rPr lang="el-GR" sz="3200" dirty="0" smtClean="0"/>
              <a:t>Καμπύλες </a:t>
            </a:r>
            <a:r>
              <a:rPr lang="el-GR" sz="3200" dirty="0"/>
              <a:t>Ίσου Κόστους </a:t>
            </a:r>
            <a:r>
              <a:rPr lang="el-GR" sz="3200" dirty="0" smtClean="0"/>
              <a:t>και                              Ισορροπία Παραγωγού (2).</a:t>
            </a:r>
            <a:endParaRPr lang="el-GR" sz="32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24</a:t>
            </a:fld>
            <a:endParaRPr lang="el-GR" sz="1400" dirty="0"/>
          </a:p>
        </p:txBody>
      </p:sp>
      <p:sp>
        <p:nvSpPr>
          <p:cNvPr id="5" name="Ορθογώνιο 4" descr="Αν λάβουμε υπόψη τις ΚΑΜΠΥΛΕΣ ΙΣΟΥ ΠΡΟΪΟΝΤΟΣ, προκύπτει ότι μια επιχείρηση βρίσκεται σε ΙΣΟΡΡΟΠΙΑ όταν ΜΕΓΙΣΤΟΠΟΙΕΙ ΤΗΝ ΠΑΡΑΓΩΓΗ ΤΗΣ.&#10;K1, L 1,    Η καμπύλη ίσου κόστους , η οποία αντανακλά  τις ποσότητες των εισροών η επιχείρηση με βάση τις συγκεκριμένες τιμές τους, τότε&#10;ΤΟ ΣΗΜΕΙΟ Α ΤΗΣ ΚΑΜΠΥΛΗΣ ΙΙ.: Είναι το σημείο ισορροπίας του παραγωγού. Το σημείο αυτό είναι το σημείο επαφής της υψηλότερης δυνατής καμπύλης ίσου προϊόντος  και της καμπύλης ίσου κόστους. Στο σημείο αυτό ο  οριακός λόγος τεχνικής  υποκ/στάσεως MRTS  είναι&#10;&#10;           αλλά επειδή&#10;&#10;&#10;Τότε η                                    γράφεται&#10;   &#10;&#10;&#10;&#10;Ο ΟΡΙΑΚΟΣ ΛΟΓΟΣ ΤΕΧΝΙΚΗΣ  ΥΠΟΚΑΤΑΣΤΑΣΕΩΣ &#10;= ΛΟΓΟ ΤΙΜΩΝ ΤΩΝ ΣΥΝΤΕΛΕΣΤΩΝ ΠΑΡΑΓΩΓΗΣ&#10;&#10;Ο ΕΠΙΧΙΕΡΗΜΑΤΙΑΣ ΕΛΑΧΙΣΤΟΠΟΙΕΙ ΤΟ ΚΟΣΤΟΣ, ΜΕ ΔΕΔΟΜΕΝΗ ΤΗΝ ΠΑΡΑΓΩΓΗ, ΌΤΑΝ ΧΡΗΣΙΜΟΠΟΙΕΙ ΤΕΤΟΙΕΣ ΠΟΣΟΤΗΤΕΣ ΕΙΣΡΟΩΝ, ΣΤΙΣ ΟΠΟΙΕΣ  Ο ΟΡΙΑΚΟΣ ΛΟΓΟΣ ΤΕΧΝΙΚΗΣ ΥΠΟΚΑΤΑΣΤΑΣΕΩΣ ΙΣΟΥΤΑΙ ΜΕ ΤΟ ΛΟΓΟ ΤΩΝ ΤΙΜΩΝ ΤΩΝ ΕΙΣΡΟΩΝ&#10;"/>
          <p:cNvSpPr/>
          <p:nvPr>
            <p:custDataLst>
              <p:tags r:id="rId6"/>
            </p:custDataLst>
          </p:nvPr>
        </p:nvSpPr>
        <p:spPr>
          <a:xfrm>
            <a:off x="1563" y="1340768"/>
            <a:ext cx="4824598" cy="5078313"/>
          </a:xfrm>
          <a:prstGeom prst="rect">
            <a:avLst/>
          </a:prstGeom>
        </p:spPr>
        <p:txBody>
          <a:bodyPr wrap="square">
            <a:spAutoFit/>
          </a:bodyPr>
          <a:lstStyle/>
          <a:p>
            <a:pPr marL="285750" indent="-285750">
              <a:buFont typeface="Arial" panose="020B0604020202020204" pitchFamily="34" charset="0"/>
              <a:buChar char="•"/>
            </a:pPr>
            <a:r>
              <a:rPr lang="el-GR" sz="1200" dirty="0"/>
              <a:t>Αν λάβουμε υπόψη τις </a:t>
            </a:r>
            <a:r>
              <a:rPr lang="el-GR" sz="1200" b="1" dirty="0">
                <a:solidFill>
                  <a:srgbClr val="0000FF"/>
                </a:solidFill>
              </a:rPr>
              <a:t>ΚΑΜΠΥΛΕΣ ΙΣΟΥ ΠΡΟΪΟΝΤΟΣ</a:t>
            </a:r>
            <a:r>
              <a:rPr lang="el-GR" sz="1200" dirty="0"/>
              <a:t>, προκύπτει ότι μια επιχείρηση βρίσκεται σε </a:t>
            </a:r>
            <a:r>
              <a:rPr lang="el-GR" sz="1200" b="1" dirty="0">
                <a:solidFill>
                  <a:srgbClr val="0000FF"/>
                </a:solidFill>
              </a:rPr>
              <a:t>ΙΣΟΡΡΟΠΙΑ</a:t>
            </a:r>
            <a:r>
              <a:rPr lang="el-GR" sz="1200" dirty="0"/>
              <a:t> όταν </a:t>
            </a:r>
            <a:r>
              <a:rPr lang="el-GR" sz="1200" b="1" dirty="0">
                <a:solidFill>
                  <a:srgbClr val="0000FF"/>
                </a:solidFill>
              </a:rPr>
              <a:t>ΜΕΓΙΣΤΟΠΟΙΕΙ ΤΗΝ ΠΑΡΑΓΩΓΗ ΤΗΣ</a:t>
            </a:r>
          </a:p>
          <a:p>
            <a:pPr marL="285750" indent="-285750">
              <a:buFont typeface="Arial" panose="020B0604020202020204" pitchFamily="34" charset="0"/>
              <a:buChar char="•"/>
            </a:pPr>
            <a:r>
              <a:rPr lang="el-GR" sz="1200" b="1" dirty="0">
                <a:solidFill>
                  <a:srgbClr val="0000FF"/>
                </a:solidFill>
              </a:rPr>
              <a:t>K</a:t>
            </a:r>
            <a:r>
              <a:rPr lang="el-GR" sz="1200" b="1" baseline="-25000" dirty="0">
                <a:solidFill>
                  <a:srgbClr val="0000FF"/>
                </a:solidFill>
              </a:rPr>
              <a:t>1</a:t>
            </a:r>
            <a:r>
              <a:rPr lang="el-GR" sz="1200" b="1" dirty="0">
                <a:solidFill>
                  <a:srgbClr val="0000FF"/>
                </a:solidFill>
              </a:rPr>
              <a:t> L </a:t>
            </a:r>
            <a:r>
              <a:rPr lang="el-GR" sz="1200" b="1" baseline="-25000" dirty="0">
                <a:solidFill>
                  <a:srgbClr val="0000FF"/>
                </a:solidFill>
              </a:rPr>
              <a:t>1</a:t>
            </a:r>
            <a:r>
              <a:rPr lang="el-GR" sz="1200" b="1" dirty="0">
                <a:solidFill>
                  <a:srgbClr val="0000FF"/>
                </a:solidFill>
              </a:rPr>
              <a:t>    </a:t>
            </a:r>
            <a:r>
              <a:rPr lang="el-GR" sz="1200" dirty="0"/>
              <a:t>Η καμπύλη ίσου κόστους , η οποία αντανακλά  τις ποσότητες των εισροών η επιχείρηση με βάση τις συγκεκριμένες τιμές τους, τότε</a:t>
            </a:r>
          </a:p>
          <a:p>
            <a:pPr marL="285750" indent="-285750">
              <a:buFont typeface="Arial" panose="020B0604020202020204" pitchFamily="34" charset="0"/>
              <a:buChar char="•"/>
            </a:pPr>
            <a:r>
              <a:rPr lang="el-GR" sz="1200" b="1" dirty="0">
                <a:solidFill>
                  <a:srgbClr val="0000FF"/>
                </a:solidFill>
              </a:rPr>
              <a:t>ΤΟ ΣΗΜΕΙΟ Α ΤΗΣ ΚΑΜΠΥΛΗΣ ΙΙ.: </a:t>
            </a:r>
            <a:r>
              <a:rPr lang="el-GR" sz="1200" dirty="0"/>
              <a:t>Είναι το σημείο ισορροπίας του παραγωγού. Το σημείο αυτό είναι το σημείο επαφής της υψηλότερης δυνατής καμπύλης ίσου προϊόντος  και της </a:t>
            </a:r>
            <a:r>
              <a:rPr lang="el-GR" sz="1200" b="1" dirty="0">
                <a:solidFill>
                  <a:srgbClr val="0000FF"/>
                </a:solidFill>
              </a:rPr>
              <a:t>καμπύλης ίσου κόστους. </a:t>
            </a:r>
            <a:r>
              <a:rPr lang="el-GR" sz="1200" dirty="0" smtClean="0"/>
              <a:t>Στο σημείο </a:t>
            </a:r>
            <a:r>
              <a:rPr lang="el-GR" sz="1200" dirty="0"/>
              <a:t>αυτό ο  </a:t>
            </a:r>
            <a:r>
              <a:rPr lang="el-GR" sz="1200" b="1" dirty="0">
                <a:solidFill>
                  <a:srgbClr val="0000FF"/>
                </a:solidFill>
              </a:rPr>
              <a:t>οριακός λόγος τεχνικής  </a:t>
            </a:r>
            <a:r>
              <a:rPr lang="el-GR" sz="1200" b="1" dirty="0" err="1">
                <a:solidFill>
                  <a:srgbClr val="0000FF"/>
                </a:solidFill>
              </a:rPr>
              <a:t>υποκ</a:t>
            </a:r>
            <a:r>
              <a:rPr lang="el-GR" sz="1200" b="1" dirty="0">
                <a:solidFill>
                  <a:srgbClr val="0000FF"/>
                </a:solidFill>
              </a:rPr>
              <a:t>/στάσεως</a:t>
            </a:r>
            <a:r>
              <a:rPr lang="el-GR" sz="1200" dirty="0"/>
              <a:t> MRTS  είναι</a:t>
            </a:r>
          </a:p>
          <a:p>
            <a:pPr marL="285750" indent="-285750">
              <a:buFont typeface="Arial" panose="020B0604020202020204" pitchFamily="34" charset="0"/>
              <a:buChar char="•"/>
            </a:pPr>
            <a:endParaRPr lang="el-GR" sz="1200" dirty="0"/>
          </a:p>
          <a:p>
            <a:r>
              <a:rPr lang="el-GR" sz="1200" dirty="0" smtClean="0"/>
              <a:t>           </a:t>
            </a:r>
            <a:r>
              <a:rPr lang="el-GR" sz="1200" dirty="0"/>
              <a:t>αλλά επειδή</a:t>
            </a:r>
          </a:p>
          <a:p>
            <a:pPr marL="285750" indent="-285750">
              <a:buFont typeface="Arial" panose="020B0604020202020204" pitchFamily="34" charset="0"/>
              <a:buChar char="•"/>
            </a:pPr>
            <a:endParaRPr lang="el-GR" sz="1200" dirty="0"/>
          </a:p>
          <a:p>
            <a:pPr marL="285750" indent="-285750">
              <a:buFont typeface="Arial" panose="020B0604020202020204" pitchFamily="34" charset="0"/>
              <a:buChar char="•"/>
            </a:pPr>
            <a:endParaRPr lang="el-GR" sz="1200" dirty="0"/>
          </a:p>
          <a:p>
            <a:r>
              <a:rPr lang="el-GR" sz="1200" dirty="0"/>
              <a:t>Τότε η                                   </a:t>
            </a:r>
            <a:r>
              <a:rPr lang="el-GR" sz="1200" dirty="0" smtClean="0"/>
              <a:t> γράφεται</a:t>
            </a:r>
            <a:endParaRPr lang="el-GR" sz="1200" dirty="0"/>
          </a:p>
          <a:p>
            <a:r>
              <a:rPr lang="el-GR" sz="1200" dirty="0"/>
              <a:t>   </a:t>
            </a:r>
          </a:p>
          <a:p>
            <a:endParaRPr lang="el-GR" sz="1200" b="1" dirty="0" smtClean="0">
              <a:solidFill>
                <a:schemeClr val="tx2"/>
              </a:solidFill>
            </a:endParaRPr>
          </a:p>
          <a:p>
            <a:endParaRPr lang="el-GR" sz="1200" b="1" dirty="0">
              <a:solidFill>
                <a:schemeClr val="tx2"/>
              </a:solidFill>
            </a:endParaRPr>
          </a:p>
          <a:p>
            <a:endParaRPr lang="el-GR" sz="1200" b="1" dirty="0" smtClean="0">
              <a:solidFill>
                <a:schemeClr val="tx2"/>
              </a:solidFill>
            </a:endParaRPr>
          </a:p>
          <a:p>
            <a:pPr algn="ctr"/>
            <a:r>
              <a:rPr lang="el-GR" sz="1200" b="1" dirty="0" smtClean="0">
                <a:solidFill>
                  <a:schemeClr val="tx2"/>
                </a:solidFill>
              </a:rPr>
              <a:t>Ο </a:t>
            </a:r>
            <a:r>
              <a:rPr lang="el-GR" sz="1200" b="1" dirty="0">
                <a:solidFill>
                  <a:schemeClr val="tx2"/>
                </a:solidFill>
              </a:rPr>
              <a:t>ΟΡΙΑΚΟΣ ΛΟΓΟΣ ΤΕΧΝΙΚΗΣ </a:t>
            </a:r>
            <a:r>
              <a:rPr lang="el-GR" sz="1200" b="1" dirty="0" smtClean="0">
                <a:solidFill>
                  <a:schemeClr val="tx2"/>
                </a:solidFill>
              </a:rPr>
              <a:t> ΥΠΟΚΑΤΑΣΤΑΣΕΩΣ </a:t>
            </a:r>
          </a:p>
          <a:p>
            <a:pPr algn="ctr"/>
            <a:r>
              <a:rPr lang="el-GR" sz="1200" b="1" dirty="0" smtClean="0">
                <a:solidFill>
                  <a:schemeClr val="tx2"/>
                </a:solidFill>
              </a:rPr>
              <a:t>= ΛΟΓΟ </a:t>
            </a:r>
            <a:r>
              <a:rPr lang="el-GR" sz="1200" b="1" dirty="0">
                <a:solidFill>
                  <a:schemeClr val="tx2"/>
                </a:solidFill>
              </a:rPr>
              <a:t>ΤΙΜΩΝ </a:t>
            </a:r>
            <a:r>
              <a:rPr lang="el-GR" sz="1200" b="1" dirty="0" smtClean="0">
                <a:solidFill>
                  <a:schemeClr val="tx2"/>
                </a:solidFill>
              </a:rPr>
              <a:t>ΤΩΝ </a:t>
            </a:r>
            <a:r>
              <a:rPr lang="el-GR" sz="1200" b="1" dirty="0">
                <a:solidFill>
                  <a:schemeClr val="tx2"/>
                </a:solidFill>
              </a:rPr>
              <a:t>ΣΥΝΤΕΛΕΣΤΩΝ ΠΑΡΑΓΩΓΗΣ</a:t>
            </a:r>
          </a:p>
          <a:p>
            <a:endParaRPr lang="el-GR" sz="1200" dirty="0" smtClean="0"/>
          </a:p>
          <a:p>
            <a:r>
              <a:rPr lang="el-GR" sz="1200" b="1" dirty="0" smtClean="0"/>
              <a:t>Ο </a:t>
            </a:r>
            <a:r>
              <a:rPr lang="el-GR" sz="1200" b="1" dirty="0"/>
              <a:t>ΕΠΙΧΙΕΡΗΜΑΤΙΑΣ </a:t>
            </a:r>
            <a:r>
              <a:rPr lang="el-GR" sz="1200" b="1" u="sng" dirty="0">
                <a:solidFill>
                  <a:srgbClr val="0000FF"/>
                </a:solidFill>
              </a:rPr>
              <a:t>ΕΛΑΧΙΣΤΟΠΟΙΕΙ ΤΟ ΚΟΣΤΟΣ</a:t>
            </a:r>
            <a:r>
              <a:rPr lang="el-GR" sz="1200" dirty="0"/>
              <a:t>, </a:t>
            </a:r>
            <a:r>
              <a:rPr lang="el-GR" sz="1200" b="1" dirty="0"/>
              <a:t>ΜΕ ΔΕΔΟΜΕΝΗ ΤΗΝ ΠΑΡΑΓΩΓΗ, ΌΤΑΝ ΧΡΗΣΙΜΟΠΟΙΕΙ ΤΕΤΟΙΕΣ ΠΟΣΟΤΗΤΕΣ ΕΙΣΡΟΩΝ, ΣΤΙΣ ΟΠΟΙΕΣ  Ο ΟΡΙΑΚΟΣ ΛΟΓΟΣ ΤΕΧΝΙΚΗΣ ΥΠΟΚΑΤΑΣΤΑΣΕΩΣ ΙΣΟΥΤΑΙ ΜΕ ΤΟ ΛΟΓΟ ΤΩΝ ΤΙΜΩΝ ΤΩΝ ΕΙΣΡΟΩΝ</a:t>
            </a:r>
          </a:p>
        </p:txBody>
      </p:sp>
      <p:sp>
        <p:nvSpPr>
          <p:cNvPr id="7" name="Ορθογώνιο 6"/>
          <p:cNvSpPr/>
          <p:nvPr>
            <p:custDataLst>
              <p:tags r:id="rId7"/>
            </p:custDataLst>
          </p:nvPr>
        </p:nvSpPr>
        <p:spPr>
          <a:xfrm>
            <a:off x="5004048" y="1340768"/>
            <a:ext cx="4139952" cy="307777"/>
          </a:xfrm>
          <a:prstGeom prst="rect">
            <a:avLst/>
          </a:prstGeom>
        </p:spPr>
        <p:txBody>
          <a:bodyPr wrap="square">
            <a:spAutoFit/>
          </a:bodyPr>
          <a:lstStyle/>
          <a:p>
            <a:r>
              <a:rPr lang="el-GR" sz="1400" b="1" dirty="0" smtClean="0"/>
              <a:t>Ισορροπία </a:t>
            </a:r>
            <a:r>
              <a:rPr lang="el-GR" sz="1400" b="1" dirty="0"/>
              <a:t>Παραγωγού.</a:t>
            </a:r>
          </a:p>
        </p:txBody>
      </p:sp>
      <p:pic>
        <p:nvPicPr>
          <p:cNvPr id="3" name="Εικόνα 2" descr="μαθηματικός τύπος: οριακός λόγος τεχνικής  υποκαταστάσεως ισούται με το λόγο των τιμών των συντελεστών παραγωγής."/>
          <p:cNvPicPr>
            <a:picLocks noChangeAspect="1"/>
          </p:cNvPicPr>
          <p:nvPr/>
        </p:nvPicPr>
        <p:blipFill>
          <a:blip r:embed="rId10"/>
          <a:stretch>
            <a:fillRect/>
          </a:stretch>
        </p:blipFill>
        <p:spPr>
          <a:xfrm>
            <a:off x="755576" y="2993975"/>
            <a:ext cx="1206918" cy="516618"/>
          </a:xfrm>
          <a:prstGeom prst="rect">
            <a:avLst/>
          </a:prstGeom>
        </p:spPr>
      </p:pic>
      <p:pic>
        <p:nvPicPr>
          <p:cNvPr id="4" name="Εικόνα 3" descr="[DECORATIVE]"/>
          <p:cNvPicPr>
            <a:picLocks noChangeAspect="1"/>
          </p:cNvPicPr>
          <p:nvPr/>
        </p:nvPicPr>
        <p:blipFill>
          <a:blip r:embed="rId11"/>
          <a:stretch>
            <a:fillRect/>
          </a:stretch>
        </p:blipFill>
        <p:spPr>
          <a:xfrm>
            <a:off x="1763688" y="3302423"/>
            <a:ext cx="2880146" cy="601958"/>
          </a:xfrm>
          <a:prstGeom prst="rect">
            <a:avLst/>
          </a:prstGeom>
        </p:spPr>
      </p:pic>
      <p:graphicFrame>
        <p:nvGraphicFramePr>
          <p:cNvPr id="12" name="Object 7"/>
          <p:cNvGraphicFramePr>
            <a:graphicFrameLocks noChangeAspect="1"/>
          </p:cNvGraphicFramePr>
          <p:nvPr>
            <p:extLst>
              <p:ext uri="{D42A27DB-BD31-4B8C-83A1-F6EECF244321}">
                <p14:modId xmlns:p14="http://schemas.microsoft.com/office/powerpoint/2010/main" val="400294855"/>
              </p:ext>
            </p:extLst>
          </p:nvPr>
        </p:nvGraphicFramePr>
        <p:xfrm>
          <a:off x="546075" y="3768348"/>
          <a:ext cx="1217613" cy="581025"/>
        </p:xfrm>
        <a:graphic>
          <a:graphicData uri="http://schemas.openxmlformats.org/presentationml/2006/ole">
            <mc:AlternateContent xmlns:mc="http://schemas.openxmlformats.org/markup-compatibility/2006">
              <mc:Choice xmlns:v="urn:schemas-microsoft-com:vml" Requires="v">
                <p:oleObj spid="_x0000_s28723" name="Equation" r:id="rId12" imgW="926698" imgH="444307" progId="Equation.DSMT4">
                  <p:embed/>
                </p:oleObj>
              </mc:Choice>
              <mc:Fallback>
                <p:oleObj name="Equation" r:id="rId12" imgW="926698" imgH="444307"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6075" y="3768348"/>
                        <a:ext cx="121761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Εικόνα 5" descr="μαθηματικός τύπος: οριακός λόγος τεχνικής  υποκαταστάσεως ισούται με το λόγο των τιμών των συντελεστών παραγωγής."/>
          <p:cNvPicPr>
            <a:picLocks noChangeAspect="1"/>
          </p:cNvPicPr>
          <p:nvPr/>
        </p:nvPicPr>
        <p:blipFill>
          <a:blip r:embed="rId14"/>
          <a:stretch>
            <a:fillRect/>
          </a:stretch>
        </p:blipFill>
        <p:spPr>
          <a:xfrm>
            <a:off x="2602575" y="3879924"/>
            <a:ext cx="1726563" cy="889984"/>
          </a:xfrm>
          <a:prstGeom prst="rect">
            <a:avLst/>
          </a:prstGeom>
        </p:spPr>
      </p:pic>
      <p:pic>
        <p:nvPicPr>
          <p:cNvPr id="9" name="Εικόνα 8" descr="Καμπύλη ισορροπίας παραγωγού.περιλαμβάνει την καμπύλη ίσου κόστους, την καμπύλη ίσης παραγωγής ή ίσου προιόντος και το σημείο ισορροπίας του παραγωγού."/>
          <p:cNvPicPr>
            <a:picLocks noChangeAspect="1"/>
          </p:cNvPicPr>
          <p:nvPr/>
        </p:nvPicPr>
        <p:blipFill>
          <a:blip r:embed="rId15"/>
          <a:stretch>
            <a:fillRect/>
          </a:stretch>
        </p:blipFill>
        <p:spPr>
          <a:xfrm>
            <a:off x="5166859" y="1734539"/>
            <a:ext cx="3456732" cy="4535817"/>
          </a:xfrm>
          <a:prstGeom prst="rect">
            <a:avLst/>
          </a:prstGeom>
        </p:spPr>
      </p:pic>
    </p:spTree>
    <p:custDataLst>
      <p:tags r:id="rId2"/>
    </p:custDataLst>
    <p:extLst>
      <p:ext uri="{BB962C8B-B14F-4D97-AF65-F5344CB8AC3E}">
        <p14:creationId xmlns:p14="http://schemas.microsoft.com/office/powerpoint/2010/main" val="28942816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3"/>
            </p:custDataLst>
          </p:nvPr>
        </p:nvSpPr>
        <p:spPr>
          <a:xfrm>
            <a:off x="0" y="260648"/>
            <a:ext cx="9036050" cy="940966"/>
          </a:xfrm>
        </p:spPr>
        <p:txBody>
          <a:bodyPr>
            <a:noAutofit/>
          </a:bodyPr>
          <a:lstStyle/>
          <a:p>
            <a:r>
              <a:rPr lang="el-GR" sz="3200" dirty="0"/>
              <a:t>Η </a:t>
            </a:r>
            <a:r>
              <a:rPr lang="el-GR" sz="3200" dirty="0" smtClean="0"/>
              <a:t>Καμπύλη Επεκτάσεως – Αποτελέσματα Υποκαταστάσεως και Προϊόντος (1)</a:t>
            </a:r>
            <a:endParaRPr lang="el-GR" sz="32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25</a:t>
            </a:fld>
            <a:endParaRPr lang="el-GR" sz="1400" dirty="0"/>
          </a:p>
        </p:txBody>
      </p:sp>
      <p:sp>
        <p:nvSpPr>
          <p:cNvPr id="2" name="Ορθογώνιο 1"/>
          <p:cNvSpPr/>
          <p:nvPr>
            <p:custDataLst>
              <p:tags r:id="rId6"/>
            </p:custDataLst>
          </p:nvPr>
        </p:nvSpPr>
        <p:spPr>
          <a:xfrm>
            <a:off x="173498" y="1412776"/>
            <a:ext cx="4680520" cy="4555093"/>
          </a:xfrm>
          <a:prstGeom prst="rect">
            <a:avLst/>
          </a:prstGeom>
        </p:spPr>
        <p:txBody>
          <a:bodyPr wrap="square">
            <a:spAutoFit/>
          </a:bodyPr>
          <a:lstStyle/>
          <a:p>
            <a:pPr marL="285750" indent="-285750">
              <a:buFont typeface="Wingdings" panose="05000000000000000000" pitchFamily="2" charset="2"/>
              <a:buChar char="ü"/>
            </a:pPr>
            <a:r>
              <a:rPr lang="el-GR" sz="1600" dirty="0"/>
              <a:t>Αν ο επιχειρηματίας διαθέτει υψηλότερη δαπάνη για αγορά των συντελεστών παραγωγής ενώ οι τιμές παραμένουν σταθερές, τότε οι καμπύλες ίσου κόστους μετατοπίζεται παράλληλα προς τα πάνω. </a:t>
            </a:r>
          </a:p>
          <a:p>
            <a:pPr marL="285750" indent="-285750">
              <a:buFont typeface="Wingdings" panose="05000000000000000000" pitchFamily="2" charset="2"/>
              <a:buChar char="ü"/>
            </a:pPr>
            <a:r>
              <a:rPr lang="el-GR" sz="1600" dirty="0"/>
              <a:t>Το σημείο ισορροπίας είναι το σημείο επαφής των καμπυλών </a:t>
            </a:r>
            <a:r>
              <a:rPr lang="el-GR" sz="1600" b="1" dirty="0"/>
              <a:t>ΙΣΟΥ ΠΡΟΪΟΝΤΟΣ Ι,ΙΙ,&amp; ΙΙΙ  </a:t>
            </a:r>
            <a:r>
              <a:rPr lang="el-GR" sz="1600" dirty="0"/>
              <a:t>και των καμπυλών </a:t>
            </a:r>
            <a:r>
              <a:rPr lang="el-GR" sz="1600" b="1" dirty="0"/>
              <a:t>ΙΣΟΥ ΚΟΣΤΟΥΣ</a:t>
            </a:r>
            <a:r>
              <a:rPr lang="el-GR" sz="1600" dirty="0"/>
              <a:t>.</a:t>
            </a:r>
          </a:p>
          <a:p>
            <a:pPr marL="285750" indent="-285750">
              <a:buFont typeface="Wingdings" panose="05000000000000000000" pitchFamily="2" charset="2"/>
              <a:buChar char="ü"/>
            </a:pPr>
            <a:r>
              <a:rPr lang="el-GR" sz="1600" b="1" dirty="0">
                <a:solidFill>
                  <a:srgbClr val="0000FF"/>
                </a:solidFill>
              </a:rPr>
              <a:t>Η ευθεία ΟΕ που συνδέει τα σημεία ισορροπίας  Α, Β, &amp; Γ ονομάζεται ΚΑΜΠΥΛΗ ΕΠΕΚΤΑΣΕΩΣ ΤΗΣ ΕΠΙΧΕΙΡΗΣΗΣ.</a:t>
            </a:r>
          </a:p>
          <a:p>
            <a:pPr marL="285750" indent="-285750">
              <a:buFont typeface="Wingdings" panose="05000000000000000000" pitchFamily="2" charset="2"/>
              <a:buChar char="ü"/>
            </a:pPr>
            <a:r>
              <a:rPr lang="el-GR" sz="1600" dirty="0"/>
              <a:t>Δεδομένου ότι ο λόγος των τιμών των παραγωγικών συντελεστών είναι σταθερός, Η ΚΛΙΣΗ της καμπύλης ΙΣΟΥ ΚΟΣΤΟΥΣ δεν μεταβάλλεται.   </a:t>
            </a:r>
          </a:p>
          <a:p>
            <a:pPr marL="285750" indent="-285750">
              <a:buFont typeface="Wingdings" panose="05000000000000000000" pitchFamily="2" charset="2"/>
              <a:buChar char="ü"/>
            </a:pPr>
            <a:r>
              <a:rPr lang="el-GR" sz="1600" dirty="0"/>
              <a:t>Όταν οι τιμές των συντελεστών παραγωγής  μεταβάλλονται  τότε διαφοροποιείται η κλίση της </a:t>
            </a:r>
            <a:r>
              <a:rPr lang="el-GR" sz="1600" dirty="0" smtClean="0"/>
              <a:t>καμπύλης  </a:t>
            </a:r>
            <a:r>
              <a:rPr lang="el-GR" sz="1600" dirty="0"/>
              <a:t>ίσου </a:t>
            </a:r>
            <a:r>
              <a:rPr lang="el-GR" sz="1600" dirty="0" smtClean="0"/>
              <a:t>κόστους. </a:t>
            </a:r>
            <a:endParaRPr lang="el-GR" sz="1600" dirty="0"/>
          </a:p>
        </p:txBody>
      </p:sp>
      <p:pic>
        <p:nvPicPr>
          <p:cNvPr id="11" name="Εικόνα 10" descr="μαθηματικός τύπος κλίσης της καμπύλης ίσου κόστους."/>
          <p:cNvPicPr>
            <a:picLocks noChangeAspect="1"/>
          </p:cNvPicPr>
          <p:nvPr/>
        </p:nvPicPr>
        <p:blipFill>
          <a:blip r:embed="rId11"/>
          <a:stretch>
            <a:fillRect/>
          </a:stretch>
        </p:blipFill>
        <p:spPr>
          <a:xfrm>
            <a:off x="2771800" y="5626768"/>
            <a:ext cx="431553" cy="789854"/>
          </a:xfrm>
          <a:prstGeom prst="rect">
            <a:avLst/>
          </a:prstGeom>
        </p:spPr>
      </p:pic>
      <p:graphicFrame>
        <p:nvGraphicFramePr>
          <p:cNvPr id="20" name="Object 1"/>
          <p:cNvGraphicFramePr>
            <a:graphicFrameLocks/>
          </p:cNvGraphicFramePr>
          <p:nvPr>
            <p:extLst>
              <p:ext uri="{D42A27DB-BD31-4B8C-83A1-F6EECF244321}">
                <p14:modId xmlns:p14="http://schemas.microsoft.com/office/powerpoint/2010/main" val="84128708"/>
              </p:ext>
            </p:extLst>
          </p:nvPr>
        </p:nvGraphicFramePr>
        <p:xfrm>
          <a:off x="4932040" y="1081954"/>
          <a:ext cx="3936219" cy="5334668"/>
        </p:xfrm>
        <a:graphic>
          <a:graphicData uri="http://schemas.openxmlformats.org/presentationml/2006/ole">
            <mc:AlternateContent xmlns:mc="http://schemas.openxmlformats.org/markup-compatibility/2006">
              <mc:Choice xmlns:v="urn:schemas-microsoft-com:vml" Requires="v">
                <p:oleObj spid="_x0000_s29730" r:id="rId12" imgW="5001707" imgH="5706345" progId="Visio.Drawing.11">
                  <p:embed/>
                </p:oleObj>
              </mc:Choice>
              <mc:Fallback>
                <p:oleObj r:id="rId12" imgW="5001707" imgH="5706345" progId="Visio.Drawing.11">
                  <p:embed/>
                  <p:pic>
                    <p:nvPicPr>
                      <p:cNvPr id="0" name=""/>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32040" y="1081954"/>
                        <a:ext cx="3936219" cy="5334668"/>
                      </a:xfrm>
                      <a:prstGeom prst="rect">
                        <a:avLst/>
                      </a:prstGeom>
                      <a:noFill/>
                      <a:ln>
                        <a:noFill/>
                      </a:ln>
                      <a:extLst/>
                    </p:spPr>
                  </p:pic>
                </p:oleObj>
              </mc:Fallback>
            </mc:AlternateContent>
          </a:graphicData>
        </a:graphic>
      </p:graphicFrame>
      <p:sp>
        <p:nvSpPr>
          <p:cNvPr id="21" name="13 - Ορθογώνιο"/>
          <p:cNvSpPr>
            <a:spLocks noChangeArrowheads="1"/>
          </p:cNvSpPr>
          <p:nvPr>
            <p:custDataLst>
              <p:tags r:id="rId7"/>
            </p:custDataLst>
          </p:nvPr>
        </p:nvSpPr>
        <p:spPr bwMode="auto">
          <a:xfrm>
            <a:off x="5724203" y="1334991"/>
            <a:ext cx="1026315" cy="600164"/>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ts val="575"/>
              </a:spcBef>
              <a:buClr>
                <a:schemeClr val="accent1"/>
              </a:buClr>
              <a:buSzPct val="85000"/>
              <a:buFont typeface="Wingdings 2" panose="05020102010507070707" pitchFamily="18" charset="2"/>
              <a:buChar char=""/>
              <a:defRPr sz="2600">
                <a:solidFill>
                  <a:schemeClr val="tx1"/>
                </a:solidFill>
                <a:latin typeface="Cambria" panose="02040503050406030204" pitchFamily="18"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Cambria" panose="02040503050406030204" pitchFamily="18" charset="0"/>
              </a:defRPr>
            </a:lvl2pPr>
            <a:lvl3pPr marL="1143000" indent="-228600" eaLnBrk="0" hangingPunct="0">
              <a:spcBef>
                <a:spcPts val="375"/>
              </a:spcBef>
              <a:buClr>
                <a:srgbClr val="E6B1AB"/>
              </a:buClr>
              <a:buSzPct val="85000"/>
              <a:buFont typeface="Wingdings 2" panose="05020102010507070707" pitchFamily="18" charset="2"/>
              <a:buChar char=""/>
              <a:defRPr sz="2000">
                <a:solidFill>
                  <a:schemeClr val="tx1"/>
                </a:solidFill>
                <a:latin typeface="Cambria" panose="02040503050406030204" pitchFamily="18" charset="0"/>
              </a:defRPr>
            </a:lvl3pPr>
            <a:lvl4pPr marL="1600200" indent="-228600" eaLnBrk="0" hangingPunct="0">
              <a:spcBef>
                <a:spcPts val="375"/>
              </a:spcBef>
              <a:buClr>
                <a:srgbClr val="A28E6A"/>
              </a:buClr>
              <a:buSzPct val="80000"/>
              <a:buFont typeface="Wingdings 2" panose="05020102010507070707" pitchFamily="18" charset="2"/>
              <a:buChar char=""/>
              <a:defRPr sz="2000">
                <a:solidFill>
                  <a:schemeClr val="tx1"/>
                </a:solidFill>
                <a:latin typeface="Cambria" panose="02040503050406030204" pitchFamily="18" charset="0"/>
              </a:defRPr>
            </a:lvl4pPr>
            <a:lvl5pPr marL="2057400" indent="-228600" eaLnBrk="0" hangingPunct="0">
              <a:spcBef>
                <a:spcPts val="375"/>
              </a:spcBef>
              <a:buClr>
                <a:srgbClr val="A28E6A"/>
              </a:buClr>
              <a:buChar char="o"/>
              <a:defRPr sz="2000">
                <a:solidFill>
                  <a:schemeClr val="tx1"/>
                </a:solidFill>
                <a:latin typeface="Cambria" panose="02040503050406030204"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Cambria" panose="02040503050406030204"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Cambria" panose="02040503050406030204"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Cambria" panose="02040503050406030204"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Cambria" panose="02040503050406030204" pitchFamily="18" charset="0"/>
              </a:defRPr>
            </a:lvl9pPr>
          </a:lstStyle>
          <a:p>
            <a:pPr eaLnBrk="1" hangingPunct="1">
              <a:spcBef>
                <a:spcPct val="0"/>
              </a:spcBef>
              <a:buClrTx/>
              <a:buSzTx/>
              <a:buFontTx/>
              <a:buNone/>
            </a:pPr>
            <a:r>
              <a:rPr lang="el-GR" altLang="el-GR" sz="1100" b="1" dirty="0">
                <a:solidFill>
                  <a:srgbClr val="0000FF"/>
                </a:solidFill>
                <a:latin typeface="Arial" panose="020B0604020202020204" pitchFamily="34" charset="0"/>
              </a:rPr>
              <a:t>Καμπύλη ίσου κόστους </a:t>
            </a:r>
          </a:p>
        </p:txBody>
      </p:sp>
      <p:cxnSp>
        <p:nvCxnSpPr>
          <p:cNvPr id="23" name="9 - Ευθύγραμμο βέλος σύνδεσης" descr="[DECORATIVE]"/>
          <p:cNvCxnSpPr/>
          <p:nvPr/>
        </p:nvCxnSpPr>
        <p:spPr>
          <a:xfrm flipH="1">
            <a:off x="5543229" y="1520772"/>
            <a:ext cx="182561" cy="76191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5" name="17 - Ορθογώνιο"/>
          <p:cNvSpPr>
            <a:spLocks noChangeArrowheads="1"/>
          </p:cNvSpPr>
          <p:nvPr>
            <p:custDataLst>
              <p:tags r:id="rId8"/>
            </p:custDataLst>
          </p:nvPr>
        </p:nvSpPr>
        <p:spPr bwMode="auto">
          <a:xfrm>
            <a:off x="7021191" y="1259655"/>
            <a:ext cx="116366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575"/>
              </a:spcBef>
              <a:buClr>
                <a:schemeClr val="accent1"/>
              </a:buClr>
              <a:buSzPct val="85000"/>
              <a:buFont typeface="Wingdings 2" panose="05020102010507070707" pitchFamily="18" charset="2"/>
              <a:buChar char=""/>
              <a:defRPr sz="2600">
                <a:solidFill>
                  <a:schemeClr val="tx1"/>
                </a:solidFill>
                <a:latin typeface="Cambria" panose="02040503050406030204" pitchFamily="18"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Cambria" panose="02040503050406030204" pitchFamily="18" charset="0"/>
              </a:defRPr>
            </a:lvl2pPr>
            <a:lvl3pPr marL="1143000" indent="-228600" eaLnBrk="0" hangingPunct="0">
              <a:spcBef>
                <a:spcPts val="375"/>
              </a:spcBef>
              <a:buClr>
                <a:srgbClr val="E6B1AB"/>
              </a:buClr>
              <a:buSzPct val="85000"/>
              <a:buFont typeface="Wingdings 2" panose="05020102010507070707" pitchFamily="18" charset="2"/>
              <a:buChar char=""/>
              <a:defRPr sz="2000">
                <a:solidFill>
                  <a:schemeClr val="tx1"/>
                </a:solidFill>
                <a:latin typeface="Cambria" panose="02040503050406030204" pitchFamily="18" charset="0"/>
              </a:defRPr>
            </a:lvl3pPr>
            <a:lvl4pPr marL="1600200" indent="-228600" eaLnBrk="0" hangingPunct="0">
              <a:spcBef>
                <a:spcPts val="375"/>
              </a:spcBef>
              <a:buClr>
                <a:srgbClr val="A28E6A"/>
              </a:buClr>
              <a:buSzPct val="80000"/>
              <a:buFont typeface="Wingdings 2" panose="05020102010507070707" pitchFamily="18" charset="2"/>
              <a:buChar char=""/>
              <a:defRPr sz="2000">
                <a:solidFill>
                  <a:schemeClr val="tx1"/>
                </a:solidFill>
                <a:latin typeface="Cambria" panose="02040503050406030204" pitchFamily="18" charset="0"/>
              </a:defRPr>
            </a:lvl4pPr>
            <a:lvl5pPr marL="2057400" indent="-228600" eaLnBrk="0" hangingPunct="0">
              <a:spcBef>
                <a:spcPts val="375"/>
              </a:spcBef>
              <a:buClr>
                <a:srgbClr val="A28E6A"/>
              </a:buClr>
              <a:buChar char="o"/>
              <a:defRPr sz="2000">
                <a:solidFill>
                  <a:schemeClr val="tx1"/>
                </a:solidFill>
                <a:latin typeface="Cambria" panose="02040503050406030204"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Cambria" panose="02040503050406030204"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Cambria" panose="02040503050406030204"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Cambria" panose="02040503050406030204"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Cambria" panose="02040503050406030204" pitchFamily="18" charset="0"/>
              </a:defRPr>
            </a:lvl9pPr>
          </a:lstStyle>
          <a:p>
            <a:pPr eaLnBrk="1" hangingPunct="1">
              <a:spcBef>
                <a:spcPct val="0"/>
              </a:spcBef>
              <a:buClrTx/>
              <a:buSzTx/>
              <a:buFontTx/>
              <a:buNone/>
            </a:pPr>
            <a:r>
              <a:rPr lang="el-GR" altLang="el-GR" sz="1000" b="1" i="1" dirty="0">
                <a:solidFill>
                  <a:srgbClr val="0000FF"/>
                </a:solidFill>
                <a:latin typeface="Calibri" panose="020F0502020204030204" pitchFamily="34" charset="0"/>
              </a:rPr>
              <a:t>ΚΑΜΠΥΛΗ ΙΣΗΣ ΠΑΡΑΓΩΓΗΣ  ή  ΙΣΟΥ ΠΡΟΪΌΝΤΟΣ </a:t>
            </a:r>
            <a:endParaRPr lang="el-GR" altLang="el-GR" sz="1000" b="1" dirty="0">
              <a:solidFill>
                <a:srgbClr val="0000FF"/>
              </a:solidFill>
              <a:latin typeface="Arial" panose="020B0604020202020204" pitchFamily="34" charset="0"/>
            </a:endParaRPr>
          </a:p>
        </p:txBody>
      </p:sp>
      <p:cxnSp>
        <p:nvCxnSpPr>
          <p:cNvPr id="26" name="12 - Ευθύγραμμο βέλος σύνδεσης" descr="[DECORATIVE]"/>
          <p:cNvCxnSpPr/>
          <p:nvPr/>
        </p:nvCxnSpPr>
        <p:spPr>
          <a:xfrm flipH="1">
            <a:off x="6532248" y="1736672"/>
            <a:ext cx="633407" cy="75622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ustDataLst>
      <p:tags r:id="rId2"/>
    </p:custDataLst>
    <p:extLst>
      <p:ext uri="{BB962C8B-B14F-4D97-AF65-F5344CB8AC3E}">
        <p14:creationId xmlns:p14="http://schemas.microsoft.com/office/powerpoint/2010/main" val="10707604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260648"/>
            <a:ext cx="9036050" cy="940966"/>
          </a:xfrm>
        </p:spPr>
        <p:txBody>
          <a:bodyPr>
            <a:noAutofit/>
          </a:bodyPr>
          <a:lstStyle/>
          <a:p>
            <a:r>
              <a:rPr lang="el-GR" sz="3200" dirty="0"/>
              <a:t>Η </a:t>
            </a:r>
            <a:r>
              <a:rPr lang="el-GR" sz="3200" dirty="0" smtClean="0"/>
              <a:t>Καμπύλη Επεκτάσεως – Αποτελέσματα Υποκαταστάσεως και Προϊόντος (2)</a:t>
            </a:r>
            <a:endParaRPr lang="el-GR" sz="3200" dirty="0"/>
          </a:p>
        </p:txBody>
      </p:sp>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26</a:t>
            </a:fld>
            <a:endParaRPr lang="el-GR" sz="1400" dirty="0"/>
          </a:p>
        </p:txBody>
      </p:sp>
      <p:sp>
        <p:nvSpPr>
          <p:cNvPr id="2" name="Ορθογώνιο 1"/>
          <p:cNvSpPr/>
          <p:nvPr>
            <p:custDataLst>
              <p:tags r:id="rId5"/>
            </p:custDataLst>
          </p:nvPr>
        </p:nvSpPr>
        <p:spPr>
          <a:xfrm>
            <a:off x="173498" y="1412776"/>
            <a:ext cx="4680520" cy="3970318"/>
          </a:xfrm>
          <a:prstGeom prst="rect">
            <a:avLst/>
          </a:prstGeom>
        </p:spPr>
        <p:txBody>
          <a:bodyPr wrap="square">
            <a:spAutoFit/>
          </a:bodyPr>
          <a:lstStyle/>
          <a:p>
            <a:pPr marL="285750" indent="-285750">
              <a:buFont typeface="Wingdings" panose="05000000000000000000" pitchFamily="2" charset="2"/>
              <a:buChar char="ü"/>
            </a:pPr>
            <a:r>
              <a:rPr lang="el-GR" sz="1200" dirty="0"/>
              <a:t>Όταν οι τιμές των συντελεστών παραγωγής    μεταβάλλονται  τότε διαφοροποιείται η κλίση της καμπύλης ίσου κόστους  (     </a:t>
            </a:r>
            <a:r>
              <a:rPr lang="el-GR" sz="1200" dirty="0" smtClean="0"/>
              <a:t>).</a:t>
            </a:r>
          </a:p>
          <a:p>
            <a:pPr marL="285750" indent="-285750">
              <a:buFont typeface="Wingdings" panose="05000000000000000000" pitchFamily="2" charset="2"/>
              <a:buChar char="ü"/>
            </a:pPr>
            <a:endParaRPr lang="el-GR" sz="1200" dirty="0"/>
          </a:p>
          <a:p>
            <a:pPr marL="285750" indent="-285750">
              <a:buFont typeface="Wingdings" panose="05000000000000000000" pitchFamily="2" charset="2"/>
              <a:buChar char="ü"/>
            </a:pPr>
            <a:r>
              <a:rPr lang="el-GR" sz="1200" dirty="0"/>
              <a:t>Αν μειωθεί η τιμή του συντελεστή L θα μετατοπιστεί η καμπύλη ίσου κόστους από τη θέση Κ1L1 στη θέση Κ1L2 -αφού με την ίδια δαπάνη θα αγοράζονται μεγαλύτερες ποσότητες του συντελεστή L.</a:t>
            </a:r>
          </a:p>
          <a:p>
            <a:pPr marL="285750" indent="-285750">
              <a:buFont typeface="Wingdings" panose="05000000000000000000" pitchFamily="2" charset="2"/>
              <a:buChar char="ü"/>
            </a:pPr>
            <a:r>
              <a:rPr lang="el-GR" sz="1200" dirty="0"/>
              <a:t>Το νέο σημείο ισορροπίας θα είναι το Β. Οι ποσότητες των χρησιμοποιουμένων εισροών από Κ΄ για κεφάλαιο και  L΄  για εργασία μεταβάλλεται σε Κ΄΄ και  L΄΄.</a:t>
            </a:r>
          </a:p>
          <a:p>
            <a:pPr marL="285750" indent="-285750">
              <a:buFont typeface="Wingdings" panose="05000000000000000000" pitchFamily="2" charset="2"/>
              <a:buChar char="ü"/>
            </a:pPr>
            <a:r>
              <a:rPr lang="el-GR" sz="1200" dirty="0"/>
              <a:t>Η διαφοροποίηση αυτή οφείλεται σε δυο συνιστώσες:</a:t>
            </a:r>
          </a:p>
          <a:p>
            <a:r>
              <a:rPr lang="el-GR" sz="1200" dirty="0" smtClean="0"/>
              <a:t>	</a:t>
            </a:r>
            <a:r>
              <a:rPr lang="el-GR" sz="1200" b="1" dirty="0" smtClean="0">
                <a:solidFill>
                  <a:srgbClr val="0000FF"/>
                </a:solidFill>
              </a:rPr>
              <a:t>- </a:t>
            </a:r>
            <a:r>
              <a:rPr lang="el-GR" sz="1200" b="1" dirty="0">
                <a:solidFill>
                  <a:srgbClr val="0000FF"/>
                </a:solidFill>
              </a:rPr>
              <a:t>στο αποτέλεσμα υποκαταστάσεως </a:t>
            </a:r>
          </a:p>
          <a:p>
            <a:r>
              <a:rPr lang="el-GR" sz="1200" b="1" dirty="0" smtClean="0">
                <a:solidFill>
                  <a:srgbClr val="0000FF"/>
                </a:solidFill>
              </a:rPr>
              <a:t>	- </a:t>
            </a:r>
            <a:r>
              <a:rPr lang="el-GR" sz="1200" b="1" dirty="0">
                <a:solidFill>
                  <a:srgbClr val="0000FF"/>
                </a:solidFill>
              </a:rPr>
              <a:t>στο αποτέλεσμα προϊόντος</a:t>
            </a:r>
          </a:p>
          <a:p>
            <a:pPr marL="285750" indent="-285750">
              <a:buFont typeface="Wingdings" panose="05000000000000000000" pitchFamily="2" charset="2"/>
              <a:buChar char="ü"/>
            </a:pPr>
            <a:r>
              <a:rPr lang="el-GR" sz="1200" b="1" u="sng" dirty="0"/>
              <a:t>Εφόσον το επίπεδο παραγωγής παρέμεινε σταθερό</a:t>
            </a:r>
            <a:r>
              <a:rPr lang="el-GR" sz="1200" b="1" dirty="0"/>
              <a:t>, το υποθετικό σημείο ισορροπίας θα ήταν το Γ. Η μετακίνηση αυτή χαρακτηρίζεται ως ΑΠΟΤΕΛΕΣΜΑ ΥΠΟΚΑΤΑΣΤΑΣΕΩΣ  του κεφαλαίου από την εργασία.</a:t>
            </a:r>
          </a:p>
          <a:p>
            <a:pPr marL="285750" indent="-285750">
              <a:buFont typeface="Wingdings" panose="05000000000000000000" pitchFamily="2" charset="2"/>
              <a:buChar char="ü"/>
            </a:pPr>
            <a:r>
              <a:rPr lang="el-GR" sz="1200" b="1" dirty="0"/>
              <a:t>Η μετακίνηση από το σημείο Γ στο Β χαρακτηρίζεται ως </a:t>
            </a:r>
            <a:r>
              <a:rPr lang="el-GR" sz="1200" b="1" dirty="0">
                <a:solidFill>
                  <a:srgbClr val="0000FF"/>
                </a:solidFill>
              </a:rPr>
              <a:t>ΑΠΟΤΕΛΕΣΜΑ ΠΡΟΪΟΝΤΟΣ  η οποία προέρχεται από τη διαφοροποίηση της παραγωγής</a:t>
            </a:r>
            <a:r>
              <a:rPr lang="el-GR" sz="1200" b="1" dirty="0"/>
              <a:t>, λόγω της μείωσης της τιμής ενός </a:t>
            </a:r>
            <a:r>
              <a:rPr lang="el-GR" sz="1200" b="1" dirty="0" smtClean="0"/>
              <a:t>συντελεστή </a:t>
            </a:r>
            <a:r>
              <a:rPr lang="el-GR" sz="1200" b="1" dirty="0"/>
              <a:t>με σταθερή δαπάνη για αγορά εισροών .</a:t>
            </a:r>
          </a:p>
          <a:p>
            <a:endParaRPr lang="el-GR" sz="1200" dirty="0"/>
          </a:p>
        </p:txBody>
      </p:sp>
      <p:pic>
        <p:nvPicPr>
          <p:cNvPr id="3" name="Εικόνα 2" descr="Καμπύλες ίσου κόστους."/>
          <p:cNvPicPr>
            <a:picLocks noChangeAspect="1"/>
          </p:cNvPicPr>
          <p:nvPr/>
        </p:nvPicPr>
        <p:blipFill>
          <a:blip r:embed="rId9"/>
          <a:stretch>
            <a:fillRect/>
          </a:stretch>
        </p:blipFill>
        <p:spPr>
          <a:xfrm>
            <a:off x="5005614" y="957213"/>
            <a:ext cx="3598834" cy="4943574"/>
          </a:xfrm>
          <a:prstGeom prst="rect">
            <a:avLst/>
          </a:prstGeom>
        </p:spPr>
      </p:pic>
      <p:pic>
        <p:nvPicPr>
          <p:cNvPr id="4" name="Εικόνα 3" descr="μαθηματικός τύπος κλίσης της καμπύλης ίσου κόστους."/>
          <p:cNvPicPr>
            <a:picLocks noChangeAspect="1"/>
          </p:cNvPicPr>
          <p:nvPr/>
        </p:nvPicPr>
        <p:blipFill>
          <a:blip r:embed="rId10"/>
          <a:stretch>
            <a:fillRect/>
          </a:stretch>
        </p:blipFill>
        <p:spPr>
          <a:xfrm>
            <a:off x="3923928" y="1628800"/>
            <a:ext cx="236202" cy="444992"/>
          </a:xfrm>
          <a:prstGeom prst="rect">
            <a:avLst/>
          </a:prstGeom>
        </p:spPr>
      </p:pic>
      <p:sp>
        <p:nvSpPr>
          <p:cNvPr id="5" name="Ορθογώνιο 4"/>
          <p:cNvSpPr/>
          <p:nvPr>
            <p:custDataLst>
              <p:tags r:id="rId6"/>
            </p:custDataLst>
          </p:nvPr>
        </p:nvSpPr>
        <p:spPr>
          <a:xfrm>
            <a:off x="467544" y="5737460"/>
            <a:ext cx="8435280" cy="523220"/>
          </a:xfrm>
          <a:prstGeom prst="rect">
            <a:avLst/>
          </a:prstGeom>
          <a:solidFill>
            <a:srgbClr val="92D050"/>
          </a:solidFill>
        </p:spPr>
        <p:txBody>
          <a:bodyPr wrap="square">
            <a:spAutoFit/>
          </a:bodyPr>
          <a:lstStyle/>
          <a:p>
            <a:pPr eaLnBrk="0" hangingPunct="0">
              <a:defRPr/>
            </a:pPr>
            <a:r>
              <a:rPr lang="el-GR" sz="1400" dirty="0">
                <a:latin typeface="Calibri" pitchFamily="34" charset="0"/>
                <a:cs typeface="Arial" charset="0"/>
              </a:rPr>
              <a:t>Οπότε το συνολικό αποτέλεσμα προκύπτει  ως συνισταμένη του </a:t>
            </a:r>
          </a:p>
          <a:p>
            <a:pPr eaLnBrk="0" hangingPunct="0">
              <a:defRPr/>
            </a:pPr>
            <a:r>
              <a:rPr lang="el-GR" sz="1400" b="1" dirty="0">
                <a:latin typeface="Calibri" pitchFamily="34" charset="0"/>
                <a:cs typeface="Arial" charset="0"/>
              </a:rPr>
              <a:t>ΑΠΟΤΕΛΕΣΜΑΤΟΣ ΥΠΟΚΑΤΑΣΤΑΣΕΩΣ ΚΑΙ ΠΡΟΪΟΝΤΟΣ ή </a:t>
            </a:r>
            <a:r>
              <a:rPr lang="en-US" sz="1400" b="1" dirty="0">
                <a:latin typeface="Calibri" pitchFamily="34" charset="0"/>
                <a:cs typeface="Arial" charset="0"/>
              </a:rPr>
              <a:t>LL</a:t>
            </a:r>
            <a:r>
              <a:rPr lang="el-GR" sz="1400" b="1" dirty="0">
                <a:latin typeface="Calibri" pitchFamily="34" charset="0"/>
                <a:cs typeface="Arial" charset="0"/>
              </a:rPr>
              <a:t>=</a:t>
            </a:r>
            <a:r>
              <a:rPr lang="en-US" sz="1400" b="1" dirty="0">
                <a:latin typeface="Calibri" pitchFamily="34" charset="0"/>
                <a:cs typeface="Arial" charset="0"/>
              </a:rPr>
              <a:t>L</a:t>
            </a:r>
            <a:r>
              <a:rPr lang="el-GR" sz="1400" b="1" dirty="0">
                <a:latin typeface="Calibri" pitchFamily="34" charset="0"/>
                <a:cs typeface="Arial" charset="0"/>
              </a:rPr>
              <a:t>΄</a:t>
            </a:r>
            <a:r>
              <a:rPr lang="el-GR" sz="1400" dirty="0">
                <a:latin typeface="Calibri" pitchFamily="34" charset="0"/>
                <a:cs typeface="Arial" charset="0"/>
              </a:rPr>
              <a:t> </a:t>
            </a:r>
            <a:r>
              <a:rPr lang="en-US" sz="1400" b="1" dirty="0">
                <a:latin typeface="Calibri" pitchFamily="34" charset="0"/>
                <a:cs typeface="Arial" charset="0"/>
              </a:rPr>
              <a:t>L</a:t>
            </a:r>
            <a:r>
              <a:rPr lang="el-GR" sz="1400" b="1" dirty="0">
                <a:latin typeface="Calibri" pitchFamily="34" charset="0"/>
                <a:cs typeface="Arial" charset="0"/>
              </a:rPr>
              <a:t>΄΄΄(υποκατάσταση)+ </a:t>
            </a:r>
            <a:r>
              <a:rPr lang="en-US" sz="1400" b="1" dirty="0">
                <a:latin typeface="Calibri" pitchFamily="34" charset="0"/>
                <a:cs typeface="Arial" charset="0"/>
              </a:rPr>
              <a:t>L</a:t>
            </a:r>
            <a:r>
              <a:rPr lang="el-GR" sz="1400" b="1" dirty="0">
                <a:latin typeface="Calibri" pitchFamily="34" charset="0"/>
                <a:cs typeface="Arial" charset="0"/>
              </a:rPr>
              <a:t>΄΄΄ </a:t>
            </a:r>
            <a:r>
              <a:rPr lang="en-US" sz="1400" b="1" dirty="0">
                <a:latin typeface="Calibri" pitchFamily="34" charset="0"/>
                <a:cs typeface="Arial" charset="0"/>
              </a:rPr>
              <a:t>L</a:t>
            </a:r>
            <a:r>
              <a:rPr lang="el-GR" sz="1400" b="1" dirty="0">
                <a:latin typeface="Calibri" pitchFamily="34" charset="0"/>
                <a:cs typeface="Arial" charset="0"/>
              </a:rPr>
              <a:t>΄΄(προϊόν)</a:t>
            </a:r>
            <a:endParaRPr lang="el-GR" sz="1400" dirty="0">
              <a:latin typeface="Arial" charset="0"/>
              <a:cs typeface="Arial" charset="0"/>
            </a:endParaRPr>
          </a:p>
        </p:txBody>
      </p:sp>
    </p:spTree>
    <p:custDataLst>
      <p:tags r:id="rId1"/>
    </p:custDataLst>
    <p:extLst>
      <p:ext uri="{BB962C8B-B14F-4D97-AF65-F5344CB8AC3E}">
        <p14:creationId xmlns:p14="http://schemas.microsoft.com/office/powerpoint/2010/main" val="978269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3"/>
            </p:custDataLst>
          </p:nvPr>
        </p:nvSpPr>
        <p:spPr>
          <a:xfrm>
            <a:off x="0" y="260648"/>
            <a:ext cx="9036050" cy="940966"/>
          </a:xfrm>
        </p:spPr>
        <p:txBody>
          <a:bodyPr>
            <a:noAutofit/>
          </a:bodyPr>
          <a:lstStyle/>
          <a:p>
            <a:r>
              <a:rPr lang="el-GR" sz="3200" dirty="0" smtClean="0"/>
              <a:t>Η Ελαστικότητα Υποκατάστασης                               των Συντελεστών Παραγωγής</a:t>
            </a:r>
            <a:endParaRPr lang="el-GR" sz="32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27</a:t>
            </a:fld>
            <a:endParaRPr lang="el-GR" sz="1400" dirty="0"/>
          </a:p>
        </p:txBody>
      </p:sp>
      <p:sp>
        <p:nvSpPr>
          <p:cNvPr id="6" name="Ορθογώνιο 5"/>
          <p:cNvSpPr/>
          <p:nvPr>
            <p:custDataLst>
              <p:tags r:id="rId6"/>
            </p:custDataLst>
          </p:nvPr>
        </p:nvSpPr>
        <p:spPr>
          <a:xfrm>
            <a:off x="161541" y="1340768"/>
            <a:ext cx="8712968" cy="2308324"/>
          </a:xfrm>
          <a:prstGeom prst="rect">
            <a:avLst/>
          </a:prstGeom>
        </p:spPr>
        <p:txBody>
          <a:bodyPr wrap="square">
            <a:spAutoFit/>
          </a:bodyPr>
          <a:lstStyle/>
          <a:p>
            <a:pPr marL="285750" indent="-285750">
              <a:buFont typeface="Arial" panose="020B0604020202020204" pitchFamily="34" charset="0"/>
              <a:buChar char="•"/>
            </a:pPr>
            <a:r>
              <a:rPr lang="el-GR" dirty="0"/>
              <a:t>Σε περίπτωση που μεταβληθεί η τιμή ενός εκ των συντελεστών παραγωγής τότε θα διαφοροποιηθεί το σημείο ισορροπίας.</a:t>
            </a:r>
          </a:p>
          <a:p>
            <a:pPr marL="285750" indent="-285750">
              <a:buFont typeface="Arial" panose="020B0604020202020204" pitchFamily="34" charset="0"/>
              <a:buChar char="•"/>
            </a:pPr>
            <a:r>
              <a:rPr lang="el-GR" dirty="0"/>
              <a:t>Ο επιχειρηματίας είναι δυνατό να υποκαταστήσει τον ακριβότερο συντελεστή παραγωγής (πχ εργασίας) από το φθηνότερο (κεφάλαιο).</a:t>
            </a:r>
          </a:p>
          <a:p>
            <a:pPr marL="285750" indent="-285750">
              <a:buFont typeface="Arial" panose="020B0604020202020204" pitchFamily="34" charset="0"/>
              <a:buChar char="•"/>
            </a:pPr>
            <a:r>
              <a:rPr lang="el-GR" dirty="0"/>
              <a:t>Το </a:t>
            </a:r>
            <a:r>
              <a:rPr lang="el-GR" b="1" dirty="0"/>
              <a:t>μέγεθος της υποκαταστάσεως του ενός συντελεστή   στον  άλλον </a:t>
            </a:r>
            <a:r>
              <a:rPr lang="el-GR" b="1" dirty="0" err="1"/>
              <a:t>μετράται</a:t>
            </a:r>
            <a:r>
              <a:rPr lang="el-GR" b="1" dirty="0"/>
              <a:t> από την ΕΛΑΣΤΙΚΟΤΗΤΑ ΤΕΧΝΙΚΗΣ ΥΠΟΚΑΤΑΣΤΑΣΗΣ και ορίζεται</a:t>
            </a:r>
            <a:r>
              <a:rPr lang="el-GR" dirty="0"/>
              <a:t>:</a:t>
            </a:r>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endParaRPr lang="el-GR" dirty="0"/>
          </a:p>
        </p:txBody>
      </p:sp>
      <p:graphicFrame>
        <p:nvGraphicFramePr>
          <p:cNvPr id="10" name="Object 2"/>
          <p:cNvGraphicFramePr>
            <a:graphicFrameLocks noChangeAspect="1"/>
          </p:cNvGraphicFramePr>
          <p:nvPr>
            <p:extLst>
              <p:ext uri="{D42A27DB-BD31-4B8C-83A1-F6EECF244321}">
                <p14:modId xmlns:p14="http://schemas.microsoft.com/office/powerpoint/2010/main" val="1246836359"/>
              </p:ext>
            </p:extLst>
          </p:nvPr>
        </p:nvGraphicFramePr>
        <p:xfrm>
          <a:off x="1169194" y="3618210"/>
          <a:ext cx="6697662" cy="2303463"/>
        </p:xfrm>
        <a:graphic>
          <a:graphicData uri="http://schemas.openxmlformats.org/presentationml/2006/ole">
            <mc:AlternateContent xmlns:mc="http://schemas.openxmlformats.org/markup-compatibility/2006">
              <mc:Choice xmlns:v="urn:schemas-microsoft-com:vml" Requires="v">
                <p:oleObj spid="_x0000_s30747" name="Equation" r:id="rId9" imgW="3454400" imgH="1206500" progId="Equation.DSMT4">
                  <p:embed/>
                </p:oleObj>
              </mc:Choice>
              <mc:Fallback>
                <p:oleObj name="Equation" r:id="rId9" imgW="3454400" imgH="12065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69194" y="3618210"/>
                        <a:ext cx="6697662" cy="2303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ustDataLst>
      <p:tags r:id="rId2"/>
    </p:custDataLst>
    <p:extLst>
      <p:ext uri="{BB962C8B-B14F-4D97-AF65-F5344CB8AC3E}">
        <p14:creationId xmlns:p14="http://schemas.microsoft.com/office/powerpoint/2010/main" val="1898514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sz="4000" dirty="0" smtClean="0"/>
              <a:t>Βιβλιογραφία</a:t>
            </a:r>
            <a:r>
              <a:rPr lang="en-US" sz="4000" dirty="0" smtClean="0"/>
              <a:t> </a:t>
            </a:r>
            <a:endParaRPr lang="el-GR" sz="4000" dirty="0"/>
          </a:p>
        </p:txBody>
      </p:sp>
      <p:sp>
        <p:nvSpPr>
          <p:cNvPr id="7" name="Ορθογώνιο 6"/>
          <p:cNvSpPr/>
          <p:nvPr>
            <p:custDataLst>
              <p:tags r:id="rId3"/>
            </p:custDataLst>
          </p:nvPr>
        </p:nvSpPr>
        <p:spPr>
          <a:xfrm>
            <a:off x="323528" y="1340768"/>
            <a:ext cx="8568952" cy="3539430"/>
          </a:xfrm>
          <a:prstGeom prst="rect">
            <a:avLst/>
          </a:prstGeom>
        </p:spPr>
        <p:txBody>
          <a:bodyPr wrap="square">
            <a:spAutoFit/>
          </a:bodyPr>
          <a:lstStyle/>
          <a:p>
            <a:r>
              <a:rPr lang="el-GR" sz="1600" dirty="0"/>
              <a:t>ΠΑΠΑΗΛΙΑΣ ΘΕΟΔΩΡΟΣ (2006)  Παραδόσεις Πολιτικής Οικονομίας Εκδόσεις ΑΘ. ΣΤΑΜΟΥΛΗΣ. </a:t>
            </a:r>
            <a:r>
              <a:rPr lang="el-GR" sz="1600" dirty="0" smtClean="0"/>
              <a:t>ΑΘΗΝΑ</a:t>
            </a:r>
          </a:p>
          <a:p>
            <a:endParaRPr lang="el-GR" sz="1600" dirty="0"/>
          </a:p>
          <a:p>
            <a:r>
              <a:rPr lang="el-GR" sz="1600" dirty="0" smtClean="0"/>
              <a:t>D</a:t>
            </a:r>
            <a:r>
              <a:rPr lang="el-GR" sz="1600" dirty="0"/>
              <a:t>. BEGG, S.FISCER, R. DOMBUSCH Εισαγωγή στην Οικονομική ΤΟΜΟΣ Α  </a:t>
            </a:r>
            <a:r>
              <a:rPr lang="el-GR" sz="1600" dirty="0" err="1"/>
              <a:t>Eκ</a:t>
            </a:r>
            <a:r>
              <a:rPr lang="el-GR" sz="1600" dirty="0"/>
              <a:t>. </a:t>
            </a:r>
            <a:r>
              <a:rPr lang="el-GR" sz="1600" dirty="0" smtClean="0"/>
              <a:t>ΚΡΙΤΙΚΗ</a:t>
            </a:r>
          </a:p>
          <a:p>
            <a:endParaRPr lang="el-GR" sz="1600" dirty="0"/>
          </a:p>
          <a:p>
            <a:r>
              <a:rPr lang="el-GR" sz="1600" dirty="0" smtClean="0"/>
              <a:t>SALVATOR </a:t>
            </a:r>
            <a:r>
              <a:rPr lang="el-GR" sz="1600" dirty="0"/>
              <a:t>DOMINICK (2007) Η επιχειρησιακή Οικονομική στο Διεθνές Οικονομικό Περιβάλλον. </a:t>
            </a:r>
            <a:r>
              <a:rPr lang="el-GR" sz="1600" dirty="0" err="1"/>
              <a:t>Εκδ</a:t>
            </a:r>
            <a:r>
              <a:rPr lang="el-GR" sz="1600" dirty="0"/>
              <a:t>. </a:t>
            </a:r>
            <a:r>
              <a:rPr lang="el-GR" sz="1600" dirty="0" smtClean="0"/>
              <a:t>GUTENBERG</a:t>
            </a:r>
          </a:p>
          <a:p>
            <a:endParaRPr lang="el-GR" sz="1600" dirty="0"/>
          </a:p>
          <a:p>
            <a:r>
              <a:rPr lang="el-GR" sz="1600" dirty="0" err="1" smtClean="0"/>
              <a:t>Dominick</a:t>
            </a:r>
            <a:r>
              <a:rPr lang="el-GR" sz="1600" dirty="0" smtClean="0"/>
              <a:t> </a:t>
            </a:r>
            <a:r>
              <a:rPr lang="el-GR" sz="1600" dirty="0" err="1"/>
              <a:t>Salvatore</a:t>
            </a:r>
            <a:r>
              <a:rPr lang="el-GR" sz="1600" dirty="0"/>
              <a:t>  (2012) « ΕΠΙΧΕΙΡΗΣΙΑΚΗ ΟΙΚΟΝΟΜΙΚΗ ΣΤΟ ΔΙΕΘΝΕΣ ΟΙΚΟΝΟΜΙΚΟ ΠΕΡΙΒΑΛΛΟΝ  ΕΚΔ.  </a:t>
            </a:r>
            <a:r>
              <a:rPr lang="el-GR" sz="1600" dirty="0" smtClean="0"/>
              <a:t>GUTENBERG</a:t>
            </a:r>
          </a:p>
          <a:p>
            <a:endParaRPr lang="el-GR" sz="1600" dirty="0"/>
          </a:p>
          <a:p>
            <a:r>
              <a:rPr lang="en-US" sz="1600" dirty="0" smtClean="0"/>
              <a:t>M</a:t>
            </a:r>
            <a:r>
              <a:rPr lang="en-US" sz="1600" dirty="0"/>
              <a:t>. FRIEDMAN “The </a:t>
            </a:r>
            <a:r>
              <a:rPr lang="en-US" sz="1600" dirty="0" err="1"/>
              <a:t>Methology</a:t>
            </a:r>
            <a:r>
              <a:rPr lang="en-US" sz="1600" dirty="0"/>
              <a:t> of Positive Economics”  </a:t>
            </a:r>
            <a:r>
              <a:rPr lang="en-US" sz="1600" dirty="0" err="1"/>
              <a:t>στο</a:t>
            </a:r>
            <a:r>
              <a:rPr lang="en-US" sz="1600" dirty="0"/>
              <a:t> Essays in Positive Economics (Chicago: University of Chicago Press, 1953)</a:t>
            </a:r>
          </a:p>
          <a:p>
            <a:endParaRPr lang="el-GR" sz="1600" dirty="0"/>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28</a:t>
            </a:fld>
            <a:endParaRPr lang="el-GR" sz="1400" dirty="0"/>
          </a:p>
        </p:txBody>
      </p:sp>
    </p:spTree>
    <p:custDataLst>
      <p:tags r:id="rId1"/>
    </p:custDataLst>
    <p:extLst>
      <p:ext uri="{BB962C8B-B14F-4D97-AF65-F5344CB8AC3E}">
        <p14:creationId xmlns:p14="http://schemas.microsoft.com/office/powerpoint/2010/main" val="25191733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custDataLst>
              <p:tags r:id="rId2"/>
            </p:custDataLst>
          </p:nvPr>
        </p:nvSpPr>
        <p:spPr>
          <a:xfrm>
            <a:off x="685800" y="2030983"/>
            <a:ext cx="7772400" cy="1470025"/>
          </a:xfrm>
        </p:spPr>
        <p:txBody>
          <a:bodyPr/>
          <a:lstStyle/>
          <a:p>
            <a:r>
              <a:rPr lang="el-GR" dirty="0" smtClean="0"/>
              <a:t>Τέλος Ενότητας</a:t>
            </a:r>
            <a:endParaRPr lang="el-GR" dirty="0"/>
          </a:p>
        </p:txBody>
      </p:sp>
      <p:sp>
        <p:nvSpPr>
          <p:cNvPr id="5" name="TextBox 4"/>
          <p:cNvSpPr txBox="1"/>
          <p:nvPr>
            <p:custDataLst>
              <p:tags r:id="rId3"/>
            </p:custDataLst>
          </p:nvPr>
        </p:nvSpPr>
        <p:spPr>
          <a:xfrm>
            <a:off x="3923928" y="4149080"/>
            <a:ext cx="4824536" cy="360040"/>
          </a:xfrm>
          <a:prstGeom prst="rect">
            <a:avLst/>
          </a:prstGeom>
        </p:spPr>
        <p:txBody>
          <a:bodyPr vert="horz" wrap="square" lIns="91440" tIns="45720" rIns="91440" bIns="45720" rtlCol="0" anchor="ctr">
            <a:noAutofit/>
          </a:bodyPr>
          <a:lstStyle/>
          <a:p>
            <a:r>
              <a:rPr lang="el-GR" sz="2400" dirty="0" smtClean="0"/>
              <a:t>Επεξεργασία : Χρήστος Μέγας</a:t>
            </a:r>
          </a:p>
        </p:txBody>
      </p:sp>
      <p:pic>
        <p:nvPicPr>
          <p:cNvPr id="9" name="7 - Εικόνα" descr="εικόνα Λογότυπο για Άδειες χρήσης Creative Commons">
            <a:hlinkClick r:id="rId6"/>
          </p:cNvPr>
          <p:cNvPicPr>
            <a:picLocks noChangeAspect="1"/>
          </p:cNvPicPr>
          <p:nvPr/>
        </p:nvPicPr>
        <p:blipFill>
          <a:blip r:embed="rId7"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8"/>
          </p:cNvPr>
          <p:cNvPicPr>
            <a:picLocks noChangeAspect="1" noChangeArrowheads="1"/>
          </p:cNvPicPr>
          <p:nvPr/>
        </p:nvPicPr>
        <p:blipFill>
          <a:blip r:embed="rId9"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Χρηματοδότηση</a:t>
            </a:r>
            <a:endParaRPr lang="el-GR" dirty="0"/>
          </a:p>
        </p:txBody>
      </p:sp>
      <p:sp>
        <p:nvSpPr>
          <p:cNvPr id="3" name="Content Placeholder 2"/>
          <p:cNvSpPr>
            <a:spLocks noGrp="1"/>
          </p:cNvSpPr>
          <p:nvPr>
            <p:ph idx="1"/>
            <p:custDataLst>
              <p:tags r:id="rId3"/>
            </p:custDataLst>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custDataLst>
              <p:tags r:id="rId4"/>
            </p:custDataLst>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Σκοποί  ενότητας</a:t>
            </a:r>
            <a:endParaRPr lang="el-GR" dirty="0"/>
          </a:p>
        </p:txBody>
      </p:sp>
      <p:sp>
        <p:nvSpPr>
          <p:cNvPr id="3" name="Content Placeholder 2"/>
          <p:cNvSpPr>
            <a:spLocks noGrp="1"/>
          </p:cNvSpPr>
          <p:nvPr>
            <p:ph idx="1"/>
            <p:custDataLst>
              <p:tags r:id="rId3"/>
            </p:custDataLst>
          </p:nvPr>
        </p:nvSpPr>
        <p:spPr>
          <a:xfrm>
            <a:off x="467544" y="1833611"/>
            <a:ext cx="8229600" cy="4525963"/>
          </a:xfrm>
        </p:spPr>
        <p:txBody>
          <a:bodyPr>
            <a:normAutofit fontScale="85000" lnSpcReduction="20000"/>
          </a:bodyPr>
          <a:lstStyle/>
          <a:p>
            <a:pPr lvl="0"/>
            <a:r>
              <a:rPr lang="el-GR" sz="2800" dirty="0" smtClean="0"/>
              <a:t>Να ορίζει ο σπουδαστής την έννοια και τον προσδιορισμό του κόστους.</a:t>
            </a:r>
          </a:p>
          <a:p>
            <a:pPr lvl="0"/>
            <a:r>
              <a:rPr lang="el-GR" sz="2800" dirty="0" smtClean="0"/>
              <a:t>Να ορίζει την παραγωγή με ένα μεταβλητό συντελεστή.</a:t>
            </a:r>
            <a:endParaRPr lang="el-GR" sz="2800" dirty="0" smtClean="0"/>
          </a:p>
          <a:p>
            <a:pPr lvl="0"/>
            <a:r>
              <a:rPr lang="el-GR" sz="2800" dirty="0" smtClean="0"/>
              <a:t>Να περιγράφει τις έννοιες Συνολικό, Οριακό, Μέσο οριακό και Μέσο συνολικό Κόστος.</a:t>
            </a:r>
            <a:endParaRPr lang="el-GR" sz="2800" dirty="0" smtClean="0"/>
          </a:p>
          <a:p>
            <a:r>
              <a:rPr lang="el-GR" sz="2800" dirty="0"/>
              <a:t>Να ορίζει την παραγωγή με </a:t>
            </a:r>
            <a:r>
              <a:rPr lang="el-GR" sz="2800" dirty="0" smtClean="0"/>
              <a:t>δύο μεταβλητούς συντελεστές.</a:t>
            </a:r>
            <a:endParaRPr lang="el-GR" sz="2800" dirty="0"/>
          </a:p>
          <a:p>
            <a:pPr lvl="0"/>
            <a:r>
              <a:rPr lang="el-GR" sz="2800" dirty="0" smtClean="0"/>
              <a:t>Να σχεδιάζει τις καμπύλες ίσου κόστους.</a:t>
            </a:r>
          </a:p>
          <a:p>
            <a:pPr lvl="0"/>
            <a:r>
              <a:rPr lang="el-GR" sz="2800" dirty="0" smtClean="0"/>
              <a:t>Να ανακαλύπτει την ισορροπία παραγωγής.</a:t>
            </a:r>
          </a:p>
          <a:p>
            <a:pPr lvl="0"/>
            <a:r>
              <a:rPr lang="el-GR" sz="2800" dirty="0" smtClean="0"/>
              <a:t>Να σχεδιάζει την καμπύλη επεκτάσεως.  </a:t>
            </a:r>
          </a:p>
          <a:p>
            <a:pPr lvl="0"/>
            <a:r>
              <a:rPr lang="el-GR" sz="2800" dirty="0" smtClean="0"/>
              <a:t>Να ορίζει την ελαστικότητα επεκτάσεως των συντελεστών παραγωγής.</a:t>
            </a:r>
            <a:r>
              <a:rPr lang="el-GR" sz="2800" dirty="0" smtClean="0"/>
              <a:t>  </a:t>
            </a:r>
            <a:endParaRPr lang="el-GR" sz="2800" dirty="0"/>
          </a:p>
        </p:txBody>
      </p:sp>
      <p:sp>
        <p:nvSpPr>
          <p:cNvPr id="5" name="Θέση υποσέλιδου 3" descr="."/>
          <p:cNvSpPr txBox="1">
            <a:spLocks/>
          </p:cNvSpPr>
          <p:nvPr>
            <p:custDataLst>
              <p:tags r:id="rId4"/>
            </p:custDataLst>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6" name="Slide Number Placeholder 5" descr="."/>
          <p:cNvSpPr>
            <a:spLocks noGrp="1"/>
          </p:cNvSpPr>
          <p:nvPr>
            <p:ph type="sldNum" sz="quarter" idx="12"/>
            <p:custDataLst>
              <p:tags r:id="rId5"/>
            </p:custDataLst>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custDataLst>
              <p:tags r:id="rId3"/>
            </p:custDataLst>
          </p:nvPr>
        </p:nvSpPr>
        <p:spPr>
          <a:xfrm>
            <a:off x="467544" y="1417638"/>
            <a:ext cx="8352928" cy="2880320"/>
          </a:xfrm>
        </p:spPr>
        <p:txBody>
          <a:bodyPr>
            <a:noAutofit/>
          </a:bodyPr>
          <a:lstStyle/>
          <a:p>
            <a:pPr lvl="1">
              <a:buFont typeface="Wingdings" pitchFamily="2" charset="2"/>
              <a:buChar char="§"/>
            </a:pPr>
            <a:r>
              <a:rPr lang="el-GR" sz="2000" dirty="0">
                <a:hlinkClick r:id="rId8" action="ppaction://hlinksldjump"/>
              </a:rPr>
              <a:t>Κόστος </a:t>
            </a:r>
            <a:r>
              <a:rPr lang="el-GR" sz="2000" dirty="0" smtClean="0">
                <a:hlinkClick r:id="rId8" action="ppaction://hlinksldjump"/>
              </a:rPr>
              <a:t>Παραγωγής.</a:t>
            </a:r>
            <a:endParaRPr lang="el-GR" sz="2000" dirty="0" smtClean="0">
              <a:hlinkClick r:id="rId8" action="ppaction://hlinksldjump"/>
            </a:endParaRPr>
          </a:p>
          <a:p>
            <a:pPr lvl="1">
              <a:buFont typeface="Wingdings" pitchFamily="2" charset="2"/>
              <a:buChar char="§"/>
            </a:pPr>
            <a:r>
              <a:rPr lang="el-GR" sz="2000" dirty="0">
                <a:hlinkClick r:id="rId9" action="ppaction://hlinksldjump"/>
              </a:rPr>
              <a:t>Παραγωγή με ένα μεταβλητό συντελεστή </a:t>
            </a:r>
            <a:r>
              <a:rPr lang="el-GR" sz="2000" dirty="0" smtClean="0">
                <a:hlinkClick r:id="rId9" action="ppaction://hlinksldjump"/>
              </a:rPr>
              <a:t>παραγωγής.</a:t>
            </a:r>
            <a:endParaRPr lang="el-GR" sz="2000" dirty="0" smtClean="0">
              <a:hlinkClick r:id="rId8" action="ppaction://hlinksldjump"/>
            </a:endParaRPr>
          </a:p>
          <a:p>
            <a:pPr lvl="1">
              <a:buFont typeface="Wingdings" pitchFamily="2" charset="2"/>
              <a:buChar char="§"/>
            </a:pPr>
            <a:r>
              <a:rPr lang="el-GR" sz="2000" dirty="0">
                <a:hlinkClick r:id="rId10" action="ppaction://hlinksldjump"/>
              </a:rPr>
              <a:t>Το συνολικό </a:t>
            </a:r>
            <a:r>
              <a:rPr lang="el-GR" sz="2000" dirty="0" smtClean="0">
                <a:hlinkClick r:id="rId10" action="ppaction://hlinksldjump"/>
              </a:rPr>
              <a:t>κόστος.</a:t>
            </a:r>
            <a:endParaRPr lang="el-GR" sz="2000" dirty="0" smtClean="0">
              <a:hlinkClick r:id="rId8" action="ppaction://hlinksldjump"/>
            </a:endParaRPr>
          </a:p>
          <a:p>
            <a:pPr lvl="1">
              <a:buFont typeface="Wingdings" pitchFamily="2" charset="2"/>
              <a:buChar char="§"/>
            </a:pPr>
            <a:r>
              <a:rPr lang="el-GR" sz="2000" dirty="0">
                <a:hlinkClick r:id="rId11" action="ppaction://hlinksldjump"/>
              </a:rPr>
              <a:t>Το Οριακό </a:t>
            </a:r>
            <a:r>
              <a:rPr lang="el-GR" sz="2000" dirty="0" smtClean="0">
                <a:hlinkClick r:id="rId11" action="ppaction://hlinksldjump"/>
              </a:rPr>
              <a:t>Κόστος.</a:t>
            </a:r>
            <a:endParaRPr lang="el-GR" sz="2000" dirty="0" smtClean="0">
              <a:hlinkClick r:id="rId8" action="ppaction://hlinksldjump"/>
            </a:endParaRPr>
          </a:p>
          <a:p>
            <a:pPr lvl="1">
              <a:buFont typeface="Wingdings" pitchFamily="2" charset="2"/>
              <a:buChar char="§"/>
            </a:pPr>
            <a:r>
              <a:rPr lang="el-GR" sz="2000" dirty="0">
                <a:hlinkClick r:id="rId12" action="ppaction://hlinksldjump"/>
              </a:rPr>
              <a:t>Μέσο Οριακό </a:t>
            </a:r>
            <a:r>
              <a:rPr lang="el-GR" sz="2000" dirty="0" smtClean="0">
                <a:hlinkClick r:id="rId12" action="ppaction://hlinksldjump"/>
              </a:rPr>
              <a:t>Κόστος.</a:t>
            </a:r>
            <a:endParaRPr lang="el-GR" sz="2000" dirty="0" smtClean="0">
              <a:hlinkClick r:id="rId8" action="ppaction://hlinksldjump"/>
            </a:endParaRPr>
          </a:p>
          <a:p>
            <a:pPr lvl="1">
              <a:buFont typeface="Wingdings" pitchFamily="2" charset="2"/>
              <a:buChar char="§"/>
            </a:pPr>
            <a:r>
              <a:rPr lang="el-GR" sz="2000" dirty="0">
                <a:hlinkClick r:id="rId13" action="ppaction://hlinksldjump"/>
              </a:rPr>
              <a:t>Παραγωγή με </a:t>
            </a:r>
            <a:r>
              <a:rPr lang="el-GR" sz="2000" dirty="0" smtClean="0">
                <a:hlinkClick r:id="rId13" action="ppaction://hlinksldjump"/>
              </a:rPr>
              <a:t>δύο μεταβλητούς συντελεστές </a:t>
            </a:r>
            <a:r>
              <a:rPr lang="el-GR" sz="2000" dirty="0">
                <a:hlinkClick r:id="rId13" action="ppaction://hlinksldjump"/>
              </a:rPr>
              <a:t>παραγωγής</a:t>
            </a:r>
            <a:r>
              <a:rPr lang="el-GR" sz="2000" dirty="0" smtClean="0">
                <a:hlinkClick r:id="rId13" action="ppaction://hlinksldjump"/>
              </a:rPr>
              <a:t>.</a:t>
            </a:r>
            <a:endParaRPr lang="el-GR" sz="2000" dirty="0" smtClean="0">
              <a:hlinkClick r:id="rId8" action="ppaction://hlinksldjump"/>
            </a:endParaRPr>
          </a:p>
          <a:p>
            <a:pPr lvl="1">
              <a:buFont typeface="Wingdings" pitchFamily="2" charset="2"/>
              <a:buChar char="§"/>
            </a:pPr>
            <a:r>
              <a:rPr lang="el-GR" sz="2000" dirty="0">
                <a:hlinkClick r:id="rId14" action="ppaction://hlinksldjump"/>
              </a:rPr>
              <a:t>Καμπύλες Ίσου Κόστους και Ισορροπία </a:t>
            </a:r>
            <a:r>
              <a:rPr lang="el-GR" sz="2000" dirty="0" smtClean="0">
                <a:hlinkClick r:id="rId14" action="ppaction://hlinksldjump"/>
              </a:rPr>
              <a:t>Παραγωγού.</a:t>
            </a:r>
            <a:endParaRPr lang="el-GR" sz="2000" dirty="0" smtClean="0">
              <a:hlinkClick r:id="rId8" action="ppaction://hlinksldjump"/>
            </a:endParaRPr>
          </a:p>
          <a:p>
            <a:pPr lvl="1">
              <a:buFont typeface="Wingdings" pitchFamily="2" charset="2"/>
              <a:buChar char="§"/>
            </a:pPr>
            <a:r>
              <a:rPr lang="el-GR" sz="2000" dirty="0">
                <a:hlinkClick r:id="rId15" action="ppaction://hlinksldjump"/>
              </a:rPr>
              <a:t>Η Καμπύλη </a:t>
            </a:r>
            <a:r>
              <a:rPr lang="el-GR" sz="2000" dirty="0" smtClean="0">
                <a:hlinkClick r:id="rId15" action="ppaction://hlinksldjump"/>
              </a:rPr>
              <a:t>Επεκτάσεως.</a:t>
            </a:r>
            <a:endParaRPr lang="el-GR" sz="2000" dirty="0" smtClean="0">
              <a:hlinkClick r:id="rId8" action="ppaction://hlinksldjump"/>
            </a:endParaRPr>
          </a:p>
          <a:p>
            <a:pPr lvl="1">
              <a:buFont typeface="Wingdings" pitchFamily="2" charset="2"/>
              <a:buChar char="§"/>
            </a:pPr>
            <a:r>
              <a:rPr lang="el-GR" sz="2000" dirty="0">
                <a:hlinkClick r:id="rId16" action="ppaction://hlinksldjump"/>
              </a:rPr>
              <a:t>Η Ελαστικότητα </a:t>
            </a:r>
            <a:r>
              <a:rPr lang="el-GR" sz="2000" dirty="0" smtClean="0">
                <a:hlinkClick r:id="rId16" action="ppaction://hlinksldjump"/>
              </a:rPr>
              <a:t>Υποκατάστασης των </a:t>
            </a:r>
            <a:r>
              <a:rPr lang="el-GR" sz="2000" dirty="0">
                <a:hlinkClick r:id="rId16" action="ppaction://hlinksldjump"/>
              </a:rPr>
              <a:t>Συντελεστών </a:t>
            </a:r>
            <a:r>
              <a:rPr lang="el-GR" sz="2000" dirty="0" smtClean="0">
                <a:hlinkClick r:id="rId16" action="ppaction://hlinksldjump"/>
              </a:rPr>
              <a:t>Παραγωγής.</a:t>
            </a:r>
            <a:endParaRPr lang="el-GR" sz="2000" dirty="0">
              <a:hlinkClick r:id="rId8" action="ppaction://hlinksldjump"/>
            </a:endParaRPr>
          </a:p>
          <a:p>
            <a:pPr lvl="1">
              <a:buFont typeface="Wingdings" pitchFamily="2" charset="2"/>
              <a:buChar char="§"/>
            </a:pPr>
            <a:endParaRPr lang="el-GR" sz="2000" dirty="0" smtClean="0">
              <a:hlinkClick r:id="rId8" action="ppaction://hlinksldjump"/>
            </a:endParaRPr>
          </a:p>
          <a:p>
            <a:pPr lvl="1">
              <a:buFont typeface="Wingdings" pitchFamily="2" charset="2"/>
              <a:buChar char="§"/>
            </a:pPr>
            <a:endParaRPr lang="el-GR" sz="2000" dirty="0" smtClean="0">
              <a:hlinkClick r:id="rId8" action="ppaction://hlinksldjump"/>
            </a:endParaRPr>
          </a:p>
          <a:p>
            <a:pPr marL="457200" lvl="1" indent="0">
              <a:buNone/>
            </a:pPr>
            <a:endParaRPr lang="el-GR" sz="1400" dirty="0" smtClean="0"/>
          </a:p>
        </p:txBody>
      </p:sp>
      <p:sp>
        <p:nvSpPr>
          <p:cNvPr id="5"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4" name="Slide Number Placeholder 3" descr="."/>
          <p:cNvSpPr>
            <a:spLocks noGrp="1"/>
          </p:cNvSpPr>
          <p:nvPr>
            <p:ph type="sldNum" sz="quarter" idx="12"/>
            <p:custDataLst>
              <p:tags r:id="rId5"/>
            </p:custDataLst>
          </p:nvPr>
        </p:nvSpPr>
        <p:spPr/>
        <p:txBody>
          <a:bodyPr/>
          <a:lstStyle/>
          <a:p>
            <a:fld id="{95390251-5B84-4D2F-A9C7-1C62C4738B3F}" type="slidenum">
              <a:rPr lang="el-GR" smtClean="0"/>
              <a:pPr/>
              <a:t>5</a:t>
            </a:fld>
            <a:endParaRPr lang="el-GR" dirty="0"/>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sz="4000" dirty="0" smtClean="0"/>
              <a:t>Κόστος Παραγωγής</a:t>
            </a:r>
            <a:endParaRPr lang="en-US" sz="2400" b="0" dirty="0"/>
          </a:p>
        </p:txBody>
      </p:sp>
      <p:sp>
        <p:nvSpPr>
          <p:cNvPr id="9" name="Θέση περιεχομένου 8"/>
          <p:cNvSpPr>
            <a:spLocks noGrp="1"/>
          </p:cNvSpPr>
          <p:nvPr>
            <p:ph idx="1"/>
            <p:custDataLst>
              <p:tags r:id="rId3"/>
            </p:custDataLst>
          </p:nvPr>
        </p:nvSpPr>
        <p:spPr>
          <a:xfrm>
            <a:off x="323528" y="1201614"/>
            <a:ext cx="4429200" cy="2946752"/>
          </a:xfrm>
        </p:spPr>
        <p:txBody>
          <a:bodyPr>
            <a:noAutofit/>
          </a:bodyPr>
          <a:lstStyle/>
          <a:p>
            <a:r>
              <a:rPr lang="el-GR" sz="1400" dirty="0"/>
              <a:t>Δύο είναι τα στοιχεία ενός προϊόντος που λαμβάνει υπόψη ένας επιχειρηματίας:</a:t>
            </a:r>
          </a:p>
          <a:p>
            <a:pPr>
              <a:buFont typeface="Wingdings" panose="05000000000000000000" pitchFamily="2" charset="2"/>
              <a:buChar char="Ø"/>
            </a:pPr>
            <a:r>
              <a:rPr lang="el-GR" sz="1400" dirty="0"/>
              <a:t>Το κόστος παραγωγής και</a:t>
            </a:r>
          </a:p>
          <a:p>
            <a:pPr>
              <a:buFont typeface="Wingdings" panose="05000000000000000000" pitchFamily="2" charset="2"/>
              <a:buChar char="Ø"/>
            </a:pPr>
            <a:r>
              <a:rPr lang="el-GR" sz="1400" dirty="0"/>
              <a:t>Η τιμή διάθεσης.</a:t>
            </a:r>
          </a:p>
          <a:p>
            <a:pPr marL="0" indent="0">
              <a:buNone/>
            </a:pPr>
            <a:endParaRPr lang="el-GR" sz="1400" b="1" dirty="0" smtClean="0"/>
          </a:p>
          <a:p>
            <a:pPr marL="0" indent="0">
              <a:buNone/>
            </a:pPr>
            <a:r>
              <a:rPr lang="el-GR" sz="1400" b="1" dirty="0" smtClean="0"/>
              <a:t>ΟΡΓΑΝΩΣΗ </a:t>
            </a:r>
            <a:r>
              <a:rPr lang="el-GR" sz="1400" b="1" dirty="0"/>
              <a:t>ΑΓΟΡΑΣ:</a:t>
            </a:r>
          </a:p>
          <a:p>
            <a:pPr marL="0" indent="0">
              <a:buNone/>
            </a:pPr>
            <a:r>
              <a:rPr lang="el-GR" sz="1400" b="1" dirty="0"/>
              <a:t>ΑΜΙΓΩΣ ΑΝΤΑΓΩΝΙΣΤΙΚΗ:</a:t>
            </a:r>
            <a:r>
              <a:rPr lang="el-GR" sz="1400" dirty="0"/>
              <a:t> Η τιμή είναι δεδομένη και γίνεται προσπάθεια ελαχιστοποίησης του κόστους.</a:t>
            </a:r>
          </a:p>
          <a:p>
            <a:pPr marL="0" indent="0">
              <a:buNone/>
            </a:pPr>
            <a:r>
              <a:rPr lang="el-GR" sz="1400" b="1" dirty="0"/>
              <a:t>ΑΤΕΛΗΣ ΑΝΤΑΓΩΝΙΣΜΟΣ:</a:t>
            </a:r>
            <a:r>
              <a:rPr lang="el-GR" sz="1400" dirty="0"/>
              <a:t> Για να κυριαρχήσει η επιχείρηση στην αγορά προσπαθεί να μεγιστοποιήσει τις πωλήσεις της παρά να ελαχιστοποιήσει το κόστος.</a:t>
            </a:r>
          </a:p>
          <a:p>
            <a:pPr marL="0" indent="0">
              <a:buNone/>
            </a:pPr>
            <a:r>
              <a:rPr lang="el-GR" sz="1400" b="1" dirty="0"/>
              <a:t>ΟΛΙΓΟΠΩΛΙΟ:</a:t>
            </a:r>
            <a:r>
              <a:rPr lang="el-GR" sz="1400" dirty="0"/>
              <a:t>  Συμφωνεί την τιμή με τις άλλες επιχειρήσεις της αγοράς (τους αντιπάλους) επιδιώκοντας τη μεγιστοποίηση των πωλήσεων</a:t>
            </a:r>
          </a:p>
          <a:p>
            <a:pPr marL="0" indent="0">
              <a:buNone/>
            </a:pPr>
            <a:r>
              <a:rPr lang="el-GR" sz="1400" b="1" dirty="0">
                <a:solidFill>
                  <a:srgbClr val="C00000"/>
                </a:solidFill>
              </a:rPr>
              <a:t>ΑΝΑΛΟΓΑ ΜΕ ΤΗ ΜΟΡΦΗ ΟΡΓΑΝΩΣΗΣ ΤΗΣ ΑΓΟΡΑΣ, ΤΟ ΚΟΣΤΟΣ ΑΠΟΚΤΑ ΔΙΑΦΟΡΕΤΙΚΗ ΒΑΡΥΤΗΤΑ</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
        <p:nvSpPr>
          <p:cNvPr id="2" name="Ορθογώνιο 1"/>
          <p:cNvSpPr/>
          <p:nvPr>
            <p:custDataLst>
              <p:tags r:id="rId6"/>
            </p:custDataLst>
          </p:nvPr>
        </p:nvSpPr>
        <p:spPr>
          <a:xfrm>
            <a:off x="4860032" y="1211702"/>
            <a:ext cx="4102490" cy="3754874"/>
          </a:xfrm>
          <a:prstGeom prst="rect">
            <a:avLst/>
          </a:prstGeom>
        </p:spPr>
        <p:txBody>
          <a:bodyPr wrap="square">
            <a:spAutoFit/>
          </a:bodyPr>
          <a:lstStyle/>
          <a:p>
            <a:r>
              <a:rPr lang="el-GR" sz="1400" b="1" dirty="0">
                <a:solidFill>
                  <a:srgbClr val="0000FF"/>
                </a:solidFill>
              </a:rPr>
              <a:t>ΕΝΝΟΙΑ ΚΑΙ ΠΡΟΣΔΙΟΡΙΣΜΟΣ ΤΟΥ </a:t>
            </a:r>
            <a:r>
              <a:rPr lang="el-GR" sz="1400" b="1" dirty="0" smtClean="0">
                <a:solidFill>
                  <a:srgbClr val="0000FF"/>
                </a:solidFill>
              </a:rPr>
              <a:t>ΚΟΣΤΟΥΣ</a:t>
            </a:r>
          </a:p>
          <a:p>
            <a:endParaRPr lang="el-GR" sz="1400" b="1" dirty="0">
              <a:solidFill>
                <a:srgbClr val="0000FF"/>
              </a:solidFill>
            </a:endParaRPr>
          </a:p>
          <a:p>
            <a:pPr marL="285750" indent="-285750">
              <a:buFont typeface="Arial" panose="020B0604020202020204" pitchFamily="34" charset="0"/>
              <a:buChar char="•"/>
            </a:pPr>
            <a:r>
              <a:rPr lang="el-GR" sz="1400" b="1" dirty="0">
                <a:solidFill>
                  <a:srgbClr val="C00000"/>
                </a:solidFill>
              </a:rPr>
              <a:t>Σταθερό κόστος:</a:t>
            </a:r>
            <a:r>
              <a:rPr lang="el-GR" sz="1400" dirty="0"/>
              <a:t> είναι το κόστος που δεν εξαρτάται από την ποσότητα παραγωγής. Αποτελεί το κόστος μιας μεταβλητής εισροής (VC)</a:t>
            </a:r>
          </a:p>
          <a:p>
            <a:pPr marL="285750" indent="-285750">
              <a:buFont typeface="Arial" panose="020B0604020202020204" pitchFamily="34" charset="0"/>
              <a:buChar char="•"/>
            </a:pPr>
            <a:r>
              <a:rPr lang="el-GR" sz="1400" b="1" dirty="0">
                <a:solidFill>
                  <a:srgbClr val="C00000"/>
                </a:solidFill>
              </a:rPr>
              <a:t>Μεταβλητό κόστος: </a:t>
            </a:r>
            <a:r>
              <a:rPr lang="el-GR" sz="1400" dirty="0"/>
              <a:t>είναι ένα κόστος που εξαρτάται από την ποσότητα παραγωγής. Αποτελεί το κόστος μιας σταθερής  εισροής. (FC).</a:t>
            </a:r>
          </a:p>
          <a:p>
            <a:pPr marL="285750" indent="-285750">
              <a:buFont typeface="Arial" panose="020B0604020202020204" pitchFamily="34" charset="0"/>
              <a:buChar char="•"/>
            </a:pPr>
            <a:r>
              <a:rPr lang="el-GR" sz="1400" b="1" dirty="0">
                <a:solidFill>
                  <a:srgbClr val="C00000"/>
                </a:solidFill>
              </a:rPr>
              <a:t>Συνολικό κόστος: </a:t>
            </a:r>
            <a:r>
              <a:rPr lang="el-GR" sz="1400" dirty="0"/>
              <a:t>Το άθροισμα του σταθερού και του μεταβλητού κόστους. (TC</a:t>
            </a:r>
            <a:r>
              <a:rPr lang="el-GR" sz="1400" dirty="0" smtClean="0"/>
              <a:t>).</a:t>
            </a:r>
          </a:p>
          <a:p>
            <a:pPr marL="285750" indent="-285750">
              <a:buFont typeface="Arial" panose="020B0604020202020204" pitchFamily="34" charset="0"/>
              <a:buChar char="•"/>
            </a:pPr>
            <a:endParaRPr lang="el-GR" sz="1400" dirty="0"/>
          </a:p>
          <a:p>
            <a:r>
              <a:rPr lang="el-GR" sz="1400" b="1" dirty="0">
                <a:solidFill>
                  <a:srgbClr val="0000FF"/>
                </a:solidFill>
              </a:rPr>
              <a:t>ΣΥΝΟΛΙΚΌ ΚΟΣΤΟΣ= ΜΕΤΑΒΛΗΤΟ ΚΟΣΤΟΣ+ΣΤΑΘΕΡΟ ΚΟΣΤΟΣ.</a:t>
            </a:r>
          </a:p>
          <a:p>
            <a:pPr marL="285750" indent="-285750">
              <a:buFont typeface="Arial" panose="020B0604020202020204" pitchFamily="34" charset="0"/>
              <a:buChar char="•"/>
            </a:pPr>
            <a:endParaRPr lang="el-GR" sz="1400" dirty="0"/>
          </a:p>
          <a:p>
            <a:pPr marL="285750" indent="-285750">
              <a:buFont typeface="Arial" panose="020B0604020202020204" pitchFamily="34" charset="0"/>
              <a:buChar char="•"/>
            </a:pPr>
            <a:endParaRPr lang="el-GR" sz="1400" dirty="0"/>
          </a:p>
          <a:p>
            <a:pPr marL="285750" indent="-285750">
              <a:buFont typeface="Arial" panose="020B0604020202020204" pitchFamily="34" charset="0"/>
              <a:buChar char="•"/>
            </a:pPr>
            <a:endParaRPr lang="el-GR" sz="1400" dirty="0"/>
          </a:p>
          <a:p>
            <a:pPr marL="285750" indent="-285750">
              <a:buFont typeface="Arial" panose="020B0604020202020204" pitchFamily="34" charset="0"/>
              <a:buChar char="•"/>
            </a:pPr>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196874"/>
            <a:ext cx="8686800" cy="940966"/>
          </a:xfrm>
        </p:spPr>
        <p:txBody>
          <a:bodyPr>
            <a:noAutofit/>
          </a:bodyPr>
          <a:lstStyle/>
          <a:p>
            <a:r>
              <a:rPr lang="el-GR" sz="2800" dirty="0" smtClean="0"/>
              <a:t>Παραγωγή με ένα μεταβλητό συντελεστή παραγωγής:                   Συνολικό, Μέσο, Οριακό Προϊόν (1).</a:t>
            </a:r>
            <a:endParaRPr lang="en-US" sz="1600" b="0" dirty="0"/>
          </a:p>
        </p:txBody>
      </p:sp>
      <p:sp>
        <p:nvSpPr>
          <p:cNvPr id="9" name="Θέση περιεχομένου 8"/>
          <p:cNvSpPr>
            <a:spLocks noGrp="1"/>
          </p:cNvSpPr>
          <p:nvPr>
            <p:ph idx="1"/>
            <p:custDataLst>
              <p:tags r:id="rId3"/>
            </p:custDataLst>
          </p:nvPr>
        </p:nvSpPr>
        <p:spPr>
          <a:xfrm>
            <a:off x="179512" y="1268760"/>
            <a:ext cx="4032448" cy="2946752"/>
          </a:xfrm>
        </p:spPr>
        <p:txBody>
          <a:bodyPr>
            <a:noAutofit/>
          </a:bodyPr>
          <a:lstStyle/>
          <a:p>
            <a:r>
              <a:rPr lang="el-GR" sz="1400" dirty="0">
                <a:latin typeface="Arial" panose="020B0604020202020204" pitchFamily="34" charset="0"/>
                <a:cs typeface="Arial" panose="020B0604020202020204" pitchFamily="34" charset="0"/>
              </a:rPr>
              <a:t>Η Παραγωγή υλικών αγαθών είναι η διαδικασία μετασχηματισμού των παραγωγικών συντελεστών (εργασία και κεφάλαιο) , οι πρώτες  ύλες (ή τα </a:t>
            </a:r>
            <a:r>
              <a:rPr lang="el-GR" sz="1400" dirty="0" err="1">
                <a:latin typeface="Arial" panose="020B0604020202020204" pitchFamily="34" charset="0"/>
                <a:cs typeface="Arial" panose="020B0604020202020204" pitchFamily="34" charset="0"/>
              </a:rPr>
              <a:t>ημι</a:t>
            </a:r>
            <a:r>
              <a:rPr lang="el-GR" sz="1400" dirty="0">
                <a:latin typeface="Arial" panose="020B0604020202020204" pitchFamily="34" charset="0"/>
                <a:cs typeface="Arial" panose="020B0604020202020204" pitchFamily="34" charset="0"/>
              </a:rPr>
              <a:t> -κατεργασμένα προϊόντα) σε εμπορεύματα.</a:t>
            </a:r>
          </a:p>
          <a:p>
            <a:r>
              <a:rPr lang="el-GR" sz="1400" dirty="0">
                <a:latin typeface="Arial" panose="020B0604020202020204" pitchFamily="34" charset="0"/>
                <a:cs typeface="Arial" panose="020B0604020202020204" pitchFamily="34" charset="0"/>
              </a:rPr>
              <a:t>Η σχέση  που συνδέει τις ποσότητες των εισροών (πρώτες ύλες, εργασία και κεφάλαιο) και του παραγόμενου προϊόντος  αποτελεί τη </a:t>
            </a:r>
            <a:r>
              <a:rPr lang="el-GR" sz="1400" b="1" dirty="0">
                <a:solidFill>
                  <a:srgbClr val="C00000"/>
                </a:solidFill>
                <a:latin typeface="Arial" panose="020B0604020202020204" pitchFamily="34" charset="0"/>
                <a:cs typeface="Arial" panose="020B0604020202020204" pitchFamily="34" charset="0"/>
              </a:rPr>
              <a:t>συνάρτηση παραγωγής</a:t>
            </a:r>
            <a:r>
              <a:rPr lang="el-GR" sz="1400" dirty="0">
                <a:latin typeface="Arial" panose="020B0604020202020204" pitchFamily="34" charset="0"/>
                <a:cs typeface="Arial" panose="020B0604020202020204" pitchFamily="34" charset="0"/>
              </a:rPr>
              <a:t>. Ο νόμος αυτός σκιαγραφεί τη σχέση.</a:t>
            </a:r>
          </a:p>
          <a:p>
            <a:r>
              <a:rPr lang="el-GR" sz="1400" b="1" dirty="0">
                <a:solidFill>
                  <a:srgbClr val="0000FF"/>
                </a:solidFill>
                <a:latin typeface="Arial" panose="020B0604020202020204" pitchFamily="34" charset="0"/>
                <a:cs typeface="Arial" panose="020B0604020202020204" pitchFamily="34" charset="0"/>
              </a:rPr>
              <a:t>ΝΟΜΟΣ ΤΗΣ ΦΘΙΝΟΥΣΑΣ ΑΠΟΔΟΣΗΣ</a:t>
            </a:r>
            <a:r>
              <a:rPr lang="el-GR" sz="1400" b="1" dirty="0">
                <a:solidFill>
                  <a:srgbClr val="C00000"/>
                </a:solidFill>
                <a:latin typeface="Arial" panose="020B0604020202020204" pitchFamily="34" charset="0"/>
                <a:cs typeface="Arial" panose="020B0604020202020204" pitchFamily="34" charset="0"/>
              </a:rPr>
              <a:t>(</a:t>
            </a:r>
            <a:r>
              <a:rPr lang="el-GR" sz="1400" b="1" dirty="0" err="1">
                <a:solidFill>
                  <a:srgbClr val="C00000"/>
                </a:solidFill>
                <a:latin typeface="Arial" panose="020B0604020202020204" pitchFamily="34" charset="0"/>
                <a:cs typeface="Arial" panose="020B0604020202020204" pitchFamily="34" charset="0"/>
              </a:rPr>
              <a:t>law</a:t>
            </a:r>
            <a:r>
              <a:rPr lang="el-GR" sz="1400" b="1" dirty="0">
                <a:solidFill>
                  <a:srgbClr val="C00000"/>
                </a:solidFill>
                <a:latin typeface="Arial" panose="020B0604020202020204" pitchFamily="34" charset="0"/>
                <a:cs typeface="Arial" panose="020B0604020202020204" pitchFamily="34" charset="0"/>
              </a:rPr>
              <a:t> of </a:t>
            </a:r>
            <a:r>
              <a:rPr lang="el-GR" sz="1400" b="1" dirty="0" err="1">
                <a:solidFill>
                  <a:srgbClr val="C00000"/>
                </a:solidFill>
                <a:latin typeface="Arial" panose="020B0604020202020204" pitchFamily="34" charset="0"/>
                <a:cs typeface="Arial" panose="020B0604020202020204" pitchFamily="34" charset="0"/>
              </a:rPr>
              <a:t>diminishing</a:t>
            </a:r>
            <a:r>
              <a:rPr lang="el-GR" sz="1400" b="1" dirty="0">
                <a:solidFill>
                  <a:srgbClr val="C00000"/>
                </a:solidFill>
                <a:latin typeface="Arial" panose="020B0604020202020204" pitchFamily="34" charset="0"/>
                <a:cs typeface="Arial" panose="020B0604020202020204" pitchFamily="34" charset="0"/>
              </a:rPr>
              <a:t> </a:t>
            </a:r>
            <a:r>
              <a:rPr lang="el-GR" sz="1400" b="1" dirty="0" err="1">
                <a:solidFill>
                  <a:srgbClr val="C00000"/>
                </a:solidFill>
                <a:latin typeface="Arial" panose="020B0604020202020204" pitchFamily="34" charset="0"/>
                <a:cs typeface="Arial" panose="020B0604020202020204" pitchFamily="34" charset="0"/>
              </a:rPr>
              <a:t>returns</a:t>
            </a:r>
            <a:r>
              <a:rPr lang="el-GR" sz="1400" b="1" dirty="0">
                <a:solidFill>
                  <a:srgbClr val="C00000"/>
                </a:solidFill>
                <a:latin typeface="Arial" panose="020B0604020202020204" pitchFamily="34" charset="0"/>
                <a:cs typeface="Arial" panose="020B0604020202020204" pitchFamily="34" charset="0"/>
              </a:rPr>
              <a:t>) :  </a:t>
            </a:r>
            <a:r>
              <a:rPr lang="el-GR" sz="1400" dirty="0">
                <a:latin typeface="Arial" panose="020B0604020202020204" pitchFamily="34" charset="0"/>
                <a:cs typeface="Arial" panose="020B0604020202020204" pitchFamily="34" charset="0"/>
              </a:rPr>
              <a:t>Όταν ένα συντελεστής παραγωγής παραμένει σταθερός και ο άλλος μεταβάλλεται, τότε αρχικά το προϊόν αυξάνεται.  Από ένα σημείο και μετά ολοένα λιγότερο, έως ότου φθάσει σε ένα μέγιστο και από εκεί και πέρα κάμπτεται. </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
        <p:nvSpPr>
          <p:cNvPr id="3" name="Ορθογώνιο 2"/>
          <p:cNvSpPr/>
          <p:nvPr>
            <p:custDataLst>
              <p:tags r:id="rId6"/>
            </p:custDataLst>
          </p:nvPr>
        </p:nvSpPr>
        <p:spPr>
          <a:xfrm>
            <a:off x="4095463" y="1026727"/>
            <a:ext cx="4572000" cy="3046988"/>
          </a:xfrm>
          <a:prstGeom prst="rect">
            <a:avLst/>
          </a:prstGeom>
        </p:spPr>
        <p:txBody>
          <a:bodyPr>
            <a:spAutoFit/>
          </a:bodyPr>
          <a:lstStyle/>
          <a:p>
            <a:endParaRPr lang="el-GR" sz="1200" dirty="0"/>
          </a:p>
          <a:p>
            <a:r>
              <a:rPr lang="el-GR" sz="1200" dirty="0"/>
              <a:t>Στάδιο Ι= αύξουσα μέση απόδοση</a:t>
            </a:r>
          </a:p>
          <a:p>
            <a:endParaRPr lang="el-GR" sz="1200" dirty="0"/>
          </a:p>
          <a:p>
            <a:r>
              <a:rPr lang="el-GR" sz="1200" dirty="0"/>
              <a:t>Στάδιο ΙΙ= φθίνουσα μέση απόδοση</a:t>
            </a:r>
          </a:p>
          <a:p>
            <a:r>
              <a:rPr lang="el-GR" sz="1200" dirty="0"/>
              <a:t>	</a:t>
            </a:r>
          </a:p>
          <a:p>
            <a:r>
              <a:rPr lang="el-GR" sz="1200" dirty="0"/>
              <a:t>Στάδιο ΙΙΙ= =αρνητική οριακή απόδοση</a:t>
            </a:r>
          </a:p>
          <a:p>
            <a:endParaRPr lang="el-GR" sz="1200" dirty="0"/>
          </a:p>
          <a:p>
            <a:r>
              <a:rPr lang="el-GR" sz="1200" dirty="0"/>
              <a:t>TP= Συνολικό προϊόν,</a:t>
            </a:r>
          </a:p>
          <a:p>
            <a:endParaRPr lang="el-GR" sz="1200" dirty="0"/>
          </a:p>
          <a:p>
            <a:r>
              <a:rPr lang="el-GR" sz="1200" dirty="0"/>
              <a:t>AP= μέσο προϊόν,</a:t>
            </a:r>
          </a:p>
          <a:p>
            <a:endParaRPr lang="el-GR" sz="1200" dirty="0"/>
          </a:p>
          <a:p>
            <a:r>
              <a:rPr lang="el-GR" sz="1200" dirty="0"/>
              <a:t>MP= οριακό προϊόν</a:t>
            </a:r>
          </a:p>
          <a:p>
            <a:endParaRPr lang="el-GR" sz="1200" dirty="0"/>
          </a:p>
          <a:p>
            <a:r>
              <a:rPr lang="el-GR" sz="1200" dirty="0"/>
              <a:t>MC= οριακό κόστος</a:t>
            </a:r>
          </a:p>
          <a:p>
            <a:endParaRPr lang="el-GR" sz="1200" dirty="0"/>
          </a:p>
          <a:p>
            <a:r>
              <a:rPr lang="el-GR" sz="1200" dirty="0"/>
              <a:t>ΑVC= μέσο μεταβλητό κόστος</a:t>
            </a:r>
          </a:p>
        </p:txBody>
      </p:sp>
      <p:pic>
        <p:nvPicPr>
          <p:cNvPr id="4" name="Εικόνα 3" descr="καμπύλες μεταβολής φθίνουσας απόδοσης"/>
          <p:cNvPicPr>
            <a:picLocks noChangeAspect="1"/>
          </p:cNvPicPr>
          <p:nvPr/>
        </p:nvPicPr>
        <p:blipFill>
          <a:blip r:embed="rId10"/>
          <a:stretch>
            <a:fillRect/>
          </a:stretch>
        </p:blipFill>
        <p:spPr>
          <a:xfrm>
            <a:off x="5508104" y="1218173"/>
            <a:ext cx="3850861" cy="5000065"/>
          </a:xfrm>
          <a:prstGeom prst="rect">
            <a:avLst/>
          </a:prstGeom>
        </p:spPr>
      </p:pic>
      <p:sp>
        <p:nvSpPr>
          <p:cNvPr id="5" name="Ορθογώνιο 4"/>
          <p:cNvSpPr/>
          <p:nvPr>
            <p:custDataLst>
              <p:tags r:id="rId7"/>
            </p:custDataLst>
          </p:nvPr>
        </p:nvSpPr>
        <p:spPr>
          <a:xfrm>
            <a:off x="349695" y="5617686"/>
            <a:ext cx="4572000" cy="738664"/>
          </a:xfrm>
          <a:prstGeom prst="rect">
            <a:avLst/>
          </a:prstGeom>
          <a:ln>
            <a:solidFill>
              <a:srgbClr val="C00000"/>
            </a:solidFill>
          </a:ln>
        </p:spPr>
        <p:txBody>
          <a:bodyPr>
            <a:spAutoFit/>
          </a:bodyPr>
          <a:lstStyle/>
          <a:p>
            <a:r>
              <a:rPr lang="el-GR" sz="1400" dirty="0"/>
              <a:t>Ο νόμος της φθίνουσας απόδοσης (</a:t>
            </a:r>
            <a:r>
              <a:rPr lang="el-GR" sz="1400" dirty="0" err="1"/>
              <a:t>law</a:t>
            </a:r>
            <a:r>
              <a:rPr lang="el-GR" sz="1400" dirty="0"/>
              <a:t> of </a:t>
            </a:r>
            <a:r>
              <a:rPr lang="el-GR" sz="1400" dirty="0" err="1"/>
              <a:t>diminishing</a:t>
            </a:r>
            <a:r>
              <a:rPr lang="el-GR" sz="1400" dirty="0"/>
              <a:t> </a:t>
            </a:r>
            <a:r>
              <a:rPr lang="el-GR" sz="1400" dirty="0" err="1"/>
              <a:t>returns</a:t>
            </a:r>
            <a:r>
              <a:rPr lang="el-GR" sz="1400" dirty="0"/>
              <a:t>) αναφέρεται στη βραχυχρόνια περίοδο γιατί ένας συντελεστή παραμένει σταθερός.</a:t>
            </a:r>
          </a:p>
        </p:txBody>
      </p:sp>
    </p:spTree>
    <p:custDataLst>
      <p:tags r:id="rId1"/>
    </p:custDataLst>
    <p:extLst>
      <p:ext uri="{BB962C8B-B14F-4D97-AF65-F5344CB8AC3E}">
        <p14:creationId xmlns:p14="http://schemas.microsoft.com/office/powerpoint/2010/main" val="17785227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3"/>
            </p:custDataLst>
          </p:nvPr>
        </p:nvSpPr>
        <p:spPr>
          <a:xfrm>
            <a:off x="457200" y="196874"/>
            <a:ext cx="8686800" cy="940966"/>
          </a:xfrm>
        </p:spPr>
        <p:txBody>
          <a:bodyPr>
            <a:noAutofit/>
          </a:bodyPr>
          <a:lstStyle/>
          <a:p>
            <a:r>
              <a:rPr lang="el-GR" sz="2800" dirty="0" smtClean="0"/>
              <a:t>Παραγωγή με ένα μεταβλητό συντελεστή παραγωγής:                   Συνολικό, Μέσο, Οριακό Προϊόν (2).</a:t>
            </a:r>
            <a:endParaRPr lang="en-US" sz="1600" b="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
        <p:nvSpPr>
          <p:cNvPr id="3" name="Ορθογώνιο 2"/>
          <p:cNvSpPr/>
          <p:nvPr>
            <p:custDataLst>
              <p:tags r:id="rId6"/>
            </p:custDataLst>
          </p:nvPr>
        </p:nvSpPr>
        <p:spPr>
          <a:xfrm>
            <a:off x="4095463" y="1026727"/>
            <a:ext cx="4572000" cy="3046988"/>
          </a:xfrm>
          <a:prstGeom prst="rect">
            <a:avLst/>
          </a:prstGeom>
        </p:spPr>
        <p:txBody>
          <a:bodyPr>
            <a:spAutoFit/>
          </a:bodyPr>
          <a:lstStyle/>
          <a:p>
            <a:endParaRPr lang="el-GR" sz="1200" dirty="0"/>
          </a:p>
          <a:p>
            <a:r>
              <a:rPr lang="el-GR" sz="1200" dirty="0"/>
              <a:t>Στάδιο Ι= αύξουσα μέση απόδοση</a:t>
            </a:r>
          </a:p>
          <a:p>
            <a:endParaRPr lang="el-GR" sz="1200" dirty="0"/>
          </a:p>
          <a:p>
            <a:r>
              <a:rPr lang="el-GR" sz="1200" dirty="0"/>
              <a:t>Στάδιο ΙΙ= φθίνουσα μέση απόδοση</a:t>
            </a:r>
          </a:p>
          <a:p>
            <a:r>
              <a:rPr lang="el-GR" sz="1200" dirty="0"/>
              <a:t>	</a:t>
            </a:r>
          </a:p>
          <a:p>
            <a:r>
              <a:rPr lang="el-GR" sz="1200" dirty="0"/>
              <a:t>Στάδιο ΙΙΙ= =αρνητική οριακή απόδοση</a:t>
            </a:r>
          </a:p>
          <a:p>
            <a:endParaRPr lang="el-GR" sz="1200" dirty="0"/>
          </a:p>
          <a:p>
            <a:r>
              <a:rPr lang="el-GR" sz="1200" dirty="0"/>
              <a:t>TP= Συνολικό προϊόν,</a:t>
            </a:r>
          </a:p>
          <a:p>
            <a:endParaRPr lang="el-GR" sz="1200" dirty="0"/>
          </a:p>
          <a:p>
            <a:r>
              <a:rPr lang="el-GR" sz="1200" dirty="0"/>
              <a:t>AP= μέσο προϊόν,</a:t>
            </a:r>
          </a:p>
          <a:p>
            <a:endParaRPr lang="el-GR" sz="1200" dirty="0"/>
          </a:p>
          <a:p>
            <a:r>
              <a:rPr lang="el-GR" sz="1200" dirty="0"/>
              <a:t>MP= οριακό προϊόν</a:t>
            </a:r>
          </a:p>
          <a:p>
            <a:endParaRPr lang="el-GR" sz="1200" dirty="0"/>
          </a:p>
          <a:p>
            <a:r>
              <a:rPr lang="el-GR" sz="1200" dirty="0"/>
              <a:t>MC= οριακό κόστος</a:t>
            </a:r>
          </a:p>
          <a:p>
            <a:endParaRPr lang="el-GR" sz="1200" dirty="0"/>
          </a:p>
          <a:p>
            <a:r>
              <a:rPr lang="el-GR" sz="1200" dirty="0"/>
              <a:t>ΑVC= μέσο μεταβλητό κόστος</a:t>
            </a:r>
          </a:p>
        </p:txBody>
      </p:sp>
      <p:pic>
        <p:nvPicPr>
          <p:cNvPr id="4" name="Εικόνα 3" descr="καμπύλες μεταβολής φθίνουσας απόδοσης"/>
          <p:cNvPicPr>
            <a:picLocks noChangeAspect="1"/>
          </p:cNvPicPr>
          <p:nvPr/>
        </p:nvPicPr>
        <p:blipFill>
          <a:blip r:embed="rId10"/>
          <a:stretch>
            <a:fillRect/>
          </a:stretch>
        </p:blipFill>
        <p:spPr>
          <a:xfrm>
            <a:off x="5508104" y="1218173"/>
            <a:ext cx="3850861" cy="5000065"/>
          </a:xfrm>
          <a:prstGeom prst="rect">
            <a:avLst/>
          </a:prstGeom>
        </p:spPr>
      </p:pic>
      <p:sp>
        <p:nvSpPr>
          <p:cNvPr id="6" name="Ορθογώνιο 5"/>
          <p:cNvSpPr/>
          <p:nvPr>
            <p:custDataLst>
              <p:tags r:id="rId7"/>
            </p:custDataLst>
          </p:nvPr>
        </p:nvSpPr>
        <p:spPr>
          <a:xfrm>
            <a:off x="162069" y="1184366"/>
            <a:ext cx="4049891" cy="5016758"/>
          </a:xfrm>
          <a:prstGeom prst="rect">
            <a:avLst/>
          </a:prstGeom>
        </p:spPr>
        <p:txBody>
          <a:bodyPr wrap="square">
            <a:spAutoFit/>
          </a:bodyPr>
          <a:lstStyle/>
          <a:p>
            <a:pPr marL="285750" indent="-285750">
              <a:buFont typeface="Arial" panose="020B0604020202020204" pitchFamily="34" charset="0"/>
              <a:buChar char="•"/>
            </a:pPr>
            <a:r>
              <a:rPr lang="el-GR" sz="1600" b="1" dirty="0">
                <a:solidFill>
                  <a:srgbClr val="0000FF"/>
                </a:solidFill>
              </a:rPr>
              <a:t>Οριζόντιος άξονας:  </a:t>
            </a:r>
            <a:r>
              <a:rPr lang="el-GR" sz="1600" dirty="0"/>
              <a:t>αριθμός εργαζομένων.</a:t>
            </a:r>
          </a:p>
          <a:p>
            <a:pPr marL="285750" indent="-285750">
              <a:buFont typeface="Arial" panose="020B0604020202020204" pitchFamily="34" charset="0"/>
              <a:buChar char="•"/>
            </a:pPr>
            <a:r>
              <a:rPr lang="el-GR" sz="1600" b="1" dirty="0">
                <a:solidFill>
                  <a:srgbClr val="0000FF"/>
                </a:solidFill>
              </a:rPr>
              <a:t>Κατακόρυφος άξονας: </a:t>
            </a:r>
            <a:r>
              <a:rPr lang="el-GR" sz="1600" dirty="0"/>
              <a:t>Το ύψος της παραγωγής.</a:t>
            </a:r>
          </a:p>
          <a:p>
            <a:pPr marL="285750" indent="-285750">
              <a:buFont typeface="Arial" panose="020B0604020202020204" pitchFamily="34" charset="0"/>
              <a:buChar char="•"/>
            </a:pPr>
            <a:r>
              <a:rPr lang="el-GR" sz="1600" dirty="0"/>
              <a:t>Οι </a:t>
            </a:r>
            <a:r>
              <a:rPr lang="el-GR" sz="1600" dirty="0" err="1"/>
              <a:t>αγρεργάρτες</a:t>
            </a:r>
            <a:r>
              <a:rPr lang="el-GR" sz="1600" dirty="0"/>
              <a:t>, πχ σε έναν αγρό, θα αυξήσουν την παραγωγή, αλλά από το Β με φθίνοντα ρυθμό. </a:t>
            </a:r>
          </a:p>
          <a:p>
            <a:pPr marL="285750" indent="-285750">
              <a:buFont typeface="Arial" panose="020B0604020202020204" pitchFamily="34" charset="0"/>
              <a:buChar char="•"/>
            </a:pPr>
            <a:r>
              <a:rPr lang="el-GR" sz="1600" dirty="0"/>
              <a:t>Στο σημείο Γ ασχολούνται ΟΓ εργαζόμενοι.</a:t>
            </a:r>
          </a:p>
          <a:p>
            <a:pPr marL="285750" indent="-285750">
              <a:buFont typeface="Arial" panose="020B0604020202020204" pitchFamily="34" charset="0"/>
              <a:buChar char="•"/>
            </a:pPr>
            <a:r>
              <a:rPr lang="el-GR" sz="1600" b="1" dirty="0">
                <a:solidFill>
                  <a:srgbClr val="0000FF"/>
                </a:solidFill>
              </a:rPr>
              <a:t>Το συνολικό προϊόν </a:t>
            </a:r>
            <a:r>
              <a:rPr lang="el-GR" sz="1600" dirty="0"/>
              <a:t>είναι το μέγιστο </a:t>
            </a:r>
            <a:r>
              <a:rPr lang="el-GR" sz="1600" b="1" dirty="0"/>
              <a:t>(TP-</a:t>
            </a:r>
            <a:r>
              <a:rPr lang="el-GR" sz="1600" b="1" dirty="0" err="1"/>
              <a:t>Total</a:t>
            </a:r>
            <a:r>
              <a:rPr lang="el-GR" sz="1600" b="1" dirty="0"/>
              <a:t> </a:t>
            </a:r>
            <a:r>
              <a:rPr lang="el-GR" sz="1600" b="1" dirty="0" err="1"/>
              <a:t>Product</a:t>
            </a:r>
            <a:r>
              <a:rPr lang="el-GR" sz="1600" b="1" dirty="0"/>
              <a:t>).</a:t>
            </a:r>
          </a:p>
          <a:p>
            <a:pPr marL="285750" indent="-285750">
              <a:buFont typeface="Arial" panose="020B0604020202020204" pitchFamily="34" charset="0"/>
              <a:buChar char="•"/>
            </a:pPr>
            <a:r>
              <a:rPr lang="el-GR" sz="1600" dirty="0"/>
              <a:t>Από το σημείο αυτό και μετά, αν προστεθεί ένας εργαζόμενος το TP θα μειωθεί.</a:t>
            </a:r>
          </a:p>
          <a:p>
            <a:pPr marL="285750" indent="-285750">
              <a:buFont typeface="Arial" panose="020B0604020202020204" pitchFamily="34" charset="0"/>
              <a:buChar char="•"/>
            </a:pPr>
            <a:r>
              <a:rPr lang="el-GR" sz="1600" b="1" dirty="0">
                <a:solidFill>
                  <a:srgbClr val="0000FF"/>
                </a:solidFill>
              </a:rPr>
              <a:t>AP=</a:t>
            </a:r>
            <a:r>
              <a:rPr lang="el-GR" sz="1600" dirty="0"/>
              <a:t> </a:t>
            </a:r>
            <a:r>
              <a:rPr lang="el-GR" sz="1600" b="1" dirty="0">
                <a:solidFill>
                  <a:srgbClr val="0000FF"/>
                </a:solidFill>
              </a:rPr>
              <a:t>μέσο προϊόν </a:t>
            </a:r>
            <a:r>
              <a:rPr lang="el-GR" sz="1600" dirty="0"/>
              <a:t>ορίζεται ως λόγος του συνολικού TP προς τον αριθμό των εργαζομένων </a:t>
            </a:r>
          </a:p>
          <a:p>
            <a:pPr marL="285750" indent="-285750">
              <a:buFont typeface="Arial" panose="020B0604020202020204" pitchFamily="34" charset="0"/>
              <a:buChar char="•"/>
            </a:pPr>
            <a:r>
              <a:rPr lang="el-GR" sz="1600" b="1" dirty="0">
                <a:solidFill>
                  <a:srgbClr val="0000FF"/>
                </a:solidFill>
              </a:rPr>
              <a:t>MP=</a:t>
            </a:r>
            <a:r>
              <a:rPr lang="el-GR" sz="1600" dirty="0"/>
              <a:t> </a:t>
            </a:r>
            <a:r>
              <a:rPr lang="el-GR" sz="1600" b="1" dirty="0">
                <a:solidFill>
                  <a:srgbClr val="0000FF"/>
                </a:solidFill>
              </a:rPr>
              <a:t>οριακό προϊόν </a:t>
            </a:r>
            <a:r>
              <a:rPr lang="el-GR" sz="1600" b="1" dirty="0"/>
              <a:t>(</a:t>
            </a:r>
            <a:r>
              <a:rPr lang="el-GR" sz="1600" b="1" dirty="0" err="1"/>
              <a:t>marginal</a:t>
            </a:r>
            <a:r>
              <a:rPr lang="el-GR" sz="1600" b="1" dirty="0"/>
              <a:t> </a:t>
            </a:r>
            <a:r>
              <a:rPr lang="el-GR" sz="1600" b="1" dirty="0" err="1"/>
              <a:t>product</a:t>
            </a:r>
            <a:r>
              <a:rPr lang="el-GR" sz="1600" b="1" dirty="0"/>
              <a:t>) είναι η μεταβολή του TP , η οποία επέρχεται από τη μεταβολή των χρησιμοποιημένων εισροών (ΕΡΓΑΣΙΑ</a:t>
            </a:r>
            <a:r>
              <a:rPr lang="el-GR" sz="1600" dirty="0" smtClean="0"/>
              <a:t>).</a:t>
            </a:r>
            <a:endParaRPr lang="el-GR" sz="1600" dirty="0"/>
          </a:p>
        </p:txBody>
      </p:sp>
      <p:graphicFrame>
        <p:nvGraphicFramePr>
          <p:cNvPr id="11" name="Object 10"/>
          <p:cNvGraphicFramePr>
            <a:graphicFrameLocks noChangeAspect="1"/>
          </p:cNvGraphicFramePr>
          <p:nvPr>
            <p:extLst>
              <p:ext uri="{D42A27DB-BD31-4B8C-83A1-F6EECF244321}">
                <p14:modId xmlns:p14="http://schemas.microsoft.com/office/powerpoint/2010/main" val="1781609269"/>
              </p:ext>
            </p:extLst>
          </p:nvPr>
        </p:nvGraphicFramePr>
        <p:xfrm>
          <a:off x="4067876" y="5301208"/>
          <a:ext cx="1296988" cy="504825"/>
        </p:xfrm>
        <a:graphic>
          <a:graphicData uri="http://schemas.openxmlformats.org/presentationml/2006/ole">
            <mc:AlternateContent xmlns:mc="http://schemas.openxmlformats.org/markup-compatibility/2006">
              <mc:Choice xmlns:v="urn:schemas-microsoft-com:vml" Requires="v">
                <p:oleObj spid="_x0000_s20562" name="Equation" r:id="rId11" imgW="710891" imgH="393529" progId="Equation.DSMT4">
                  <p:embed/>
                </p:oleObj>
              </mc:Choice>
              <mc:Fallback>
                <p:oleObj name="Equation" r:id="rId11" imgW="710891" imgH="393529"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67876" y="5301208"/>
                        <a:ext cx="1296988" cy="504825"/>
                      </a:xfrm>
                      <a:prstGeom prst="rect">
                        <a:avLst/>
                      </a:prstGeom>
                      <a:solidFill>
                        <a:srgbClr val="92D050"/>
                      </a:solidFill>
                      <a:ln>
                        <a:solidFill>
                          <a:srgbClr val="0000FF"/>
                        </a:solidFill>
                      </a:ln>
                      <a:effectLst/>
                      <a:extLst/>
                    </p:spPr>
                  </p:pic>
                </p:oleObj>
              </mc:Fallback>
            </mc:AlternateContent>
          </a:graphicData>
        </a:graphic>
      </p:graphicFrame>
    </p:spTree>
    <p:custDataLst>
      <p:tags r:id="rId2"/>
    </p:custDataLst>
    <p:extLst>
      <p:ext uri="{BB962C8B-B14F-4D97-AF65-F5344CB8AC3E}">
        <p14:creationId xmlns:p14="http://schemas.microsoft.com/office/powerpoint/2010/main" val="15693006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196874"/>
            <a:ext cx="8686800" cy="940966"/>
          </a:xfrm>
        </p:spPr>
        <p:txBody>
          <a:bodyPr>
            <a:noAutofit/>
          </a:bodyPr>
          <a:lstStyle/>
          <a:p>
            <a:r>
              <a:rPr lang="el-GR" sz="2800" dirty="0" smtClean="0"/>
              <a:t>Παραγωγή με ένα μεταβλητό συντελεστή παραγωγής:                   Συνολικό, Μέσο, Οριακό Προϊόν (3).</a:t>
            </a:r>
            <a:endParaRPr lang="en-US" sz="1600" b="0" dirty="0"/>
          </a:p>
        </p:txBody>
      </p:sp>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
        <p:nvSpPr>
          <p:cNvPr id="3" name="Ορθογώνιο 2"/>
          <p:cNvSpPr/>
          <p:nvPr>
            <p:custDataLst>
              <p:tags r:id="rId5"/>
            </p:custDataLst>
          </p:nvPr>
        </p:nvSpPr>
        <p:spPr>
          <a:xfrm>
            <a:off x="4095463" y="1026727"/>
            <a:ext cx="4572000" cy="3046988"/>
          </a:xfrm>
          <a:prstGeom prst="rect">
            <a:avLst/>
          </a:prstGeom>
        </p:spPr>
        <p:txBody>
          <a:bodyPr>
            <a:spAutoFit/>
          </a:bodyPr>
          <a:lstStyle/>
          <a:p>
            <a:endParaRPr lang="el-GR" sz="1200" dirty="0"/>
          </a:p>
          <a:p>
            <a:r>
              <a:rPr lang="el-GR" sz="1200" dirty="0"/>
              <a:t>Στάδιο Ι= αύξουσα μέση απόδοση</a:t>
            </a:r>
          </a:p>
          <a:p>
            <a:endParaRPr lang="el-GR" sz="1200" dirty="0"/>
          </a:p>
          <a:p>
            <a:r>
              <a:rPr lang="el-GR" sz="1200" dirty="0"/>
              <a:t>Στάδιο ΙΙ= φθίνουσα μέση απόδοση</a:t>
            </a:r>
          </a:p>
          <a:p>
            <a:r>
              <a:rPr lang="el-GR" sz="1200" dirty="0"/>
              <a:t>	</a:t>
            </a:r>
          </a:p>
          <a:p>
            <a:r>
              <a:rPr lang="el-GR" sz="1200" dirty="0"/>
              <a:t>Στάδιο ΙΙΙ= =αρνητική οριακή απόδοση</a:t>
            </a:r>
          </a:p>
          <a:p>
            <a:endParaRPr lang="el-GR" sz="1200" dirty="0"/>
          </a:p>
          <a:p>
            <a:r>
              <a:rPr lang="el-GR" sz="1200" dirty="0"/>
              <a:t>TP= Συνολικό προϊόν,</a:t>
            </a:r>
          </a:p>
          <a:p>
            <a:endParaRPr lang="el-GR" sz="1200" dirty="0"/>
          </a:p>
          <a:p>
            <a:r>
              <a:rPr lang="el-GR" sz="1200" dirty="0"/>
              <a:t>AP= μέσο προϊόν,</a:t>
            </a:r>
          </a:p>
          <a:p>
            <a:endParaRPr lang="el-GR" sz="1200" dirty="0"/>
          </a:p>
          <a:p>
            <a:r>
              <a:rPr lang="el-GR" sz="1200" dirty="0"/>
              <a:t>MP= οριακό προϊόν</a:t>
            </a:r>
          </a:p>
          <a:p>
            <a:endParaRPr lang="el-GR" sz="1200" dirty="0"/>
          </a:p>
          <a:p>
            <a:r>
              <a:rPr lang="el-GR" sz="1200" dirty="0"/>
              <a:t>MC= οριακό κόστος</a:t>
            </a:r>
          </a:p>
          <a:p>
            <a:endParaRPr lang="el-GR" sz="1200" dirty="0"/>
          </a:p>
          <a:p>
            <a:r>
              <a:rPr lang="el-GR" sz="1200" dirty="0"/>
              <a:t>ΑVC= μέσο μεταβλητό κόστος</a:t>
            </a:r>
          </a:p>
        </p:txBody>
      </p:sp>
      <p:pic>
        <p:nvPicPr>
          <p:cNvPr id="4" name="Εικόνα 3" descr="καμπύλες μεταβολής φθίνουσας απόδοσης"/>
          <p:cNvPicPr>
            <a:picLocks noChangeAspect="1"/>
          </p:cNvPicPr>
          <p:nvPr/>
        </p:nvPicPr>
        <p:blipFill>
          <a:blip r:embed="rId9"/>
          <a:stretch>
            <a:fillRect/>
          </a:stretch>
        </p:blipFill>
        <p:spPr>
          <a:xfrm>
            <a:off x="5508104" y="1218173"/>
            <a:ext cx="3850861" cy="5000065"/>
          </a:xfrm>
          <a:prstGeom prst="rect">
            <a:avLst/>
          </a:prstGeom>
        </p:spPr>
      </p:pic>
      <p:sp>
        <p:nvSpPr>
          <p:cNvPr id="6" name="Ορθογώνιο 5"/>
          <p:cNvSpPr/>
          <p:nvPr>
            <p:custDataLst>
              <p:tags r:id="rId6"/>
            </p:custDataLst>
          </p:nvPr>
        </p:nvSpPr>
        <p:spPr>
          <a:xfrm>
            <a:off x="1" y="1184366"/>
            <a:ext cx="4211960" cy="4832092"/>
          </a:xfrm>
          <a:prstGeom prst="rect">
            <a:avLst/>
          </a:prstGeom>
        </p:spPr>
        <p:txBody>
          <a:bodyPr wrap="square">
            <a:spAutoFit/>
          </a:bodyPr>
          <a:lstStyle/>
          <a:p>
            <a:pPr marL="342900" indent="-342900">
              <a:buFont typeface="Wingdings" panose="05000000000000000000" pitchFamily="2" charset="2"/>
              <a:buChar char="v"/>
            </a:pPr>
            <a:r>
              <a:rPr lang="el-GR" sz="1400" dirty="0"/>
              <a:t> </a:t>
            </a:r>
            <a:r>
              <a:rPr lang="el-GR" sz="1400" b="1" dirty="0" smtClean="0">
                <a:solidFill>
                  <a:srgbClr val="0000FF"/>
                </a:solidFill>
              </a:rPr>
              <a:t>ΌΤΑΝ </a:t>
            </a:r>
            <a:r>
              <a:rPr lang="el-GR" sz="1400" b="1" dirty="0">
                <a:solidFill>
                  <a:srgbClr val="0000FF"/>
                </a:solidFill>
              </a:rPr>
              <a:t>ΤΟ ΣΥΝΟΛΙΚΟ </a:t>
            </a:r>
            <a:r>
              <a:rPr lang="el-GR" sz="1400" b="1" dirty="0" smtClean="0">
                <a:solidFill>
                  <a:srgbClr val="0000FF"/>
                </a:solidFill>
              </a:rPr>
              <a:t>TP ΜΕΓΙΣΤΟΠΟΙΕΙΤΑΙ </a:t>
            </a:r>
            <a:r>
              <a:rPr lang="el-GR" sz="1400" b="1" dirty="0">
                <a:solidFill>
                  <a:srgbClr val="0000FF"/>
                </a:solidFill>
              </a:rPr>
              <a:t>(σημείο Μ) ΤΟ ΟΡΙΑΚΟ ΜΗΔΕΝΙΖΕΤΑΙ (Σημείο Γ</a:t>
            </a:r>
            <a:r>
              <a:rPr lang="el-GR" sz="1400" b="1" dirty="0" smtClean="0">
                <a:solidFill>
                  <a:srgbClr val="0000FF"/>
                </a:solidFill>
              </a:rPr>
              <a:t>).</a:t>
            </a:r>
          </a:p>
          <a:p>
            <a:r>
              <a:rPr lang="el-GR" sz="1400" b="1" dirty="0" smtClean="0"/>
              <a:t>Η </a:t>
            </a:r>
            <a:r>
              <a:rPr lang="el-GR" sz="1400" b="1" dirty="0"/>
              <a:t>συρρίκνωση του συνολικού προϊόντος αντανακλάται σε </a:t>
            </a:r>
            <a:r>
              <a:rPr lang="el-GR" sz="1400" b="1" u="sng" dirty="0"/>
              <a:t>αρνητικό οριακό προϊόν</a:t>
            </a:r>
            <a:r>
              <a:rPr lang="el-GR" sz="1400" b="1" u="sng" dirty="0" smtClean="0"/>
              <a:t>.</a:t>
            </a:r>
            <a:endParaRPr lang="en-US" sz="1400" b="1" u="sng" dirty="0" smtClean="0"/>
          </a:p>
          <a:p>
            <a:endParaRPr lang="el-GR" sz="1400" b="1" u="sng" dirty="0"/>
          </a:p>
          <a:p>
            <a:pPr marL="342900" indent="-342900">
              <a:buFont typeface="Wingdings" panose="05000000000000000000" pitchFamily="2" charset="2"/>
              <a:buChar char="v"/>
            </a:pPr>
            <a:r>
              <a:rPr lang="el-GR" sz="1400" b="1" dirty="0">
                <a:solidFill>
                  <a:srgbClr val="0000FF"/>
                </a:solidFill>
              </a:rPr>
              <a:t>Η ΚΑΜΠΥΛΗ ΤΟΥ  ΜΕΣΟΥ ΠΡΟΪΟΝΤΟΣ (AP) TEMNETAI AΠΟ THN  ΚΑΜΠΥΛΗ TOY MP ΣΤΟ ΥΨΗΛΟΤΕΡΟ ΣΗΜΕΙΟ</a:t>
            </a:r>
            <a:r>
              <a:rPr lang="el-GR" sz="1400" b="1" dirty="0" smtClean="0">
                <a:solidFill>
                  <a:srgbClr val="0000FF"/>
                </a:solidFill>
              </a:rPr>
              <a:t>.</a:t>
            </a:r>
          </a:p>
          <a:p>
            <a:pPr marL="342900" indent="-342900">
              <a:buFont typeface="Wingdings" panose="05000000000000000000" pitchFamily="2" charset="2"/>
              <a:buChar char="v"/>
            </a:pPr>
            <a:endParaRPr lang="el-GR" sz="1400" b="1" dirty="0">
              <a:solidFill>
                <a:srgbClr val="0000FF"/>
              </a:solidFill>
            </a:endParaRPr>
          </a:p>
          <a:p>
            <a:r>
              <a:rPr lang="el-GR" sz="1400" b="1" dirty="0" smtClean="0"/>
              <a:t>Οι </a:t>
            </a:r>
            <a:r>
              <a:rPr lang="el-GR" sz="1400" b="1" dirty="0"/>
              <a:t>καμπύλες αυτές οριοθετούν τα στάδια στα οποία καλείται να δραστηριοποιηθεί η επιχείρηση. Τα στάδια δραστηριοποίησης της επιχείρησης:</a:t>
            </a:r>
          </a:p>
          <a:p>
            <a:pPr marL="342900" indent="-342900">
              <a:buFont typeface="Wingdings" panose="05000000000000000000" pitchFamily="2" charset="2"/>
              <a:buChar char="v"/>
            </a:pPr>
            <a:r>
              <a:rPr lang="el-GR" sz="1400" dirty="0">
                <a:solidFill>
                  <a:srgbClr val="0000FF"/>
                </a:solidFill>
              </a:rPr>
              <a:t>1ο:Των αυξημένων μέσων αποδόσεων (από το 0 ως το Α΄΄ ). </a:t>
            </a:r>
            <a:endParaRPr lang="el-GR" sz="1400" dirty="0" smtClean="0">
              <a:solidFill>
                <a:srgbClr val="0000FF"/>
              </a:solidFill>
            </a:endParaRPr>
          </a:p>
          <a:p>
            <a:pPr marL="342900" indent="-342900">
              <a:buFont typeface="Wingdings" panose="05000000000000000000" pitchFamily="2" charset="2"/>
              <a:buChar char="v"/>
            </a:pPr>
            <a:endParaRPr lang="el-GR" sz="1400" dirty="0">
              <a:solidFill>
                <a:srgbClr val="0000FF"/>
              </a:solidFill>
            </a:endParaRPr>
          </a:p>
          <a:p>
            <a:r>
              <a:rPr lang="el-GR" sz="1400" b="1" dirty="0"/>
              <a:t>ΠΑΡΑΓΩΓΗ ΜΕ ΕΝΑ ΜΕΤΑΒΛΗΤΟ ΣΥΝΤΕΛΕΣΤΗ ΠΑΡΑΓΩΓΗΣ: ΣΥΝΟΛΙΚΟ, ΜΕΣΟ, ΟΡΙΑΚΟ ΠΡΟΪΟΝ </a:t>
            </a:r>
            <a:r>
              <a:rPr lang="en-US" sz="1400" b="1" dirty="0" smtClean="0"/>
              <a:t>.</a:t>
            </a:r>
            <a:endParaRPr lang="el-GR" sz="1400" b="1" dirty="0"/>
          </a:p>
          <a:p>
            <a:pPr marL="342900" indent="-342900">
              <a:buFont typeface="Wingdings" panose="05000000000000000000" pitchFamily="2" charset="2"/>
              <a:buChar char="v"/>
            </a:pPr>
            <a:r>
              <a:rPr lang="el-GR" sz="1400" dirty="0">
                <a:solidFill>
                  <a:srgbClr val="0000FF"/>
                </a:solidFill>
              </a:rPr>
              <a:t>2ο: Των φθινουσών μέσω αποδόσεων (Α’’-Γ).</a:t>
            </a:r>
          </a:p>
          <a:p>
            <a:pPr marL="342900" indent="-342900">
              <a:buFont typeface="Wingdings" panose="05000000000000000000" pitchFamily="2" charset="2"/>
              <a:buChar char="v"/>
            </a:pPr>
            <a:r>
              <a:rPr lang="el-GR" sz="1400" dirty="0">
                <a:solidFill>
                  <a:srgbClr val="0000FF"/>
                </a:solidFill>
              </a:rPr>
              <a:t>3ο: των αρνητικών οριακών αποδόσεων (δεξιά του Γ)</a:t>
            </a:r>
          </a:p>
          <a:p>
            <a:pPr marL="342900" indent="-342900">
              <a:buFont typeface="Wingdings" panose="05000000000000000000" pitchFamily="2" charset="2"/>
              <a:buChar char="v"/>
            </a:pPr>
            <a:endParaRPr lang="el-GR" sz="1400" dirty="0"/>
          </a:p>
          <a:p>
            <a:pPr marL="342900" indent="-342900">
              <a:buFont typeface="Wingdings" panose="05000000000000000000" pitchFamily="2" charset="2"/>
              <a:buChar char="v"/>
            </a:pPr>
            <a:endParaRPr lang="el-GR" sz="1400" dirty="0"/>
          </a:p>
        </p:txBody>
      </p:sp>
    </p:spTree>
    <p:custDataLst>
      <p:tags r:id="rId1"/>
    </p:custDataLst>
    <p:extLst>
      <p:ext uri="{BB962C8B-B14F-4D97-AF65-F5344CB8AC3E}">
        <p14:creationId xmlns:p14="http://schemas.microsoft.com/office/powerpoint/2010/main" val="378976326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DEFAULTLANGUAGE" val="msoLanguageIDEnglishUS"/>
  <p:tag name="ZHAW.ACCESSIBILITYADDIN.CHECKTIMEDATE" val="2/12/2015 8:58:33 π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3.xml><?xml version="1.0" encoding="utf-8"?>
<p:tagLst xmlns:a="http://schemas.openxmlformats.org/drawingml/2006/main" xmlns:r="http://schemas.openxmlformats.org/officeDocument/2006/relationships" xmlns:p="http://schemas.openxmlformats.org/presentationml/2006/main">
  <p:tag name="ZHAW.ACCESSIBILITYADDIN.READINGORDER" val="22,8,24,3,2,11,10,"/>
</p:tagLst>
</file>

<file path=ppt/tags/tag10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9.xml><?xml version="1.0" encoding="utf-8"?>
<p:tagLst xmlns:a="http://schemas.openxmlformats.org/drawingml/2006/main" xmlns:r="http://schemas.openxmlformats.org/officeDocument/2006/relationships" xmlns:p="http://schemas.openxmlformats.org/presentationml/2006/main">
  <p:tag name="ZHAW.ACCESSIBILITYADDIN.READINGORDER" val="22,8,24,3,2,13,14,"/>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5.xml><?xml version="1.0" encoding="utf-8"?>
<p:tagLst xmlns:a="http://schemas.openxmlformats.org/drawingml/2006/main" xmlns:r="http://schemas.openxmlformats.org/officeDocument/2006/relationships" xmlns:p="http://schemas.openxmlformats.org/presentationml/2006/main">
  <p:tag name="ZHAW.ACCESSIBILITYADDIN.READINGORDER" val="22,8,24,3,2,14,4,"/>
</p:tagLst>
</file>

<file path=ppt/tags/tag1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2.xml><?xml version="1.0" encoding="utf-8"?>
<p:tagLst xmlns:a="http://schemas.openxmlformats.org/drawingml/2006/main" xmlns:r="http://schemas.openxmlformats.org/officeDocument/2006/relationships" xmlns:p="http://schemas.openxmlformats.org/presentationml/2006/main">
  <p:tag name="ZHAW.ACCESSIBILITYADDIN.READINGORDER" val="22,8,24,5,7,9,10,11,12,13,"/>
</p:tagLst>
</file>

<file path=ppt/tags/tag1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9.xml><?xml version="1.0" encoding="utf-8"?>
<p:tagLst xmlns:a="http://schemas.openxmlformats.org/drawingml/2006/main" xmlns:r="http://schemas.openxmlformats.org/officeDocument/2006/relationships" xmlns:p="http://schemas.openxmlformats.org/presentationml/2006/main">
  <p:tag name="ZHAW.ACCESSIBILITYADDIN.READINGORDER" val="22,8,24,5,7,2,"/>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1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6.xml><?xml version="1.0" encoding="utf-8"?>
<p:tagLst xmlns:a="http://schemas.openxmlformats.org/drawingml/2006/main" xmlns:r="http://schemas.openxmlformats.org/officeDocument/2006/relationships" xmlns:p="http://schemas.openxmlformats.org/presentationml/2006/main">
  <p:tag name="ZHAW.ACCESSIBILITYADDIN.READINGORDER" val="22,8,24,5,7,3,4,12,6,9,"/>
</p:tagLst>
</file>

<file path=ppt/tags/tag1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2.xml><?xml version="1.0" encoding="utf-8"?>
<p:tagLst xmlns:a="http://schemas.openxmlformats.org/drawingml/2006/main" xmlns:r="http://schemas.openxmlformats.org/officeDocument/2006/relationships" xmlns:p="http://schemas.openxmlformats.org/presentationml/2006/main">
  <p:tag name="ZHAW.ACCESSIBILITYADDIN.READINGORDER" val="22,8,24,2,11,20,21,23,25,26,"/>
</p:tagLst>
</file>

<file path=ppt/tags/tag1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9.xml><?xml version="1.0" encoding="utf-8"?>
<p:tagLst xmlns:a="http://schemas.openxmlformats.org/drawingml/2006/main" xmlns:r="http://schemas.openxmlformats.org/officeDocument/2006/relationships" xmlns:p="http://schemas.openxmlformats.org/presentationml/2006/main">
  <p:tag name="ZHAW.ACCESSIBILITYADDIN.READINGORDER" val="22,8,24,2,3,4,5,"/>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5.xml><?xml version="1.0" encoding="utf-8"?>
<p:tagLst xmlns:a="http://schemas.openxmlformats.org/drawingml/2006/main" xmlns:r="http://schemas.openxmlformats.org/officeDocument/2006/relationships" xmlns:p="http://schemas.openxmlformats.org/presentationml/2006/main">
  <p:tag name="ZHAW.ACCESSIBILITYADDIN.READINGORDER" val="22,8,24,6,10,"/>
</p:tagLst>
</file>

<file path=ppt/tags/tag1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0.xml><?xml version="1.0" encoding="utf-8"?>
<p:tagLst xmlns:a="http://schemas.openxmlformats.org/drawingml/2006/main" xmlns:r="http://schemas.openxmlformats.org/officeDocument/2006/relationships" xmlns:p="http://schemas.openxmlformats.org/presentationml/2006/main">
  <p:tag name="ZHAW.ACCESSIBILITYADDIN.READINGORDER" val="2,7,6,14,"/>
</p:tagLst>
</file>

<file path=ppt/tags/tag1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5.xml><?xml version="1.0" encoding="utf-8"?>
<p:tagLst xmlns:a="http://schemas.openxmlformats.org/drawingml/2006/main" xmlns:r="http://schemas.openxmlformats.org/officeDocument/2006/relationships" xmlns:p="http://schemas.openxmlformats.org/presentationml/2006/main">
  <p:tag name="ZHAW.ACCESSIBILITYADDIN.READINGORDER" val="7,5,9,10,"/>
</p:tagLst>
</file>

<file path=ppt/tags/tag1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22,9,8,24,2,"/>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9.xml><?xml version="1.0" encoding="utf-8"?>
<p:tagLst xmlns:a="http://schemas.openxmlformats.org/drawingml/2006/main" xmlns:r="http://schemas.openxmlformats.org/officeDocument/2006/relationships" xmlns:p="http://schemas.openxmlformats.org/presentationml/2006/main">
  <p:tag name="ZHAW.ACCESSIBILITYADDIN.READINGORDER" val="22,9,8,24,3,4,5,"/>
</p:tagLst>
</file>

<file path=ppt/tags/tag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6.xml><?xml version="1.0" encoding="utf-8"?>
<p:tagLst xmlns:a="http://schemas.openxmlformats.org/drawingml/2006/main" xmlns:r="http://schemas.openxmlformats.org/officeDocument/2006/relationships" xmlns:p="http://schemas.openxmlformats.org/presentationml/2006/main">
  <p:tag name="ZHAW.ACCESSIBILITYADDIN.READINGORDER" val="22,8,24,3,4,6,11,"/>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2.xml><?xml version="1.0" encoding="utf-8"?>
<p:tagLst xmlns:a="http://schemas.openxmlformats.org/drawingml/2006/main" xmlns:r="http://schemas.openxmlformats.org/officeDocument/2006/relationships" xmlns:p="http://schemas.openxmlformats.org/presentationml/2006/main">
  <p:tag name="ZHAW.ACCESSIBILITYADDIN.READINGORDER" val="22,8,24,3,4,6,"/>
</p:tagLst>
</file>

<file path=ppt/tags/tag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8.xml><?xml version="1.0" encoding="utf-8"?>
<p:tagLst xmlns:a="http://schemas.openxmlformats.org/drawingml/2006/main" xmlns:r="http://schemas.openxmlformats.org/officeDocument/2006/relationships" xmlns:p="http://schemas.openxmlformats.org/presentationml/2006/main">
  <p:tag name="ZHAW.ACCESSIBILITYADDIN.READINGORDER" val="22,8,24,3,4,6,"/>
</p:tagLst>
</file>

<file path=ppt/tags/tag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4.xml><?xml version="1.0" encoding="utf-8"?>
<p:tagLst xmlns:a="http://schemas.openxmlformats.org/drawingml/2006/main" xmlns:r="http://schemas.openxmlformats.org/officeDocument/2006/relationships" xmlns:p="http://schemas.openxmlformats.org/presentationml/2006/main">
  <p:tag name="ZHAW.ACCESSIBILITYADDIN.READINGORDER" val="22,8,24,6,"/>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 name="ZHAW.ACCESSIBILITYADDIN.TABLEHEADER" val="R0;"/>
</p:tagLst>
</file>

<file path=ppt/tags/tag59.xml><?xml version="1.0" encoding="utf-8"?>
<p:tagLst xmlns:a="http://schemas.openxmlformats.org/drawingml/2006/main" xmlns:r="http://schemas.openxmlformats.org/officeDocument/2006/relationships" xmlns:p="http://schemas.openxmlformats.org/presentationml/2006/main">
  <p:tag name="ZHAW.ACCESSIBILITYADDIN.READINGORDER" val="22,8,24,2,3,4,9,5,"/>
</p:tagLst>
</file>

<file path=ppt/tags/tag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 name="ZHAW.ACCESSIBILITYADDIN.TABLEHEADER" val="R0;"/>
</p:tagLst>
</file>

<file path=ppt/tags/tag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7.xml><?xml version="1.0" encoding="utf-8"?>
<p:tagLst xmlns:a="http://schemas.openxmlformats.org/drawingml/2006/main" xmlns:r="http://schemas.openxmlformats.org/officeDocument/2006/relationships" xmlns:p="http://schemas.openxmlformats.org/presentationml/2006/main">
  <p:tag name="ZHAW.ACCESSIBILITYADDIN.READINGORDER" val="22,8,24,6,9,"/>
</p:tagLst>
</file>

<file path=ppt/tags/tag6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2.xml><?xml version="1.0" encoding="utf-8"?>
<p:tagLst xmlns:a="http://schemas.openxmlformats.org/drawingml/2006/main" xmlns:r="http://schemas.openxmlformats.org/officeDocument/2006/relationships" xmlns:p="http://schemas.openxmlformats.org/presentationml/2006/main">
  <p:tag name="ZHAW.ACCESSIBILITYADDIN.READINGORDER" val="22,8,24,3,4,12,"/>
</p:tagLst>
</file>

<file path=ppt/tags/tag7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 name="ZHAW.ACCESSIBILITYADDIN.TABLEHEADER" val="R0;"/>
</p:tagLst>
</file>

<file path=ppt/tags/tag78.xml><?xml version="1.0" encoding="utf-8"?>
<p:tagLst xmlns:a="http://schemas.openxmlformats.org/drawingml/2006/main" xmlns:r="http://schemas.openxmlformats.org/officeDocument/2006/relationships" xmlns:p="http://schemas.openxmlformats.org/presentationml/2006/main">
  <p:tag name="ZHAW.ACCESSIBILITYADDIN.READINGORDER" val="22,8,24,3,12,"/>
</p:tagLst>
</file>

<file path=ppt/tags/tag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 name="ZHAW.ACCESSIBILITYADDIN.TABLEHEADER" val="R0;"/>
</p:tagLst>
</file>

<file path=ppt/tags/tag84.xml><?xml version="1.0" encoding="utf-8"?>
<p:tagLst xmlns:a="http://schemas.openxmlformats.org/drawingml/2006/main" xmlns:r="http://schemas.openxmlformats.org/officeDocument/2006/relationships" xmlns:p="http://schemas.openxmlformats.org/presentationml/2006/main">
  <p:tag name="ZHAW.ACCESSIBILITYADDIN.READINGORDER" val="22,8,24,2,7,"/>
</p:tagLst>
</file>

<file path=ppt/tags/tag8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9.xml><?xml version="1.0" encoding="utf-8"?>
<p:tagLst xmlns:a="http://schemas.openxmlformats.org/drawingml/2006/main" xmlns:r="http://schemas.openxmlformats.org/officeDocument/2006/relationships" xmlns:p="http://schemas.openxmlformats.org/presentationml/2006/main">
  <p:tag name="ZHAW.ACCESSIBILITYADDIN.READINGORDER" val="22,8,24,2,9,10,11,12,13,14,15,"/>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9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7.xml><?xml version="1.0" encoding="utf-8"?>
<p:tagLst xmlns:a="http://schemas.openxmlformats.org/drawingml/2006/main" xmlns:r="http://schemas.openxmlformats.org/officeDocument/2006/relationships" xmlns:p="http://schemas.openxmlformats.org/presentationml/2006/main">
  <p:tag name="ZHAW.ACCESSIBILITYADDIN.READINGORDER" val="22,8,24,4,3,7,"/>
</p:tagLst>
</file>

<file path=ppt/tags/tag9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heme/_rels/themeOverride1.xml.rels><?xml version="1.0" encoding="UTF-8" standalone="yes"?>
<Relationships xmlns="http://schemas.openxmlformats.org/package/2006/relationships"><Relationship Id="rId1" Type="http://schemas.openxmlformats.org/officeDocument/2006/relationships/image" Target="../media/image8.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8.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Δικαιοσύνη">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Δικαιοσύνη">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ικαιοσύνη">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Override>
</file>

<file path=ppt/theme/themeOverride2.xml><?xml version="1.0" encoding="utf-8"?>
<a:themeOverride xmlns:a="http://schemas.openxmlformats.org/drawingml/2006/main">
  <a:clrScheme name="Δικαιοσύνη">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Δικαιοσύνη">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ικαιοσύνη">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Override>
</file>

<file path=ppt/theme/themeOverride3.xml><?xml version="1.0" encoding="utf-8"?>
<a:themeOverride xmlns:a="http://schemas.openxmlformats.org/drawingml/2006/main">
  <a:clrScheme name="Δικαιοσύνη">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Δικαιοσύνη">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ικαιοσύνη">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35209922-52A3-405C-8D1B-08245251E3BB}">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Προγραμματισμός IV_Ενότητα 1</Template>
  <TotalTime>12750</TotalTime>
  <Words>3168</Words>
  <Application>Microsoft Office PowerPoint</Application>
  <PresentationFormat>Προβολή στην οθόνη (4:3)</PresentationFormat>
  <Paragraphs>634</Paragraphs>
  <Slides>29</Slides>
  <Notes>29</Notes>
  <HiddenSlides>0</HiddenSlides>
  <MMClips>0</MMClips>
  <ScaleCrop>false</ScaleCrop>
  <HeadingPairs>
    <vt:vector size="8" baseType="variant">
      <vt:variant>
        <vt:lpstr>Γραμματοσειρές που χρησιμοποιούνται</vt:lpstr>
      </vt:variant>
      <vt:variant>
        <vt:i4>3</vt:i4>
      </vt:variant>
      <vt:variant>
        <vt:lpstr>Θέμα</vt:lpstr>
      </vt:variant>
      <vt:variant>
        <vt:i4>1</vt:i4>
      </vt:variant>
      <vt:variant>
        <vt:lpstr>Ενσωματωμένοι διακομιστές OLE</vt:lpstr>
      </vt:variant>
      <vt:variant>
        <vt:i4>2</vt:i4>
      </vt:variant>
      <vt:variant>
        <vt:lpstr>Τίτλοι διαφανειών</vt:lpstr>
      </vt:variant>
      <vt:variant>
        <vt:i4>29</vt:i4>
      </vt:variant>
    </vt:vector>
  </HeadingPairs>
  <TitlesOfParts>
    <vt:vector size="35" baseType="lpstr">
      <vt:lpstr>Arial</vt:lpstr>
      <vt:lpstr>Calibri</vt:lpstr>
      <vt:lpstr>Wingdings</vt:lpstr>
      <vt:lpstr>Θέμα του Office</vt:lpstr>
      <vt:lpstr>Equation</vt:lpstr>
      <vt:lpstr>Visio.Drawing.11</vt:lpstr>
      <vt:lpstr>Μικροοικονομική                          Θεωρία και Πολιτική</vt:lpstr>
      <vt:lpstr>Άδειες Χρήσης</vt:lpstr>
      <vt:lpstr>Χρηματοδότηση</vt:lpstr>
      <vt:lpstr>Σκοποί  ενότητας</vt:lpstr>
      <vt:lpstr>Περιεχόμενα ενότητας</vt:lpstr>
      <vt:lpstr>Κόστος Παραγωγής</vt:lpstr>
      <vt:lpstr>Παραγωγή με ένα μεταβλητό συντελεστή παραγωγής:                   Συνολικό, Μέσο, Οριακό Προϊόν (1).</vt:lpstr>
      <vt:lpstr>Παραγωγή με ένα μεταβλητό συντελεστή παραγωγής:                   Συνολικό, Μέσο, Οριακό Προϊόν (2).</vt:lpstr>
      <vt:lpstr>Παραγωγή με ένα μεταβλητό συντελεστή παραγωγής:                   Συνολικό, Μέσο, Οριακό Προϊόν (3).</vt:lpstr>
      <vt:lpstr>Παραγωγή με ένα μεταβλητό συντελεστή παραγωγής:                   Συνολικό, Μέσο, Οριακό Προϊόν (4).</vt:lpstr>
      <vt:lpstr>Το συνολικό κόστος </vt:lpstr>
      <vt:lpstr>Το Οριακό Κόστος (1)</vt:lpstr>
      <vt:lpstr>Οριακό Κόστος – Μέσο Οριακό Κόστος</vt:lpstr>
      <vt:lpstr>Παράδειγμα (1)  Μέσου Συνολικού Κόστους και Οριακού Κόστους </vt:lpstr>
      <vt:lpstr>Συνέχεια  Παραδείγματος (2)  Μέσου Συνολικού Κόστους και Οριακού Κόστους </vt:lpstr>
      <vt:lpstr>Συνέχεια  Παραδείγματος (3)  Μέσου Συνολικού Κόστους και Οριακού Κόστους </vt:lpstr>
      <vt:lpstr>Συνέχεια  Παραδείγματος (4)  Μέσου Συνολικού Κόστους και Οριακού Κόστους </vt:lpstr>
      <vt:lpstr>Παραγωγή με δύο μεταβλητούς συντελεστές -  Καμπύλες Ίσου Κόστους (1).</vt:lpstr>
      <vt:lpstr>Παραγωγή με δύο μεταβλητούς συντελεστές -  Καμπύλες Ίσου Κόστους (2).</vt:lpstr>
      <vt:lpstr>Παραγωγή με δύο μεταβλητούς συντελεστές -  Καμπύλες Ίσου Κόστους (3).</vt:lpstr>
      <vt:lpstr>Παραγωγή με δύο μεταβλητούς συντελεστές -  Καμπύλες Ίσου Κόστους (4).</vt:lpstr>
      <vt:lpstr>Παραγωγή με δύο μεταβλητούς συντελεστές -  Καμπύλες Ίσου Κόστους (5).</vt:lpstr>
      <vt:lpstr>Καμπύλες Ίσου Κόστους και Ισορροπία Παραγωγού.</vt:lpstr>
      <vt:lpstr>Καμπύλες Ίσου Κόστους και                              Ισορροπία Παραγωγού (2).</vt:lpstr>
      <vt:lpstr>Η Καμπύλη Επεκτάσεως – Αποτελέσματα Υποκαταστάσεως και Προϊόντος (1)</vt:lpstr>
      <vt:lpstr>Η Καμπύλη Επεκτάσεως – Αποτελέσματα Υποκαταστάσεως και Προϊόντος (2)</vt:lpstr>
      <vt:lpstr>Η Ελαστικότητα Υποκατάστασης                               των Συντελεστών Παραγωγής</vt:lpstr>
      <vt:lpstr>Βιβλιογραφία </vt:lpstr>
      <vt:lpstr>Τέλος Ενότητας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Προγραμματισμός  Εφαρμογών Διαδικτύου</dc:title>
  <dc:creator>maxos</dc:creator>
  <cp:keywords>Δομές Δεδομένων και Αρχεία, Διαχείριση Αρχείων κειμένου, Εκτύπωση/Αντιγραφή αρχείων κειμένου, Ειδικές διαδικασίες αρχείων κειμένου, Header Files.</cp:keywords>
  <cp:lastModifiedBy>Tilemahos Stilianos</cp:lastModifiedBy>
  <cp:revision>332</cp:revision>
  <dcterms:created xsi:type="dcterms:W3CDTF">2014-04-07T11:24:35Z</dcterms:created>
  <dcterms:modified xsi:type="dcterms:W3CDTF">2015-12-02T06:58:39Z</dcterms:modified>
</cp:coreProperties>
</file>