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8" r:id="rId2"/>
    <p:sldId id="279" r:id="rId3"/>
    <p:sldId id="280" r:id="rId4"/>
    <p:sldId id="281" r:id="rId5"/>
    <p:sldId id="282" r:id="rId6"/>
    <p:sldId id="277" r:id="rId7"/>
    <p:sldId id="272" r:id="rId8"/>
    <p:sldId id="273" r:id="rId9"/>
    <p:sldId id="274" r:id="rId10"/>
    <p:sldId id="264" r:id="rId11"/>
    <p:sldId id="265" r:id="rId12"/>
    <p:sldId id="267" r:id="rId13"/>
    <p:sldId id="275" r:id="rId14"/>
    <p:sldId id="270" r:id="rId15"/>
    <p:sldId id="276" r:id="rId16"/>
    <p:sldId id="257" r:id="rId17"/>
    <p:sldId id="261" r:id="rId18"/>
    <p:sldId id="258" r:id="rId19"/>
    <p:sldId id="269" r:id="rId20"/>
    <p:sldId id="259" r:id="rId21"/>
    <p:sldId id="268" r:id="rId22"/>
    <p:sldId id="262" r:id="rId23"/>
    <p:sldId id="260" r:id="rId24"/>
    <p:sldId id="289" r:id="rId25"/>
    <p:sldId id="283" r:id="rId26"/>
    <p:sldId id="284" r:id="rId27"/>
    <p:sldId id="288" r:id="rId28"/>
    <p:sldId id="290"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6AF4D-3022-43CE-9C19-423505B75E2D}"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DD0D3-530A-4112-8203-25287CBFAA55}" type="slidenum">
              <a:rPr lang="en-US" smtClean="0"/>
              <a:t>‹#›</a:t>
            </a:fld>
            <a:endParaRPr lang="en-US"/>
          </a:p>
        </p:txBody>
      </p:sp>
    </p:spTree>
    <p:extLst>
      <p:ext uri="{BB962C8B-B14F-4D97-AF65-F5344CB8AC3E}">
        <p14:creationId xmlns:p14="http://schemas.microsoft.com/office/powerpoint/2010/main" val="7066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93459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Λογότυπο Πανεπιστημίου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3" y="44624"/>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a:t>
            </a:r>
            <a:r>
              <a:rPr lang="en-US" sz="2800" dirty="0" smtClean="0">
                <a:solidFill>
                  <a:schemeClr val="tx1"/>
                </a:solidFill>
                <a:latin typeface="+mj-lt"/>
                <a:ea typeface="+mj-ea"/>
                <a:cs typeface="+mj-cs"/>
              </a:rPr>
              <a:t>8</a:t>
            </a:r>
            <a:r>
              <a:rPr lang="el-GR" sz="2800" dirty="0" smtClean="0">
                <a:solidFill>
                  <a:schemeClr val="tx1"/>
                </a:solidFill>
                <a:latin typeface="+mj-lt"/>
                <a:ea typeface="+mj-ea"/>
                <a:cs typeface="+mj-cs"/>
              </a:rPr>
              <a:t>:</a:t>
            </a:r>
            <a:r>
              <a:rPr lang="en-US" sz="2800" dirty="0" smtClean="0">
                <a:solidFill>
                  <a:schemeClr val="tx1"/>
                </a:solidFill>
                <a:latin typeface="+mj-lt"/>
                <a:ea typeface="+mj-ea"/>
                <a:cs typeface="+mj-cs"/>
              </a:rPr>
              <a:t> </a:t>
            </a:r>
            <a:r>
              <a:rPr lang="el-GR" sz="2800" dirty="0">
                <a:solidFill>
                  <a:schemeClr val="tx1"/>
                </a:solidFill>
              </a:rPr>
              <a:t>Οι γυναίκες ως πολιτισμικοί φορείς και η ανάδυση ενός εναλλακτικού </a:t>
            </a:r>
            <a:r>
              <a:rPr lang="el-GR" sz="2800" dirty="0" smtClean="0">
                <a:solidFill>
                  <a:schemeClr val="tx1"/>
                </a:solidFill>
              </a:rPr>
              <a:t>λόγου</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2189777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l-GR" sz="2800" dirty="0" smtClean="0"/>
              <a:t>Ένα από τα πρώτα δοκίμια προς υπεράσπιση του γυναικείου φύλου: </a:t>
            </a:r>
            <a:r>
              <a:rPr lang="en-US" sz="2800" dirty="0" smtClean="0"/>
              <a:t/>
            </a:r>
            <a:br>
              <a:rPr lang="en-US" sz="2800" dirty="0" smtClean="0"/>
            </a:br>
            <a:r>
              <a:rPr lang="en-US" sz="2800" dirty="0" err="1" smtClean="0"/>
              <a:t>Lucrezia</a:t>
            </a:r>
            <a:r>
              <a:rPr lang="en-US" sz="2800" dirty="0" smtClean="0"/>
              <a:t> </a:t>
            </a:r>
            <a:r>
              <a:rPr lang="en-US" sz="2800" dirty="0" err="1" smtClean="0"/>
              <a:t>Marinella</a:t>
            </a:r>
            <a:r>
              <a:rPr lang="en-US" sz="2800" dirty="0" smtClean="0"/>
              <a:t>, </a:t>
            </a:r>
            <a:r>
              <a:rPr lang="en-US" sz="2800" i="1" dirty="0" smtClean="0"/>
              <a:t>Le </a:t>
            </a:r>
            <a:r>
              <a:rPr lang="en-US" sz="2800" i="1" dirty="0" err="1" smtClean="0"/>
              <a:t>nobilità</a:t>
            </a:r>
            <a:r>
              <a:rPr lang="en-US" sz="2800" i="1" dirty="0" smtClean="0"/>
              <a:t> et </a:t>
            </a:r>
            <a:r>
              <a:rPr lang="en-US" sz="2800" i="1" dirty="0" err="1" smtClean="0"/>
              <a:t>eccellenze</a:t>
            </a:r>
            <a:r>
              <a:rPr lang="en-US" sz="2800" i="1" dirty="0" smtClean="0"/>
              <a:t> </a:t>
            </a:r>
            <a:r>
              <a:rPr lang="en-US" sz="2800" i="1" dirty="0" err="1" smtClean="0"/>
              <a:t>delle</a:t>
            </a:r>
            <a:r>
              <a:rPr lang="en-US" sz="2800" i="1" dirty="0" smtClean="0"/>
              <a:t> </a:t>
            </a:r>
            <a:r>
              <a:rPr lang="en-US" sz="2800" i="1" dirty="0" err="1" smtClean="0"/>
              <a:t>donne</a:t>
            </a:r>
            <a:r>
              <a:rPr lang="en-US" sz="2800" dirty="0" smtClean="0"/>
              <a:t> (</a:t>
            </a:r>
            <a:r>
              <a:rPr lang="el-GR" sz="2800" dirty="0" smtClean="0"/>
              <a:t>Βενετία </a:t>
            </a:r>
            <a:r>
              <a:rPr lang="en-US" sz="2800" dirty="0" smtClean="0"/>
              <a:t>1600)</a:t>
            </a:r>
            <a:endParaRPr lang="el-GR" sz="2800" dirty="0"/>
          </a:p>
        </p:txBody>
      </p:sp>
      <p:pic>
        <p:nvPicPr>
          <p:cNvPr id="4" name="Content Placeholder 3" descr="Εικόνα:Ένα από τα πρώτα δοκίμια προς υπεράσπιση του γυναικείου φύλου: &#10;Lucrezia Marinella, Le nobilità et eccellenze delle donne (Βενετία 1600)"/>
          <p:cNvPicPr>
            <a:picLocks noGrp="1" noChangeAspect="1"/>
          </p:cNvPicPr>
          <p:nvPr>
            <p:ph idx="1"/>
          </p:nvPr>
        </p:nvPicPr>
        <p:blipFill>
          <a:blip r:embed="rId2" cstate="print"/>
          <a:stretch>
            <a:fillRect/>
          </a:stretch>
        </p:blipFill>
        <p:spPr>
          <a:xfrm>
            <a:off x="2915816" y="1988840"/>
            <a:ext cx="3252490" cy="46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smtClean="0"/>
              <a:t>Ένα από τα πρώτα δοκίμια προς υπεράσπιση του γυναικείου φύλου: </a:t>
            </a:r>
            <a:r>
              <a:rPr lang="en-US" sz="2800" dirty="0" smtClean="0"/>
              <a:t/>
            </a:r>
            <a:br>
              <a:rPr lang="en-US" sz="2800" dirty="0" smtClean="0"/>
            </a:br>
            <a:r>
              <a:rPr lang="en-US" sz="2800" dirty="0" smtClean="0"/>
              <a:t>Mary </a:t>
            </a:r>
            <a:r>
              <a:rPr lang="en-US" sz="2800" dirty="0" err="1" smtClean="0"/>
              <a:t>Astell</a:t>
            </a:r>
            <a:r>
              <a:rPr lang="en-US" sz="2800" dirty="0" smtClean="0"/>
              <a:t>, </a:t>
            </a:r>
            <a:r>
              <a:rPr lang="en-US" sz="2800" i="1" dirty="0" smtClean="0"/>
              <a:t>A Serious Proposal to the Ladies for the Advancement of their True and Greatest Interest</a:t>
            </a:r>
            <a:r>
              <a:rPr lang="en-US" sz="2800" dirty="0" smtClean="0"/>
              <a:t> (1694)</a:t>
            </a:r>
            <a:endParaRPr lang="el-GR" sz="2800" dirty="0"/>
          </a:p>
        </p:txBody>
      </p:sp>
      <p:pic>
        <p:nvPicPr>
          <p:cNvPr id="4" name="Content Placeholder 3" descr="Εξώφυλλο βιβλίου: Ένα από τα πρώτα δοκίμια προς υπεράσπιση του γυναικείου φύλου"/>
          <p:cNvPicPr>
            <a:picLocks noGrp="1" noChangeAspect="1"/>
          </p:cNvPicPr>
          <p:nvPr>
            <p:ph idx="1"/>
          </p:nvPr>
        </p:nvPicPr>
        <p:blipFill>
          <a:blip r:embed="rId2" cstate="print"/>
          <a:stretch>
            <a:fillRect/>
          </a:stretch>
        </p:blipFill>
        <p:spPr>
          <a:xfrm>
            <a:off x="3275856" y="1844824"/>
            <a:ext cx="2601735" cy="468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Το έργο καλλιτέχνιδων της εποχής έχει αρχίσει να απασχολεί πρόσφατα την</a:t>
            </a:r>
            <a:r>
              <a:rPr lang="en-US" sz="3200" dirty="0" smtClean="0"/>
              <a:t> </a:t>
            </a:r>
            <a:r>
              <a:rPr lang="el-GR" sz="3200" dirty="0" smtClean="0"/>
              <a:t>ιστορική έρευνα</a:t>
            </a:r>
            <a:endParaRPr lang="el-GR" sz="3200" dirty="0"/>
          </a:p>
        </p:txBody>
      </p:sp>
      <p:sp>
        <p:nvSpPr>
          <p:cNvPr id="3" name="Text Placeholder 2"/>
          <p:cNvSpPr>
            <a:spLocks noGrp="1"/>
          </p:cNvSpPr>
          <p:nvPr>
            <p:ph type="body" idx="1"/>
          </p:nvPr>
        </p:nvSpPr>
        <p:spPr/>
        <p:txBody>
          <a:bodyPr>
            <a:normAutofit fontScale="92500" lnSpcReduction="20000"/>
          </a:bodyPr>
          <a:lstStyle/>
          <a:p>
            <a:pPr algn="ctr"/>
            <a:r>
              <a:rPr lang="en-US" sz="2200" b="0" dirty="0" err="1" smtClean="0"/>
              <a:t>Sofonisba</a:t>
            </a:r>
            <a:r>
              <a:rPr lang="en-US" sz="2200" b="0" dirty="0" smtClean="0"/>
              <a:t> </a:t>
            </a:r>
            <a:r>
              <a:rPr lang="en-US" sz="2200" b="0" dirty="0" err="1" smtClean="0"/>
              <a:t>Anguissola</a:t>
            </a:r>
            <a:r>
              <a:rPr lang="en-US" sz="2200" b="0" dirty="0" smtClean="0"/>
              <a:t> </a:t>
            </a:r>
            <a:r>
              <a:rPr lang="el-GR" sz="2200" b="0" dirty="0" smtClean="0"/>
              <a:t>(αυτοπροσωπογραφία, </a:t>
            </a:r>
            <a:r>
              <a:rPr lang="en-US" sz="2200" b="0" dirty="0" smtClean="0"/>
              <a:t>1554</a:t>
            </a:r>
            <a:r>
              <a:rPr lang="el-GR" sz="2200" b="0" dirty="0" smtClean="0"/>
              <a:t>)</a:t>
            </a:r>
            <a:endParaRPr lang="el-GR" sz="2200" b="0" dirty="0"/>
          </a:p>
        </p:txBody>
      </p:sp>
      <p:pic>
        <p:nvPicPr>
          <p:cNvPr id="7" name="Content Placeholder 6" descr="Εικόνα:Sofonisba Anguissola (αυτοπροσωπογραφία, 1554)&#10;"/>
          <p:cNvPicPr>
            <a:picLocks noGrp="1" noChangeAspect="1"/>
          </p:cNvPicPr>
          <p:nvPr>
            <p:ph sz="half" idx="2"/>
          </p:nvPr>
        </p:nvPicPr>
        <p:blipFill>
          <a:blip r:embed="rId2" cstate="print"/>
          <a:stretch>
            <a:fillRect/>
          </a:stretch>
        </p:blipFill>
        <p:spPr>
          <a:xfrm>
            <a:off x="827584" y="2276872"/>
            <a:ext cx="3673944" cy="42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p:txBody>
          <a:bodyPr>
            <a:normAutofit fontScale="77500" lnSpcReduction="20000"/>
          </a:bodyPr>
          <a:lstStyle/>
          <a:p>
            <a:pPr algn="ctr"/>
            <a:r>
              <a:rPr lang="en-US" b="0" dirty="0" smtClean="0"/>
              <a:t>Artemisia Gentileschi </a:t>
            </a:r>
            <a:endParaRPr lang="el-GR" b="0" dirty="0" smtClean="0"/>
          </a:p>
          <a:p>
            <a:pPr algn="ctr"/>
            <a:r>
              <a:rPr lang="el-GR" b="0" dirty="0" smtClean="0"/>
              <a:t>(αυτοπροσωπογραφία, π</a:t>
            </a:r>
            <a:r>
              <a:rPr lang="en-US" b="0" dirty="0" smtClean="0"/>
              <a:t>. 1630</a:t>
            </a:r>
            <a:r>
              <a:rPr lang="el-GR" b="0" dirty="0" smtClean="0"/>
              <a:t>)</a:t>
            </a:r>
            <a:r>
              <a:rPr lang="en-US" dirty="0" smtClean="0"/>
              <a:t> </a:t>
            </a:r>
            <a:endParaRPr lang="el-GR" sz="2200" dirty="0"/>
          </a:p>
        </p:txBody>
      </p:sp>
      <p:pic>
        <p:nvPicPr>
          <p:cNvPr id="8" name="Content Placeholder 7" descr="Εικόνα:Artemisia Gentileschi &#10;(αυτοπροσωπογραφία, π. 1630) &#10;"/>
          <p:cNvPicPr>
            <a:picLocks noGrp="1" noChangeAspect="1"/>
          </p:cNvPicPr>
          <p:nvPr>
            <p:ph sz="quarter" idx="4"/>
          </p:nvPr>
        </p:nvPicPr>
        <p:blipFill>
          <a:blip r:embed="rId3" cstate="print"/>
          <a:stretch>
            <a:fillRect/>
          </a:stretch>
        </p:blipFill>
        <p:spPr>
          <a:xfrm>
            <a:off x="5076056" y="2276872"/>
            <a:ext cx="3190986" cy="42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Γνωστές διανοούμενες εταίρες της εποχής, ορισμένες από τις οποίες διατηρούσαν λογοτεχνικά σαλόνια</a:t>
            </a:r>
            <a:endParaRPr lang="el-GR" sz="2800" dirty="0"/>
          </a:p>
        </p:txBody>
      </p:sp>
      <p:sp>
        <p:nvSpPr>
          <p:cNvPr id="3" name="Text Placeholder 2"/>
          <p:cNvSpPr>
            <a:spLocks noGrp="1"/>
          </p:cNvSpPr>
          <p:nvPr>
            <p:ph type="body" idx="1"/>
          </p:nvPr>
        </p:nvSpPr>
        <p:spPr>
          <a:xfrm>
            <a:off x="323528" y="1535113"/>
            <a:ext cx="4040188" cy="639762"/>
          </a:xfrm>
        </p:spPr>
        <p:txBody>
          <a:bodyPr>
            <a:noAutofit/>
          </a:bodyPr>
          <a:lstStyle/>
          <a:p>
            <a:pPr algn="ctr"/>
            <a:r>
              <a:rPr lang="en-US" sz="2000" b="0" dirty="0" err="1" smtClean="0"/>
              <a:t>Tullia</a:t>
            </a:r>
            <a:r>
              <a:rPr lang="en-US" sz="2000" b="0" dirty="0" smtClean="0"/>
              <a:t> D’ </a:t>
            </a:r>
            <a:r>
              <a:rPr lang="en-US" sz="2000" b="0" dirty="0" err="1" smtClean="0"/>
              <a:t>Aragona</a:t>
            </a:r>
            <a:r>
              <a:rPr lang="en-US" sz="2000" b="0" dirty="0" smtClean="0"/>
              <a:t> </a:t>
            </a:r>
          </a:p>
          <a:p>
            <a:pPr algn="ctr"/>
            <a:r>
              <a:rPr lang="en-US" sz="2000" b="0" dirty="0" smtClean="0"/>
              <a:t>(</a:t>
            </a:r>
            <a:r>
              <a:rPr lang="en-US" sz="2000" b="0" dirty="0" err="1" smtClean="0"/>
              <a:t>Moretto</a:t>
            </a:r>
            <a:r>
              <a:rPr lang="en-US" sz="2000" b="0" dirty="0" smtClean="0"/>
              <a:t> </a:t>
            </a:r>
            <a:r>
              <a:rPr lang="en-US" sz="2000" b="0" dirty="0" err="1" smtClean="0"/>
              <a:t>da</a:t>
            </a:r>
            <a:r>
              <a:rPr lang="en-US" sz="2000" b="0" dirty="0" smtClean="0"/>
              <a:t> Brescia, 1537) </a:t>
            </a:r>
            <a:endParaRPr lang="el-GR" sz="2000" b="0" dirty="0"/>
          </a:p>
        </p:txBody>
      </p:sp>
      <p:pic>
        <p:nvPicPr>
          <p:cNvPr id="7" name="Content Placeholder 6" descr="Εικόνα:Tullia D’ Aragona &#10;(Moretto da Brescia, 1537) &#10;"/>
          <p:cNvPicPr>
            <a:picLocks noGrp="1" noChangeAspect="1"/>
          </p:cNvPicPr>
          <p:nvPr>
            <p:ph sz="half" idx="2"/>
          </p:nvPr>
        </p:nvPicPr>
        <p:blipFill>
          <a:blip r:embed="rId2" cstate="print"/>
          <a:stretch>
            <a:fillRect/>
          </a:stretch>
        </p:blipFill>
        <p:spPr>
          <a:xfrm>
            <a:off x="909936" y="2276872"/>
            <a:ext cx="2757600"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511353" y="1535113"/>
            <a:ext cx="4041775" cy="639762"/>
          </a:xfrm>
        </p:spPr>
        <p:txBody>
          <a:bodyPr>
            <a:noAutofit/>
          </a:bodyPr>
          <a:lstStyle/>
          <a:p>
            <a:pPr algn="ctr"/>
            <a:r>
              <a:rPr lang="en-US" sz="2000" b="0" dirty="0" err="1" smtClean="0"/>
              <a:t>Moderata</a:t>
            </a:r>
            <a:r>
              <a:rPr lang="en-US" sz="2000" b="0" dirty="0" smtClean="0"/>
              <a:t> </a:t>
            </a:r>
            <a:r>
              <a:rPr lang="en-US" sz="2000" b="0" dirty="0" err="1" smtClean="0"/>
              <a:t>Fonte</a:t>
            </a:r>
            <a:r>
              <a:rPr lang="en-US" sz="2000" b="0" dirty="0" smtClean="0"/>
              <a:t> </a:t>
            </a:r>
          </a:p>
          <a:p>
            <a:pPr algn="ctr"/>
            <a:r>
              <a:rPr lang="en-US" sz="2000" b="0" dirty="0" smtClean="0"/>
              <a:t>(Tintoretto, 1575)</a:t>
            </a:r>
            <a:endParaRPr lang="el-GR" sz="2000" b="0" dirty="0"/>
          </a:p>
        </p:txBody>
      </p:sp>
      <p:pic>
        <p:nvPicPr>
          <p:cNvPr id="8" name="Content Placeholder 7" descr="Εικόνα:Moderata Fonte &#10;(Tintoretto, 1575)&#10;"/>
          <p:cNvPicPr>
            <a:picLocks noGrp="1" noChangeAspect="1"/>
          </p:cNvPicPr>
          <p:nvPr>
            <p:ph sz="quarter" idx="4"/>
          </p:nvPr>
        </p:nvPicPr>
        <p:blipFill>
          <a:blip r:embed="rId3" cstate="print"/>
          <a:stretch>
            <a:fillRect/>
          </a:stretch>
        </p:blipFill>
        <p:spPr>
          <a:xfrm>
            <a:off x="4798368" y="2276872"/>
            <a:ext cx="3460325"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dirty="0" smtClean="0"/>
              <a:t>Ο μύθος της γυναίκας πολεμίστριας:</a:t>
            </a:r>
            <a:br>
              <a:rPr lang="el-GR" sz="3100" dirty="0" smtClean="0"/>
            </a:br>
            <a:r>
              <a:rPr lang="el-GR" sz="3100" dirty="0" smtClean="0"/>
              <a:t>Η </a:t>
            </a:r>
            <a:r>
              <a:rPr lang="en-US" sz="3100" dirty="0" smtClean="0"/>
              <a:t>Jeanne </a:t>
            </a:r>
            <a:r>
              <a:rPr lang="en-US" sz="3100" dirty="0" err="1" smtClean="0"/>
              <a:t>d’Arc</a:t>
            </a:r>
            <a:r>
              <a:rPr lang="en-US" sz="3100" dirty="0" smtClean="0"/>
              <a:t> </a:t>
            </a:r>
            <a:r>
              <a:rPr lang="el-GR" sz="3100" dirty="0" smtClean="0"/>
              <a:t>ως σύμβολο μαχητικότητας </a:t>
            </a:r>
            <a:br>
              <a:rPr lang="el-GR" sz="3100" dirty="0" smtClean="0"/>
            </a:br>
            <a:r>
              <a:rPr lang="el-GR" sz="3100" dirty="0" smtClean="0"/>
              <a:t>(ανώνυμου, Παρίσι 1485)</a:t>
            </a:r>
            <a:r>
              <a:rPr lang="en-US" dirty="0" smtClean="0"/>
              <a:t> </a:t>
            </a:r>
            <a:endParaRPr lang="el-GR" dirty="0"/>
          </a:p>
        </p:txBody>
      </p:sp>
      <p:pic>
        <p:nvPicPr>
          <p:cNvPr id="4" name="Content Placeholder 3" descr="Εικόνα:Η Jeanne d’Arc ως σύμβολο μαχητικότητας &#10;(ανώνυμου, Παρίσι 1485) "/>
          <p:cNvPicPr>
            <a:picLocks noGrp="1" noChangeAspect="1"/>
          </p:cNvPicPr>
          <p:nvPr>
            <p:ph idx="1"/>
          </p:nvPr>
        </p:nvPicPr>
        <p:blipFill>
          <a:blip r:embed="rId2" cstate="print"/>
          <a:stretch>
            <a:fillRect/>
          </a:stretch>
        </p:blipFill>
        <p:spPr>
          <a:xfrm>
            <a:off x="2987824" y="1772816"/>
            <a:ext cx="3167066" cy="478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Ο μύθος της γυναίκας πολεμίστριας:</a:t>
            </a:r>
            <a:br>
              <a:rPr lang="el-GR" sz="2800" dirty="0" smtClean="0"/>
            </a:br>
            <a:r>
              <a:rPr lang="el-GR" sz="2800" dirty="0" smtClean="0"/>
              <a:t>Η Αθηνά ως σύμβολο μαχητικότητας</a:t>
            </a:r>
            <a:br>
              <a:rPr lang="el-GR" sz="2800" dirty="0" smtClean="0"/>
            </a:br>
            <a:r>
              <a:rPr lang="en-US" sz="2800" dirty="0" err="1" smtClean="0"/>
              <a:t>Bartholomeus</a:t>
            </a:r>
            <a:r>
              <a:rPr lang="en-US" sz="2800" dirty="0" smtClean="0"/>
              <a:t> </a:t>
            </a:r>
            <a:r>
              <a:rPr lang="en-US" sz="2800" dirty="0" err="1" smtClean="0"/>
              <a:t>Spranger</a:t>
            </a:r>
            <a:r>
              <a:rPr lang="en-US" sz="2800" dirty="0" smtClean="0"/>
              <a:t>, </a:t>
            </a:r>
            <a:r>
              <a:rPr lang="el-GR" sz="2800" dirty="0" smtClean="0"/>
              <a:t>Αθηνά (1591)</a:t>
            </a:r>
            <a:endParaRPr lang="el-GR" sz="2800" dirty="0"/>
          </a:p>
        </p:txBody>
      </p:sp>
      <p:pic>
        <p:nvPicPr>
          <p:cNvPr id="4" name="Content Placeholder 3" descr="Εικόνα:Bartholomeus Spranger, Αθηνά (1591)"/>
          <p:cNvPicPr>
            <a:picLocks noGrp="1" noChangeAspect="1"/>
          </p:cNvPicPr>
          <p:nvPr>
            <p:ph idx="1"/>
          </p:nvPr>
        </p:nvPicPr>
        <p:blipFill>
          <a:blip r:embed="rId2" cstate="print"/>
          <a:stretch>
            <a:fillRect/>
          </a:stretch>
        </p:blipFill>
        <p:spPr>
          <a:xfrm>
            <a:off x="2915816" y="1772815"/>
            <a:ext cx="3426595" cy="48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smtClean="0"/>
              <a:t>Η πραγματεία του </a:t>
            </a:r>
            <a:r>
              <a:rPr lang="en-US" sz="2800" dirty="0" err="1" smtClean="0"/>
              <a:t>Henricus</a:t>
            </a:r>
            <a:r>
              <a:rPr lang="en-US" sz="2800" dirty="0" smtClean="0"/>
              <a:t> Cornelius Agrippa </a:t>
            </a:r>
            <a:r>
              <a:rPr lang="el-GR" sz="2800" dirty="0" smtClean="0"/>
              <a:t>αποτέλεσε πρότυπο για μεταγενέστερα «</a:t>
            </a:r>
            <a:r>
              <a:rPr lang="el-GR" sz="2800" dirty="0" err="1" smtClean="0"/>
              <a:t>φιλογυνικά</a:t>
            </a:r>
            <a:r>
              <a:rPr lang="el-GR" sz="2800" dirty="0" smtClean="0"/>
              <a:t>» κείμενα: </a:t>
            </a:r>
            <a:br>
              <a:rPr lang="el-GR" sz="2800" dirty="0" smtClean="0"/>
            </a:br>
            <a:r>
              <a:rPr lang="el-GR" sz="2800" dirty="0" smtClean="0"/>
              <a:t>ο κυρίαρχος έμφυλος λόγος εδώ «αντιστρέφεται»</a:t>
            </a:r>
            <a:endParaRPr lang="el-GR" sz="2800" dirty="0"/>
          </a:p>
        </p:txBody>
      </p:sp>
      <p:sp>
        <p:nvSpPr>
          <p:cNvPr id="3" name="Content Placeholder 2"/>
          <p:cNvSpPr>
            <a:spLocks noGrp="1"/>
          </p:cNvSpPr>
          <p:nvPr>
            <p:ph idx="1"/>
          </p:nvPr>
        </p:nvSpPr>
        <p:spPr/>
        <p:txBody>
          <a:bodyPr>
            <a:normAutofit fontScale="55000" lnSpcReduction="20000"/>
          </a:bodyPr>
          <a:lstStyle/>
          <a:p>
            <a:pPr algn="just">
              <a:buNone/>
            </a:pPr>
            <a:r>
              <a:rPr lang="el-GR" dirty="0" smtClean="0"/>
              <a:t>      </a:t>
            </a:r>
            <a:r>
              <a:rPr lang="el-GR" sz="4000" dirty="0" smtClean="0"/>
              <a:t>«Λόγω της εκτεταμένης εξουσίας της ανδρικής τυραννίας, η οποία κυριαρχεί ενάντια στη θεία δικαιοσύνη και τους νόμους της φύσης, οι γυναίκες στερούνται της ελευθερίας τους από τον νόμο, καταπιέζονται από τα έθιμα και τις συνήθειες και παραμερίζονται ως προς την ανατροφή τους. Καθώς μόλις γεννιέται η γυναίκα, από τα πρώτα χρόνια της ζωής της, φυλακίζεται στο σπίτι σε μια κατάσταση απραξίας και δεν της επιτρέπεται να ασχοληθεί με τίποτα άλλο παρά μόνο με τη βελόνα και την κλωστή, λες και είναι ανίκανη για πιο ευγενείς δραστηριότητες. Όταν φτάσει στην εφηβεία υπόκειται στη ζηλότυπη διακυβέρνηση ενός συζύγου, ή στην παντοτινή σιωπή της παρθενικής φυλακής της… είναι αποκλεισμένη από τα κοινά και τα δημόσια αξιώματα από τον νόμο…».</a:t>
            </a:r>
          </a:p>
          <a:p>
            <a:pPr algn="just">
              <a:buNone/>
            </a:pPr>
            <a:r>
              <a:rPr lang="el-GR" dirty="0" smtClean="0"/>
              <a:t>       </a:t>
            </a:r>
            <a:r>
              <a:rPr lang="en-US" sz="3800" dirty="0" err="1" smtClean="0"/>
              <a:t>Henricus</a:t>
            </a:r>
            <a:r>
              <a:rPr lang="el-GR" sz="3800" dirty="0" smtClean="0"/>
              <a:t> </a:t>
            </a:r>
            <a:r>
              <a:rPr lang="en-US" sz="3800" dirty="0" smtClean="0"/>
              <a:t>Cornelius Agrippa, </a:t>
            </a:r>
            <a:r>
              <a:rPr lang="en-US" sz="3800" i="1" dirty="0" smtClean="0"/>
              <a:t>Declamation on the</a:t>
            </a:r>
            <a:r>
              <a:rPr lang="el-GR" sz="3800" i="1" dirty="0" smtClean="0"/>
              <a:t> </a:t>
            </a:r>
            <a:r>
              <a:rPr lang="en-US" sz="3800" i="1" dirty="0" smtClean="0"/>
              <a:t>Nobility and Preeminence of the Female Sex</a:t>
            </a:r>
            <a:r>
              <a:rPr lang="el-GR" sz="3800" dirty="0" smtClean="0"/>
              <a:t>, </a:t>
            </a:r>
            <a:r>
              <a:rPr lang="el-GR" sz="3800" dirty="0" err="1" smtClean="0"/>
              <a:t>επιμ</a:t>
            </a:r>
            <a:r>
              <a:rPr lang="el-GR" sz="3800" dirty="0" smtClean="0"/>
              <a:t>. </a:t>
            </a:r>
            <a:r>
              <a:rPr lang="en-US" sz="3800" dirty="0" smtClean="0"/>
              <a:t>Albert </a:t>
            </a:r>
            <a:r>
              <a:rPr lang="en-US" sz="3800" dirty="0" err="1" smtClean="0"/>
              <a:t>Rabil</a:t>
            </a:r>
            <a:r>
              <a:rPr lang="en-US" sz="3800" dirty="0" smtClean="0"/>
              <a:t>, The University of Chicago Press, </a:t>
            </a:r>
            <a:r>
              <a:rPr lang="el-GR" sz="3800" dirty="0" smtClean="0"/>
              <a:t>Σικάγο 1996, σ. 94-5 </a:t>
            </a:r>
            <a:r>
              <a:rPr lang="en-US" sz="3800" dirty="0" smtClean="0"/>
              <a:t>(</a:t>
            </a:r>
            <a:r>
              <a:rPr lang="el-GR" sz="3800" dirty="0" smtClean="0"/>
              <a:t>1η έκδοση στα λατινικά: </a:t>
            </a:r>
            <a:r>
              <a:rPr lang="en-US" sz="3800" dirty="0" smtClean="0"/>
              <a:t>1529)</a:t>
            </a:r>
            <a:r>
              <a:rPr lang="el-GR" sz="3800" dirty="0" smtClean="0"/>
              <a:t>.</a:t>
            </a:r>
            <a:r>
              <a:rPr lang="el-GR" dirty="0" smtClean="0"/>
              <a:t>  </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Φύση ή ανατροφή;</a:t>
            </a:r>
            <a:endParaRPr lang="el-GR" sz="32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a:t>
            </a:r>
            <a:r>
              <a:rPr lang="el-GR" sz="3400" dirty="0" smtClean="0"/>
              <a:t>«Έτσι, όπως η ικανότητα μας στις ηθικές αρετές καλλιεργείται με τη συνήθεια και τις πρακτικές, στις πνευματικές αρετές με τη μάθηση και τη διδασκαλία, αφού χωρίς τη συνδρομή τους οι άνθρωποι δεν μπορούν να γίνουν πραγματικά ενάρετοι και παραμένουν κοινοί. Αυτό ισχύει σε ακόμη μεγαλύτερο βαθμό για τις γυναίκες οι οποίες, σύμφωνα με τα έθιμα, ούτε εντρυφούν στα γράμματα ούτε συμμετέχουν στα κοινά αλλά είναι περιορισμένες ανάμεσα στους τοίχους του σπιτιού… ανατρέφοντας τα παιδιά και φροντίζοντας το νοικοκυριό… και τα φυσικά χαρίσματα τους, χωρίς εξάσκηση αδρανούν… Αυτό δεν αποτελεί φυσική αδυναμία των γυναικών, οι οποίες γεννιούνται ικανές για κάθε διάκριση, αλλά μειονέκτημα του εθίμου το οποίο αντιβαίνει τη φύση…».</a:t>
            </a:r>
          </a:p>
          <a:p>
            <a:pPr>
              <a:buNone/>
            </a:pPr>
            <a:r>
              <a:rPr lang="el-GR" dirty="0" smtClean="0"/>
              <a:t>      </a:t>
            </a:r>
            <a:r>
              <a:rPr lang="en-US" dirty="0" err="1" smtClean="0"/>
              <a:t>Pompeo</a:t>
            </a:r>
            <a:r>
              <a:rPr lang="en-US" dirty="0" smtClean="0"/>
              <a:t> </a:t>
            </a:r>
            <a:r>
              <a:rPr lang="en-US" dirty="0" err="1" smtClean="0"/>
              <a:t>Caimo</a:t>
            </a:r>
            <a:r>
              <a:rPr lang="en-US" dirty="0" smtClean="0"/>
              <a:t>, </a:t>
            </a:r>
            <a:r>
              <a:rPr lang="en-US" i="1" dirty="0" err="1" smtClean="0"/>
              <a:t>Dell’ingegno</a:t>
            </a:r>
            <a:r>
              <a:rPr lang="en-US" i="1" dirty="0" smtClean="0"/>
              <a:t> </a:t>
            </a:r>
            <a:r>
              <a:rPr lang="en-US" i="1" dirty="0" err="1" smtClean="0"/>
              <a:t>humano</a:t>
            </a:r>
            <a:r>
              <a:rPr lang="en-US" dirty="0" smtClean="0"/>
              <a:t> </a:t>
            </a:r>
            <a:r>
              <a:rPr lang="el-GR" dirty="0" smtClean="0"/>
              <a:t>(Βενετία 1629), σ. 405.</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Η αμφισβήτηση της έμφυλης οικουμενικότητας</a:t>
            </a:r>
            <a:endParaRPr lang="el-GR" sz="3600" dirty="0"/>
          </a:p>
        </p:txBody>
      </p:sp>
      <p:sp>
        <p:nvSpPr>
          <p:cNvPr id="3" name="Content Placeholder 2"/>
          <p:cNvSpPr>
            <a:spLocks noGrp="1"/>
          </p:cNvSpPr>
          <p:nvPr>
            <p:ph idx="1"/>
          </p:nvPr>
        </p:nvSpPr>
        <p:spPr>
          <a:xfrm>
            <a:off x="457200" y="1772816"/>
            <a:ext cx="8229600" cy="4353347"/>
          </a:xfrm>
        </p:spPr>
        <p:txBody>
          <a:bodyPr>
            <a:normAutofit fontScale="77500" lnSpcReduction="20000"/>
          </a:bodyPr>
          <a:lstStyle/>
          <a:p>
            <a:pPr algn="just">
              <a:buNone/>
            </a:pPr>
            <a:r>
              <a:rPr lang="en-US" dirty="0" smtClean="0"/>
              <a:t>  </a:t>
            </a:r>
            <a:r>
              <a:rPr lang="el-GR" dirty="0" smtClean="0"/>
              <a:t>   «Σε κάποιες χώρες, όπως στις επαρχίες του Κίτο και των Καναρίων Νήσων, αυτές [οι γυναίκες] ελέγχουν τη γη και το εμπόριο και εμπλέκονται σε κάθε δοσοληψία, ενώ οι άνδρες γνέθουν, υφαίνουν, φτιάχνουν ρούχα και διοικούν τα σπίτια… Στην Αιθιοπία, στο βασίλειο του Ιωάννη του Πρεσβύτερου, οι άνδρες δίνουν προίκες στις γυναίκες. Σύμφωνα με τη νομοθεσία του Λυκούργου, οι Λακεδαιμόνιες γυναίκες παντρεύονταν χωρίς προίκα… Στην επαρχία της </a:t>
            </a:r>
            <a:r>
              <a:rPr lang="el-GR" dirty="0" err="1" smtClean="0"/>
              <a:t>Καρτάμα</a:t>
            </a:r>
            <a:r>
              <a:rPr lang="el-GR" dirty="0" smtClean="0"/>
              <a:t> οι άνδρες παντρεύονται τις γυναίκες που έχουν χάσει την παρθενιά τους επειδή θεωρούν ντροπή να πάρουν για σύζυγο παρθένα».</a:t>
            </a:r>
          </a:p>
          <a:p>
            <a:pPr>
              <a:buNone/>
            </a:pPr>
            <a:r>
              <a:rPr lang="el-GR" dirty="0" smtClean="0"/>
              <a:t>     </a:t>
            </a:r>
            <a:r>
              <a:rPr lang="en-US" sz="3100" dirty="0" err="1" smtClean="0"/>
              <a:t>Pietro</a:t>
            </a:r>
            <a:r>
              <a:rPr lang="en-US" sz="3100" dirty="0" smtClean="0"/>
              <a:t> Paolo </a:t>
            </a:r>
            <a:r>
              <a:rPr lang="en-US" sz="3100" dirty="0" err="1" smtClean="0"/>
              <a:t>Porro</a:t>
            </a:r>
            <a:r>
              <a:rPr lang="en-US" sz="3100" dirty="0" smtClean="0"/>
              <a:t>, </a:t>
            </a:r>
            <a:r>
              <a:rPr lang="en-US" sz="3100" i="1" dirty="0" err="1" smtClean="0"/>
              <a:t>L’Eris</a:t>
            </a:r>
            <a:r>
              <a:rPr lang="en-US" sz="3100" i="1" dirty="0" smtClean="0"/>
              <a:t> d’ Amore</a:t>
            </a:r>
            <a:r>
              <a:rPr lang="el-GR" sz="3100" dirty="0" smtClean="0"/>
              <a:t> (Μιλάνο</a:t>
            </a:r>
            <a:r>
              <a:rPr lang="en-US" sz="3100" dirty="0" smtClean="0"/>
              <a:t> 1575</a:t>
            </a:r>
            <a:r>
              <a:rPr lang="el-GR" sz="3100" dirty="0" smtClean="0"/>
              <a:t>)</a:t>
            </a:r>
            <a:r>
              <a:rPr lang="en-US" sz="3100" dirty="0" smtClean="0"/>
              <a:t>, </a:t>
            </a:r>
            <a:r>
              <a:rPr lang="el-GR" sz="3100" dirty="0" smtClean="0"/>
              <a:t>σ. 166-8, 201, 203.  </a:t>
            </a:r>
            <a:endParaRPr lang="el-GR" sz="3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Ο μύθος της γυναίκας πολεμίστριας:</a:t>
            </a:r>
            <a:br>
              <a:rPr lang="el-GR" sz="3200" dirty="0" smtClean="0"/>
            </a:br>
            <a:r>
              <a:rPr lang="el-GR" sz="3200" dirty="0" smtClean="0"/>
              <a:t>η αμφισημία των Αμαζόνων</a:t>
            </a:r>
            <a:endParaRPr lang="el-GR" sz="32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«Αυτές οι γυναίκες [οι Αμαζόνες] ζούσαν στην </a:t>
            </a:r>
            <a:r>
              <a:rPr lang="el-GR" dirty="0" err="1" smtClean="0"/>
              <a:t>Σκυθία</a:t>
            </a:r>
            <a:r>
              <a:rPr lang="el-GR" dirty="0" smtClean="0"/>
              <a:t>, σε μια πολύ άγρια χώρα… Μετά από πολυάριθμους πόλεμους οι γείτονες τους ταπεινωμένοι αναγκάστηκαν να συνθηκολογήσουν. Αυτές οι γενναίες γυναίκες δεν έπαιρναν ποτέ συζύγους. Κατά καιρούς κάποιες από αυτές επισκέπτονταν τους γείτονες τους και αμέσως μόλις έμεναν έγκυοι επέστρεφαν στη χώρα τους. Από τα βρέφη που γεννιούνταν θα σκότωναν τα αγόρια και θα κρατούσαν τα κορίτσια, τα οποία δεν θα τα μάθαιναν να υφαίνουν, να γνέθουν ή να ράβουν αλλά να πολεμούν, να κρατάν όπλα, να κονταροχτυπιούνται και να ασκούν ποικίλες πολεμικές τέχνες. Μόλις γεννιούνταν τους έκοβαν τον δεξί μαστό… για να μπορούν να κρατούν καλά τη λόγχη και τους άφηναν τον αριστερό μαστό για να θηλάσουν τα θηλυκά βρέφη που θα γεννιούνταν… Από τις δύο αδελφές βασίλισσες η μια θα πήγαινε στον πόλεμο και η άλλη θα παρέμενε πίσω για να φροντίσει τη διακυβέρνηση του λαού».</a:t>
            </a:r>
          </a:p>
          <a:p>
            <a:pPr>
              <a:buNone/>
            </a:pPr>
            <a:r>
              <a:rPr lang="el-GR" dirty="0" smtClean="0"/>
              <a:t>	</a:t>
            </a:r>
            <a:r>
              <a:rPr lang="en-US" dirty="0" err="1" smtClean="0"/>
              <a:t>Domenico</a:t>
            </a:r>
            <a:r>
              <a:rPr lang="en-US" dirty="0" smtClean="0"/>
              <a:t> </a:t>
            </a:r>
            <a:r>
              <a:rPr lang="en-US" dirty="0" err="1" smtClean="0"/>
              <a:t>Bruni</a:t>
            </a:r>
            <a:r>
              <a:rPr lang="en-US" dirty="0" smtClean="0"/>
              <a:t>, </a:t>
            </a:r>
            <a:r>
              <a:rPr lang="en-US" i="1" dirty="0" err="1" smtClean="0"/>
              <a:t>Difesa</a:t>
            </a:r>
            <a:r>
              <a:rPr lang="en-US" i="1" dirty="0" smtClean="0"/>
              <a:t> </a:t>
            </a:r>
            <a:r>
              <a:rPr lang="en-US" i="1" dirty="0" err="1" smtClean="0"/>
              <a:t>delle</a:t>
            </a:r>
            <a:r>
              <a:rPr lang="en-US" i="1" dirty="0" smtClean="0"/>
              <a:t> </a:t>
            </a:r>
            <a:r>
              <a:rPr lang="en-US" i="1" dirty="0" err="1" smtClean="0"/>
              <a:t>donne</a:t>
            </a:r>
            <a:r>
              <a:rPr lang="en-US" dirty="0" smtClean="0"/>
              <a:t> (</a:t>
            </a:r>
            <a:r>
              <a:rPr lang="el-GR" dirty="0" smtClean="0"/>
              <a:t>Φλωρεντία </a:t>
            </a:r>
            <a:r>
              <a:rPr lang="en-US" dirty="0" smtClean="0"/>
              <a:t>1552), </a:t>
            </a:r>
            <a:r>
              <a:rPr lang="el-GR" dirty="0" smtClean="0"/>
              <a:t>σ.</a:t>
            </a:r>
            <a:r>
              <a:rPr lang="en-US" dirty="0" smtClean="0"/>
              <a:t> 33-34</a:t>
            </a:r>
            <a:r>
              <a:rPr lang="el-GR" dirty="0" smtClean="0"/>
              <a:t>.</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gn="just">
              <a:buNone/>
            </a:pPr>
            <a:r>
              <a:rPr lang="el-GR" sz="2000" dirty="0"/>
              <a:t>Σε αυτή την ενότητα θα μας απασχολήσει η θέση των γυναικών στον κόσμο των τεχνών και των γραμμάτων. Θα ανιχνεύσουμε τις δυνατότητες που προσέφεραν και τους περιορισμούς που επέβαλαν ως προς τη γυναικεία εκπαίδευση και πολιτισμική δράση τα κινήματα του ουμανισμού, της Μεταρρύθμισης, της Καθολικής Ανανέωσης και του Διαφωτισμού. Θα εξετάσουμε τη δράση των γυναικών ως συγγραφέων, αναγνωστριών, καλλιτέχνιδων και προστάτιδων των τεχνών και των γραμμάτων. Οι δυνατότητες γυναικείας δράσης θα διερευνηθούν σε συνάρτηση με ιδιαίτερα καθοριστικούς παράγοντες όπως η κοινωνική θέση, ο τόπος διαμονής, η ηλικία και η οικογενειακή κατάσταση. Μελετώντας ενδεικτικά γυναικεία κείμενα της εποχής θα επιχειρήσουμε να ανιχνεύσουμε ιδιαίτερα χαρακτηριστικά και τάσεις, εναλλακτικές θεάσεις του φύλου. Τέλος, θα εξετάσουμε την </a:t>
            </a:r>
            <a:r>
              <a:rPr lang="el-GR" sz="2000" i="1" dirty="0" err="1"/>
              <a:t>πρωτοφεμινιστική</a:t>
            </a:r>
            <a:r>
              <a:rPr lang="el-GR" sz="2000" i="1" dirty="0"/>
              <a:t> γραμματεία</a:t>
            </a:r>
            <a:r>
              <a:rPr lang="el-GR" sz="2000" dirty="0"/>
              <a:t> (</a:t>
            </a:r>
            <a:r>
              <a:rPr lang="en-US" sz="2000" i="1" dirty="0" err="1"/>
              <a:t>querelle</a:t>
            </a:r>
            <a:r>
              <a:rPr lang="en-US" sz="2000" i="1" dirty="0"/>
              <a:t> des femmes</a:t>
            </a:r>
            <a:r>
              <a:rPr lang="el-GR" sz="2000" dirty="0"/>
              <a:t>) επιχειρώντας την ένταξή της στα κοινωνικά και πολιτισμικά </a:t>
            </a:r>
            <a:r>
              <a:rPr lang="el-GR" sz="2000" dirty="0" err="1"/>
              <a:t>συμφραζόμενά</a:t>
            </a:r>
            <a:r>
              <a:rPr lang="el-GR" sz="2000" dirty="0"/>
              <a:t> της.   </a:t>
            </a:r>
            <a:endParaRPr lang="en-US" sz="20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427775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Ένα από τα πρώτα γυναικεία κείμενα εναντίον του θεσμού του γάμου</a:t>
            </a:r>
            <a:endParaRPr lang="el-GR" sz="36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a:t>
            </a:r>
            <a:r>
              <a:rPr lang="en-US" dirty="0" smtClean="0"/>
              <a:t> </a:t>
            </a:r>
            <a:r>
              <a:rPr lang="el-GR" dirty="0" smtClean="0"/>
              <a:t>«… έτσι τα φτωχά πλάσματα, νομίζοντας ότι με τον γάμο θα κερδίσουν ένα βαθμό γυναικείας ελευθερίας για να απολαύσουν κάποιες ευχάριστες και αξιοπρεπείς στιγμές, καταλήγουν ακόμη πιο περιορισμένες από ποτέ, φυλακισμένες σαν ζώα μεταξύ των τεσσάρων τοίχων του σπιτιού τους και έχοντας να αντιμετωπίσουν έναν μισητό φύλακα παρά έναν στοργικό σύζυγο… Και έπειτα υπάρχουν όλοι αυτοί οι σύζυγοι οι οποίοι ολημερίς φωνάζουν στις γυναίκες τους και που, εάν δεν τα βρουν όλα όπως τα θέλουν, κακομεταχειρίζονται τα καημένα τα πλάσματα ή ακόμη και κακοποιούν τις γυναίκες τους… ενώ άλλοι, αφ</a:t>
            </a:r>
            <a:r>
              <a:rPr lang="en-US" dirty="0" smtClean="0"/>
              <a:t>o</a:t>
            </a:r>
            <a:r>
              <a:rPr lang="el-GR" dirty="0" smtClean="0"/>
              <a:t>ύ δεχτούν μια προσβολή έξω από το σπίτι, όταν επιστρέφουν σε αυτό προσπαθούν να ξεθυμάνουν πάνω στις δύσμοιρες γυναίκες τους…».</a:t>
            </a:r>
          </a:p>
          <a:p>
            <a:pPr algn="just">
              <a:buNone/>
            </a:pPr>
            <a:r>
              <a:rPr lang="el-GR" dirty="0" smtClean="0"/>
              <a:t>	</a:t>
            </a:r>
            <a:r>
              <a:rPr lang="en-US" sz="3000" dirty="0" err="1" smtClean="0"/>
              <a:t>Moderata</a:t>
            </a:r>
            <a:r>
              <a:rPr lang="en-US" sz="3000" dirty="0" smtClean="0"/>
              <a:t> </a:t>
            </a:r>
            <a:r>
              <a:rPr lang="en-US" sz="3000" dirty="0" err="1" smtClean="0"/>
              <a:t>Fonte</a:t>
            </a:r>
            <a:r>
              <a:rPr lang="en-US" sz="3000" dirty="0" smtClean="0"/>
              <a:t>, </a:t>
            </a:r>
            <a:r>
              <a:rPr lang="en-US" sz="3000" i="1" dirty="0" smtClean="0"/>
              <a:t>The Worth of Women Wherein in Clearly Revealed their Nobility and their Superiority to Men</a:t>
            </a:r>
            <a:r>
              <a:rPr lang="el-GR" sz="3000" i="1" dirty="0" smtClean="0"/>
              <a:t> </a:t>
            </a:r>
            <a:r>
              <a:rPr lang="el-GR" sz="3000" dirty="0" smtClean="0"/>
              <a:t>(</a:t>
            </a:r>
            <a:r>
              <a:rPr lang="el-GR" sz="3000" dirty="0" err="1" smtClean="0"/>
              <a:t>επιμ</a:t>
            </a:r>
            <a:r>
              <a:rPr lang="el-GR" sz="3000" dirty="0" smtClean="0"/>
              <a:t>. </a:t>
            </a:r>
            <a:r>
              <a:rPr lang="en-US" sz="3000" dirty="0" smtClean="0"/>
              <a:t>Virginia Cox</a:t>
            </a:r>
            <a:r>
              <a:rPr lang="el-GR" sz="3000" dirty="0" smtClean="0"/>
              <a:t>)</a:t>
            </a:r>
            <a:r>
              <a:rPr lang="en-US" sz="3000" dirty="0" smtClean="0"/>
              <a:t>, </a:t>
            </a:r>
            <a:r>
              <a:rPr lang="el-GR" sz="3000" dirty="0" smtClean="0"/>
              <a:t>Σικάγο 1997, σ. 68, 70-71 (1η έκδοση στα ιταλικά</a:t>
            </a:r>
            <a:r>
              <a:rPr lang="en-US" sz="3000" dirty="0" smtClean="0"/>
              <a:t>: </a:t>
            </a:r>
            <a:r>
              <a:rPr lang="el-GR" sz="3000" dirty="0" smtClean="0"/>
              <a:t>1600).</a:t>
            </a:r>
            <a:endParaRPr lang="el-GR" sz="3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Αμφισβητώντας την «αριστοτελική αυθεντία»</a:t>
            </a:r>
            <a:endParaRPr lang="el-GR" sz="3600" dirty="0"/>
          </a:p>
        </p:txBody>
      </p:sp>
      <p:sp>
        <p:nvSpPr>
          <p:cNvPr id="3" name="Content Placeholder 2"/>
          <p:cNvSpPr>
            <a:spLocks noGrp="1"/>
          </p:cNvSpPr>
          <p:nvPr>
            <p:ph idx="1"/>
          </p:nvPr>
        </p:nvSpPr>
        <p:spPr/>
        <p:txBody>
          <a:bodyPr>
            <a:normAutofit fontScale="70000" lnSpcReduction="20000"/>
          </a:bodyPr>
          <a:lstStyle/>
          <a:p>
            <a:pPr algn="just">
              <a:buNone/>
            </a:pPr>
            <a:r>
              <a:rPr lang="en-US" dirty="0" smtClean="0"/>
              <a:t> </a:t>
            </a:r>
            <a:r>
              <a:rPr lang="el-GR" dirty="0" smtClean="0"/>
              <a:t>    </a:t>
            </a:r>
            <a:r>
              <a:rPr lang="el-GR" sz="3600" dirty="0" smtClean="0"/>
              <a:t>«Αλλά στις μέρες μας υπάρχουν λίγες γυναίκες που αφοσιώνονται στη μελέτη ή στις πολεμικές τέχνες, αφού οι άνδρες, φοβούμενοι ότι θα χάσουν την εξουσία τους και ότι θα γίνουν υπηρέτες των γυναικών, συχνά τους απαγορεύουν ακόμη και να μάθουν να διαβάζουν ή να γράφουν. Ο καλός μας φίλος ο Αριστοτέλης διακηρύσσει ότι οι γυναίκες πρέπει να υπακούουν τους άνδρες πάντα και σε οτιδήποτε και να μην αναζητούν τίποτα που θα τις οδηγήσει έξω από το σπίτι. Μια ανόητη άποψη, μια απάνθρωπη, σχολαστική διατύπωση από έναν δειλό, τυραννικό άνδρα».</a:t>
            </a:r>
          </a:p>
          <a:p>
            <a:pPr algn="just">
              <a:buNone/>
            </a:pPr>
            <a:r>
              <a:rPr lang="en-US" dirty="0" smtClean="0"/>
              <a:t>     </a:t>
            </a:r>
            <a:r>
              <a:rPr lang="en-US" sz="3300" dirty="0" err="1" smtClean="0"/>
              <a:t>Lucrezia</a:t>
            </a:r>
            <a:r>
              <a:rPr lang="en-US" sz="3300" dirty="0" smtClean="0"/>
              <a:t> </a:t>
            </a:r>
            <a:r>
              <a:rPr lang="en-US" sz="3300" dirty="0" err="1" smtClean="0"/>
              <a:t>Marinella</a:t>
            </a:r>
            <a:r>
              <a:rPr lang="en-US" sz="3300" dirty="0" smtClean="0"/>
              <a:t>, </a:t>
            </a:r>
            <a:r>
              <a:rPr lang="en-US" sz="3300" i="1" dirty="0" smtClean="0"/>
              <a:t>The Nobility and Excellence of Women and the Defects Vices of Men</a:t>
            </a:r>
            <a:r>
              <a:rPr lang="el-GR" sz="3300" i="1" dirty="0" smtClean="0"/>
              <a:t> </a:t>
            </a:r>
            <a:r>
              <a:rPr lang="el-GR" sz="3300" dirty="0" smtClean="0"/>
              <a:t>(</a:t>
            </a:r>
            <a:r>
              <a:rPr lang="el-GR" sz="3300" dirty="0" err="1" smtClean="0"/>
              <a:t>επιμ</a:t>
            </a:r>
            <a:r>
              <a:rPr lang="el-GR" sz="3300" dirty="0" smtClean="0"/>
              <a:t>. </a:t>
            </a:r>
            <a:r>
              <a:rPr lang="en-US" sz="3300" dirty="0" smtClean="0"/>
              <a:t>Anne Dunhill</a:t>
            </a:r>
            <a:r>
              <a:rPr lang="el-GR" sz="3300" dirty="0" smtClean="0"/>
              <a:t>)</a:t>
            </a:r>
            <a:r>
              <a:rPr lang="en-US" sz="3300" dirty="0" smtClean="0"/>
              <a:t>, The University of Chicago Press, </a:t>
            </a:r>
            <a:r>
              <a:rPr lang="el-GR" sz="3300" dirty="0" smtClean="0"/>
              <a:t>Σικάγο 1999, σ</a:t>
            </a:r>
            <a:r>
              <a:rPr lang="en-US" sz="3300" dirty="0" smtClean="0"/>
              <a:t>. 79</a:t>
            </a:r>
            <a:r>
              <a:rPr lang="el-GR" sz="3300" dirty="0" smtClean="0"/>
              <a:t> (1η έκδοση στα ιταλικά 1600).</a:t>
            </a:r>
            <a:endParaRPr lang="el-GR" sz="3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Η γυναικεία υποτέλεια</a:t>
            </a:r>
            <a:endParaRPr lang="el-GR" sz="32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a:t>
            </a:r>
            <a:r>
              <a:rPr lang="el-GR" sz="3300" dirty="0" smtClean="0"/>
              <a:t>«Οι καρτερικές γυναίκες είναι ευτυχείς να ζουν στην υποδούλωση μέσα στην οποία γεννιούνται και να ακολουθούν μια πειθαρχημένη και σεμνή ζωή. Με ικανοποίηση αντιλαμβάνονται τα στενά όρια των σπιτιών τους ως μια γλυκιά φυλακή και απολαμβάνουν τη διαρκή υποτέλεια. Δεν αισθάνονται βάρος να είναι υποταγμένες στις αυστηρές εντολές των άλλων. Δεν τις δυσαρεστεί να ζουν μέσα σε αδιάκοπο φόβο… Πόσες είναι οι γυναίκες που για να υπακούσουν στη θέληση των γονιών τους κλειδώνονται για πάντα στους μοναχικούς τοίχους χωρίς καμιά αντίσταση; Και πόσες είναι αυτές που υπομένουν τον συζυγικό ζυγό για να μη δυσαρεστήσουν τους άλλους…;».</a:t>
            </a:r>
          </a:p>
          <a:p>
            <a:pPr algn="just">
              <a:buNone/>
            </a:pPr>
            <a:r>
              <a:rPr lang="el-GR" dirty="0" smtClean="0"/>
              <a:t>     </a:t>
            </a:r>
            <a:r>
              <a:rPr lang="el-GR" sz="3000" dirty="0" smtClean="0"/>
              <a:t>Επιστολή της </a:t>
            </a:r>
            <a:r>
              <a:rPr lang="en-US" sz="3000" dirty="0" smtClean="0"/>
              <a:t>Isabella </a:t>
            </a:r>
            <a:r>
              <a:rPr lang="en-US" sz="3000" dirty="0" err="1" smtClean="0"/>
              <a:t>Andreini</a:t>
            </a:r>
            <a:r>
              <a:rPr lang="el-GR" sz="3000" dirty="0" smtClean="0"/>
              <a:t>, στο </a:t>
            </a:r>
            <a:r>
              <a:rPr lang="en-US" sz="3000" dirty="0" smtClean="0"/>
              <a:t>Laura Anna </a:t>
            </a:r>
            <a:r>
              <a:rPr lang="en-US" sz="3000" dirty="0" err="1" smtClean="0"/>
              <a:t>Stortoni</a:t>
            </a:r>
            <a:r>
              <a:rPr lang="en-US" sz="3000" dirty="0" smtClean="0"/>
              <a:t>-Mary Prentice Lillie (</a:t>
            </a:r>
            <a:r>
              <a:rPr lang="el-GR" sz="3000" dirty="0" err="1" smtClean="0"/>
              <a:t>επιμ</a:t>
            </a:r>
            <a:r>
              <a:rPr lang="el-GR" sz="3000" dirty="0" smtClean="0"/>
              <a:t>.</a:t>
            </a:r>
            <a:r>
              <a:rPr lang="en-US" sz="3000" dirty="0" smtClean="0"/>
              <a:t>), </a:t>
            </a:r>
            <a:r>
              <a:rPr lang="en-US" sz="3000" i="1" dirty="0" smtClean="0"/>
              <a:t>Women Poets of the Italian Renaissance: Courtly Ladies and Courtesans</a:t>
            </a:r>
            <a:r>
              <a:rPr lang="en-US" sz="3000" dirty="0" smtClean="0"/>
              <a:t>, </a:t>
            </a:r>
            <a:r>
              <a:rPr lang="el-GR" sz="3000" dirty="0" smtClean="0"/>
              <a:t>Νέα Υόρκη 1997, σ. 229.</a:t>
            </a:r>
            <a:r>
              <a:rPr lang="en-US" sz="3000" dirty="0" smtClean="0"/>
              <a:t> </a:t>
            </a:r>
            <a:endParaRPr lang="el-GR"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H</a:t>
            </a:r>
            <a:r>
              <a:rPr lang="el-GR" sz="2800" dirty="0" smtClean="0"/>
              <a:t> βενετή μοναχή</a:t>
            </a:r>
            <a:r>
              <a:rPr lang="en-US" sz="2800" dirty="0" smtClean="0"/>
              <a:t> </a:t>
            </a:r>
            <a:r>
              <a:rPr lang="en-US" sz="2800" dirty="0" err="1" smtClean="0"/>
              <a:t>Arcangela</a:t>
            </a:r>
            <a:r>
              <a:rPr lang="en-US" sz="2800" dirty="0" smtClean="0"/>
              <a:t> </a:t>
            </a:r>
            <a:r>
              <a:rPr lang="en-US" sz="2800" dirty="0" err="1" smtClean="0"/>
              <a:t>Tarabotti</a:t>
            </a:r>
            <a:r>
              <a:rPr lang="el-GR" sz="2800" dirty="0" smtClean="0"/>
              <a:t> άσκησε σκληρή κριτική στην πρακτική του ακούσιου γυναικείου μοναχισμού</a:t>
            </a:r>
            <a:endParaRPr lang="el-GR" sz="28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a:t>
            </a:r>
            <a:r>
              <a:rPr lang="el-GR" sz="3400" dirty="0" smtClean="0"/>
              <a:t>«οι γυναίκες [οι μοναχές] πρέπει να ζουν όλες μαζί, έχοντας την ίδια ενδυμασία, κατοικία, διατροφή και συμπεριφορά… προδομένες από γονείς και συγγενείς, σχεδόν σε λήθαργο, θα μπορούσε να πει κανείς, και φυλακισμένες… αντιλαμβάνονται ότι βρίσκονται παγιδευμένες σε ένα δίκτυ από το οποίο δεν μπορούν να απελευθερωθούν, ένα δίκτυ κεντημένο από την ανθρώπινη κακία… Απελπισμένες αναζητούν μια διέξοδο και ζουν οδεύοντας προς το θάνατο, εάν ζουν καθόλου, βασανισμένες και παράφορες από χιλιάδες αγωνίες – με τα σώματά τους απορροφημένα στη θρησκευτική ενδυμασία και τις ψυχές τους έτοιμες να πέσουν στην άβυσσο της κόλασης».</a:t>
            </a:r>
          </a:p>
          <a:p>
            <a:pPr algn="just">
              <a:buNone/>
            </a:pPr>
            <a:r>
              <a:rPr lang="el-GR" dirty="0" smtClean="0"/>
              <a:t>      </a:t>
            </a:r>
            <a:r>
              <a:rPr lang="en-US" dirty="0" err="1" smtClean="0"/>
              <a:t>Arcangela</a:t>
            </a:r>
            <a:r>
              <a:rPr lang="en-US" dirty="0" smtClean="0"/>
              <a:t> </a:t>
            </a:r>
            <a:r>
              <a:rPr lang="en-US" dirty="0" err="1" smtClean="0"/>
              <a:t>Tarabotti</a:t>
            </a:r>
            <a:r>
              <a:rPr lang="en-US" dirty="0" smtClean="0"/>
              <a:t>, </a:t>
            </a:r>
            <a:r>
              <a:rPr lang="en-US" i="1" dirty="0" smtClean="0"/>
              <a:t>Paternal Tyranny</a:t>
            </a:r>
            <a:r>
              <a:rPr lang="el-GR" i="1" dirty="0" smtClean="0"/>
              <a:t> </a:t>
            </a:r>
            <a:r>
              <a:rPr lang="el-GR" dirty="0" smtClean="0"/>
              <a:t>(</a:t>
            </a:r>
            <a:r>
              <a:rPr lang="el-GR" dirty="0" err="1" smtClean="0"/>
              <a:t>επιμ</a:t>
            </a:r>
            <a:r>
              <a:rPr lang="el-GR" dirty="0" smtClean="0"/>
              <a:t>. </a:t>
            </a:r>
            <a:r>
              <a:rPr lang="en-US" dirty="0" err="1" smtClean="0"/>
              <a:t>Letizia</a:t>
            </a:r>
            <a:r>
              <a:rPr lang="en-US" dirty="0" smtClean="0"/>
              <a:t> </a:t>
            </a:r>
            <a:r>
              <a:rPr lang="en-US" dirty="0" err="1" smtClean="0"/>
              <a:t>Panizza</a:t>
            </a:r>
            <a:r>
              <a:rPr lang="el-GR" dirty="0" smtClean="0"/>
              <a:t>)</a:t>
            </a:r>
            <a:r>
              <a:rPr lang="en-US" dirty="0" smtClean="0"/>
              <a:t>, Chicago University Press, </a:t>
            </a:r>
            <a:r>
              <a:rPr lang="el-GR" dirty="0" smtClean="0"/>
              <a:t>Σικάγο 2004, σ. 67, 71 </a:t>
            </a:r>
            <a:r>
              <a:rPr lang="el-GR" smtClean="0"/>
              <a:t>(1η </a:t>
            </a:r>
            <a:r>
              <a:rPr lang="el-GR" dirty="0" smtClean="0"/>
              <a:t>έκδοση στα ιταλικά</a:t>
            </a:r>
            <a:r>
              <a:rPr lang="en-US" dirty="0" smtClean="0"/>
              <a:t>: </a:t>
            </a:r>
            <a:r>
              <a:rPr lang="el-GR" dirty="0" smtClean="0"/>
              <a:t>1654).</a:t>
            </a:r>
            <a:r>
              <a:rPr lang="en-US" dirty="0" smtClean="0"/>
              <a:t>  </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Autofit/>
          </a:bodyPr>
          <a:lstStyle/>
          <a:p>
            <a:pPr lvl="0"/>
            <a:r>
              <a:rPr lang="en-US" sz="2000" dirty="0"/>
              <a:t>Virginia Cox, </a:t>
            </a:r>
            <a:r>
              <a:rPr lang="en-US" sz="2000" i="1" dirty="0"/>
              <a:t>Women’s Writing in Italy, 1400-1650</a:t>
            </a:r>
            <a:r>
              <a:rPr lang="en-US" sz="2000" dirty="0"/>
              <a:t>, Johns Hopkins University Press, </a:t>
            </a:r>
            <a:r>
              <a:rPr lang="el-GR" sz="2000" dirty="0"/>
              <a:t>Βαλτιμόρη </a:t>
            </a:r>
            <a:r>
              <a:rPr lang="en-US" sz="2000" dirty="0"/>
              <a:t>2008. </a:t>
            </a:r>
          </a:p>
          <a:p>
            <a:pPr lvl="0"/>
            <a:r>
              <a:rPr lang="en-US" sz="2000" dirty="0"/>
              <a:t>Sarah Gwyneth Ross, </a:t>
            </a:r>
            <a:r>
              <a:rPr lang="en-US" sz="2000" i="1" dirty="0"/>
              <a:t>The Birth of Feminism: Woman as Intellect in Renaissance Italy and England</a:t>
            </a:r>
            <a:r>
              <a:rPr lang="en-US" sz="2000" dirty="0"/>
              <a:t>, Harvard University Press, Cambridge, Mass. 2009.</a:t>
            </a:r>
          </a:p>
          <a:p>
            <a:pPr lvl="0"/>
            <a:r>
              <a:rPr lang="en-US" sz="2000" dirty="0"/>
              <a:t>Margaret Rosenthal, </a:t>
            </a:r>
            <a:r>
              <a:rPr lang="en-US" sz="2000" i="1" dirty="0"/>
              <a:t>The Honest Courtesan: Veronica Franco, Citizen and Writer in Sixteenth-Century Venice</a:t>
            </a:r>
            <a:r>
              <a:rPr lang="en-US" sz="2000" dirty="0"/>
              <a:t>, University of Chicago Press, </a:t>
            </a:r>
            <a:r>
              <a:rPr lang="en-US" sz="2000" dirty="0" err="1"/>
              <a:t>Σικ</a:t>
            </a:r>
            <a:r>
              <a:rPr lang="el-GR" sz="2000" dirty="0" err="1"/>
              <a:t>άγο</a:t>
            </a:r>
            <a:r>
              <a:rPr lang="en-US" sz="2000" dirty="0"/>
              <a:t> 1992.</a:t>
            </a:r>
          </a:p>
          <a:p>
            <a:pPr lvl="0"/>
            <a:r>
              <a:rPr lang="en-US" sz="2000" dirty="0"/>
              <a:t>Constance Jordan, </a:t>
            </a:r>
            <a:r>
              <a:rPr lang="en-US" sz="2000" i="1" dirty="0"/>
              <a:t>Renaissance Feminism: Literary Texts and Political Models</a:t>
            </a:r>
            <a:r>
              <a:rPr lang="en-US" sz="2000" dirty="0"/>
              <a:t>, Cornell University Press, Ithaca 1990.</a:t>
            </a:r>
          </a:p>
          <a:p>
            <a:pPr lvl="0"/>
            <a:r>
              <a:rPr lang="en-US" sz="2000" dirty="0"/>
              <a:t>Edith Snook, </a:t>
            </a:r>
            <a:r>
              <a:rPr lang="en-US" sz="2000" i="1" dirty="0"/>
              <a:t>Women, Reading, and the Cultural Politics of Early Modern England</a:t>
            </a:r>
            <a:r>
              <a:rPr lang="en-US" sz="2000" dirty="0"/>
              <a:t>, </a:t>
            </a:r>
            <a:r>
              <a:rPr lang="en-US" sz="2000" dirty="0" err="1"/>
              <a:t>Ashgate</a:t>
            </a:r>
            <a:r>
              <a:rPr lang="en-US" sz="2000" dirty="0"/>
              <a:t>, </a:t>
            </a:r>
            <a:r>
              <a:rPr lang="en-US" sz="2000" dirty="0" err="1"/>
              <a:t>Aldershot</a:t>
            </a:r>
            <a:r>
              <a:rPr lang="en-US" sz="2000" dirty="0"/>
              <a:t> 2005.</a:t>
            </a:r>
          </a:p>
          <a:p>
            <a:pPr lvl="0"/>
            <a:r>
              <a:rPr lang="en-US" sz="2000" dirty="0"/>
              <a:t>Sheryl E. Reiss-David G. Wilkins (επ</a:t>
            </a:r>
            <a:r>
              <a:rPr lang="en-US" sz="2000" dirty="0" err="1"/>
              <a:t>ιμ</a:t>
            </a:r>
            <a:r>
              <a:rPr lang="en-US" sz="2000" dirty="0"/>
              <a:t>.), </a:t>
            </a:r>
            <a:r>
              <a:rPr lang="en-US" sz="2000" i="1" dirty="0"/>
              <a:t>Beyond Isabella: Secular Women Patrons of Art in Renaissance Italy</a:t>
            </a:r>
            <a:r>
              <a:rPr lang="en-US" sz="2000" dirty="0"/>
              <a:t>, Truman State University Press, Kirksville Mo. 2001.</a:t>
            </a:r>
            <a:endParaRPr lang="en-US" sz="2000" dirty="0">
              <a:effectLst/>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pPr/>
              <a:t>24</a:t>
            </a:fld>
            <a:endParaRPr lang="el-GR"/>
          </a:p>
        </p:txBody>
      </p:sp>
    </p:spTree>
    <p:extLst>
      <p:ext uri="{BB962C8B-B14F-4D97-AF65-F5344CB8AC3E}">
        <p14:creationId xmlns:p14="http://schemas.microsoft.com/office/powerpoint/2010/main" val="311644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25</a:t>
            </a:fld>
            <a:endParaRPr lang="el-GR"/>
          </a:p>
        </p:txBody>
      </p:sp>
    </p:spTree>
    <p:extLst>
      <p:ext uri="{BB962C8B-B14F-4D97-AF65-F5344CB8AC3E}">
        <p14:creationId xmlns:p14="http://schemas.microsoft.com/office/powerpoint/2010/main" val="3703711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D3F1D1C4-C2D9-4231-9FB2-B2D9D97AA41D}" type="slidenum">
              <a:rPr lang="el-GR" smtClean="0"/>
              <a:pPr/>
              <a:t>26</a:t>
            </a:fld>
            <a:endParaRPr lang="el-GR"/>
          </a:p>
        </p:txBody>
      </p:sp>
    </p:spTree>
    <p:extLst>
      <p:ext uri="{BB962C8B-B14F-4D97-AF65-F5344CB8AC3E}">
        <p14:creationId xmlns:p14="http://schemas.microsoft.com/office/powerpoint/2010/main" val="839248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27</a:t>
            </a:fld>
            <a:endParaRPr lang="el-GR"/>
          </a:p>
        </p:txBody>
      </p:sp>
    </p:spTree>
    <p:extLst>
      <p:ext uri="{BB962C8B-B14F-4D97-AF65-F5344CB8AC3E}">
        <p14:creationId xmlns:p14="http://schemas.microsoft.com/office/powerpoint/2010/main" val="4283040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28</a:t>
            </a:fld>
            <a:endParaRPr lang="el-GR"/>
          </a:p>
        </p:txBody>
      </p:sp>
    </p:spTree>
    <p:extLst>
      <p:ext uri="{BB962C8B-B14F-4D97-AF65-F5344CB8AC3E}">
        <p14:creationId xmlns:p14="http://schemas.microsoft.com/office/powerpoint/2010/main" val="957308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r>
              <a:rPr lang="en-US" dirty="0" smtClean="0"/>
              <a:t> 1/2</a:t>
            </a:r>
            <a:endParaRPr lang="en-US" dirty="0"/>
          </a:p>
        </p:txBody>
      </p:sp>
      <p:sp>
        <p:nvSpPr>
          <p:cNvPr id="3" name="Content Placeholder 2"/>
          <p:cNvSpPr>
            <a:spLocks noGrp="1"/>
          </p:cNvSpPr>
          <p:nvPr>
            <p:ph idx="1"/>
          </p:nvPr>
        </p:nvSpPr>
        <p:spPr>
          <a:xfrm>
            <a:off x="457200" y="1600200"/>
            <a:ext cx="8229600" cy="5141168"/>
          </a:xfrm>
        </p:spPr>
        <p:txBody>
          <a:bodyPr>
            <a:normAutofit/>
          </a:bodyPr>
          <a:lstStyle/>
          <a:p>
            <a:r>
              <a:rPr lang="el-GR" sz="2000" dirty="0"/>
              <a:t>Οι γυναίκες ως πολιτισμικοί φορείς και η ανάδυση ενός εναλλακτικού </a:t>
            </a:r>
            <a:r>
              <a:rPr lang="el-GR" sz="2000" dirty="0" smtClean="0"/>
              <a:t>λόγου</a:t>
            </a:r>
            <a:endParaRPr lang="en-US" sz="2000" dirty="0" smtClean="0"/>
          </a:p>
          <a:p>
            <a:r>
              <a:rPr lang="el-GR" sz="2000" dirty="0"/>
              <a:t>Γράφοντας τα πρώτα κείμενα προς υπεράσπιση του γυναικείου </a:t>
            </a:r>
            <a:r>
              <a:rPr lang="el-GR" sz="2000" dirty="0" smtClean="0"/>
              <a:t>φύλου</a:t>
            </a:r>
            <a:endParaRPr lang="en-US" sz="2000" dirty="0" smtClean="0"/>
          </a:p>
          <a:p>
            <a:r>
              <a:rPr lang="el-GR" sz="2000" dirty="0"/>
              <a:t>Ο Αναγεννησιακός ουμανισμός απευθυνόταν και στις γυναίκες της </a:t>
            </a:r>
            <a:r>
              <a:rPr lang="el-GR" sz="2000" dirty="0" smtClean="0"/>
              <a:t>ελίτ</a:t>
            </a:r>
            <a:endParaRPr lang="en-US" sz="2000" dirty="0" smtClean="0"/>
          </a:p>
          <a:p>
            <a:r>
              <a:rPr lang="el-GR" sz="2000" dirty="0"/>
              <a:t>Η</a:t>
            </a:r>
            <a:r>
              <a:rPr lang="en-US" sz="2000" dirty="0"/>
              <a:t> </a:t>
            </a:r>
            <a:r>
              <a:rPr lang="el-GR" sz="2000" dirty="0"/>
              <a:t>ποιήτρια </a:t>
            </a:r>
            <a:r>
              <a:rPr lang="en-US" sz="2000" dirty="0" err="1"/>
              <a:t>Vittoria</a:t>
            </a:r>
            <a:r>
              <a:rPr lang="en-US" sz="2000" dirty="0"/>
              <a:t> Colonna (1490-1547) </a:t>
            </a:r>
            <a:r>
              <a:rPr lang="el-GR" sz="2000" dirty="0"/>
              <a:t>αποτέλεσε πρότυπο γυναικείας διανόησης στην </a:t>
            </a:r>
            <a:r>
              <a:rPr lang="el-GR" sz="2000" dirty="0" smtClean="0"/>
              <a:t>Ιταλία</a:t>
            </a:r>
            <a:endParaRPr lang="en-US" sz="2000" dirty="0" smtClean="0"/>
          </a:p>
          <a:p>
            <a:r>
              <a:rPr lang="el-GR" sz="2000" dirty="0"/>
              <a:t>Ένα από τα πρώτα δοκίμια προς υπεράσπιση του γυναικείου </a:t>
            </a:r>
            <a:r>
              <a:rPr lang="el-GR" sz="2000" dirty="0" smtClean="0"/>
              <a:t>φύλου</a:t>
            </a:r>
            <a:r>
              <a:rPr lang="en-US" sz="2000" dirty="0" smtClean="0"/>
              <a:t> (1)</a:t>
            </a:r>
          </a:p>
          <a:p>
            <a:r>
              <a:rPr lang="el-GR" sz="2000" dirty="0"/>
              <a:t>Ένα από τα πρώτα δοκίμια προς υπεράσπιση του γυναικείου </a:t>
            </a:r>
            <a:r>
              <a:rPr lang="el-GR" sz="2000" dirty="0" smtClean="0"/>
              <a:t>φύλου</a:t>
            </a:r>
            <a:r>
              <a:rPr lang="en-US" sz="2000" dirty="0" smtClean="0"/>
              <a:t> (2)</a:t>
            </a:r>
          </a:p>
          <a:p>
            <a:r>
              <a:rPr lang="el-GR" sz="2000" dirty="0"/>
              <a:t>Το έργο καλλιτέχνιδων της εποχής έχει αρχίσει να απασχολεί πρόσφατα την</a:t>
            </a:r>
            <a:r>
              <a:rPr lang="en-US" sz="2000" dirty="0"/>
              <a:t> </a:t>
            </a:r>
            <a:r>
              <a:rPr lang="el-GR" sz="2000" dirty="0"/>
              <a:t>ιστορική </a:t>
            </a:r>
            <a:r>
              <a:rPr lang="el-GR" sz="2000" dirty="0" smtClean="0"/>
              <a:t>έρευνα</a:t>
            </a:r>
            <a:endParaRPr lang="en-US" sz="2000" dirty="0" smtClean="0"/>
          </a:p>
          <a:p>
            <a:r>
              <a:rPr lang="el-GR" sz="2000" dirty="0"/>
              <a:t>Γνωστές διανοούμενες εταίρες της εποχής, ορισμένες από τις οποίες διατηρούσαν λογοτεχνικά </a:t>
            </a:r>
            <a:r>
              <a:rPr lang="el-GR" sz="2000" dirty="0" smtClean="0"/>
              <a:t>σαλόνια</a:t>
            </a:r>
            <a:endParaRPr lang="en-US" sz="2000" dirty="0" smtClean="0"/>
          </a:p>
          <a:p>
            <a:r>
              <a:rPr lang="el-GR" sz="2000" dirty="0"/>
              <a:t>Ο μύθος της γυναίκας </a:t>
            </a:r>
            <a:r>
              <a:rPr lang="el-GR" sz="2000" dirty="0" smtClean="0"/>
              <a:t>πολεμίστριας:</a:t>
            </a:r>
            <a:r>
              <a:rPr lang="en-US" sz="2000" dirty="0" smtClean="0"/>
              <a:t> </a:t>
            </a:r>
            <a:r>
              <a:rPr lang="el-GR" sz="2000" dirty="0" smtClean="0"/>
              <a:t>Η </a:t>
            </a:r>
            <a:r>
              <a:rPr lang="en-US" sz="2000" dirty="0"/>
              <a:t>Jeanne </a:t>
            </a:r>
            <a:r>
              <a:rPr lang="en-US" sz="2000" dirty="0" err="1"/>
              <a:t>d’Arc</a:t>
            </a:r>
            <a:r>
              <a:rPr lang="en-US" sz="2000" dirty="0"/>
              <a:t> </a:t>
            </a:r>
            <a:r>
              <a:rPr lang="el-GR" sz="2000" dirty="0"/>
              <a:t>ως σύμβολο </a:t>
            </a:r>
            <a:r>
              <a:rPr lang="el-GR" sz="2000" dirty="0" smtClean="0"/>
              <a:t>μαχητικότητας</a:t>
            </a:r>
            <a:endParaRPr lang="en-US" sz="20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188649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r>
              <a:rPr lang="en-US" dirty="0"/>
              <a:t> </a:t>
            </a:r>
            <a:r>
              <a:rPr lang="el-GR" smtClean="0"/>
              <a:t>2</a:t>
            </a:r>
            <a:r>
              <a:rPr lang="en-US" smtClean="0"/>
              <a:t>/2</a:t>
            </a:r>
            <a:endParaRPr lang="en-US" dirty="0"/>
          </a:p>
        </p:txBody>
      </p:sp>
      <p:sp>
        <p:nvSpPr>
          <p:cNvPr id="3" name="Content Placeholder 2"/>
          <p:cNvSpPr>
            <a:spLocks noGrp="1"/>
          </p:cNvSpPr>
          <p:nvPr>
            <p:ph idx="1"/>
          </p:nvPr>
        </p:nvSpPr>
        <p:spPr/>
        <p:txBody>
          <a:bodyPr>
            <a:normAutofit lnSpcReduction="10000"/>
          </a:bodyPr>
          <a:lstStyle/>
          <a:p>
            <a:r>
              <a:rPr lang="el-GR" sz="2000" dirty="0"/>
              <a:t>Ο μύθος της γυναίκας πολεμίστριας:</a:t>
            </a:r>
            <a:r>
              <a:rPr lang="en-US" sz="2000" dirty="0"/>
              <a:t> </a:t>
            </a:r>
            <a:r>
              <a:rPr lang="el-GR" sz="2000" dirty="0"/>
              <a:t>Η Αθηνά ως σύμβολο </a:t>
            </a:r>
            <a:r>
              <a:rPr lang="el-GR" sz="2000" dirty="0" smtClean="0"/>
              <a:t>μαχητικότητας</a:t>
            </a:r>
            <a:endParaRPr lang="en-US" sz="2000" dirty="0"/>
          </a:p>
          <a:p>
            <a:r>
              <a:rPr lang="el-GR" sz="2000" dirty="0" smtClean="0"/>
              <a:t>Η </a:t>
            </a:r>
            <a:r>
              <a:rPr lang="el-GR" sz="2000" dirty="0"/>
              <a:t>πραγματεία του </a:t>
            </a:r>
            <a:r>
              <a:rPr lang="en-US" sz="2000" dirty="0" err="1"/>
              <a:t>Henricus</a:t>
            </a:r>
            <a:r>
              <a:rPr lang="en-US" sz="2000" dirty="0"/>
              <a:t> Cornelius Agrippa </a:t>
            </a:r>
            <a:r>
              <a:rPr lang="el-GR" sz="2000" dirty="0"/>
              <a:t>αποτέλεσε πρότυπο για μεταγενέστερα «</a:t>
            </a:r>
            <a:r>
              <a:rPr lang="el-GR" sz="2000" dirty="0" err="1"/>
              <a:t>φιλογυνικά</a:t>
            </a:r>
            <a:r>
              <a:rPr lang="el-GR" sz="2000" dirty="0"/>
              <a:t>» κείμενα: ο κυρίαρχος </a:t>
            </a:r>
            <a:r>
              <a:rPr lang="el-GR" sz="2000" dirty="0" err="1"/>
              <a:t>έμφυλος</a:t>
            </a:r>
            <a:r>
              <a:rPr lang="el-GR" sz="2000" dirty="0"/>
              <a:t> λόγος εδώ «αντιστρέφεται»</a:t>
            </a:r>
            <a:endParaRPr lang="en-US" sz="2000" dirty="0"/>
          </a:p>
          <a:p>
            <a:r>
              <a:rPr lang="el-GR" sz="2000" dirty="0"/>
              <a:t>Φύση ή ανατροφή;</a:t>
            </a:r>
            <a:endParaRPr lang="en-US" sz="2000" dirty="0"/>
          </a:p>
          <a:p>
            <a:r>
              <a:rPr lang="el-GR" sz="2000" dirty="0"/>
              <a:t>Η αμφισβήτηση της </a:t>
            </a:r>
            <a:r>
              <a:rPr lang="el-GR" sz="2000" dirty="0" err="1"/>
              <a:t>έμφυλης</a:t>
            </a:r>
            <a:r>
              <a:rPr lang="el-GR" sz="2000" dirty="0"/>
              <a:t> οικουμενικότητας</a:t>
            </a:r>
            <a:endParaRPr lang="en-US" sz="2000" dirty="0"/>
          </a:p>
          <a:p>
            <a:r>
              <a:rPr lang="el-GR" sz="2000" dirty="0"/>
              <a:t>Ο μύθος της γυναίκας πολεμίστριας:</a:t>
            </a:r>
            <a:r>
              <a:rPr lang="en-US" sz="2000" dirty="0"/>
              <a:t> </a:t>
            </a:r>
            <a:r>
              <a:rPr lang="el-GR" sz="2000" dirty="0"/>
              <a:t>η αμφισημία των Αμαζόνων</a:t>
            </a:r>
            <a:endParaRPr lang="en-US" sz="2000" dirty="0"/>
          </a:p>
          <a:p>
            <a:r>
              <a:rPr lang="el-GR" sz="2000" dirty="0"/>
              <a:t>Ένα από τα πρώτα γυναικεία κείμενα εναντίον του θεσμού του γάμου</a:t>
            </a:r>
            <a:endParaRPr lang="en-US" sz="2000" dirty="0"/>
          </a:p>
          <a:p>
            <a:r>
              <a:rPr lang="el-GR" sz="2000" dirty="0"/>
              <a:t>Αμφισβητώντας την «αριστοτελική αυθεντία»</a:t>
            </a:r>
            <a:endParaRPr lang="en-US" sz="2000" dirty="0"/>
          </a:p>
          <a:p>
            <a:r>
              <a:rPr lang="el-GR" sz="2000" dirty="0"/>
              <a:t>Η γυναικεία υποτέλεια</a:t>
            </a:r>
            <a:endParaRPr lang="en-US" sz="2000" dirty="0"/>
          </a:p>
          <a:p>
            <a:r>
              <a:rPr lang="en-US" sz="2000" dirty="0"/>
              <a:t>H</a:t>
            </a:r>
            <a:r>
              <a:rPr lang="el-GR" sz="2000" dirty="0"/>
              <a:t> βενετή μοναχή</a:t>
            </a:r>
            <a:r>
              <a:rPr lang="en-US" sz="2000" dirty="0"/>
              <a:t> </a:t>
            </a:r>
            <a:r>
              <a:rPr lang="en-US" sz="2000" dirty="0" err="1"/>
              <a:t>Arcangela</a:t>
            </a:r>
            <a:r>
              <a:rPr lang="en-US" sz="2000" dirty="0"/>
              <a:t> </a:t>
            </a:r>
            <a:r>
              <a:rPr lang="en-US" sz="2000" dirty="0" err="1"/>
              <a:t>Tarabotti</a:t>
            </a:r>
            <a:r>
              <a:rPr lang="el-GR" sz="2000" dirty="0"/>
              <a:t> άσκησε σκληρή κριτική στην πρακτική του ακούσιου γυναικείου </a:t>
            </a:r>
            <a:r>
              <a:rPr lang="el-GR" sz="2000" dirty="0" smtClean="0"/>
              <a:t>μοναχισμού</a:t>
            </a:r>
          </a:p>
          <a:p>
            <a:r>
              <a:rPr lang="el-GR" sz="2000" dirty="0"/>
              <a:t>Προτεινόμενη Βιβλιογραφία</a:t>
            </a:r>
            <a:endParaRPr lang="en-US" sz="2000" dirty="0"/>
          </a:p>
        </p:txBody>
      </p:sp>
    </p:spTree>
    <p:extLst>
      <p:ext uri="{BB962C8B-B14F-4D97-AF65-F5344CB8AC3E}">
        <p14:creationId xmlns:p14="http://schemas.microsoft.com/office/powerpoint/2010/main" val="158046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a:t>Οι γυναίκες ως πολιτισμικοί φορείς και η ανάδυση ενός εναλλακτικού λόγου</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5</a:t>
            </a:fld>
            <a:endParaRPr lang="el-GR"/>
          </a:p>
        </p:txBody>
      </p:sp>
    </p:spTree>
    <p:extLst>
      <p:ext uri="{BB962C8B-B14F-4D97-AF65-F5344CB8AC3E}">
        <p14:creationId xmlns:p14="http://schemas.microsoft.com/office/powerpoint/2010/main" val="323311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Οι γυναίκες ως πολιτισμικοί φορείς και η ανάδυση ενός εναλλακτικού λόγου</a:t>
            </a:r>
            <a:endParaRPr lang="el-GR" sz="3200" dirty="0"/>
          </a:p>
        </p:txBody>
      </p:sp>
      <p:sp>
        <p:nvSpPr>
          <p:cNvPr id="3" name="Content Placeholder 2"/>
          <p:cNvSpPr>
            <a:spLocks noGrp="1"/>
          </p:cNvSpPr>
          <p:nvPr>
            <p:ph idx="1"/>
          </p:nvPr>
        </p:nvSpPr>
        <p:spPr/>
        <p:txBody>
          <a:bodyPr>
            <a:normAutofit fontScale="62500" lnSpcReduction="20000"/>
          </a:bodyPr>
          <a:lstStyle/>
          <a:p>
            <a:r>
              <a:rPr lang="el-GR" sz="3400" dirty="0" smtClean="0"/>
              <a:t>Γυναικεία συμμετοχή στο κίνημα του ουμανισμού: όρια και προϋποθέσεις.</a:t>
            </a:r>
          </a:p>
          <a:p>
            <a:r>
              <a:rPr lang="el-GR" sz="3400" dirty="0" smtClean="0"/>
              <a:t>Γυναικεία παρουσία στα γράμματα και τις τέχνες την περίοδο των θρησκευτικών Μεταρρυθμίσεων.</a:t>
            </a:r>
          </a:p>
          <a:p>
            <a:r>
              <a:rPr lang="el-GR" sz="3400" dirty="0" smtClean="0"/>
              <a:t>Γυναικεία εκπαίδευση: μονοπάτι ηθικής ή όχημα διαφθοράς;</a:t>
            </a:r>
          </a:p>
          <a:p>
            <a:r>
              <a:rPr lang="el-GR" sz="3400" dirty="0" smtClean="0"/>
              <a:t>Γυναίκες προστάτιδες / γυναίκες αναγνώστριες: δύο ρόλοι κλασικοί.</a:t>
            </a:r>
          </a:p>
          <a:p>
            <a:r>
              <a:rPr lang="el-GR" sz="3400" dirty="0" smtClean="0"/>
              <a:t>Αυλές και σαλόνια: διανοούμενες εταίρες και κυρίες της Αυλής.</a:t>
            </a:r>
          </a:p>
          <a:p>
            <a:r>
              <a:rPr lang="el-GR" sz="3400" dirty="0" smtClean="0"/>
              <a:t>Γυναικεία ινδάλματα και ανδρική </a:t>
            </a:r>
            <a:r>
              <a:rPr lang="el-GR" sz="3400" dirty="0" err="1" smtClean="0"/>
              <a:t>ομοκοινωνικότητα</a:t>
            </a:r>
            <a:r>
              <a:rPr lang="el-GR" sz="3400" dirty="0" smtClean="0"/>
              <a:t>.</a:t>
            </a:r>
          </a:p>
          <a:p>
            <a:r>
              <a:rPr lang="el-GR" sz="3400" dirty="0" smtClean="0"/>
              <a:t>Η </a:t>
            </a:r>
            <a:r>
              <a:rPr lang="el-GR" sz="3400" i="1" dirty="0" smtClean="0"/>
              <a:t>διαμάχη για τις γυναίκες</a:t>
            </a:r>
            <a:r>
              <a:rPr lang="el-GR" sz="3400" dirty="0" smtClean="0"/>
              <a:t>: «</a:t>
            </a:r>
            <a:r>
              <a:rPr lang="el-GR" sz="3400" dirty="0" err="1" smtClean="0"/>
              <a:t>φιλογυνική</a:t>
            </a:r>
            <a:r>
              <a:rPr lang="el-GR" sz="3400" dirty="0" smtClean="0"/>
              <a:t>» και «</a:t>
            </a:r>
            <a:r>
              <a:rPr lang="el-GR" sz="3400" dirty="0" err="1" smtClean="0"/>
              <a:t>μισογυνική</a:t>
            </a:r>
            <a:r>
              <a:rPr lang="el-GR" sz="3400" dirty="0" smtClean="0"/>
              <a:t>» γραμματεία.</a:t>
            </a:r>
          </a:p>
          <a:p>
            <a:r>
              <a:rPr lang="el-GR" sz="3400" dirty="0" smtClean="0"/>
              <a:t>Αμαζόνες, Κλεοπάτρες και άλλες σπουδαίες γυναίκες: η εξαίρεση επιβεβαιώνει τον κανόνα;</a:t>
            </a:r>
          </a:p>
          <a:p>
            <a:r>
              <a:rPr lang="el-GR" sz="3400" dirty="0" smtClean="0"/>
              <a:t>Εναλλακτικοί γυναικείοι λόγοι: από την </a:t>
            </a:r>
            <a:r>
              <a:rPr lang="en-US" sz="3400" dirty="0" smtClean="0"/>
              <a:t>Christine de </a:t>
            </a:r>
            <a:r>
              <a:rPr lang="en-US" sz="3400" dirty="0" err="1" smtClean="0"/>
              <a:t>Pizan</a:t>
            </a:r>
            <a:r>
              <a:rPr lang="en-US" sz="3400" dirty="0" smtClean="0"/>
              <a:t> </a:t>
            </a:r>
            <a:r>
              <a:rPr lang="el-GR" sz="3400" dirty="0" smtClean="0"/>
              <a:t>στην </a:t>
            </a:r>
            <a:r>
              <a:rPr lang="en-US" sz="3400" dirty="0" smtClean="0"/>
              <a:t>Mary </a:t>
            </a:r>
            <a:r>
              <a:rPr lang="en-US" sz="3400" dirty="0" err="1" smtClean="0"/>
              <a:t>Astell</a:t>
            </a:r>
            <a:r>
              <a:rPr lang="en-US" sz="3400" dirty="0" smtClean="0"/>
              <a:t>.</a:t>
            </a:r>
            <a:r>
              <a:rPr lang="el-GR" dirty="0" smtClean="0"/>
              <a:t> </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08112"/>
          </a:xfrm>
        </p:spPr>
        <p:txBody>
          <a:bodyPr>
            <a:noAutofit/>
          </a:bodyPr>
          <a:lstStyle/>
          <a:p>
            <a:r>
              <a:rPr lang="el-GR" sz="2800" dirty="0" smtClean="0"/>
              <a:t>Γράφοντας τα πρώτα κείμενα προς υπεράσπιση του γυναικείου φύλου η </a:t>
            </a:r>
            <a:r>
              <a:rPr lang="en-US" sz="2800" dirty="0" smtClean="0"/>
              <a:t>Christine de </a:t>
            </a:r>
            <a:r>
              <a:rPr lang="en-US" sz="2800" dirty="0" err="1" smtClean="0"/>
              <a:t>Pizan</a:t>
            </a:r>
            <a:r>
              <a:rPr lang="el-GR" sz="2800" dirty="0" smtClean="0"/>
              <a:t> (1364-π.1430) έχει θεωρηθεί η «μητέρα του φεμινισμού»</a:t>
            </a:r>
            <a:br>
              <a:rPr lang="el-GR" sz="2800" dirty="0" smtClean="0"/>
            </a:br>
            <a:endParaRPr lang="el-GR" sz="2800" dirty="0"/>
          </a:p>
        </p:txBody>
      </p:sp>
      <p:pic>
        <p:nvPicPr>
          <p:cNvPr id="4" name="Content Placeholder 3" descr="Εικόνα:Christine de Pizan "/>
          <p:cNvPicPr>
            <a:picLocks noGrp="1" noChangeAspect="1"/>
          </p:cNvPicPr>
          <p:nvPr>
            <p:ph idx="1"/>
          </p:nvPr>
        </p:nvPicPr>
        <p:blipFill>
          <a:blip r:embed="rId2" cstate="print"/>
          <a:stretch>
            <a:fillRect/>
          </a:stretch>
        </p:blipFill>
        <p:spPr>
          <a:xfrm>
            <a:off x="2339752" y="1844824"/>
            <a:ext cx="4350002" cy="46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smtClean="0"/>
              <a:t>Ο Αναγεννησιακός ουμανισμός απευθυνόταν και στις γυναίκες της ελίτ:</a:t>
            </a:r>
            <a:br>
              <a:rPr lang="el-GR" sz="2400" dirty="0" smtClean="0"/>
            </a:br>
            <a:r>
              <a:rPr lang="en-US" sz="2400" dirty="0" smtClean="0"/>
              <a:t>Andrea del </a:t>
            </a:r>
            <a:r>
              <a:rPr lang="en-US" sz="2400" dirty="0" err="1" smtClean="0"/>
              <a:t>Sarto</a:t>
            </a:r>
            <a:r>
              <a:rPr lang="en-US" sz="2400" dirty="0" smtClean="0"/>
              <a:t>, </a:t>
            </a:r>
            <a:r>
              <a:rPr lang="el-GR" sz="2400" dirty="0" smtClean="0"/>
              <a:t>Πορτραίτο γυναίκας με </a:t>
            </a:r>
            <a:r>
              <a:rPr lang="en-US" sz="2400" i="1" dirty="0" err="1" smtClean="0"/>
              <a:t>petrarchino</a:t>
            </a:r>
            <a:r>
              <a:rPr lang="el-GR" sz="2400" dirty="0" smtClean="0"/>
              <a:t> (ποιητική συλλογή του Πετράρχη) (1514)</a:t>
            </a:r>
            <a:endParaRPr lang="el-GR" sz="2400" dirty="0"/>
          </a:p>
        </p:txBody>
      </p:sp>
      <p:pic>
        <p:nvPicPr>
          <p:cNvPr id="4" name="Content Placeholder 3" descr="Εικόνα:Andrea del Sarto, Πορτραίτο γυναίκας με petrarchino (ποιητική συλλογή του Πετράρχη) (1514)"/>
          <p:cNvPicPr>
            <a:picLocks noGrp="1" noChangeAspect="1"/>
          </p:cNvPicPr>
          <p:nvPr>
            <p:ph idx="1"/>
          </p:nvPr>
        </p:nvPicPr>
        <p:blipFill>
          <a:blip r:embed="rId2" cstate="print"/>
          <a:stretch>
            <a:fillRect/>
          </a:stretch>
        </p:blipFill>
        <p:spPr>
          <a:xfrm>
            <a:off x="2555776" y="1772816"/>
            <a:ext cx="3979800" cy="48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smtClean="0"/>
              <a:t>Η</a:t>
            </a:r>
            <a:r>
              <a:rPr lang="en-US" sz="2800" dirty="0" smtClean="0"/>
              <a:t> </a:t>
            </a:r>
            <a:r>
              <a:rPr lang="el-GR" sz="2800" dirty="0" smtClean="0"/>
              <a:t>ποιήτρια </a:t>
            </a:r>
            <a:r>
              <a:rPr lang="en-US" sz="2800" dirty="0" err="1" smtClean="0"/>
              <a:t>Vittoria</a:t>
            </a:r>
            <a:r>
              <a:rPr lang="en-US" sz="2800" dirty="0" smtClean="0"/>
              <a:t> Colonna (1490-1547) </a:t>
            </a:r>
            <a:r>
              <a:rPr lang="el-GR" sz="2800" dirty="0" smtClean="0"/>
              <a:t>αποτέλεσε πρότυπο γυναικείας διανόησης στην Ιταλία:</a:t>
            </a:r>
            <a:br>
              <a:rPr lang="el-GR" sz="2800" dirty="0" smtClean="0"/>
            </a:br>
            <a:r>
              <a:rPr lang="en-US" sz="2800" dirty="0" err="1" smtClean="0"/>
              <a:t>Sebastiano</a:t>
            </a:r>
            <a:r>
              <a:rPr lang="en-US" sz="2800" dirty="0" smtClean="0"/>
              <a:t> del </a:t>
            </a:r>
            <a:r>
              <a:rPr lang="en-US" sz="2800" dirty="0" err="1" smtClean="0"/>
              <a:t>Piompo</a:t>
            </a:r>
            <a:r>
              <a:rPr lang="el-GR" sz="2800" dirty="0" smtClean="0"/>
              <a:t>, </a:t>
            </a:r>
            <a:r>
              <a:rPr lang="en-US" sz="2800" dirty="0" err="1" smtClean="0"/>
              <a:t>Vittoria</a:t>
            </a:r>
            <a:r>
              <a:rPr lang="en-US" sz="2800" dirty="0" smtClean="0"/>
              <a:t> Colonna</a:t>
            </a:r>
            <a:r>
              <a:rPr lang="el-GR" sz="2800" dirty="0" smtClean="0"/>
              <a:t> (π. 1520-1525) </a:t>
            </a:r>
            <a:endParaRPr lang="el-GR" sz="2800" dirty="0"/>
          </a:p>
        </p:txBody>
      </p:sp>
      <p:pic>
        <p:nvPicPr>
          <p:cNvPr id="4" name="Content Placeholder 3" descr="Εικόνα:Sebastiano del Piompo, Vittoria Colonna (π. 1520-1525) "/>
          <p:cNvPicPr>
            <a:picLocks noGrp="1" noChangeAspect="1"/>
          </p:cNvPicPr>
          <p:nvPr>
            <p:ph idx="1"/>
          </p:nvPr>
        </p:nvPicPr>
        <p:blipFill>
          <a:blip r:embed="rId2" cstate="print"/>
          <a:stretch>
            <a:fillRect/>
          </a:stretch>
        </p:blipFill>
        <p:spPr>
          <a:xfrm>
            <a:off x="2699792" y="1700808"/>
            <a:ext cx="3674280" cy="48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1905</Words>
  <Application>Microsoft Office PowerPoint</Application>
  <PresentationFormat>On-screen Show (4:3)</PresentationFormat>
  <Paragraphs>125</Paragraphs>
  <Slides>28</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Θέμα του Office</vt:lpstr>
      <vt:lpstr>Φύλο και Ιστορία</vt:lpstr>
      <vt:lpstr>Σκοποί  ενότητας</vt:lpstr>
      <vt:lpstr>Περιεχόμενα  ενότητας 1/2</vt:lpstr>
      <vt:lpstr>Περιεχόμενα  ενότητας 2/2</vt:lpstr>
      <vt:lpstr>Οι γυναίκες ως πολιτισμικοί φορείς και η ανάδυση ενός εναλλακτικού λόγου</vt:lpstr>
      <vt:lpstr>Οι γυναίκες ως πολιτισμικοί φορείς και η ανάδυση ενός εναλλακτικού λόγου</vt:lpstr>
      <vt:lpstr>Γράφοντας τα πρώτα κείμενα προς υπεράσπιση του γυναικείου φύλου η Christine de Pizan (1364-π.1430) έχει θεωρηθεί η «μητέρα του φεμινισμού» </vt:lpstr>
      <vt:lpstr>Ο Αναγεννησιακός ουμανισμός απευθυνόταν και στις γυναίκες της ελίτ: Andrea del Sarto, Πορτραίτο γυναίκας με petrarchino (ποιητική συλλογή του Πετράρχη) (1514)</vt:lpstr>
      <vt:lpstr>Η ποιήτρια Vittoria Colonna (1490-1547) αποτέλεσε πρότυπο γυναικείας διανόησης στην Ιταλία: Sebastiano del Piompo, Vittoria Colonna (π. 1520-1525) </vt:lpstr>
      <vt:lpstr> Ένα από τα πρώτα δοκίμια προς υπεράσπιση του γυναικείου φύλου:  Lucrezia Marinella, Le nobilità et eccellenze delle donne (Βενετία 1600)</vt:lpstr>
      <vt:lpstr>Ένα από τα πρώτα δοκίμια προς υπεράσπιση του γυναικείου φύλου:  Mary Astell, A Serious Proposal to the Ladies for the Advancement of their True and Greatest Interest (1694)</vt:lpstr>
      <vt:lpstr>Το έργο καλλιτέχνιδων της εποχής έχει αρχίσει να απασχολεί πρόσφατα την ιστορική έρευνα</vt:lpstr>
      <vt:lpstr>Γνωστές διανοούμενες εταίρες της εποχής, ορισμένες από τις οποίες διατηρούσαν λογοτεχνικά σαλόνια</vt:lpstr>
      <vt:lpstr>Ο μύθος της γυναίκας πολεμίστριας: Η Jeanne d’Arc ως σύμβολο μαχητικότητας  (ανώνυμου, Παρίσι 1485) </vt:lpstr>
      <vt:lpstr>Ο μύθος της γυναίκας πολεμίστριας: Η Αθηνά ως σύμβολο μαχητικότητας Bartholomeus Spranger, Αθηνά (1591)</vt:lpstr>
      <vt:lpstr>Η πραγματεία του Henricus Cornelius Agrippa αποτέλεσε πρότυπο για μεταγενέστερα «φιλογυνικά» κείμενα:  ο κυρίαρχος έμφυλος λόγος εδώ «αντιστρέφεται»</vt:lpstr>
      <vt:lpstr>Φύση ή ανατροφή;</vt:lpstr>
      <vt:lpstr>Η αμφισβήτηση της έμφυλης οικουμενικότητας</vt:lpstr>
      <vt:lpstr>Ο μύθος της γυναίκας πολεμίστριας: η αμφισημία των Αμαζόνων</vt:lpstr>
      <vt:lpstr>Ένα από τα πρώτα γυναικεία κείμενα εναντίον του θεσμού του γάμου</vt:lpstr>
      <vt:lpstr>Αμφισβητώντας την «αριστοτελική αυθεντία»</vt:lpstr>
      <vt:lpstr>Η γυναικεία υποτέλεια</vt:lpstr>
      <vt:lpstr>H βενετή μοναχή Arcangela Tarabotti άσκησε σκληρή κριτική στην πρακτική του ακούσιου γυναικείου μοναχισμού</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8η θεματική ενότητα:    Οι γυναίκες ως πολιτισμικοί φορείς και η ανάδυση ενός εναλλακτικού λόγου</dc:title>
  <dc:subject>Φύλο και Ιστορία</dc:subject>
  <dc:creator>Ανδρονίκη Διαλέτη</dc:creator>
  <cp:keywords>γυναικεία δράση, γυναικεία γραφή, πολιτισμός, ουμανισμός, Αναγέννηση, Διαφωτισμός, «διαμάχη για τις γυναίκες», πρωτοφεμινισμός</cp:keywords>
  <cp:lastModifiedBy>trinitrick</cp:lastModifiedBy>
  <cp:revision>148</cp:revision>
  <dcterms:created xsi:type="dcterms:W3CDTF">2014-07-03T11:11:40Z</dcterms:created>
  <dcterms:modified xsi:type="dcterms:W3CDTF">2014-12-29T00:42:34Z</dcterms:modified>
</cp:coreProperties>
</file>