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4.xml" ContentType="application/vnd.openxmlformats-officedocument.presentationml.notesSlide+xml"/>
  <Override PartName="/ppt/tags/tag67.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9"/>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6" r:id="rId26"/>
    <p:sldId id="314" r:id="rId27"/>
    <p:sldId id="315" r:id="rId28"/>
    <p:sldId id="317" r:id="rId29"/>
    <p:sldId id="318" r:id="rId30"/>
    <p:sldId id="319" r:id="rId31"/>
    <p:sldId id="320" r:id="rId32"/>
    <p:sldId id="321" r:id="rId33"/>
    <p:sldId id="322" r:id="rId34"/>
    <p:sldId id="323" r:id="rId35"/>
    <p:sldId id="324" r:id="rId36"/>
    <p:sldId id="325" r:id="rId37"/>
    <p:sldId id="280" r:id="rId38"/>
  </p:sldIdLst>
  <p:sldSz cx="9144000" cy="6858000" type="screen4x3"/>
  <p:notesSz cx="6858000" cy="9144000"/>
  <p:custDataLst>
    <p:tags r:id="rId4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4.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1.xml"/><Relationship Id="rId7" Type="http://schemas.openxmlformats.org/officeDocument/2006/relationships/image" Target="../media/image15.png"/><Relationship Id="rId2" Type="http://schemas.openxmlformats.org/officeDocument/2006/relationships/tags" Target="../tags/tag20.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7.png"/><Relationship Id="rId5" Type="http://schemas.openxmlformats.org/officeDocument/2006/relationships/notesSlide" Target="../notesSlides/notesSlide12.xml"/><Relationship Id="rId10" Type="http://schemas.openxmlformats.org/officeDocument/2006/relationships/oleObject" Target="../embeddings/oleObject3.bin"/><Relationship Id="rId4" Type="http://schemas.openxmlformats.org/officeDocument/2006/relationships/slideLayout" Target="../slideLayouts/slideLayout5.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2.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29.pn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30.pn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31.pn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32.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33.png"/><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7.xml"/><Relationship Id="rId5" Type="http://schemas.openxmlformats.org/officeDocument/2006/relationships/slide" Target="slide25.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9.xml"/><Relationship Id="rId7" Type="http://schemas.openxmlformats.org/officeDocument/2006/relationships/image" Target="../media/image5.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16560"/>
            <a:ext cx="7776864" cy="3669432"/>
          </a:xfrm>
        </p:spPr>
        <p:txBody>
          <a:bodyPr>
            <a:noAutofit/>
          </a:bodyPr>
          <a:lstStyle/>
          <a:p>
            <a:r>
              <a:rPr lang="el-GR" sz="2800" b="1" dirty="0" smtClean="0"/>
              <a:t>Ενότητα 2 (Μέρος Α):</a:t>
            </a:r>
            <a:r>
              <a:rPr lang="en-US" sz="2800" dirty="0" smtClean="0"/>
              <a:t> </a:t>
            </a:r>
            <a:r>
              <a:rPr lang="el-GR" sz="2800" dirty="0"/>
              <a:t>Βιοσύνθεση των συστατικών του </a:t>
            </a:r>
            <a:r>
              <a:rPr lang="el-GR" sz="2800" dirty="0" smtClean="0"/>
              <a:t>γάλακτος.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Λίγα λόγια για τις </a:t>
            </a:r>
            <a:r>
              <a:rPr lang="el-GR" sz="4000" dirty="0" smtClean="0"/>
              <a:t>αγελάδες</a:t>
            </a:r>
            <a:r>
              <a:rPr lang="el-GR" sz="4000" dirty="0"/>
              <a:t> </a:t>
            </a:r>
            <a:r>
              <a:rPr lang="el-GR" sz="4000" dirty="0" smtClean="0"/>
              <a:t>(1 από 3)</a:t>
            </a:r>
            <a:endParaRPr lang="el-GR" sz="4000" dirty="0"/>
          </a:p>
        </p:txBody>
      </p:sp>
      <p:sp>
        <p:nvSpPr>
          <p:cNvPr id="2" name="Ορθογώνιο 1"/>
          <p:cNvSpPr/>
          <p:nvPr/>
        </p:nvSpPr>
        <p:spPr>
          <a:xfrm>
            <a:off x="467544" y="1352957"/>
            <a:ext cx="8219256" cy="4524315"/>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l-GR" sz="2400" dirty="0" smtClean="0"/>
              <a:t>Η αγελάδα είναι </a:t>
            </a:r>
            <a:r>
              <a:rPr lang="el-GR" sz="2400" dirty="0" err="1" smtClean="0"/>
              <a:t>πολύοιστρο</a:t>
            </a:r>
            <a:r>
              <a:rPr lang="el-GR" sz="2400" dirty="0" smtClean="0"/>
              <a:t> ζώο, </a:t>
            </a:r>
          </a:p>
          <a:p>
            <a:pPr marL="342900" indent="-342900">
              <a:lnSpc>
                <a:spcPct val="150000"/>
              </a:lnSpc>
              <a:buFont typeface="Arial" panose="020B0604020202020204" pitchFamily="34" charset="0"/>
              <a:buChar char="•"/>
              <a:defRPr/>
            </a:pPr>
            <a:r>
              <a:rPr lang="el-GR" sz="2400" dirty="0" smtClean="0"/>
              <a:t>Ο οίστρος εκδηλώνεται κάθε 21 ημέρες,</a:t>
            </a:r>
          </a:p>
          <a:p>
            <a:pPr marL="342900" indent="-342900">
              <a:lnSpc>
                <a:spcPct val="150000"/>
              </a:lnSpc>
              <a:buFont typeface="Arial" panose="020B0604020202020204" pitchFamily="34" charset="0"/>
              <a:buChar char="•"/>
              <a:defRPr/>
            </a:pPr>
            <a:r>
              <a:rPr lang="el-GR" sz="2400" dirty="0" smtClean="0"/>
              <a:t>Η διάρκειά της εγκυμοσύνης είναι λίγο περισσότερο από 9 μήνες,</a:t>
            </a:r>
          </a:p>
          <a:p>
            <a:pPr marL="342900" indent="-342900">
              <a:lnSpc>
                <a:spcPct val="150000"/>
              </a:lnSpc>
              <a:buFont typeface="Arial" panose="020B0604020202020204" pitchFamily="34" charset="0"/>
              <a:buChar char="•"/>
              <a:defRPr/>
            </a:pPr>
            <a:r>
              <a:rPr lang="el-GR" sz="2400" dirty="0" smtClean="0"/>
              <a:t>Η αγελάδα δεν αρμέγεται δύο μήνες πριν τον τοκετό (ξηρά περίοδος),</a:t>
            </a:r>
          </a:p>
          <a:p>
            <a:pPr marL="342900" indent="-342900">
              <a:lnSpc>
                <a:spcPct val="150000"/>
              </a:lnSpc>
              <a:buFont typeface="Arial" panose="020B0604020202020204" pitchFamily="34" charset="0"/>
              <a:buChar char="•"/>
              <a:defRPr/>
            </a:pPr>
            <a:r>
              <a:rPr lang="el-GR" sz="2400" dirty="0" smtClean="0"/>
              <a:t>Το μοσχάρι πρέπει να πάρει το πρωτόγαλα για 3 τουλάχιστον μέρες.</a:t>
            </a:r>
            <a:endParaRPr 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sz="4000" dirty="0"/>
              <a:t>Λίγα λόγια για τις αγελάδες </a:t>
            </a:r>
            <a:r>
              <a:rPr lang="el-GR" sz="4000" dirty="0" smtClean="0"/>
              <a:t>(2 </a:t>
            </a:r>
            <a:r>
              <a:rPr lang="el-GR" sz="4000" dirty="0"/>
              <a:t>από </a:t>
            </a:r>
            <a:r>
              <a:rPr lang="el-GR" sz="4000" dirty="0" smtClean="0"/>
              <a:t>3)</a:t>
            </a:r>
            <a:endParaRPr lang="el-GR" sz="4000" dirty="0"/>
          </a:p>
        </p:txBody>
      </p:sp>
      <p:pic>
        <p:nvPicPr>
          <p:cNvPr id="7" name="Εικόνα 4" descr="Εικόνα, αγελάδες σε εκτροφείο."/>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6580" y="1203081"/>
            <a:ext cx="3095625"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Εικόνα 5" desc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19713" y="3850236"/>
            <a:ext cx="3142060" cy="224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Εικόνα 6" desc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608" y="3850236"/>
            <a:ext cx="3201570" cy="212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Εικόνα 7" desc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36407" y="1204197"/>
            <a:ext cx="2708671" cy="235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Λίγα λόγια για τις αγελάδες </a:t>
            </a:r>
            <a:r>
              <a:rPr lang="el-GR" sz="4000" dirty="0" smtClean="0"/>
              <a:t>(3 </a:t>
            </a:r>
            <a:r>
              <a:rPr lang="el-GR" sz="4000" dirty="0"/>
              <a:t>από </a:t>
            </a:r>
            <a:r>
              <a:rPr lang="el-GR" sz="4000" dirty="0" smtClean="0"/>
              <a:t>3)</a:t>
            </a:r>
            <a:endParaRPr lang="el-GR" sz="4000" dirty="0"/>
          </a:p>
        </p:txBody>
      </p:sp>
      <p:sp>
        <p:nvSpPr>
          <p:cNvPr id="2" name="Ορθογώνιο 1"/>
          <p:cNvSpPr/>
          <p:nvPr/>
        </p:nvSpPr>
        <p:spPr>
          <a:xfrm>
            <a:off x="467544" y="1582341"/>
            <a:ext cx="8219256" cy="4154984"/>
          </a:xfrm>
          <a:prstGeom prst="rect">
            <a:avLst/>
          </a:prstGeom>
        </p:spPr>
        <p:txBody>
          <a:bodyPr wrap="square">
            <a:spAutoFit/>
          </a:bodyPr>
          <a:lstStyle/>
          <a:p>
            <a:pPr marL="342900" indent="-342900">
              <a:buFont typeface="Arial" panose="020B0604020202020204" pitchFamily="34" charset="0"/>
              <a:buChar char="•"/>
              <a:defRPr/>
            </a:pPr>
            <a:r>
              <a:rPr lang="el-GR" sz="2400" dirty="0" smtClean="0"/>
              <a:t>Ο </a:t>
            </a:r>
            <a:r>
              <a:rPr lang="el-GR" sz="2400" dirty="0" err="1" smtClean="0"/>
              <a:t>σταυλισμός</a:t>
            </a:r>
            <a:r>
              <a:rPr lang="el-GR" sz="2400" dirty="0" smtClean="0"/>
              <a:t> τους γίνεται για την προστασία των ζώων γαλακτοπαραγωγής - ελεύθερος  ή περιορισμένος </a:t>
            </a:r>
            <a:r>
              <a:rPr lang="el-GR" sz="2400" dirty="0" err="1" smtClean="0"/>
              <a:t>σταβλισμός</a:t>
            </a:r>
            <a:r>
              <a:rPr lang="el-GR" sz="2400" dirty="0" smtClean="0"/>
              <a:t>,</a:t>
            </a:r>
          </a:p>
          <a:p>
            <a:pPr marL="342900" indent="-342900">
              <a:buFont typeface="Arial" panose="020B0604020202020204" pitchFamily="34" charset="0"/>
              <a:buChar char="•"/>
              <a:defRPr/>
            </a:pPr>
            <a:endParaRPr lang="el-GR" sz="2400" dirty="0" smtClean="0"/>
          </a:p>
          <a:p>
            <a:pPr marL="342900" indent="-342900">
              <a:buFont typeface="Arial" panose="020B0604020202020204" pitchFamily="34" charset="0"/>
              <a:buChar char="•"/>
              <a:defRPr/>
            </a:pPr>
            <a:r>
              <a:rPr lang="el-GR" sz="2400" dirty="0" smtClean="0"/>
              <a:t>Το άρμεγμα γίνεται με </a:t>
            </a:r>
            <a:r>
              <a:rPr lang="el-GR" sz="2400" dirty="0" err="1" smtClean="0"/>
              <a:t>αρμεκτικές</a:t>
            </a:r>
            <a:r>
              <a:rPr lang="el-GR" sz="2400" dirty="0" smtClean="0"/>
              <a:t> μηχανές,</a:t>
            </a:r>
          </a:p>
          <a:p>
            <a:pPr marL="342900" indent="-342900">
              <a:buFont typeface="Arial" panose="020B0604020202020204" pitchFamily="34" charset="0"/>
              <a:buChar char="•"/>
              <a:defRPr/>
            </a:pPr>
            <a:endParaRPr lang="el-GR" sz="2400" dirty="0" smtClean="0"/>
          </a:p>
          <a:p>
            <a:pPr marL="342900" indent="-342900">
              <a:buFont typeface="Arial" panose="020B0604020202020204" pitchFamily="34" charset="0"/>
              <a:buChar char="•"/>
              <a:defRPr/>
            </a:pPr>
            <a:r>
              <a:rPr lang="el-GR" sz="2400" dirty="0" smtClean="0"/>
              <a:t>Γαλακτική περίοδος: 10 μήνες,</a:t>
            </a:r>
          </a:p>
          <a:p>
            <a:pPr marL="342900" indent="-342900">
              <a:buFont typeface="Arial" panose="020B0604020202020204" pitchFamily="34" charset="0"/>
              <a:buChar char="•"/>
              <a:defRPr/>
            </a:pPr>
            <a:endParaRPr lang="el-GR" sz="2400" dirty="0" smtClean="0"/>
          </a:p>
          <a:p>
            <a:pPr marL="342900" indent="-342900">
              <a:buFont typeface="Arial" panose="020B0604020202020204" pitchFamily="34" charset="0"/>
              <a:buChar char="•"/>
              <a:defRPr/>
            </a:pPr>
            <a:r>
              <a:rPr lang="el-GR" sz="2400" dirty="0" smtClean="0"/>
              <a:t>Έλεγχος απόδοσης σε γάλα και λίπος: στις 305 ημέρες,</a:t>
            </a:r>
          </a:p>
          <a:p>
            <a:pPr marL="342900" indent="-342900">
              <a:buFont typeface="Arial" panose="020B0604020202020204" pitchFamily="34" charset="0"/>
              <a:buChar char="•"/>
              <a:defRPr/>
            </a:pPr>
            <a:endParaRPr lang="el-GR" sz="2400" dirty="0" smtClean="0"/>
          </a:p>
          <a:p>
            <a:pPr marL="342900" indent="-342900">
              <a:buFont typeface="Arial" panose="020B0604020202020204" pitchFamily="34" charset="0"/>
              <a:buChar char="•"/>
              <a:defRPr/>
            </a:pPr>
            <a:r>
              <a:rPr lang="el-GR" sz="2400" dirty="0" err="1" smtClean="0"/>
              <a:t>Γαλακτομέτρηση</a:t>
            </a:r>
            <a:r>
              <a:rPr lang="el-GR" sz="2400" dirty="0" smtClean="0"/>
              <a:t> κάθε μήνα.</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3"/>
            </p:custDataLst>
          </p:nvPr>
        </p:nvSpPr>
        <p:spPr>
          <a:xfrm>
            <a:off x="467544" y="44625"/>
            <a:ext cx="8219256" cy="1008111"/>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Άρμεγμα στο </a:t>
            </a:r>
            <a:r>
              <a:rPr lang="el-GR" sz="4000" dirty="0" err="1"/>
              <a:t>αρμεκτήριο</a:t>
            </a:r>
            <a:endParaRPr lang="el-GR" sz="4000" dirty="0"/>
          </a:p>
        </p:txBody>
      </p:sp>
      <p:graphicFrame>
        <p:nvGraphicFramePr>
          <p:cNvPr id="3" name="Αντικείμενο 2" descr="Εικόνα 1, Άρμεγμα ψαροκόκαλο.&#10;"/>
          <p:cNvGraphicFramePr>
            <a:graphicFrameLocks noChangeAspect="1"/>
          </p:cNvGraphicFramePr>
          <p:nvPr>
            <p:extLst>
              <p:ext uri="{D42A27DB-BD31-4B8C-83A1-F6EECF244321}">
                <p14:modId xmlns:p14="http://schemas.microsoft.com/office/powerpoint/2010/main" val="2693462602"/>
              </p:ext>
            </p:extLst>
          </p:nvPr>
        </p:nvGraphicFramePr>
        <p:xfrm>
          <a:off x="1907704" y="1052736"/>
          <a:ext cx="5073263" cy="2088232"/>
        </p:xfrm>
        <a:graphic>
          <a:graphicData uri="http://schemas.openxmlformats.org/presentationml/2006/ole">
            <mc:AlternateContent xmlns:mc="http://schemas.openxmlformats.org/markup-compatibility/2006">
              <mc:Choice xmlns:v="urn:schemas-microsoft-com:vml" Requires="v">
                <p:oleObj spid="_x0000_s1047" r:id="rId6" imgW="4001058" imgH="2762636" progId="MSPhotoEd.3">
                  <p:embed/>
                </p:oleObj>
              </mc:Choice>
              <mc:Fallback>
                <p:oleObj r:id="rId6" imgW="4001058" imgH="2762636" progId="MSPhotoEd.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1052736"/>
                        <a:ext cx="5073263" cy="2088232"/>
                      </a:xfrm>
                      <a:prstGeom prst="rect">
                        <a:avLst/>
                      </a:prstGeom>
                      <a:noFill/>
                      <a:ln>
                        <a:noFill/>
                      </a:ln>
                    </p:spPr>
                  </p:pic>
                </p:oleObj>
              </mc:Fallback>
            </mc:AlternateContent>
          </a:graphicData>
        </a:graphic>
      </p:graphicFrame>
      <p:graphicFrame>
        <p:nvGraphicFramePr>
          <p:cNvPr id="2" name="Αντικείμενο 1" descr="Εικόνα 2, άρμεγμα σε τούνελ."/>
          <p:cNvGraphicFramePr>
            <a:graphicFrameLocks noGrp="1" noChangeAspect="1"/>
          </p:cNvGraphicFramePr>
          <p:nvPr>
            <p:extLst>
              <p:ext uri="{D42A27DB-BD31-4B8C-83A1-F6EECF244321}">
                <p14:modId xmlns:p14="http://schemas.microsoft.com/office/powerpoint/2010/main" val="1772109739"/>
              </p:ext>
            </p:extLst>
          </p:nvPr>
        </p:nvGraphicFramePr>
        <p:xfrm>
          <a:off x="1187624" y="3717032"/>
          <a:ext cx="3096344" cy="2071274"/>
        </p:xfrm>
        <a:graphic>
          <a:graphicData uri="http://schemas.openxmlformats.org/presentationml/2006/ole">
            <mc:AlternateContent xmlns:mc="http://schemas.openxmlformats.org/markup-compatibility/2006">
              <mc:Choice xmlns:v="urn:schemas-microsoft-com:vml" Requires="v">
                <p:oleObj spid="_x0000_s1048" r:id="rId8" imgW="1467055" imgH="980952" progId="">
                  <p:embed/>
                </p:oleObj>
              </mc:Choice>
              <mc:Fallback>
                <p:oleObj r:id="rId8" imgW="1467055" imgH="980952" progId="">
                  <p:embed/>
                  <p:pic>
                    <p:nvPicPr>
                      <p:cNvPr id="0" name="Object 5"/>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624" y="3717032"/>
                        <a:ext cx="3096344" cy="2071274"/>
                      </a:xfrm>
                      <a:prstGeom prst="rect">
                        <a:avLst/>
                      </a:prstGeom>
                      <a:noFill/>
                      <a:ln>
                        <a:noFill/>
                      </a:ln>
                    </p:spPr>
                  </p:pic>
                </p:oleObj>
              </mc:Fallback>
            </mc:AlternateContent>
          </a:graphicData>
        </a:graphic>
      </p:graphicFrame>
      <p:graphicFrame>
        <p:nvGraphicFramePr>
          <p:cNvPr id="7" name="Αντικείμενο 6" descr="Εικόνα 3, Άρμεγμα κινητό κυκλικό.&#10;"/>
          <p:cNvGraphicFramePr>
            <a:graphicFrameLocks noGrp="1" noChangeAspect="1"/>
          </p:cNvGraphicFramePr>
          <p:nvPr>
            <p:extLst>
              <p:ext uri="{D42A27DB-BD31-4B8C-83A1-F6EECF244321}">
                <p14:modId xmlns:p14="http://schemas.microsoft.com/office/powerpoint/2010/main" val="145783523"/>
              </p:ext>
            </p:extLst>
          </p:nvPr>
        </p:nvGraphicFramePr>
        <p:xfrm>
          <a:off x="5508104" y="3573016"/>
          <a:ext cx="2397646" cy="2397646"/>
        </p:xfrm>
        <a:graphic>
          <a:graphicData uri="http://schemas.openxmlformats.org/presentationml/2006/ole">
            <mc:AlternateContent xmlns:mc="http://schemas.openxmlformats.org/markup-compatibility/2006">
              <mc:Choice xmlns:v="urn:schemas-microsoft-com:vml" Requires="v">
                <p:oleObj spid="_x0000_s1049" r:id="rId10" imgW="1809524" imgH="1809524" progId="">
                  <p:embed/>
                </p:oleObj>
              </mc:Choice>
              <mc:Fallback>
                <p:oleObj r:id="rId10" imgW="1809524" imgH="1809524" progId="">
                  <p:embed/>
                  <p:pic>
                    <p:nvPicPr>
                      <p:cNvPr id="0" name="Object 12"/>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8104" y="3573016"/>
                        <a:ext cx="2397646" cy="2397646"/>
                      </a:xfrm>
                      <a:prstGeom prst="rect">
                        <a:avLst/>
                      </a:prstGeom>
                      <a:noFill/>
                      <a:ln>
                        <a:noFill/>
                      </a:ln>
                    </p:spPr>
                  </p:pic>
                </p:oleObj>
              </mc:Fallback>
            </mc:AlternateContent>
          </a:graphicData>
        </a:graphic>
      </p:graphicFrame>
      <p:sp>
        <p:nvSpPr>
          <p:cNvPr id="8" name="Ορθογώνιο 7" descr="."/>
          <p:cNvSpPr/>
          <p:nvPr/>
        </p:nvSpPr>
        <p:spPr>
          <a:xfrm>
            <a:off x="1619672" y="5775647"/>
            <a:ext cx="2320187" cy="461665"/>
          </a:xfrm>
          <a:prstGeom prst="rect">
            <a:avLst/>
          </a:prstGeom>
        </p:spPr>
        <p:txBody>
          <a:bodyPr wrap="none">
            <a:spAutoFit/>
          </a:bodyPr>
          <a:lstStyle/>
          <a:p>
            <a:pPr>
              <a:defRPr/>
            </a:pPr>
            <a:r>
              <a:rPr lang="el-GR" sz="2400" dirty="0"/>
              <a:t>Άρμεγμα </a:t>
            </a:r>
            <a:r>
              <a:rPr lang="el-GR" sz="2400" dirty="0" smtClean="0"/>
              <a:t>τούνελ.</a:t>
            </a:r>
            <a:endParaRPr lang="el-GR" sz="2400" dirty="0"/>
          </a:p>
        </p:txBody>
      </p:sp>
      <p:sp>
        <p:nvSpPr>
          <p:cNvPr id="11" name="Ορθογώνιο 10" descr="."/>
          <p:cNvSpPr/>
          <p:nvPr/>
        </p:nvSpPr>
        <p:spPr>
          <a:xfrm>
            <a:off x="3181325" y="3140968"/>
            <a:ext cx="3065711" cy="461665"/>
          </a:xfrm>
          <a:prstGeom prst="rect">
            <a:avLst/>
          </a:prstGeom>
        </p:spPr>
        <p:txBody>
          <a:bodyPr wrap="none">
            <a:spAutoFit/>
          </a:bodyPr>
          <a:lstStyle/>
          <a:p>
            <a:pPr>
              <a:defRPr/>
            </a:pPr>
            <a:r>
              <a:rPr lang="el-GR" sz="2400" dirty="0"/>
              <a:t>Άρμεγμα </a:t>
            </a:r>
            <a:r>
              <a:rPr lang="el-GR" sz="2400" dirty="0" smtClean="0"/>
              <a:t>ψαροκόκαλο.</a:t>
            </a:r>
            <a:endParaRPr lang="el-GR" sz="2400" dirty="0"/>
          </a:p>
        </p:txBody>
      </p:sp>
      <p:sp>
        <p:nvSpPr>
          <p:cNvPr id="12" name="Ορθογώνιο 11" descr="."/>
          <p:cNvSpPr/>
          <p:nvPr/>
        </p:nvSpPr>
        <p:spPr>
          <a:xfrm>
            <a:off x="5220072" y="5934471"/>
            <a:ext cx="3273717" cy="461665"/>
          </a:xfrm>
          <a:prstGeom prst="rect">
            <a:avLst/>
          </a:prstGeom>
        </p:spPr>
        <p:txBody>
          <a:bodyPr wrap="none">
            <a:spAutoFit/>
          </a:bodyPr>
          <a:lstStyle/>
          <a:p>
            <a:pPr>
              <a:defRPr/>
            </a:pPr>
            <a:r>
              <a:rPr lang="el-GR" sz="2400" dirty="0"/>
              <a:t>Άρμεγμα κινητό </a:t>
            </a:r>
            <a:r>
              <a:rPr lang="el-GR" sz="2400" dirty="0" smtClean="0"/>
              <a:t>κυκλικό.</a:t>
            </a:r>
            <a:endParaRPr 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Tree>
    <p:custDataLst>
      <p:tags r:id="rId2"/>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Πρόβατα και γίδια</a:t>
            </a:r>
            <a:endParaRPr lang="el-GR" sz="4000" dirty="0"/>
          </a:p>
        </p:txBody>
      </p:sp>
      <p:sp>
        <p:nvSpPr>
          <p:cNvPr id="13" name="Rectangle 3" descr="Τα γένη του προβάτου (Ovis) &amp; της κατσίκας (Capra) υπάγονται στην οικογένεια Bobidae,&#10;Η εξημέρωση έγινε στη Ν. Ασία πριν από οκτώ με έντεκα χιλιάδες χρόνια.&#10;"/>
          <p:cNvSpPr>
            <a:spLocks noGrp="1" noChangeArrowheads="1"/>
          </p:cNvSpPr>
          <p:nvPr>
            <p:ph type="body" idx="1"/>
          </p:nvPr>
        </p:nvSpPr>
        <p:spPr>
          <a:xfrm>
            <a:off x="467544" y="1196752"/>
            <a:ext cx="8219256" cy="1224136"/>
          </a:xfrm>
        </p:spPr>
        <p:txBody>
          <a:bodyPr>
            <a:noAutofit/>
          </a:bodyPr>
          <a:lstStyle/>
          <a:p>
            <a:pPr marL="342900" indent="-342900">
              <a:buFont typeface="Arial" panose="020B0604020202020204" pitchFamily="34" charset="0"/>
              <a:buChar char="•"/>
            </a:pPr>
            <a:r>
              <a:rPr lang="el-GR" altLang="el-GR" b="0" dirty="0"/>
              <a:t>Τα γένη του προβάτου (</a:t>
            </a:r>
            <a:r>
              <a:rPr lang="el-GR" altLang="el-GR" b="0" dirty="0" err="1"/>
              <a:t>Ovis</a:t>
            </a:r>
            <a:r>
              <a:rPr lang="el-GR" altLang="el-GR" b="0" dirty="0"/>
              <a:t>) &amp; της κατσίκας (</a:t>
            </a:r>
            <a:r>
              <a:rPr lang="el-GR" altLang="el-GR" b="0" dirty="0" err="1"/>
              <a:t>Capra</a:t>
            </a:r>
            <a:r>
              <a:rPr lang="el-GR" altLang="el-GR" b="0" dirty="0"/>
              <a:t>) υπάγονται στην οικογένεια </a:t>
            </a:r>
            <a:r>
              <a:rPr lang="el-GR" altLang="el-GR" b="0" dirty="0" err="1" smtClean="0"/>
              <a:t>Bobidae</a:t>
            </a:r>
            <a:r>
              <a:rPr lang="el-GR" altLang="el-GR" b="0" dirty="0" smtClean="0"/>
              <a:t>,</a:t>
            </a:r>
            <a:endParaRPr lang="el-GR" altLang="el-GR" b="0" dirty="0"/>
          </a:p>
          <a:p>
            <a:pPr marL="342900" indent="-342900">
              <a:buFont typeface="Arial" panose="020B0604020202020204" pitchFamily="34" charset="0"/>
              <a:buChar char="•"/>
            </a:pPr>
            <a:r>
              <a:rPr lang="el-GR" altLang="el-GR" b="0" dirty="0"/>
              <a:t>Η εξημέρωση έγινε στη Ν. Ασία πριν 8.000-11000 </a:t>
            </a:r>
            <a:r>
              <a:rPr lang="el-GR" altLang="el-GR" b="0" dirty="0" smtClean="0"/>
              <a:t>χρόνια.</a:t>
            </a:r>
            <a:endParaRPr lang="el-GR" altLang="el-GR" b="0" dirty="0"/>
          </a:p>
        </p:txBody>
      </p:sp>
      <p:pic>
        <p:nvPicPr>
          <p:cNvPr id="8" name="Picture 2" desc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796384" y="2740347"/>
            <a:ext cx="1841500" cy="2760663"/>
          </a:xfrm>
        </p:spPr>
      </p:pic>
      <p:pic>
        <p:nvPicPr>
          <p:cNvPr id="9" name="Picture 6"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2985" y="2996952"/>
            <a:ext cx="3653777" cy="224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Φυλές προβάτων </a:t>
            </a:r>
            <a:r>
              <a:rPr lang="el-GR" sz="4000" dirty="0" smtClean="0"/>
              <a:t>(1 από 4)</a:t>
            </a:r>
            <a:endParaRPr lang="el-GR" sz="4000" dirty="0"/>
          </a:p>
        </p:txBody>
      </p:sp>
      <p:sp>
        <p:nvSpPr>
          <p:cNvPr id="3" name="Ορθογώνιο 2" descr="Ορεινές φυλές: &#10;Μικρόσωμα ζώα, 60-100 κιλά γάλα,  πολυδυμία 1,1-1,2, μεγάλη αντοχή, αξιοποίηση βοσκοτόπων, ποικιλία χρωματισμών.&#10;&#10;Πεδινές φυλές:&#10;Καραγκούνικο: μικρόσωμα ζώα, 100-120  κιλά γάλα που φτάνουν με καλές συνθήκες εκτροφής  και τα 300, πολυδυμία 1,2-1,4, χρωματισμός από λευκό ως μαύρο με κηλίδες καστανομέλανες στα πόδια και το πρόσωπο.&#10;Σερρών: 90-110  κιλά γάλα που είναι πιο πολλά με καλές συνθήκες εκτροφής, πολυδυμία 1,2-1,3, χρωματισμός λευκός με κηλίδες καστανές κηλίδες στα πόδια και το πρόσωπο, υψηλόσωμο ζώο.&#10;"/>
          <p:cNvSpPr/>
          <p:nvPr/>
        </p:nvSpPr>
        <p:spPr>
          <a:xfrm>
            <a:off x="467544" y="1124744"/>
            <a:ext cx="8219256" cy="5262979"/>
          </a:xfrm>
          <a:prstGeom prst="rect">
            <a:avLst/>
          </a:prstGeom>
        </p:spPr>
        <p:txBody>
          <a:bodyPr wrap="square">
            <a:spAutoFit/>
          </a:bodyPr>
          <a:lstStyle/>
          <a:p>
            <a:r>
              <a:rPr lang="el-GR" altLang="el-GR" sz="2400" dirty="0"/>
              <a:t>Ορεινές φυλές: </a:t>
            </a:r>
            <a:endParaRPr lang="el-GR" altLang="el-GR" sz="2400" dirty="0" smtClean="0"/>
          </a:p>
          <a:p>
            <a:pPr marL="342900" indent="-342900">
              <a:buFont typeface="Arial" panose="020B0604020202020204" pitchFamily="34" charset="0"/>
              <a:buChar char="•"/>
            </a:pPr>
            <a:r>
              <a:rPr lang="el-GR" altLang="el-GR" sz="2400" dirty="0" smtClean="0"/>
              <a:t>Μικρόσωμα </a:t>
            </a:r>
            <a:r>
              <a:rPr lang="el-GR" altLang="el-GR" sz="2400" dirty="0"/>
              <a:t>ζώα, 60-100 κιλά γάλα,  </a:t>
            </a:r>
            <a:r>
              <a:rPr lang="el-GR" altLang="el-GR" sz="2400" dirty="0" err="1"/>
              <a:t>πολυδυμία</a:t>
            </a:r>
            <a:r>
              <a:rPr lang="el-GR" altLang="el-GR" sz="2400" dirty="0"/>
              <a:t> 1,1-1,2, μεγάλη αντοχή, αξιοποίηση βοσκοτόπων, ποικιλία </a:t>
            </a:r>
            <a:r>
              <a:rPr lang="el-GR" altLang="el-GR" sz="2400" dirty="0" smtClean="0"/>
              <a:t>χρωματισμών.</a:t>
            </a:r>
          </a:p>
          <a:p>
            <a:pPr marL="342900" indent="-342900">
              <a:buFont typeface="Arial" panose="020B0604020202020204" pitchFamily="34" charset="0"/>
              <a:buChar char="•"/>
            </a:pPr>
            <a:endParaRPr lang="el-GR" altLang="el-GR" sz="2400" dirty="0"/>
          </a:p>
          <a:p>
            <a:r>
              <a:rPr lang="el-GR" altLang="el-GR" sz="2400" dirty="0"/>
              <a:t>Πεδινές φυλές:</a:t>
            </a:r>
          </a:p>
          <a:p>
            <a:pPr marL="342900" indent="-342900">
              <a:buFont typeface="Arial" panose="020B0604020202020204" pitchFamily="34" charset="0"/>
              <a:buChar char="•"/>
            </a:pPr>
            <a:r>
              <a:rPr lang="el-GR" altLang="el-GR" sz="2400" dirty="0"/>
              <a:t>Καραγκούνικο: μικρόσωμα ζώα, 100-120  κιλά γάλα που φτάνουν με καλές συνθήκες εκτροφής  και τα 300, </a:t>
            </a:r>
            <a:r>
              <a:rPr lang="el-GR" altLang="el-GR" sz="2400" dirty="0" err="1"/>
              <a:t>πολυδυμία</a:t>
            </a:r>
            <a:r>
              <a:rPr lang="el-GR" altLang="el-GR" sz="2400" dirty="0"/>
              <a:t> 1,2-1,4, χρωματισμός από λευκό ως μαύρο με κηλίδες </a:t>
            </a:r>
            <a:r>
              <a:rPr lang="el-GR" altLang="el-GR" sz="2400" dirty="0" err="1"/>
              <a:t>καστανομέλανες</a:t>
            </a:r>
            <a:r>
              <a:rPr lang="el-GR" altLang="el-GR" sz="2400" dirty="0"/>
              <a:t> στα πόδια και το </a:t>
            </a:r>
            <a:r>
              <a:rPr lang="el-GR" altLang="el-GR" sz="2400" dirty="0" smtClean="0"/>
              <a:t>πρόσωπο.</a:t>
            </a:r>
            <a:endParaRPr lang="el-GR" altLang="el-GR" sz="2400" dirty="0"/>
          </a:p>
          <a:p>
            <a:pPr marL="342900" indent="-342900">
              <a:buFont typeface="Arial" panose="020B0604020202020204" pitchFamily="34" charset="0"/>
              <a:buChar char="•"/>
            </a:pPr>
            <a:r>
              <a:rPr lang="el-GR" altLang="el-GR" sz="2400" dirty="0"/>
              <a:t>Σερρών: 90-110  κιλά γάλα που είναι πιο πολλά με καλές συνθήκες εκτροφής, </a:t>
            </a:r>
            <a:r>
              <a:rPr lang="el-GR" altLang="el-GR" sz="2400" dirty="0" err="1"/>
              <a:t>πολυδυμία</a:t>
            </a:r>
            <a:r>
              <a:rPr lang="el-GR" altLang="el-GR" sz="2400" dirty="0"/>
              <a:t> 1,2-1,3, χρωματισμός λευκός με κηλίδες καστανές κηλίδες στα πόδια και το πρόσωπο, υψηλόσωμο </a:t>
            </a:r>
            <a:r>
              <a:rPr lang="el-GR" altLang="el-GR" sz="2400" dirty="0" smtClean="0"/>
              <a:t>ζώο.</a:t>
            </a:r>
            <a:endParaRPr lang="el-GR" altLang="el-GR" sz="24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Φυλές προβάτων </a:t>
            </a:r>
            <a:r>
              <a:rPr lang="el-GR" dirty="0" smtClean="0"/>
              <a:t>(2 </a:t>
            </a:r>
            <a:r>
              <a:rPr lang="el-GR" dirty="0"/>
              <a:t>από </a:t>
            </a:r>
            <a:r>
              <a:rPr lang="el-GR" dirty="0" smtClean="0"/>
              <a:t>4)</a:t>
            </a:r>
            <a:endParaRPr lang="el-GR" dirty="0"/>
          </a:p>
        </p:txBody>
      </p:sp>
      <p:pic>
        <p:nvPicPr>
          <p:cNvPr id="8" name="Εικόνα 6" descr="Εικόνα, πρόβατα των παραπάνω φυλών."/>
          <p:cNvPicPr>
            <a:picLocks noChangeAspect="1"/>
          </p:cNvPicPr>
          <p:nvPr/>
        </p:nvPicPr>
        <p:blipFill>
          <a:blip r:embed="rId5">
            <a:extLst>
              <a:ext uri="{28A0092B-C50C-407E-A947-70E740481C1C}">
                <a14:useLocalDpi xmlns:a14="http://schemas.microsoft.com/office/drawing/2010/main" val="0"/>
              </a:ext>
            </a:extLst>
          </a:blip>
          <a:srcRect l="-2228" r="2228"/>
          <a:stretch>
            <a:fillRect/>
          </a:stretch>
        </p:blipFill>
        <p:spPr bwMode="auto">
          <a:xfrm>
            <a:off x="395535" y="1549152"/>
            <a:ext cx="4640167" cy="204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Εικόνα 6" desc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12474" y="1524000"/>
            <a:ext cx="4058302" cy="219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Εικόνα 7" desc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90838" y="3847341"/>
            <a:ext cx="4084762" cy="229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dirty="0"/>
              <a:t>Φυλές προβάτων </a:t>
            </a:r>
            <a:r>
              <a:rPr lang="el-GR" dirty="0" smtClean="0"/>
              <a:t>(3 </a:t>
            </a:r>
            <a:r>
              <a:rPr lang="el-GR" dirty="0"/>
              <a:t>από </a:t>
            </a:r>
            <a:r>
              <a:rPr lang="el-GR" dirty="0" smtClean="0"/>
              <a:t>4)</a:t>
            </a:r>
            <a:endParaRPr lang="el-GR" dirty="0"/>
          </a:p>
        </p:txBody>
      </p:sp>
      <p:sp>
        <p:nvSpPr>
          <p:cNvPr id="6" name="Ορθογώνιο 5" descr="Φυλές  νησιώτικες&#10;Χίου: μεγαλόσωμα  ζώα, 180-250  κιλά γάλα, πολυδυμία 1,8-2,0, χρωματισμός λευκός με κηλίδες καστανές ή μέλανες γύρω από τα μάτια στην κοιλιά ή τα άκρα, &#10;Γλώσσας Σκοπέλου :Υψηλή γαλακτοπαραγωγή , πολυδυμία 1,8, χρωματισμός λευκός με κηλίδες μαύρες ή καστανέρυθρες στα πόδια και το πρόσωπο, δίφορα, &#10;Κύμης: γαλακτοπαραγωγή 140-160 κιλά.  &#10;"/>
          <p:cNvSpPr/>
          <p:nvPr/>
        </p:nvSpPr>
        <p:spPr>
          <a:xfrm>
            <a:off x="467544" y="980728"/>
            <a:ext cx="8208912" cy="3046988"/>
          </a:xfrm>
          <a:prstGeom prst="rect">
            <a:avLst/>
          </a:prstGeom>
        </p:spPr>
        <p:txBody>
          <a:bodyPr wrap="square">
            <a:spAutoFit/>
          </a:bodyPr>
          <a:lstStyle/>
          <a:p>
            <a:r>
              <a:rPr lang="el-GR" altLang="el-GR" sz="2400" dirty="0"/>
              <a:t>Φυλές  νησιώτικες</a:t>
            </a:r>
          </a:p>
          <a:p>
            <a:pPr marL="342900" indent="-342900">
              <a:buFont typeface="Arial" panose="020B0604020202020204" pitchFamily="34" charset="0"/>
              <a:buChar char="•"/>
            </a:pPr>
            <a:r>
              <a:rPr lang="el-GR" altLang="el-GR" sz="2400" dirty="0"/>
              <a:t>Χίου: μεγαλόσωμα  ζώα, 180-250  κιλά γάλα, </a:t>
            </a:r>
            <a:r>
              <a:rPr lang="el-GR" altLang="el-GR" sz="2400" dirty="0" err="1"/>
              <a:t>πολυδυμία</a:t>
            </a:r>
            <a:r>
              <a:rPr lang="el-GR" altLang="el-GR" sz="2400" dirty="0"/>
              <a:t> 1,8-2,0, χρωματισμός λευκός με κηλίδες καστανές ή μέλανες γύρω από τα μάτια στην κοιλιά ή τα </a:t>
            </a:r>
            <a:r>
              <a:rPr lang="el-GR" altLang="el-GR" sz="2400" dirty="0" smtClean="0"/>
              <a:t>άκρα, </a:t>
            </a:r>
            <a:endParaRPr lang="el-GR" altLang="el-GR" sz="2400" dirty="0"/>
          </a:p>
          <a:p>
            <a:pPr marL="342900" indent="-342900">
              <a:buFont typeface="Arial" panose="020B0604020202020204" pitchFamily="34" charset="0"/>
              <a:buChar char="•"/>
            </a:pPr>
            <a:r>
              <a:rPr lang="el-GR" altLang="el-GR" sz="2400" dirty="0"/>
              <a:t>Γλώσσας Σκοπέλου :Υψηλή γαλακτοπαραγωγή , </a:t>
            </a:r>
            <a:r>
              <a:rPr lang="el-GR" altLang="el-GR" sz="2400" dirty="0" err="1"/>
              <a:t>πολυδυμία</a:t>
            </a:r>
            <a:r>
              <a:rPr lang="el-GR" altLang="el-GR" sz="2400" dirty="0"/>
              <a:t> 1,8, χρωματισμός λευκός με κηλίδες μαύρες ή καστανέρυθρες στα πόδια και το πρόσωπο, </a:t>
            </a:r>
            <a:r>
              <a:rPr lang="el-GR" altLang="el-GR" sz="2400" dirty="0" smtClean="0"/>
              <a:t>δίφορα, </a:t>
            </a:r>
            <a:endParaRPr lang="el-GR" altLang="el-GR" sz="2400" dirty="0"/>
          </a:p>
          <a:p>
            <a:pPr marL="342900" indent="-342900">
              <a:buFont typeface="Arial" panose="020B0604020202020204" pitchFamily="34" charset="0"/>
              <a:buChar char="•"/>
            </a:pPr>
            <a:r>
              <a:rPr lang="el-GR" altLang="el-GR" sz="2400" dirty="0"/>
              <a:t>Κύμης: γαλακτοπαραγωγή 140-160 </a:t>
            </a:r>
            <a:r>
              <a:rPr lang="el-GR" altLang="el-GR" sz="2400" dirty="0" smtClean="0"/>
              <a:t>κιλά.  </a:t>
            </a:r>
            <a:endParaRPr lang="el-GR" altLang="el-GR" sz="2400" dirty="0"/>
          </a:p>
        </p:txBody>
      </p:sp>
      <p:pic>
        <p:nvPicPr>
          <p:cNvPr id="10" name="Εικόνα 6" descr="[DECORATIV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379" y="4027716"/>
            <a:ext cx="3571597"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Εικόνα 7" descr="[DECORATIV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0976" y="4027716"/>
            <a:ext cx="3813424"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sz="4000" dirty="0"/>
              <a:t>Φυλές προβάτων </a:t>
            </a:r>
            <a:r>
              <a:rPr lang="el-GR" sz="4000" dirty="0" smtClean="0"/>
              <a:t>(4 </a:t>
            </a:r>
            <a:r>
              <a:rPr lang="el-GR" sz="4000" dirty="0"/>
              <a:t>από </a:t>
            </a:r>
            <a:r>
              <a:rPr lang="el-GR" sz="4000" dirty="0" smtClean="0"/>
              <a:t>4)</a:t>
            </a:r>
            <a:endParaRPr lang="el-GR" sz="4000" dirty="0"/>
          </a:p>
        </p:txBody>
      </p:sp>
      <p:sp>
        <p:nvSpPr>
          <p:cNvPr id="10" name="TextBox 4" descr="Άλλες φυλές.&#10;&#10;Φριζάρτα: διασταύρωση ντόπιου με Χίου, Ζακύνθου, Καραγκούνικη και Φρισλανδίας , γαλακτοπαραγωγή 230-250 κιλά γάλα, υψηλή πολυδυμία 1,8. ο χρωματισμός  του είναι λευκός και είναι ακέρατο,  &#10;Φρισλανδίας: μεγαλόσωμο ζώο με χρωματισμό  λευκό, με ουρά ποντικού, γαλακτοπαραγωγή 500-600 κιλά γάλα, υψηλή πολυδυμία 2,1, πρώιμη φυλή,&#10;Λακόν: Κρεοπαραγωγικό πρόβατο κατ αρχήν αλλά με δύο τύπους σήμερα κρέας και γάλα, ζώο με χρωματισμό  λευκό, ακέρατο, γαλακτοπαραγωγή 250 κιλά γάλα,  πολυδυμία 1,3-1,4 από το γάλα του γίνεται το τυρί ροκφόρ.&#10;"/>
          <p:cNvSpPr txBox="1">
            <a:spLocks noChangeArrowheads="1"/>
          </p:cNvSpPr>
          <p:nvPr>
            <p:custDataLst>
              <p:tags r:id="rId3"/>
            </p:custDataLst>
          </p:nvPr>
        </p:nvSpPr>
        <p:spPr bwMode="auto">
          <a:xfrm>
            <a:off x="395536" y="1055633"/>
            <a:ext cx="83185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sz="2400" dirty="0" smtClean="0"/>
              <a:t>Άλλες φυλές.</a:t>
            </a:r>
          </a:p>
          <a:p>
            <a:endParaRPr lang="el-GR" altLang="el-GR" sz="2400" dirty="0" smtClean="0"/>
          </a:p>
          <a:p>
            <a:pPr marL="342900" indent="-342900">
              <a:buFont typeface="Arial" panose="020B0604020202020204" pitchFamily="34" charset="0"/>
              <a:buChar char="•"/>
            </a:pPr>
            <a:r>
              <a:rPr lang="el-GR" altLang="el-GR" sz="2400" dirty="0" err="1" smtClean="0"/>
              <a:t>Φριζάρτα</a:t>
            </a:r>
            <a:r>
              <a:rPr lang="el-GR" altLang="el-GR" sz="2400" dirty="0"/>
              <a:t>: διασταύρωση ντόπιου με Χίου, Ζακύνθου, Καραγκούνικη και </a:t>
            </a:r>
            <a:r>
              <a:rPr lang="el-GR" altLang="el-GR" sz="2400" dirty="0" err="1"/>
              <a:t>Φρισλανδίας</a:t>
            </a:r>
            <a:r>
              <a:rPr lang="el-GR" altLang="el-GR" sz="2400" dirty="0"/>
              <a:t> , γαλακτοπαραγωγή 230-250 κιλά γάλα, υψηλή </a:t>
            </a:r>
            <a:r>
              <a:rPr lang="el-GR" altLang="el-GR" sz="2400" dirty="0" err="1"/>
              <a:t>πολυδυμία</a:t>
            </a:r>
            <a:r>
              <a:rPr lang="el-GR" altLang="el-GR" sz="2400" dirty="0"/>
              <a:t> 1,8. ο χρωματισμός  του είναι λευκός και είναι </a:t>
            </a:r>
            <a:r>
              <a:rPr lang="el-GR" altLang="el-GR" sz="2400" dirty="0" smtClean="0"/>
              <a:t>ακέρατο,  </a:t>
            </a:r>
            <a:endParaRPr lang="el-GR" altLang="el-GR" sz="2400" dirty="0"/>
          </a:p>
          <a:p>
            <a:pPr marL="342900" indent="-342900">
              <a:buFont typeface="Arial" panose="020B0604020202020204" pitchFamily="34" charset="0"/>
              <a:buChar char="•"/>
            </a:pPr>
            <a:r>
              <a:rPr lang="el-GR" altLang="el-GR" sz="2400" dirty="0" err="1"/>
              <a:t>Φρισλανδίας</a:t>
            </a:r>
            <a:r>
              <a:rPr lang="el-GR" altLang="el-GR" sz="2400" dirty="0"/>
              <a:t>: μεγαλόσωμο ζώο με χρωματισμό  λευκό, με ουρά ποντικού, γαλακτοπαραγωγή 500-600 κιλά γάλα, υψηλή </a:t>
            </a:r>
            <a:r>
              <a:rPr lang="el-GR" altLang="el-GR" sz="2400" dirty="0" err="1"/>
              <a:t>πολυδυμία</a:t>
            </a:r>
            <a:r>
              <a:rPr lang="el-GR" altLang="el-GR" sz="2400" dirty="0"/>
              <a:t> 2,1, πρώιμη </a:t>
            </a:r>
            <a:r>
              <a:rPr lang="el-GR" altLang="el-GR" sz="2400" dirty="0" smtClean="0"/>
              <a:t>φυλή,</a:t>
            </a:r>
            <a:endParaRPr lang="el-GR" altLang="el-GR" sz="2400" dirty="0"/>
          </a:p>
          <a:p>
            <a:pPr marL="342900" indent="-342900">
              <a:buFont typeface="Arial" panose="020B0604020202020204" pitchFamily="34" charset="0"/>
              <a:buChar char="•"/>
            </a:pPr>
            <a:r>
              <a:rPr lang="el-GR" altLang="el-GR" sz="2400" dirty="0" err="1"/>
              <a:t>Λακόν</a:t>
            </a:r>
            <a:r>
              <a:rPr lang="el-GR" altLang="el-GR" sz="2400" dirty="0"/>
              <a:t>: </a:t>
            </a:r>
            <a:r>
              <a:rPr lang="el-GR" altLang="el-GR" sz="2400" dirty="0" err="1"/>
              <a:t>Κρεοπαραγωγικό</a:t>
            </a:r>
            <a:r>
              <a:rPr lang="el-GR" altLang="el-GR" sz="2400" dirty="0"/>
              <a:t> πρόβατο κατ αρχήν αλλά με δύο τύπους σήμερα κρέας και γάλα, ζώο με χρωματισμό  λευκό, ακέρατο, γαλακτοπαραγωγή 250 κιλά γάλα,  </a:t>
            </a:r>
            <a:r>
              <a:rPr lang="el-GR" altLang="el-GR" sz="2400" dirty="0" err="1"/>
              <a:t>πολυδυμία</a:t>
            </a:r>
            <a:r>
              <a:rPr lang="el-GR" altLang="el-GR" sz="2400" dirty="0"/>
              <a:t> 1,3-1,4 από το γάλα του γίνεται το τυρί </a:t>
            </a:r>
            <a:r>
              <a:rPr lang="el-GR" altLang="el-GR" sz="2400" dirty="0" smtClean="0"/>
              <a:t>ροκφόρ.</a:t>
            </a:r>
            <a:endParaRPr lang="el-GR" alt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786011"/>
          </a:xfrm>
        </p:spPr>
        <p:txBody>
          <a:bodyPr>
            <a:noAutofit/>
          </a:bodyPr>
          <a:lstStyle/>
          <a:p>
            <a:pPr algn="ctr"/>
            <a:r>
              <a:rPr lang="el-GR" dirty="0"/>
              <a:t>Λίγα λόγια για τα </a:t>
            </a:r>
            <a:r>
              <a:rPr lang="el-GR" dirty="0" smtClean="0"/>
              <a:t>πρόβατα (1 από 2)</a:t>
            </a:r>
            <a:endParaRPr lang="el-GR" dirty="0"/>
          </a:p>
        </p:txBody>
      </p:sp>
      <p:sp>
        <p:nvSpPr>
          <p:cNvPr id="2" name="Ορθογώνιο 1" descr="Σύστημα εκτροφής:&#10;Ημινομαδικό (ποιμνιακό μετακινούμενο),&#10;Ποιμνιακό (μη μετακινούμενο) ορεινό ή πεδινό,&#10;Οικόσιτο και μη οικόσιτο,&#10;Ανάλογα με το που βρίσκονται γεωγραφικά τα ζώα έχουμε οίστρο στις βόρειες χώρες στο τέλος καλοκαιριού, στις παραμεσόγειες χώρες οίστρο το χειμώνα και την άνοιξη και τέλος κοντα στον Ισημερινό τα πρόβατα συμπεριφέρονται ως πολύοιστρα,&#10;Διάρκεια εγκυμοσύνης 147 ημέρες (142-152).&#10;"/>
          <p:cNvSpPr/>
          <p:nvPr/>
        </p:nvSpPr>
        <p:spPr>
          <a:xfrm>
            <a:off x="467544" y="764704"/>
            <a:ext cx="8219256" cy="5632311"/>
          </a:xfrm>
          <a:prstGeom prst="rect">
            <a:avLst/>
          </a:prstGeom>
        </p:spPr>
        <p:txBody>
          <a:bodyPr wrap="square">
            <a:spAutoFit/>
          </a:bodyPr>
          <a:lstStyle/>
          <a:p>
            <a:pPr>
              <a:lnSpc>
                <a:spcPct val="150000"/>
              </a:lnSpc>
            </a:pPr>
            <a:r>
              <a:rPr lang="el-GR" altLang="el-GR" sz="2400" dirty="0"/>
              <a:t>Σύστημα εκτροφής:</a:t>
            </a:r>
          </a:p>
          <a:p>
            <a:pPr marL="342900" indent="-342900">
              <a:lnSpc>
                <a:spcPct val="150000"/>
              </a:lnSpc>
              <a:buFont typeface="Arial" panose="020B0604020202020204" pitchFamily="34" charset="0"/>
              <a:buChar char="•"/>
            </a:pPr>
            <a:r>
              <a:rPr lang="el-GR" altLang="el-GR" sz="2400" dirty="0" err="1"/>
              <a:t>Ημινομαδικό</a:t>
            </a:r>
            <a:r>
              <a:rPr lang="el-GR" altLang="el-GR" sz="2400" dirty="0"/>
              <a:t> (</a:t>
            </a:r>
            <a:r>
              <a:rPr lang="el-GR" altLang="el-GR" sz="2400" dirty="0" err="1"/>
              <a:t>ποιμνιακό</a:t>
            </a:r>
            <a:r>
              <a:rPr lang="el-GR" altLang="el-GR" sz="2400" dirty="0"/>
              <a:t> μετακινούμενο</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err="1"/>
              <a:t>Ποιμνιακό</a:t>
            </a:r>
            <a:r>
              <a:rPr lang="el-GR" altLang="el-GR" sz="2400" dirty="0"/>
              <a:t> (μη μετακινούμενο) ορεινό ή </a:t>
            </a:r>
            <a:r>
              <a:rPr lang="el-GR" altLang="el-GR" sz="2400" dirty="0" smtClean="0"/>
              <a:t>πεδινό,</a:t>
            </a:r>
            <a:endParaRPr lang="el-GR" altLang="el-GR" sz="2400" dirty="0"/>
          </a:p>
          <a:p>
            <a:pPr marL="342900" indent="-342900">
              <a:lnSpc>
                <a:spcPct val="150000"/>
              </a:lnSpc>
              <a:buFont typeface="Arial" panose="020B0604020202020204" pitchFamily="34" charset="0"/>
              <a:buChar char="•"/>
            </a:pPr>
            <a:r>
              <a:rPr lang="el-GR" altLang="el-GR" sz="2400" dirty="0"/>
              <a:t>Οικόσιτο και μη </a:t>
            </a:r>
            <a:r>
              <a:rPr lang="el-GR" altLang="el-GR" sz="2400" dirty="0" smtClean="0"/>
              <a:t>οικόσιτο,</a:t>
            </a:r>
            <a:endParaRPr lang="el-GR" altLang="el-GR" sz="2400" dirty="0"/>
          </a:p>
          <a:p>
            <a:pPr marL="342900" indent="-342900">
              <a:lnSpc>
                <a:spcPct val="150000"/>
              </a:lnSpc>
              <a:buFont typeface="Arial" panose="020B0604020202020204" pitchFamily="34" charset="0"/>
              <a:buChar char="•"/>
            </a:pPr>
            <a:r>
              <a:rPr lang="el-GR" altLang="el-GR" sz="2400" dirty="0"/>
              <a:t>Ανάλογα με το που βρίσκονται γεωγραφικά τα ζώα έχουμε οίστρο στις βόρειες χώρες στο τέλος καλοκαιριού, στις παραμεσόγειες χώρες οίστρο το χειμώνα και την άνοιξη και τέλος </a:t>
            </a:r>
            <a:r>
              <a:rPr lang="el-GR" altLang="el-GR" sz="2400" dirty="0" err="1"/>
              <a:t>κοντα</a:t>
            </a:r>
            <a:r>
              <a:rPr lang="el-GR" altLang="el-GR" sz="2400" dirty="0"/>
              <a:t> στον Ισημερινό τα πρόβατα συμπεριφέρονται ως </a:t>
            </a:r>
            <a:r>
              <a:rPr lang="el-GR" altLang="el-GR" sz="2400" dirty="0" err="1" smtClean="0"/>
              <a:t>πολύοιστρα</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a:t>Διάρκεια εγκυμοσύνης 147 ημέρες (142-152</a:t>
            </a:r>
            <a:r>
              <a:rPr lang="el-GR" altLang="el-GR" sz="2400" dirty="0" smtClean="0"/>
              <a:t>).</a:t>
            </a:r>
            <a:endParaRPr lang="el-GR" alt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Λίγα λόγια για τα πρόβατα </a:t>
            </a:r>
            <a:r>
              <a:rPr lang="el-GR" sz="4000" dirty="0" smtClean="0"/>
              <a:t>(2 </a:t>
            </a:r>
            <a:r>
              <a:rPr lang="el-GR" sz="4000" dirty="0"/>
              <a:t>από 2)</a:t>
            </a:r>
          </a:p>
        </p:txBody>
      </p:sp>
      <p:sp>
        <p:nvSpPr>
          <p:cNvPr id="2" name="Ορθογώνιο 1" descr="Θηλάζουν το πρωτόγαλα τα αρνιά,&#10;Στη Ελλάδα απογαλακτίζονται στις 40-60 ημέρες,&#10;Μετά τον απογαλακτισμό αρμέγουμε την προβατίνα  6-7 μήνες,&#10;Συνήθως αρμέγουμε με το χέρι,&#10;Τελευταία : αρκετά αρμεκτήρια.&#10;"/>
          <p:cNvSpPr/>
          <p:nvPr/>
        </p:nvSpPr>
        <p:spPr>
          <a:xfrm>
            <a:off x="467544" y="1668864"/>
            <a:ext cx="8208912"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el-GR" altLang="el-GR" sz="2400" dirty="0"/>
              <a:t>Θηλάζουν το πρωτόγαλα τα </a:t>
            </a:r>
            <a:r>
              <a:rPr lang="el-GR" altLang="el-GR" sz="2400" dirty="0" smtClean="0"/>
              <a:t>αρνιά,</a:t>
            </a:r>
            <a:endParaRPr lang="el-GR" altLang="el-GR" sz="2400" dirty="0"/>
          </a:p>
          <a:p>
            <a:pPr marL="285750" indent="-285750">
              <a:lnSpc>
                <a:spcPct val="150000"/>
              </a:lnSpc>
              <a:buFont typeface="Arial" panose="020B0604020202020204" pitchFamily="34" charset="0"/>
              <a:buChar char="•"/>
            </a:pPr>
            <a:r>
              <a:rPr lang="el-GR" altLang="el-GR" sz="2400" dirty="0"/>
              <a:t>Στη Ελλάδα απογαλακτίζονται στις 40-60 </a:t>
            </a:r>
            <a:r>
              <a:rPr lang="el-GR" altLang="el-GR" sz="2400" dirty="0" smtClean="0"/>
              <a:t>ημέρες,</a:t>
            </a:r>
            <a:endParaRPr lang="el-GR" altLang="el-GR" sz="2400" dirty="0"/>
          </a:p>
          <a:p>
            <a:pPr marL="285750" indent="-285750">
              <a:lnSpc>
                <a:spcPct val="150000"/>
              </a:lnSpc>
              <a:buFont typeface="Arial" panose="020B0604020202020204" pitchFamily="34" charset="0"/>
              <a:buChar char="•"/>
            </a:pPr>
            <a:r>
              <a:rPr lang="el-GR" altLang="el-GR" sz="2400" dirty="0"/>
              <a:t>Μετά τον απογαλακτισμό αρμέγουμε την προβατίνα  6-7 </a:t>
            </a:r>
            <a:r>
              <a:rPr lang="el-GR" altLang="el-GR" sz="2400" dirty="0" smtClean="0"/>
              <a:t>μήνες,</a:t>
            </a:r>
            <a:endParaRPr lang="el-GR" altLang="el-GR" sz="2400" dirty="0"/>
          </a:p>
          <a:p>
            <a:pPr marL="285750" indent="-285750">
              <a:lnSpc>
                <a:spcPct val="150000"/>
              </a:lnSpc>
              <a:buFont typeface="Arial" panose="020B0604020202020204" pitchFamily="34" charset="0"/>
              <a:buChar char="•"/>
            </a:pPr>
            <a:r>
              <a:rPr lang="el-GR" altLang="el-GR" sz="2400" dirty="0"/>
              <a:t>Συνήθως αρμέγουμε με το </a:t>
            </a:r>
            <a:r>
              <a:rPr lang="el-GR" altLang="el-GR" sz="2400" dirty="0" smtClean="0"/>
              <a:t>χέρι,</a:t>
            </a:r>
            <a:endParaRPr lang="el-GR" altLang="el-GR" sz="2400" dirty="0"/>
          </a:p>
          <a:p>
            <a:pPr marL="285750" indent="-285750">
              <a:lnSpc>
                <a:spcPct val="150000"/>
              </a:lnSpc>
              <a:buFont typeface="Arial" panose="020B0604020202020204" pitchFamily="34" charset="0"/>
              <a:buChar char="•"/>
            </a:pPr>
            <a:r>
              <a:rPr lang="el-GR" altLang="el-GR" sz="2400" dirty="0"/>
              <a:t>Τελευταία : αρκετά </a:t>
            </a:r>
            <a:r>
              <a:rPr lang="el-GR" altLang="el-GR" sz="2400" dirty="0" err="1" smtClean="0"/>
              <a:t>αρμεκτήρια</a:t>
            </a:r>
            <a:r>
              <a:rPr lang="el-GR" altLang="el-GR" sz="2400" dirty="0" smtClean="0"/>
              <a:t>.</a:t>
            </a:r>
            <a:endParaRPr lang="el-GR" alt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eaLnBrk="0" fontAlgn="auto" hangingPunct="0">
              <a:spcAft>
                <a:spcPts val="0"/>
              </a:spcAft>
              <a:defRPr/>
            </a:pPr>
            <a:r>
              <a:rPr lang="el-GR" dirty="0" smtClean="0"/>
              <a:t>Γίδια</a:t>
            </a:r>
            <a:endParaRPr lang="el-GR" dirty="0"/>
          </a:p>
        </p:txBody>
      </p:sp>
      <p:sp>
        <p:nvSpPr>
          <p:cNvPr id="2" name="Ορθογώνιο 1" descr="Η αίγα είναι ζώο ανθεκτικό, ευκίνητο και ποιμενικό,&#10;Καταναλώνει μεγάλες ποσότητες χονδροειδών τροφών,&#10;Προσαρμόζεται σε αντίξοες συνθήκες του περιβάλλοντος,&#10;Στην Ελλάδα έχουμε περίπου πέντε κόμμα οκτώ εκατομμύρια αίγες. κυρίως ντόπιων φυλών (ενενήντα τοις εκατό) και οι υπόλοιπες είναι Ζάανεν καθαρές ή διασταυρωμένες και άλλες ξένες φυλές.&#10;"/>
          <p:cNvSpPr/>
          <p:nvPr/>
        </p:nvSpPr>
        <p:spPr>
          <a:xfrm>
            <a:off x="467544" y="1208941"/>
            <a:ext cx="8208912" cy="4524315"/>
          </a:xfrm>
          <a:prstGeom prst="rect">
            <a:avLst/>
          </a:prstGeom>
        </p:spPr>
        <p:txBody>
          <a:bodyPr wrap="square">
            <a:spAutoFit/>
          </a:bodyPr>
          <a:lstStyle/>
          <a:p>
            <a:pPr marL="342900" indent="-342900">
              <a:lnSpc>
                <a:spcPct val="200000"/>
              </a:lnSpc>
              <a:buFont typeface="Arial" panose="020B0604020202020204" pitchFamily="34" charset="0"/>
              <a:buChar char="•"/>
            </a:pPr>
            <a:r>
              <a:rPr lang="el-GR" altLang="el-GR" sz="2400" dirty="0"/>
              <a:t>Η αίγα είναι ζώο ανθεκτικό, ευκίνητο και </a:t>
            </a:r>
            <a:r>
              <a:rPr lang="el-GR" altLang="el-GR" sz="2400" dirty="0" smtClean="0"/>
              <a:t>ποιμενικό,</a:t>
            </a:r>
            <a:endParaRPr lang="el-GR" altLang="el-GR" sz="2400" dirty="0"/>
          </a:p>
          <a:p>
            <a:pPr marL="342900" indent="-342900">
              <a:lnSpc>
                <a:spcPct val="200000"/>
              </a:lnSpc>
              <a:buFont typeface="Arial" panose="020B0604020202020204" pitchFamily="34" charset="0"/>
              <a:buChar char="•"/>
            </a:pPr>
            <a:r>
              <a:rPr lang="el-GR" altLang="el-GR" sz="2400" dirty="0"/>
              <a:t>Καταναλώνει μεγάλες ποσότητες χονδροειδών </a:t>
            </a:r>
            <a:r>
              <a:rPr lang="el-GR" altLang="el-GR" sz="2400" dirty="0" smtClean="0"/>
              <a:t>τροφών,</a:t>
            </a:r>
            <a:endParaRPr lang="el-GR" altLang="el-GR" sz="2400" dirty="0"/>
          </a:p>
          <a:p>
            <a:pPr marL="342900" indent="-342900">
              <a:lnSpc>
                <a:spcPct val="200000"/>
              </a:lnSpc>
              <a:buFont typeface="Arial" panose="020B0604020202020204" pitchFamily="34" charset="0"/>
              <a:buChar char="•"/>
            </a:pPr>
            <a:r>
              <a:rPr lang="el-GR" altLang="el-GR" sz="2400" dirty="0"/>
              <a:t>Προσαρμόζεται σε αντίξοες συνθήκες του </a:t>
            </a:r>
            <a:r>
              <a:rPr lang="el-GR" altLang="el-GR" sz="2400" dirty="0" smtClean="0"/>
              <a:t>περιβάλλοντος,</a:t>
            </a:r>
            <a:endParaRPr lang="el-GR" altLang="el-GR" sz="2400" dirty="0"/>
          </a:p>
          <a:p>
            <a:pPr marL="342900" indent="-342900">
              <a:lnSpc>
                <a:spcPct val="200000"/>
              </a:lnSpc>
              <a:buFont typeface="Arial" panose="020B0604020202020204" pitchFamily="34" charset="0"/>
              <a:buChar char="•"/>
            </a:pPr>
            <a:r>
              <a:rPr lang="el-GR" altLang="el-GR" sz="2400" dirty="0"/>
              <a:t>Στην Ελλάδα έχουμε περίπου 5,8 εκατομμύρια αίγες. κυρίως ντόπιων φυλών (90%) και οι υπόλοιπες είναι </a:t>
            </a:r>
            <a:r>
              <a:rPr lang="el-GR" altLang="el-GR" sz="2400" dirty="0" err="1"/>
              <a:t>Ζάανεν</a:t>
            </a:r>
            <a:r>
              <a:rPr lang="el-GR" altLang="el-GR" sz="2400" dirty="0"/>
              <a:t> καθαρές ή διασταυρωμένες και άλλες ξένες </a:t>
            </a:r>
            <a:r>
              <a:rPr lang="el-GR" altLang="el-GR" sz="2400" dirty="0" smtClean="0"/>
              <a:t>φυλές.</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eaLnBrk="0" fontAlgn="auto" hangingPunct="0">
              <a:spcAft>
                <a:spcPts val="0"/>
              </a:spcAft>
              <a:defRPr/>
            </a:pPr>
            <a:r>
              <a:rPr lang="el-GR" dirty="0"/>
              <a:t>Φυλές </a:t>
            </a:r>
            <a:r>
              <a:rPr lang="el-GR" dirty="0" smtClean="0"/>
              <a:t>γιδιών (1 από 2)</a:t>
            </a:r>
            <a:endParaRPr lang="el-GR" dirty="0"/>
          </a:p>
        </p:txBody>
      </p:sp>
      <p:sp>
        <p:nvSpPr>
          <p:cNvPr id="2" name="Ορθογώνιο 1" descr="Εγχώριες.&#10;Εκτός από τα γίδια Σκοπέλου όλα τα υπόλοιπα ανήκουν σε μια φυλή, την Ελληνική (Capra Prisca), με ποικιλία χρωμάτων, κέρατα και στα δύο φύλα, με τρίχωμα μακρύ και τραχύ.&#10;Έχουν  ΖΒ τα θηλυκά 40-60 Kg και τα αρσενικα΄45-75 Kg με γάλα από 50-100Kg.&#10;Της Σκοπέλου έχουν ανοικτότερους καφέ χρωματισμούς, γαλακτοπαραγωγή από 170-250kg.&#10;"/>
          <p:cNvSpPr/>
          <p:nvPr/>
        </p:nvSpPr>
        <p:spPr>
          <a:xfrm>
            <a:off x="467544" y="980728"/>
            <a:ext cx="8208912" cy="3416320"/>
          </a:xfrm>
          <a:prstGeom prst="rect">
            <a:avLst/>
          </a:prstGeom>
        </p:spPr>
        <p:txBody>
          <a:bodyPr wrap="square">
            <a:spAutoFit/>
          </a:bodyPr>
          <a:lstStyle/>
          <a:p>
            <a:pPr fontAlgn="auto">
              <a:spcAft>
                <a:spcPts val="0"/>
              </a:spcAft>
              <a:defRPr/>
            </a:pPr>
            <a:r>
              <a:rPr lang="el-GR" sz="2400" dirty="0" smtClean="0"/>
              <a:t>Εγχώριες.</a:t>
            </a:r>
            <a:endParaRPr lang="el-GR" sz="2400" dirty="0"/>
          </a:p>
          <a:p>
            <a:pPr marL="452628" indent="-342900" fontAlgn="auto">
              <a:spcAft>
                <a:spcPts val="0"/>
              </a:spcAft>
              <a:buFont typeface="Arial" panose="020B0604020202020204" pitchFamily="34" charset="0"/>
              <a:buChar char="•"/>
              <a:defRPr/>
            </a:pPr>
            <a:r>
              <a:rPr lang="el-GR" sz="2400" dirty="0"/>
              <a:t>Εκτός από τα γίδια Σκοπέλου όλα τα υπόλοιπα ανήκουν σε μια φυλή, την Ελληνική (</a:t>
            </a:r>
            <a:r>
              <a:rPr lang="en-US" sz="2400" dirty="0"/>
              <a:t>Capra Prisca)</a:t>
            </a:r>
            <a:r>
              <a:rPr lang="el-GR" sz="2400" dirty="0"/>
              <a:t>, με ποικιλία χρωμάτων, κέρατα και στα δύο φύλα, με τρίχωμα μακρύ και </a:t>
            </a:r>
            <a:r>
              <a:rPr lang="el-GR" sz="2400" dirty="0" smtClean="0"/>
              <a:t>τραχύ.</a:t>
            </a:r>
            <a:endParaRPr lang="en-US" sz="2400" dirty="0"/>
          </a:p>
          <a:p>
            <a:pPr marL="452628" indent="-342900" fontAlgn="auto">
              <a:spcAft>
                <a:spcPts val="0"/>
              </a:spcAft>
              <a:buFont typeface="Arial" panose="020B0604020202020204" pitchFamily="34" charset="0"/>
              <a:buChar char="•"/>
              <a:defRPr/>
            </a:pPr>
            <a:r>
              <a:rPr lang="el-GR" sz="2400" dirty="0"/>
              <a:t>Έχουν  ΖΒ τα θηλυκά 40-60 </a:t>
            </a:r>
            <a:r>
              <a:rPr lang="es-ES" sz="2400" dirty="0"/>
              <a:t>Kg</a:t>
            </a:r>
            <a:r>
              <a:rPr lang="el-GR" sz="2400" dirty="0"/>
              <a:t> και τα αρσενικα΄45-75 </a:t>
            </a:r>
            <a:r>
              <a:rPr lang="es-ES" sz="2400" dirty="0"/>
              <a:t>Kg</a:t>
            </a:r>
            <a:r>
              <a:rPr lang="en-US" sz="2400" dirty="0"/>
              <a:t> </a:t>
            </a:r>
            <a:r>
              <a:rPr lang="el-GR" sz="2400" dirty="0"/>
              <a:t>με γάλα από 50-100</a:t>
            </a:r>
            <a:r>
              <a:rPr lang="es-ES" sz="2400" dirty="0" smtClean="0"/>
              <a:t>Kg</a:t>
            </a:r>
            <a:r>
              <a:rPr lang="el-GR" sz="2400" dirty="0" smtClean="0"/>
              <a:t>.</a:t>
            </a:r>
            <a:endParaRPr lang="el-GR" sz="2400" dirty="0"/>
          </a:p>
          <a:p>
            <a:pPr marL="452628" indent="-342900" fontAlgn="auto">
              <a:spcAft>
                <a:spcPts val="0"/>
              </a:spcAft>
              <a:buFont typeface="Arial" panose="020B0604020202020204" pitchFamily="34" charset="0"/>
              <a:buChar char="•"/>
              <a:defRPr/>
            </a:pPr>
            <a:r>
              <a:rPr lang="el-GR" sz="2400" dirty="0"/>
              <a:t>Της Σκοπέλου έχουν ανοικτότερους καφέ χρωματισμούς, γαλακτοπαραγωγή από 170-250</a:t>
            </a:r>
            <a:r>
              <a:rPr lang="es-ES" sz="2400" dirty="0" smtClean="0"/>
              <a:t>kg</a:t>
            </a:r>
            <a:r>
              <a:rPr lang="el-GR" sz="2400" dirty="0" smtClean="0"/>
              <a:t>.</a:t>
            </a:r>
            <a:endParaRPr lang="el-GR" sz="2400" dirty="0"/>
          </a:p>
        </p:txBody>
      </p:sp>
      <p:pic>
        <p:nvPicPr>
          <p:cNvPr id="11" name="Picture 4"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4324350"/>
            <a:ext cx="3962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Εικόνα 9" desc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66755" y="4330956"/>
            <a:ext cx="2963590" cy="197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Φυλές γιδιών </a:t>
            </a:r>
            <a:r>
              <a:rPr lang="el-GR" dirty="0" smtClean="0"/>
              <a:t>(2 </a:t>
            </a:r>
            <a:r>
              <a:rPr lang="el-GR" dirty="0"/>
              <a:t>από 2)</a:t>
            </a:r>
          </a:p>
        </p:txBody>
      </p:sp>
      <p:sp>
        <p:nvSpPr>
          <p:cNvPr id="6" name="2 - Θέση περιεχομένου" descr="Saanen. &#10;Η πλέον γαλακτοπαραγωγική φυλή στον κόσμο με πάνω από 1000Kg γάλα, από την Ελβετία, σχεδόν ακέρατη, με κοντό τρίχωμα, ολόλευκη, με γένι, στη χώρα μας από 500-700kg με μικρή λιποπεριεκτικότητα.&#10;Alpine. &#10;Από την κεντροδυτική Γαλλία, γαλακτοπαραγωγή 800kg. Μεγαλύτερη ικανότητα βόσκησης και μικρή λιποπεριεκτικότητα.&#10;&#10;"/>
          <p:cNvSpPr>
            <a:spLocks noGrp="1"/>
          </p:cNvSpPr>
          <p:nvPr>
            <p:ph sz="quarter" idx="1"/>
          </p:nvPr>
        </p:nvSpPr>
        <p:spPr>
          <a:xfrm>
            <a:off x="612648" y="908720"/>
            <a:ext cx="8153400" cy="3960440"/>
          </a:xfrm>
        </p:spPr>
        <p:txBody>
          <a:bodyPr>
            <a:noAutofit/>
          </a:bodyPr>
          <a:lstStyle/>
          <a:p>
            <a:pPr marL="0" indent="0">
              <a:buNone/>
              <a:defRPr/>
            </a:pPr>
            <a:r>
              <a:rPr lang="el-GR" sz="2400" dirty="0" err="1" smtClean="0"/>
              <a:t>Saanen</a:t>
            </a:r>
            <a:r>
              <a:rPr lang="el-GR" sz="2400" dirty="0" smtClean="0"/>
              <a:t>. </a:t>
            </a:r>
          </a:p>
          <a:p>
            <a:pPr marL="452628" algn="just">
              <a:defRPr/>
            </a:pPr>
            <a:r>
              <a:rPr lang="el-GR" sz="2400" dirty="0" smtClean="0"/>
              <a:t>Η πλέον γαλακτοπαραγωγική φυλή στον κόσμο με πάνω από 1000Kg γάλα, από την Ελβετία, σχεδόν ακέρατη, με κοντό τρίχωμα, ολόλευκη, με γένι, στη χώρα μας από 500-700kg με μικρή </a:t>
            </a:r>
            <a:r>
              <a:rPr lang="el-GR" sz="2400" dirty="0" err="1" smtClean="0"/>
              <a:t>λιποπεριεκτικότητα</a:t>
            </a:r>
            <a:r>
              <a:rPr lang="el-GR" sz="2400" dirty="0" smtClean="0"/>
              <a:t>.</a:t>
            </a:r>
          </a:p>
          <a:p>
            <a:pPr marL="0" indent="0">
              <a:buNone/>
              <a:defRPr/>
            </a:pPr>
            <a:r>
              <a:rPr lang="el-GR" sz="2400" dirty="0" err="1" smtClean="0"/>
              <a:t>Alpine</a:t>
            </a:r>
            <a:r>
              <a:rPr lang="el-GR" sz="2400" dirty="0" smtClean="0"/>
              <a:t>. </a:t>
            </a:r>
          </a:p>
          <a:p>
            <a:pPr marL="452628">
              <a:defRPr/>
            </a:pPr>
            <a:r>
              <a:rPr lang="el-GR" sz="2400" dirty="0" smtClean="0"/>
              <a:t>Από την κεντροδυτική Γαλλία, γαλακτοπαραγωγή 800kg. Μεγαλύτερη ικανότητα βόσκησης και μικρή </a:t>
            </a:r>
            <a:r>
              <a:rPr lang="el-GR" sz="2400" dirty="0" err="1" smtClean="0"/>
              <a:t>λιποπεριεκτικότητα</a:t>
            </a:r>
            <a:r>
              <a:rPr lang="el-GR" sz="2400" dirty="0" smtClean="0"/>
              <a:t>.</a:t>
            </a:r>
          </a:p>
          <a:p>
            <a:pPr marL="452628" algn="just">
              <a:defRPr/>
            </a:pPr>
            <a:endParaRPr lang="el-GR" sz="2400" dirty="0"/>
          </a:p>
        </p:txBody>
      </p:sp>
      <p:pic>
        <p:nvPicPr>
          <p:cNvPr id="10" name="Εικόνα 8" descr="[DECORATIV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92467" y="4724661"/>
            <a:ext cx="2177715" cy="17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Εικόνα 6" descr="[DECORATIV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00562" y="4463226"/>
            <a:ext cx="2126630" cy="19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Λίγα λόγια για τα γίδια</a:t>
            </a:r>
          </a:p>
        </p:txBody>
      </p:sp>
      <p:sp>
        <p:nvSpPr>
          <p:cNvPr id="2" name="Ορθογώνιο 1" descr="Οι κατσίκες είναι ζώα πολύ πρώιμα. Μπορούν να ξεκινήσουν την αναπαραγωγή ακόμα και από τους 7 μήνες,&#10;Οι ντόπιες φυλές μπαίνουν από τους 18 μήνες αλλά αν οι συνθήκες εκτροφής είναι καλές μπορούν και νωρίτερα, &#10;Διάρκεια εγκυμοσύνης 143-157 ημέρες (5 μήνες), &#10;Η διάρκεια θηλασμού στην Ελλάδα είναι από 60-100 μέρες, &#10;Άρμεργμα με το χέρι.&#10;"/>
          <p:cNvSpPr/>
          <p:nvPr/>
        </p:nvSpPr>
        <p:spPr>
          <a:xfrm>
            <a:off x="539552" y="1330890"/>
            <a:ext cx="8208912" cy="3970318"/>
          </a:xfrm>
          <a:prstGeom prst="rect">
            <a:avLst/>
          </a:prstGeom>
        </p:spPr>
        <p:txBody>
          <a:bodyPr wrap="square">
            <a:spAutoFit/>
          </a:bodyPr>
          <a:lstStyle/>
          <a:p>
            <a:pPr marL="342900" indent="-342900" fontAlgn="auto">
              <a:lnSpc>
                <a:spcPct val="150000"/>
              </a:lnSpc>
              <a:spcAft>
                <a:spcPts val="0"/>
              </a:spcAft>
              <a:buFont typeface="Arial" panose="020B0604020202020204" pitchFamily="34" charset="0"/>
              <a:buChar char="•"/>
              <a:defRPr/>
            </a:pPr>
            <a:r>
              <a:rPr lang="el-GR" sz="2400" dirty="0"/>
              <a:t>Οι κατσίκες είναι ζώα πολύ πρώιμα. Μπορούν να ξεκινήσουν την αναπαραγωγή ακόμα και από τους 7 </a:t>
            </a:r>
            <a:r>
              <a:rPr lang="el-GR" sz="2400" dirty="0" smtClean="0"/>
              <a:t>μήνες</a:t>
            </a:r>
            <a:r>
              <a:rPr lang="el-GR" sz="2400" dirty="0"/>
              <a:t>,</a:t>
            </a:r>
          </a:p>
          <a:p>
            <a:pPr marL="342900" indent="-342900" fontAlgn="auto">
              <a:lnSpc>
                <a:spcPct val="150000"/>
              </a:lnSpc>
              <a:spcAft>
                <a:spcPts val="0"/>
              </a:spcAft>
              <a:buFont typeface="Arial" panose="020B0604020202020204" pitchFamily="34" charset="0"/>
              <a:buChar char="•"/>
              <a:defRPr/>
            </a:pPr>
            <a:r>
              <a:rPr lang="el-GR" sz="2400" dirty="0"/>
              <a:t>Οι ντόπιες φυλές μπαίνουν από τους 18 μήνες αλλά αν οι συνθήκες εκτροφής είναι καλές μπορούν και </a:t>
            </a:r>
            <a:r>
              <a:rPr lang="el-GR" sz="2400" dirty="0" smtClean="0"/>
              <a:t>νωρίτερα, </a:t>
            </a:r>
            <a:endParaRPr lang="el-GR" sz="2400" dirty="0"/>
          </a:p>
          <a:p>
            <a:pPr marL="342900" indent="-342900">
              <a:lnSpc>
                <a:spcPct val="150000"/>
              </a:lnSpc>
              <a:buFont typeface="Arial" panose="020B0604020202020204" pitchFamily="34" charset="0"/>
              <a:buChar char="•"/>
              <a:defRPr/>
            </a:pPr>
            <a:r>
              <a:rPr lang="el-GR" sz="2400" dirty="0"/>
              <a:t>Διάρκεια εγκυμοσύνης 143-157 ημέρες (5 μήνες</a:t>
            </a:r>
            <a:r>
              <a:rPr lang="el-GR" sz="2400" dirty="0" smtClean="0"/>
              <a:t>), </a:t>
            </a:r>
            <a:endParaRPr lang="el-GR" sz="2400" dirty="0"/>
          </a:p>
          <a:p>
            <a:pPr marL="342900" indent="-342900">
              <a:lnSpc>
                <a:spcPct val="150000"/>
              </a:lnSpc>
              <a:buFont typeface="Arial" panose="020B0604020202020204" pitchFamily="34" charset="0"/>
              <a:buChar char="•"/>
              <a:defRPr/>
            </a:pPr>
            <a:r>
              <a:rPr lang="el-GR" sz="2400" dirty="0"/>
              <a:t>Η διάρκεια θηλασμού στην Ελλάδα είναι από 60-100 </a:t>
            </a:r>
            <a:r>
              <a:rPr lang="el-GR" sz="2400" dirty="0" smtClean="0"/>
              <a:t>μέρες, </a:t>
            </a:r>
            <a:endParaRPr lang="el-GR" sz="2400" dirty="0"/>
          </a:p>
          <a:p>
            <a:pPr marL="342900" indent="-342900">
              <a:lnSpc>
                <a:spcPct val="150000"/>
              </a:lnSpc>
              <a:buFont typeface="Arial" panose="020B0604020202020204" pitchFamily="34" charset="0"/>
              <a:buChar char="•"/>
              <a:defRPr/>
            </a:pPr>
            <a:r>
              <a:rPr lang="el-GR" sz="2400" dirty="0" err="1"/>
              <a:t>Άρμεργμα</a:t>
            </a:r>
            <a:r>
              <a:rPr lang="el-GR" sz="2400" dirty="0"/>
              <a:t> με το </a:t>
            </a:r>
            <a:r>
              <a:rPr lang="el-GR" sz="2400" dirty="0" smtClean="0"/>
              <a:t>χέρι.</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Πού και πώς παράγεται το γάλα </a:t>
            </a:r>
            <a:r>
              <a:rPr lang="el-GR" dirty="0" smtClean="0"/>
              <a:t/>
            </a:r>
            <a:br>
              <a:rPr lang="el-GR" dirty="0" smtClean="0"/>
            </a:br>
            <a:r>
              <a:rPr lang="el-GR" dirty="0" smtClean="0"/>
              <a:t>(1 από 2)</a:t>
            </a:r>
            <a:endParaRPr lang="el-GR" dirty="0"/>
          </a:p>
        </p:txBody>
      </p:sp>
      <p:sp>
        <p:nvSpPr>
          <p:cNvPr id="2" name="Ορθογώνιο 1"/>
          <p:cNvSpPr/>
          <p:nvPr/>
        </p:nvSpPr>
        <p:spPr>
          <a:xfrm>
            <a:off x="467544" y="980728"/>
            <a:ext cx="8280920" cy="1569660"/>
          </a:xfrm>
          <a:prstGeom prst="rect">
            <a:avLst/>
          </a:prstGeom>
        </p:spPr>
        <p:txBody>
          <a:bodyPr wrap="square">
            <a:spAutoFit/>
          </a:bodyPr>
          <a:lstStyle/>
          <a:p>
            <a:pPr marL="342900" indent="-342900">
              <a:buFont typeface="Arial" panose="020B0604020202020204" pitchFamily="34" charset="0"/>
              <a:buChar char="•"/>
              <a:defRPr/>
            </a:pPr>
            <a:r>
              <a:rPr lang="el-GR" sz="2400" dirty="0" smtClean="0"/>
              <a:t>μαστικός αδένας,</a:t>
            </a:r>
            <a:endParaRPr lang="el-GR" sz="2400" dirty="0"/>
          </a:p>
          <a:p>
            <a:pPr marL="342900" indent="-342900">
              <a:buFont typeface="Arial" panose="020B0604020202020204" pitchFamily="34" charset="0"/>
              <a:buChar char="•"/>
              <a:defRPr/>
            </a:pPr>
            <a:r>
              <a:rPr lang="el-GR" sz="2400" dirty="0"/>
              <a:t>συνδετικός </a:t>
            </a:r>
            <a:r>
              <a:rPr lang="el-GR" sz="2400" dirty="0" smtClean="0"/>
              <a:t>ιστός,</a:t>
            </a:r>
            <a:endParaRPr lang="el-GR" sz="2400" dirty="0"/>
          </a:p>
          <a:p>
            <a:pPr marL="342900" indent="-342900">
              <a:buFont typeface="Arial" panose="020B0604020202020204" pitchFamily="34" charset="0"/>
              <a:buChar char="•"/>
              <a:defRPr/>
            </a:pPr>
            <a:r>
              <a:rPr lang="el-GR" sz="2400" dirty="0"/>
              <a:t>αιμοφόρα αγγεία και </a:t>
            </a:r>
            <a:r>
              <a:rPr lang="el-GR" sz="2400" dirty="0" smtClean="0"/>
              <a:t>νεύρα,</a:t>
            </a:r>
            <a:endParaRPr lang="el-GR" sz="2400" dirty="0"/>
          </a:p>
          <a:p>
            <a:pPr marL="342900" indent="-342900">
              <a:buFont typeface="Arial" panose="020B0604020202020204" pitchFamily="34" charset="0"/>
              <a:buChar char="•"/>
              <a:defRPr/>
            </a:pPr>
            <a:r>
              <a:rPr lang="el-GR" sz="2400" dirty="0"/>
              <a:t>επιθηλιακά </a:t>
            </a:r>
            <a:r>
              <a:rPr lang="el-GR" sz="2400" dirty="0" smtClean="0"/>
              <a:t>κύτταρα.</a:t>
            </a:r>
            <a:endParaRPr lang="el-GR" sz="2400" dirty="0"/>
          </a:p>
        </p:txBody>
      </p:sp>
      <p:pic>
        <p:nvPicPr>
          <p:cNvPr id="10" name="Picture 5" descr="Εικόνα, μαστικός αδένας (ιστός, αγγεία, νεύρα και κύτταρ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9918" y="2684834"/>
            <a:ext cx="5373688"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Πού και πώς παράγεται το γάλα </a:t>
            </a:r>
            <a:br>
              <a:rPr lang="el-GR" dirty="0"/>
            </a:br>
            <a:r>
              <a:rPr lang="el-GR" dirty="0" smtClean="0"/>
              <a:t>(2 </a:t>
            </a:r>
            <a:r>
              <a:rPr lang="el-GR" dirty="0"/>
              <a:t>από 2)</a:t>
            </a:r>
          </a:p>
        </p:txBody>
      </p:sp>
      <p:pic>
        <p:nvPicPr>
          <p:cNvPr id="6" name="Picture 5" descr="Εικόνα, ανατομία της αγελάδος."/>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t="-16843" b="16843"/>
          <a:stretch>
            <a:fillRect/>
          </a:stretch>
        </p:blipFill>
        <p:spPr>
          <a:xfrm>
            <a:off x="944562" y="1277129"/>
            <a:ext cx="7371854" cy="4816167"/>
          </a:xfrm>
          <a:noFill/>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defRPr/>
            </a:pPr>
            <a:r>
              <a:rPr lang="el-GR" altLang="el-GR" dirty="0"/>
              <a:t>Βιοσύνθεση των συστατικών του </a:t>
            </a:r>
            <a:r>
              <a:rPr lang="el-GR" altLang="el-GR" dirty="0" smtClean="0"/>
              <a:t>γάλακτος (1 από 9)</a:t>
            </a:r>
            <a:endParaRPr lang="el-GR" altLang="el-GR" dirty="0"/>
          </a:p>
        </p:txBody>
      </p:sp>
      <p:sp>
        <p:nvSpPr>
          <p:cNvPr id="6" name="2 - Θέση περιεχομένου" descr="Το γάλα σχηματίζεται στο αδενικό επιθήλιο του μαστικού αδένα των γαλακτοφόρων ζώων, &#10;Οι απαραίτητες δομικές ουσίες μεταφέρονται στο μαστό με το αίμα,&#10;Τα επιθηλιακά κύτταρα του μαστού συνθέτουν λίπος, λακτόζη, πρωτεΐνες ενώ τα υπόλοιπα συστατικά περνούν ως έχουν από το αίμα (βιταμίνες, ιχνοστοιχεία και λοιπά).&#10;"/>
          <p:cNvSpPr>
            <a:spLocks noGrp="1"/>
          </p:cNvSpPr>
          <p:nvPr>
            <p:ph sz="quarter" idx="1"/>
          </p:nvPr>
        </p:nvSpPr>
        <p:spPr>
          <a:xfrm>
            <a:off x="612648" y="1628800"/>
            <a:ext cx="8153400" cy="4176464"/>
          </a:xfrm>
        </p:spPr>
        <p:txBody>
          <a:bodyPr>
            <a:noAutofit/>
          </a:bodyPr>
          <a:lstStyle/>
          <a:p>
            <a:pPr>
              <a:lnSpc>
                <a:spcPct val="150000"/>
              </a:lnSpc>
              <a:buFontTx/>
              <a:buChar char="•"/>
              <a:defRPr/>
            </a:pPr>
            <a:r>
              <a:rPr lang="el-GR" altLang="el-GR" sz="2400" dirty="0">
                <a:cs typeface="Arial" pitchFamily="34" charset="0"/>
              </a:rPr>
              <a:t>Το γάλα σχηματίζεται στο αδενικό επιθήλιο του μαστικού </a:t>
            </a:r>
            <a:r>
              <a:rPr lang="el-GR" altLang="el-GR" sz="2400" dirty="0" smtClean="0">
                <a:cs typeface="Arial" pitchFamily="34" charset="0"/>
              </a:rPr>
              <a:t>αδένα των </a:t>
            </a:r>
            <a:r>
              <a:rPr lang="el-GR" altLang="el-GR" sz="2400" dirty="0">
                <a:cs typeface="Arial" pitchFamily="34" charset="0"/>
              </a:rPr>
              <a:t>γαλακτοφόρων </a:t>
            </a:r>
            <a:r>
              <a:rPr lang="el-GR" altLang="el-GR" sz="2400" dirty="0" smtClean="0">
                <a:cs typeface="Arial" pitchFamily="34" charset="0"/>
              </a:rPr>
              <a:t>ζώων, </a:t>
            </a:r>
            <a:endParaRPr lang="el-GR" altLang="el-GR" sz="2400" dirty="0">
              <a:cs typeface="Arial" pitchFamily="34" charset="0"/>
            </a:endParaRPr>
          </a:p>
          <a:p>
            <a:pPr>
              <a:lnSpc>
                <a:spcPct val="150000"/>
              </a:lnSpc>
              <a:buFontTx/>
              <a:buChar char="•"/>
              <a:defRPr/>
            </a:pPr>
            <a:r>
              <a:rPr lang="el-GR" altLang="el-GR" sz="2400" dirty="0">
                <a:cs typeface="Arial" pitchFamily="34" charset="0"/>
              </a:rPr>
              <a:t>Οι απαραίτητες δομικές ουσίες μεταφέρονται στο μαστό </a:t>
            </a:r>
            <a:r>
              <a:rPr lang="el-GR" altLang="el-GR" sz="2400" dirty="0" smtClean="0">
                <a:cs typeface="Arial" pitchFamily="34" charset="0"/>
              </a:rPr>
              <a:t>με </a:t>
            </a:r>
            <a:r>
              <a:rPr lang="el-GR" altLang="el-GR" sz="2400" dirty="0">
                <a:cs typeface="Arial" pitchFamily="34" charset="0"/>
              </a:rPr>
              <a:t>το </a:t>
            </a:r>
            <a:r>
              <a:rPr lang="el-GR" altLang="el-GR" sz="2400" dirty="0" smtClean="0">
                <a:cs typeface="Arial" pitchFamily="34" charset="0"/>
              </a:rPr>
              <a:t>αίμα,</a:t>
            </a:r>
            <a:endParaRPr lang="el-GR" altLang="el-GR" sz="2400" dirty="0">
              <a:cs typeface="Arial" pitchFamily="34" charset="0"/>
            </a:endParaRPr>
          </a:p>
          <a:p>
            <a:pPr>
              <a:lnSpc>
                <a:spcPct val="150000"/>
              </a:lnSpc>
              <a:buFontTx/>
              <a:buChar char="•"/>
              <a:defRPr/>
            </a:pPr>
            <a:r>
              <a:rPr lang="el-GR" altLang="el-GR" sz="2400" dirty="0">
                <a:cs typeface="Arial" pitchFamily="34" charset="0"/>
              </a:rPr>
              <a:t>Τα επιθηλιακά κύτταρα του μαστού συνθέτουν </a:t>
            </a:r>
            <a:r>
              <a:rPr lang="el-GR" altLang="el-GR" sz="2400" dirty="0" smtClean="0">
                <a:cs typeface="Arial" pitchFamily="34" charset="0"/>
              </a:rPr>
              <a:t>λίπος, λακτόζη, πρωτεΐνες </a:t>
            </a:r>
            <a:r>
              <a:rPr lang="el-GR" altLang="el-GR" sz="2400" dirty="0">
                <a:cs typeface="Arial" pitchFamily="34" charset="0"/>
              </a:rPr>
              <a:t>ενώ τα υπόλοιπα συστατικά περνούν ως έχουν από </a:t>
            </a:r>
            <a:r>
              <a:rPr lang="el-GR" altLang="el-GR" sz="2400" dirty="0" smtClean="0">
                <a:cs typeface="Arial" pitchFamily="34" charset="0"/>
              </a:rPr>
              <a:t>το </a:t>
            </a:r>
            <a:r>
              <a:rPr lang="el-GR" altLang="el-GR" sz="2400" dirty="0">
                <a:cs typeface="Arial" pitchFamily="34" charset="0"/>
              </a:rPr>
              <a:t>αίμα (βιταμίνες, ιχνοστοιχεία κλπ</a:t>
            </a:r>
            <a:r>
              <a:rPr lang="el-GR" altLang="el-GR" sz="2400" dirty="0" smtClean="0">
                <a:cs typeface="Arial" pitchFamily="34" charset="0"/>
              </a:rPr>
              <a:t>).</a:t>
            </a:r>
            <a:endParaRPr lang="el-GR" altLang="el-GR" sz="2400" dirty="0">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Βιοσύνθεση των συστατικών του γάλακτος </a:t>
            </a:r>
            <a:r>
              <a:rPr lang="el-GR" altLang="el-GR" dirty="0" smtClean="0"/>
              <a:t>(2 </a:t>
            </a:r>
            <a:r>
              <a:rPr lang="el-GR" altLang="el-GR" dirty="0"/>
              <a:t>από </a:t>
            </a:r>
            <a:r>
              <a:rPr lang="el-GR" altLang="el-GR" dirty="0" smtClean="0"/>
              <a:t>9)</a:t>
            </a:r>
            <a:endParaRPr lang="el-GR" dirty="0"/>
          </a:p>
        </p:txBody>
      </p:sp>
      <p:pic>
        <p:nvPicPr>
          <p:cNvPr id="6" name="Picture 9" descr="Εικόνα, σύστημα πέψης της αγελάδο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194649"/>
            <a:ext cx="7705551" cy="511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Βιοσύνθεση των συστατικών του γάλακτος </a:t>
            </a:r>
            <a:r>
              <a:rPr lang="el-GR" altLang="el-GR" dirty="0" smtClean="0"/>
              <a:t>(3 </a:t>
            </a:r>
            <a:r>
              <a:rPr lang="el-GR" altLang="el-GR" dirty="0"/>
              <a:t>από </a:t>
            </a:r>
            <a:r>
              <a:rPr lang="el-GR" altLang="el-GR" dirty="0" smtClean="0"/>
              <a:t>9)</a:t>
            </a:r>
            <a:endParaRPr lang="el-GR" dirty="0"/>
          </a:p>
        </p:txBody>
      </p:sp>
      <p:pic>
        <p:nvPicPr>
          <p:cNvPr id="10" name="Picture 5" descr="Εικόνα, σχεδιάγραμμα της παραγωγής γάλακτο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71600"/>
            <a:ext cx="6985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Βιοσύνθεση των συστατικών του γάλακτος </a:t>
            </a:r>
            <a:r>
              <a:rPr lang="el-GR" altLang="el-GR" dirty="0" smtClean="0"/>
              <a:t>(4 </a:t>
            </a:r>
            <a:r>
              <a:rPr lang="el-GR" altLang="el-GR" dirty="0"/>
              <a:t>από </a:t>
            </a:r>
            <a:r>
              <a:rPr lang="el-GR" altLang="el-GR" dirty="0" smtClean="0"/>
              <a:t>9)</a:t>
            </a:r>
            <a:endParaRPr lang="el-GR" dirty="0"/>
          </a:p>
        </p:txBody>
      </p:sp>
      <p:sp>
        <p:nvSpPr>
          <p:cNvPr id="6" name="2 - Θέση περιεχομένου" descr="Σχηματισμός λίπους, πρωτεϊνών, λακτόζης στα επιθηλιακά κύτταρα του μαστικού αδένα.&#10;&#10;Λίπος: &#10;Τα λιπαρά οξέα με αλυσίδες μεγαλύτερες των δώδεκα άτομα C (παλμιτικό, στεατικό και ελαϊκό), προέρχονται από την αιματική κυκλοφορία. &#10; Τα μικρής αλυσίδας λ.ο. συντίθενται στο ενδοπλασματικό δίκτυο των επιθηλιακών κυττάρων του μαστικού αδένα.&#10; Τα λιποσταγονίδια που σχηματίζονται αυξάνονται σε μέγεθος γιατί συνενώνονται μεταξύ τους.&#10;"/>
          <p:cNvSpPr>
            <a:spLocks noGrp="1"/>
          </p:cNvSpPr>
          <p:nvPr>
            <p:ph sz="quarter" idx="1"/>
          </p:nvPr>
        </p:nvSpPr>
        <p:spPr>
          <a:xfrm>
            <a:off x="612648" y="1196752"/>
            <a:ext cx="8153400" cy="5040560"/>
          </a:xfrm>
        </p:spPr>
        <p:txBody>
          <a:bodyPr>
            <a:noAutofit/>
          </a:bodyPr>
          <a:lstStyle/>
          <a:p>
            <a:pPr marL="0" indent="0">
              <a:buNone/>
            </a:pPr>
            <a:r>
              <a:rPr lang="el-GR" altLang="el-GR" sz="2400" dirty="0"/>
              <a:t>Σχηματισμός λίπους, πρωτεϊνών, λακτόζης </a:t>
            </a:r>
            <a:r>
              <a:rPr lang="el-GR" altLang="el-GR" sz="2400" dirty="0" smtClean="0"/>
              <a:t>στα </a:t>
            </a:r>
            <a:r>
              <a:rPr lang="el-GR" altLang="el-GR" sz="2400" dirty="0"/>
              <a:t>επιθηλιακά κύτταρα του μαστικού </a:t>
            </a:r>
            <a:r>
              <a:rPr lang="el-GR" altLang="el-GR" sz="2400" dirty="0" smtClean="0"/>
              <a:t>αδένα.</a:t>
            </a:r>
          </a:p>
          <a:p>
            <a:pPr marL="0" indent="0">
              <a:buNone/>
            </a:pPr>
            <a:endParaRPr lang="el-GR" altLang="el-GR" sz="2400" dirty="0"/>
          </a:p>
          <a:p>
            <a:pPr marL="0" indent="0">
              <a:buNone/>
              <a:defRPr/>
            </a:pPr>
            <a:r>
              <a:rPr lang="el-GR" altLang="el-GR" sz="2400" dirty="0">
                <a:cs typeface="Arial" pitchFamily="34" charset="0"/>
              </a:rPr>
              <a:t>Λίπος: </a:t>
            </a:r>
          </a:p>
          <a:p>
            <a:pPr>
              <a:buFontTx/>
              <a:buChar char="•"/>
              <a:defRPr/>
            </a:pPr>
            <a:r>
              <a:rPr lang="el-GR" altLang="el-GR" sz="2400" dirty="0">
                <a:cs typeface="Arial" pitchFamily="34" charset="0"/>
              </a:rPr>
              <a:t>Τα λιπαρά οξέα με αλυσίδες &gt;12 άτομα </a:t>
            </a:r>
            <a:r>
              <a:rPr lang="en-US" altLang="el-GR" sz="2400" dirty="0">
                <a:cs typeface="Arial" pitchFamily="34" charset="0"/>
              </a:rPr>
              <a:t>C</a:t>
            </a:r>
            <a:r>
              <a:rPr lang="el-GR" altLang="el-GR" sz="2400" dirty="0">
                <a:cs typeface="Arial" pitchFamily="34" charset="0"/>
              </a:rPr>
              <a:t> (</a:t>
            </a:r>
            <a:r>
              <a:rPr lang="el-GR" altLang="el-GR" sz="2400" dirty="0" err="1">
                <a:cs typeface="Arial" pitchFamily="34" charset="0"/>
              </a:rPr>
              <a:t>παλμιτικό</a:t>
            </a:r>
            <a:r>
              <a:rPr lang="el-GR" altLang="el-GR" sz="2400" dirty="0">
                <a:cs typeface="Arial" pitchFamily="34" charset="0"/>
              </a:rPr>
              <a:t>, </a:t>
            </a:r>
            <a:r>
              <a:rPr lang="el-GR" altLang="el-GR" sz="2400" dirty="0" smtClean="0">
                <a:cs typeface="Arial" pitchFamily="34" charset="0"/>
              </a:rPr>
              <a:t>στεατικό και </a:t>
            </a:r>
            <a:r>
              <a:rPr lang="el-GR" altLang="el-GR" sz="2400" dirty="0" err="1">
                <a:cs typeface="Arial" pitchFamily="34" charset="0"/>
              </a:rPr>
              <a:t>ελαϊκό</a:t>
            </a:r>
            <a:r>
              <a:rPr lang="el-GR" altLang="el-GR" sz="2400" dirty="0">
                <a:cs typeface="Arial" pitchFamily="34" charset="0"/>
              </a:rPr>
              <a:t>)</a:t>
            </a:r>
            <a:r>
              <a:rPr lang="en-US" altLang="el-GR" sz="2400" dirty="0">
                <a:cs typeface="Arial" pitchFamily="34" charset="0"/>
              </a:rPr>
              <a:t>,</a:t>
            </a:r>
            <a:r>
              <a:rPr lang="el-GR" altLang="el-GR" sz="2400" dirty="0">
                <a:cs typeface="Arial" pitchFamily="34" charset="0"/>
              </a:rPr>
              <a:t> προέρχονται από την αιματική κυκλοφορία</a:t>
            </a:r>
            <a:r>
              <a:rPr lang="en-US" altLang="el-GR" sz="2400" dirty="0">
                <a:cs typeface="Arial" pitchFamily="34" charset="0"/>
              </a:rPr>
              <a:t>. </a:t>
            </a:r>
            <a:endParaRPr lang="el-GR" altLang="el-GR" sz="2400" dirty="0">
              <a:cs typeface="Arial" pitchFamily="34" charset="0"/>
            </a:endParaRPr>
          </a:p>
          <a:p>
            <a:pPr>
              <a:buFontTx/>
              <a:buChar char="•"/>
              <a:defRPr/>
            </a:pPr>
            <a:r>
              <a:rPr lang="el-GR" altLang="el-GR" sz="2400" dirty="0">
                <a:cs typeface="Arial" pitchFamily="34" charset="0"/>
              </a:rPr>
              <a:t> Τα μικρής αλυσίδας </a:t>
            </a:r>
            <a:r>
              <a:rPr lang="el-GR" altLang="el-GR" sz="2400" dirty="0" err="1">
                <a:cs typeface="Arial" pitchFamily="34" charset="0"/>
              </a:rPr>
              <a:t>λ.ο</a:t>
            </a:r>
            <a:r>
              <a:rPr lang="el-GR" altLang="el-GR" sz="2400" dirty="0">
                <a:cs typeface="Arial" pitchFamily="34" charset="0"/>
              </a:rPr>
              <a:t>. συντίθενται στο </a:t>
            </a:r>
            <a:r>
              <a:rPr lang="el-GR" altLang="el-GR" sz="2400" dirty="0" err="1">
                <a:cs typeface="Arial" pitchFamily="34" charset="0"/>
              </a:rPr>
              <a:t>ενδοπλασματικό</a:t>
            </a:r>
            <a:r>
              <a:rPr lang="el-GR" altLang="el-GR" sz="2400" dirty="0">
                <a:cs typeface="Arial" pitchFamily="34" charset="0"/>
              </a:rPr>
              <a:t> δίκτυο </a:t>
            </a:r>
            <a:r>
              <a:rPr lang="el-GR" altLang="el-GR" sz="2400" dirty="0" smtClean="0">
                <a:cs typeface="Arial" pitchFamily="34" charset="0"/>
              </a:rPr>
              <a:t>των </a:t>
            </a:r>
            <a:r>
              <a:rPr lang="el-GR" altLang="el-GR" sz="2400" dirty="0">
                <a:cs typeface="Arial" pitchFamily="34" charset="0"/>
              </a:rPr>
              <a:t>επιθηλιακών κυττάρων του μαστικού αδένα</a:t>
            </a:r>
            <a:r>
              <a:rPr lang="el-GR" altLang="el-GR" sz="2400" dirty="0" smtClean="0">
                <a:cs typeface="Arial" pitchFamily="34" charset="0"/>
              </a:rPr>
              <a:t>.</a:t>
            </a:r>
            <a:endParaRPr lang="el-GR" altLang="el-GR" sz="2400" dirty="0">
              <a:cs typeface="Arial" pitchFamily="34" charset="0"/>
            </a:endParaRPr>
          </a:p>
          <a:p>
            <a:pPr>
              <a:buFontTx/>
              <a:buChar char="•"/>
              <a:defRPr/>
            </a:pPr>
            <a:r>
              <a:rPr lang="el-GR" altLang="el-GR" sz="2400" dirty="0">
                <a:cs typeface="Arial" pitchFamily="34" charset="0"/>
              </a:rPr>
              <a:t> Τα </a:t>
            </a:r>
            <a:r>
              <a:rPr lang="el-GR" altLang="el-GR" sz="2400" dirty="0" err="1">
                <a:cs typeface="Arial" pitchFamily="34" charset="0"/>
              </a:rPr>
              <a:t>λιποσταγονίδια</a:t>
            </a:r>
            <a:r>
              <a:rPr lang="el-GR" altLang="el-GR" sz="2400" dirty="0">
                <a:cs typeface="Arial" pitchFamily="34" charset="0"/>
              </a:rPr>
              <a:t> που σχηματίζονται αυξάνονται σε μέγεθος </a:t>
            </a:r>
            <a:r>
              <a:rPr lang="el-GR" altLang="el-GR" sz="2400" dirty="0" smtClean="0">
                <a:cs typeface="Arial" pitchFamily="34" charset="0"/>
              </a:rPr>
              <a:t>γιατί </a:t>
            </a:r>
            <a:r>
              <a:rPr lang="el-GR" altLang="el-GR" sz="2400" dirty="0">
                <a:cs typeface="Arial" pitchFamily="34" charset="0"/>
              </a:rPr>
              <a:t>συνενώνονται μεταξύ τους</a:t>
            </a:r>
            <a:r>
              <a:rPr lang="el-GR" altLang="el-GR" sz="2400" dirty="0" smtClean="0">
                <a:cs typeface="Arial" pitchFamily="34" charset="0"/>
              </a:rPr>
              <a:t>.</a:t>
            </a:r>
            <a:endParaRPr lang="el-GR" altLang="el-GR" sz="2400" dirty="0">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Βιοσύνθεση των συστατικών του γάλακτος </a:t>
            </a:r>
            <a:r>
              <a:rPr lang="el-GR" altLang="el-GR" dirty="0" smtClean="0"/>
              <a:t>(5 </a:t>
            </a:r>
            <a:r>
              <a:rPr lang="el-GR" altLang="el-GR" dirty="0"/>
              <a:t>από </a:t>
            </a:r>
            <a:r>
              <a:rPr lang="el-GR" altLang="el-GR" dirty="0" smtClean="0"/>
              <a:t>9)</a:t>
            </a:r>
            <a:endParaRPr lang="el-GR" dirty="0"/>
          </a:p>
        </p:txBody>
      </p:sp>
      <p:sp>
        <p:nvSpPr>
          <p:cNvPr id="6" name="2 - Θέση περιεχομένου" descr="Φτάνουν σε τελικό μέγεθος ένα ως είκοσι μm.&#10;Περιβάλλονται από κυτταροπλασματική μεμβράνη και αποβάλλονται στην εκκριματοδόχο κοιλότητα.&#10;Πρωτεΐνες:&#10;Το ενενήντα τοις εκατό των πρωτεϊνών του παραγόμενου γάλακτος προέρχονται από σύνθεση στο μαστό (καζεΐνες, β-γαλακτοσφαιρίνη και α-γαλακταλβουμίνη).&#10;Η οραλβουμίνη και κάποιες ανοσοσφαιρίνες προέρχονται απευθείας από την αιματική κυκλοφορία,&#10;Συντίθενται στα ριβοσωμάτια των επιθηλιακών κυττάρων του μαστικού αδένα από τα αμινοξέα που προέρχονται από την αιματική κυκλοφορία,&#10;&#10;&#10;"/>
          <p:cNvSpPr>
            <a:spLocks noGrp="1"/>
          </p:cNvSpPr>
          <p:nvPr>
            <p:ph sz="quarter" idx="1"/>
          </p:nvPr>
        </p:nvSpPr>
        <p:spPr>
          <a:xfrm>
            <a:off x="612648" y="1196752"/>
            <a:ext cx="8153400" cy="5220170"/>
          </a:xfrm>
        </p:spPr>
        <p:txBody>
          <a:bodyPr>
            <a:noAutofit/>
          </a:bodyPr>
          <a:lstStyle/>
          <a:p>
            <a:pPr>
              <a:buFontTx/>
              <a:buChar char="•"/>
              <a:defRPr/>
            </a:pPr>
            <a:r>
              <a:rPr lang="el-GR" altLang="el-GR" sz="2400" dirty="0" smtClean="0">
                <a:cs typeface="Arial" pitchFamily="34" charset="0"/>
              </a:rPr>
              <a:t>Φτάνουν </a:t>
            </a:r>
            <a:r>
              <a:rPr lang="el-GR" altLang="el-GR" sz="2400" dirty="0">
                <a:cs typeface="Arial" pitchFamily="34" charset="0"/>
              </a:rPr>
              <a:t>σε τελικό μέγεθος 1-20μ</a:t>
            </a:r>
            <a:r>
              <a:rPr lang="en-US" altLang="el-GR" sz="2400" dirty="0">
                <a:cs typeface="Arial" pitchFamily="34" charset="0"/>
              </a:rPr>
              <a:t>m</a:t>
            </a:r>
            <a:r>
              <a:rPr lang="el-GR" altLang="el-GR" sz="2400" dirty="0" smtClean="0">
                <a:cs typeface="Arial" pitchFamily="34" charset="0"/>
              </a:rPr>
              <a:t>.</a:t>
            </a:r>
          </a:p>
          <a:p>
            <a:pPr>
              <a:buFontTx/>
              <a:buChar char="•"/>
              <a:defRPr/>
            </a:pPr>
            <a:r>
              <a:rPr lang="el-GR" altLang="el-GR" sz="2400" dirty="0" smtClean="0">
                <a:cs typeface="Arial" pitchFamily="34" charset="0"/>
              </a:rPr>
              <a:t>Περιβάλλονται </a:t>
            </a:r>
            <a:r>
              <a:rPr lang="el-GR" altLang="el-GR" sz="2400" dirty="0">
                <a:cs typeface="Arial" pitchFamily="34" charset="0"/>
              </a:rPr>
              <a:t>από </a:t>
            </a:r>
            <a:r>
              <a:rPr lang="el-GR" altLang="el-GR" sz="2400" dirty="0" err="1">
                <a:cs typeface="Arial" pitchFamily="34" charset="0"/>
              </a:rPr>
              <a:t>κυτταροπλασματική</a:t>
            </a:r>
            <a:r>
              <a:rPr lang="el-GR" altLang="el-GR" sz="2400" dirty="0">
                <a:cs typeface="Arial" pitchFamily="34" charset="0"/>
              </a:rPr>
              <a:t> μεμβράνη και αποβάλλονται </a:t>
            </a:r>
            <a:r>
              <a:rPr lang="el-GR" altLang="el-GR" sz="2400" dirty="0" smtClean="0">
                <a:cs typeface="Arial" pitchFamily="34" charset="0"/>
              </a:rPr>
              <a:t>στην </a:t>
            </a:r>
            <a:r>
              <a:rPr lang="el-GR" altLang="el-GR" sz="2400" dirty="0" err="1">
                <a:cs typeface="Arial" pitchFamily="34" charset="0"/>
              </a:rPr>
              <a:t>εκκριματοδόχο</a:t>
            </a:r>
            <a:r>
              <a:rPr lang="el-GR" altLang="el-GR" sz="2400" dirty="0">
                <a:cs typeface="Arial" pitchFamily="34" charset="0"/>
              </a:rPr>
              <a:t> κοιλότητα</a:t>
            </a:r>
            <a:r>
              <a:rPr lang="el-GR" altLang="el-GR" sz="2400" dirty="0" smtClean="0">
                <a:cs typeface="Arial" pitchFamily="34" charset="0"/>
              </a:rPr>
              <a:t>.</a:t>
            </a:r>
          </a:p>
          <a:p>
            <a:pPr marL="0" indent="0">
              <a:buNone/>
              <a:defRPr/>
            </a:pPr>
            <a:r>
              <a:rPr lang="el-GR" altLang="el-GR" sz="2400" dirty="0" smtClean="0">
                <a:cs typeface="Arial" pitchFamily="34" charset="0"/>
              </a:rPr>
              <a:t>Πρωτεΐνες:</a:t>
            </a:r>
            <a:endParaRPr lang="el-GR" altLang="el-GR" sz="2400" dirty="0">
              <a:cs typeface="Arial" pitchFamily="34" charset="0"/>
            </a:endParaRPr>
          </a:p>
          <a:p>
            <a:pPr>
              <a:buFontTx/>
              <a:buChar char="•"/>
              <a:defRPr/>
            </a:pPr>
            <a:r>
              <a:rPr lang="el-GR" altLang="el-GR" sz="2400" dirty="0">
                <a:cs typeface="Arial" pitchFamily="34" charset="0"/>
              </a:rPr>
              <a:t>Το 90% των πρωτεϊνών του παραγόμενου γάλακτος προέρχονται από </a:t>
            </a:r>
            <a:r>
              <a:rPr lang="el-GR" altLang="el-GR" sz="2400" dirty="0" smtClean="0">
                <a:cs typeface="Arial" pitchFamily="34" charset="0"/>
              </a:rPr>
              <a:t>σύνθεση </a:t>
            </a:r>
            <a:r>
              <a:rPr lang="el-GR" altLang="el-GR" sz="2400" dirty="0">
                <a:cs typeface="Arial" pitchFamily="34" charset="0"/>
              </a:rPr>
              <a:t>στο μαστό (</a:t>
            </a:r>
            <a:r>
              <a:rPr lang="el-GR" altLang="el-GR" sz="2400" dirty="0" err="1">
                <a:cs typeface="Arial" pitchFamily="34" charset="0"/>
              </a:rPr>
              <a:t>καζεΐνες</a:t>
            </a:r>
            <a:r>
              <a:rPr lang="el-GR" altLang="el-GR" sz="2400" dirty="0">
                <a:cs typeface="Arial" pitchFamily="34" charset="0"/>
              </a:rPr>
              <a:t>, β-</a:t>
            </a:r>
            <a:r>
              <a:rPr lang="el-GR" altLang="el-GR" sz="2400" dirty="0" err="1">
                <a:cs typeface="Arial" pitchFamily="34" charset="0"/>
              </a:rPr>
              <a:t>γαλακτοσφαιρίνη</a:t>
            </a:r>
            <a:r>
              <a:rPr lang="el-GR" altLang="el-GR" sz="2400" dirty="0">
                <a:cs typeface="Arial" pitchFamily="34" charset="0"/>
              </a:rPr>
              <a:t> και α-</a:t>
            </a:r>
            <a:r>
              <a:rPr lang="el-GR" altLang="el-GR" sz="2400" dirty="0" err="1">
                <a:cs typeface="Arial" pitchFamily="34" charset="0"/>
              </a:rPr>
              <a:t>γαλακταλβουμίνη</a:t>
            </a:r>
            <a:r>
              <a:rPr lang="el-GR" altLang="el-GR" sz="2400" dirty="0" smtClean="0">
                <a:cs typeface="Arial" pitchFamily="34" charset="0"/>
              </a:rPr>
              <a:t>).</a:t>
            </a:r>
            <a:endParaRPr lang="el-GR" altLang="el-GR" sz="2400" dirty="0">
              <a:cs typeface="Arial" pitchFamily="34" charset="0"/>
            </a:endParaRPr>
          </a:p>
          <a:p>
            <a:pPr>
              <a:buFontTx/>
              <a:buChar char="•"/>
              <a:defRPr/>
            </a:pPr>
            <a:r>
              <a:rPr lang="el-GR" altLang="el-GR" sz="2400" dirty="0">
                <a:cs typeface="Arial" pitchFamily="34" charset="0"/>
              </a:rPr>
              <a:t>Η </a:t>
            </a:r>
            <a:r>
              <a:rPr lang="el-GR" altLang="el-GR" sz="2400" dirty="0" err="1">
                <a:cs typeface="Arial" pitchFamily="34" charset="0"/>
              </a:rPr>
              <a:t>οραλβουμίνη</a:t>
            </a:r>
            <a:r>
              <a:rPr lang="el-GR" altLang="el-GR" sz="2400" dirty="0">
                <a:cs typeface="Arial" pitchFamily="34" charset="0"/>
              </a:rPr>
              <a:t> και κάποιες </a:t>
            </a:r>
            <a:r>
              <a:rPr lang="el-GR" altLang="el-GR" sz="2400" dirty="0" err="1">
                <a:cs typeface="Arial" pitchFamily="34" charset="0"/>
              </a:rPr>
              <a:t>ανοσοσφαιρίνες</a:t>
            </a:r>
            <a:r>
              <a:rPr lang="el-GR" altLang="el-GR" sz="2400" dirty="0">
                <a:cs typeface="Arial" pitchFamily="34" charset="0"/>
              </a:rPr>
              <a:t> προέρχονται απευθείας από </a:t>
            </a:r>
            <a:r>
              <a:rPr lang="el-GR" altLang="el-GR" sz="2400" dirty="0" smtClean="0">
                <a:cs typeface="Arial" pitchFamily="34" charset="0"/>
              </a:rPr>
              <a:t>την </a:t>
            </a:r>
            <a:r>
              <a:rPr lang="el-GR" altLang="el-GR" sz="2400" dirty="0">
                <a:cs typeface="Arial" pitchFamily="34" charset="0"/>
              </a:rPr>
              <a:t>αιματική </a:t>
            </a:r>
            <a:r>
              <a:rPr lang="el-GR" altLang="el-GR" sz="2400" dirty="0" smtClean="0">
                <a:cs typeface="Arial" pitchFamily="34" charset="0"/>
              </a:rPr>
              <a:t>κυκλοφορία</a:t>
            </a:r>
            <a:r>
              <a:rPr lang="el-GR" altLang="el-GR" sz="2400" dirty="0">
                <a:cs typeface="Arial" pitchFamily="34" charset="0"/>
              </a:rPr>
              <a:t>,</a:t>
            </a:r>
          </a:p>
          <a:p>
            <a:pPr>
              <a:buFontTx/>
              <a:buChar char="•"/>
              <a:defRPr/>
            </a:pPr>
            <a:r>
              <a:rPr lang="el-GR" altLang="el-GR" sz="2400" dirty="0">
                <a:cs typeface="Arial" pitchFamily="34" charset="0"/>
              </a:rPr>
              <a:t>Συντίθενται στα ριβοσωμάτια των επιθηλιακών κυττάρων του μαστικού </a:t>
            </a:r>
            <a:r>
              <a:rPr lang="el-GR" altLang="el-GR" sz="2400" dirty="0" smtClean="0">
                <a:cs typeface="Arial" pitchFamily="34" charset="0"/>
              </a:rPr>
              <a:t>αδένα από </a:t>
            </a:r>
            <a:r>
              <a:rPr lang="el-GR" altLang="el-GR" sz="2400" dirty="0">
                <a:cs typeface="Arial" pitchFamily="34" charset="0"/>
              </a:rPr>
              <a:t>τα αμινοξέα που προέρχονται από την αιματική </a:t>
            </a:r>
            <a:r>
              <a:rPr lang="el-GR" altLang="el-GR" sz="2400" dirty="0" smtClean="0">
                <a:cs typeface="Arial" pitchFamily="34" charset="0"/>
              </a:rPr>
              <a:t>κυκλοφορία,</a:t>
            </a:r>
            <a:endParaRPr lang="el-GR" altLang="el-GR" sz="2400" dirty="0">
              <a:solidFill>
                <a:schemeClr val="accent2"/>
              </a:solidFill>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Βιοσύνθεση των συστατικών του γάλακτος </a:t>
            </a:r>
            <a:r>
              <a:rPr lang="el-GR" altLang="el-GR" dirty="0" smtClean="0"/>
              <a:t>(6 </a:t>
            </a:r>
            <a:r>
              <a:rPr lang="el-GR" altLang="el-GR" dirty="0"/>
              <a:t>από </a:t>
            </a:r>
            <a:r>
              <a:rPr lang="el-GR" altLang="el-GR" dirty="0" smtClean="0"/>
              <a:t>9)</a:t>
            </a:r>
            <a:endParaRPr lang="el-GR" dirty="0"/>
          </a:p>
        </p:txBody>
      </p:sp>
      <p:sp>
        <p:nvSpPr>
          <p:cNvPr id="8" name="2 - Θέση περιεχομένου"/>
          <p:cNvSpPr txBox="1">
            <a:spLocks/>
          </p:cNvSpPr>
          <p:nvPr/>
        </p:nvSpPr>
        <p:spPr>
          <a:xfrm>
            <a:off x="612648" y="1628800"/>
            <a:ext cx="8153400" cy="352839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Tx/>
              <a:buChar char="•"/>
              <a:defRPr/>
            </a:pPr>
            <a:r>
              <a:rPr lang="el-GR" altLang="el-GR" sz="2400" dirty="0">
                <a:cs typeface="Arial" pitchFamily="34" charset="0"/>
              </a:rPr>
              <a:t>Τα αμινοξέα συνενώνονται σε πρωτεϊνικά κοκκία (μικκύλια για τις </a:t>
            </a:r>
            <a:r>
              <a:rPr lang="el-GR" altLang="el-GR" sz="2400" dirty="0" err="1">
                <a:cs typeface="Arial" pitchFamily="34" charset="0"/>
              </a:rPr>
              <a:t>καζεΐνες</a:t>
            </a:r>
            <a:r>
              <a:rPr lang="el-GR" altLang="el-GR" sz="2400" dirty="0">
                <a:cs typeface="Arial" pitchFamily="34" charset="0"/>
              </a:rPr>
              <a:t>),</a:t>
            </a:r>
          </a:p>
          <a:p>
            <a:pPr>
              <a:lnSpc>
                <a:spcPct val="150000"/>
              </a:lnSpc>
              <a:buFontTx/>
              <a:buChar char="•"/>
              <a:defRPr/>
            </a:pPr>
            <a:r>
              <a:rPr lang="el-GR" altLang="el-GR" sz="2400" dirty="0">
                <a:cs typeface="Arial" pitchFamily="34" charset="0"/>
              </a:rPr>
              <a:t>Σε συνδυασμό με άλλα συστατικά (νερό, λακτόζη) περιβάλλονται από μεμβράνη, μετατρέπονται σε εκκριτικά κοκκία και σε συνδυασμό με τα </a:t>
            </a:r>
            <a:r>
              <a:rPr lang="el-GR" altLang="el-GR" sz="2400" dirty="0" err="1">
                <a:cs typeface="Arial" pitchFamily="34" charset="0"/>
              </a:rPr>
              <a:t>λιποσφαίρια</a:t>
            </a:r>
            <a:r>
              <a:rPr lang="el-GR" altLang="el-GR" sz="2400" dirty="0">
                <a:cs typeface="Arial" pitchFamily="34" charset="0"/>
              </a:rPr>
              <a:t>, αποβάλλονται στην </a:t>
            </a:r>
            <a:r>
              <a:rPr lang="el-GR" altLang="el-GR" sz="2400" dirty="0" err="1">
                <a:cs typeface="Arial" pitchFamily="34" charset="0"/>
              </a:rPr>
              <a:t>εκκριματοδόχο</a:t>
            </a:r>
            <a:r>
              <a:rPr lang="el-GR" altLang="el-GR" sz="2400" dirty="0">
                <a:cs typeface="Arial" pitchFamily="34" charset="0"/>
              </a:rPr>
              <a:t> </a:t>
            </a:r>
            <a:r>
              <a:rPr lang="el-GR" altLang="el-GR" sz="2400" dirty="0" smtClean="0">
                <a:cs typeface="Arial" pitchFamily="34" charset="0"/>
              </a:rPr>
              <a:t>κοιλότητα.</a:t>
            </a:r>
            <a:endParaRPr lang="el-GR" altLang="el-GR" sz="2400" dirty="0">
              <a:solidFill>
                <a:schemeClr val="accent2"/>
              </a:solidFill>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Βιοσύνθεση των συστατικών του γάλακτος </a:t>
            </a:r>
            <a:r>
              <a:rPr lang="el-GR" altLang="el-GR" dirty="0" smtClean="0"/>
              <a:t>(7 </a:t>
            </a:r>
            <a:r>
              <a:rPr lang="el-GR" altLang="el-GR" dirty="0"/>
              <a:t>από </a:t>
            </a:r>
            <a:r>
              <a:rPr lang="el-GR" altLang="el-GR" dirty="0" smtClean="0"/>
              <a:t>9)</a:t>
            </a:r>
            <a:endParaRPr lang="el-GR" dirty="0"/>
          </a:p>
        </p:txBody>
      </p:sp>
      <p:pic>
        <p:nvPicPr>
          <p:cNvPr id="6" name="Picture 6"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5587" y="1268760"/>
            <a:ext cx="5238701" cy="502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Βιοσύνθεση των συστατικών του γάλακτος </a:t>
            </a:r>
            <a:r>
              <a:rPr lang="el-GR" altLang="el-GR" dirty="0" smtClean="0"/>
              <a:t>(8 </a:t>
            </a:r>
            <a:r>
              <a:rPr lang="el-GR" altLang="el-GR" dirty="0"/>
              <a:t>από </a:t>
            </a:r>
            <a:r>
              <a:rPr lang="el-GR" altLang="el-GR" dirty="0" smtClean="0"/>
              <a:t>9)</a:t>
            </a:r>
            <a:endParaRPr lang="el-GR" dirty="0"/>
          </a:p>
        </p:txBody>
      </p:sp>
      <p:sp>
        <p:nvSpPr>
          <p:cNvPr id="6" name="2 - Θέση περιεχομένου" descr="Λακτόζη:&#10;&#10;Είναι το χαρακτηριστικό σάκχαρο του γάλακτος που συντίθενται στο μαστό και δεν ανευρίσκεται αλλού στη φύση (ίχνη σε φρούτα, αίμα &amp; ούρα ανθρώπου). &#10;Πιστεύεται ότι συντίθενται στη συσκευή του Golgi από την γλυκόζη και γαλακτόζη του αίματος  με τη δράση του ενζύμου galaktosyl transferase και της α- γαλακταλβουμίνης.&#10;  Ελευθερώνεται στην εκκριματοδόχο κοιλότητα με εκκριτικά κοκκία σε συνδυασμό με τις πρωτεΐνες.&#10;"/>
          <p:cNvSpPr>
            <a:spLocks noGrp="1"/>
          </p:cNvSpPr>
          <p:nvPr>
            <p:ph sz="quarter" idx="1"/>
          </p:nvPr>
        </p:nvSpPr>
        <p:spPr>
          <a:xfrm>
            <a:off x="612648" y="1484784"/>
            <a:ext cx="8153400" cy="4392488"/>
          </a:xfrm>
        </p:spPr>
        <p:txBody>
          <a:bodyPr>
            <a:noAutofit/>
          </a:bodyPr>
          <a:lstStyle/>
          <a:p>
            <a:pPr marL="0" indent="0">
              <a:buNone/>
              <a:defRPr/>
            </a:pPr>
            <a:r>
              <a:rPr lang="el-GR" altLang="el-GR" sz="2400" dirty="0">
                <a:cs typeface="Arial" pitchFamily="34" charset="0"/>
              </a:rPr>
              <a:t>Λακτόζη:</a:t>
            </a:r>
          </a:p>
          <a:p>
            <a:pPr>
              <a:defRPr/>
            </a:pPr>
            <a:endParaRPr lang="el-GR" altLang="el-GR" sz="2400" dirty="0">
              <a:cs typeface="Arial" pitchFamily="34" charset="0"/>
            </a:endParaRPr>
          </a:p>
          <a:p>
            <a:pPr>
              <a:buFontTx/>
              <a:buChar char="•"/>
              <a:defRPr/>
            </a:pPr>
            <a:r>
              <a:rPr lang="el-GR" altLang="el-GR" sz="2400" dirty="0">
                <a:cs typeface="Arial" pitchFamily="34" charset="0"/>
              </a:rPr>
              <a:t>Είναι το χαρακτηριστικό σάκχαρο του γάλακτος που συντίθενται στο μαστό </a:t>
            </a:r>
            <a:r>
              <a:rPr lang="el-GR" altLang="el-GR" sz="2400" dirty="0" smtClean="0">
                <a:cs typeface="Arial" pitchFamily="34" charset="0"/>
              </a:rPr>
              <a:t>και δεν </a:t>
            </a:r>
            <a:r>
              <a:rPr lang="el-GR" altLang="el-GR" sz="2400" dirty="0">
                <a:cs typeface="Arial" pitchFamily="34" charset="0"/>
              </a:rPr>
              <a:t>ανευρίσκεται αλλού στη φύση (ίχνη σε φρούτα, αίμα &amp; ούρα ανθρώπου). </a:t>
            </a:r>
          </a:p>
          <a:p>
            <a:pPr>
              <a:buFontTx/>
              <a:buChar char="•"/>
              <a:defRPr/>
            </a:pPr>
            <a:r>
              <a:rPr lang="el-GR" altLang="el-GR" sz="2400" dirty="0">
                <a:cs typeface="Arial" pitchFamily="34" charset="0"/>
              </a:rPr>
              <a:t>Πιστεύεται ότι συντίθενται στη</a:t>
            </a:r>
            <a:r>
              <a:rPr lang="en-US" altLang="el-GR" sz="2400" dirty="0">
                <a:cs typeface="Arial" pitchFamily="34" charset="0"/>
              </a:rPr>
              <a:t> </a:t>
            </a:r>
            <a:r>
              <a:rPr lang="el-GR" altLang="el-GR" sz="2400" dirty="0">
                <a:cs typeface="Arial" pitchFamily="34" charset="0"/>
              </a:rPr>
              <a:t>συσκευή του </a:t>
            </a:r>
            <a:r>
              <a:rPr lang="en-US" altLang="el-GR" sz="2400" dirty="0">
                <a:cs typeface="Arial" pitchFamily="34" charset="0"/>
              </a:rPr>
              <a:t>Golgi </a:t>
            </a:r>
            <a:r>
              <a:rPr lang="el-GR" altLang="el-GR" sz="2400" dirty="0">
                <a:cs typeface="Arial" pitchFamily="34" charset="0"/>
              </a:rPr>
              <a:t>από την γλυκόζη και </a:t>
            </a:r>
            <a:r>
              <a:rPr lang="el-GR" altLang="el-GR" sz="2400" dirty="0" smtClean="0">
                <a:cs typeface="Arial" pitchFamily="34" charset="0"/>
              </a:rPr>
              <a:t>γαλακτόζη </a:t>
            </a:r>
            <a:r>
              <a:rPr lang="el-GR" altLang="el-GR" sz="2400" dirty="0">
                <a:cs typeface="Arial" pitchFamily="34" charset="0"/>
              </a:rPr>
              <a:t>του αίματος  με τη δράση του ενζύμου </a:t>
            </a:r>
            <a:r>
              <a:rPr lang="en-US" altLang="el-GR" sz="2400" dirty="0" err="1">
                <a:cs typeface="Arial" pitchFamily="34" charset="0"/>
              </a:rPr>
              <a:t>galaktosyl</a:t>
            </a:r>
            <a:r>
              <a:rPr lang="en-US" altLang="el-GR" sz="2400" dirty="0">
                <a:cs typeface="Arial" pitchFamily="34" charset="0"/>
              </a:rPr>
              <a:t> transferase</a:t>
            </a:r>
            <a:r>
              <a:rPr lang="el-GR" altLang="el-GR" sz="2400" dirty="0">
                <a:cs typeface="Arial" pitchFamily="34" charset="0"/>
              </a:rPr>
              <a:t> και της </a:t>
            </a:r>
            <a:r>
              <a:rPr lang="el-GR" altLang="el-GR" sz="2400" dirty="0" smtClean="0">
                <a:cs typeface="Arial" pitchFamily="34" charset="0"/>
              </a:rPr>
              <a:t>α- </a:t>
            </a:r>
            <a:r>
              <a:rPr lang="el-GR" altLang="el-GR" sz="2400" dirty="0" err="1">
                <a:cs typeface="Arial" pitchFamily="34" charset="0"/>
              </a:rPr>
              <a:t>γαλακταλβουμίνης</a:t>
            </a:r>
            <a:r>
              <a:rPr lang="el-GR" altLang="el-GR" sz="2400" dirty="0" smtClean="0">
                <a:cs typeface="Arial" pitchFamily="34" charset="0"/>
              </a:rPr>
              <a:t>.</a:t>
            </a:r>
            <a:endParaRPr lang="el-GR" altLang="el-GR" sz="2400" dirty="0">
              <a:cs typeface="Arial" pitchFamily="34" charset="0"/>
            </a:endParaRPr>
          </a:p>
          <a:p>
            <a:pPr>
              <a:buFontTx/>
              <a:buChar char="•"/>
              <a:defRPr/>
            </a:pPr>
            <a:r>
              <a:rPr lang="el-GR" altLang="el-GR" sz="2400" dirty="0" smtClean="0">
                <a:cs typeface="Arial" pitchFamily="34" charset="0"/>
              </a:rPr>
              <a:t>Ελευθερώνεται </a:t>
            </a:r>
            <a:r>
              <a:rPr lang="el-GR" altLang="el-GR" sz="2400" dirty="0">
                <a:cs typeface="Arial" pitchFamily="34" charset="0"/>
              </a:rPr>
              <a:t>στην </a:t>
            </a:r>
            <a:r>
              <a:rPr lang="el-GR" altLang="el-GR" sz="2400" dirty="0" err="1">
                <a:cs typeface="Arial" pitchFamily="34" charset="0"/>
              </a:rPr>
              <a:t>εκκριματοδόχο</a:t>
            </a:r>
            <a:r>
              <a:rPr lang="el-GR" altLang="el-GR" sz="2400" dirty="0">
                <a:cs typeface="Arial" pitchFamily="34" charset="0"/>
              </a:rPr>
              <a:t> κοιλότητα με εκκριτικά κοκκία </a:t>
            </a:r>
            <a:r>
              <a:rPr lang="el-GR" altLang="el-GR" sz="2400" dirty="0" smtClean="0">
                <a:cs typeface="Arial" pitchFamily="34" charset="0"/>
              </a:rPr>
              <a:t>σε </a:t>
            </a:r>
            <a:r>
              <a:rPr lang="el-GR" altLang="el-GR" sz="2400" dirty="0">
                <a:cs typeface="Arial" pitchFamily="34" charset="0"/>
              </a:rPr>
              <a:t>συνδυασμό με τις πρωτεΐνες</a:t>
            </a:r>
            <a:r>
              <a:rPr lang="el-GR" altLang="el-GR" sz="2400" dirty="0" smtClean="0">
                <a:cs typeface="Arial" pitchFamily="34" charset="0"/>
              </a:rPr>
              <a:t>.</a:t>
            </a:r>
            <a:endParaRPr lang="el-GR" altLang="el-GR" sz="2400" dirty="0">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Βιοσύνθεση των συστατικών του γάλακτος </a:t>
            </a:r>
            <a:r>
              <a:rPr lang="el-GR" altLang="el-GR" dirty="0" smtClean="0"/>
              <a:t>(9 </a:t>
            </a:r>
            <a:r>
              <a:rPr lang="el-GR" altLang="el-GR" dirty="0"/>
              <a:t>από </a:t>
            </a:r>
            <a:r>
              <a:rPr lang="el-GR" altLang="el-GR" dirty="0" smtClean="0"/>
              <a:t>9)</a:t>
            </a:r>
            <a:endParaRPr lang="el-GR" dirty="0"/>
          </a:p>
        </p:txBody>
      </p:sp>
      <p:sp>
        <p:nvSpPr>
          <p:cNvPr id="6" name="2 - Θέση περιεχομένου" descr="Τα υπόλοιπα συστατικά του γάλακτος προέρχονται από το αίμα (νερό, άλατα, βιταμίνες, ιχνοστοιχεία και άλλα).&#10;"/>
          <p:cNvSpPr>
            <a:spLocks noGrp="1"/>
          </p:cNvSpPr>
          <p:nvPr>
            <p:ph sz="quarter" idx="1"/>
          </p:nvPr>
        </p:nvSpPr>
        <p:spPr>
          <a:xfrm>
            <a:off x="612648" y="2204864"/>
            <a:ext cx="8153400" cy="1872208"/>
          </a:xfrm>
        </p:spPr>
        <p:txBody>
          <a:bodyPr>
            <a:noAutofit/>
          </a:bodyPr>
          <a:lstStyle/>
          <a:p>
            <a:pPr>
              <a:lnSpc>
                <a:spcPct val="150000"/>
              </a:lnSpc>
              <a:defRPr/>
            </a:pPr>
            <a:r>
              <a:rPr lang="el-GR" altLang="el-GR" sz="2800" dirty="0">
                <a:cs typeface="Arial" pitchFamily="34" charset="0"/>
              </a:rPr>
              <a:t>Τα υπόλοιπα συστατικά του γάλακτος προέρχονται από το αίμα (νερό, άλατα, βιταμίνες, ιχνοστοιχεία κ.α</a:t>
            </a:r>
            <a:r>
              <a:rPr lang="el-GR" altLang="el-GR" sz="2800" dirty="0" smtClean="0">
                <a:cs typeface="Arial" pitchFamily="34" charset="0"/>
              </a:rPr>
              <a:t>.)</a:t>
            </a:r>
            <a:r>
              <a:rPr lang="el-GR" altLang="el-GR" sz="2800" dirty="0">
                <a:cs typeface="Arial" pitchFamily="34" charset="0"/>
              </a:rPr>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r>
              <a:rPr lang="el-GR" sz="2800" dirty="0" err="1" smtClean="0"/>
              <a:t>Εξοικίωση</a:t>
            </a:r>
            <a:r>
              <a:rPr lang="el-GR" sz="2800" dirty="0" smtClean="0"/>
              <a:t> σπουδαστών με τις φυλές γαλακτοπαραγωγών ζώων και τους μηχανισμούς σύνθεσης και έκκρισης του γάλακτος από το μαστό.</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132856"/>
            <a:ext cx="8208912" cy="2509739"/>
          </a:xfrm>
        </p:spPr>
        <p:txBody>
          <a:bodyPr>
            <a:noAutofit/>
          </a:bodyPr>
          <a:lstStyle/>
          <a:p>
            <a:pPr fontAlgn="auto">
              <a:spcAft>
                <a:spcPts val="0"/>
              </a:spcAft>
              <a:defRPr/>
            </a:pPr>
            <a:r>
              <a:rPr lang="el-GR" dirty="0" smtClean="0">
                <a:hlinkClick r:id="rId4" action="ppaction://hlinksldjump"/>
              </a:rPr>
              <a:t>Γαλακτοπαραγωγά ζώα,</a:t>
            </a:r>
            <a:endParaRPr lang="el-GR" dirty="0" smtClean="0"/>
          </a:p>
          <a:p>
            <a:pPr fontAlgn="auto">
              <a:spcAft>
                <a:spcPts val="0"/>
              </a:spcAft>
              <a:defRPr/>
            </a:pPr>
            <a:r>
              <a:rPr lang="el-GR" dirty="0">
                <a:hlinkClick r:id="rId5" action="ppaction://hlinksldjump"/>
              </a:rPr>
              <a:t>Πού και πώς παράγεται το </a:t>
            </a:r>
            <a:r>
              <a:rPr lang="el-GR" dirty="0" smtClean="0">
                <a:hlinkClick r:id="rId5" action="ppaction://hlinksldjump"/>
              </a:rPr>
              <a:t>γάλα,</a:t>
            </a:r>
            <a:endParaRPr lang="el-GR" dirty="0" smtClean="0"/>
          </a:p>
          <a:p>
            <a:pPr fontAlgn="auto">
              <a:spcAft>
                <a:spcPts val="0"/>
              </a:spcAft>
              <a:defRPr/>
            </a:pPr>
            <a:r>
              <a:rPr lang="el-GR" altLang="el-GR" dirty="0">
                <a:hlinkClick r:id="rId6" action="ppaction://hlinksldjump"/>
              </a:rPr>
              <a:t>Βιοσύνθεση των συστατικών του </a:t>
            </a:r>
            <a:r>
              <a:rPr lang="el-GR" altLang="el-GR" dirty="0" smtClean="0">
                <a:hlinkClick r:id="rId6" action="ppaction://hlinksldjump"/>
              </a:rPr>
              <a:t>γάλακτος.</a:t>
            </a:r>
            <a:endParaRPr lang="el-GR" altLang="el-GR" dirty="0" smtClean="0"/>
          </a:p>
          <a:p>
            <a:pPr fontAlgn="auto">
              <a:spcAft>
                <a:spcPts val="0"/>
              </a:spcAft>
              <a:defRPr/>
            </a:pPr>
            <a:endParaRPr lang="el-GR" dirty="0" smtClean="0"/>
          </a:p>
          <a:p>
            <a:pPr fontAlgn="auto">
              <a:spcAft>
                <a:spcPts val="0"/>
              </a:spcAft>
              <a:defRPr/>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sz="4000" dirty="0" err="1" smtClean="0"/>
              <a:t>Γαλακτοπαράγωγα</a:t>
            </a:r>
            <a:r>
              <a:rPr lang="el-GR" sz="4000" dirty="0" smtClean="0"/>
              <a:t> ζώα</a:t>
            </a:r>
            <a:endParaRPr lang="el-GR" sz="4000" dirty="0"/>
          </a:p>
        </p:txBody>
      </p:sp>
      <p:sp>
        <p:nvSpPr>
          <p:cNvPr id="23" name="Rectangle 3"/>
          <p:cNvSpPr>
            <a:spLocks noGrp="1" noChangeArrowheads="1"/>
          </p:cNvSpPr>
          <p:nvPr>
            <p:ph idx="1"/>
            <p:custDataLst>
              <p:tags r:id="rId3"/>
            </p:custDataLst>
          </p:nvPr>
        </p:nvSpPr>
        <p:spPr>
          <a:xfrm>
            <a:off x="457200" y="1988840"/>
            <a:ext cx="8229600" cy="3024336"/>
          </a:xfrm>
        </p:spPr>
        <p:txBody>
          <a:bodyPr>
            <a:noAutofit/>
          </a:bodyPr>
          <a:lstStyle/>
          <a:p>
            <a:pPr>
              <a:lnSpc>
                <a:spcPct val="200000"/>
              </a:lnSpc>
            </a:pPr>
            <a:r>
              <a:rPr lang="el-GR" altLang="el-GR" sz="2400" dirty="0" smtClean="0"/>
              <a:t>Βοοειδή, </a:t>
            </a:r>
            <a:endParaRPr lang="el-GR" altLang="el-GR" sz="2400" dirty="0"/>
          </a:p>
          <a:p>
            <a:pPr>
              <a:lnSpc>
                <a:spcPct val="200000"/>
              </a:lnSpc>
            </a:pPr>
            <a:r>
              <a:rPr lang="el-GR" altLang="el-GR" sz="2400" dirty="0" smtClean="0"/>
              <a:t>Πρόβατα, </a:t>
            </a:r>
            <a:endParaRPr lang="el-GR" altLang="el-GR" sz="2400" dirty="0"/>
          </a:p>
          <a:p>
            <a:pPr>
              <a:lnSpc>
                <a:spcPct val="200000"/>
              </a:lnSpc>
            </a:pPr>
            <a:r>
              <a:rPr lang="el-GR" altLang="el-GR" sz="2400" dirty="0" smtClean="0"/>
              <a:t>Γίδια.</a:t>
            </a:r>
            <a:endParaRPr lang="el-GR" altLang="el-GR" sz="2400" dirty="0"/>
          </a:p>
        </p:txBody>
      </p:sp>
      <p:pic>
        <p:nvPicPr>
          <p:cNvPr id="6" name="Εικόνα 6" desc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1447800"/>
            <a:ext cx="23479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505200"/>
            <a:ext cx="23606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1910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sz="4000" dirty="0" smtClean="0"/>
              <a:t>Φυλές</a:t>
            </a:r>
            <a:endParaRPr lang="el-GR" sz="4000" dirty="0"/>
          </a:p>
        </p:txBody>
      </p:sp>
      <p:sp>
        <p:nvSpPr>
          <p:cNvPr id="9" name="Rectangle 3"/>
          <p:cNvSpPr txBox="1">
            <a:spLocks noChangeArrowheads="1"/>
          </p:cNvSpPr>
          <p:nvPr>
            <p:custDataLst>
              <p:tags r:id="rId2"/>
            </p:custDataLst>
          </p:nvPr>
        </p:nvSpPr>
        <p:spPr>
          <a:xfrm>
            <a:off x="467544" y="1340768"/>
            <a:ext cx="8219256" cy="33843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defRPr/>
            </a:pPr>
            <a:r>
              <a:rPr lang="el-GR" sz="2400" dirty="0" smtClean="0"/>
              <a:t>H κατάταξη των φυλών γίνεται με βάση την παραγωγική κατεύθυνση:</a:t>
            </a:r>
          </a:p>
          <a:p>
            <a:pPr marL="342900" indent="-342900" algn="l">
              <a:lnSpc>
                <a:spcPct val="90000"/>
              </a:lnSpc>
              <a:buFont typeface="Arial" panose="020B0604020202020204" pitchFamily="34" charset="0"/>
              <a:buChar char="•"/>
              <a:defRPr/>
            </a:pPr>
            <a:endParaRPr lang="el-GR" sz="2400" dirty="0" smtClean="0"/>
          </a:p>
          <a:p>
            <a:pPr marL="342900" indent="-342900" algn="l">
              <a:lnSpc>
                <a:spcPct val="90000"/>
              </a:lnSpc>
              <a:buFont typeface="Arial" panose="020B0604020202020204" pitchFamily="34" charset="0"/>
              <a:buChar char="•"/>
              <a:defRPr/>
            </a:pPr>
            <a:r>
              <a:rPr lang="el-GR" sz="2400" dirty="0" smtClean="0"/>
              <a:t> Γαλακτοπαραγωγικές,</a:t>
            </a:r>
          </a:p>
          <a:p>
            <a:pPr marL="342900" indent="-342900" algn="l">
              <a:lnSpc>
                <a:spcPct val="90000"/>
              </a:lnSpc>
              <a:buFont typeface="Arial" panose="020B0604020202020204" pitchFamily="34" charset="0"/>
              <a:buChar char="•"/>
              <a:defRPr/>
            </a:pPr>
            <a:endParaRPr lang="el-GR" sz="2400" dirty="0" smtClean="0"/>
          </a:p>
          <a:p>
            <a:pPr marL="342900" indent="-342900" algn="l">
              <a:lnSpc>
                <a:spcPct val="90000"/>
              </a:lnSpc>
              <a:buFont typeface="Arial" panose="020B0604020202020204" pitchFamily="34" charset="0"/>
              <a:buChar char="•"/>
              <a:defRPr/>
            </a:pPr>
            <a:r>
              <a:rPr lang="el-GR" sz="2400" dirty="0" err="1" smtClean="0"/>
              <a:t>Κρεοπαραγωγικές</a:t>
            </a:r>
            <a:r>
              <a:rPr lang="el-GR" sz="2400" dirty="0" smtClean="0"/>
              <a:t>,</a:t>
            </a:r>
          </a:p>
          <a:p>
            <a:pPr marL="342900" indent="-342900" algn="l">
              <a:lnSpc>
                <a:spcPct val="90000"/>
              </a:lnSpc>
              <a:buFont typeface="Arial" panose="020B0604020202020204" pitchFamily="34" charset="0"/>
              <a:buChar char="•"/>
              <a:defRPr/>
            </a:pPr>
            <a:endParaRPr lang="el-GR" sz="2400" dirty="0" smtClean="0"/>
          </a:p>
          <a:p>
            <a:pPr marL="342900" indent="-342900" algn="l">
              <a:lnSpc>
                <a:spcPct val="90000"/>
              </a:lnSpc>
              <a:buFont typeface="Arial" panose="020B0604020202020204" pitchFamily="34" charset="0"/>
              <a:buChar char="•"/>
              <a:defRPr/>
            </a:pPr>
            <a:r>
              <a:rPr lang="el-GR" sz="2400" dirty="0" smtClean="0"/>
              <a:t>Μικτών ή συνδυασμένων αποδόσεων.</a:t>
            </a:r>
            <a:br>
              <a:rPr lang="el-GR" sz="2400" dirty="0" smtClean="0"/>
            </a:br>
            <a:r>
              <a:rPr lang="el-GR" sz="2400" dirty="0" smtClean="0"/>
              <a:t/>
            </a:r>
            <a:br>
              <a:rPr lang="el-GR" sz="2400" dirty="0" smtClean="0"/>
            </a:br>
            <a:endParaRPr 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Φυλές αγελάδων (1 από 2)</a:t>
            </a:r>
            <a:endParaRPr lang="el-GR" sz="4000" dirty="0"/>
          </a:p>
        </p:txBody>
      </p:sp>
      <p:pic>
        <p:nvPicPr>
          <p:cNvPr id="14" name="Εικόνα 13" descr="Εικόνα 1, Holstein-Friesian. &#10;Το δυναμικό της είναι: 700-750 κιλά ΖΒ, με γαλακτοπαραγωγή πάνω από  7000 κιλά στις ΗΠΑ. Υπάρχει σε όλο τον κόσμο. Καταγωγή από περιοχή Φρισλανδίας.&#10;&#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1075" y="1628775"/>
            <a:ext cx="327342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Εικόνα 14" descr="Εικόνα 2, Jersey.&#10;Το δυναμικό της είναι: 250-400 κιλά ΖΒ, με γαλακτοπαραγωγή 2.600-3600 κιλά. Λίπος 5-5,5%. Καταγωγή από περιοχή νήσου Jersey.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1628775"/>
            <a:ext cx="3278187"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Θέση περιεχομένου 5" descr="."/>
          <p:cNvSpPr txBox="1">
            <a:spLocks/>
          </p:cNvSpPr>
          <p:nvPr>
            <p:custDataLst>
              <p:tags r:id="rId2"/>
            </p:custDataLst>
          </p:nvPr>
        </p:nvSpPr>
        <p:spPr>
          <a:xfrm>
            <a:off x="762000" y="1066800"/>
            <a:ext cx="3933825" cy="8255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8650" indent="0">
              <a:buFont typeface="Arial" pitchFamily="34" charset="0"/>
              <a:buNone/>
              <a:defRPr/>
            </a:pPr>
            <a:r>
              <a:rPr lang="en-US" sz="2400" dirty="0" smtClean="0"/>
              <a:t>Holstein-Friesian </a:t>
            </a:r>
            <a:endParaRPr lang="el-GR" sz="2400" dirty="0"/>
          </a:p>
        </p:txBody>
      </p:sp>
      <p:sp>
        <p:nvSpPr>
          <p:cNvPr id="16" name="TextBox 15" descr="."/>
          <p:cNvSpPr txBox="1">
            <a:spLocks noChangeArrowheads="1"/>
          </p:cNvSpPr>
          <p:nvPr/>
        </p:nvSpPr>
        <p:spPr bwMode="auto">
          <a:xfrm>
            <a:off x="900113" y="4076700"/>
            <a:ext cx="33543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a:latin typeface="Calibri" pitchFamily="34" charset="0"/>
              </a:rPr>
              <a:t>Το δυναμικό της είναι: 700-750 κιλά ΖΒ, με γαλακτοπαραγωγή πάνω από  7000 κιλά στις ΗΠΑ. Υπάρχει σε όλο τον κόσμο. Καταγωγή από περιοχή </a:t>
            </a:r>
            <a:r>
              <a:rPr lang="el-GR" altLang="el-GR" dirty="0" err="1">
                <a:latin typeface="Calibri" pitchFamily="34" charset="0"/>
              </a:rPr>
              <a:t>Φρισλανδίας</a:t>
            </a:r>
            <a:r>
              <a:rPr lang="el-GR" altLang="el-GR" dirty="0">
                <a:latin typeface="Calibri" pitchFamily="34" charset="0"/>
              </a:rPr>
              <a:t> </a:t>
            </a:r>
          </a:p>
        </p:txBody>
      </p:sp>
      <p:sp>
        <p:nvSpPr>
          <p:cNvPr id="17" name="TextBox 16" descr="."/>
          <p:cNvSpPr txBox="1">
            <a:spLocks noChangeArrowheads="1"/>
          </p:cNvSpPr>
          <p:nvPr/>
        </p:nvSpPr>
        <p:spPr bwMode="auto">
          <a:xfrm>
            <a:off x="4676775" y="4076700"/>
            <a:ext cx="34956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a:latin typeface="Calibri" pitchFamily="34" charset="0"/>
              </a:rPr>
              <a:t>Το δυναμικό της είναι: 250-400 κιλά ΖΒ, με γαλακτοπαραγωγή 2.600-3600 κιλά. Λίπος 5</a:t>
            </a:r>
            <a:r>
              <a:rPr lang="en-US" altLang="el-GR" dirty="0">
                <a:latin typeface="Calibri" pitchFamily="34" charset="0"/>
              </a:rPr>
              <a:t>-</a:t>
            </a:r>
            <a:r>
              <a:rPr lang="el-GR" altLang="el-GR" dirty="0">
                <a:latin typeface="Calibri" pitchFamily="34" charset="0"/>
              </a:rPr>
              <a:t>5,5%. Καταγωγή από περιοχή νήσου </a:t>
            </a:r>
            <a:r>
              <a:rPr lang="es-ES" altLang="el-GR" dirty="0">
                <a:latin typeface="Calibri" pitchFamily="34" charset="0"/>
              </a:rPr>
              <a:t>Jersey </a:t>
            </a:r>
            <a:r>
              <a:rPr lang="el-GR" altLang="el-GR" dirty="0">
                <a:latin typeface="Calibri" pitchFamily="34" charset="0"/>
              </a:rPr>
              <a:t> </a:t>
            </a:r>
          </a:p>
        </p:txBody>
      </p:sp>
      <p:sp>
        <p:nvSpPr>
          <p:cNvPr id="18" name="Θέση περιεχομένου 5" descr="."/>
          <p:cNvSpPr txBox="1">
            <a:spLocks/>
          </p:cNvSpPr>
          <p:nvPr/>
        </p:nvSpPr>
        <p:spPr>
          <a:xfrm>
            <a:off x="4787900" y="1177925"/>
            <a:ext cx="3168650" cy="412750"/>
          </a:xfrm>
          <a:prstGeom prst="rect">
            <a:avLst/>
          </a:prstGeom>
        </p:spPr>
        <p:txBody>
          <a:bodyPr>
            <a:noAutofit/>
          </a:bodyPr>
          <a:lstStyle/>
          <a:p>
            <a:pPr marL="628650" fontAlgn="auto">
              <a:spcBef>
                <a:spcPct val="20000"/>
              </a:spcBef>
              <a:spcAft>
                <a:spcPts val="300"/>
              </a:spcAft>
              <a:buClr>
                <a:schemeClr val="accent6">
                  <a:lumMod val="75000"/>
                </a:schemeClr>
              </a:buClr>
              <a:buSzPct val="130000"/>
              <a:buFont typeface="Georgia" pitchFamily="18" charset="0"/>
              <a:buNone/>
              <a:defRPr/>
            </a:pPr>
            <a:r>
              <a:rPr lang="el-GR" sz="2400" dirty="0" smtClean="0">
                <a:latin typeface="+mn-lt"/>
                <a:cs typeface="+mn-cs"/>
              </a:rPr>
              <a:t>     </a:t>
            </a:r>
            <a:r>
              <a:rPr lang="en-US" sz="2400" dirty="0">
                <a:latin typeface="+mn-lt"/>
                <a:cs typeface="+mn-cs"/>
              </a:rPr>
              <a:t>Jersey</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Φυλές αγελάδων </a:t>
            </a:r>
            <a:r>
              <a:rPr lang="el-GR" sz="4000" dirty="0" smtClean="0"/>
              <a:t>(2 </a:t>
            </a:r>
            <a:r>
              <a:rPr lang="el-GR" sz="4000" dirty="0"/>
              <a:t>από </a:t>
            </a:r>
            <a:r>
              <a:rPr lang="el-GR" sz="4000" dirty="0" smtClean="0"/>
              <a:t>2)</a:t>
            </a:r>
            <a:endParaRPr lang="el-GR" sz="4000" dirty="0"/>
          </a:p>
        </p:txBody>
      </p:sp>
      <p:sp>
        <p:nvSpPr>
          <p:cNvPr id="2" name="Ορθογώνιο 1" descr="Συνδυασμένων αποδόσεων. &#10;Friesland,&#10;Το δυναμικό της είναι: 550-650 κιλά ΖΒ, με γαλακτοπαραγωγή 4000-5000 κιλά. Καταγωγή από περιοχή Φρισλανδίας. &#10; Schwyz,&#10;Το δυναμικό της είναι: 550-650  κιλά ΖΒ, με γαλακτοπαραγωγή 3.500-4000 κιλά. Καταγωγή η Ελβετία. &#10;Simmental,&#10;Το δυναμικό της είναι: 650-750 κιλά ΖΒ, οι ταύροι από 1000-1200 κιλά ΖΒ  με γαλακτοπαραγωγή 3500-4000 κιλά. Πολλή καλή ποιότητα κρέατος. Καταγωγή η Ελβετία.&#10;"/>
          <p:cNvSpPr/>
          <p:nvPr/>
        </p:nvSpPr>
        <p:spPr>
          <a:xfrm>
            <a:off x="251521" y="960483"/>
            <a:ext cx="4849190" cy="5276829"/>
          </a:xfrm>
          <a:prstGeom prst="rect">
            <a:avLst/>
          </a:prstGeom>
        </p:spPr>
        <p:txBody>
          <a:bodyPr wrap="square">
            <a:spAutoFit/>
          </a:bodyPr>
          <a:lstStyle/>
          <a:p>
            <a:pPr>
              <a:defRPr/>
            </a:pPr>
            <a:r>
              <a:rPr lang="el-GR" sz="2200" dirty="0"/>
              <a:t>Συνδυασμένων </a:t>
            </a:r>
            <a:r>
              <a:rPr lang="el-GR" sz="2200" dirty="0" smtClean="0"/>
              <a:t>αποδόσεων. </a:t>
            </a:r>
          </a:p>
          <a:p>
            <a:pPr marL="342900" indent="-342900">
              <a:buFont typeface="Arial" panose="020B0604020202020204" pitchFamily="34" charset="0"/>
              <a:buChar char="•"/>
              <a:defRPr/>
            </a:pPr>
            <a:r>
              <a:rPr lang="en-US" sz="2200" dirty="0" smtClean="0">
                <a:cs typeface="Arial" pitchFamily="34" charset="0"/>
              </a:rPr>
              <a:t>Friesland</a:t>
            </a:r>
            <a:r>
              <a:rPr lang="el-GR" sz="2200" dirty="0">
                <a:cs typeface="Arial" pitchFamily="34" charset="0"/>
              </a:rPr>
              <a:t>,</a:t>
            </a:r>
            <a:endParaRPr lang="el-GR" sz="2200" dirty="0" smtClean="0">
              <a:cs typeface="Arial" pitchFamily="34" charset="0"/>
            </a:endParaRPr>
          </a:p>
          <a:p>
            <a:pPr>
              <a:defRPr/>
            </a:pPr>
            <a:r>
              <a:rPr lang="el-GR" altLang="el-GR" sz="2200" dirty="0"/>
              <a:t>Το δυναμικό της είναι: </a:t>
            </a:r>
            <a:r>
              <a:rPr lang="en-US" altLang="el-GR" sz="2200" dirty="0"/>
              <a:t>550</a:t>
            </a:r>
            <a:r>
              <a:rPr lang="el-GR" altLang="el-GR" sz="2200" dirty="0"/>
              <a:t>-</a:t>
            </a:r>
            <a:r>
              <a:rPr lang="en-US" altLang="el-GR" sz="2200" dirty="0"/>
              <a:t>6</a:t>
            </a:r>
            <a:r>
              <a:rPr lang="el-GR" altLang="el-GR" sz="2200" dirty="0"/>
              <a:t>50 κιλά ΖΒ, με γαλακτοπαραγωγή </a:t>
            </a:r>
            <a:r>
              <a:rPr lang="en-US" altLang="el-GR" sz="2200" dirty="0"/>
              <a:t>4000-5000 </a:t>
            </a:r>
            <a:r>
              <a:rPr lang="el-GR" altLang="el-GR" sz="2200" dirty="0"/>
              <a:t>κιλά. Καταγωγή από περιοχή </a:t>
            </a:r>
            <a:r>
              <a:rPr lang="el-GR" altLang="el-GR" sz="2200" dirty="0" err="1"/>
              <a:t>Φρισλανδίας</a:t>
            </a:r>
            <a:r>
              <a:rPr lang="en-US" altLang="el-GR" sz="2200" dirty="0"/>
              <a:t>.</a:t>
            </a:r>
            <a:r>
              <a:rPr lang="el-GR" altLang="el-GR" sz="2200" dirty="0"/>
              <a:t> </a:t>
            </a:r>
            <a:endParaRPr lang="el-GR" altLang="el-GR" sz="2200" dirty="0" smtClean="0"/>
          </a:p>
          <a:p>
            <a:pPr marL="388620" indent="-342900" fontAlgn="auto">
              <a:spcBef>
                <a:spcPct val="20000"/>
              </a:spcBef>
              <a:spcAft>
                <a:spcPts val="300"/>
              </a:spcAft>
              <a:buClr>
                <a:schemeClr val="tx1"/>
              </a:buClr>
              <a:buSzPct val="130000"/>
              <a:buFont typeface="Arial" panose="020B0604020202020204" pitchFamily="34" charset="0"/>
              <a:buChar char="•"/>
              <a:defRPr/>
            </a:pPr>
            <a:r>
              <a:rPr lang="el-GR" sz="2200" dirty="0">
                <a:solidFill>
                  <a:schemeClr val="tx1">
                    <a:lumMod val="75000"/>
                    <a:lumOff val="25000"/>
                  </a:schemeClr>
                </a:solidFill>
              </a:rPr>
              <a:t> </a:t>
            </a:r>
            <a:r>
              <a:rPr lang="en-US" sz="2200" dirty="0" smtClean="0">
                <a:cs typeface="Arial" pitchFamily="34" charset="0"/>
              </a:rPr>
              <a:t>Schwyz</a:t>
            </a:r>
            <a:r>
              <a:rPr lang="el-GR" sz="2200" dirty="0" smtClean="0">
                <a:cs typeface="Arial" pitchFamily="34" charset="0"/>
              </a:rPr>
              <a:t>,</a:t>
            </a:r>
            <a:endParaRPr lang="el-GR" sz="2200" dirty="0">
              <a:cs typeface="Arial" pitchFamily="34" charset="0"/>
            </a:endParaRPr>
          </a:p>
          <a:p>
            <a:pPr>
              <a:defRPr/>
            </a:pPr>
            <a:r>
              <a:rPr lang="el-GR" altLang="el-GR" sz="2200" dirty="0"/>
              <a:t>Το δυναμικό της είναι: 550-650  κιλά ΖΒ, με γαλακτοπαραγωγή </a:t>
            </a:r>
            <a:r>
              <a:rPr lang="en-US" altLang="el-GR" sz="2200" dirty="0"/>
              <a:t>3.5</a:t>
            </a:r>
            <a:r>
              <a:rPr lang="el-GR" altLang="el-GR" sz="2200" dirty="0"/>
              <a:t>00-</a:t>
            </a:r>
            <a:r>
              <a:rPr lang="en-US" altLang="el-GR" sz="2200" dirty="0"/>
              <a:t>40</a:t>
            </a:r>
            <a:r>
              <a:rPr lang="el-GR" altLang="el-GR" sz="2200" dirty="0"/>
              <a:t>00 κιλά. Καταγωγή η Ελβετία. </a:t>
            </a:r>
          </a:p>
          <a:p>
            <a:pPr marL="342900" indent="-342900">
              <a:buFont typeface="Arial" panose="020B0604020202020204" pitchFamily="34" charset="0"/>
              <a:buChar char="•"/>
              <a:defRPr/>
            </a:pPr>
            <a:r>
              <a:rPr lang="en-US" altLang="el-GR" sz="2200" dirty="0" smtClean="0"/>
              <a:t>Simmental</a:t>
            </a:r>
            <a:r>
              <a:rPr lang="el-GR" altLang="el-GR" sz="2200" dirty="0" smtClean="0"/>
              <a:t>,</a:t>
            </a:r>
            <a:endParaRPr lang="el-GR" altLang="el-GR" sz="2200" dirty="0"/>
          </a:p>
          <a:p>
            <a:pPr>
              <a:defRPr/>
            </a:pPr>
            <a:r>
              <a:rPr lang="el-GR" altLang="el-GR" sz="2200" dirty="0"/>
              <a:t>Το δυναμικό της είναι: 6</a:t>
            </a:r>
            <a:r>
              <a:rPr lang="en-US" altLang="el-GR" sz="2200" dirty="0"/>
              <a:t>50</a:t>
            </a:r>
            <a:r>
              <a:rPr lang="el-GR" altLang="el-GR" sz="2200" dirty="0"/>
              <a:t>-750 κιλά ΖΒ, οι ταύροι από 1000-1200 κιλά ΖΒ  με γαλακτοπαραγωγή 3500</a:t>
            </a:r>
            <a:r>
              <a:rPr lang="en-US" altLang="el-GR" sz="2200" dirty="0"/>
              <a:t>-</a:t>
            </a:r>
            <a:r>
              <a:rPr lang="el-GR" altLang="el-GR" sz="2200" dirty="0"/>
              <a:t>4</a:t>
            </a:r>
            <a:r>
              <a:rPr lang="en-US" altLang="el-GR" sz="2200" dirty="0"/>
              <a:t>000 </a:t>
            </a:r>
            <a:r>
              <a:rPr lang="el-GR" altLang="el-GR" sz="2200" dirty="0"/>
              <a:t>κιλά. Πολλή καλή ποιότητα κρέατος. Καταγωγή η Ελβετία</a:t>
            </a:r>
            <a:r>
              <a:rPr lang="el-GR" altLang="el-GR" sz="2200" dirty="0" smtClean="0"/>
              <a:t>.</a:t>
            </a:r>
            <a:endParaRPr lang="el-GR" altLang="el-GR" sz="2200" dirty="0"/>
          </a:p>
        </p:txBody>
      </p:sp>
      <p:pic>
        <p:nvPicPr>
          <p:cNvPr id="10" name="Εικόνα 9" desc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28737"/>
            <a:ext cx="32734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Εικόνα 7" desc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0711" y="2753345"/>
            <a:ext cx="32877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Εικόνα 6" desc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481537"/>
            <a:ext cx="330993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Βιοσύνθεση των συστατικών του γάλακτος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1/29/2015 9:24:10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14,15,13,16,17,18,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7,2,10,8,11,5,9,"/>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9,7,8,10,12,5,11,"/>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3,3,2,7,8,11,12,15,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5,13,8,9,4,1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8,10,12,5,1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6,10,8,5,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2,11,10,9,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6,10,11,9,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7,2,10,9,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7,10,9,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6,7,8,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FBF2088-2C37-482E-9929-B10EA5194EF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4708</TotalTime>
  <Words>1829</Words>
  <Application>Microsoft Office PowerPoint</Application>
  <PresentationFormat>Προβολή στην οθόνη (4:3)</PresentationFormat>
  <Paragraphs>268</Paragraphs>
  <Slides>36</Slides>
  <Notes>35</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36</vt:i4>
      </vt:variant>
    </vt:vector>
  </HeadingPairs>
  <TitlesOfParts>
    <vt:vector size="38" baseType="lpstr">
      <vt:lpstr>Θέμα του Office</vt:lpstr>
      <vt:lpstr>MSPhotoEd.3</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Γαλακτοπαράγωγα ζώα</vt:lpstr>
      <vt:lpstr>Φυλές</vt:lpstr>
      <vt:lpstr>Φυλές αγελάδων (1 από 2)</vt:lpstr>
      <vt:lpstr>Φυλές αγελάδων (2 από 2)</vt:lpstr>
      <vt:lpstr>Λίγα λόγια για τις αγελάδες (1 από 3)</vt:lpstr>
      <vt:lpstr>Λίγα λόγια για τις αγελάδες (2 από 3)</vt:lpstr>
      <vt:lpstr>Λίγα λόγια για τις αγελάδες (3 από 3)</vt:lpstr>
      <vt:lpstr>Άρμεγμα στο αρμεκτήριο</vt:lpstr>
      <vt:lpstr>Πρόβατα και γίδια</vt:lpstr>
      <vt:lpstr>Φυλές προβάτων (1 από 4)</vt:lpstr>
      <vt:lpstr>Φυλές προβάτων (2 από 4)</vt:lpstr>
      <vt:lpstr>Φυλές προβάτων (3 από 4)</vt:lpstr>
      <vt:lpstr>Φυλές προβάτων (4 από 4)</vt:lpstr>
      <vt:lpstr>Λίγα λόγια για τα πρόβατα (1 από 2)</vt:lpstr>
      <vt:lpstr>Λίγα λόγια για τα πρόβατα (2 από 2)</vt:lpstr>
      <vt:lpstr>Γίδια</vt:lpstr>
      <vt:lpstr>Φυλές γιδιών (1 από 2)</vt:lpstr>
      <vt:lpstr>Φυλές γιδιών (2 από 2)</vt:lpstr>
      <vt:lpstr>Λίγα λόγια για τα γίδια</vt:lpstr>
      <vt:lpstr>Πού και πώς παράγεται το γάλα  (1 από 2)</vt:lpstr>
      <vt:lpstr>Πού και πώς παράγεται το γάλα  (2 από 2)</vt:lpstr>
      <vt:lpstr>Βιοσύνθεση των συστατικών του γάλακτος (1 από 9)</vt:lpstr>
      <vt:lpstr>Βιοσύνθεση των συστατικών του γάλακτος (2 από 9)</vt:lpstr>
      <vt:lpstr>Βιοσύνθεση των συστατικών του γάλακτος (3 από 9)</vt:lpstr>
      <vt:lpstr>Βιοσύνθεση των συστατικών του γάλακτος (4 από 9)</vt:lpstr>
      <vt:lpstr>Βιοσύνθεση των συστατικών του γάλακτος (5 από 9)</vt:lpstr>
      <vt:lpstr>Βιοσύνθεση των συστατικών του γάλακτος (6 από 9)</vt:lpstr>
      <vt:lpstr>Βιοσύνθεση των συστατικών του γάλακτος (7 από 9)</vt:lpstr>
      <vt:lpstr>Βιοσύνθεση των συστατικών του γάλακτος (8 από 9)</vt:lpstr>
      <vt:lpstr>Βιοσύνθεση των συστατικών του γάλακτος (9 από 9)</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Βιοσύνθεση των συστατικών του γάλακτος.</dc:subject>
  <dc:creator>Ελένη Μαλισσιόβα</dc:creator>
  <cp:keywords>Βιοσύνθεση των συστατικών του γάλακτος</cp:keywords>
  <cp:lastModifiedBy>Windows User</cp:lastModifiedBy>
  <cp:revision>420</cp:revision>
  <dcterms:created xsi:type="dcterms:W3CDTF">2012-09-06T09:03:05Z</dcterms:created>
  <dcterms:modified xsi:type="dcterms:W3CDTF">2015-11-29T07:24:33Z</dcterms:modified>
</cp:coreProperties>
</file>