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2"/>
  </p:sldMasterIdLst>
  <p:notesMasterIdLst>
    <p:notesMasterId r:id="rId15"/>
  </p:notesMasterIdLst>
  <p:sldIdLst>
    <p:sldId id="256" r:id="rId3"/>
    <p:sldId id="276" r:id="rId4"/>
    <p:sldId id="266" r:id="rId5"/>
    <p:sldId id="267" r:id="rId6"/>
    <p:sldId id="272" r:id="rId7"/>
    <p:sldId id="268" r:id="rId8"/>
    <p:sldId id="271" r:id="rId9"/>
    <p:sldId id="269" r:id="rId10"/>
    <p:sldId id="270" r:id="rId11"/>
    <p:sldId id="273" r:id="rId12"/>
    <p:sldId id="274" r:id="rId13"/>
    <p:sldId id="27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0" d="100"/>
          <a:sy n="60" d="100"/>
        </p:scale>
        <p:origin x="-1644" y="-2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287AA-0D99-42CE-A71B-10FA9908BBF8}" type="datetimeFigureOut">
              <a:rPr lang="en-US" smtClean="0"/>
              <a:pPr/>
              <a:t>1/22/2015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C167DB-EFF0-400D-96A1-6799F871DE5B}" type="slidenum">
              <a:rPr lang="en-US" smtClean="0"/>
              <a:pPr/>
              <a:t>‹#›</a:t>
            </a:fld>
            <a:endParaRPr lang="en-US" dirty="0"/>
          </a:p>
        </p:txBody>
      </p:sp>
    </p:spTree>
    <p:extLst>
      <p:ext uri="{BB962C8B-B14F-4D97-AF65-F5344CB8AC3E}">
        <p14:creationId xmlns:p14="http://schemas.microsoft.com/office/powerpoint/2010/main" val="2138692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noProof="0"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dirty="0"/>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l-GR" smtClean="0"/>
              <a:t>Kλικ για επεξεργασία του τίτλου</a:t>
            </a:r>
            <a:endParaRPr lang="en-US" dirty="0"/>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a:endParaRPr lang="en-US" dirty="0"/>
          </a:p>
        </p:txBody>
      </p:sp>
      <p:sp>
        <p:nvSpPr>
          <p:cNvPr id="15" name="Date Placeholder 14"/>
          <p:cNvSpPr>
            <a:spLocks noGrp="1"/>
          </p:cNvSpPr>
          <p:nvPr>
            <p:ph type="dt" sz="half" idx="10"/>
          </p:nvPr>
        </p:nvSpPr>
        <p:spPr/>
        <p:txBody>
          <a:bodyPr/>
          <a:lstStyle/>
          <a:p>
            <a:fld id="{A4FA328D-5317-4F95-839E-0AA561BE120B}" type="datetime1">
              <a:rPr lang="en-US" smtClean="0"/>
              <a:pPr/>
              <a:t>1/22/2015</a:t>
            </a:fld>
            <a:endParaRPr lang="en-US" dirty="0"/>
          </a:p>
        </p:txBody>
      </p:sp>
      <p:sp>
        <p:nvSpPr>
          <p:cNvPr id="16" name="Slide Number Placeholder 15"/>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7" name="Footer Placeholder 16"/>
          <p:cNvSpPr>
            <a:spLocks noGrp="1"/>
          </p:cNvSpPr>
          <p:nvPr>
            <p:ph type="ftr" sz="quarter" idx="12"/>
          </p:nvPr>
        </p:nvSpPr>
        <p:spPr/>
        <p:txBody>
          <a:bodyPr/>
          <a:lstStyle/>
          <a:p>
            <a:r>
              <a:rPr lang="el-GR" smtClean="0"/>
              <a:t>ΠΤΔΕ, Πανεπιστήμιο Θεσσαλίας</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Kλικ για επεξεργασία του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A7A64E9E-216A-434B-B18A-238D817ABB22}" type="datetime1">
              <a:rPr lang="en-US" smtClean="0"/>
              <a:pPr/>
              <a:t>1/22/2015</a:t>
            </a:fld>
            <a:endParaRPr lang="en-US" dirty="0"/>
          </a:p>
        </p:txBody>
      </p:sp>
      <p:sp>
        <p:nvSpPr>
          <p:cNvPr id="5" name="Footer Placeholder 4"/>
          <p:cNvSpPr>
            <a:spLocks noGrp="1"/>
          </p:cNvSpPr>
          <p:nvPr>
            <p:ph type="ftr" sz="quarter" idx="11"/>
          </p:nvPr>
        </p:nvSpPr>
        <p:spPr/>
        <p:txBody>
          <a:bodyPr/>
          <a:lstStyle/>
          <a:p>
            <a:r>
              <a:rPr lang="el-GR" smtClean="0"/>
              <a:t>ΠΤΔΕ, Πανεπιστήμιο Θεσσαλίας</a:t>
            </a:r>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87F696DD-7BF7-4076-8C73-A390F3AD6666}" type="datetime1">
              <a:rPr lang="en-US" smtClean="0"/>
              <a:pPr/>
              <a:t>1/22/2015</a:t>
            </a:fld>
            <a:endParaRPr lang="en-US" dirty="0"/>
          </a:p>
        </p:txBody>
      </p:sp>
      <p:sp>
        <p:nvSpPr>
          <p:cNvPr id="5" name="Footer Placeholder 4"/>
          <p:cNvSpPr>
            <a:spLocks noGrp="1"/>
          </p:cNvSpPr>
          <p:nvPr>
            <p:ph type="ftr" sz="quarter" idx="11"/>
          </p:nvPr>
        </p:nvSpPr>
        <p:spPr/>
        <p:txBody>
          <a:bodyPr/>
          <a:lstStyle/>
          <a:p>
            <a:r>
              <a:rPr lang="el-GR" smtClean="0"/>
              <a:t>ΠΤΔΕ, Πανεπιστήμιο Θεσσαλίας</a:t>
            </a:r>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4" name="Date Placeholder 13"/>
          <p:cNvSpPr>
            <a:spLocks noGrp="1"/>
          </p:cNvSpPr>
          <p:nvPr>
            <p:ph type="dt" sz="half" idx="14"/>
          </p:nvPr>
        </p:nvSpPr>
        <p:spPr/>
        <p:txBody>
          <a:bodyPr/>
          <a:lstStyle/>
          <a:p>
            <a:fld id="{1201E4FA-0702-466C-A31A-755AE80FE42B}" type="datetime1">
              <a:rPr lang="en-US" smtClean="0"/>
              <a:pPr/>
              <a:t>1/22/2015</a:t>
            </a:fld>
            <a:endParaRPr lang="en-US" dirty="0"/>
          </a:p>
        </p:txBody>
      </p:sp>
      <p:sp>
        <p:nvSpPr>
          <p:cNvPr id="15" name="Slide Number Placeholder 14"/>
          <p:cNvSpPr>
            <a:spLocks noGrp="1"/>
          </p:cNvSpPr>
          <p:nvPr>
            <p:ph type="sldNum" sz="quarter" idx="15"/>
          </p:nvPr>
        </p:nvSpPr>
        <p:spPr/>
        <p:txBody>
          <a:bodyPr/>
          <a:lstStyle>
            <a:lvl1pPr algn="ctr">
              <a:defRPr/>
            </a:lvl1pPr>
          </a:lstStyle>
          <a:p>
            <a:pPr algn="ctr"/>
            <a:fld id="{CEAB1635-7AB6-4A02-8F63-2344453D2D84}" type="slidenum">
              <a:rPr lang="en-US" smtClean="0"/>
              <a:pPr algn="ctr"/>
              <a:t>‹#›</a:t>
            </a:fld>
            <a:endParaRPr lang="en-US" dirty="0"/>
          </a:p>
        </p:txBody>
      </p:sp>
      <p:sp>
        <p:nvSpPr>
          <p:cNvPr id="16" name="Footer Placeholder 15"/>
          <p:cNvSpPr>
            <a:spLocks noGrp="1"/>
          </p:cNvSpPr>
          <p:nvPr>
            <p:ph type="ftr" sz="quarter" idx="16"/>
          </p:nvPr>
        </p:nvSpPr>
        <p:spPr/>
        <p:txBody>
          <a:bodyPr/>
          <a:lstStyle/>
          <a:p>
            <a:r>
              <a:rPr lang="el-GR" smtClean="0"/>
              <a:t>ΠΤΔΕ, Πανεπιστήμιο Θεσσαλίας</a:t>
            </a:r>
            <a:endParaRPr lang="en-US" dirty="0"/>
          </a:p>
        </p:txBody>
      </p:sp>
      <p:sp>
        <p:nvSpPr>
          <p:cNvPr id="17" name="Title 16"/>
          <p:cNvSpPr>
            <a:spLocks noGrp="1"/>
          </p:cNvSpPr>
          <p:nvPr>
            <p:ph type="title"/>
          </p:nvPr>
        </p:nvSpPr>
        <p:spPr/>
        <p:txBody>
          <a:bodyPr rtlCol="0" anchor="b" anchorCtr="0"/>
          <a:lstStyle/>
          <a:p>
            <a:r>
              <a:rPr lang="el-GR" smtClean="0"/>
              <a:t>Kλικ για επεξεργασία του τίτλου</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6BC019A-15A7-4C70-A2F5-0ADDAD679131}" type="datetime1">
              <a:rPr lang="en-US" smtClean="0"/>
              <a:pPr/>
              <a:t>1/22/2015</a:t>
            </a:fld>
            <a:endParaRPr lang="en-US" dirty="0"/>
          </a:p>
        </p:txBody>
      </p:sp>
      <p:sp>
        <p:nvSpPr>
          <p:cNvPr id="5" name="Footer Placeholder 4"/>
          <p:cNvSpPr>
            <a:spLocks noGrp="1"/>
          </p:cNvSpPr>
          <p:nvPr>
            <p:ph type="ftr" sz="quarter" idx="11"/>
          </p:nvPr>
        </p:nvSpPr>
        <p:spPr/>
        <p:txBody>
          <a:bodyPr/>
          <a:lstStyle/>
          <a:p>
            <a:r>
              <a:rPr lang="el-GR" smtClean="0"/>
              <a:t>ΠΤΔΕ, Πανεπιστήμιο Θεσσαλίας</a:t>
            </a:r>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latinLnBrk="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l-GR" smtClean="0"/>
              <a:t>Kλικ για επεξεργασία του τίτλου</a:t>
            </a:r>
            <a:endParaRPr lang="en-US" dirty="0"/>
          </a:p>
        </p:txBody>
      </p:sp>
      <p:sp>
        <p:nvSpPr>
          <p:cNvPr id="3" name="Text Placeholder 2"/>
          <p:cNvSpPr>
            <a:spLocks noGrp="1"/>
          </p:cNvSpPr>
          <p:nvPr>
            <p:ph type="body" idx="1"/>
          </p:nvPr>
        </p:nvSpPr>
        <p:spPr>
          <a:xfrm>
            <a:off x="685800" y="4958864"/>
            <a:ext cx="7924800" cy="984736"/>
          </a:xfrm>
        </p:spPr>
        <p:txBody>
          <a:bodyPr anchor="t"/>
          <a:lstStyle>
            <a:lvl1pPr>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955F173-FB94-47CD-BAB2-D38473C14D32}" type="datetime1">
              <a:rPr lang="en-US" smtClean="0"/>
              <a:pPr/>
              <a:t>1/22/2015</a:t>
            </a:fld>
            <a:endParaRPr lang="en-US" dirty="0"/>
          </a:p>
        </p:txBody>
      </p:sp>
      <p:sp>
        <p:nvSpPr>
          <p:cNvPr id="6" name="Footer Placeholder 5"/>
          <p:cNvSpPr>
            <a:spLocks noGrp="1"/>
          </p:cNvSpPr>
          <p:nvPr>
            <p:ph type="ftr" sz="quarter" idx="11"/>
          </p:nvPr>
        </p:nvSpPr>
        <p:spPr/>
        <p:txBody>
          <a:bodyPr/>
          <a:lstStyle/>
          <a:p>
            <a:r>
              <a:rPr lang="el-GR" smtClean="0"/>
              <a:t>ΠΤΔΕ, Πανεπιστήμιο Θεσσαλίας</a:t>
            </a:r>
            <a:endParaRPr lang="en-US" dirty="0"/>
          </a:p>
        </p:txBody>
      </p:sp>
      <p:sp>
        <p:nvSpPr>
          <p:cNvPr id="7" name="Slide Number Placeholder 6"/>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p:txBody>
          <a:bodyPr/>
          <a:lstStyle/>
          <a:p>
            <a:r>
              <a:rPr lang="el-GR" smtClean="0"/>
              <a:t>Kλικ για επεξεργασία του τίτλου</a:t>
            </a:r>
            <a:endParaRPr lang="en-US" dirty="0"/>
          </a:p>
        </p:txBody>
      </p:sp>
      <p:sp>
        <p:nvSpPr>
          <p:cNvPr id="11" name="Content Placeholder 10"/>
          <p:cNvSpPr>
            <a:spLocks noGrp="1"/>
          </p:cNvSpPr>
          <p:nvPr>
            <p:ph sz="half" idx="1"/>
          </p:nvPr>
        </p:nvSpPr>
        <p:spPr>
          <a:xfrm>
            <a:off x="457200" y="1524000"/>
            <a:ext cx="4059936"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3" name="Content Placeholder 12"/>
          <p:cNvSpPr>
            <a:spLocks noGrp="1"/>
          </p:cNvSpPr>
          <p:nvPr>
            <p:ph sz="half" idx="2"/>
          </p:nvPr>
        </p:nvSpPr>
        <p:spPr>
          <a:xfrm>
            <a:off x="4648200" y="1524000"/>
            <a:ext cx="4059936"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CEAB1635-7AB6-4A02-8F63-2344453D2D84}" type="slidenum">
              <a:rPr lang="en-US" smtClean="0"/>
              <a:pPr/>
              <a:t>‹#›</a:t>
            </a:fld>
            <a:endParaRPr lang="en-US" dirty="0"/>
          </a:p>
        </p:txBody>
      </p:sp>
      <p:sp>
        <p:nvSpPr>
          <p:cNvPr id="8" name="Footer Placeholder 7"/>
          <p:cNvSpPr>
            <a:spLocks noGrp="1"/>
          </p:cNvSpPr>
          <p:nvPr>
            <p:ph type="ftr" sz="quarter" idx="11"/>
          </p:nvPr>
        </p:nvSpPr>
        <p:spPr/>
        <p:txBody>
          <a:bodyPr/>
          <a:lstStyle/>
          <a:p>
            <a:r>
              <a:rPr lang="el-GR" smtClean="0"/>
              <a:t>ΠΤΔΕ, Πανεπιστήμιο Θεσσαλίας</a:t>
            </a:r>
            <a:endParaRPr lang="en-US" dirty="0"/>
          </a:p>
        </p:txBody>
      </p:sp>
      <p:sp>
        <p:nvSpPr>
          <p:cNvPr id="7" name="Date Placeholder 6"/>
          <p:cNvSpPr>
            <a:spLocks noGrp="1"/>
          </p:cNvSpPr>
          <p:nvPr>
            <p:ph type="dt" sz="half" idx="10"/>
          </p:nvPr>
        </p:nvSpPr>
        <p:spPr/>
        <p:txBody>
          <a:bodyPr/>
          <a:lstStyle/>
          <a:p>
            <a:fld id="{D5A9C58E-1465-4B19-8D53-FBF4EA97A3F6}" type="datetime1">
              <a:rPr lang="en-US" smtClean="0"/>
              <a:pPr/>
              <a:t>1/22/2015</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32" name="Content Placeholder 31"/>
          <p:cNvSpPr>
            <a:spLocks noGrp="1"/>
          </p:cNvSpPr>
          <p:nvPr>
            <p:ph sz="half" idx="2"/>
          </p:nvPr>
        </p:nvSpPr>
        <p:spPr>
          <a:xfrm>
            <a:off x="457200" y="2201896"/>
            <a:ext cx="4038600" cy="391363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34" name="Content Placeholder 33"/>
          <p:cNvSpPr>
            <a:spLocks noGrp="1"/>
          </p:cNvSpPr>
          <p:nvPr>
            <p:ph sz="quarter" idx="4"/>
          </p:nvPr>
        </p:nvSpPr>
        <p:spPr>
          <a:xfrm>
            <a:off x="4649788" y="2201896"/>
            <a:ext cx="4038600" cy="391363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lang="el-GR" smtClean="0"/>
              <a:t>Kλικ για επεξεργασία του τίτλου</a:t>
            </a:r>
            <a:endParaRPr lang="en-US" dirty="0"/>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A5997A2-9D96-4108-AA0A-52B93073074C}" type="datetime1">
              <a:rPr lang="en-US" smtClean="0"/>
              <a:pPr/>
              <a:t>1/22/2015</a:t>
            </a:fld>
            <a:endParaRPr lang="en-US" dirty="0"/>
          </a:p>
        </p:txBody>
      </p:sp>
      <p:sp>
        <p:nvSpPr>
          <p:cNvPr id="4" name="Footer Placeholder 3"/>
          <p:cNvSpPr>
            <a:spLocks noGrp="1"/>
          </p:cNvSpPr>
          <p:nvPr>
            <p:ph type="ftr" sz="quarter" idx="11"/>
          </p:nvPr>
        </p:nvSpPr>
        <p:spPr/>
        <p:txBody>
          <a:bodyPr/>
          <a:lstStyle/>
          <a:p>
            <a:r>
              <a:rPr lang="el-GR" smtClean="0"/>
              <a:t>ΠΤΔΕ, Πανεπιστήμιο Θεσσαλίας</a:t>
            </a:r>
            <a:endParaRPr lang="en-US" dirty="0"/>
          </a:p>
        </p:txBody>
      </p:sp>
      <p:sp>
        <p:nvSpPr>
          <p:cNvPr id="5" name="Slide Number Placeholder 4"/>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p:txBody>
          <a:bodyPr/>
          <a:lstStyle/>
          <a:p>
            <a:r>
              <a:rPr lang="el-GR" smtClean="0"/>
              <a:t>Kλικ για επεξεργασία του τίτλου</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079CC9-8477-409C-BBC5-BEFE25CCEE14}" type="datetime1">
              <a:rPr lang="en-US" smtClean="0"/>
              <a:pPr/>
              <a:t>1/22/2015</a:t>
            </a:fld>
            <a:endParaRPr lang="en-US" dirty="0"/>
          </a:p>
        </p:txBody>
      </p:sp>
      <p:sp>
        <p:nvSpPr>
          <p:cNvPr id="3" name="Footer Placeholder 2"/>
          <p:cNvSpPr>
            <a:spLocks noGrp="1"/>
          </p:cNvSpPr>
          <p:nvPr>
            <p:ph type="ftr" sz="quarter" idx="11"/>
          </p:nvPr>
        </p:nvSpPr>
        <p:spPr/>
        <p:txBody>
          <a:bodyPr/>
          <a:lstStyle/>
          <a:p>
            <a:r>
              <a:rPr lang="el-GR" smtClean="0"/>
              <a:t>ΠΤΔΕ, Πανεπιστήμιο Θεσσαλίας</a:t>
            </a:r>
            <a:endParaRPr lang="en-US" dirty="0"/>
          </a:p>
        </p:txBody>
      </p:sp>
      <p:sp>
        <p:nvSpPr>
          <p:cNvPr id="4" name="Slide Number Placeholder 3"/>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ts val="24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l-GR" smtClean="0"/>
              <a:t>Kλικ για επεξεργασία των στυλ του υποδείγματος</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el-GR" smtClean="0"/>
              <a:t>Kλικ για επεξεργασία του τίτλου</a:t>
            </a:r>
            <a:endParaRPr lang="en-US" dirty="0"/>
          </a:p>
        </p:txBody>
      </p:sp>
      <p:sp>
        <p:nvSpPr>
          <p:cNvPr id="8" name="Date Placeholder 7"/>
          <p:cNvSpPr>
            <a:spLocks noGrp="1"/>
          </p:cNvSpPr>
          <p:nvPr>
            <p:ph type="dt" sz="half" idx="14"/>
          </p:nvPr>
        </p:nvSpPr>
        <p:spPr/>
        <p:txBody>
          <a:bodyPr/>
          <a:lstStyle/>
          <a:p>
            <a:fld id="{3C3D94C4-788C-4CC5-8BA2-F0B9DCBF8A36}" type="datetime1">
              <a:rPr lang="en-US" smtClean="0"/>
              <a:pPr/>
              <a:t>1/22/2015</a:t>
            </a:fld>
            <a:endParaRPr lang="en-US" dirty="0"/>
          </a:p>
        </p:txBody>
      </p:sp>
      <p:sp>
        <p:nvSpPr>
          <p:cNvPr id="9" name="Slide Number Placeholder 8"/>
          <p:cNvSpPr>
            <a:spLocks noGrp="1"/>
          </p:cNvSpPr>
          <p:nvPr>
            <p:ph type="sldNum" sz="quarter" idx="15"/>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6"/>
          </p:nvPr>
        </p:nvSpPr>
        <p:spPr/>
        <p:txBody>
          <a:bodyPr/>
          <a:lstStyle/>
          <a:p>
            <a:r>
              <a:rPr lang="el-GR" smtClean="0"/>
              <a:t>ΠΤΔΕ, Πανεπιστήμιο Θεσσαλίας</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el-GR" smtClean="0"/>
              <a:t>Kλικ για επεξεργασία του τίτλου</a:t>
            </a:r>
            <a:endParaRPr lang="en-US" dirty="0"/>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ts val="24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l-GR" smtClean="0"/>
              <a:t>Kλικ για επεξεργασία των στυλ του υποδείγματος</a:t>
            </a:r>
          </a:p>
        </p:txBody>
      </p:sp>
      <p:sp>
        <p:nvSpPr>
          <p:cNvPr id="8" name="Date Placeholder 7"/>
          <p:cNvSpPr>
            <a:spLocks noGrp="1"/>
          </p:cNvSpPr>
          <p:nvPr>
            <p:ph type="dt" sz="half" idx="10"/>
          </p:nvPr>
        </p:nvSpPr>
        <p:spPr/>
        <p:txBody>
          <a:bodyPr/>
          <a:lstStyle/>
          <a:p>
            <a:fld id="{2E9D8F46-4821-46DB-AE27-B90E662F8604}" type="datetime1">
              <a:rPr lang="en-US" smtClean="0"/>
              <a:pPr/>
              <a:t>1/22/2015</a:t>
            </a:fld>
            <a:endParaRPr lang="en-US" dirty="0"/>
          </a:p>
        </p:txBody>
      </p:sp>
      <p:sp>
        <p:nvSpPr>
          <p:cNvPr id="9" name="Slide Number Placeholder 8"/>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2"/>
          </p:nvPr>
        </p:nvSpPr>
        <p:spPr/>
        <p:txBody>
          <a:bodyPr/>
          <a:lstStyle/>
          <a:p>
            <a:r>
              <a:rPr lang="el-GR" smtClean="0"/>
              <a:t>ΠΤΔΕ, Πανεπιστήμιο Θεσσαλίας</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a:defRPr sz="1200">
                <a:solidFill>
                  <a:schemeClr val="tx2"/>
                </a:solidFill>
              </a:defRPr>
            </a:lvl1pPr>
          </a:lstStyle>
          <a:p>
            <a:fld id="{6688A24E-F0E0-4092-A87A-7B2EC1886EF5}" type="datetime1">
              <a:rPr lang="en-US" smtClean="0"/>
              <a:pPr/>
              <a:t>1/22/2015</a:t>
            </a:fld>
            <a:endParaRPr lang="en-US" sz="1200" dirty="0">
              <a:solidFill>
                <a:schemeClr val="tx2"/>
              </a:solidFill>
            </a:endParaRPr>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a:defRPr sz="1200">
                <a:solidFill>
                  <a:schemeClr val="tx2"/>
                </a:solidFill>
              </a:defRPr>
            </a:lvl1pPr>
          </a:lstStyle>
          <a:p>
            <a:pPr algn="r"/>
            <a:r>
              <a:rPr lang="el-GR" sz="1200" smtClean="0">
                <a:solidFill>
                  <a:schemeClr val="tx2"/>
                </a:solidFill>
              </a:rPr>
              <a:t>ΠΤΔΕ, Πανεπιστήμιο Θεσσαλίας</a:t>
            </a:r>
            <a:endParaRPr lang="en-US" sz="1200" dirty="0">
              <a:solidFill>
                <a:schemeClr val="tx2"/>
              </a:solidFill>
            </a:endParaRPr>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a:defRPr sz="1600" baseline="0">
                <a:solidFill>
                  <a:schemeClr val="tx2"/>
                </a:solidFill>
              </a:defRPr>
            </a:lvl1pPr>
          </a:lstStyle>
          <a:p>
            <a:pPr algn="ctr"/>
            <a:fld id="{CEAB1635-7AB6-4A02-8F63-2344453D2D84}" type="slidenum">
              <a:rPr lang="en-US" smtClean="0"/>
              <a:pPr algn="ctr"/>
              <a:t>‹#›</a:t>
            </a:fld>
            <a:endParaRPr lang="en-US" sz="1600" baseline="0" dirty="0">
              <a:solidFill>
                <a:schemeClr val="tx2"/>
              </a:solidFill>
            </a:endParaRPr>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l-GR" smtClean="0"/>
              <a:t>Kλικ για επεξεργασία του τίτλου</a:t>
            </a:r>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lang="en-US" sz="4200" b="0" kern="1200" spc="-100" baseline="0" dirty="0">
          <a:ln w="3200">
            <a:solidFill>
              <a:schemeClr val="bg2">
                <a:shade val="75000"/>
                <a:alpha val="25000"/>
              </a:schemeClr>
            </a:solidFill>
            <a:prstDash val="solid"/>
            <a:round/>
          </a:ln>
          <a:solidFill>
            <a:srgbClr val="F9F9F9"/>
          </a:solidFill>
          <a:effectLst>
            <a:outerShdw blurRad="50800" dist="38100" dir="2700000" algn="tl" rotWithShape="0">
              <a:prstClr val="black">
                <a:alpha val="40000"/>
              </a:prstClr>
            </a:out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test_simon.ppt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Γλωσσική πολυμορφία και γλωσσική διδασκαλία στο Δημοτικό Σχολείο</a:t>
            </a:r>
            <a:endParaRPr lang="en-US" dirty="0"/>
          </a:p>
        </p:txBody>
      </p:sp>
      <p:sp>
        <p:nvSpPr>
          <p:cNvPr id="3" name="Subtitle 2"/>
          <p:cNvSpPr>
            <a:spLocks noGrp="1"/>
          </p:cNvSpPr>
          <p:nvPr>
            <p:ph type="subTitle" idx="1"/>
          </p:nvPr>
        </p:nvSpPr>
        <p:spPr/>
        <p:txBody>
          <a:bodyPr/>
          <a:lstStyle/>
          <a:p>
            <a:r>
              <a:rPr lang="el-GR" dirty="0" smtClean="0"/>
              <a:t>Μάθημα 2: Διγλωσσία</a:t>
            </a:r>
          </a:p>
          <a:p>
            <a:r>
              <a:rPr lang="el-GR" i="1" dirty="0"/>
              <a:t>Δ</a:t>
            </a:r>
            <a:r>
              <a:rPr lang="el-GR" i="1" dirty="0" smtClean="0"/>
              <a:t>ιδάσκουσα: Βασιλάκη Ευγενία</a:t>
            </a:r>
            <a:endParaRPr lang="en-US" i="1" dirty="0" smtClean="0"/>
          </a:p>
          <a:p>
            <a:r>
              <a:rPr lang="el-GR" i="1" dirty="0" smtClean="0"/>
              <a:t>ΠΤΔΕ, </a:t>
            </a:r>
            <a:r>
              <a:rPr lang="el-GR" i="1" dirty="0"/>
              <a:t>Π</a:t>
            </a:r>
            <a:r>
              <a:rPr lang="el-GR" i="1" dirty="0" smtClean="0"/>
              <a:t>ανεπιστήμιο </a:t>
            </a:r>
            <a:r>
              <a:rPr lang="el-GR" i="1" dirty="0"/>
              <a:t>Θ</a:t>
            </a:r>
            <a:r>
              <a:rPr lang="el-GR" i="1" dirty="0" smtClean="0"/>
              <a:t>εσσαλίας</a:t>
            </a:r>
            <a:endParaRPr lang="en-US"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the_iceberg_analogy_reference.gif"/>
          <p:cNvPicPr>
            <a:picLocks noGrp="1" noChangeAspect="1"/>
          </p:cNvPicPr>
          <p:nvPr>
            <p:ph idx="1"/>
          </p:nvPr>
        </p:nvPicPr>
        <p:blipFill>
          <a:blip r:embed="rId2" cstate="print"/>
          <a:stretch>
            <a:fillRect/>
          </a:stretch>
        </p:blipFill>
        <p:spPr>
          <a:xfrm>
            <a:off x="1928812" y="1844824"/>
            <a:ext cx="5667524" cy="3527276"/>
          </a:xfrm>
        </p:spPr>
      </p:pic>
      <p:sp>
        <p:nvSpPr>
          <p:cNvPr id="3" name="Slide Number Placeholder 2"/>
          <p:cNvSpPr>
            <a:spLocks noGrp="1"/>
          </p:cNvSpPr>
          <p:nvPr>
            <p:ph type="sldNum" sz="quarter" idx="15"/>
          </p:nvPr>
        </p:nvSpPr>
        <p:spPr/>
        <p:txBody>
          <a:bodyPr/>
          <a:lstStyle/>
          <a:p>
            <a:pPr algn="ctr"/>
            <a:fld id="{CEAB1635-7AB6-4A02-8F63-2344453D2D84}" type="slidenum">
              <a:rPr lang="en-US" smtClean="0"/>
              <a:pPr algn="ctr"/>
              <a:t>10</a:t>
            </a:fld>
            <a:endParaRPr lang="en-US" dirty="0"/>
          </a:p>
        </p:txBody>
      </p:sp>
      <p:sp>
        <p:nvSpPr>
          <p:cNvPr id="4" name="Title 3"/>
          <p:cNvSpPr>
            <a:spLocks noGrp="1"/>
          </p:cNvSpPr>
          <p:nvPr>
            <p:ph type="title"/>
          </p:nvPr>
        </p:nvSpPr>
        <p:spPr/>
        <p:txBody>
          <a:bodyPr>
            <a:normAutofit/>
          </a:bodyPr>
          <a:lstStyle/>
          <a:p>
            <a:pPr algn="ctr"/>
            <a:r>
              <a:rPr lang="el-GR" sz="3200" b="1" dirty="0" smtClean="0"/>
              <a:t>κοινή υποκείμενη γλωσσική ικανότητα: </a:t>
            </a:r>
            <a:br>
              <a:rPr lang="el-GR" sz="3200" b="1" dirty="0" smtClean="0"/>
            </a:br>
            <a:r>
              <a:rPr lang="el-GR" sz="3200" b="1" dirty="0" smtClean="0"/>
              <a:t>το διπλό παγόβουνο</a:t>
            </a:r>
            <a:endParaRPr lang="el-GR" sz="32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marL="0" indent="0">
              <a:buNone/>
            </a:pP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11</a:t>
            </a:fld>
            <a:endParaRPr lang="en-US" dirty="0"/>
          </a:p>
        </p:txBody>
      </p:sp>
      <p:sp>
        <p:nvSpPr>
          <p:cNvPr id="4" name="Τίτλος 3"/>
          <p:cNvSpPr>
            <a:spLocks noGrp="1"/>
          </p:cNvSpPr>
          <p:nvPr>
            <p:ph type="title"/>
          </p:nvPr>
        </p:nvSpPr>
        <p:spPr/>
        <p:txBody>
          <a:bodyPr>
            <a:normAutofit/>
          </a:bodyPr>
          <a:lstStyle/>
          <a:p>
            <a:pPr algn="ctr"/>
            <a:r>
              <a:rPr lang="el-GR" sz="3200" dirty="0"/>
              <a:t>ο</a:t>
            </a:r>
            <a:r>
              <a:rPr lang="el-GR" sz="3200" dirty="0" smtClean="0"/>
              <a:t> </a:t>
            </a:r>
            <a:r>
              <a:rPr lang="el-GR" sz="3200" dirty="0" smtClean="0"/>
              <a:t>ρόλος της πρώτης γλώσσας στη μάθηση</a:t>
            </a:r>
            <a:endParaRPr lang="el-GR" sz="3200"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045" y="1484784"/>
            <a:ext cx="8172450" cy="4591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20335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algn="just"/>
            <a:r>
              <a:rPr lang="el-GR" dirty="0" smtClean="0"/>
              <a:t>ο </a:t>
            </a:r>
            <a:r>
              <a:rPr lang="el-GR" dirty="0" err="1" smtClean="0"/>
              <a:t>γραμματισμός</a:t>
            </a:r>
            <a:r>
              <a:rPr lang="el-GR" dirty="0" smtClean="0"/>
              <a:t> στη Γ1 προσφέρει το θεμέλιο για την ανάπτυξη του </a:t>
            </a:r>
            <a:r>
              <a:rPr lang="el-GR" dirty="0" err="1" smtClean="0"/>
              <a:t>γραμματισμού</a:t>
            </a:r>
            <a:r>
              <a:rPr lang="el-GR" dirty="0" smtClean="0"/>
              <a:t> στη Γ2 </a:t>
            </a:r>
            <a:r>
              <a:rPr lang="en-US" dirty="0" smtClean="0"/>
              <a:t>(Haynes 2007)</a:t>
            </a:r>
          </a:p>
          <a:p>
            <a:pPr algn="just"/>
            <a:r>
              <a:rPr lang="el-GR" dirty="0" smtClean="0"/>
              <a:t>ερευνητικά δεδομένα στηρίζουν τη μεταφορά από τη Γ1 στη Γ2 δεξιοτήτων και στρατηγικών</a:t>
            </a:r>
          </a:p>
          <a:p>
            <a:pPr algn="just"/>
            <a:r>
              <a:rPr lang="el-GR" dirty="0" smtClean="0"/>
              <a:t>υπάρχουν ωστόσο ορισμένοι περιορισμοί (π.χ. επίπεδο ανάπτυξης της Γ1)</a:t>
            </a: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12</a:t>
            </a:fld>
            <a:endParaRPr lang="en-US" dirty="0"/>
          </a:p>
        </p:txBody>
      </p:sp>
      <p:sp>
        <p:nvSpPr>
          <p:cNvPr id="4" name="Τίτλος 3"/>
          <p:cNvSpPr>
            <a:spLocks noGrp="1"/>
          </p:cNvSpPr>
          <p:nvPr>
            <p:ph type="title"/>
          </p:nvPr>
        </p:nvSpPr>
        <p:spPr/>
        <p:txBody>
          <a:bodyPr>
            <a:normAutofit/>
          </a:bodyPr>
          <a:lstStyle/>
          <a:p>
            <a:pPr algn="ctr"/>
            <a:r>
              <a:rPr lang="el-GR" sz="3200" dirty="0"/>
              <a:t>ο</a:t>
            </a:r>
            <a:r>
              <a:rPr lang="el-GR" sz="3200" dirty="0" smtClean="0"/>
              <a:t> </a:t>
            </a:r>
            <a:r>
              <a:rPr lang="el-GR" sz="3200" dirty="0" smtClean="0"/>
              <a:t>ρόλος της πρώτης γλώσσας</a:t>
            </a:r>
            <a:endParaRPr lang="el-GR" sz="3200" dirty="0"/>
          </a:p>
        </p:txBody>
      </p:sp>
    </p:spTree>
    <p:extLst>
      <p:ext uri="{BB962C8B-B14F-4D97-AF65-F5344CB8AC3E}">
        <p14:creationId xmlns:p14="http://schemas.microsoft.com/office/powerpoint/2010/main" val="2767819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l-GR" dirty="0" smtClean="0"/>
              <a:t>να εξοικειωθούν οι φοιτητές με τα χαρακτηριστικά της διγλωσσίας, τις μορφές και τους παράγοντες διαμόρφωσής της</a:t>
            </a:r>
          </a:p>
          <a:p>
            <a:pPr algn="just"/>
            <a:r>
              <a:rPr lang="el-GR" dirty="0" smtClean="0"/>
              <a:t>να συνειδητοποιήσουν τον ρόλο της πρώτης γλώσσας στη μάθηση</a:t>
            </a:r>
          </a:p>
          <a:p>
            <a:pPr algn="just"/>
            <a:endParaRPr lang="el-GR" dirty="0"/>
          </a:p>
          <a:p>
            <a:pPr algn="just"/>
            <a:r>
              <a:rPr lang="el-GR" b="1" dirty="0" smtClean="0"/>
              <a:t>Λ</a:t>
            </a:r>
            <a:r>
              <a:rPr lang="el-GR" b="1" dirty="0" smtClean="0"/>
              <a:t>έξεις κλειδιά</a:t>
            </a:r>
            <a:r>
              <a:rPr lang="el-GR" dirty="0" smtClean="0"/>
              <a:t>: διγλωσσία, αφαιρετική</a:t>
            </a:r>
            <a:r>
              <a:rPr lang="en-US" dirty="0" smtClean="0"/>
              <a:t>/</a:t>
            </a:r>
            <a:r>
              <a:rPr lang="el-GR" dirty="0" smtClean="0"/>
              <a:t> προσθετική </a:t>
            </a:r>
            <a:r>
              <a:rPr lang="el-GR" dirty="0" err="1" smtClean="0"/>
              <a:t>διγλωσσικά</a:t>
            </a:r>
            <a:r>
              <a:rPr lang="el-GR" dirty="0" smtClean="0"/>
              <a:t>, γνωστικά οφέλη διγλωσσίας, πρώτη γλώσσα</a:t>
            </a:r>
            <a:endParaRPr lang="en-US" dirty="0"/>
          </a:p>
        </p:txBody>
      </p:sp>
      <p:sp>
        <p:nvSpPr>
          <p:cNvPr id="3" name="Slide Number Placeholder 2"/>
          <p:cNvSpPr>
            <a:spLocks noGrp="1"/>
          </p:cNvSpPr>
          <p:nvPr>
            <p:ph type="sldNum" sz="quarter" idx="15"/>
          </p:nvPr>
        </p:nvSpPr>
        <p:spPr/>
        <p:txBody>
          <a:bodyPr/>
          <a:lstStyle/>
          <a:p>
            <a:pPr algn="ctr"/>
            <a:fld id="{CEAB1635-7AB6-4A02-8F63-2344453D2D84}" type="slidenum">
              <a:rPr lang="en-US" smtClean="0"/>
              <a:pPr algn="ctr"/>
              <a:t>2</a:t>
            </a:fld>
            <a:endParaRPr lang="en-US" dirty="0"/>
          </a:p>
        </p:txBody>
      </p:sp>
      <p:sp>
        <p:nvSpPr>
          <p:cNvPr id="4" name="Title 3"/>
          <p:cNvSpPr>
            <a:spLocks noGrp="1"/>
          </p:cNvSpPr>
          <p:nvPr>
            <p:ph type="title"/>
          </p:nvPr>
        </p:nvSpPr>
        <p:spPr/>
        <p:txBody>
          <a:bodyPr/>
          <a:lstStyle/>
          <a:p>
            <a:pPr algn="ctr"/>
            <a:r>
              <a:rPr lang="el-GR" dirty="0" smtClean="0"/>
              <a:t>μαθησιακοί στόχοι</a:t>
            </a:r>
            <a:endParaRPr lang="en-US" dirty="0"/>
          </a:p>
        </p:txBody>
      </p:sp>
    </p:spTree>
    <p:extLst>
      <p:ext uri="{BB962C8B-B14F-4D97-AF65-F5344CB8AC3E}">
        <p14:creationId xmlns:p14="http://schemas.microsoft.com/office/powerpoint/2010/main" val="197940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a:bodyPr>
          <a:lstStyle/>
          <a:p>
            <a:pPr algn="ctr" eaLnBrk="1" hangingPunct="1"/>
            <a:r>
              <a:rPr lang="el-GR" sz="3200" b="1" dirty="0" smtClean="0">
                <a:solidFill>
                  <a:schemeClr val="tx1"/>
                </a:solidFill>
              </a:rPr>
              <a:t>εισαγωγή:</a:t>
            </a:r>
            <a:br>
              <a:rPr lang="el-GR" sz="3200" b="1" dirty="0" smtClean="0">
                <a:solidFill>
                  <a:schemeClr val="tx1"/>
                </a:solidFill>
              </a:rPr>
            </a:br>
            <a:r>
              <a:rPr lang="el-GR" sz="3200" b="1" dirty="0" smtClean="0">
                <a:solidFill>
                  <a:schemeClr val="tx1"/>
                </a:solidFill>
              </a:rPr>
              <a:t>η ετερογένεια του μαθητικού πληθυσμού</a:t>
            </a:r>
          </a:p>
        </p:txBody>
      </p:sp>
      <p:sp>
        <p:nvSpPr>
          <p:cNvPr id="14340" name="Content Placeholder 3"/>
          <p:cNvSpPr>
            <a:spLocks noGrp="1"/>
          </p:cNvSpPr>
          <p:nvPr>
            <p:ph sz="quarter" idx="1"/>
          </p:nvPr>
        </p:nvSpPr>
        <p:spPr>
          <a:xfrm>
            <a:off x="301625" y="1527175"/>
            <a:ext cx="8504238" cy="4572000"/>
          </a:xfrm>
        </p:spPr>
        <p:txBody>
          <a:bodyPr/>
          <a:lstStyle/>
          <a:p>
            <a:pPr eaLnBrk="1" hangingPunct="1">
              <a:buFont typeface="Wingdings 2" pitchFamily="18" charset="2"/>
              <a:buNone/>
            </a:pPr>
            <a:r>
              <a:rPr lang="el-GR" u="sng" dirty="0" smtClean="0"/>
              <a:t>Υπάρχουν τελικά ομοιογενείς τάξεις;</a:t>
            </a:r>
            <a:endParaRPr lang="el-GR" dirty="0" smtClean="0"/>
          </a:p>
          <a:p>
            <a:pPr eaLnBrk="1" hangingPunct="1">
              <a:buFont typeface="Wingdings 2" pitchFamily="18" charset="2"/>
              <a:buNone/>
            </a:pPr>
            <a:endParaRPr lang="el-GR" dirty="0" smtClean="0"/>
          </a:p>
          <a:p>
            <a:pPr eaLnBrk="1" hangingPunct="1">
              <a:buFont typeface="Wingdings 2" pitchFamily="18" charset="2"/>
              <a:buNone/>
            </a:pPr>
            <a:r>
              <a:rPr lang="el-GR" dirty="0" smtClean="0"/>
              <a:t>Οι βασικές πηγές της ανομοιογένειας</a:t>
            </a:r>
          </a:p>
          <a:p>
            <a:pPr algn="just" eaLnBrk="1" hangingPunct="1"/>
            <a:r>
              <a:rPr lang="el-GR" dirty="0" smtClean="0"/>
              <a:t>α. κοινωνικό-οικονομικό επίπεδο και πολιτισμικό κεφάλαιο των γονιών</a:t>
            </a:r>
          </a:p>
          <a:p>
            <a:pPr algn="just" eaLnBrk="1" hangingPunct="1"/>
            <a:r>
              <a:rPr lang="el-GR" dirty="0" smtClean="0"/>
              <a:t>β. στάσεις, ενδιαφέροντα, κίνητρα των παιδιών (απέναντι στο σχολείο)</a:t>
            </a:r>
          </a:p>
          <a:p>
            <a:pPr algn="just" eaLnBrk="1" hangingPunct="1"/>
            <a:r>
              <a:rPr lang="el-GR" dirty="0" smtClean="0"/>
              <a:t>γ. γνωστικές δομές και λειτουργίες των παιδιών</a:t>
            </a:r>
          </a:p>
        </p:txBody>
      </p:sp>
      <p:sp>
        <p:nvSpPr>
          <p:cNvPr id="6" name="5 - Θέση αριθμού διαφάνειας"/>
          <p:cNvSpPr>
            <a:spLocks noGrp="1"/>
          </p:cNvSpPr>
          <p:nvPr>
            <p:ph type="sldNum" sz="quarter" idx="15"/>
          </p:nvPr>
        </p:nvSpPr>
        <p:spPr/>
        <p:txBody>
          <a:bodyPr/>
          <a:lstStyle/>
          <a:p>
            <a:pPr algn="ctr"/>
            <a:fld id="{CEAB1635-7AB6-4A02-8F63-2344453D2D84}" type="slidenum">
              <a:rPr lang="en-US" smtClean="0"/>
              <a:pPr algn="ct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normAutofit/>
          </a:bodyPr>
          <a:lstStyle/>
          <a:p>
            <a:pPr algn="ctr" eaLnBrk="1" hangingPunct="1"/>
            <a:r>
              <a:rPr lang="el-GR" sz="3200" b="1" dirty="0">
                <a:solidFill>
                  <a:schemeClr val="tx1"/>
                </a:solidFill>
                <a:latin typeface="Palatino Linotype" pitchFamily="18" charset="0"/>
              </a:rPr>
              <a:t>δ</a:t>
            </a:r>
            <a:r>
              <a:rPr lang="el-GR" sz="3200" b="1" dirty="0" smtClean="0">
                <a:solidFill>
                  <a:schemeClr val="tx1"/>
                </a:solidFill>
                <a:latin typeface="Palatino Linotype" pitchFamily="18" charset="0"/>
              </a:rPr>
              <a:t>ιγλωσσία</a:t>
            </a:r>
            <a:endParaRPr lang="el-GR" sz="3200" b="1" dirty="0" smtClean="0">
              <a:solidFill>
                <a:schemeClr val="tx1"/>
              </a:solidFill>
              <a:latin typeface="Palatino Linotype" pitchFamily="18" charset="0"/>
            </a:endParaRPr>
          </a:p>
        </p:txBody>
      </p:sp>
      <p:sp>
        <p:nvSpPr>
          <p:cNvPr id="15364" name="Content Placeholder 3"/>
          <p:cNvSpPr>
            <a:spLocks noGrp="1"/>
          </p:cNvSpPr>
          <p:nvPr>
            <p:ph sz="quarter" idx="1"/>
          </p:nvPr>
        </p:nvSpPr>
        <p:spPr>
          <a:xfrm>
            <a:off x="301625" y="1527175"/>
            <a:ext cx="8504238" cy="4572000"/>
          </a:xfrm>
        </p:spPr>
        <p:txBody>
          <a:bodyPr/>
          <a:lstStyle/>
          <a:p>
            <a:pPr algn="just" eaLnBrk="1" hangingPunct="1"/>
            <a:r>
              <a:rPr lang="el-GR" dirty="0" smtClean="0"/>
              <a:t>ικανότητα του ατόμου να χρησιμοποιεί δύο (ή και περισσότερες) γλώσσες</a:t>
            </a:r>
          </a:p>
          <a:p>
            <a:pPr algn="just" eaLnBrk="1" hangingPunct="1">
              <a:buNone/>
            </a:pPr>
            <a:r>
              <a:rPr lang="el-GR" dirty="0" smtClean="0"/>
              <a:t>(δεξιότητες, </a:t>
            </a:r>
            <a:r>
              <a:rPr lang="el-GR" dirty="0" err="1" smtClean="0"/>
              <a:t>υποδεξιότητες</a:t>
            </a:r>
            <a:r>
              <a:rPr lang="el-GR" dirty="0" smtClean="0"/>
              <a:t>, περιβάλλοντα χρήσης, βαθμός ανάπτυξης της κάθε γλώσσας)</a:t>
            </a:r>
          </a:p>
          <a:p>
            <a:pPr algn="just" eaLnBrk="1" hangingPunct="1">
              <a:buFont typeface="Wingdings 2" pitchFamily="18" charset="2"/>
              <a:buNone/>
            </a:pPr>
            <a:r>
              <a:rPr lang="el-GR" dirty="0" smtClean="0"/>
              <a:t>				</a:t>
            </a:r>
          </a:p>
          <a:p>
            <a:pPr eaLnBrk="1" hangingPunct="1">
              <a:buFont typeface="Wingdings 2" pitchFamily="18" charset="2"/>
              <a:buNone/>
            </a:pPr>
            <a:r>
              <a:rPr lang="el-GR" dirty="0" smtClean="0"/>
              <a:t>		</a:t>
            </a:r>
            <a:r>
              <a:rPr lang="el-GR" i="1" dirty="0" smtClean="0"/>
              <a:t>πρώιμη</a:t>
            </a:r>
            <a:r>
              <a:rPr lang="el-GR" dirty="0" smtClean="0"/>
              <a:t> (- εφηβεία)</a:t>
            </a:r>
          </a:p>
          <a:p>
            <a:pPr eaLnBrk="1" hangingPunct="1">
              <a:buFont typeface="Wingdings 2" pitchFamily="18" charset="2"/>
              <a:buNone/>
            </a:pPr>
            <a:r>
              <a:rPr lang="el-GR" dirty="0" smtClean="0"/>
              <a:t>ταυτόχρονη (-3 ή 5 χρονών)</a:t>
            </a:r>
          </a:p>
          <a:p>
            <a:pPr eaLnBrk="1" hangingPunct="1">
              <a:buFont typeface="Wingdings 2" pitchFamily="18" charset="2"/>
              <a:buNone/>
            </a:pPr>
            <a:r>
              <a:rPr lang="el-GR" dirty="0" smtClean="0"/>
              <a:t>επάλληλη/ διαδοχική (+3 ή 5 χρονών)</a:t>
            </a:r>
          </a:p>
          <a:p>
            <a:pPr eaLnBrk="1" hangingPunct="1">
              <a:buFont typeface="Wingdings 2" pitchFamily="18" charset="2"/>
              <a:buNone/>
            </a:pPr>
            <a:r>
              <a:rPr lang="el-GR" dirty="0" smtClean="0"/>
              <a:t>		</a:t>
            </a:r>
            <a:r>
              <a:rPr lang="el-GR" i="1" dirty="0" smtClean="0"/>
              <a:t>όψιμη</a:t>
            </a:r>
            <a:r>
              <a:rPr lang="el-GR" dirty="0" smtClean="0"/>
              <a:t> (+εφηβεία)</a:t>
            </a:r>
          </a:p>
          <a:p>
            <a:pPr eaLnBrk="1" hangingPunct="1">
              <a:buFont typeface="Wingdings 2" pitchFamily="18" charset="2"/>
              <a:buNone/>
            </a:pPr>
            <a:endParaRPr lang="el-GR" dirty="0" smtClean="0">
              <a:latin typeface="Palatino Linotype" pitchFamily="18" charset="0"/>
            </a:endParaRPr>
          </a:p>
          <a:p>
            <a:pPr eaLnBrk="1" hangingPunct="1">
              <a:buNone/>
            </a:pPr>
            <a:endParaRPr lang="el-GR" dirty="0" smtClean="0">
              <a:latin typeface="Palatino Linotype" pitchFamily="18" charset="0"/>
            </a:endParaRPr>
          </a:p>
        </p:txBody>
      </p:sp>
      <p:sp>
        <p:nvSpPr>
          <p:cNvPr id="6" name="5 - Θέση αριθμού διαφάνειας"/>
          <p:cNvSpPr>
            <a:spLocks noGrp="1"/>
          </p:cNvSpPr>
          <p:nvPr>
            <p:ph type="sldNum" sz="quarter" idx="15"/>
          </p:nvPr>
        </p:nvSpPr>
        <p:spPr/>
        <p:txBody>
          <a:bodyPr/>
          <a:lstStyle/>
          <a:p>
            <a:pPr algn="ctr"/>
            <a:fld id="{CEAB1635-7AB6-4A02-8F63-2344453D2D84}" type="slidenum">
              <a:rPr lang="en-US" smtClean="0"/>
              <a:pPr algn="ct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p:txBody>
          <a:bodyPr>
            <a:normAutofit fontScale="85000" lnSpcReduction="20000"/>
          </a:bodyPr>
          <a:lstStyle/>
          <a:p>
            <a:pPr algn="just">
              <a:buFont typeface="Wingdings" pitchFamily="2" charset="2"/>
              <a:buChar char="ü"/>
            </a:pPr>
            <a:r>
              <a:rPr lang="el-GR" dirty="0" smtClean="0"/>
              <a:t>μικρότεροι σε ηλικία μαθητές δεν είναι εξ ορισμού περισσότερο ή λιγότερο αποτελεσματικοί στην κατάκτηση της Γ2 από τους μεγαλύτερους σε ηλικία</a:t>
            </a:r>
          </a:p>
          <a:p>
            <a:pPr algn="just">
              <a:buFont typeface="Wingdings" pitchFamily="2" charset="2"/>
              <a:buChar char="ü"/>
            </a:pPr>
            <a:r>
              <a:rPr lang="el-GR" dirty="0" smtClean="0"/>
              <a:t>όσοι κατακτούν μια δεύτερη γλώσσα κατά την παιδική ηλικία τείνουν να φτάνουν σε υψηλότερα επίπεδα κατάκτησης της Γ2 από όσους ξεκινούν μετά την παιδική ηλικία, χωρίς αυτό να σημαίνει ότι οι δεύτεροι δεν μπορούν να φτάσουν σε υψηλά επίπεδα  γλωσσομάθειας</a:t>
            </a:r>
          </a:p>
          <a:p>
            <a:pPr algn="just">
              <a:buFont typeface="Wingdings" pitchFamily="2" charset="2"/>
              <a:buChar char="ü"/>
            </a:pPr>
            <a:r>
              <a:rPr lang="el-GR" dirty="0" smtClean="0"/>
              <a:t>σε περιβάλλον οργανωμένης διδασκαλίας (τάξη), οι μεγαλύτεροι σε ηλικία μαθητές τείνουν αρχικά να κατακτούν γρηγορότερα τη Γ2 από ό,τι οι μικρότεροι. Ωστόσο, η διάρκεια της έκθεσης στη Γ2  (π.χ. ο συνολικός χρόνος διδασκαλίας) παίζει καθοριστικό ρόλο στην επιτυχή κατάκτησή της</a:t>
            </a:r>
          </a:p>
          <a:p>
            <a:pPr>
              <a:buNone/>
            </a:pPr>
            <a:r>
              <a:rPr lang="en-US" b="1" i="1" dirty="0" smtClean="0">
                <a:sym typeface="Wingdings" pitchFamily="2" charset="2"/>
              </a:rPr>
              <a:t> </a:t>
            </a:r>
            <a:r>
              <a:rPr lang="el-GR" b="1" i="1" dirty="0" smtClean="0"/>
              <a:t>κρίσιμη περίοδος </a:t>
            </a:r>
            <a:r>
              <a:rPr lang="en-US" dirty="0" smtClean="0"/>
              <a:t>vs. </a:t>
            </a:r>
            <a:r>
              <a:rPr lang="el-GR" b="1" i="1" dirty="0" smtClean="0"/>
              <a:t>προνομιακή περίοδος </a:t>
            </a:r>
          </a:p>
          <a:p>
            <a:pPr algn="r">
              <a:buNone/>
            </a:pPr>
            <a:r>
              <a:rPr lang="el-GR" dirty="0" smtClean="0"/>
              <a:t>(</a:t>
            </a:r>
            <a:r>
              <a:rPr lang="en-US" dirty="0" smtClean="0"/>
              <a:t>Singleton 1989,</a:t>
            </a:r>
            <a:r>
              <a:rPr lang="el-GR" dirty="0" smtClean="0"/>
              <a:t>στο </a:t>
            </a:r>
            <a:r>
              <a:rPr lang="en-US" dirty="0" smtClean="0"/>
              <a:t>Baker, 2001)</a:t>
            </a:r>
            <a:endParaRPr lang="el-GR" dirty="0"/>
          </a:p>
        </p:txBody>
      </p:sp>
      <p:sp>
        <p:nvSpPr>
          <p:cNvPr id="3" name="2 - Θέση αριθμού διαφάνειας"/>
          <p:cNvSpPr>
            <a:spLocks noGrp="1"/>
          </p:cNvSpPr>
          <p:nvPr>
            <p:ph type="sldNum" sz="quarter" idx="15"/>
          </p:nvPr>
        </p:nvSpPr>
        <p:spPr/>
        <p:txBody>
          <a:bodyPr/>
          <a:lstStyle/>
          <a:p>
            <a:pPr algn="ctr"/>
            <a:fld id="{CEAB1635-7AB6-4A02-8F63-2344453D2D84}" type="slidenum">
              <a:rPr lang="en-US" smtClean="0"/>
              <a:pPr algn="ctr"/>
              <a:t>5</a:t>
            </a:fld>
            <a:endParaRPr lang="en-US" dirty="0"/>
          </a:p>
        </p:txBody>
      </p:sp>
      <p:sp>
        <p:nvSpPr>
          <p:cNvPr id="4" name="3 - Τίτλος"/>
          <p:cNvSpPr>
            <a:spLocks noGrp="1"/>
          </p:cNvSpPr>
          <p:nvPr>
            <p:ph type="title"/>
          </p:nvPr>
        </p:nvSpPr>
        <p:spPr/>
        <p:txBody>
          <a:bodyPr/>
          <a:lstStyle/>
          <a:p>
            <a:pPr algn="ctr"/>
            <a:r>
              <a:rPr lang="el-GR" sz="3200" b="1" dirty="0" smtClean="0"/>
              <a:t>ο παράγοντας της ηλικίας</a:t>
            </a:r>
            <a:endParaRPr lang="el-GR" sz="32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ormAutofit/>
          </a:bodyPr>
          <a:lstStyle/>
          <a:p>
            <a:pPr algn="ctr" eaLnBrk="1" hangingPunct="1"/>
            <a:r>
              <a:rPr lang="el-GR" sz="3200" b="1" dirty="0" smtClean="0">
                <a:solidFill>
                  <a:schemeClr val="tx1"/>
                </a:solidFill>
              </a:rPr>
              <a:t>αφαιρετική </a:t>
            </a:r>
            <a:r>
              <a:rPr lang="en-US" sz="3200" b="1" dirty="0" smtClean="0">
                <a:solidFill>
                  <a:schemeClr val="tx1"/>
                </a:solidFill>
              </a:rPr>
              <a:t>vs. </a:t>
            </a:r>
            <a:r>
              <a:rPr lang="el-GR" sz="3200" b="1" dirty="0" smtClean="0">
                <a:solidFill>
                  <a:schemeClr val="tx1"/>
                </a:solidFill>
              </a:rPr>
              <a:t>προσθετική διγλωσσία</a:t>
            </a:r>
          </a:p>
        </p:txBody>
      </p:sp>
      <p:sp>
        <p:nvSpPr>
          <p:cNvPr id="14340" name="Content Placeholder 3"/>
          <p:cNvSpPr>
            <a:spLocks noGrp="1"/>
          </p:cNvSpPr>
          <p:nvPr>
            <p:ph sz="quarter" idx="1"/>
          </p:nvPr>
        </p:nvSpPr>
        <p:spPr>
          <a:xfrm>
            <a:off x="301625" y="1341438"/>
            <a:ext cx="8504238" cy="5343525"/>
          </a:xfrm>
        </p:spPr>
        <p:txBody>
          <a:bodyPr anchor="b">
            <a:normAutofit lnSpcReduction="10000"/>
          </a:bodyPr>
          <a:lstStyle/>
          <a:p>
            <a:pPr algn="just" eaLnBrk="1" hangingPunct="1">
              <a:buFont typeface="Wingdings" pitchFamily="2" charset="2"/>
              <a:buChar char="ü"/>
            </a:pPr>
            <a:r>
              <a:rPr lang="el-GR" sz="2400" i="1" dirty="0" smtClean="0"/>
              <a:t>αφαιρετική διγλωσσία</a:t>
            </a:r>
            <a:r>
              <a:rPr lang="el-GR" sz="2400" dirty="0" smtClean="0"/>
              <a:t>: σε περιπτώσεις όπου το εκπαιδευτικό σύστημα δεν αξιοποιεί το ήδη υπάρχον γλωσσικό και γνωστικό κεφάλαιο του μαθητή αλλά έρχεται να υποκαταστήσει τη γνώση  της πρώτης γλώσσας με τη γνώση της δεύτερης</a:t>
            </a:r>
          </a:p>
          <a:p>
            <a:pPr algn="just" eaLnBrk="1" hangingPunct="1">
              <a:buFont typeface="Wingdings" pitchFamily="2" charset="2"/>
              <a:buChar char="ü"/>
            </a:pPr>
            <a:r>
              <a:rPr lang="el-GR" sz="2400" i="1" dirty="0" smtClean="0"/>
              <a:t>προσθετική διγλωσσία</a:t>
            </a:r>
            <a:r>
              <a:rPr lang="el-GR" sz="2400" dirty="0" smtClean="0"/>
              <a:t>: η δεύτερη γλώσσα θα έρθει να προστεθεί στην πρώτη και να εμπλουτίσει τις γλωσσικές και νοητικές δυνατότητες του ομιλητή και όχι να τις μειώσει</a:t>
            </a:r>
          </a:p>
          <a:p>
            <a:pPr algn="just" eaLnBrk="1" hangingPunct="1">
              <a:buFont typeface="Wingdings 2" pitchFamily="18" charset="2"/>
              <a:buNone/>
            </a:pPr>
            <a:endParaRPr lang="el-GR" dirty="0" smtClean="0">
              <a:latin typeface="Palatino Linotype" pitchFamily="18" charset="0"/>
            </a:endParaRPr>
          </a:p>
          <a:p>
            <a:pPr algn="just" eaLnBrk="1" hangingPunct="1">
              <a:buFont typeface="Wingdings 2" pitchFamily="18" charset="2"/>
              <a:buNone/>
            </a:pPr>
            <a:endParaRPr lang="el-GR" dirty="0" smtClean="0">
              <a:latin typeface="Palatino Linotype" pitchFamily="18" charset="0"/>
            </a:endParaRPr>
          </a:p>
          <a:p>
            <a:pPr algn="just" eaLnBrk="1" hangingPunct="1">
              <a:buFont typeface="Wingdings 2" pitchFamily="18" charset="2"/>
              <a:buNone/>
            </a:pPr>
            <a:endParaRPr lang="el-GR" dirty="0" smtClean="0">
              <a:latin typeface="Palatino Linotype" pitchFamily="18" charset="0"/>
            </a:endParaRPr>
          </a:p>
          <a:p>
            <a:pPr algn="just" eaLnBrk="1" hangingPunct="1">
              <a:buFont typeface="Wingdings 2" pitchFamily="18" charset="2"/>
              <a:buNone/>
            </a:pPr>
            <a:r>
              <a:rPr lang="en-US" dirty="0" smtClean="0">
                <a:latin typeface="Palatino Linotype" pitchFamily="18" charset="0"/>
                <a:sym typeface="Wingdings" pitchFamily="2" charset="2"/>
              </a:rPr>
              <a:t></a:t>
            </a:r>
            <a:r>
              <a:rPr lang="el-GR" dirty="0" smtClean="0">
                <a:latin typeface="Palatino Linotype" pitchFamily="18" charset="0"/>
              </a:rPr>
              <a:t>είναι η διγλωσσία θετικό ή αρνητικό στοιχείο για το άτομο; </a:t>
            </a:r>
          </a:p>
          <a:p>
            <a:pPr algn="just" eaLnBrk="1" hangingPunct="1">
              <a:buFont typeface="Wingdings 2" pitchFamily="18" charset="2"/>
              <a:buNone/>
            </a:pPr>
            <a:r>
              <a:rPr lang="en-US" dirty="0" smtClean="0">
                <a:latin typeface="Palatino Linotype" pitchFamily="18" charset="0"/>
              </a:rPr>
              <a:t>	</a:t>
            </a:r>
            <a:r>
              <a:rPr lang="el-GR" dirty="0" smtClean="0">
                <a:latin typeface="Palatino Linotype" pitchFamily="18" charset="0"/>
                <a:hlinkClick r:id="rId2" action="ppaction://hlinkpres?slideindex=1&amp;slidetitle="/>
              </a:rPr>
              <a:t>το τεστ </a:t>
            </a:r>
            <a:r>
              <a:rPr lang="en-US" dirty="0" smtClean="0">
                <a:latin typeface="Palatino Linotype" pitchFamily="18" charset="0"/>
                <a:hlinkClick r:id="rId2" action="ppaction://hlinkpres?slideindex=1&amp;slidetitle="/>
              </a:rPr>
              <a:t>Simon</a:t>
            </a:r>
            <a:endParaRPr lang="el-GR" dirty="0" smtClean="0">
              <a:latin typeface="Palatino Linotype" pitchFamily="18" charset="0"/>
            </a:endParaRPr>
          </a:p>
        </p:txBody>
      </p:sp>
      <p:sp>
        <p:nvSpPr>
          <p:cNvPr id="6" name="5 - Θέση αριθμού διαφάνειας"/>
          <p:cNvSpPr>
            <a:spLocks noGrp="1"/>
          </p:cNvSpPr>
          <p:nvPr>
            <p:ph type="sldNum" sz="quarter" idx="15"/>
          </p:nvPr>
        </p:nvSpPr>
        <p:spPr/>
        <p:txBody>
          <a:bodyPr/>
          <a:lstStyle/>
          <a:p>
            <a:pPr algn="ctr"/>
            <a:fld id="{CEAB1635-7AB6-4A02-8F63-2344453D2D84}" type="slidenum">
              <a:rPr lang="en-US" smtClean="0"/>
              <a:pPr algn="ct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αριθμού διαφάνειας"/>
          <p:cNvSpPr>
            <a:spLocks noGrp="1"/>
          </p:cNvSpPr>
          <p:nvPr>
            <p:ph type="sldNum" sz="quarter" idx="15"/>
          </p:nvPr>
        </p:nvSpPr>
        <p:spPr/>
        <p:txBody>
          <a:bodyPr/>
          <a:lstStyle/>
          <a:p>
            <a:pPr algn="ctr"/>
            <a:fld id="{CEAB1635-7AB6-4A02-8F63-2344453D2D84}" type="slidenum">
              <a:rPr lang="en-US" smtClean="0"/>
              <a:pPr algn="ctr"/>
              <a:t>7</a:t>
            </a:fld>
            <a:endParaRPr lang="en-US" dirty="0"/>
          </a:p>
        </p:txBody>
      </p:sp>
      <p:sp>
        <p:nvSpPr>
          <p:cNvPr id="4" name="3 - Τίτλος"/>
          <p:cNvSpPr>
            <a:spLocks noGrp="1"/>
          </p:cNvSpPr>
          <p:nvPr>
            <p:ph type="title"/>
          </p:nvPr>
        </p:nvSpPr>
        <p:spPr/>
        <p:txBody>
          <a:bodyPr>
            <a:normAutofit/>
          </a:bodyPr>
          <a:lstStyle/>
          <a:p>
            <a:pPr algn="ctr"/>
            <a:r>
              <a:rPr lang="el-GR" sz="3200" b="1" dirty="0"/>
              <a:t>δ</a:t>
            </a:r>
            <a:r>
              <a:rPr lang="el-GR" sz="3200" b="1" dirty="0" smtClean="0"/>
              <a:t>ιγλωσσία </a:t>
            </a:r>
            <a:r>
              <a:rPr lang="el-GR" sz="3200" b="1" dirty="0" smtClean="0"/>
              <a:t>και γνωστικά οφέλη</a:t>
            </a:r>
            <a:endParaRPr lang="el-GR" sz="3200" b="1" dirty="0"/>
          </a:p>
        </p:txBody>
      </p:sp>
      <p:sp>
        <p:nvSpPr>
          <p:cNvPr id="6" name="5 - Θέση περιεχομένου"/>
          <p:cNvSpPr>
            <a:spLocks noGrp="1"/>
          </p:cNvSpPr>
          <p:nvPr>
            <p:ph idx="1"/>
          </p:nvPr>
        </p:nvSpPr>
        <p:spPr/>
        <p:txBody>
          <a:bodyPr>
            <a:normAutofit fontScale="85000" lnSpcReduction="10000"/>
          </a:bodyPr>
          <a:lstStyle/>
          <a:p>
            <a:pPr algn="just"/>
            <a:r>
              <a:rPr lang="el-GR" dirty="0"/>
              <a:t>Ι</a:t>
            </a:r>
            <a:r>
              <a:rPr lang="el-GR" dirty="0" smtClean="0"/>
              <a:t>στορικά, οι δίγλωσσοι αντιμετωπίζονταν ως χαμηλότερου νοητικού επιπέδου από τους μονόγλωσσους. Μεταγενέστερες έρευνες απέδειξαν το αντίθετο.</a:t>
            </a:r>
          </a:p>
          <a:p>
            <a:pPr algn="just"/>
            <a:r>
              <a:rPr lang="el-GR" dirty="0"/>
              <a:t>Η</a:t>
            </a:r>
            <a:r>
              <a:rPr lang="el-GR" dirty="0" smtClean="0"/>
              <a:t> κατάκτηση δύο γλωσσών δεν παρεμποδίζει την αποτελεσματική σκέψη. Αντιθέτως, δίγλωσσοι με ανεπτυγμένες και τις δύο γλώσσες εμφανίζουν γνωστικά πλεονεκτήματα, όπως αποκλίνουσα δημιουργική σκέψη, πρώιμη μεταγλωσσική επίγνωση και επικοινωνιακή ευαισθησία.</a:t>
            </a:r>
          </a:p>
          <a:p>
            <a:pPr algn="just"/>
            <a:r>
              <a:rPr lang="el-GR" dirty="0" smtClean="0"/>
              <a:t>Ειδικότερα, ως προς τη μεταγλωσσική επίγνωση, ισχυρά ερευνητικά δεδομένα καταδεικνύουν ότι οι δίγλωσσοι  αναπτύσσουν γλωσσική επίγνωση σε μικρή σχετικά ηλικία, διακρίνουν μορφή και σημασία και αναπτύσσουν αναγνωστική ετοιμότητα νωρίτερα από τους μονόγλωσσους.</a:t>
            </a:r>
          </a:p>
          <a:p>
            <a:pPr algn="just">
              <a:buNone/>
            </a:pPr>
            <a:r>
              <a:rPr lang="el-GR" dirty="0" smtClean="0"/>
              <a:t>(</a:t>
            </a:r>
            <a:r>
              <a:rPr lang="en-US" dirty="0" smtClean="0"/>
              <a:t>Baker, 2001)</a:t>
            </a:r>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idx="1"/>
          </p:nvPr>
        </p:nvSpPr>
        <p:spPr>
          <a:xfrm>
            <a:off x="457200" y="1628800"/>
            <a:ext cx="8229600" cy="4467200"/>
          </a:xfrm>
        </p:spPr>
        <p:txBody>
          <a:bodyPr>
            <a:normAutofit fontScale="85000" lnSpcReduction="10000"/>
          </a:bodyPr>
          <a:lstStyle/>
          <a:p>
            <a:pPr>
              <a:buNone/>
            </a:pPr>
            <a:endParaRPr lang="el-GR" dirty="0" smtClean="0"/>
          </a:p>
          <a:p>
            <a:pPr algn="just">
              <a:buFont typeface="Wingdings" pitchFamily="2" charset="2"/>
              <a:buChar char="Ø"/>
            </a:pPr>
            <a:r>
              <a:rPr lang="el-GR" dirty="0" smtClean="0"/>
              <a:t>βαθμός ανάπτυξης της Γ1</a:t>
            </a:r>
          </a:p>
          <a:p>
            <a:pPr algn="just">
              <a:buFont typeface="Wingdings" pitchFamily="2" charset="2"/>
              <a:buChar char="Ø"/>
            </a:pPr>
            <a:r>
              <a:rPr lang="el-GR" dirty="0" smtClean="0"/>
              <a:t>βαθμός ανάπτυξης της Γ2 (κατά την έναρξη της οργανωμένης εκπαίδευσης)</a:t>
            </a:r>
          </a:p>
          <a:p>
            <a:pPr algn="just">
              <a:buFont typeface="Wingdings" pitchFamily="2" charset="2"/>
              <a:buChar char="Ø"/>
            </a:pPr>
            <a:r>
              <a:rPr lang="el-GR" dirty="0" smtClean="0"/>
              <a:t>χρόνος συστηματικής διδασκαλίας στη Γ2</a:t>
            </a:r>
          </a:p>
          <a:p>
            <a:pPr algn="just">
              <a:buFont typeface="Wingdings" pitchFamily="2" charset="2"/>
              <a:buChar char="Ø"/>
            </a:pPr>
            <a:r>
              <a:rPr lang="el-GR" dirty="0" smtClean="0"/>
              <a:t>προηγούμενες εκπαιδευτικές εμπειρίες/ παρακολούθηση σχολείου στη Γ1</a:t>
            </a:r>
          </a:p>
          <a:p>
            <a:pPr algn="just">
              <a:buFont typeface="Wingdings" pitchFamily="2" charset="2"/>
              <a:buChar char="Ø"/>
            </a:pPr>
            <a:r>
              <a:rPr lang="el-GR" dirty="0" smtClean="0"/>
              <a:t>διάρκεια έκθεσης στη Γ2 σε οργανωμένο εκπαιδευτικό σύστημα</a:t>
            </a:r>
          </a:p>
          <a:p>
            <a:pPr algn="just">
              <a:buFont typeface="Wingdings" pitchFamily="2" charset="2"/>
              <a:buChar char="Ø"/>
            </a:pPr>
            <a:r>
              <a:rPr lang="el-GR" dirty="0" smtClean="0"/>
              <a:t>ρόλος γονέων/ οικογένειας</a:t>
            </a:r>
          </a:p>
          <a:p>
            <a:pPr algn="just">
              <a:buFont typeface="Wingdings" pitchFamily="2" charset="2"/>
              <a:buChar char="Ø"/>
            </a:pPr>
            <a:r>
              <a:rPr lang="el-GR" dirty="0" err="1" smtClean="0"/>
              <a:t>κοινωνικο</a:t>
            </a:r>
            <a:r>
              <a:rPr lang="el-GR" dirty="0" smtClean="0"/>
              <a:t>-οικονομικό </a:t>
            </a:r>
            <a:r>
              <a:rPr lang="el-GR" dirty="0"/>
              <a:t> </a:t>
            </a:r>
            <a:r>
              <a:rPr lang="en-US" dirty="0" smtClean="0"/>
              <a:t>status</a:t>
            </a:r>
          </a:p>
          <a:p>
            <a:pPr algn="just">
              <a:buFont typeface="Wingdings" pitchFamily="2" charset="2"/>
              <a:buChar char="Ø"/>
            </a:pPr>
            <a:r>
              <a:rPr lang="el-GR" dirty="0" smtClean="0"/>
              <a:t>ατομικά χαρακτηριστικά (έφεση, φύλο //στάσεις, κίνητρα)</a:t>
            </a:r>
          </a:p>
          <a:p>
            <a:pPr algn="just">
              <a:buFont typeface="Wingdings" pitchFamily="2" charset="2"/>
              <a:buChar char="Ø"/>
            </a:pPr>
            <a:r>
              <a:rPr lang="el-GR" dirty="0" smtClean="0"/>
              <a:t>κατάρτιση εκπαιδευτικών</a:t>
            </a:r>
          </a:p>
        </p:txBody>
      </p:sp>
      <p:sp>
        <p:nvSpPr>
          <p:cNvPr id="3" name="2 - Θέση αριθμού διαφάνειας"/>
          <p:cNvSpPr>
            <a:spLocks noGrp="1"/>
          </p:cNvSpPr>
          <p:nvPr>
            <p:ph type="sldNum" sz="quarter" idx="15"/>
          </p:nvPr>
        </p:nvSpPr>
        <p:spPr/>
        <p:txBody>
          <a:bodyPr/>
          <a:lstStyle/>
          <a:p>
            <a:pPr algn="ctr"/>
            <a:fld id="{CEAB1635-7AB6-4A02-8F63-2344453D2D84}" type="slidenum">
              <a:rPr lang="en-US" smtClean="0"/>
              <a:pPr algn="ctr"/>
              <a:t>8</a:t>
            </a:fld>
            <a:endParaRPr lang="en-US" dirty="0"/>
          </a:p>
        </p:txBody>
      </p:sp>
      <p:sp>
        <p:nvSpPr>
          <p:cNvPr id="4" name="3 - Τίτλος"/>
          <p:cNvSpPr>
            <a:spLocks noGrp="1"/>
          </p:cNvSpPr>
          <p:nvPr>
            <p:ph type="title"/>
          </p:nvPr>
        </p:nvSpPr>
        <p:spPr>
          <a:xfrm>
            <a:off x="251520" y="152400"/>
            <a:ext cx="8435280" cy="1548408"/>
          </a:xfrm>
        </p:spPr>
        <p:txBody>
          <a:bodyPr>
            <a:noAutofit/>
          </a:bodyPr>
          <a:lstStyle/>
          <a:p>
            <a:pPr algn="ctr"/>
            <a:r>
              <a:rPr lang="el-GR" sz="2800" b="1" dirty="0"/>
              <a:t>π</a:t>
            </a:r>
            <a:r>
              <a:rPr lang="el-GR" sz="2800" b="1" dirty="0" smtClean="0"/>
              <a:t>αράγοντες </a:t>
            </a:r>
            <a:r>
              <a:rPr lang="el-GR" sz="2800" b="1" dirty="0" smtClean="0"/>
              <a:t>που επηρεάζουν την ανάπτυξη  της Γ2 και την ακαδημαϊκή επιτυχία των δίγλωσσων μαθητών </a:t>
            </a:r>
            <a:endParaRPr lang="el-GR" sz="28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 Θέση περιεχομένου" descr="separate_underlying_proficiency_common_underlying_proficiency_reference.jpg"/>
          <p:cNvPicPr>
            <a:picLocks noGrp="1" noChangeAspect="1"/>
          </p:cNvPicPr>
          <p:nvPr>
            <p:ph idx="1"/>
          </p:nvPr>
        </p:nvPicPr>
        <p:blipFill>
          <a:blip r:embed="rId2" cstate="print"/>
          <a:stretch>
            <a:fillRect/>
          </a:stretch>
        </p:blipFill>
        <p:spPr>
          <a:xfrm>
            <a:off x="1928812" y="1809750"/>
            <a:ext cx="5286375" cy="4000500"/>
          </a:xfrm>
        </p:spPr>
      </p:pic>
      <p:sp>
        <p:nvSpPr>
          <p:cNvPr id="3" name="2 - Θέση αριθμού διαφάνειας"/>
          <p:cNvSpPr>
            <a:spLocks noGrp="1"/>
          </p:cNvSpPr>
          <p:nvPr>
            <p:ph type="sldNum" sz="quarter" idx="15"/>
          </p:nvPr>
        </p:nvSpPr>
        <p:spPr/>
        <p:txBody>
          <a:bodyPr/>
          <a:lstStyle/>
          <a:p>
            <a:pPr algn="ctr"/>
            <a:fld id="{CEAB1635-7AB6-4A02-8F63-2344453D2D84}" type="slidenum">
              <a:rPr lang="en-US" smtClean="0"/>
              <a:pPr algn="ctr"/>
              <a:t>9</a:t>
            </a:fld>
            <a:endParaRPr lang="en-US" dirty="0"/>
          </a:p>
        </p:txBody>
      </p:sp>
      <p:sp>
        <p:nvSpPr>
          <p:cNvPr id="4" name="3 - Τίτλος"/>
          <p:cNvSpPr>
            <a:spLocks noGrp="1"/>
          </p:cNvSpPr>
          <p:nvPr>
            <p:ph type="title"/>
          </p:nvPr>
        </p:nvSpPr>
        <p:spPr/>
        <p:txBody>
          <a:bodyPr>
            <a:normAutofit/>
          </a:bodyPr>
          <a:lstStyle/>
          <a:p>
            <a:pPr algn="ctr"/>
            <a:r>
              <a:rPr lang="el-GR" sz="3200" b="1" dirty="0" smtClean="0"/>
              <a:t>κοινή υποκείμενη γλωσσική ικανότητα</a:t>
            </a:r>
            <a:endParaRPr lang="el-GR" sz="3200"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1_13">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tint val="100000"/>
                <a:shade val="42000"/>
                <a:hueMod val="100000"/>
                <a:satMod val="100000"/>
              </a:schemeClr>
              <a:schemeClr val="phClr">
                <a:tint val="4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5E01529-6B35-4974-8E89-7421D46222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m1_13</Template>
  <TotalTime>0</TotalTime>
  <Words>585</Words>
  <Application>Microsoft Office PowerPoint</Application>
  <PresentationFormat>Προβολή στην οθόνη (4:3)</PresentationFormat>
  <Paragraphs>73</Paragraphs>
  <Slides>12</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m1_13</vt:lpstr>
      <vt:lpstr>Γλωσσική πολυμορφία και γλωσσική διδασκαλία στο Δημοτικό Σχολείο</vt:lpstr>
      <vt:lpstr>μαθησιακοί στόχοι</vt:lpstr>
      <vt:lpstr>εισαγωγή: η ετερογένεια του μαθητικού πληθυσμού</vt:lpstr>
      <vt:lpstr>διγλωσσία</vt:lpstr>
      <vt:lpstr>ο παράγοντας της ηλικίας</vt:lpstr>
      <vt:lpstr>αφαιρετική vs. προσθετική διγλωσσία</vt:lpstr>
      <vt:lpstr>διγλωσσία και γνωστικά οφέλη</vt:lpstr>
      <vt:lpstr>παράγοντες που επηρεάζουν την ανάπτυξη  της Γ2 και την ακαδημαϊκή επιτυχία των δίγλωσσων μαθητών </vt:lpstr>
      <vt:lpstr>κοινή υποκείμενη γλωσσική ικανότητα</vt:lpstr>
      <vt:lpstr>κοινή υποκείμενη γλωσσική ικανότητα:  το διπλό παγόβουνο</vt:lpstr>
      <vt:lpstr>ο ρόλος της πρώτης γλώσσας στη μάθηση</vt:lpstr>
      <vt:lpstr>ο ρόλος της πρώτης γλώσσας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2013-02-27T10:40:06Z</dcterms:created>
  <dcterms:modified xsi:type="dcterms:W3CDTF">2015-01-22T17:00:06Z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TC101079719990</vt:lpwstr>
  </property>
</Properties>
</file>