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257" r:id="rId4"/>
    <p:sldId id="259" r:id="rId5"/>
    <p:sldId id="261" r:id="rId6"/>
    <p:sldId id="262" r:id="rId7"/>
    <p:sldId id="264" r:id="rId8"/>
    <p:sldId id="37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344"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8" y="130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50189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24889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85483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96671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750601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28293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144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497618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1956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08118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560541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51254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77486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70720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93704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9.xml"/><Relationship Id="rId7" Type="http://schemas.openxmlformats.org/officeDocument/2006/relationships/notesSlide" Target="../notesSlides/notesSlide1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10" Type="http://schemas.microsoft.com/office/2007/relationships/hdphoto" Target="../media/hdphoto1.wdp"/><Relationship Id="rId4" Type="http://schemas.openxmlformats.org/officeDocument/2006/relationships/tags" Target="../tags/tag50.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69.xml"/><Relationship Id="rId7" Type="http://schemas.openxmlformats.org/officeDocument/2006/relationships/notesSlide" Target="../notesSlides/notesSlide15.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10" Type="http://schemas.microsoft.com/office/2007/relationships/hdphoto" Target="../media/hdphoto1.wdp"/><Relationship Id="rId4" Type="http://schemas.openxmlformats.org/officeDocument/2006/relationships/tags" Target="../tags/tag70.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notesSlide" Target="../notesSlides/notesSlide1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notesSlide" Target="../notesSlides/notesSlide1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84.xml"/><Relationship Id="rId7" Type="http://schemas.openxmlformats.org/officeDocument/2006/relationships/notesSlide" Target="../notesSlides/notesSlide1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10" Type="http://schemas.microsoft.com/office/2007/relationships/hdphoto" Target="../media/hdphoto1.wdp"/><Relationship Id="rId4" Type="http://schemas.openxmlformats.org/officeDocument/2006/relationships/tags" Target="../tags/tag85.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notesSlide" Target="../notesSlides/notesSlide1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2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9.xml"/><Relationship Id="rId7" Type="http://schemas.openxmlformats.org/officeDocument/2006/relationships/notesSlide" Target="../notesSlides/notesSlide2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10" Type="http://schemas.microsoft.com/office/2007/relationships/hdphoto" Target="../media/hdphoto1.wdp"/><Relationship Id="rId4" Type="http://schemas.openxmlformats.org/officeDocument/2006/relationships/tags" Target="../tags/tag100.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notesSlide" Target="../notesSlides/notesSlide2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2.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4.xml"/><Relationship Id="rId5" Type="http://schemas.openxmlformats.org/officeDocument/2006/relationships/tags" Target="../tags/tag22.xml"/><Relationship Id="rId10" Type="http://schemas.openxmlformats.org/officeDocument/2006/relationships/slide" Target="slide17.xml"/><Relationship Id="rId4" Type="http://schemas.openxmlformats.org/officeDocument/2006/relationships/tags" Target="../tags/tag21.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11</a:t>
            </a:r>
            <a:r>
              <a:rPr lang="el-GR" sz="2800" b="1" dirty="0" smtClean="0"/>
              <a:t>:</a:t>
            </a:r>
            <a:r>
              <a:rPr lang="en-US" sz="2800" dirty="0" smtClean="0"/>
              <a:t> </a:t>
            </a:r>
            <a:r>
              <a:rPr lang="el-GR" sz="2800" dirty="0" err="1" smtClean="0"/>
              <a:t>Ενσυναίσθηση</a:t>
            </a:r>
            <a:r>
              <a:rPr lang="el-GR" sz="2800" dirty="0" smtClean="0"/>
              <a:t>,</a:t>
            </a:r>
            <a:r>
              <a:rPr lang="en-US" sz="2800" dirty="0" smtClean="0"/>
              <a:t> </a:t>
            </a:r>
            <a:r>
              <a:rPr lang="el-GR" sz="2800" dirty="0" smtClean="0"/>
              <a:t>συναισθηματική </a:t>
            </a:r>
            <a:r>
              <a:rPr lang="el-GR" sz="2800" dirty="0" smtClean="0"/>
              <a:t>νοημοσύνη</a:t>
            </a:r>
            <a:r>
              <a:rPr lang="en-US" sz="2800" dirty="0" smtClean="0"/>
              <a:t> </a:t>
            </a:r>
            <a:r>
              <a:rPr lang="el-GR" sz="2800" dirty="0" smtClean="0"/>
              <a:t>και </a:t>
            </a:r>
            <a:r>
              <a:rPr lang="el-GR" sz="2800" dirty="0"/>
              <a:t>ο ρόλος της </a:t>
            </a:r>
            <a:r>
              <a:rPr lang="el-GR" sz="2800" dirty="0" smtClean="0"/>
              <a:t>στην</a:t>
            </a:r>
            <a:r>
              <a:rPr lang="en-US" sz="2800" dirty="0" smtClean="0"/>
              <a:t> </a:t>
            </a:r>
            <a:r>
              <a:rPr lang="el-GR" sz="2800" dirty="0" smtClean="0"/>
              <a:t>νοσηλευτική </a:t>
            </a:r>
            <a:r>
              <a:rPr lang="el-GR" sz="2800" dirty="0"/>
              <a:t>φροντίδα </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dirty="0" smtClean="0"/>
              <a:t>Είναι </a:t>
            </a:r>
            <a:r>
              <a:rPr lang="el-GR" altLang="el-GR" dirty="0"/>
              <a:t>η  </a:t>
            </a:r>
            <a:br>
              <a:rPr lang="el-GR" altLang="el-GR" dirty="0"/>
            </a:br>
            <a:r>
              <a:rPr lang="el-GR" altLang="el-GR" dirty="0"/>
              <a:t>« νοημοσύνη της καρδιάς »</a:t>
            </a:r>
          </a:p>
        </p:txBody>
      </p:sp>
      <p:sp>
        <p:nvSpPr>
          <p:cNvPr id="9" name="Θέση περιεχομένου 8"/>
          <p:cNvSpPr>
            <a:spLocks noGrp="1"/>
          </p:cNvSpPr>
          <p:nvPr>
            <p:ph idx="1"/>
            <p:custDataLst>
              <p:tags r:id="rId3"/>
            </p:custDataLst>
          </p:nvPr>
        </p:nvSpPr>
        <p:spPr>
          <a:xfrm>
            <a:off x="183044" y="1916832"/>
            <a:ext cx="8960956" cy="2351139"/>
          </a:xfrm>
        </p:spPr>
        <p:txBody>
          <a:bodyPr>
            <a:noAutofit/>
          </a:bodyPr>
          <a:lstStyle/>
          <a:p>
            <a:pPr marL="0" indent="0">
              <a:buNone/>
            </a:pPr>
            <a:r>
              <a:rPr lang="el-GR" sz="2800" b="1" dirty="0" smtClean="0">
                <a:solidFill>
                  <a:srgbClr val="C00000"/>
                </a:solidFill>
              </a:rPr>
              <a:t>Συναισθηματική </a:t>
            </a:r>
            <a:r>
              <a:rPr lang="el-GR" sz="2800" b="1" dirty="0">
                <a:solidFill>
                  <a:srgbClr val="C00000"/>
                </a:solidFill>
              </a:rPr>
              <a:t>νοημοσύνη </a:t>
            </a:r>
            <a:r>
              <a:rPr lang="el-GR" sz="2800" dirty="0"/>
              <a:t>δεν σημαίνει να αφήνεις ανεξέλεγκτα τα συναισθήματά σου, να εκφράζεις και να εκδηλώνεις ότι ακριβώς αισθάνεσαι, αλλά σημαίνει </a:t>
            </a:r>
            <a:r>
              <a:rPr lang="el-GR" sz="2800" u="sng" dirty="0"/>
              <a:t>χειρισμό συναισθημάτων </a:t>
            </a:r>
            <a:r>
              <a:rPr lang="el-GR" sz="2800" dirty="0"/>
              <a:t>έτσι ώστε να εκφράζονται αποτελεσματικά και με τον κατάλληλο τρόπο, δίνοντας τη δυνατότητα στους ανθρώπους να δουλεύουν μαζί αρμονικά για την επίτευξη κοινών στόχων.</a:t>
            </a:r>
          </a:p>
          <a:p>
            <a:pPr marL="0" indent="0">
              <a:buNone/>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866264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dirty="0"/>
              <a:t>Η συναισθηματική νοημοσύνη έχει 5 διαστάσεις:</a:t>
            </a:r>
          </a:p>
        </p:txBody>
      </p:sp>
      <p:sp>
        <p:nvSpPr>
          <p:cNvPr id="9" name="Θέση περιεχομένου 8"/>
          <p:cNvSpPr>
            <a:spLocks noGrp="1"/>
          </p:cNvSpPr>
          <p:nvPr>
            <p:ph idx="1"/>
            <p:custDataLst>
              <p:tags r:id="rId3"/>
            </p:custDataLst>
          </p:nvPr>
        </p:nvSpPr>
        <p:spPr>
          <a:xfrm>
            <a:off x="183044" y="1916832"/>
            <a:ext cx="8960956" cy="2351139"/>
          </a:xfrm>
        </p:spPr>
        <p:txBody>
          <a:bodyPr>
            <a:noAutofit/>
          </a:bodyPr>
          <a:lstStyle/>
          <a:p>
            <a:pPr marL="514350" indent="-514350">
              <a:buFont typeface="+mj-lt"/>
              <a:buAutoNum type="arabicPeriod"/>
            </a:pPr>
            <a:r>
              <a:rPr lang="el-GR" sz="3600" b="1" dirty="0" smtClean="0">
                <a:solidFill>
                  <a:srgbClr val="C00000"/>
                </a:solidFill>
              </a:rPr>
              <a:t>Αυτεπίγνωση.</a:t>
            </a:r>
            <a:endParaRPr lang="el-GR" sz="3600" b="1" dirty="0">
              <a:solidFill>
                <a:srgbClr val="C00000"/>
              </a:solidFill>
            </a:endParaRPr>
          </a:p>
          <a:p>
            <a:pPr marL="514350" indent="-514350">
              <a:buFont typeface="+mj-lt"/>
              <a:buAutoNum type="arabicPeriod"/>
            </a:pPr>
            <a:r>
              <a:rPr lang="el-GR" sz="3600" b="1" dirty="0" err="1" smtClean="0">
                <a:solidFill>
                  <a:srgbClr val="C00000"/>
                </a:solidFill>
              </a:rPr>
              <a:t>Αυτορύθμιση</a:t>
            </a:r>
            <a:r>
              <a:rPr lang="el-GR" sz="3600" b="1" dirty="0" smtClean="0">
                <a:solidFill>
                  <a:srgbClr val="C00000"/>
                </a:solidFill>
              </a:rPr>
              <a:t>.</a:t>
            </a:r>
            <a:endParaRPr lang="el-GR" sz="3600" b="1" dirty="0">
              <a:solidFill>
                <a:srgbClr val="C00000"/>
              </a:solidFill>
            </a:endParaRPr>
          </a:p>
          <a:p>
            <a:pPr marL="514350" indent="-514350">
              <a:buFont typeface="+mj-lt"/>
              <a:buAutoNum type="arabicPeriod"/>
            </a:pPr>
            <a:r>
              <a:rPr lang="el-GR" sz="3600" b="1" dirty="0">
                <a:solidFill>
                  <a:srgbClr val="C00000"/>
                </a:solidFill>
              </a:rPr>
              <a:t>Κίνητρα </a:t>
            </a:r>
            <a:r>
              <a:rPr lang="el-GR" sz="3600" b="1" dirty="0" smtClean="0">
                <a:solidFill>
                  <a:srgbClr val="C00000"/>
                </a:solidFill>
              </a:rPr>
              <a:t>συμπεριφοράς.</a:t>
            </a:r>
            <a:endParaRPr lang="el-GR" sz="3600" b="1" dirty="0">
              <a:solidFill>
                <a:srgbClr val="C00000"/>
              </a:solidFill>
            </a:endParaRPr>
          </a:p>
          <a:p>
            <a:pPr marL="514350" indent="-514350">
              <a:buFont typeface="+mj-lt"/>
              <a:buAutoNum type="arabicPeriod"/>
            </a:pPr>
            <a:r>
              <a:rPr lang="el-GR" sz="3600" b="1" dirty="0" err="1" smtClean="0">
                <a:solidFill>
                  <a:srgbClr val="C00000"/>
                </a:solidFill>
              </a:rPr>
              <a:t>Ενσυναίσθηση</a:t>
            </a:r>
            <a:r>
              <a:rPr lang="el-GR" sz="3600" b="1" dirty="0" smtClean="0">
                <a:solidFill>
                  <a:srgbClr val="C00000"/>
                </a:solidFill>
              </a:rPr>
              <a:t>.</a:t>
            </a:r>
            <a:endParaRPr lang="el-GR" sz="3600" b="1" dirty="0">
              <a:solidFill>
                <a:srgbClr val="C00000"/>
              </a:solidFill>
            </a:endParaRPr>
          </a:p>
          <a:p>
            <a:pPr marL="514350" indent="-514350">
              <a:buFont typeface="+mj-lt"/>
              <a:buAutoNum type="arabicPeriod"/>
            </a:pPr>
            <a:r>
              <a:rPr lang="el-GR" sz="3600" b="1" dirty="0">
                <a:solidFill>
                  <a:srgbClr val="C00000"/>
                </a:solidFill>
              </a:rPr>
              <a:t>Ικανότητα στις σχέσεις με τους </a:t>
            </a:r>
            <a:r>
              <a:rPr lang="el-GR" sz="3600" b="1" dirty="0" smtClean="0">
                <a:solidFill>
                  <a:srgbClr val="C00000"/>
                </a:solidFill>
              </a:rPr>
              <a:t>άλλους.</a:t>
            </a:r>
            <a:endParaRPr lang="el-GR" sz="3600" b="1" dirty="0">
              <a:solidFill>
                <a:srgbClr val="C00000"/>
              </a:solidFill>
            </a:endParaRP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820093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115501"/>
            <a:ext cx="8229600" cy="940966"/>
          </a:xfrm>
        </p:spPr>
        <p:txBody>
          <a:bodyPr>
            <a:noAutofit/>
          </a:bodyPr>
          <a:lstStyle/>
          <a:p>
            <a:r>
              <a:rPr lang="el-GR" altLang="el-GR" dirty="0"/>
              <a:t>Τι είναι λοιπόν </a:t>
            </a:r>
            <a:r>
              <a:rPr lang="el-GR" altLang="el-GR" dirty="0" err="1" smtClean="0"/>
              <a:t>ενσυναίσθηση</a:t>
            </a:r>
            <a:r>
              <a:rPr lang="el-GR" altLang="el-GR" dirty="0"/>
              <a:t>;</a:t>
            </a:r>
          </a:p>
        </p:txBody>
      </p:sp>
      <p:sp>
        <p:nvSpPr>
          <p:cNvPr id="9" name="Θέση περιεχομένου 8"/>
          <p:cNvSpPr>
            <a:spLocks noGrp="1"/>
          </p:cNvSpPr>
          <p:nvPr>
            <p:ph idx="1"/>
            <p:custDataLst>
              <p:tags r:id="rId3"/>
            </p:custDataLst>
          </p:nvPr>
        </p:nvSpPr>
        <p:spPr>
          <a:xfrm>
            <a:off x="155255" y="1022998"/>
            <a:ext cx="8960956" cy="2351139"/>
          </a:xfrm>
        </p:spPr>
        <p:txBody>
          <a:bodyPr>
            <a:noAutofit/>
          </a:bodyPr>
          <a:lstStyle/>
          <a:p>
            <a:pPr marL="0" indent="0" algn="ctr">
              <a:buNone/>
            </a:pPr>
            <a:r>
              <a:rPr lang="el-GR" dirty="0"/>
              <a:t>Η </a:t>
            </a:r>
            <a:r>
              <a:rPr lang="el-GR" dirty="0" err="1"/>
              <a:t>ενσυναίσθηση</a:t>
            </a:r>
            <a:r>
              <a:rPr lang="el-GR" dirty="0"/>
              <a:t> είναι </a:t>
            </a:r>
            <a:r>
              <a:rPr lang="el-GR" dirty="0" smtClean="0"/>
              <a:t>η                               </a:t>
            </a:r>
            <a:r>
              <a:rPr lang="el-GR" b="1" dirty="0">
                <a:solidFill>
                  <a:srgbClr val="C00000"/>
                </a:solidFill>
              </a:rPr>
              <a:t>“εσωτερική πλευρά της μίμησης</a:t>
            </a:r>
            <a:r>
              <a:rPr lang="el-GR" b="1" dirty="0" smtClean="0">
                <a:solidFill>
                  <a:srgbClr val="C00000"/>
                </a:solidFill>
              </a:rPr>
              <a:t>”,                            </a:t>
            </a:r>
            <a:r>
              <a:rPr lang="el-GR" dirty="0" smtClean="0"/>
              <a:t>αναφέρει </a:t>
            </a:r>
            <a:r>
              <a:rPr lang="el-GR" dirty="0"/>
              <a:t>ο </a:t>
            </a:r>
            <a:r>
              <a:rPr lang="el-GR" dirty="0" err="1"/>
              <a:t>Lipps</a:t>
            </a:r>
            <a:r>
              <a:rPr lang="el-GR" dirty="0"/>
              <a:t> το 1903, πιστεύοντας ότι αποτελεί την κινητήρια δύναμη του όλου συστήματος</a:t>
            </a:r>
            <a:r>
              <a:rPr lang="el-GR" dirty="0" smtClean="0"/>
              <a:t>.</a:t>
            </a:r>
          </a:p>
          <a:p>
            <a:pPr marL="0" indent="0" algn="ctr">
              <a:buNone/>
            </a:pPr>
            <a:endParaRPr lang="el-GR" dirty="0" smtClean="0"/>
          </a:p>
          <a:p>
            <a:pPr marL="0" indent="0" algn="ctr">
              <a:buNone/>
            </a:pPr>
            <a:r>
              <a:rPr lang="el-GR" dirty="0"/>
              <a:t> Το μεγάλο ενδιαφέρον για την </a:t>
            </a:r>
            <a:r>
              <a:rPr lang="el-GR" dirty="0" err="1"/>
              <a:t>ενσυναίσθηση</a:t>
            </a:r>
            <a:r>
              <a:rPr lang="el-GR" dirty="0"/>
              <a:t> </a:t>
            </a:r>
            <a:r>
              <a:rPr lang="el-GR" dirty="0" err="1"/>
              <a:t>πυροδοτήθηκε</a:t>
            </a:r>
            <a:r>
              <a:rPr lang="el-GR" dirty="0"/>
              <a:t> από την έμφαση που της έδωσε ο </a:t>
            </a:r>
            <a:r>
              <a:rPr lang="el-GR" dirty="0" err="1"/>
              <a:t>Rogers</a:t>
            </a:r>
            <a:r>
              <a:rPr lang="el-GR" dirty="0"/>
              <a:t> (1957) θεωρώντας την ως μία από τις «απαραίτητες και επαρκείς προϋποθέσεις για θεραπευτική αλλαγή της προσωπικότητας</a:t>
            </a:r>
            <a:r>
              <a:rPr lang="el-GR" dirty="0" smtClean="0"/>
              <a:t>».</a:t>
            </a:r>
            <a:endParaRPr lang="el-GR" dirty="0"/>
          </a:p>
          <a:p>
            <a:pPr marL="0" indent="0" algn="ctr">
              <a:buNone/>
            </a:pP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589725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dirty="0" smtClean="0"/>
              <a:t>Πώς </a:t>
            </a:r>
            <a:r>
              <a:rPr lang="el-GR" altLang="el-GR" dirty="0"/>
              <a:t>εκδηλώνεται;</a:t>
            </a:r>
          </a:p>
        </p:txBody>
      </p:sp>
      <p:sp>
        <p:nvSpPr>
          <p:cNvPr id="9" name="Θέση περιεχομένου 8"/>
          <p:cNvSpPr>
            <a:spLocks noGrp="1"/>
          </p:cNvSpPr>
          <p:nvPr>
            <p:ph idx="1"/>
            <p:custDataLst>
              <p:tags r:id="rId3"/>
            </p:custDataLst>
          </p:nvPr>
        </p:nvSpPr>
        <p:spPr>
          <a:xfrm>
            <a:off x="37769" y="1661380"/>
            <a:ext cx="8960956" cy="2351139"/>
          </a:xfrm>
        </p:spPr>
        <p:txBody>
          <a:bodyPr>
            <a:noAutofit/>
          </a:bodyPr>
          <a:lstStyle/>
          <a:p>
            <a:r>
              <a:rPr lang="el-GR" dirty="0"/>
              <a:t>Όπως γνωρίζουμε τα ανθρώπινα συναισθήματα σπάνια περιγράφονται. Πολύ συχνά όμως εκδηλώνονται μέσα από άλλα σήματα.</a:t>
            </a:r>
          </a:p>
          <a:p>
            <a:r>
              <a:rPr lang="el-GR" dirty="0"/>
              <a:t>Το </a:t>
            </a:r>
            <a:r>
              <a:rPr lang="el-GR" b="1" dirty="0">
                <a:solidFill>
                  <a:srgbClr val="C00000"/>
                </a:solidFill>
              </a:rPr>
              <a:t>κλειδί </a:t>
            </a:r>
            <a:r>
              <a:rPr lang="el-GR" dirty="0"/>
              <a:t>για να μαντέψει κανείς τα συναισθήματα των άλλων βρίσκεται στην ικανότητά του να διαβάζει τα μη λεκτικά στοιχεία της επικοινωνίας.</a:t>
            </a:r>
          </a:p>
          <a:p>
            <a:r>
              <a:rPr lang="el-GR" dirty="0"/>
              <a:t>Να ερμηνεύει τον τόνο της φωνής, τις χειρονομίες, την έκφραση του ατόμου και </a:t>
            </a:r>
            <a:r>
              <a:rPr lang="el-GR" dirty="0" smtClean="0"/>
              <a:t>άλλα.</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4004316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sz="3200" dirty="0"/>
              <a:t>Ας δούμε λοιπόν ένα παράδειγμα που θα μας βοηθήσει να κατανοήσουμε καλύτερα τι είναι </a:t>
            </a:r>
            <a:r>
              <a:rPr lang="el-GR" altLang="el-GR" sz="3200" dirty="0" err="1"/>
              <a:t>ενσυναίσθηση</a:t>
            </a:r>
            <a:r>
              <a:rPr lang="el-GR" altLang="el-GR" sz="3200" dirty="0"/>
              <a:t>.</a:t>
            </a:r>
          </a:p>
        </p:txBody>
      </p:sp>
      <p:sp>
        <p:nvSpPr>
          <p:cNvPr id="9" name="Θέση περιεχομένου 8"/>
          <p:cNvSpPr>
            <a:spLocks noGrp="1"/>
          </p:cNvSpPr>
          <p:nvPr>
            <p:ph idx="1"/>
            <p:custDataLst>
              <p:tags r:id="rId3"/>
            </p:custDataLst>
          </p:nvPr>
        </p:nvSpPr>
        <p:spPr>
          <a:xfrm>
            <a:off x="37769" y="1844824"/>
            <a:ext cx="8960956" cy="2351139"/>
          </a:xfrm>
        </p:spPr>
        <p:txBody>
          <a:bodyPr>
            <a:noAutofit/>
          </a:bodyPr>
          <a:lstStyle/>
          <a:p>
            <a:r>
              <a:rPr lang="el-GR" dirty="0"/>
              <a:t> Ένα παιδάκι σκούπισε τα μάτια του παρόλο που δεν είχαν δάκρυα όταν είδε τη μητέρα του να κλαίει. </a:t>
            </a:r>
          </a:p>
          <a:p>
            <a:r>
              <a:rPr lang="el-GR" dirty="0" smtClean="0"/>
              <a:t>Αυτή </a:t>
            </a:r>
            <a:r>
              <a:rPr lang="el-GR" dirty="0"/>
              <a:t>η κινητική μίμηση, όπως λέγεται, αποτελεί την πρωταρχική έννοια της λέξης </a:t>
            </a:r>
            <a:r>
              <a:rPr lang="el-GR" dirty="0" err="1"/>
              <a:t>ενσυναίσθηση</a:t>
            </a:r>
            <a:r>
              <a:rPr lang="el-GR" dirty="0"/>
              <a:t>, όπως χρησιμοποιήθηκε για πρώτη φορά από τον </a:t>
            </a:r>
            <a:r>
              <a:rPr lang="el-GR" dirty="0" err="1" smtClean="0"/>
              <a:t>Titchener</a:t>
            </a:r>
            <a:r>
              <a:rPr lang="el-GR" dirty="0" smtClean="0"/>
              <a:t>.</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418333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sz="3200" dirty="0" smtClean="0"/>
              <a:t>Συναισθηματική συμμετοχή</a:t>
            </a:r>
            <a:endParaRPr lang="el-GR" altLang="el-GR" sz="3200" dirty="0"/>
          </a:p>
        </p:txBody>
      </p:sp>
      <p:sp>
        <p:nvSpPr>
          <p:cNvPr id="9" name="Θέση περιεχομένου 8"/>
          <p:cNvSpPr>
            <a:spLocks noGrp="1"/>
          </p:cNvSpPr>
          <p:nvPr>
            <p:ph idx="1"/>
            <p:custDataLst>
              <p:tags r:id="rId3"/>
            </p:custDataLst>
          </p:nvPr>
        </p:nvSpPr>
        <p:spPr>
          <a:xfrm>
            <a:off x="-6551" y="2132856"/>
            <a:ext cx="8960956" cy="2351139"/>
          </a:xfrm>
        </p:spPr>
        <p:txBody>
          <a:bodyPr>
            <a:noAutofit/>
          </a:bodyPr>
          <a:lstStyle/>
          <a:p>
            <a:r>
              <a:rPr lang="el-GR" dirty="0"/>
              <a:t>Αυτό που απαιτεί η συναισθηματική συμμετοχή είναι η ικανότητα να γνωρίζει κανείς τι σκέφτεται ή αισθάνεται ο άλλος άνθρωπος, παρά το γεγονός ότι αυτό που σκέφτεται ή αισθάνεται είναι διαφορετικό από τη δική του νοητική κατάσταση και ψυχική διάθεση τη δεδομένη στιγμή.</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01271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sz="3200" dirty="0" err="1"/>
              <a:t>Ενσυναίσθηση</a:t>
            </a:r>
            <a:r>
              <a:rPr lang="el-GR" altLang="el-GR" sz="3200" dirty="0"/>
              <a:t>  σύμφωνα με τα  παραπάνω λοιπόν και όπως την ορίζει ο </a:t>
            </a:r>
            <a:r>
              <a:rPr lang="el-GR" altLang="el-GR" sz="3200" dirty="0" err="1"/>
              <a:t>Goleman</a:t>
            </a:r>
            <a:r>
              <a:rPr lang="el-GR" altLang="el-GR" sz="3200" dirty="0"/>
              <a:t> είναι:</a:t>
            </a:r>
          </a:p>
        </p:txBody>
      </p:sp>
      <p:sp>
        <p:nvSpPr>
          <p:cNvPr id="9" name="Θέση περιεχομένου 8"/>
          <p:cNvSpPr>
            <a:spLocks noGrp="1"/>
          </p:cNvSpPr>
          <p:nvPr>
            <p:ph idx="1"/>
            <p:custDataLst>
              <p:tags r:id="rId3"/>
            </p:custDataLst>
          </p:nvPr>
        </p:nvSpPr>
        <p:spPr>
          <a:xfrm>
            <a:off x="-6551" y="2132856"/>
            <a:ext cx="8960956" cy="2351139"/>
          </a:xfrm>
        </p:spPr>
        <p:txBody>
          <a:bodyPr>
            <a:noAutofit/>
          </a:bodyPr>
          <a:lstStyle/>
          <a:p>
            <a:pPr>
              <a:buFont typeface="Wingdings" panose="05000000000000000000" pitchFamily="2" charset="2"/>
              <a:buChar char="Ø"/>
            </a:pPr>
            <a:r>
              <a:rPr lang="el-GR" dirty="0" smtClean="0"/>
              <a:t>Η </a:t>
            </a:r>
            <a:r>
              <a:rPr lang="el-GR" dirty="0"/>
              <a:t>επίγνωση των συναισθημάτων, των αναγκών και των ανησυχιών των άλλων ανθρώπων από εμάς.</a:t>
            </a:r>
          </a:p>
          <a:p>
            <a:pPr>
              <a:buFont typeface="Wingdings" panose="05000000000000000000" pitchFamily="2" charset="2"/>
              <a:buChar char="Ø"/>
            </a:pPr>
            <a:r>
              <a:rPr lang="el-GR" dirty="0"/>
              <a:t>Η κατανόηση των </a:t>
            </a:r>
            <a:r>
              <a:rPr lang="el-GR" dirty="0" smtClean="0"/>
              <a:t>άλλων.</a:t>
            </a:r>
            <a:endParaRPr lang="el-GR" dirty="0"/>
          </a:p>
          <a:p>
            <a:pPr>
              <a:buFont typeface="Wingdings" panose="05000000000000000000" pitchFamily="2" charset="2"/>
              <a:buChar char="Ø"/>
            </a:pPr>
            <a:r>
              <a:rPr lang="el-GR" dirty="0"/>
              <a:t>Η ενίσχυσή </a:t>
            </a:r>
            <a:r>
              <a:rPr lang="el-GR" dirty="0" smtClean="0"/>
              <a:t>τους.</a:t>
            </a:r>
            <a:endParaRPr lang="el-GR" dirty="0"/>
          </a:p>
          <a:p>
            <a:pPr>
              <a:buFont typeface="Wingdings" panose="05000000000000000000" pitchFamily="2" charset="2"/>
              <a:buChar char="Ø"/>
            </a:pPr>
            <a:r>
              <a:rPr lang="el-GR" dirty="0"/>
              <a:t>Η </a:t>
            </a:r>
            <a:r>
              <a:rPr lang="el-GR" dirty="0" smtClean="0"/>
              <a:t>υποστήριξη τους.</a:t>
            </a:r>
            <a:endParaRPr lang="el-GR" dirty="0"/>
          </a:p>
          <a:p>
            <a:pPr>
              <a:buFont typeface="Wingdings" panose="05000000000000000000" pitchFamily="2" charset="2"/>
              <a:buChar char="Ø"/>
            </a:pPr>
            <a:r>
              <a:rPr lang="el-GR" dirty="0"/>
              <a:t>Το ενεργό ενδιαφέρον μας για τις ανησυχίες </a:t>
            </a:r>
            <a:r>
              <a:rPr lang="el-GR" dirty="0" smtClean="0"/>
              <a:t>τους.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692136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650557"/>
            <a:ext cx="8229600" cy="940966"/>
          </a:xfrm>
        </p:spPr>
        <p:txBody>
          <a:bodyPr>
            <a:noAutofit/>
          </a:bodyPr>
          <a:lstStyle/>
          <a:p>
            <a:r>
              <a:rPr lang="el-GR" altLang="el-GR" sz="3200" dirty="0"/>
              <a:t>Ποιος όμως είναι ο ρόλος της </a:t>
            </a:r>
            <a:r>
              <a:rPr lang="el-GR" altLang="el-GR" sz="3200" dirty="0" err="1"/>
              <a:t>ενσυναίσθησης</a:t>
            </a:r>
            <a:r>
              <a:rPr lang="el-GR" altLang="el-GR" sz="3200" dirty="0"/>
              <a:t> στη νοσηλευτική φροντίδα;</a:t>
            </a:r>
          </a:p>
        </p:txBody>
      </p:sp>
      <p:sp>
        <p:nvSpPr>
          <p:cNvPr id="9" name="Θέση περιεχομένου 8"/>
          <p:cNvSpPr>
            <a:spLocks noGrp="1"/>
          </p:cNvSpPr>
          <p:nvPr>
            <p:ph idx="1"/>
            <p:custDataLst>
              <p:tags r:id="rId3"/>
            </p:custDataLst>
          </p:nvPr>
        </p:nvSpPr>
        <p:spPr>
          <a:xfrm>
            <a:off x="-6551" y="2132856"/>
            <a:ext cx="8960956" cy="2351139"/>
          </a:xfrm>
        </p:spPr>
        <p:txBody>
          <a:bodyPr>
            <a:noAutofit/>
          </a:bodyPr>
          <a:lstStyle/>
          <a:p>
            <a:pPr>
              <a:buFont typeface="Wingdings" panose="05000000000000000000" pitchFamily="2" charset="2"/>
              <a:buChar char="Ø"/>
            </a:pPr>
            <a:r>
              <a:rPr lang="el-GR" dirty="0"/>
              <a:t>Ένας νοσηλευτής για να μπορέσει να ασκήσει επιτυχημένα το επάγγελμά του θα πρέπει να έχει σύγχρονες επιστημονικές γνώσεις, κλινικές δεξιότητες και θετικές στάσεις έναντι των ασθενών και της φροντίδας τους.</a:t>
            </a:r>
          </a:p>
          <a:p>
            <a:pPr>
              <a:buFont typeface="Wingdings" panose="05000000000000000000" pitchFamily="2" charset="2"/>
              <a:buChar char="Ø"/>
            </a:pPr>
            <a:r>
              <a:rPr lang="el-GR" dirty="0"/>
              <a:t>Η πιο σημαντική όμως προϋπόθεση είναι η πρωταρχική καλλιέργεια του χαρακτήρα του.</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6438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50557"/>
            <a:ext cx="9144000" cy="940966"/>
          </a:xfrm>
        </p:spPr>
        <p:txBody>
          <a:bodyPr>
            <a:noAutofit/>
          </a:bodyPr>
          <a:lstStyle/>
          <a:p>
            <a:r>
              <a:rPr lang="el-GR" altLang="el-GR" sz="3200" dirty="0"/>
              <a:t>Η τεχνική ικανότητα είναι απαραίτητη, αλλά θα πρέπει να συνδυαστεί με διαπροσωπικές δεξιότητες, όπως:</a:t>
            </a:r>
          </a:p>
        </p:txBody>
      </p:sp>
      <p:sp>
        <p:nvSpPr>
          <p:cNvPr id="9" name="Θέση περιεχομένου 8"/>
          <p:cNvSpPr>
            <a:spLocks noGrp="1"/>
          </p:cNvSpPr>
          <p:nvPr>
            <p:ph idx="1"/>
            <p:custDataLst>
              <p:tags r:id="rId3"/>
            </p:custDataLst>
          </p:nvPr>
        </p:nvSpPr>
        <p:spPr>
          <a:xfrm>
            <a:off x="-6551" y="2132856"/>
            <a:ext cx="8960956" cy="2351139"/>
          </a:xfrm>
        </p:spPr>
        <p:txBody>
          <a:bodyPr>
            <a:noAutofit/>
          </a:bodyPr>
          <a:lstStyle/>
          <a:p>
            <a:pPr>
              <a:buFont typeface="Wingdings" panose="05000000000000000000" pitchFamily="2" charset="2"/>
              <a:buChar char="Ø"/>
            </a:pPr>
            <a:r>
              <a:rPr lang="el-GR" sz="4400" dirty="0"/>
              <a:t>η συναισθηματική </a:t>
            </a:r>
            <a:r>
              <a:rPr lang="el-GR" sz="4400" dirty="0" smtClean="0"/>
              <a:t>νοημοσύνη.</a:t>
            </a:r>
            <a:endParaRPr lang="el-GR" sz="4400" dirty="0"/>
          </a:p>
          <a:p>
            <a:pPr>
              <a:buFont typeface="Wingdings" panose="05000000000000000000" pitchFamily="2" charset="2"/>
              <a:buChar char="Ø"/>
            </a:pPr>
            <a:r>
              <a:rPr lang="el-GR" sz="4400" dirty="0"/>
              <a:t> η </a:t>
            </a:r>
            <a:r>
              <a:rPr lang="el-GR" sz="4400" dirty="0" smtClean="0"/>
              <a:t>ζεστασιά.</a:t>
            </a:r>
            <a:endParaRPr lang="el-GR" sz="4400" dirty="0"/>
          </a:p>
          <a:p>
            <a:pPr>
              <a:buFont typeface="Wingdings" panose="05000000000000000000" pitchFamily="2" charset="2"/>
              <a:buChar char="Ø"/>
            </a:pPr>
            <a:r>
              <a:rPr lang="el-GR" sz="4400" dirty="0"/>
              <a:t> ο σεβασμός.</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018936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3256"/>
            <a:ext cx="9144000" cy="940966"/>
          </a:xfrm>
        </p:spPr>
        <p:txBody>
          <a:bodyPr>
            <a:noAutofit/>
          </a:bodyPr>
          <a:lstStyle/>
          <a:p>
            <a:r>
              <a:rPr lang="el-GR" altLang="el-GR" sz="4000" dirty="0" smtClean="0"/>
              <a:t>Οι διαπροσωπικές δεξιότητες βοηθούν</a:t>
            </a:r>
            <a:endParaRPr lang="el-GR" altLang="el-GR" sz="4000" dirty="0"/>
          </a:p>
        </p:txBody>
      </p:sp>
      <p:sp>
        <p:nvSpPr>
          <p:cNvPr id="9" name="Θέση περιεχομένου 8"/>
          <p:cNvSpPr>
            <a:spLocks noGrp="1"/>
          </p:cNvSpPr>
          <p:nvPr>
            <p:ph idx="1"/>
            <p:custDataLst>
              <p:tags r:id="rId3"/>
            </p:custDataLst>
          </p:nvPr>
        </p:nvSpPr>
        <p:spPr>
          <a:xfrm>
            <a:off x="-6551" y="2132856"/>
            <a:ext cx="8960956" cy="2351139"/>
          </a:xfrm>
        </p:spPr>
        <p:txBody>
          <a:bodyPr>
            <a:noAutofit/>
          </a:bodyPr>
          <a:lstStyle/>
          <a:p>
            <a:pPr>
              <a:buFont typeface="Wingdings" panose="05000000000000000000" pitchFamily="2" charset="2"/>
              <a:buChar char="Ø"/>
            </a:pPr>
            <a:r>
              <a:rPr lang="el-GR" sz="2800" dirty="0"/>
              <a:t>Το έργο του επηρεάζεται από την προσωπικότητά του και την πείρα του, τις ιδέες, τις πεποιθήσεις, τα συναισθήματα, τα ιδανικά, τον πνευματικό του προσανατολισμό, δηλαδή </a:t>
            </a:r>
            <a:r>
              <a:rPr lang="el-GR" sz="2800" b="1" dirty="0">
                <a:solidFill>
                  <a:srgbClr val="C00000"/>
                </a:solidFill>
              </a:rPr>
              <a:t>ολόκληρο το είναι του</a:t>
            </a:r>
            <a:r>
              <a:rPr lang="el-GR" sz="2800" dirty="0"/>
              <a:t>.</a:t>
            </a:r>
          </a:p>
          <a:p>
            <a:pPr>
              <a:buFont typeface="Wingdings" panose="05000000000000000000" pitchFamily="2" charset="2"/>
              <a:buChar char="Ø"/>
            </a:pPr>
            <a:r>
              <a:rPr lang="el-GR" sz="2800" dirty="0"/>
              <a:t>Το έργο του νοσηλευτή είναι </a:t>
            </a:r>
            <a:r>
              <a:rPr lang="el-GR" sz="2800" b="1" dirty="0">
                <a:solidFill>
                  <a:srgbClr val="C00000"/>
                </a:solidFill>
              </a:rPr>
              <a:t>έργο καρδιάς. </a:t>
            </a:r>
            <a:r>
              <a:rPr lang="el-GR" sz="2800" dirty="0" smtClean="0"/>
              <a:t>Η </a:t>
            </a:r>
            <a:r>
              <a:rPr lang="el-GR" sz="2800" dirty="0"/>
              <a:t>καρδιά του </a:t>
            </a:r>
            <a:r>
              <a:rPr lang="el-GR" sz="2800" dirty="0" err="1"/>
              <a:t>συμπονεί</a:t>
            </a:r>
            <a:r>
              <a:rPr lang="el-GR" sz="2800" dirty="0"/>
              <a:t>, συμπάσχει, συμμερίζεται, αγρυπνεί, χωράει τους πάντες.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6121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63"/>
            <a:ext cx="9144000" cy="940966"/>
          </a:xfrm>
        </p:spPr>
        <p:txBody>
          <a:bodyPr>
            <a:noAutofit/>
          </a:bodyPr>
          <a:lstStyle/>
          <a:p>
            <a:r>
              <a:rPr lang="el-GR" altLang="el-GR" sz="4000" dirty="0" smtClean="0"/>
              <a:t>Προσόντα Νοσηλευτή </a:t>
            </a:r>
            <a:endParaRPr lang="el-GR" altLang="el-GR" sz="4000" dirty="0"/>
          </a:p>
        </p:txBody>
      </p:sp>
      <p:sp>
        <p:nvSpPr>
          <p:cNvPr id="9" name="Θέση περιεχομένου 8"/>
          <p:cNvSpPr>
            <a:spLocks noGrp="1"/>
          </p:cNvSpPr>
          <p:nvPr>
            <p:ph idx="1"/>
            <p:custDataLst>
              <p:tags r:id="rId3"/>
            </p:custDataLst>
          </p:nvPr>
        </p:nvSpPr>
        <p:spPr>
          <a:xfrm>
            <a:off x="17501" y="692696"/>
            <a:ext cx="8960956" cy="2351139"/>
          </a:xfrm>
        </p:spPr>
        <p:txBody>
          <a:bodyPr>
            <a:noAutofit/>
          </a:bodyPr>
          <a:lstStyle/>
          <a:p>
            <a:pPr>
              <a:buFont typeface="Wingdings" panose="05000000000000000000" pitchFamily="2" charset="2"/>
              <a:buChar char="Ø"/>
            </a:pPr>
            <a:r>
              <a:rPr lang="el-GR" sz="2400" b="1" dirty="0">
                <a:solidFill>
                  <a:srgbClr val="C00000"/>
                </a:solidFill>
              </a:rPr>
              <a:t>Σεβασμός. </a:t>
            </a:r>
            <a:r>
              <a:rPr lang="el-GR" sz="2400" dirty="0"/>
              <a:t>Σέβεται τον ασθενή ως πρόσωπο με αξία και </a:t>
            </a:r>
            <a:r>
              <a:rPr lang="el-GR" sz="2400" dirty="0" smtClean="0"/>
              <a:t>αξιοπρέπεια.</a:t>
            </a:r>
            <a:endParaRPr lang="el-GR" sz="2400" dirty="0"/>
          </a:p>
          <a:p>
            <a:pPr>
              <a:buFont typeface="Wingdings" panose="05000000000000000000" pitchFamily="2" charset="2"/>
              <a:buChar char="Ø"/>
            </a:pPr>
            <a:r>
              <a:rPr lang="el-GR" sz="2400" b="1" dirty="0">
                <a:solidFill>
                  <a:srgbClr val="C00000"/>
                </a:solidFill>
              </a:rPr>
              <a:t>Διαθέτει χρόνο </a:t>
            </a:r>
            <a:r>
              <a:rPr lang="el-GR" sz="2400" dirty="0"/>
              <a:t>και </a:t>
            </a:r>
            <a:r>
              <a:rPr lang="el-GR" sz="2400" b="1" dirty="0">
                <a:solidFill>
                  <a:srgbClr val="C00000"/>
                </a:solidFill>
              </a:rPr>
              <a:t>προσοχή</a:t>
            </a:r>
            <a:r>
              <a:rPr lang="el-GR" sz="2400" dirty="0"/>
              <a:t> για να τους </a:t>
            </a:r>
            <a:r>
              <a:rPr lang="el-GR" sz="2400" dirty="0" smtClean="0"/>
              <a:t>ακούσει.</a:t>
            </a:r>
            <a:endParaRPr lang="el-GR" sz="2400" dirty="0"/>
          </a:p>
          <a:p>
            <a:pPr>
              <a:buFont typeface="Wingdings" panose="05000000000000000000" pitchFamily="2" charset="2"/>
              <a:buChar char="Ø"/>
            </a:pPr>
            <a:r>
              <a:rPr lang="el-GR" sz="2400" b="1" dirty="0">
                <a:solidFill>
                  <a:srgbClr val="C00000"/>
                </a:solidFill>
              </a:rPr>
              <a:t>Δεν αμφισβητεί </a:t>
            </a:r>
            <a:r>
              <a:rPr lang="el-GR" sz="2400" dirty="0"/>
              <a:t>ως μη αληθινή την εμπειρία </a:t>
            </a:r>
            <a:r>
              <a:rPr lang="el-GR" sz="2400" dirty="0" smtClean="0"/>
              <a:t>τους.</a:t>
            </a:r>
            <a:endParaRPr lang="el-GR" sz="2400" dirty="0"/>
          </a:p>
          <a:p>
            <a:pPr>
              <a:buFont typeface="Wingdings" panose="05000000000000000000" pitchFamily="2" charset="2"/>
              <a:buChar char="Ø"/>
            </a:pPr>
            <a:r>
              <a:rPr lang="el-GR" sz="2400" b="1" dirty="0">
                <a:solidFill>
                  <a:srgbClr val="C00000"/>
                </a:solidFill>
              </a:rPr>
              <a:t>Προστατεύει </a:t>
            </a:r>
            <a:r>
              <a:rPr lang="el-GR" sz="2400" dirty="0"/>
              <a:t>την αξιοπρέπεια του </a:t>
            </a:r>
            <a:r>
              <a:rPr lang="el-GR" sz="2400" dirty="0" smtClean="0"/>
              <a:t>καθενός.</a:t>
            </a:r>
            <a:endParaRPr lang="el-GR" sz="2400" dirty="0"/>
          </a:p>
          <a:p>
            <a:pPr>
              <a:buFont typeface="Wingdings" panose="05000000000000000000" pitchFamily="2" charset="2"/>
              <a:buChar char="Ø"/>
            </a:pPr>
            <a:r>
              <a:rPr lang="el-GR" sz="2400" b="1" dirty="0">
                <a:solidFill>
                  <a:srgbClr val="C00000"/>
                </a:solidFill>
              </a:rPr>
              <a:t>Συζητά</a:t>
            </a:r>
            <a:r>
              <a:rPr lang="el-GR" sz="2400" dirty="0"/>
              <a:t> με </a:t>
            </a:r>
            <a:r>
              <a:rPr lang="el-GR" sz="2400" dirty="0" smtClean="0"/>
              <a:t>ειλικρίνεια.</a:t>
            </a:r>
            <a:endParaRPr lang="el-GR" sz="2400" dirty="0"/>
          </a:p>
          <a:p>
            <a:pPr>
              <a:buFont typeface="Wingdings" panose="05000000000000000000" pitchFamily="2" charset="2"/>
              <a:buChar char="Ø"/>
            </a:pPr>
            <a:r>
              <a:rPr lang="el-GR" sz="2400" b="1" dirty="0">
                <a:solidFill>
                  <a:srgbClr val="C00000"/>
                </a:solidFill>
              </a:rPr>
              <a:t>Αποδέχεται</a:t>
            </a:r>
            <a:r>
              <a:rPr lang="el-GR" sz="2400" dirty="0"/>
              <a:t> τους ασθενείς όπως είναι χωρίς κριτική και απόρριψη της συμπεριφοράς </a:t>
            </a:r>
            <a:r>
              <a:rPr lang="el-GR" sz="2400" dirty="0" smtClean="0"/>
              <a:t>τους.</a:t>
            </a:r>
            <a:endParaRPr lang="el-GR" sz="2400" dirty="0"/>
          </a:p>
          <a:p>
            <a:pPr>
              <a:buFont typeface="Wingdings" panose="05000000000000000000" pitchFamily="2" charset="2"/>
              <a:buChar char="Ø"/>
            </a:pPr>
            <a:r>
              <a:rPr lang="el-GR" sz="2400" b="1" dirty="0">
                <a:solidFill>
                  <a:srgbClr val="C00000"/>
                </a:solidFill>
              </a:rPr>
              <a:t>Δείχνει ευαισθησία </a:t>
            </a:r>
            <a:r>
              <a:rPr lang="el-GR" sz="2400" dirty="0"/>
              <a:t>και θερμό </a:t>
            </a:r>
            <a:r>
              <a:rPr lang="el-GR" sz="2400" dirty="0" smtClean="0"/>
              <a:t>ενδιαφέρον.</a:t>
            </a:r>
            <a:endParaRPr lang="el-GR" sz="2400" dirty="0"/>
          </a:p>
          <a:p>
            <a:pPr>
              <a:buFont typeface="Wingdings" panose="05000000000000000000" pitchFamily="2" charset="2"/>
              <a:buChar char="Ø"/>
            </a:pPr>
            <a:r>
              <a:rPr lang="el-GR" sz="2400" b="1" dirty="0">
                <a:solidFill>
                  <a:srgbClr val="C00000"/>
                </a:solidFill>
              </a:rPr>
              <a:t>Συμμετέχει στη συναισθηματική του κατάσταση χωρίς ταύτιση</a:t>
            </a:r>
            <a:r>
              <a:rPr lang="el-GR" sz="2400" dirty="0"/>
              <a:t>, οίκτο, με διατήρηση πλήρους αυτοσυνειδησίας και με </a:t>
            </a:r>
            <a:r>
              <a:rPr lang="el-GR" sz="2400" dirty="0" smtClean="0"/>
              <a:t>αντικειμενικότητα.</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686104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63"/>
            <a:ext cx="9144000" cy="940966"/>
          </a:xfrm>
        </p:spPr>
        <p:txBody>
          <a:bodyPr>
            <a:noAutofit/>
          </a:bodyPr>
          <a:lstStyle/>
          <a:p>
            <a:r>
              <a:rPr lang="el-GR" altLang="el-GR" sz="4000" dirty="0" smtClean="0"/>
              <a:t>Ακρόαση Νοσηλευτή</a:t>
            </a:r>
            <a:endParaRPr lang="el-GR" altLang="el-GR" sz="4000" dirty="0"/>
          </a:p>
        </p:txBody>
      </p:sp>
      <p:sp>
        <p:nvSpPr>
          <p:cNvPr id="9" name="Θέση περιεχομένου 8"/>
          <p:cNvSpPr>
            <a:spLocks noGrp="1"/>
          </p:cNvSpPr>
          <p:nvPr>
            <p:ph idx="1"/>
            <p:custDataLst>
              <p:tags r:id="rId3"/>
            </p:custDataLst>
          </p:nvPr>
        </p:nvSpPr>
        <p:spPr>
          <a:xfrm>
            <a:off x="0" y="1412776"/>
            <a:ext cx="8960956" cy="2351139"/>
          </a:xfrm>
        </p:spPr>
        <p:txBody>
          <a:bodyPr>
            <a:noAutofit/>
          </a:bodyPr>
          <a:lstStyle/>
          <a:p>
            <a:pPr>
              <a:buFont typeface="Wingdings" panose="05000000000000000000" pitchFamily="2" charset="2"/>
              <a:buChar char="Ø"/>
            </a:pPr>
            <a:r>
              <a:rPr lang="el-GR" b="1" dirty="0">
                <a:solidFill>
                  <a:srgbClr val="0000FF"/>
                </a:solidFill>
              </a:rPr>
              <a:t>Η ακρόαση είναι υπεύθυνη νοσηλευτική πράξη έμπρακτη εκδήλωση αγάπης, προσφορά βοήθειας, μορφή ψυχοθεραπείας. Απαιτεί γνώση και προσπάθεια, όχι παθητική και μηχανική λήψη των λεγόμενων.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914041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3753" y="451333"/>
            <a:ext cx="9144000" cy="940966"/>
          </a:xfrm>
        </p:spPr>
        <p:txBody>
          <a:bodyPr>
            <a:noAutofit/>
          </a:bodyPr>
          <a:lstStyle/>
          <a:p>
            <a:r>
              <a:rPr lang="el-GR" altLang="el-GR" sz="3600" dirty="0"/>
              <a:t>Ο ρόλος της συναισθηματικής νοημοσύνης στη θεραπεία σε διαπολιτισμικό επίπεδο	</a:t>
            </a:r>
          </a:p>
        </p:txBody>
      </p:sp>
      <p:sp>
        <p:nvSpPr>
          <p:cNvPr id="9" name="Θέση περιεχομένου 8"/>
          <p:cNvSpPr>
            <a:spLocks noGrp="1"/>
          </p:cNvSpPr>
          <p:nvPr>
            <p:ph idx="1"/>
            <p:custDataLst>
              <p:tags r:id="rId3"/>
            </p:custDataLst>
          </p:nvPr>
        </p:nvSpPr>
        <p:spPr>
          <a:xfrm>
            <a:off x="-53753" y="1700808"/>
            <a:ext cx="8960956" cy="2351139"/>
          </a:xfrm>
        </p:spPr>
        <p:txBody>
          <a:bodyPr>
            <a:noAutofit/>
          </a:bodyPr>
          <a:lstStyle/>
          <a:p>
            <a:pPr>
              <a:buFont typeface="Wingdings" panose="05000000000000000000" pitchFamily="2" charset="2"/>
              <a:buChar char="Ø"/>
            </a:pPr>
            <a:r>
              <a:rPr lang="el-GR" sz="2800" dirty="0"/>
              <a:t>Η επικοινωνία σε σχέσεις προσφοράς βοήθειας σε διαπολιτισμικό επίπεδο απαιτεί ειδική φροντίδα. Περιλαμβάνει συγκεκριμένη συναισθηματική νοημοσύνη, η οποία απαιτεί να αφουγκραστείς </a:t>
            </a:r>
            <a:r>
              <a:rPr lang="el-GR" sz="2800" dirty="0" smtClean="0"/>
              <a:t>προσεκτικά </a:t>
            </a:r>
            <a:r>
              <a:rPr lang="el-GR" sz="2800" dirty="0"/>
              <a:t>τους πελάτες. </a:t>
            </a:r>
            <a:endParaRPr lang="el-GR" sz="2800" dirty="0" smtClean="0"/>
          </a:p>
          <a:p>
            <a:pPr>
              <a:buFont typeface="Wingdings" panose="05000000000000000000" pitchFamily="2" charset="2"/>
              <a:buChar char="Ø"/>
            </a:pPr>
            <a:r>
              <a:rPr lang="el-GR" sz="2800" dirty="0" smtClean="0"/>
              <a:t>Γενικώς </a:t>
            </a:r>
            <a:r>
              <a:rPr lang="el-GR" sz="2800" dirty="0"/>
              <a:t>δεν είναι αρκετό να γνωρίζεις μια συγκεκριμένη κουλτούρα παρόλο που αυτό θα μπορούσε να είναι χρήσιμο στην αρχή μιας σχέσης. Είναι βασικό να γνωρίζεις ένα συγκεκριμένο άτομο μέσα σε μια συγκεκριμένη κουλτούρα.</a:t>
            </a:r>
            <a:endParaRPr lang="el-GR" sz="2800" dirty="0" smtClean="0"/>
          </a:p>
          <a:p>
            <a:pPr>
              <a:buFont typeface="Wingdings" panose="05000000000000000000" pitchFamily="2" charset="2"/>
              <a:buChar char="Ø"/>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393441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Ορισμός  </a:t>
            </a:r>
            <a:r>
              <a:rPr lang="el-GR" sz="2400" dirty="0" smtClean="0">
                <a:hlinkClick r:id="rId8" action="ppaction://hlinksldjump"/>
              </a:rPr>
              <a:t>Συναισθηματικής Νοημοσύνης</a:t>
            </a:r>
            <a:r>
              <a:rPr lang="el-GR" sz="2400" dirty="0" smtClean="0">
                <a:hlinkClick r:id="rId8"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9" action="ppaction://hlinksldjump"/>
              </a:rPr>
              <a:t>Ορισμός </a:t>
            </a:r>
            <a:r>
              <a:rPr lang="el-GR" sz="2400" dirty="0" err="1" smtClean="0">
                <a:hlinkClick r:id="rId9" action="ppaction://hlinksldjump"/>
              </a:rPr>
              <a:t>Ε</a:t>
            </a:r>
            <a:r>
              <a:rPr lang="el-GR" sz="2400" dirty="0" err="1" smtClean="0">
                <a:hlinkClick r:id="rId9" action="ppaction://hlinksldjump"/>
              </a:rPr>
              <a:t>νσυναίσθησης</a:t>
            </a:r>
            <a:r>
              <a:rPr lang="el-GR" sz="2400" dirty="0" smtClean="0">
                <a:hlinkClick r:id="rId9"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10" action="ppaction://hlinksldjump"/>
              </a:rPr>
              <a:t>Ρόλος </a:t>
            </a:r>
            <a:r>
              <a:rPr lang="el-GR" sz="2400" dirty="0">
                <a:hlinkClick r:id="rId10" action="ppaction://hlinksldjump"/>
              </a:rPr>
              <a:t>της </a:t>
            </a:r>
            <a:r>
              <a:rPr lang="el-GR" sz="2400" dirty="0" err="1">
                <a:hlinkClick r:id="rId10" action="ppaction://hlinksldjump"/>
              </a:rPr>
              <a:t>ενσυναίσθησης</a:t>
            </a:r>
            <a:r>
              <a:rPr lang="el-GR" sz="2400" dirty="0">
                <a:hlinkClick r:id="rId10" action="ppaction://hlinksldjump"/>
              </a:rPr>
              <a:t> στη νοσηλευτική φροντίδα</a:t>
            </a:r>
            <a:r>
              <a:rPr lang="el-GR" sz="2400" dirty="0" smtClean="0">
                <a:hlinkClick r:id="rId11" action="ppaction://hlinksldjump"/>
              </a:rPr>
              <a:t>.</a:t>
            </a:r>
            <a:endParaRPr lang="el-GR" sz="2400" dirty="0" smtClean="0"/>
          </a:p>
          <a:p>
            <a:pPr lvl="1">
              <a:buFont typeface="Wingdings" pitchFamily="2" charset="2"/>
              <a:buChar char="§"/>
            </a:pPr>
            <a:r>
              <a:rPr lang="el-GR" sz="2400" dirty="0">
                <a:hlinkClick r:id="rId12" action="ppaction://hlinksldjump"/>
              </a:rPr>
              <a:t>Προσόντα </a:t>
            </a:r>
            <a:r>
              <a:rPr lang="el-GR" sz="2400" dirty="0" smtClean="0">
                <a:hlinkClick r:id="rId12" action="ppaction://hlinksldjump"/>
              </a:rPr>
              <a:t>Νοσηλευτή</a:t>
            </a:r>
            <a:r>
              <a:rPr lang="el-GR" sz="2400" dirty="0" smtClean="0"/>
              <a:t>.</a:t>
            </a:r>
          </a:p>
          <a:p>
            <a:pPr lvl="1">
              <a:buFont typeface="Wingdings" pitchFamily="2" charset="2"/>
              <a:buChar char="§"/>
            </a:pPr>
            <a:r>
              <a:rPr lang="el-GR" altLang="el-GR" sz="2400" dirty="0">
                <a:hlinkClick r:id="rId13" action="ppaction://hlinksldjump"/>
              </a:rPr>
              <a:t>Ο ρόλος της συναισθηματικής </a:t>
            </a:r>
            <a:r>
              <a:rPr lang="el-GR" altLang="el-GR" sz="2400" dirty="0" smtClean="0">
                <a:hlinkClick r:id="rId13" action="ppaction://hlinksldjump"/>
              </a:rPr>
              <a:t>νοημοσύνης</a:t>
            </a:r>
            <a:r>
              <a:rPr lang="el-GR" altLang="el-GR" sz="2400" dirty="0" smtClean="0"/>
              <a:t>.</a:t>
            </a:r>
            <a:endParaRPr lang="el-GR"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2708920"/>
            <a:ext cx="8229600" cy="940966"/>
          </a:xfrm>
        </p:spPr>
        <p:txBody>
          <a:bodyPr>
            <a:noAutofit/>
          </a:bodyPr>
          <a:lstStyle/>
          <a:p>
            <a:r>
              <a:rPr lang="el-GR" altLang="el-GR" dirty="0" err="1"/>
              <a:t>Ενσυναίσθηση</a:t>
            </a:r>
            <a:r>
              <a:rPr lang="el-GR" altLang="el-GR" dirty="0"/>
              <a:t>,</a:t>
            </a:r>
            <a:br>
              <a:rPr lang="el-GR" altLang="el-GR" dirty="0"/>
            </a:br>
            <a:r>
              <a:rPr lang="el-GR" altLang="el-GR" dirty="0"/>
              <a:t>συναισθηματική νοημοσύνη</a:t>
            </a:r>
            <a:br>
              <a:rPr lang="el-GR" altLang="el-GR" dirty="0"/>
            </a:br>
            <a:r>
              <a:rPr lang="el-GR" altLang="el-GR" dirty="0"/>
              <a:t>και ο ρόλος της στην</a:t>
            </a:r>
            <a:br>
              <a:rPr lang="el-GR" altLang="el-GR" dirty="0"/>
            </a:br>
            <a:r>
              <a:rPr lang="el-GR" altLang="el-GR" dirty="0"/>
              <a:t>νοσηλευτική </a:t>
            </a:r>
            <a:r>
              <a:rPr lang="el-GR" altLang="el-GR" dirty="0" smtClean="0"/>
              <a:t>φροντίδα</a:t>
            </a:r>
            <a:r>
              <a:rPr lang="en-US" altLang="el-GR" dirty="0" smtClean="0"/>
              <a:t>.</a:t>
            </a:r>
            <a:r>
              <a:rPr lang="el-GR" altLang="el-GR" dirty="0" smtClean="0"/>
              <a:t> </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Ιστορική αναδρομή</a:t>
            </a:r>
            <a:endParaRPr lang="en-US" sz="2800" b="0" dirty="0"/>
          </a:p>
        </p:txBody>
      </p:sp>
      <p:sp>
        <p:nvSpPr>
          <p:cNvPr id="9" name="Θέση περιεχομένου 8"/>
          <p:cNvSpPr>
            <a:spLocks noGrp="1"/>
          </p:cNvSpPr>
          <p:nvPr>
            <p:ph idx="1"/>
            <p:custDataLst>
              <p:tags r:id="rId3"/>
            </p:custDataLst>
          </p:nvPr>
        </p:nvSpPr>
        <p:spPr>
          <a:xfrm>
            <a:off x="179512" y="1242568"/>
            <a:ext cx="8856984" cy="2351139"/>
          </a:xfrm>
        </p:spPr>
        <p:txBody>
          <a:bodyPr>
            <a:noAutofit/>
          </a:bodyPr>
          <a:lstStyle/>
          <a:p>
            <a:r>
              <a:rPr lang="el-GR" sz="2800" dirty="0"/>
              <a:t>Έννοιες που σχετίζονται με τη συναισθηματική νοημοσύνη έχουν μακρά ιστορία</a:t>
            </a:r>
            <a:r>
              <a:rPr lang="el-GR" sz="2800" dirty="0" smtClean="0"/>
              <a:t>.</a:t>
            </a:r>
            <a:endParaRPr lang="en-US" sz="2800" dirty="0" smtClean="0"/>
          </a:p>
          <a:p>
            <a:r>
              <a:rPr lang="el-GR" sz="2800" dirty="0" smtClean="0"/>
              <a:t>Η </a:t>
            </a:r>
            <a:r>
              <a:rPr lang="el-GR" sz="2800" dirty="0"/>
              <a:t>λέξη </a:t>
            </a:r>
            <a:r>
              <a:rPr lang="el-GR" sz="2800" b="1" dirty="0">
                <a:solidFill>
                  <a:srgbClr val="C00000"/>
                </a:solidFill>
              </a:rPr>
              <a:t>“</a:t>
            </a:r>
            <a:r>
              <a:rPr lang="el-GR" sz="2800" b="1" dirty="0" err="1">
                <a:solidFill>
                  <a:srgbClr val="C00000"/>
                </a:solidFill>
              </a:rPr>
              <a:t>empathy</a:t>
            </a:r>
            <a:r>
              <a:rPr lang="el-GR" sz="2800" b="1" dirty="0">
                <a:solidFill>
                  <a:srgbClr val="C00000"/>
                </a:solidFill>
              </a:rPr>
              <a:t>”</a:t>
            </a:r>
            <a:r>
              <a:rPr lang="el-GR" sz="2800" dirty="0"/>
              <a:t>, συναισθηματική κατανόηση εισήχθη για πρώτη φορά από τον </a:t>
            </a:r>
            <a:r>
              <a:rPr lang="el-GR" sz="2800" b="1" dirty="0" err="1">
                <a:solidFill>
                  <a:srgbClr val="0000FF"/>
                </a:solidFill>
              </a:rPr>
              <a:t>Edward</a:t>
            </a:r>
            <a:r>
              <a:rPr lang="el-GR" sz="2800" b="1" dirty="0">
                <a:solidFill>
                  <a:srgbClr val="0000FF"/>
                </a:solidFill>
              </a:rPr>
              <a:t> B. </a:t>
            </a:r>
            <a:r>
              <a:rPr lang="el-GR" sz="2800" b="1" dirty="0" err="1">
                <a:solidFill>
                  <a:srgbClr val="0000FF"/>
                </a:solidFill>
              </a:rPr>
              <a:t>Titchener</a:t>
            </a:r>
            <a:r>
              <a:rPr lang="el-GR" sz="2800" dirty="0"/>
              <a:t>, έναν Άγγλο </a:t>
            </a:r>
            <a:r>
              <a:rPr lang="el-GR" sz="2800" dirty="0" smtClean="0"/>
              <a:t>ψυχαναλυτή</a:t>
            </a:r>
            <a:r>
              <a:rPr lang="en-US" sz="2800" dirty="0" smtClean="0"/>
              <a:t>.</a:t>
            </a:r>
          </a:p>
          <a:p>
            <a:r>
              <a:rPr lang="el-GR" sz="2800" dirty="0" smtClean="0"/>
              <a:t>Το </a:t>
            </a:r>
            <a:r>
              <a:rPr lang="el-GR" sz="2800" dirty="0"/>
              <a:t>μεγάλο ενδιαφέρον για τη συναισθηματική νοημοσύνη ωστόσο ξεκίνησε το 1973 με την εργασία του </a:t>
            </a:r>
            <a:r>
              <a:rPr lang="el-GR" sz="2800" dirty="0" err="1"/>
              <a:t>McClelland</a:t>
            </a:r>
            <a:r>
              <a:rPr lang="el-GR" sz="2800" dirty="0"/>
              <a:t> : “Μετρώντας την ικανότητα αντί για τη νοημοσύνη” (“</a:t>
            </a:r>
            <a:r>
              <a:rPr lang="el-GR" sz="2800" dirty="0" err="1"/>
              <a:t>Testing</a:t>
            </a:r>
            <a:r>
              <a:rPr lang="el-GR" sz="2800" dirty="0"/>
              <a:t> for </a:t>
            </a:r>
            <a:r>
              <a:rPr lang="el-GR" sz="2800" dirty="0" err="1"/>
              <a:t>competence</a:t>
            </a:r>
            <a:r>
              <a:rPr lang="el-GR" sz="2800" dirty="0"/>
              <a:t> </a:t>
            </a:r>
            <a:r>
              <a:rPr lang="el-GR" sz="2800" dirty="0" err="1"/>
              <a:t>rather</a:t>
            </a:r>
            <a:r>
              <a:rPr lang="el-GR" sz="2800" dirty="0"/>
              <a:t> </a:t>
            </a:r>
            <a:r>
              <a:rPr lang="el-GR" sz="2800" dirty="0" err="1"/>
              <a:t>than</a:t>
            </a:r>
            <a:r>
              <a:rPr lang="el-GR" sz="2800" dirty="0"/>
              <a:t> </a:t>
            </a:r>
            <a:r>
              <a:rPr lang="el-GR" sz="2800" dirty="0" err="1"/>
              <a:t>intelligence</a:t>
            </a:r>
            <a:r>
              <a:rPr lang="el-GR" sz="2800" dirty="0" smtClean="0"/>
              <a:t>”)</a:t>
            </a:r>
            <a:r>
              <a:rPr lang="en-US" sz="2800" dirty="0" smtClean="0"/>
              <a:t>.</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Συναισθηματική </a:t>
            </a:r>
            <a:r>
              <a:rPr lang="el-GR" altLang="el-GR" dirty="0" smtClean="0"/>
              <a:t>νοημοσύνη (α)</a:t>
            </a:r>
            <a:endParaRPr lang="en-US" sz="2800" b="0" dirty="0"/>
          </a:p>
        </p:txBody>
      </p:sp>
      <p:sp>
        <p:nvSpPr>
          <p:cNvPr id="9" name="Θέση περιεχομένου 8"/>
          <p:cNvSpPr>
            <a:spLocks noGrp="1"/>
          </p:cNvSpPr>
          <p:nvPr>
            <p:ph idx="1"/>
            <p:custDataLst>
              <p:tags r:id="rId3"/>
            </p:custDataLst>
          </p:nvPr>
        </p:nvSpPr>
        <p:spPr>
          <a:xfrm>
            <a:off x="287016" y="1179735"/>
            <a:ext cx="8856984" cy="2351139"/>
          </a:xfrm>
        </p:spPr>
        <p:txBody>
          <a:bodyPr>
            <a:noAutofit/>
          </a:bodyPr>
          <a:lstStyle/>
          <a:p>
            <a:pPr marL="0" indent="0">
              <a:buNone/>
            </a:pPr>
            <a:r>
              <a:rPr lang="el-GR" sz="2400" dirty="0"/>
              <a:t>Έτσι </a:t>
            </a:r>
            <a:r>
              <a:rPr lang="el-GR" sz="2400" b="1" dirty="0">
                <a:solidFill>
                  <a:srgbClr val="0000FF"/>
                </a:solidFill>
              </a:rPr>
              <a:t>συναισθηματική νοημοσύνη </a:t>
            </a:r>
            <a:r>
              <a:rPr lang="el-GR" sz="2400" dirty="0"/>
              <a:t>συμπέρανε πως είναι:</a:t>
            </a:r>
          </a:p>
          <a:p>
            <a:pPr marL="514350" indent="-514350">
              <a:buFont typeface="+mj-lt"/>
              <a:buAutoNum type="arabicPeriod"/>
            </a:pPr>
            <a:r>
              <a:rPr lang="el-GR" sz="2400" dirty="0"/>
              <a:t> η ικανότητα για την αναγνώριση των δικών μας συναισθημάτων και των </a:t>
            </a:r>
            <a:r>
              <a:rPr lang="el-GR" sz="2400" dirty="0" smtClean="0"/>
              <a:t>άλλων</a:t>
            </a:r>
            <a:r>
              <a:rPr lang="en-US" sz="2400" dirty="0" smtClean="0"/>
              <a:t>.</a:t>
            </a:r>
            <a:endParaRPr lang="el-GR" sz="2400" dirty="0"/>
          </a:p>
          <a:p>
            <a:pPr marL="514350" indent="-514350">
              <a:buFont typeface="+mj-lt"/>
              <a:buAutoNum type="arabicPeriod"/>
            </a:pPr>
            <a:r>
              <a:rPr lang="el-GR" sz="2400" dirty="0"/>
              <a:t>η ικανότητα να κινητοποιούμε τους εαυτούς μας για την κατάλληλη ρύθμιση των συναισθημάτων μας εσωτερικά και στις σχέσεις </a:t>
            </a:r>
            <a:r>
              <a:rPr lang="el-GR" sz="2400" dirty="0" smtClean="0"/>
              <a:t>μας</a:t>
            </a:r>
            <a:r>
              <a:rPr lang="en-US" sz="2400" dirty="0" smtClean="0"/>
              <a:t>.</a:t>
            </a:r>
            <a:endParaRPr lang="el-GR" sz="2400" dirty="0"/>
          </a:p>
          <a:p>
            <a:pPr marL="514350" indent="-514350">
              <a:buFont typeface="+mj-lt"/>
              <a:buAutoNum type="arabicPeriod"/>
            </a:pPr>
            <a:r>
              <a:rPr lang="el-GR" sz="2400" dirty="0"/>
              <a:t>Η ικανότητα να αντέχουμε τις </a:t>
            </a:r>
            <a:r>
              <a:rPr lang="el-GR" sz="2400" dirty="0" smtClean="0"/>
              <a:t>απογοητεύσεις</a:t>
            </a:r>
            <a:r>
              <a:rPr lang="en-US" sz="2400" dirty="0" smtClean="0"/>
              <a:t>.</a:t>
            </a:r>
            <a:endParaRPr lang="el-GR" sz="2400" dirty="0"/>
          </a:p>
          <a:p>
            <a:pPr marL="514350" indent="-514350">
              <a:buFont typeface="+mj-lt"/>
              <a:buAutoNum type="arabicPeriod"/>
            </a:pPr>
            <a:r>
              <a:rPr lang="el-GR" sz="2400" dirty="0"/>
              <a:t>Να ελέγχουμε την </a:t>
            </a:r>
            <a:r>
              <a:rPr lang="el-GR" sz="2400" dirty="0" smtClean="0"/>
              <a:t>παρόρμηση</a:t>
            </a:r>
            <a:r>
              <a:rPr lang="en-US" sz="2400" dirty="0" smtClean="0"/>
              <a:t>.</a:t>
            </a:r>
            <a:endParaRPr lang="el-GR" sz="2400" dirty="0"/>
          </a:p>
          <a:p>
            <a:pPr marL="514350" indent="-514350">
              <a:buFont typeface="+mj-lt"/>
              <a:buAutoNum type="arabicPeriod"/>
            </a:pPr>
            <a:r>
              <a:rPr lang="el-GR" sz="2400" dirty="0"/>
              <a:t>Να χαλιναγωγούμε την ανυπομονησία </a:t>
            </a:r>
            <a:r>
              <a:rPr lang="el-GR" sz="2400" dirty="0" smtClean="0"/>
              <a:t>σου</a:t>
            </a:r>
            <a:r>
              <a:rPr lang="en-US" sz="2400" dirty="0" smtClean="0"/>
              <a:t>.</a:t>
            </a:r>
            <a:endParaRPr lang="el-GR" sz="2400" dirty="0"/>
          </a:p>
          <a:p>
            <a:pPr marL="514350" indent="-514350">
              <a:buFont typeface="+mj-lt"/>
              <a:buAutoNum type="arabicPeriod"/>
            </a:pPr>
            <a:r>
              <a:rPr lang="el-GR" sz="2400" dirty="0"/>
              <a:t>Να εμποδίζουμε την απογοήτευσή </a:t>
            </a:r>
            <a:r>
              <a:rPr lang="el-GR" sz="2400" dirty="0" smtClean="0"/>
              <a:t>σου</a:t>
            </a:r>
            <a:r>
              <a:rPr lang="en-US" sz="2400" dirty="0" smtClean="0"/>
              <a:t>.</a:t>
            </a:r>
            <a:endParaRPr lang="el-GR" sz="2400" dirty="0"/>
          </a:p>
          <a:p>
            <a:pPr marL="514350" indent="-514350">
              <a:buFont typeface="+mj-lt"/>
              <a:buAutoNum type="arabicPeriod"/>
            </a:pPr>
            <a:r>
              <a:rPr lang="el-GR" sz="2400" dirty="0"/>
              <a:t>Να έχουμε </a:t>
            </a:r>
            <a:r>
              <a:rPr lang="el-GR" sz="2400" dirty="0" err="1"/>
              <a:t>ενσυναίσθηση</a:t>
            </a:r>
            <a:r>
              <a:rPr lang="el-GR" sz="2400" dirty="0"/>
              <a:t> και </a:t>
            </a:r>
            <a:r>
              <a:rPr lang="el-GR" sz="2400" dirty="0" smtClean="0"/>
              <a:t>ελπίδα</a:t>
            </a:r>
            <a:r>
              <a:rPr lang="en-US" sz="2400" dirty="0" smtClean="0"/>
              <a:t>.</a:t>
            </a:r>
            <a:endParaRPr lang="el-GR" sz="2400" dirty="0"/>
          </a:p>
          <a:p>
            <a:pPr marL="514350" indent="-514350">
              <a:buFont typeface="+mj-lt"/>
              <a:buAutoNum type="arabicPeriod"/>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24049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Συναισθηματική </a:t>
            </a:r>
            <a:r>
              <a:rPr lang="el-GR" altLang="el-GR" dirty="0" smtClean="0"/>
              <a:t>νοημοσύνη</a:t>
            </a:r>
            <a:r>
              <a:rPr lang="en-US" altLang="el-GR" dirty="0" smtClean="0"/>
              <a:t> (</a:t>
            </a:r>
            <a:r>
              <a:rPr lang="el-GR" altLang="el-GR" dirty="0" smtClean="0"/>
              <a:t>β</a:t>
            </a:r>
            <a:r>
              <a:rPr lang="en-US" altLang="el-GR" dirty="0" smtClean="0"/>
              <a:t>)</a:t>
            </a:r>
            <a:endParaRPr lang="en-US" sz="2800" b="0" dirty="0"/>
          </a:p>
        </p:txBody>
      </p:sp>
      <p:sp>
        <p:nvSpPr>
          <p:cNvPr id="9" name="Θέση περιεχομένου 8"/>
          <p:cNvSpPr>
            <a:spLocks noGrp="1"/>
          </p:cNvSpPr>
          <p:nvPr>
            <p:ph idx="1"/>
            <p:custDataLst>
              <p:tags r:id="rId3"/>
            </p:custDataLst>
          </p:nvPr>
        </p:nvSpPr>
        <p:spPr>
          <a:xfrm>
            <a:off x="278834" y="2060848"/>
            <a:ext cx="8856984" cy="2351139"/>
          </a:xfrm>
        </p:spPr>
        <p:txBody>
          <a:bodyPr>
            <a:noAutofit/>
          </a:bodyPr>
          <a:lstStyle/>
          <a:p>
            <a:pPr marL="0" indent="0">
              <a:buNone/>
            </a:pPr>
            <a:r>
              <a:rPr lang="el-GR" sz="3600" dirty="0"/>
              <a:t>Άλλωστε όπως είπε και ο </a:t>
            </a:r>
            <a:r>
              <a:rPr lang="el-GR" sz="3600" b="1" dirty="0">
                <a:solidFill>
                  <a:srgbClr val="0000FF"/>
                </a:solidFill>
              </a:rPr>
              <a:t>Αριστοτέλης</a:t>
            </a:r>
            <a:r>
              <a:rPr lang="el-GR" sz="3600" dirty="0"/>
              <a:t>: </a:t>
            </a:r>
          </a:p>
          <a:p>
            <a:pPr marL="0" indent="0">
              <a:buNone/>
            </a:pPr>
            <a:r>
              <a:rPr lang="el-GR" sz="3600" dirty="0"/>
              <a:t>   «Ο καθένας μπορεί να θυμώσει, αυτό είναι εύκολο. Αλλά να θυμώσει κανείς με το σωστό τρόπο, στο σωστό βαθμό και τη σωστή στιγμή, για τη σωστή αιτία δεν είναι εύκολο».</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79073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6:12:4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A245648-6734-4479-8F6E-A96A99E01EB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3430</TotalTime>
  <Words>1163</Words>
  <Application>Microsoft Office PowerPoint</Application>
  <PresentationFormat>Προβολή στην οθόνη (4:3)</PresentationFormat>
  <Paragraphs>165</Paragraphs>
  <Slides>24</Slides>
  <Notes>24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Ενσυναίσθηση, συναισθηματική νοημοσύνη και ο ρόλος της στην νοσηλευτική φροντίδα. </vt:lpstr>
      <vt:lpstr>Ιστορική αναδρομή</vt:lpstr>
      <vt:lpstr>Συναισθηματική νοημοσύνη (α)</vt:lpstr>
      <vt:lpstr>Συναισθηματική νοημοσύνη (β)</vt:lpstr>
      <vt:lpstr>Είναι η   « νοημοσύνη της καρδιάς »</vt:lpstr>
      <vt:lpstr>Η συναισθηματική νοημοσύνη έχει 5 διαστάσεις:</vt:lpstr>
      <vt:lpstr>Τι είναι λοιπόν ενσυναίσθηση;</vt:lpstr>
      <vt:lpstr>Πώς εκδηλώνεται;</vt:lpstr>
      <vt:lpstr>Ας δούμε λοιπόν ένα παράδειγμα που θα μας βοηθήσει να κατανοήσουμε καλύτερα τι είναι ενσυναίσθηση.</vt:lpstr>
      <vt:lpstr>Συναισθηματική συμμετοχή</vt:lpstr>
      <vt:lpstr>Ενσυναίσθηση  σύμφωνα με τα  παραπάνω λοιπόν και όπως την ορίζει ο Goleman είναι:</vt:lpstr>
      <vt:lpstr>Ποιος όμως είναι ο ρόλος της ενσυναίσθησης στη νοσηλευτική φροντίδα;</vt:lpstr>
      <vt:lpstr>Η τεχνική ικανότητα είναι απαραίτητη, αλλά θα πρέπει να συνδυαστεί με διαπροσωπικές δεξιότητες, όπως:</vt:lpstr>
      <vt:lpstr>Οι διαπροσωπικές δεξιότητες βοηθούν</vt:lpstr>
      <vt:lpstr>Προσόντα Νοσηλευτή </vt:lpstr>
      <vt:lpstr>Ακρόαση Νοσηλευτή</vt:lpstr>
      <vt:lpstr>Ο ρόλος της συναισθηματικής νοημοσύνης στη θεραπεία σε διαπολιτισμικό επίπεδο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5</cp:revision>
  <dcterms:created xsi:type="dcterms:W3CDTF">2014-04-07T11:24:35Z</dcterms:created>
  <dcterms:modified xsi:type="dcterms:W3CDTF">2015-04-22T15:12:51Z</dcterms:modified>
</cp:coreProperties>
</file>