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257" r:id="rId3"/>
    <p:sldId id="259" r:id="rId4"/>
    <p:sldId id="261" r:id="rId5"/>
    <p:sldId id="262" r:id="rId6"/>
    <p:sldId id="264" r:id="rId7"/>
    <p:sldId id="266" r:id="rId8"/>
    <p:sldId id="265" r:id="rId9"/>
    <p:sldId id="296" r:id="rId10"/>
    <p:sldId id="274" r:id="rId11"/>
    <p:sldId id="301" r:id="rId12"/>
    <p:sldId id="302" r:id="rId13"/>
    <p:sldId id="303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23" r:id="rId25"/>
    <p:sldId id="320" r:id="rId26"/>
    <p:sldId id="322" r:id="rId27"/>
    <p:sldId id="280" r:id="rId28"/>
  </p:sldIdLst>
  <p:sldSz cx="9144000" cy="6858000" type="screen4x3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377" autoAdjust="0"/>
    <p:restoredTop sz="99309" autoAdjust="0"/>
  </p:normalViewPr>
  <p:slideViewPr>
    <p:cSldViewPr>
      <p:cViewPr varScale="1">
        <p:scale>
          <a:sx n="69" d="100"/>
          <a:sy n="69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4"/>
  <c:chart>
    <c:view3D>
      <c:hPercent val="60"/>
      <c:depthPercent val="100"/>
      <c:rAngAx val="1"/>
    </c:view3D>
    <c:plotArea>
      <c:layout>
        <c:manualLayout>
          <c:layoutTarget val="inner"/>
          <c:xMode val="edge"/>
          <c:yMode val="edge"/>
          <c:x val="0.1008459246648223"/>
          <c:y val="4.6156560080182499E-2"/>
          <c:w val="0.83954684507341992"/>
          <c:h val="0.71550158642503769"/>
        </c:manualLayout>
      </c:layout>
      <c:bar3DChart>
        <c:barDir val="col"/>
        <c:grouping val="clustered"/>
        <c:ser>
          <c:idx val="0"/>
          <c:order val="0"/>
          <c:tx>
            <c:strRef>
              <c:f>Φύλλο1!$B$3</c:f>
              <c:strCache>
                <c:ptCount val="1"/>
                <c:pt idx="0">
                  <c:v>Νεώτεροι</c:v>
                </c:pt>
              </c:strCache>
            </c:strRef>
          </c:tx>
          <c:dLbls>
            <c:dLbl>
              <c:idx val="0"/>
              <c:layout>
                <c:manualLayout>
                  <c:x val="-2.3257208980634193E-2"/>
                  <c:y val="-4.3221224368283816E-2"/>
                </c:manualLayout>
              </c:layout>
              <c:showVal val="1"/>
            </c:dLbl>
            <c:dLbl>
              <c:idx val="1"/>
              <c:layout>
                <c:manualLayout>
                  <c:x val="5.1350021281123693E-3"/>
                  <c:y val="-3.0867553817944187E-2"/>
                </c:manualLayout>
              </c:layout>
              <c:showVal val="1"/>
            </c:dLbl>
            <c:dLbl>
              <c:idx val="2"/>
              <c:layout>
                <c:manualLayout>
                  <c:x val="2.3981831240689512E-2"/>
                  <c:y val="-2.5311758754565043E-2"/>
                </c:manualLayout>
              </c:layout>
              <c:showVal val="1"/>
            </c:dLbl>
            <c:showVal val="1"/>
          </c:dLbls>
          <c:cat>
            <c:strRef>
              <c:f>Φύλλο1!$C$2:$E$2</c:f>
              <c:strCache>
                <c:ptCount val="3"/>
                <c:pt idx="0">
                  <c:v>Χαμηλό</c:v>
                </c:pt>
                <c:pt idx="1">
                  <c:v>Μεσαίο</c:v>
                </c:pt>
                <c:pt idx="2">
                  <c:v>Υψηλό</c:v>
                </c:pt>
              </c:strCache>
            </c:strRef>
          </c:cat>
          <c:val>
            <c:numRef>
              <c:f>Φύλλο1!$C$3:$E$3</c:f>
              <c:numCache>
                <c:formatCode>General</c:formatCode>
                <c:ptCount val="3"/>
                <c:pt idx="0">
                  <c:v>319.39999999999986</c:v>
                </c:pt>
                <c:pt idx="1">
                  <c:v>244</c:v>
                </c:pt>
                <c:pt idx="2">
                  <c:v>280.5</c:v>
                </c:pt>
              </c:numCache>
            </c:numRef>
          </c:val>
        </c:ser>
        <c:ser>
          <c:idx val="1"/>
          <c:order val="1"/>
          <c:tx>
            <c:strRef>
              <c:f>Φύλλο1!$B$4</c:f>
              <c:strCache>
                <c:ptCount val="1"/>
                <c:pt idx="0">
                  <c:v>Μεγαλύτεροι</c:v>
                </c:pt>
              </c:strCache>
            </c:strRef>
          </c:tx>
          <c:dLbls>
            <c:dLbl>
              <c:idx val="0"/>
              <c:layout>
                <c:manualLayout>
                  <c:x val="1.6845472440944888E-2"/>
                  <c:y val="-3.0015835399356434E-2"/>
                </c:manualLayout>
              </c:layout>
              <c:showVal val="1"/>
            </c:dLbl>
            <c:dLbl>
              <c:idx val="1"/>
              <c:layout>
                <c:manualLayout>
                  <c:x val="3.5623935943817846E-2"/>
                  <c:y val="-3.4195926122060211E-2"/>
                </c:manualLayout>
              </c:layout>
              <c:showVal val="1"/>
            </c:dLbl>
            <c:dLbl>
              <c:idx val="2"/>
              <c:layout>
                <c:manualLayout>
                  <c:x val="3.5771307725047913E-2"/>
                  <c:y val="-3.1632191481571828E-2"/>
                </c:manualLayout>
              </c:layout>
              <c:showVal val="1"/>
            </c:dLbl>
            <c:showVal val="1"/>
          </c:dLbls>
          <c:cat>
            <c:strRef>
              <c:f>Φύλλο1!$C$2:$E$2</c:f>
              <c:strCache>
                <c:ptCount val="3"/>
                <c:pt idx="0">
                  <c:v>Χαμηλό</c:v>
                </c:pt>
                <c:pt idx="1">
                  <c:v>Μεσαίο</c:v>
                </c:pt>
                <c:pt idx="2">
                  <c:v>Υψηλό</c:v>
                </c:pt>
              </c:strCache>
            </c:strRef>
          </c:cat>
          <c:val>
            <c:numRef>
              <c:f>Φύλλο1!$C$4:$E$4</c:f>
              <c:numCache>
                <c:formatCode>General</c:formatCode>
                <c:ptCount val="3"/>
                <c:pt idx="0">
                  <c:v>348.4</c:v>
                </c:pt>
                <c:pt idx="1">
                  <c:v>295.10000000000002</c:v>
                </c:pt>
                <c:pt idx="2">
                  <c:v>251.5</c:v>
                </c:pt>
              </c:numCache>
            </c:numRef>
          </c:val>
        </c:ser>
        <c:shape val="box"/>
        <c:axId val="136780800"/>
        <c:axId val="109388928"/>
        <c:axId val="0"/>
      </c:bar3DChart>
      <c:catAx>
        <c:axId val="136780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επίπεδο φυσικής δραστηριότητας</a:t>
                </a:r>
              </a:p>
            </c:rich>
          </c:tx>
          <c:layout>
            <c:manualLayout>
              <c:xMode val="edge"/>
              <c:yMode val="edge"/>
              <c:x val="0.30294906166219837"/>
              <c:y val="0.90666666666666651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el-GR"/>
          </a:p>
        </c:txPr>
        <c:crossAx val="109388928"/>
        <c:crosses val="autoZero"/>
        <c:auto val="1"/>
        <c:lblAlgn val="ctr"/>
        <c:lblOffset val="100"/>
        <c:tickLblSkip val="1"/>
        <c:tickMarkSkip val="1"/>
      </c:catAx>
      <c:valAx>
        <c:axId val="109388928"/>
        <c:scaling>
          <c:orientation val="minMax"/>
          <c:min val="20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l-GR"/>
          </a:p>
        </c:txPr>
        <c:crossAx val="13678080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2.6809651474530858E-3"/>
          <c:y val="0.80888888888888955"/>
          <c:w val="0.20911528150134084"/>
          <c:h val="0.17333333333333353"/>
        </c:manualLayout>
      </c:layout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4"/>
  <c:chart>
    <c:view3D>
      <c:hPercent val="60"/>
      <c:depthPercent val="100"/>
      <c:rAngAx val="1"/>
    </c:view3D>
    <c:plotArea>
      <c:layout>
        <c:manualLayout>
          <c:layoutTarget val="inner"/>
          <c:xMode val="edge"/>
          <c:yMode val="edge"/>
          <c:x val="0.1008459246648223"/>
          <c:y val="4.6156560080182499E-2"/>
          <c:w val="0.83954684507341992"/>
          <c:h val="0.70576598574393479"/>
        </c:manualLayout>
      </c:layout>
      <c:bar3DChart>
        <c:barDir val="col"/>
        <c:grouping val="clustered"/>
        <c:ser>
          <c:idx val="0"/>
          <c:order val="0"/>
          <c:tx>
            <c:strRef>
              <c:f>Φύλλο1!$B$3</c:f>
              <c:strCache>
                <c:ptCount val="1"/>
                <c:pt idx="0">
                  <c:v>Νεώτεροι</c:v>
                </c:pt>
              </c:strCache>
            </c:strRef>
          </c:tx>
          <c:dLbls>
            <c:dLbl>
              <c:idx val="0"/>
              <c:layout>
                <c:manualLayout>
                  <c:x val="-2.3257341987656961E-2"/>
                  <c:y val="-3.3332649029334901E-2"/>
                </c:manualLayout>
              </c:layout>
              <c:showVal val="1"/>
            </c:dLbl>
            <c:dLbl>
              <c:idx val="1"/>
              <c:layout>
                <c:manualLayout>
                  <c:x val="5.1350021281123676E-3"/>
                  <c:y val="-6.0869041926098419E-2"/>
                </c:manualLayout>
              </c:layout>
              <c:showVal val="1"/>
            </c:dLbl>
            <c:dLbl>
              <c:idx val="2"/>
              <c:layout>
                <c:manualLayout>
                  <c:x val="-2.669384443498618E-2"/>
                  <c:y val="-4.5276772790141338E-3"/>
                </c:manualLayout>
              </c:layout>
              <c:showVal val="1"/>
            </c:dLbl>
            <c:showVal val="1"/>
          </c:dLbls>
          <c:cat>
            <c:strRef>
              <c:f>Φύλλο1!$C$2:$E$2</c:f>
              <c:strCache>
                <c:ptCount val="3"/>
                <c:pt idx="0">
                  <c:v>Χαμηλό</c:v>
                </c:pt>
                <c:pt idx="1">
                  <c:v>Μεσαίο</c:v>
                </c:pt>
                <c:pt idx="2">
                  <c:v>Υψηλό</c:v>
                </c:pt>
              </c:strCache>
            </c:strRef>
          </c:cat>
          <c:val>
            <c:numRef>
              <c:f>Φύλλο1!$C$3:$E$3</c:f>
              <c:numCache>
                <c:formatCode>General</c:formatCode>
                <c:ptCount val="3"/>
                <c:pt idx="0">
                  <c:v>1080.3</c:v>
                </c:pt>
                <c:pt idx="1">
                  <c:v>997</c:v>
                </c:pt>
                <c:pt idx="2">
                  <c:v>1122.8</c:v>
                </c:pt>
              </c:numCache>
            </c:numRef>
          </c:val>
        </c:ser>
        <c:ser>
          <c:idx val="1"/>
          <c:order val="1"/>
          <c:tx>
            <c:strRef>
              <c:f>Φύλλο1!$B$4</c:f>
              <c:strCache>
                <c:ptCount val="1"/>
                <c:pt idx="0">
                  <c:v>Μεγαλύτεροι</c:v>
                </c:pt>
              </c:strCache>
            </c:strRef>
          </c:tx>
          <c:dLbls>
            <c:dLbl>
              <c:idx val="0"/>
              <c:layout>
                <c:manualLayout>
                  <c:x val="2.5291418386890838E-2"/>
                  <c:y val="-1.4305576353030022E-2"/>
                </c:manualLayout>
              </c:layout>
              <c:showVal val="1"/>
            </c:dLbl>
            <c:dLbl>
              <c:idx val="1"/>
              <c:layout>
                <c:manualLayout>
                  <c:x val="7.2786098105980024E-2"/>
                  <c:y val="-8.5972734108448485E-3"/>
                </c:manualLayout>
              </c:layout>
              <c:showVal val="1"/>
            </c:dLbl>
            <c:dLbl>
              <c:idx val="2"/>
              <c:layout>
                <c:manualLayout>
                  <c:x val="4.928482123856142E-2"/>
                  <c:y val="-3.5699334534488134E-2"/>
                </c:manualLayout>
              </c:layout>
              <c:showVal val="1"/>
            </c:dLbl>
            <c:showVal val="1"/>
          </c:dLbls>
          <c:cat>
            <c:strRef>
              <c:f>Φύλλο1!$C$2:$E$2</c:f>
              <c:strCache>
                <c:ptCount val="3"/>
                <c:pt idx="0">
                  <c:v>Χαμηλό</c:v>
                </c:pt>
                <c:pt idx="1">
                  <c:v>Μεσαίο</c:v>
                </c:pt>
                <c:pt idx="2">
                  <c:v>Υψηλό</c:v>
                </c:pt>
              </c:strCache>
            </c:strRef>
          </c:cat>
          <c:val>
            <c:numRef>
              <c:f>Φύλλο1!$C$4:$E$4</c:f>
              <c:numCache>
                <c:formatCode>General</c:formatCode>
                <c:ptCount val="3"/>
                <c:pt idx="0">
                  <c:v>1263.7</c:v>
                </c:pt>
                <c:pt idx="1">
                  <c:v>1283.3</c:v>
                </c:pt>
                <c:pt idx="2">
                  <c:v>1134.3</c:v>
                </c:pt>
              </c:numCache>
            </c:numRef>
          </c:val>
        </c:ser>
        <c:shape val="box"/>
        <c:axId val="81644160"/>
        <c:axId val="81650432"/>
        <c:axId val="0"/>
      </c:bar3DChart>
      <c:catAx>
        <c:axId val="81644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επίπεδο φυσικής δραστηριότητας</a:t>
                </a:r>
              </a:p>
            </c:rich>
          </c:tx>
          <c:layout>
            <c:manualLayout>
              <c:xMode val="edge"/>
              <c:yMode val="edge"/>
              <c:x val="0.30294906166219837"/>
              <c:y val="0.90666666666666651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el-GR"/>
          </a:p>
        </c:txPr>
        <c:crossAx val="81650432"/>
        <c:crosses val="autoZero"/>
        <c:auto val="1"/>
        <c:lblAlgn val="ctr"/>
        <c:lblOffset val="100"/>
        <c:tickLblSkip val="1"/>
        <c:tickMarkSkip val="1"/>
      </c:catAx>
      <c:valAx>
        <c:axId val="81650432"/>
        <c:scaling>
          <c:orientation val="minMax"/>
          <c:max val="1500"/>
          <c:min val="90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l-GR"/>
          </a:p>
        </c:txPr>
        <c:crossAx val="81644160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2.6809651474530849E-3"/>
          <c:y val="0.80888888888888932"/>
          <c:w val="0.20911528150134073"/>
          <c:h val="0.17333333333333348"/>
        </c:manualLayout>
      </c:layout>
    </c:legend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11/8/2015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43EE6-CB6E-4F94-854D-E8B3316CE0B7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92AD8-C5B6-4627-8DE0-CFD0EE455AB3}" type="slidenum">
              <a:rPr lang="el-GR" smtClean="0"/>
              <a:pPr/>
              <a:t>20</a:t>
            </a:fld>
            <a:endParaRPr lang="el-G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4C4B3-1275-4299-83A7-B94B1259CE07}" type="slidenum">
              <a:rPr lang="el-GR" smtClean="0"/>
              <a:pPr/>
              <a:t>21</a:t>
            </a:fld>
            <a:endParaRPr lang="el-G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AE09C-6F19-4F43-9C84-B8278C037DE1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61687-77FE-4B3E-A19D-DF192955B1C9}" type="slidenum">
              <a:rPr lang="el-GR" smtClean="0"/>
              <a:pPr/>
              <a:t>23</a:t>
            </a:fld>
            <a:endParaRPr lang="el-G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3EF26-0818-4AF4-B93E-1ECD16AC8438}" type="slidenum">
              <a:rPr lang="el-GR" smtClean="0"/>
              <a:pPr/>
              <a:t>24</a:t>
            </a:fld>
            <a:endParaRPr lang="el-G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3EF26-0818-4AF4-B93E-1ECD16AC8438}" type="slidenum">
              <a:rPr lang="el-GR" smtClean="0"/>
              <a:pPr/>
              <a:t>25</a:t>
            </a:fld>
            <a:endParaRPr lang="el-G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ΑΣΚΗΣΗ ΣΤΗΝ ΤΡΙΤΗ ΗΛΙΚΙΑ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188568"/>
            <a:ext cx="813690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3: </a:t>
            </a:r>
            <a:r>
              <a:rPr lang="el-GR" sz="2800" dirty="0" smtClean="0"/>
              <a:t>Κινητικός έλεγχος και γνωστική λειτουργία</a:t>
            </a:r>
          </a:p>
          <a:p>
            <a:endParaRPr lang="en-US" sz="2400" dirty="0" smtClean="0"/>
          </a:p>
          <a:p>
            <a:r>
              <a:rPr lang="el-GR" sz="2800" dirty="0" smtClean="0"/>
              <a:t>Βασιλική Ζήση, </a:t>
            </a:r>
            <a:r>
              <a:rPr lang="de-DE" sz="2800" dirty="0" smtClean="0"/>
              <a:t>PhD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4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6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rgbClr val="7F2F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solidFill>
            <a:srgbClr val="A50021"/>
          </a:solidFill>
        </p:spPr>
        <p:txBody>
          <a:bodyPr/>
          <a:lstStyle/>
          <a:p>
            <a:r>
              <a:rPr lang="el-GR" dirty="0" smtClean="0">
                <a:solidFill>
                  <a:schemeClr val="bg1">
                    <a:lumMod val="95000"/>
                  </a:schemeClr>
                </a:solidFill>
              </a:rPr>
              <a:t>Ισορροπία - Είδη</a:t>
            </a:r>
            <a:endParaRPr lang="el-G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l-GR" sz="2800" dirty="0" smtClean="0"/>
              <a:t>Η ισορροπία διακρίνεται σε στατική και δυναμική.</a:t>
            </a:r>
          </a:p>
          <a:p>
            <a:pPr>
              <a:lnSpc>
                <a:spcPct val="110000"/>
              </a:lnSpc>
              <a:defRPr/>
            </a:pPr>
            <a:r>
              <a:rPr lang="el-GR" sz="2800" dirty="0" smtClean="0"/>
              <a:t>Στη </a:t>
            </a:r>
            <a:r>
              <a:rPr lang="el-GR" sz="2800" b="1" dirty="0" smtClean="0"/>
              <a:t>στατική ισορροπία</a:t>
            </a:r>
            <a:r>
              <a:rPr lang="el-GR" sz="2800" dirty="0" smtClean="0"/>
              <a:t> απαιτείται έλεγχος κατά τη στάση του σώματος σε σταθερή βάση.</a:t>
            </a:r>
          </a:p>
          <a:p>
            <a:pPr>
              <a:lnSpc>
                <a:spcPct val="110000"/>
              </a:lnSpc>
              <a:defRPr/>
            </a:pPr>
            <a:r>
              <a:rPr lang="el-GR" sz="2800" dirty="0" smtClean="0"/>
              <a:t>Στη </a:t>
            </a:r>
            <a:r>
              <a:rPr lang="el-GR" sz="2800" b="1" dirty="0" smtClean="0"/>
              <a:t>δυναμική ισορροπία</a:t>
            </a:r>
            <a:r>
              <a:rPr lang="el-GR" sz="2800" dirty="0" smtClean="0"/>
              <a:t> οι εξωτερικές και εσωτερικές πληροφορίες χρησιμοποιούνται για να ενεργοποιηθούν οι μυϊκές ομάδες συντονισμένα έτσι ώστε να διατηρηθεί η στάση του σώματος και να εξασφαλισθεί η επιτυχής μετακίνηση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Για την αξιολόγηση της στατικής και δυναμικής ισορροπίας στους ηλικιωμένους έχουν δημιουργηθεί πολλές και διαφορετικές δοκιμασίες, που μπορούν να διακριθούν σε δοκιμασίες πεδίου και εργαστηριακές δοκιμασίες.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l-GR" dirty="0" smtClean="0">
                <a:solidFill>
                  <a:srgbClr val="A50021"/>
                </a:solidFill>
              </a:rPr>
              <a:t>Στατική Ισορροπία</a:t>
            </a:r>
            <a:endParaRPr lang="el-GR" dirty="0">
              <a:solidFill>
                <a:srgbClr val="A5002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Οι διαφορές λόγω ηλικίας που εντοπίζονται στην ισορροπία επηρεάζονται σημαντικά από το είδος της δοκιμασίας.</a:t>
            </a:r>
          </a:p>
          <a:p>
            <a:pPr marL="360363" indent="-360363">
              <a:lnSpc>
                <a:spcPct val="110000"/>
              </a:lnSpc>
              <a:defRPr/>
            </a:pPr>
            <a:r>
              <a:rPr lang="el-GR" sz="2800" dirty="0" smtClean="0"/>
              <a:t>Στην όρθια στάση οι ηλικιωμένοι δεν έχουν μεγάλες διαφορές με τα νεαρά άτομα.</a:t>
            </a:r>
          </a:p>
          <a:p>
            <a:pPr marL="360363" indent="-360363">
              <a:lnSpc>
                <a:spcPct val="110000"/>
              </a:lnSpc>
              <a:defRPr/>
            </a:pPr>
            <a:r>
              <a:rPr lang="el-GR" sz="2800" dirty="0" smtClean="0"/>
              <a:t>Μεγαλύτερες διαφορές εμφανίζονται κατά τη στάση στο ένα πόδι και κατά τη στάση με κλειστά τα μάτια.</a:t>
            </a:r>
          </a:p>
          <a:p>
            <a:pPr marL="360363" indent="-360363">
              <a:lnSpc>
                <a:spcPct val="110000"/>
              </a:lnSpc>
              <a:defRPr/>
            </a:pPr>
            <a:r>
              <a:rPr lang="el-GR" sz="2800" dirty="0" smtClean="0"/>
              <a:t>Οι ηλικιωμένοι δυσκολεύονται να διατηρήσουν την όρθια στάση όταν εμφανίζεται ένα ερέθισμα διατάραξης της ισορροπίας. Απαιτείται μεγαλύτερη εστίαση της προσοχής και εκούσια προσπάθεια. Στους νέους αυτή η διαδικασία είναι αυτόματη.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l-GR" dirty="0" smtClean="0">
                <a:solidFill>
                  <a:srgbClr val="A50021"/>
                </a:solidFill>
              </a:rPr>
              <a:t>Δυναμική Ισορροπία</a:t>
            </a:r>
            <a:endParaRPr lang="el-GR" dirty="0">
              <a:solidFill>
                <a:srgbClr val="A5002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Η δυναμική ισορροπία είναι ιδιαίτερα σημαντική για τους ηλικιωμένους αφού εμπλέκεται στις περισσότερες δραστηριότητες της καθημερινής ζωής. Επηρεάζεται από τη λειτουργία τριών συστημάτων: </a:t>
            </a:r>
          </a:p>
          <a:p>
            <a:pPr marL="1163638" indent="-360363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800" dirty="0" smtClean="0"/>
              <a:t> </a:t>
            </a:r>
            <a:r>
              <a:rPr lang="el-GR" sz="2800" b="1" dirty="0" smtClean="0"/>
              <a:t>Όραση</a:t>
            </a:r>
          </a:p>
          <a:p>
            <a:pPr marL="1163638" indent="-360363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800" b="1" dirty="0" smtClean="0"/>
              <a:t> </a:t>
            </a:r>
            <a:r>
              <a:rPr lang="el-GR" sz="2800" b="1" dirty="0" err="1" smtClean="0"/>
              <a:t>Αιθουσαίο</a:t>
            </a:r>
            <a:r>
              <a:rPr lang="el-GR" sz="2800" b="1" dirty="0" smtClean="0"/>
              <a:t> σύστημα</a:t>
            </a:r>
          </a:p>
          <a:p>
            <a:pPr marL="1163638" indent="-360363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800" dirty="0" smtClean="0"/>
              <a:t> </a:t>
            </a:r>
            <a:r>
              <a:rPr lang="el-GR" sz="2800" b="1" dirty="0" smtClean="0"/>
              <a:t>Ιδιοδεκτικοί υποδοχείς </a:t>
            </a:r>
            <a:r>
              <a:rPr lang="el-GR" sz="2800" dirty="0" smtClean="0"/>
              <a:t>και </a:t>
            </a:r>
            <a:r>
              <a:rPr lang="el-GR" sz="2800" b="1" dirty="0" smtClean="0"/>
              <a:t>αντανακλαστικά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l-GR" sz="2800" dirty="0" smtClean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Η λειτουργία αυτών των συστημάτων περιορίζεται με την αύξηση της ηλικίας. Σε συνδυασμό με τη μυϊκή ατροφία η δυναμική ισορροπία χειροτερεύει δραματικά. </a:t>
            </a:r>
          </a:p>
          <a:p>
            <a:pPr marL="360363" indent="-360363">
              <a:lnSpc>
                <a:spcPct val="110000"/>
              </a:lnSpc>
              <a:buNone/>
              <a:defRPr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l-GR" dirty="0" smtClean="0">
                <a:solidFill>
                  <a:srgbClr val="A50021"/>
                </a:solidFill>
              </a:rPr>
              <a:t>Αντισταθμιστικές στρατηγικές</a:t>
            </a:r>
            <a:endParaRPr lang="el-GR" dirty="0">
              <a:solidFill>
                <a:srgbClr val="A5002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Οι ηλικιωμένοι χρησιμοποιούν διάφορες </a:t>
            </a:r>
            <a:r>
              <a:rPr lang="el-GR" sz="2800" i="1" dirty="0" smtClean="0">
                <a:solidFill>
                  <a:srgbClr val="0070C0"/>
                </a:solidFill>
              </a:rPr>
              <a:t>στρατηγικές</a:t>
            </a:r>
            <a:r>
              <a:rPr lang="el-GR" sz="2800" dirty="0" smtClean="0"/>
              <a:t> για να αντισταθμίσουν τη δυσλειτουργία των αισθητηριακών συστημάτων αλλά και της μυϊκής ατροφίας.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u="sng" dirty="0" smtClean="0">
                <a:solidFill>
                  <a:srgbClr val="0070C0"/>
                </a:solidFill>
              </a:rPr>
              <a:t>Οι στρατηγικές αυτές αποσκοπούν </a:t>
            </a:r>
            <a:r>
              <a:rPr lang="el-GR" sz="2800" dirty="0" smtClean="0"/>
              <a:t>στη διατήρηση της όρθιας στάσης του σώματος κατά την εμφάνιση ενός αντισταθμιστικού ερεθίσματος (π.χ. γλίστρημα) και της ασφαλούς μετακίνησης.</a:t>
            </a:r>
          </a:p>
          <a:p>
            <a:pPr marL="442913" indent="0">
              <a:lnSpc>
                <a:spcPct val="110000"/>
              </a:lnSpc>
              <a:buNone/>
              <a:defRPr/>
            </a:pPr>
            <a:r>
              <a:rPr lang="el-GR" sz="2800" b="1" dirty="0" smtClean="0">
                <a:solidFill>
                  <a:srgbClr val="C00000"/>
                </a:solidFill>
              </a:rPr>
              <a:t>Παράδειγμα</a:t>
            </a:r>
            <a:r>
              <a:rPr lang="el-GR" sz="2800" dirty="0" smtClean="0"/>
              <a:t>: Κατά τη μετακίνηση οι ηλικιωμένοι κάνουν πιο μικρά βήματα από τους νεότερους. Όταν θέλουν να επιταχύνουν τη βάδιση, αυξάνουν το ρυθμό και όχι το μήκος διασκελισμού, όπως κάνουν οι νεότεροι.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Ο τρόπος βάδισης επηρεάζεται και από χρόνιες ασθένειες που συνοδεύουν τη μεγάλη ηλικία (π.χ. οστεοαρθρίτιδα).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l-GR" dirty="0" smtClean="0">
                <a:solidFill>
                  <a:srgbClr val="A50021"/>
                </a:solidFill>
              </a:rPr>
              <a:t>Ισορροπία - Πτώσεις</a:t>
            </a:r>
            <a:endParaRPr lang="el-GR" dirty="0">
              <a:solidFill>
                <a:srgbClr val="A5002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Ο ανεπιτυχής έλεγχος της στάσης του σώματος οδηγεί σε πτώσεις, που μπορεί να έχουν δραματικές συνέπειες για την ποιότητα ζωής των ηλικιωμένων.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Οι παράγοντες που αυξάνουν τον κίνδυνο πτώσεων στους ηλικιωμένους είναι:</a:t>
            </a:r>
          </a:p>
          <a:p>
            <a:pPr marL="2147888" indent="-360363">
              <a:lnSpc>
                <a:spcPct val="110000"/>
              </a:lnSpc>
              <a:defRPr/>
            </a:pPr>
            <a:r>
              <a:rPr lang="el-GR" sz="2800" dirty="0" smtClean="0"/>
              <a:t>Τα προβλήματα ισορροπίας</a:t>
            </a:r>
          </a:p>
          <a:p>
            <a:pPr marL="2147888" indent="-360363">
              <a:lnSpc>
                <a:spcPct val="110000"/>
              </a:lnSpc>
              <a:defRPr/>
            </a:pPr>
            <a:r>
              <a:rPr lang="el-GR" sz="2800" dirty="0" smtClean="0"/>
              <a:t>Η μυϊκή ατροφία</a:t>
            </a:r>
          </a:p>
          <a:p>
            <a:pPr marL="2147888" indent="-360363">
              <a:lnSpc>
                <a:spcPct val="110000"/>
              </a:lnSpc>
              <a:defRPr/>
            </a:pPr>
            <a:r>
              <a:rPr lang="el-GR" sz="2800" dirty="0" smtClean="0"/>
              <a:t>Τα προβλήματα όρασης</a:t>
            </a:r>
          </a:p>
          <a:p>
            <a:pPr marL="2147888" indent="-360363">
              <a:lnSpc>
                <a:spcPct val="110000"/>
              </a:lnSpc>
              <a:defRPr/>
            </a:pPr>
            <a:r>
              <a:rPr lang="el-GR" sz="2800" dirty="0" smtClean="0"/>
              <a:t>Τα προβλήματα βάδισης</a:t>
            </a:r>
          </a:p>
          <a:p>
            <a:pPr marL="2147888" indent="-360363">
              <a:lnSpc>
                <a:spcPct val="110000"/>
              </a:lnSpc>
              <a:defRPr/>
            </a:pPr>
            <a:r>
              <a:rPr lang="el-GR" sz="2800" dirty="0" smtClean="0"/>
              <a:t>Ασθένειες του καρδιαγγειακού συστήματος</a:t>
            </a:r>
          </a:p>
          <a:p>
            <a:pPr marL="2147888" indent="-360363">
              <a:lnSpc>
                <a:spcPct val="110000"/>
              </a:lnSpc>
              <a:defRPr/>
            </a:pPr>
            <a:r>
              <a:rPr lang="el-GR" sz="2800" dirty="0" smtClean="0"/>
              <a:t>Γνωστική δυσλειτουργία</a:t>
            </a:r>
          </a:p>
          <a:p>
            <a:pPr marL="2147888" indent="-360363">
              <a:lnSpc>
                <a:spcPct val="110000"/>
              </a:lnSpc>
              <a:defRPr/>
            </a:pPr>
            <a:r>
              <a:rPr lang="el-GR" sz="2800" dirty="0" smtClean="0"/>
              <a:t>Φάρμακα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7772400" cy="1500187"/>
          </a:xfrm>
        </p:spPr>
        <p:txBody>
          <a:bodyPr>
            <a:noAutofit/>
          </a:bodyPr>
          <a:lstStyle/>
          <a:p>
            <a:r>
              <a:rPr lang="el-GR" sz="3200" dirty="0" smtClean="0"/>
              <a:t>Μπορείτε να περιγράψετε ορισμένες ασκήσεις που </a:t>
            </a:r>
            <a:r>
              <a:rPr lang="el-GR" sz="3200" b="1" dirty="0" smtClean="0">
                <a:solidFill>
                  <a:srgbClr val="FF0000"/>
                </a:solidFill>
              </a:rPr>
              <a:t>ΔΕΝ</a:t>
            </a:r>
            <a:r>
              <a:rPr lang="el-GR" sz="3200" dirty="0" smtClean="0"/>
              <a:t> θα συμπεριλαμβάνατε σε ένα πρόγραμμα άσκησης για ηλικιωμένους?</a:t>
            </a:r>
            <a:endParaRPr lang="el-GR" sz="32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5800" y="1556792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l-GR" sz="4400" dirty="0" smtClean="0">
                <a:solidFill>
                  <a:srgbClr val="000099"/>
                </a:solidFill>
                <a:latin typeface="Arial" charset="0"/>
              </a:rPr>
              <a:t>Θέμα συζήτησης 1</a:t>
            </a:r>
            <a:endParaRPr lang="el-GR" sz="4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Φυσική Δραστηριότητα και Αποφυγή Πτώσεων</a:t>
            </a:r>
            <a:endParaRPr lang="el-G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Η φυσική δραστηριότητα μπορεί να συμβάλει σημαντικά την αποφυγή των πτώσεων, αφού: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Δυναμώνει τους μυς των ποδιών και της πλάτης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Ενισχύει τα αντανακλαστικά και την κινητική συνέργεια 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Βελτιώνει το βάδισμα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Βελτιώνει την ευκαμψία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Συμβάλλει στη διατήρηση του βάρους και επομένως τον έλεγχο της ισορροπίας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Βελτιώνει την κινητικότητα – μειώνονται τα απρόβλεπτα ερεθίσματα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chemeClr val="accent5">
                    <a:lumMod val="75000"/>
                  </a:schemeClr>
                </a:solidFill>
              </a:rPr>
              <a:t>Φυσική Δραστηριότητα και Αποφυγή Πτώσεων</a:t>
            </a:r>
            <a:endParaRPr lang="el-G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l-GR" sz="2800" dirty="0" smtClean="0"/>
              <a:t>Η φυσική δραστηριότητα μπορεί να συμβάλει σημαντικά την αποφυγή των πτώσεων, αφού: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Μειώνει τον κίνδυνο εμφάνισης καρδιαγγειακών νοσημάτων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Μειώνει τον κίνδυνο </a:t>
            </a:r>
            <a:r>
              <a:rPr lang="el-GR" sz="2800" dirty="0" err="1" smtClean="0"/>
              <a:t>ορθοστατικής</a:t>
            </a:r>
            <a:r>
              <a:rPr lang="el-GR" sz="2800" dirty="0" smtClean="0"/>
              <a:t> υπότασης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Περιορίζει την ανάγκη χρήσης φαρμάκων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Βελτιώνει τον ύπνο και περιορίζει την αϋπνία</a:t>
            </a:r>
          </a:p>
          <a:p>
            <a:pPr marL="720725" indent="-360363">
              <a:lnSpc>
                <a:spcPct val="110000"/>
              </a:lnSpc>
              <a:defRPr/>
            </a:pPr>
            <a:r>
              <a:rPr lang="el-GR" sz="2800" dirty="0" smtClean="0"/>
              <a:t>Βελτιώνει την αυτοπεποίθηση όσον αφορά τις φυσικές ικανότητες.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5800" y="3717032"/>
            <a:ext cx="7846640" cy="1500187"/>
          </a:xfrm>
        </p:spPr>
        <p:txBody>
          <a:bodyPr>
            <a:noAutofit/>
          </a:bodyPr>
          <a:lstStyle/>
          <a:p>
            <a:r>
              <a:rPr lang="el-GR" sz="3200" dirty="0" smtClean="0"/>
              <a:t>Κατά το σχεδιασμό ενός προγράμματος άσκησης  για ηλικιωμένους, που θα δίνατε </a:t>
            </a:r>
            <a:r>
              <a:rPr lang="el-GR" sz="3200" b="1" dirty="0" smtClean="0">
                <a:solidFill>
                  <a:srgbClr val="C00000"/>
                </a:solidFill>
              </a:rPr>
              <a:t>έμφαση</a:t>
            </a:r>
            <a:r>
              <a:rPr lang="el-GR" sz="3200" dirty="0" smtClean="0"/>
              <a:t> για να βελτιώσετε την ισορροπία τους?</a:t>
            </a:r>
            <a:endParaRPr lang="el-GR" sz="32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5800" y="1556792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l-GR" sz="4400" dirty="0" smtClean="0">
                <a:solidFill>
                  <a:srgbClr val="000099"/>
                </a:solidFill>
                <a:latin typeface="Arial" charset="0"/>
              </a:rPr>
              <a:t>Θέμα συζήτησης 2</a:t>
            </a:r>
            <a:endParaRPr lang="el-GR" sz="4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51520" y="68431"/>
            <a:ext cx="8568951" cy="1200329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ΤΑΧΥΤΗΤΑ ΚΙΝΗΤΙΚΗΣ ΣΥΜΠΕΡΙΦΟΡΑΣ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36588" y="1628800"/>
            <a:ext cx="7869237" cy="471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defRPr/>
            </a:pPr>
            <a:r>
              <a:rPr lang="en-US" sz="2800" dirty="0" smtClean="0"/>
              <a:t> </a:t>
            </a:r>
            <a:r>
              <a:rPr lang="el-GR" sz="2800" dirty="0" smtClean="0"/>
              <a:t>Η </a:t>
            </a:r>
            <a:r>
              <a:rPr lang="el-GR" sz="2800" dirty="0"/>
              <a:t>αύξηση της ηλικίας συνδέεται στενά με τη μείωση της ταχύτητας στην κινητική συμπεριφορά, κάτι που φαίνεται στην πραγματοποίηση των καθημερινών δραστηριοτήτων (π.χ. οδήγηση).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l-GR" sz="2800" dirty="0"/>
          </a:p>
          <a:p>
            <a:pPr>
              <a:lnSpc>
                <a:spcPct val="120000"/>
              </a:lnSpc>
              <a:buBlip>
                <a:blip r:embed="rId3"/>
              </a:buBlip>
              <a:defRPr/>
            </a:pPr>
            <a:r>
              <a:rPr lang="en-US" sz="2800" dirty="0" smtClean="0"/>
              <a:t> </a:t>
            </a:r>
            <a:r>
              <a:rPr lang="el-GR" sz="2800" dirty="0" smtClean="0"/>
              <a:t>Η </a:t>
            </a:r>
            <a:r>
              <a:rPr lang="el-GR" sz="2800" dirty="0"/>
              <a:t>μείωση της ταχύτητας δημιουργεί προβλήματα στην επαγγελματική δραστηριότητα, αλλά και στις δραστηριότητες αναψυχής και φυσικής δραστηριότητας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55587" y="1393612"/>
            <a:ext cx="40290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 i="1" dirty="0">
                <a:solidFill>
                  <a:srgbClr val="A50021"/>
                </a:solidFill>
              </a:rPr>
              <a:t>Που οφείλεται η μείωση?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48444" y="2114267"/>
            <a:ext cx="82280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 </a:t>
            </a:r>
            <a:r>
              <a:rPr lang="el-GR" sz="2600" dirty="0"/>
              <a:t>Οι παράγοντες που επηρεάζουν την ταχύτητα της κινητικής συμπεριφοράς στους ηλικιωμένους μελετώνται ακόμη.</a:t>
            </a:r>
          </a:p>
          <a:p>
            <a:endParaRPr lang="el-GR" sz="1400" dirty="0"/>
          </a:p>
          <a:p>
            <a:r>
              <a:rPr lang="el-GR" sz="2600" dirty="0"/>
              <a:t>Σύμφωνα με τα μέχρι τώρα ευρήματα, η μείωση της ταχύτητας οφείλεται σε εκφυλισμούς στο νευρικό σύστημα.</a:t>
            </a:r>
          </a:p>
          <a:p>
            <a:endParaRPr lang="el-GR" sz="1400" dirty="0"/>
          </a:p>
          <a:p>
            <a:r>
              <a:rPr lang="el-GR" sz="2600" dirty="0"/>
              <a:t>Η μεγαλύτερη μείωση παρατηρείται σε διαδικασίες που αφορούν στο κεντρικό νευρικό σύστημα και κυρίως στη μεθόδευση πληροφοριών. Ερμηνείες δίνονται από διαφορετικά θεωρητικά μοντέλα.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520" y="68431"/>
            <a:ext cx="8568951" cy="1200329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ΤΑΧΥΤΗΤΑ ΚΙΝΗΤΙΚΗΣ ΣΥΜΠΕΡΙΦΟΡΑΣ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3195638" y="1905000"/>
            <a:ext cx="31369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Αναγνώριση </a:t>
            </a:r>
          </a:p>
          <a:p>
            <a:pPr algn="ctr">
              <a:defRPr/>
            </a:pP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ερεθίσματος</a:t>
            </a: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3278188" y="3352800"/>
            <a:ext cx="305435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Επιλογή </a:t>
            </a:r>
          </a:p>
          <a:p>
            <a:pPr algn="ctr">
              <a:defRPr/>
            </a:pP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απάντησης</a:t>
            </a:r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3278188" y="4648200"/>
            <a:ext cx="31369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l-GR" sz="2400" b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Προγραμματισμός </a:t>
            </a:r>
          </a:p>
          <a:p>
            <a:pPr algn="ctr">
              <a:defRPr/>
            </a:pPr>
            <a:r>
              <a:rPr lang="el-GR" sz="2400" b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απάντησης</a:t>
            </a: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2370138" y="2209800"/>
            <a:ext cx="660400" cy="304800"/>
          </a:xfrm>
          <a:prstGeom prst="rightArrow">
            <a:avLst>
              <a:gd name="adj1" fmla="val 50000"/>
              <a:gd name="adj2" fmla="val 541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l-GR"/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 rot="5400346">
            <a:off x="4921250" y="5478463"/>
            <a:ext cx="838200" cy="1155700"/>
          </a:xfrm>
          <a:custGeom>
            <a:avLst/>
            <a:gdLst>
              <a:gd name="T0" fmla="*/ 942867556 w 21600"/>
              <a:gd name="T1" fmla="*/ 0 h 21600"/>
              <a:gd name="T2" fmla="*/ 623513316 w 21600"/>
              <a:gd name="T3" fmla="*/ 1033745454 h 21600"/>
              <a:gd name="T4" fmla="*/ 0 w 21600"/>
              <a:gd name="T5" fmla="*/ 2147483647 h 21600"/>
              <a:gd name="T6" fmla="*/ 512777512 w 21600"/>
              <a:gd name="T7" fmla="*/ 2147483647 h 21600"/>
              <a:gd name="T8" fmla="*/ 1025496661 w 21600"/>
              <a:gd name="T9" fmla="*/ 2147483647 h 21600"/>
              <a:gd name="T10" fmla="*/ 1262220398 w 21600"/>
              <a:gd name="T11" fmla="*/ 103374545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119 h 21600"/>
              <a:gd name="T20" fmla="*/ 1754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35" y="0"/>
                </a:moveTo>
                <a:lnTo>
                  <a:pt x="10670" y="6749"/>
                </a:lnTo>
                <a:lnTo>
                  <a:pt x="14721" y="6749"/>
                </a:lnTo>
                <a:lnTo>
                  <a:pt x="14721" y="18119"/>
                </a:lnTo>
                <a:lnTo>
                  <a:pt x="0" y="18119"/>
                </a:lnTo>
                <a:lnTo>
                  <a:pt x="0" y="21600"/>
                </a:lnTo>
                <a:lnTo>
                  <a:pt x="17549" y="21600"/>
                </a:lnTo>
                <a:lnTo>
                  <a:pt x="17549" y="6749"/>
                </a:lnTo>
                <a:lnTo>
                  <a:pt x="21600" y="6749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endParaRPr lang="el-GR"/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880100" y="6019800"/>
            <a:ext cx="2641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Κινητική απάντηση</a:t>
            </a:r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>
            <a:off x="141288" y="1524000"/>
            <a:ext cx="2063750" cy="1676400"/>
          </a:xfrm>
          <a:prstGeom prst="star16">
            <a:avLst>
              <a:gd name="adj" fmla="val 37500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sz="2000" b="1">
                <a:solidFill>
                  <a:schemeClr val="bg1"/>
                </a:solidFill>
              </a:rPr>
              <a:t>Ερέθισμα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68313" y="260351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el-GR" sz="2400" dirty="0"/>
              <a:t>Ορισμένα από τα θεωρητικά μοντέλα που ερμηνεύουν τη μείωση της ταχύτητας στηρίζονται στη</a:t>
            </a:r>
            <a:r>
              <a:rPr kumimoji="1" lang="el-GR" sz="2400" b="1" dirty="0"/>
              <a:t> </a:t>
            </a:r>
            <a:endParaRPr kumimoji="1" lang="en-US" sz="2400" b="1" dirty="0" smtClean="0"/>
          </a:p>
          <a:p>
            <a:pPr algn="ctr" eaLnBrk="1" hangingPunct="1">
              <a:defRPr/>
            </a:pPr>
            <a:r>
              <a:rPr kumimoji="1" lang="el-GR" sz="2400" b="1" dirty="0" smtClean="0">
                <a:solidFill>
                  <a:srgbClr val="002060"/>
                </a:solidFill>
              </a:rPr>
              <a:t>μεθόδευση </a:t>
            </a:r>
            <a:r>
              <a:rPr kumimoji="1" lang="el-GR" sz="2400" b="1" dirty="0">
                <a:solidFill>
                  <a:srgbClr val="002060"/>
                </a:solidFill>
              </a:rPr>
              <a:t>των πληροφοριών σε στάδια</a:t>
            </a:r>
            <a:endParaRPr kumimoji="1" lang="en-GB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1" grpId="0" animBg="1" autoUpdateAnimBg="0"/>
      <p:bldP spid="58382" grpId="0" animBg="1" autoUpdateAnimBg="0"/>
      <p:bldP spid="58383" grpId="0" animBg="1" autoUpdateAnimBg="0"/>
      <p:bldP spid="58384" grpId="0" animBg="1"/>
      <p:bldP spid="58385" grpId="0" animBg="1"/>
      <p:bldP spid="58386" grpId="0" autoUpdateAnimBg="0"/>
      <p:bldP spid="58387" grpId="0" animBg="1" autoUpdateAnimBg="0"/>
      <p:bldP spid="5838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1041"/>
          <p:cNvSpPr>
            <a:spLocks noChangeArrowheads="1"/>
          </p:cNvSpPr>
          <p:nvPr/>
        </p:nvSpPr>
        <p:spPr bwMode="auto">
          <a:xfrm>
            <a:off x="252413" y="188913"/>
            <a:ext cx="8640762" cy="466725"/>
          </a:xfrm>
          <a:prstGeom prst="rect">
            <a:avLst/>
          </a:prstGeom>
          <a:solidFill>
            <a:srgbClr val="A5002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400" b="1">
                <a:solidFill>
                  <a:srgbClr val="FFFFFF"/>
                </a:solidFill>
                <a:latin typeface="Arial" charset="0"/>
              </a:rPr>
              <a:t>Μείωση της ταχύτητας κατά τη μεθόδευση πληροφοριών</a:t>
            </a:r>
          </a:p>
        </p:txBody>
      </p:sp>
      <p:sp>
        <p:nvSpPr>
          <p:cNvPr id="14354" name="Rectangle 1042"/>
          <p:cNvSpPr>
            <a:spLocks noChangeArrowheads="1"/>
          </p:cNvSpPr>
          <p:nvPr/>
        </p:nvSpPr>
        <p:spPr bwMode="auto">
          <a:xfrm>
            <a:off x="485775" y="1052513"/>
            <a:ext cx="8172450" cy="1935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l-GR" sz="2200" dirty="0"/>
              <a:t>Μια από τις πιο αποδεκτές απόψεις για τη μείωση της ταχύτητας κατά τη μεθόδευση των πληροφοριών υποστηρίζει ότι  η αύξηση της ηλικίας επιδράει στον περιορισμό των πληροφοριών που είναι διαθέσιμες σε κάθε στάδιο</a:t>
            </a:r>
            <a:r>
              <a:rPr lang="en-US" sz="2200" dirty="0"/>
              <a:t>. </a:t>
            </a:r>
            <a:r>
              <a:rPr lang="el-GR" sz="2200" dirty="0"/>
              <a:t>Έτσι η μεθόδευση γίνεται πιο δύσκολη και επομένως πιο αργή (</a:t>
            </a:r>
            <a:r>
              <a:rPr lang="en-US" sz="2200" dirty="0"/>
              <a:t>Myerson</a:t>
            </a:r>
            <a:r>
              <a:rPr lang="el-GR" sz="2200" dirty="0"/>
              <a:t> </a:t>
            </a:r>
            <a:r>
              <a:rPr lang="en-US" sz="2200" dirty="0"/>
              <a:t>et al., 1990)</a:t>
            </a:r>
            <a:r>
              <a:rPr lang="el-GR" sz="2200" dirty="0"/>
              <a:t>.  </a:t>
            </a:r>
          </a:p>
        </p:txBody>
      </p:sp>
      <p:sp>
        <p:nvSpPr>
          <p:cNvPr id="14355" name="Rectangle 1043"/>
          <p:cNvSpPr>
            <a:spLocks noChangeArrowheads="1"/>
          </p:cNvSpPr>
          <p:nvPr/>
        </p:nvSpPr>
        <p:spPr bwMode="auto">
          <a:xfrm>
            <a:off x="485775" y="3213100"/>
            <a:ext cx="8172450" cy="30530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l-GR" sz="2200" dirty="0"/>
              <a:t>Κάποιες άλλες έρευνες δείχνουν ότι, η μείωση της ταχύτητας εντοπίζεται στο στάδιο προγραμματισμού της απάντησης, αφού οι ηλικιωμένοι καθυστερούν να επιλέξουν το κατάλληλο άκρο και να καθορίσουν τις διαστάσεις και την έκταση της κίνησης (</a:t>
            </a:r>
            <a:r>
              <a:rPr lang="el-GR" sz="2200" dirty="0" err="1"/>
              <a:t>Stelmach</a:t>
            </a:r>
            <a:r>
              <a:rPr lang="el-GR" sz="2200" dirty="0"/>
              <a:t> </a:t>
            </a:r>
            <a:r>
              <a:rPr lang="en-US" sz="2200" dirty="0"/>
              <a:t>et al., </a:t>
            </a:r>
            <a:r>
              <a:rPr lang="el-GR" sz="2200" dirty="0"/>
              <a:t>1988). </a:t>
            </a:r>
          </a:p>
          <a:p>
            <a:pPr>
              <a:lnSpc>
                <a:spcPct val="110000"/>
              </a:lnSpc>
              <a:defRPr/>
            </a:pPr>
            <a:endParaRPr lang="el-GR" sz="2200" dirty="0"/>
          </a:p>
          <a:p>
            <a:pPr>
              <a:lnSpc>
                <a:spcPct val="110000"/>
              </a:lnSpc>
              <a:defRPr/>
            </a:pPr>
            <a:r>
              <a:rPr lang="el-GR" sz="2200" dirty="0"/>
              <a:t>Θεωρείται ότι οι ηλικιωμένοι οργανώνουν μεμονωμένες κινήσεις, ενώ τα νεαρά άτομα οργανώνουν σειρές κινήσεων (</a:t>
            </a:r>
            <a:r>
              <a:rPr lang="el-GR" sz="2200" dirty="0" err="1"/>
              <a:t>Liao</a:t>
            </a:r>
            <a:r>
              <a:rPr lang="el-GR" sz="2200" dirty="0"/>
              <a:t> </a:t>
            </a:r>
            <a:r>
              <a:rPr lang="en-US" sz="2200" dirty="0"/>
              <a:t>et al., </a:t>
            </a:r>
            <a:r>
              <a:rPr lang="el-GR" sz="2200" dirty="0"/>
              <a:t>1997).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252413" y="188913"/>
            <a:ext cx="8640762" cy="466725"/>
          </a:xfrm>
          <a:prstGeom prst="rect">
            <a:avLst/>
          </a:prstGeom>
          <a:solidFill>
            <a:srgbClr val="A5002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400" b="1" dirty="0">
                <a:solidFill>
                  <a:srgbClr val="FFFFFF"/>
                </a:solidFill>
                <a:latin typeface="Arial" charset="0"/>
              </a:rPr>
              <a:t>Μείωση της ταχύτητας κατά τη μεθόδευση πληροφοριών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323850" y="1125538"/>
            <a:ext cx="8496300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200" dirty="0"/>
              <a:t>Η μεγαλύτερη μείωση της ταχύτητας στην μεθόδευση των πληροφοριών με την αύξηση της ηλικίας παρατηρείται στις δεξιότητες που απαιτούν πιο σύνθετη μεθόδευση.</a:t>
            </a:r>
          </a:p>
          <a:p>
            <a:pPr>
              <a:defRPr/>
            </a:pPr>
            <a:endParaRPr lang="el-GR" sz="2200" dirty="0"/>
          </a:p>
          <a:p>
            <a:pPr>
              <a:defRPr/>
            </a:pPr>
            <a:r>
              <a:rPr lang="el-GR" sz="2200" dirty="0"/>
              <a:t>Οι εργαστηριακές δοκιμασίες που αντιπροσωπεύουν δεξιότητες απλής και σύνθετης μεθόδευσης είναι ο χρόνος αντίδρασης απλός και με επιλογή αντίστοιχα.</a:t>
            </a:r>
          </a:p>
          <a:p>
            <a:pPr>
              <a:defRPr/>
            </a:pPr>
            <a:endParaRPr lang="el-GR" sz="2200" dirty="0"/>
          </a:p>
          <a:p>
            <a:pPr>
              <a:defRPr/>
            </a:pPr>
            <a:r>
              <a:rPr lang="el-GR" sz="2200" dirty="0"/>
              <a:t>Τα αποτελέσματα της φυσικής δραστηριότητας είναι πιο άμεσα στις δεξιότητες που απαιτούν σύνθετη μεθόδευση (χρόνος αντίδρασης με επιλογή). Ο απλός χρόνος αντίδρασης φαίνεται να επηρεάζεται από μακροχρόνια συμμετοχή.</a:t>
            </a:r>
          </a:p>
          <a:p>
            <a:pPr>
              <a:defRPr/>
            </a:pPr>
            <a:endParaRPr lang="el-GR" sz="2200" dirty="0"/>
          </a:p>
          <a:p>
            <a:pPr>
              <a:defRPr/>
            </a:pPr>
            <a:r>
              <a:rPr lang="el-GR" sz="2200" dirty="0"/>
              <a:t>Παρακάτω παρουσιάζονται τα ευρήματα από έρευνα για τις επιδράσεις της ηλικίας και της φυσικής δραστηριότητας στον χρόνο αντίδρασης, απλό και με επιλογή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812800" y="1628800"/>
          <a:ext cx="75184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252413" y="188913"/>
            <a:ext cx="8640762" cy="466725"/>
          </a:xfrm>
          <a:prstGeom prst="rect">
            <a:avLst/>
          </a:prstGeom>
          <a:solidFill>
            <a:srgbClr val="A5002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Μείωση της ταχύτητας κατά τη μεθόδευση πληροφοριών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7308850" y="6165850"/>
            <a:ext cx="1241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Ζήση, 2001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850" y="836712"/>
            <a:ext cx="3672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A50021"/>
                </a:solidFill>
              </a:rPr>
              <a:t>Απλός χρόνος αντίδρασης</a:t>
            </a:r>
          </a:p>
        </p:txBody>
      </p:sp>
    </p:spTree>
  </p:cSld>
  <p:clrMapOvr>
    <a:masterClrMapping/>
  </p:clrMapOvr>
  <p:transition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971600" y="1556792"/>
          <a:ext cx="75184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79512" y="653787"/>
            <a:ext cx="320040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A50021"/>
                </a:solidFill>
              </a:rPr>
              <a:t>Χρόνος αντίδρασης</a:t>
            </a:r>
          </a:p>
          <a:p>
            <a:pPr algn="ctr"/>
            <a:r>
              <a:rPr lang="el-GR" sz="2400" b="1" dirty="0">
                <a:solidFill>
                  <a:srgbClr val="A50021"/>
                </a:solidFill>
              </a:rPr>
              <a:t>με επιλογή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2000" y="1189856"/>
            <a:ext cx="609600" cy="2743200"/>
            <a:chOff x="4572000" y="1676400"/>
            <a:chExt cx="609600" cy="2743200"/>
          </a:xfrm>
        </p:grpSpPr>
        <p:sp>
          <p:nvSpPr>
            <p:cNvPr id="2052" name="Line 3"/>
            <p:cNvSpPr>
              <a:spLocks noChangeShapeType="1"/>
            </p:cNvSpPr>
            <p:nvPr/>
          </p:nvSpPr>
          <p:spPr bwMode="auto">
            <a:xfrm flipH="1">
              <a:off x="4572000" y="1676400"/>
              <a:ext cx="304800" cy="27432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" name="Line 4"/>
            <p:cNvSpPr>
              <a:spLocks noChangeShapeType="1"/>
            </p:cNvSpPr>
            <p:nvPr/>
          </p:nvSpPr>
          <p:spPr bwMode="auto">
            <a:xfrm>
              <a:off x="4876800" y="1676400"/>
              <a:ext cx="304800" cy="17526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139952" y="908720"/>
            <a:ext cx="3333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 b="1" dirty="0">
                <a:solidFill>
                  <a:srgbClr val="002060"/>
                </a:solidFill>
              </a:rPr>
              <a:t>ηλικιακή κατηγορία, </a:t>
            </a:r>
            <a:r>
              <a:rPr lang="en-US" sz="1800" b="1" dirty="0">
                <a:solidFill>
                  <a:srgbClr val="002060"/>
                </a:solidFill>
              </a:rPr>
              <a:t>p&lt;.05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252413" y="188913"/>
            <a:ext cx="8640762" cy="466725"/>
          </a:xfrm>
          <a:prstGeom prst="rect">
            <a:avLst/>
          </a:prstGeom>
          <a:solidFill>
            <a:srgbClr val="A5002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Μείωση της ταχύτητας κατά τη μεθόδευση πληροφοριών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7308850" y="6165850"/>
            <a:ext cx="1593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Ζήση, 2001</a:t>
            </a:r>
          </a:p>
        </p:txBody>
      </p:sp>
    </p:spTree>
  </p:cSld>
  <p:clrMapOvr>
    <a:masterClrMapping/>
  </p:clrMapOvr>
  <p:transition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5800" y="3717032"/>
            <a:ext cx="7846640" cy="1500187"/>
          </a:xfrm>
        </p:spPr>
        <p:txBody>
          <a:bodyPr>
            <a:noAutofit/>
          </a:bodyPr>
          <a:lstStyle/>
          <a:p>
            <a:r>
              <a:rPr lang="el-GR" sz="3200" dirty="0" smtClean="0"/>
              <a:t>Πώς θα αντιμετωπίζατε τους περιορισμούς των ηλικιωμένων </a:t>
            </a:r>
            <a:r>
              <a:rPr lang="el-GR" sz="3200" b="1" dirty="0" smtClean="0">
                <a:solidFill>
                  <a:srgbClr val="C00000"/>
                </a:solidFill>
              </a:rPr>
              <a:t>στην ταχύτητα μεθόδευσης πληροφοριών</a:t>
            </a:r>
            <a:r>
              <a:rPr lang="el-GR" sz="3200" dirty="0" smtClean="0"/>
              <a:t> κατά το σχεδιασμό και τη διεξαγωγή ενός προγράμματος άσκησης?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5800" y="1556792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l-GR" sz="4400" dirty="0" smtClean="0">
                <a:solidFill>
                  <a:srgbClr val="000099"/>
                </a:solidFill>
                <a:latin typeface="Arial" charset="0"/>
              </a:rPr>
              <a:t>Θέμα συζήτησης 3</a:t>
            </a:r>
            <a:endParaRPr lang="el-GR" sz="4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Να παρουσιάσει προβλήματα στον κινητικό έλεγχο των ηλικιωμένων</a:t>
            </a:r>
            <a:r>
              <a:rPr lang="en-US" dirty="0" smtClean="0"/>
              <a:t>, </a:t>
            </a:r>
            <a:r>
              <a:rPr lang="el-GR" dirty="0" smtClean="0"/>
              <a:t>τα οποία δημιουργούν περιορισμούς στο σχεδιασμό προγραμμάτων άσκησης.</a:t>
            </a:r>
          </a:p>
          <a:p>
            <a:pPr marL="0"/>
            <a:r>
              <a:rPr lang="el-GR" dirty="0" smtClean="0"/>
              <a:t>Να βοηθήσει στην κατανόηση του τρόπου αντιμετώπισης των προβλημάτων ισορροπίας των ηλικιωμένων μέσα από προγράμματα άσκησης και Φυσικής Δραστηριότητας.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205064"/>
          </a:xfrm>
        </p:spPr>
        <p:txBody>
          <a:bodyPr/>
          <a:lstStyle/>
          <a:p>
            <a:r>
              <a:rPr lang="el-GR" dirty="0" smtClean="0"/>
              <a:t>Κινητικός έλεγχος και περιορισμοί στην τρίτη ηλικία</a:t>
            </a:r>
          </a:p>
          <a:p>
            <a:r>
              <a:rPr lang="el-GR" dirty="0" smtClean="0"/>
              <a:t>Είδη ισορροπίας</a:t>
            </a:r>
          </a:p>
          <a:p>
            <a:r>
              <a:rPr lang="el-GR" dirty="0" smtClean="0"/>
              <a:t>Πτώσεις και Φυσική Δραστηριότητα</a:t>
            </a:r>
          </a:p>
          <a:p>
            <a:r>
              <a:rPr lang="el-GR" dirty="0" smtClean="0"/>
              <a:t>Ταχύτητα κινητικής συμπεριφοράς</a:t>
            </a:r>
          </a:p>
          <a:p>
            <a:r>
              <a:rPr lang="el-GR" dirty="0" smtClean="0"/>
              <a:t>Ταχύτητα μεθόδευσης πληροφοριών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Κινητικός έλεγχος και γνωστική λειτουργία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3239852" y="2276872"/>
            <a:ext cx="2664296" cy="622920"/>
          </a:xfrm>
        </p:spPr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endParaRPr lang="el-GR" dirty="0"/>
          </a:p>
        </p:txBody>
      </p:sp>
      <p:pic>
        <p:nvPicPr>
          <p:cNvPr id="7" name="Picture 147" descr="elder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12976"/>
            <a:ext cx="2880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002060"/>
                </a:solidFill>
              </a:rPr>
              <a:t>Περιορισμοί στην κινητική συμπεριφορά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800" dirty="0" smtClean="0"/>
              <a:t>Η αύξηση της ηλικίας συνοδεύεται από αρκετούς περιορισμούς στην κινητική συμπεριφορά: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sz="2800" dirty="0" smtClean="0"/>
              <a:t>Η ισορροπία περιορίζεται και η πιθανότητα των πτώσεων αυξάνεται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sz="2800" dirty="0" smtClean="0"/>
              <a:t>Οι αντιδράσεις στα ερεθίσματα του περιβάλλοντος είναι πιο αργές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sz="2800" dirty="0" smtClean="0"/>
              <a:t>Ο συντονισμός στις σύνθετες και καινούριες δεξιότητες είναι πιο δύσκολος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002060"/>
                </a:solidFill>
              </a:rPr>
              <a:t>Προβληματισμοί από τους περιορισμούς στην κινητική συμπεριφορά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800" dirty="0" smtClean="0"/>
              <a:t>Οι περιορισμοί αυτοί δημιουργούν προβληματισμούς σ’ αυτούς που σχεδιάζουν και υλοποιούν προγράμματα άσκησης για ηλικιωμένους :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sz="2800" dirty="0" smtClean="0"/>
              <a:t>Από ποιους παράγοντες επηρεάζεται η ισορροπία και πώς μπορούν να προληφθούν τα προβλήματα ισορροπίας?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sz="2800" dirty="0" smtClean="0"/>
              <a:t>Οι αργές αντιδράσεις είναι δυνατόν να βελτιωθούν με μακρόχρονη άσκηση?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sz="2800" dirty="0" smtClean="0"/>
              <a:t>Οι ηλικιωμένοι μπορούν να μάθουν εύκολα καινούριες δεξιότητες?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1325</Words>
  <Application>Microsoft Office PowerPoint</Application>
  <PresentationFormat>On-screen Show (4:3)</PresentationFormat>
  <Paragraphs>187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ΑΣΚΗΣΗ ΣΤΗΝ ΤΡΙΤΗ ΗΛΙΚΙΑ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Κινητικός έλεγχος και γνωστική λειτουργία</vt:lpstr>
      <vt:lpstr>Περιορισμοί στην κινητική συμπεριφορά</vt:lpstr>
      <vt:lpstr>Προβληματισμοί από τους περιορισμούς στην κινητική συμπεριφορά</vt:lpstr>
      <vt:lpstr>Ισορροπία - Είδη</vt:lpstr>
      <vt:lpstr>Στατική Ισορροπία</vt:lpstr>
      <vt:lpstr>Δυναμική Ισορροπία</vt:lpstr>
      <vt:lpstr>Αντισταθμιστικές στρατηγικές</vt:lpstr>
      <vt:lpstr>Ισορροπία - Πτώσεις</vt:lpstr>
      <vt:lpstr>Θέμα συζήτησης 1</vt:lpstr>
      <vt:lpstr>Φυσική Δραστηριότητα και Αποφυγή Πτώσεων</vt:lpstr>
      <vt:lpstr>Φυσική Δραστηριότητα και Αποφυγή Πτώσεων</vt:lpstr>
      <vt:lpstr>Θέμα συζήτησης 2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Θέμα συζήτησης 3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Vasiliki Zisi</cp:lastModifiedBy>
  <cp:revision>174</cp:revision>
  <dcterms:created xsi:type="dcterms:W3CDTF">2012-09-06T09:03:05Z</dcterms:created>
  <dcterms:modified xsi:type="dcterms:W3CDTF">2015-08-11T05:07:41Z</dcterms:modified>
</cp:coreProperties>
</file>