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3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4"/>
  </p:notesMasterIdLst>
  <p:sldIdLst>
    <p:sldId id="282" r:id="rId3"/>
    <p:sldId id="292" r:id="rId4"/>
    <p:sldId id="290" r:id="rId5"/>
    <p:sldId id="286" r:id="rId6"/>
    <p:sldId id="287" r:id="rId7"/>
    <p:sldId id="288" r:id="rId8"/>
    <p:sldId id="289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93" r:id="rId33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B790F-A1C1-4897-809F-AA0549810D6F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1D121-4775-438A-B9CA-CB2E0B1E4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32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1D121-4775-438A-B9CA-CB2E0B1E45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80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1D121-4775-438A-B9CA-CB2E0B1E450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CF47-5CE3-4FC4-BF3F-BBF3ABECB2EB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3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D65E7-2B0D-4AD4-AD65-6D1967C7E00D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3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338E-090E-49AB-86D1-C0670D922D90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5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6FED-5E18-4707-BAC3-ADAAC8A7E61D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1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D7809-520A-4945-BEB6-546BC7897281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4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C7DB5-8DF2-481C-8A78-46E4A5B76167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0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52407-ADD4-463B-AF58-740ED7D485CB}" type="datetime1">
              <a:rPr lang="en-US" smtClean="0"/>
              <a:t>3/3/2014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36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923B-473D-4E71-BCB0-EABC17DDDEC1}" type="datetime1">
              <a:rPr lang="en-US" smtClean="0"/>
              <a:t>3/3/2014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19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61AB-98DE-4AA8-A775-3AFE869876CB}" type="datetime1">
              <a:rPr lang="en-US" smtClean="0"/>
              <a:t>3/3/2014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5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006B-4FEC-40CA-A3EA-214DFF87090C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8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2D02F-5926-4A5E-B30F-29D907DEB76F}" type="datetime1">
              <a:rPr lang="en-US" smtClean="0"/>
              <a:t>3/3/2014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19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1615E-853D-4264-B61E-671E04A05660}" type="datetime1">
              <a:rPr lang="en-US" smtClean="0"/>
              <a:t>3/3/2014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dirty="0" smtClean="0"/>
              <a:t>Εισαγωγή στο </a:t>
            </a:r>
            <a:r>
              <a:rPr lang="en-US" dirty="0" smtClean="0"/>
              <a:t>JUnit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858A5-486A-4060-BE6D-48ACE224C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91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microsoft.com/office/2007/relationships/hdphoto" Target="../media/hdphoto1.wdp"/><Relationship Id="rId5" Type="http://schemas.openxmlformats.org/officeDocument/2006/relationships/image" Target="../media/image7.jpeg"/><Relationship Id="rId4" Type="http://schemas.openxmlformats.org/officeDocument/2006/relationships/slide" Target="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clipse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5" Type="http://schemas.openxmlformats.org/officeDocument/2006/relationships/image" Target="../media/image8.jpg"/><Relationship Id="rId4" Type="http://schemas.openxmlformats.org/officeDocument/2006/relationships/hyperlink" Target="http://www.oracle.com/technetwork/java/javase/downloads/index.html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microsoft.com/office/2007/relationships/hdphoto" Target="../media/hdphoto1.wdp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7.jpeg"/><Relationship Id="rId5" Type="http://schemas.openxmlformats.org/officeDocument/2006/relationships/slide" Target="slide4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microsoft.com/office/2007/relationships/hdphoto" Target="../media/hdphoto1.wdp"/><Relationship Id="rId5" Type="http://schemas.openxmlformats.org/officeDocument/2006/relationships/image" Target="../media/image7.jpeg"/><Relationship Id="rId4" Type="http://schemas.openxmlformats.org/officeDocument/2006/relationships/slide" Target="slide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9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20.xml"/><Relationship Id="rId5" Type="http://schemas.openxmlformats.org/officeDocument/2006/relationships/slide" Target="slide16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junit.org/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</p:nvPr>
        </p:nvSpPr>
        <p:spPr>
          <a:xfrm>
            <a:off x="755650" y="1628775"/>
            <a:ext cx="7627938" cy="1008063"/>
          </a:xfrm>
        </p:spPr>
        <p:txBody>
          <a:bodyPr/>
          <a:lstStyle/>
          <a:p>
            <a:r>
              <a:rPr lang="el-GR" altLang="el-GR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Ποιότητα Λογισμικού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467544" y="2636912"/>
            <a:ext cx="8280920" cy="3020938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1</a:t>
            </a:r>
            <a:r>
              <a:rPr lang="en-US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Εισαγωγή στο </a:t>
            </a:r>
            <a:r>
              <a:rPr lang="en-US" sz="28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JUnit</a:t>
            </a:r>
            <a:r>
              <a:rPr lang="el-GR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Γεώργιος </a:t>
            </a:r>
            <a:r>
              <a:rPr lang="el-GR" sz="2800" dirty="0" err="1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Κακαρόντζας</a:t>
            </a: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, 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Καθηγητής Εφαρμογών.</a:t>
            </a:r>
            <a:endParaRPr lang="el-GR" sz="2800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Τμήμα Μηχανικών Πληροφορικής, </a:t>
            </a:r>
            <a:endParaRPr lang="el-GR" sz="2800" dirty="0" smtClean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Τεχνολογικής </a:t>
            </a:r>
            <a:r>
              <a:rPr lang="el-GR" sz="2800" dirty="0">
                <a:solidFill>
                  <a:prstClr val="black"/>
                </a:solidFill>
                <a:latin typeface="Calibri" panose="020F0502020204030204" pitchFamily="34" charset="0"/>
                <a:cs typeface="Arial" charset="0"/>
              </a:rPr>
              <a:t>Εκπαίδευσης. </a:t>
            </a: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2" y="5877228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2926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Ένα απλό πρόγραμμα ελέγχου </a:t>
            </a:r>
            <a:b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 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από 2)</a:t>
            </a:r>
            <a:endParaRPr lang="en-US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Το πρόγραμμα ελέγχου είναι απλό (δεν έχει γραφική διασύνδεση</a:t>
            </a:r>
            <a:r>
              <a:rPr lang="el-GR" sz="2400" dirty="0" smtClean="0">
                <a:solidFill>
                  <a:prstClr val="black"/>
                </a:solidFill>
              </a:rPr>
              <a:t>).</a:t>
            </a:r>
            <a:endParaRPr lang="el-GR" sz="24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Ελέγχει την ορθή λειτουργία της μεθόδου </a:t>
            </a:r>
            <a:r>
              <a:rPr lang="en-US" sz="2400" dirty="0">
                <a:solidFill>
                  <a:prstClr val="black"/>
                </a:solidFill>
              </a:rPr>
              <a:t>‘</a:t>
            </a:r>
            <a:r>
              <a:rPr lang="en-US" sz="2400" i="1" dirty="0">
                <a:solidFill>
                  <a:prstClr val="black"/>
                </a:solidFill>
              </a:rPr>
              <a:t>add</a:t>
            </a:r>
            <a:r>
              <a:rPr lang="en-US" sz="2400" dirty="0" smtClean="0">
                <a:solidFill>
                  <a:prstClr val="black"/>
                </a:solidFill>
              </a:rPr>
              <a:t>’</a:t>
            </a:r>
            <a:r>
              <a:rPr lang="el-GR" sz="2400" dirty="0" smtClean="0">
                <a:solidFill>
                  <a:prstClr val="black"/>
                </a:solidFill>
              </a:rPr>
              <a:t>,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χωρίς να χρειάζεται να πληκτρολογήσουμε αριθμούς κατά την εκτέλεσή </a:t>
            </a:r>
            <a:r>
              <a:rPr lang="el-GR" sz="2400" dirty="0" smtClean="0">
                <a:solidFill>
                  <a:prstClr val="black"/>
                </a:solidFill>
              </a:rPr>
              <a:t>του.</a:t>
            </a:r>
            <a:endParaRPr lang="el-GR" sz="24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Μπορούμε να το κρατήσουμε και να το </a:t>
            </a:r>
            <a:r>
              <a:rPr lang="el-GR" sz="2400" dirty="0" smtClean="0">
                <a:solidFill>
                  <a:prstClr val="black"/>
                </a:solidFill>
              </a:rPr>
              <a:t>τρέξουμε, </a:t>
            </a:r>
            <a:r>
              <a:rPr lang="el-GR" sz="2400" dirty="0">
                <a:solidFill>
                  <a:prstClr val="black"/>
                </a:solidFill>
              </a:rPr>
              <a:t>όσο συχνά θέλουμε και στο μέλλον. 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sz="2000" dirty="0" smtClean="0">
                <a:solidFill>
                  <a:prstClr val="black"/>
                </a:solidFill>
              </a:rPr>
              <a:t>Σημείωση: </a:t>
            </a:r>
            <a:r>
              <a:rPr lang="el-GR" sz="2000" dirty="0">
                <a:solidFill>
                  <a:prstClr val="black"/>
                </a:solidFill>
              </a:rPr>
              <a:t>Η δυνατότητα να επαναλάβουμε τους ίδιους ελέγχους ξανά και </a:t>
            </a:r>
            <a:r>
              <a:rPr lang="el-GR" sz="2000" dirty="0" smtClean="0">
                <a:solidFill>
                  <a:prstClr val="black"/>
                </a:solidFill>
              </a:rPr>
              <a:t>ξανά </a:t>
            </a:r>
            <a:r>
              <a:rPr lang="el-GR" sz="2000" dirty="0">
                <a:solidFill>
                  <a:prstClr val="black"/>
                </a:solidFill>
              </a:rPr>
              <a:t>είναι πολύ </a:t>
            </a:r>
            <a:r>
              <a:rPr lang="el-GR" sz="2000" dirty="0" smtClean="0">
                <a:solidFill>
                  <a:prstClr val="black"/>
                </a:solidFill>
              </a:rPr>
              <a:t>σημαντική, </a:t>
            </a:r>
            <a:r>
              <a:rPr lang="el-GR" sz="2000" dirty="0">
                <a:solidFill>
                  <a:prstClr val="black"/>
                </a:solidFill>
              </a:rPr>
              <a:t>γιατί συχνά μία αλλαγή στον κώδικα προκαλεί δυσλειτουργίες σε μη αναμενόμενα σημεία. Η διαδικασία εκτέλεσης όλων των ελέγχων ενός προγράμματος μετά από </a:t>
            </a:r>
            <a:r>
              <a:rPr lang="el-GR" sz="2000" dirty="0" smtClean="0">
                <a:solidFill>
                  <a:prstClr val="black"/>
                </a:solidFill>
              </a:rPr>
              <a:t>αλλαγές, </a:t>
            </a:r>
            <a:r>
              <a:rPr lang="el-GR" sz="2000" dirty="0">
                <a:solidFill>
                  <a:prstClr val="black"/>
                </a:solidFill>
              </a:rPr>
              <a:t>λέγεται έλεγχος παλινδρόμησης (</a:t>
            </a:r>
            <a:r>
              <a:rPr lang="en-US" sz="2000" i="1" dirty="0">
                <a:solidFill>
                  <a:prstClr val="black"/>
                </a:solidFill>
              </a:rPr>
              <a:t>regression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testing</a:t>
            </a:r>
            <a:r>
              <a:rPr lang="en-US" sz="2000" dirty="0">
                <a:solidFill>
                  <a:prstClr val="black"/>
                </a:solidFill>
              </a:rPr>
              <a:t>).</a:t>
            </a:r>
            <a:endParaRPr lang="el-GR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Μειονεκτήματα του απλού προγράμματος ελέγχου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Όταν όλα πάνε </a:t>
            </a:r>
            <a:r>
              <a:rPr lang="el-GR" sz="2400" dirty="0" smtClean="0">
                <a:solidFill>
                  <a:prstClr val="black"/>
                </a:solidFill>
              </a:rPr>
              <a:t>καλά, </a:t>
            </a:r>
            <a:r>
              <a:rPr lang="el-GR" sz="2400" dirty="0">
                <a:solidFill>
                  <a:prstClr val="black"/>
                </a:solidFill>
              </a:rPr>
              <a:t>το πρόγραμμα τερματίζεται χωρίς κανένα μήνυμα. Όταν όμως έχουμε </a:t>
            </a:r>
            <a:r>
              <a:rPr lang="el-GR" sz="2400" dirty="0" smtClean="0">
                <a:solidFill>
                  <a:prstClr val="black"/>
                </a:solidFill>
              </a:rPr>
              <a:t>λάθος, </a:t>
            </a:r>
            <a:r>
              <a:rPr lang="el-GR" sz="2400" dirty="0">
                <a:solidFill>
                  <a:prstClr val="black"/>
                </a:solidFill>
              </a:rPr>
              <a:t>τότε παρουσιάζει ένα πολύ απλό συνοπτικό </a:t>
            </a:r>
            <a:r>
              <a:rPr lang="el-GR" sz="2400" dirty="0" smtClean="0">
                <a:solidFill>
                  <a:prstClr val="black"/>
                </a:solidFill>
              </a:rPr>
              <a:t>μήνυμα, </a:t>
            </a:r>
            <a:r>
              <a:rPr lang="el-GR" sz="2400" dirty="0">
                <a:solidFill>
                  <a:prstClr val="black"/>
                </a:solidFill>
              </a:rPr>
              <a:t>το οποίο μπορεί να μην το παρατηρήσουμε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l-GR" sz="2400" dirty="0">
              <a:solidFill>
                <a:prstClr val="black"/>
              </a:solidFill>
            </a:endParaRPr>
          </a:p>
          <a:p>
            <a:pPr marL="948690" lvl="2" indent="-342000">
              <a:spcBef>
                <a:spcPts val="0"/>
              </a:spcBef>
              <a:spcAft>
                <a:spcPts val="12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Θέλουμε να κάνουμε τα πράγματα πιο ευδιάκριτα στην περίπτωση λαθών. Αυτό μπορεί να γίνει στη </a:t>
            </a:r>
            <a:r>
              <a:rPr lang="en-US" sz="2000" i="1" dirty="0">
                <a:solidFill>
                  <a:prstClr val="black"/>
                </a:solidFill>
              </a:rPr>
              <a:t>Java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με την χρήση εξαιρέσεων (</a:t>
            </a:r>
            <a:r>
              <a:rPr lang="en-US" sz="2000" i="1" dirty="0">
                <a:solidFill>
                  <a:prstClr val="black"/>
                </a:solidFill>
              </a:rPr>
              <a:t>Exceptions</a:t>
            </a:r>
            <a:r>
              <a:rPr lang="en-US" sz="2000" dirty="0">
                <a:solidFill>
                  <a:prstClr val="black"/>
                </a:solidFill>
              </a:rPr>
              <a:t>).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Θέλουμε να κάνουμε το πρόγραμμα ελέγχου πιο </a:t>
            </a:r>
            <a:r>
              <a:rPr lang="el-GR" sz="2400" dirty="0" smtClean="0">
                <a:solidFill>
                  <a:prstClr val="black"/>
                </a:solidFill>
              </a:rPr>
              <a:t>δομημένο, </a:t>
            </a:r>
            <a:r>
              <a:rPr lang="el-GR" sz="2400" dirty="0">
                <a:solidFill>
                  <a:prstClr val="black"/>
                </a:solidFill>
              </a:rPr>
              <a:t>ώστε να είναι έτοιμο για την προσθήκη και άλλων ελέγχων. Για </a:t>
            </a:r>
            <a:r>
              <a:rPr lang="el-GR" sz="2400" dirty="0" smtClean="0">
                <a:solidFill>
                  <a:prstClr val="black"/>
                </a:solidFill>
              </a:rPr>
              <a:t>παράδειγμα, </a:t>
            </a:r>
            <a:r>
              <a:rPr lang="el-GR" sz="2400" dirty="0">
                <a:solidFill>
                  <a:prstClr val="black"/>
                </a:solidFill>
              </a:rPr>
              <a:t>για την προσθήκη ελέγχου για την μέθοδο </a:t>
            </a:r>
            <a:r>
              <a:rPr lang="en-US" sz="2400" dirty="0">
                <a:solidFill>
                  <a:prstClr val="black"/>
                </a:solidFill>
              </a:rPr>
              <a:t>‘</a:t>
            </a:r>
            <a:r>
              <a:rPr lang="en-US" sz="2400" i="1" dirty="0">
                <a:solidFill>
                  <a:prstClr val="black"/>
                </a:solidFill>
              </a:rPr>
              <a:t>subtract</a:t>
            </a:r>
            <a:r>
              <a:rPr lang="en-US" sz="2400" dirty="0" smtClean="0">
                <a:solidFill>
                  <a:prstClr val="black"/>
                </a:solidFill>
              </a:rPr>
              <a:t>’ </a:t>
            </a:r>
            <a:r>
              <a:rPr lang="el-GR" sz="2400" dirty="0">
                <a:solidFill>
                  <a:prstClr val="black"/>
                </a:solidFill>
              </a:rPr>
              <a:t>την οποία δεν γράψαμε </a:t>
            </a:r>
            <a:r>
              <a:rPr lang="el-GR" sz="2400" dirty="0" smtClean="0">
                <a:solidFill>
                  <a:prstClr val="black"/>
                </a:solidFill>
              </a:rPr>
              <a:t>ακόμη, </a:t>
            </a:r>
            <a:r>
              <a:rPr lang="el-GR" sz="2400" dirty="0">
                <a:solidFill>
                  <a:prstClr val="black"/>
                </a:solidFill>
              </a:rPr>
              <a:t>αλλά ξέρουμε πως θα τη χρειαστούμε στο </a:t>
            </a:r>
            <a:r>
              <a:rPr lang="en-US" sz="2400" dirty="0">
                <a:solidFill>
                  <a:prstClr val="black"/>
                </a:solidFill>
              </a:rPr>
              <a:t>‘</a:t>
            </a:r>
            <a:r>
              <a:rPr lang="en-US" sz="2400" i="1" dirty="0">
                <a:solidFill>
                  <a:prstClr val="black"/>
                </a:solidFill>
              </a:rPr>
              <a:t>Calculator</a:t>
            </a:r>
            <a:r>
              <a:rPr lang="en-US" sz="2400" dirty="0">
                <a:solidFill>
                  <a:prstClr val="black"/>
                </a:solidFill>
              </a:rPr>
              <a:t>’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l-GR" sz="2400" dirty="0">
              <a:solidFill>
                <a:prstClr val="black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84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Ένα πιο σύνθετο πρόγραμμα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ελέγχου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(1 από 2)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 descr="Πρόγραμμα: Public class, calculator test, άγκιστρο. Enter, private int, nb errors = 0. Enter, public void, test add, άνοιγμα κλείσιμο παρένθεσης, άγκιστρο. Enter, calculator, calculator = new calculator, άνοιγμα κλείσιμο παρένθεσης. Enter, double result, = calculator.add, παρένθεση10, κόμμα 50, κλείσμο παρένθεσης. Enter, if, παρένθεση, result θαυμαστικό = 60, κλείσιμο παρένθεσης, άγκιστρο. Enter, throw new, illegal state exception, παρένθεση, εισαγωγικά, λάθος αποτέλεσμα, εισαγωγικά, + result, κλείσιμο παρένθεσης. Enter, κλείσμο αγκίστρου. Enter, κλείσμο αγκίστρου.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public class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CalculatorTest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{</a:t>
            </a:r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b="1" spc="300" dirty="0" smtClean="0">
                <a:solidFill>
                  <a:prstClr val="black"/>
                </a:solidFill>
                <a:cs typeface="Courier New" pitchFamily="49" charset="0"/>
              </a:rPr>
              <a:t>private </a:t>
            </a:r>
            <a:r>
              <a:rPr lang="en-US" b="1" spc="300" dirty="0" err="1" smtClean="0">
                <a:solidFill>
                  <a:prstClr val="black"/>
                </a:solidFill>
                <a:cs typeface="Courier New" pitchFamily="49" charset="0"/>
              </a:rPr>
              <a:t>int</a:t>
            </a:r>
            <a:r>
              <a:rPr lang="en-US" b="1" spc="300" dirty="0" smtClean="0">
                <a:solidFill>
                  <a:prstClr val="black"/>
                </a:solidFill>
                <a:cs typeface="Courier New" pitchFamily="49" charset="0"/>
              </a:rPr>
              <a:t> </a:t>
            </a:r>
            <a:r>
              <a:rPr lang="en-US" spc="300" dirty="0" err="1" smtClean="0">
                <a:solidFill>
                  <a:prstClr val="black"/>
                </a:solidFill>
                <a:cs typeface="Courier New" pitchFamily="49" charset="0"/>
              </a:rPr>
              <a:t>nbErrors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 = 0;</a:t>
            </a:r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b="1" spc="300" dirty="0" smtClean="0">
                <a:solidFill>
                  <a:prstClr val="black"/>
                </a:solidFill>
                <a:cs typeface="Courier New" pitchFamily="49" charset="0"/>
              </a:rPr>
              <a:t>public void </a:t>
            </a:r>
            <a:r>
              <a:rPr lang="en-US" spc="300" dirty="0" err="1" smtClean="0">
                <a:solidFill>
                  <a:prstClr val="black"/>
                </a:solidFill>
                <a:cs typeface="Courier New" pitchFamily="49" charset="0"/>
              </a:rPr>
              <a:t>testAdd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() {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Calculator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= </a:t>
            </a: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new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Calculator();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double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result =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calculator.add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(10, 50);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if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(result != 60) {</a:t>
            </a:r>
          </a:p>
          <a:p>
            <a:pPr marL="2628900" lvl="6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throw new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IllegalStateException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 "</a:t>
            </a:r>
            <a:r>
              <a:rPr lang="el-GR" sz="2400" spc="300" dirty="0" smtClean="0">
                <a:solidFill>
                  <a:prstClr val="black"/>
                </a:solidFill>
                <a:cs typeface="Courier New" pitchFamily="49" charset="0"/>
              </a:rPr>
              <a:t>Λάθος Αποτέλεσμα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: " + result);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  <a:endParaRPr lang="en-US" spc="300" dirty="0">
              <a:solidFill>
                <a:prstClr val="black"/>
              </a:solidFill>
              <a:cs typeface="Courier New" pitchFamily="49" charset="0"/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84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Ένα πιο σύνθετο πρόγραμμα ελέγχου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l-GR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(2 </a:t>
            </a: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από 2)</a:t>
            </a:r>
            <a:endParaRPr lang="en-US" dirty="0"/>
          </a:p>
        </p:txBody>
      </p:sp>
      <p:sp>
        <p:nvSpPr>
          <p:cNvPr id="3" name="Θέση περιεχομένου 1" descr="Συνέχεια προγράμματος: Public static, void main, παρένθεση string, άνοιγμα κλείσιμο αγκύλης, args, κλείσιμο παρένθεσης, άγκιστρο. Enter, calculator test, test = new calculator test, άνοιγμα κλείσιμο παρένθεσης. Enter, try, άγκιστρο, test.test add, άνοιγμα κλείσιμο παρένθεσης, ερωτηματικό, κλείσιμο αγκίστρου. Enter, catch, παρένθεση throwable e, κλείσιμο παρένθεσης, άγκιστρο, test.nb errors ++,  ερωτηματικό, e.print stack trace, άνοιγμα κλείσιμο παρένθεσης, ερωτηματικό, κλείσιμο αγκίστρου. Enter, if,  παρένθεση, test.nb errors, μεγαλύτερο του 0, κλείσιμο παρένθεσης, άγκιστρο. Enter, throw new, illegal state exception, παρένθεση, εισαγωγικά, εντοπίστηκαν, εισαγωγικά, + test. nb errors +, εισαγωγικά,  λάθη, εισαγωγικά, κλείσιμο παρένθεσης. Enter, κλείσιμο αγκίστρου. Enter, κλείσιμο αγκίστρου. Enter, κλείσιμο αγκίστρου.&#10;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04800" y="1600200"/>
            <a:ext cx="8534400" cy="4800600"/>
          </a:xfrm>
        </p:spPr>
        <p:txBody>
          <a:bodyPr>
            <a:noAutofit/>
          </a:bodyPr>
          <a:lstStyle/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b="1" spc="300" dirty="0" smtClean="0">
                <a:solidFill>
                  <a:prstClr val="black"/>
                </a:solidFill>
                <a:cs typeface="Courier New" pitchFamily="49" charset="0"/>
              </a:rPr>
              <a:t>public static void 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main(String[] </a:t>
            </a:r>
            <a:r>
              <a:rPr lang="en-US" spc="300" dirty="0" err="1" smtClean="0">
                <a:solidFill>
                  <a:prstClr val="black"/>
                </a:solidFill>
                <a:cs typeface="Courier New" pitchFamily="49" charset="0"/>
              </a:rPr>
              <a:t>args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) {</a:t>
            </a: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CalculatorTest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test = </a:t>
            </a: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new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CalculatorTest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();</a:t>
            </a: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try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{ 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test.testAdd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(); }</a:t>
            </a: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catch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Throwable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e) {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test.nbErrors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++;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e.printStackTrace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(); }</a:t>
            </a: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if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test.nbErrors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&gt; 0) {</a:t>
            </a:r>
          </a:p>
          <a:p>
            <a:pPr marL="2628900" lvl="6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throw new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IllegalStateException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</a:t>
            </a:r>
          </a:p>
          <a:p>
            <a:pPr marL="2628900" lvl="6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"</a:t>
            </a:r>
            <a:r>
              <a:rPr lang="el-GR" sz="2400" spc="300" dirty="0" smtClean="0">
                <a:solidFill>
                  <a:prstClr val="black"/>
                </a:solidFill>
                <a:cs typeface="Courier New" pitchFamily="49" charset="0"/>
              </a:rPr>
              <a:t>Εντοπίστηκαν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" + test.nbErrors+ " </a:t>
            </a:r>
            <a:r>
              <a:rPr lang="el-GR" sz="2400" spc="300" dirty="0" smtClean="0">
                <a:solidFill>
                  <a:prstClr val="black"/>
                </a:solidFill>
                <a:cs typeface="Courier New" pitchFamily="49" charset="0"/>
              </a:rPr>
              <a:t>λάθη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");</a:t>
            </a: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  <a:endParaRPr lang="en-US" sz="2400" spc="3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0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Μειονεκτήματα του πιο σύνθετου προγράμματος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ελέγχου (1 από 2)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Το πιο σύνθετο πρόγραμμα ελέγχου λύνει τα προβλήματα του απλού</a:t>
            </a:r>
            <a:r>
              <a:rPr lang="el-GR" sz="2800" dirty="0" smtClean="0">
                <a:solidFill>
                  <a:prstClr val="black"/>
                </a:solidFill>
              </a:rPr>
              <a:t>.</a:t>
            </a:r>
            <a:endParaRPr lang="en-US" sz="2800" dirty="0">
              <a:solidFill>
                <a:prstClr val="black"/>
              </a:solidFill>
            </a:endParaRPr>
          </a:p>
          <a:p>
            <a:pPr marL="948690" lvl="2" indent="-342000">
              <a:spcBef>
                <a:spcPts val="0"/>
              </a:spcBef>
              <a:spcAft>
                <a:spcPts val="3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Οι αποτυχίες είναι πια ευδιάκριτες γιατί προκαλούνται εξαιρέσεις</a:t>
            </a:r>
            <a:r>
              <a:rPr lang="el-GR" dirty="0" smtClean="0">
                <a:solidFill>
                  <a:prstClr val="black"/>
                </a:solidFill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pPr marL="948690" lvl="2" indent="-342000">
              <a:spcBef>
                <a:spcPts val="0"/>
              </a:spcBef>
              <a:spcAft>
                <a:spcPts val="12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Το πρόγραμμα είναι έτοιμο να δεχθεί και επιπλέον μεθόδους ελέγχου: όπως έχουμε τώρα την </a:t>
            </a:r>
            <a:r>
              <a:rPr lang="en-US" dirty="0">
                <a:solidFill>
                  <a:prstClr val="black"/>
                </a:solidFill>
              </a:rPr>
              <a:t>‘</a:t>
            </a:r>
            <a:r>
              <a:rPr lang="en-US" i="1" dirty="0" err="1">
                <a:solidFill>
                  <a:prstClr val="black"/>
                </a:solidFill>
              </a:rPr>
              <a:t>testAdd</a:t>
            </a:r>
            <a:r>
              <a:rPr lang="en-US" dirty="0">
                <a:solidFill>
                  <a:prstClr val="black"/>
                </a:solidFill>
              </a:rPr>
              <a:t>’ </a:t>
            </a:r>
            <a:r>
              <a:rPr lang="el-GR" dirty="0">
                <a:solidFill>
                  <a:prstClr val="black"/>
                </a:solidFill>
              </a:rPr>
              <a:t>μπορούμε να προσθέσουμε στο μέλλον και άλλες όπως π.χ. την </a:t>
            </a:r>
            <a:r>
              <a:rPr lang="en-US" dirty="0">
                <a:solidFill>
                  <a:prstClr val="black"/>
                </a:solidFill>
              </a:rPr>
              <a:t>‘</a:t>
            </a:r>
            <a:r>
              <a:rPr lang="en-US" i="1" dirty="0" err="1">
                <a:solidFill>
                  <a:prstClr val="black"/>
                </a:solidFill>
              </a:rPr>
              <a:t>testSubtract</a:t>
            </a:r>
            <a:r>
              <a:rPr lang="en-US" dirty="0">
                <a:solidFill>
                  <a:prstClr val="black"/>
                </a:solidFill>
              </a:rPr>
              <a:t>’.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Όπως είναι όμως </a:t>
            </a:r>
            <a:r>
              <a:rPr lang="el-GR" sz="2800" dirty="0" smtClean="0">
                <a:solidFill>
                  <a:prstClr val="black"/>
                </a:solidFill>
              </a:rPr>
              <a:t>προφανές, </a:t>
            </a:r>
            <a:r>
              <a:rPr lang="el-GR" sz="2800" dirty="0">
                <a:solidFill>
                  <a:prstClr val="black"/>
                </a:solidFill>
              </a:rPr>
              <a:t>ακόμη και γι’ αυτή την απλή περίπτωση </a:t>
            </a:r>
            <a:r>
              <a:rPr lang="el-GR" sz="2800" dirty="0" smtClean="0">
                <a:solidFill>
                  <a:prstClr val="black"/>
                </a:solidFill>
              </a:rPr>
              <a:t>ελέγχου, </a:t>
            </a:r>
            <a:r>
              <a:rPr lang="el-GR" sz="2800" dirty="0">
                <a:solidFill>
                  <a:prstClr val="black"/>
                </a:solidFill>
              </a:rPr>
              <a:t>ο κώδικας της κλάσης ελέγχου είναι απαράδεκτα ογκώδης</a:t>
            </a:r>
            <a:r>
              <a:rPr lang="el-GR" sz="2800" dirty="0" smtClean="0">
                <a:solidFill>
                  <a:prstClr val="black"/>
                </a:solidFill>
              </a:rPr>
              <a:t>.</a:t>
            </a:r>
            <a:endParaRPr lang="el-GR" sz="2800" dirty="0">
              <a:solidFill>
                <a:prstClr val="black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1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Μειονεκτήματα του πιο σύνθετου προγράμματος ελέγχου </a:t>
            </a:r>
            <a:r>
              <a:rPr lang="el-GR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(2 </a:t>
            </a: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από 2)</a:t>
            </a:r>
            <a:endParaRPr lang="en-US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endParaRPr lang="el-GR" sz="2400" dirty="0" smtClean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 smtClean="0">
                <a:solidFill>
                  <a:prstClr val="black"/>
                </a:solidFill>
              </a:rPr>
              <a:t>Ο </a:t>
            </a:r>
            <a:r>
              <a:rPr lang="el-GR" sz="2800" dirty="0">
                <a:solidFill>
                  <a:prstClr val="black"/>
                </a:solidFill>
              </a:rPr>
              <a:t>λόγος είναι πως ουσιαστικά αναπτύσσουμε κώδικα για πράγματα όπως η καταμέτρηση των λαθών, η εμφάνιση των αποτελεσμάτων, ο χειρισμός των εξαιρέσεων και τα λοιπά.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Όλα τα παραπάνω μπορεί να τα χειριστεί για μας ένα πλαίσιο ελέγχου, όπως το </a:t>
            </a:r>
            <a:r>
              <a:rPr lang="en-US" sz="2800" i="1" dirty="0">
                <a:solidFill>
                  <a:prstClr val="black"/>
                </a:solidFill>
              </a:rPr>
              <a:t>JUnit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το οποίο μειώνει τον κώδικα ελέγχου που πρέπει να γράψουμε στα απολύτως απαραίτητα.</a:t>
            </a:r>
          </a:p>
          <a:p>
            <a:endParaRPr lang="en-US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766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Κατέβασμα του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Eclipse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IDE</a:t>
            </a:r>
            <a:endParaRPr lang="en-US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004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Στα μαθήματά μας θα χρησιμοποιήσουμε το </a:t>
            </a:r>
            <a:r>
              <a:rPr lang="en-US" sz="2200" i="1" dirty="0">
                <a:solidFill>
                  <a:prstClr val="black"/>
                </a:solidFill>
              </a:rPr>
              <a:t>Eclipse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i="1" dirty="0" smtClean="0">
                <a:solidFill>
                  <a:prstClr val="black"/>
                </a:solidFill>
              </a:rPr>
              <a:t>IDE</a:t>
            </a:r>
            <a:r>
              <a:rPr lang="en-US" sz="2200" dirty="0" smtClean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το οποίο εμπεριέχει και το </a:t>
            </a:r>
            <a:r>
              <a:rPr lang="en-US" sz="2200" i="1" dirty="0" err="1" smtClean="0">
                <a:solidFill>
                  <a:prstClr val="black"/>
                </a:solidFill>
              </a:rPr>
              <a:t>Junit</a:t>
            </a:r>
            <a:r>
              <a:rPr lang="el-GR" sz="2200" dirty="0" smtClean="0">
                <a:solidFill>
                  <a:prstClr val="black"/>
                </a:solidFill>
              </a:rPr>
              <a:t>,</a:t>
            </a:r>
            <a:r>
              <a:rPr lang="en-US" sz="2200" dirty="0" smtClean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μια και ο έλεγχος μονάδων με το </a:t>
            </a:r>
            <a:r>
              <a:rPr lang="en-US" sz="2200" i="1" dirty="0">
                <a:solidFill>
                  <a:prstClr val="black"/>
                </a:solidFill>
              </a:rPr>
              <a:t>JUnit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είναι κάτι πολύ συνηθισμένο.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Κατεβάζουμε την τελευταία κατάλληλη έκδοση του </a:t>
            </a:r>
            <a:r>
              <a:rPr lang="en-US" sz="2200" i="1" dirty="0">
                <a:solidFill>
                  <a:prstClr val="black"/>
                </a:solidFill>
                <a:hlinkClick r:id="rId3" tooltip="Μετάβαση στην ιστοσελίδα του Eclipse"/>
              </a:rPr>
              <a:t>Eclipse</a:t>
            </a:r>
            <a:r>
              <a:rPr lang="en-US" sz="2200" dirty="0">
                <a:solidFill>
                  <a:prstClr val="black"/>
                </a:solidFill>
                <a:hlinkClick r:id="rId3" tooltip="Μετάβαση στην ιστοσελίδα του Eclipse"/>
              </a:rPr>
              <a:t> </a:t>
            </a:r>
            <a:r>
              <a:rPr lang="en-US" sz="2200" i="1" dirty="0" smtClean="0">
                <a:solidFill>
                  <a:prstClr val="black"/>
                </a:solidFill>
                <a:hlinkClick r:id="rId3" tooltip="Μετάβαση στην ιστοσελίδα του Eclipse"/>
              </a:rPr>
              <a:t>IDE</a:t>
            </a:r>
            <a:r>
              <a:rPr lang="el-GR" sz="2200" dirty="0" smtClean="0">
                <a:solidFill>
                  <a:prstClr val="black"/>
                </a:solidFill>
              </a:rPr>
              <a:t>.</a:t>
            </a:r>
            <a:endParaRPr lang="el-GR" sz="22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Για τους σκοπούς των δικών μας μαθημάτων θα κατεβάσουμε το </a:t>
            </a:r>
            <a:r>
              <a:rPr lang="en-US" sz="2200" i="1" dirty="0">
                <a:solidFill>
                  <a:prstClr val="black"/>
                </a:solidFill>
              </a:rPr>
              <a:t>Eclipse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i="1" dirty="0">
                <a:solidFill>
                  <a:prstClr val="black"/>
                </a:solidFill>
              </a:rPr>
              <a:t>IDE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n-US" sz="2200" i="1" dirty="0" smtClean="0">
                <a:solidFill>
                  <a:prstClr val="black"/>
                </a:solidFill>
              </a:rPr>
              <a:t>Classic</a:t>
            </a:r>
            <a:r>
              <a:rPr lang="el-GR" sz="2200" dirty="0" smtClean="0">
                <a:solidFill>
                  <a:prstClr val="black"/>
                </a:solidFill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200" b="1" dirty="0">
                <a:solidFill>
                  <a:prstClr val="black"/>
                </a:solidFill>
              </a:rPr>
              <a:t>ΣΗΜΑΝΤΙΚΌ: </a:t>
            </a:r>
            <a:r>
              <a:rPr lang="el-GR" sz="2200" dirty="0">
                <a:solidFill>
                  <a:prstClr val="black"/>
                </a:solidFill>
              </a:rPr>
              <a:t>Το </a:t>
            </a:r>
            <a:r>
              <a:rPr lang="en-US" sz="2200" i="1" dirty="0">
                <a:solidFill>
                  <a:prstClr val="black"/>
                </a:solidFill>
              </a:rPr>
              <a:t>Eclipse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είναι ένα πρόγραμμα </a:t>
            </a:r>
            <a:r>
              <a:rPr lang="en-US" sz="2200" i="1" dirty="0">
                <a:solidFill>
                  <a:prstClr val="black"/>
                </a:solidFill>
              </a:rPr>
              <a:t>Java</a:t>
            </a:r>
            <a:r>
              <a:rPr lang="en-US" sz="2200" dirty="0">
                <a:solidFill>
                  <a:prstClr val="black"/>
                </a:solidFill>
              </a:rPr>
              <a:t>. </a:t>
            </a:r>
            <a:r>
              <a:rPr lang="el-GR" sz="2200" b="1" u="sng" dirty="0">
                <a:solidFill>
                  <a:prstClr val="black"/>
                </a:solidFill>
              </a:rPr>
              <a:t>Πριν</a:t>
            </a:r>
            <a:r>
              <a:rPr lang="el-GR" sz="2200" dirty="0">
                <a:solidFill>
                  <a:prstClr val="black"/>
                </a:solidFill>
              </a:rPr>
              <a:t> το </a:t>
            </a:r>
            <a:r>
              <a:rPr lang="en-US" sz="2200" i="1" dirty="0">
                <a:solidFill>
                  <a:prstClr val="black"/>
                </a:solidFill>
              </a:rPr>
              <a:t>Eclipse</a:t>
            </a:r>
            <a:r>
              <a:rPr lang="en-US" sz="2200" dirty="0">
                <a:solidFill>
                  <a:prstClr val="black"/>
                </a:solidFill>
              </a:rPr>
              <a:t> </a:t>
            </a:r>
            <a:r>
              <a:rPr lang="el-GR" sz="2200" dirty="0">
                <a:solidFill>
                  <a:prstClr val="black"/>
                </a:solidFill>
              </a:rPr>
              <a:t>θα πρέπει να κατεβάσετε και να εγκαταστήσετε το </a:t>
            </a:r>
            <a:r>
              <a:rPr lang="en-US" sz="2200" i="1" dirty="0">
                <a:solidFill>
                  <a:prstClr val="black"/>
                </a:solidFill>
                <a:hlinkClick r:id="rId4" tooltip="Μετάβαση στην ιστοσελίδα της java sdk"/>
              </a:rPr>
              <a:t>Java</a:t>
            </a:r>
            <a:r>
              <a:rPr lang="en-US" sz="2200" dirty="0">
                <a:solidFill>
                  <a:prstClr val="black"/>
                </a:solidFill>
                <a:hlinkClick r:id="rId4" tooltip="Μετάβαση στην ιστοσελίδα της java sdk"/>
              </a:rPr>
              <a:t> </a:t>
            </a:r>
            <a:r>
              <a:rPr lang="en-US" sz="2200" i="1" dirty="0" smtClean="0">
                <a:solidFill>
                  <a:prstClr val="black"/>
                </a:solidFill>
                <a:hlinkClick r:id="rId4" tooltip="Μετάβαση στην ιστοσελίδα της java sdk"/>
              </a:rPr>
              <a:t>SDK</a:t>
            </a:r>
            <a:r>
              <a:rPr lang="el-GR" sz="2200" dirty="0" smtClean="0">
                <a:solidFill>
                  <a:prstClr val="black"/>
                </a:solidFill>
              </a:rPr>
              <a:t>, </a:t>
            </a:r>
            <a:r>
              <a:rPr lang="el-GR" sz="2200" dirty="0">
                <a:solidFill>
                  <a:prstClr val="black"/>
                </a:solidFill>
              </a:rPr>
              <a:t>αν δεν το έχετε ήδη </a:t>
            </a:r>
            <a:r>
              <a:rPr lang="el-GR" sz="2200" dirty="0" smtClean="0">
                <a:solidFill>
                  <a:prstClr val="black"/>
                </a:solidFill>
              </a:rPr>
              <a:t>εγκατεστημένο:</a:t>
            </a:r>
            <a:endParaRPr lang="en-US" sz="2200" dirty="0"/>
          </a:p>
        </p:txBody>
      </p:sp>
      <p:pic>
        <p:nvPicPr>
          <p:cNvPr id="14" name="Θέση περιεχομένου 2" descr="Εικόνα με τις οδηγίες εγκατάστασης του eclipse."/>
          <p:cNvPicPr>
            <a:picLocks noGrp="1" noChangeAspect="1"/>
          </p:cNvPicPr>
          <p:nvPr>
            <p:ph sz="half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500562"/>
            <a:ext cx="5486400" cy="1900238"/>
          </a:xfrm>
          <a:ln w="3175">
            <a:solidFill>
              <a:schemeClr val="tx1"/>
            </a:solidFill>
          </a:ln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95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Αποσυμπίεση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του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Eclipse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Το </a:t>
            </a:r>
            <a:r>
              <a:rPr lang="en-US" sz="2400" i="1" dirty="0">
                <a:solidFill>
                  <a:prstClr val="black"/>
                </a:solidFill>
              </a:rPr>
              <a:t>Eclipse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δεν έχει πρόγραμμα εγκατάστασης. Απλά κατεβαίνει ένα αρχείο </a:t>
            </a:r>
            <a:r>
              <a:rPr lang="en-US" sz="2400" i="1" dirty="0" smtClean="0">
                <a:solidFill>
                  <a:prstClr val="black"/>
                </a:solidFill>
              </a:rPr>
              <a:t>zip</a:t>
            </a:r>
            <a:r>
              <a:rPr lang="en-US" sz="2400" dirty="0" smtClean="0">
                <a:solidFill>
                  <a:prstClr val="black"/>
                </a:solidFill>
              </a:rPr>
              <a:t>, </a:t>
            </a:r>
            <a:r>
              <a:rPr lang="el-GR" sz="2400" dirty="0">
                <a:solidFill>
                  <a:prstClr val="black"/>
                </a:solidFill>
              </a:rPr>
              <a:t>το οποίο θα πρέπει να </a:t>
            </a:r>
            <a:r>
              <a:rPr lang="el-GR" sz="2400" dirty="0" smtClean="0">
                <a:solidFill>
                  <a:prstClr val="black"/>
                </a:solidFill>
              </a:rPr>
              <a:t>αποσυμπιέσετε.</a:t>
            </a:r>
            <a:endParaRPr lang="el-GR" sz="24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Το αποτέλεσμα της </a:t>
            </a:r>
            <a:r>
              <a:rPr lang="el-GR" sz="2400" dirty="0" err="1">
                <a:solidFill>
                  <a:prstClr val="black"/>
                </a:solidFill>
              </a:rPr>
              <a:t>αποσυμπίεσης</a:t>
            </a:r>
            <a:r>
              <a:rPr lang="el-GR" sz="2400" dirty="0">
                <a:solidFill>
                  <a:prstClr val="black"/>
                </a:solidFill>
              </a:rPr>
              <a:t> είναι ένας φάκελος με το όνομα </a:t>
            </a:r>
            <a:r>
              <a:rPr lang="en-US" sz="2400" dirty="0">
                <a:solidFill>
                  <a:prstClr val="black"/>
                </a:solidFill>
              </a:rPr>
              <a:t>eclipse</a:t>
            </a:r>
            <a:r>
              <a:rPr lang="el-GR" sz="2400" dirty="0">
                <a:solidFill>
                  <a:prstClr val="black"/>
                </a:solidFill>
              </a:rPr>
              <a:t>, τον οποίον μπορείτε να αντιγράψετε σε όποια περιοχή του δίσκου θέλετε (π.χ. στο </a:t>
            </a:r>
            <a:r>
              <a:rPr lang="en-US" sz="2400" i="1" dirty="0">
                <a:solidFill>
                  <a:prstClr val="black"/>
                </a:solidFill>
              </a:rPr>
              <a:t>C:\eclipse</a:t>
            </a:r>
            <a:r>
              <a:rPr lang="en-US" sz="2400" dirty="0">
                <a:solidFill>
                  <a:prstClr val="black"/>
                </a:solidFill>
              </a:rPr>
              <a:t>).</a:t>
            </a:r>
          </a:p>
          <a:p>
            <a:endParaRPr lang="en-US" dirty="0"/>
          </a:p>
        </p:txBody>
      </p:sp>
      <p:pic>
        <p:nvPicPr>
          <p:cNvPr id="7" name="Θέση περιεχομένου 2" descr="Εικόνα της επιφάνειας της οθόνης του φακέλου &quot; λήψεις&quot;,  που περιέχει το συμπιεσμένο αρχείο του eclipse.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00" y="4113443"/>
            <a:ext cx="5041900" cy="2134957"/>
          </a:xfr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Εκτέλεση 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Eclipse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74320" lvl="0" indent="-27432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endParaRPr lang="el-GR" sz="1400" dirty="0" smtClean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 smtClean="0">
                <a:solidFill>
                  <a:prstClr val="black"/>
                </a:solidFill>
              </a:rPr>
              <a:t>Μέσα </a:t>
            </a:r>
            <a:r>
              <a:rPr lang="el-GR" sz="2800" dirty="0">
                <a:solidFill>
                  <a:prstClr val="black"/>
                </a:solidFill>
              </a:rPr>
              <a:t>στον φάκελο </a:t>
            </a:r>
            <a:r>
              <a:rPr lang="en-US" sz="2800" i="1" dirty="0">
                <a:solidFill>
                  <a:prstClr val="black"/>
                </a:solidFill>
              </a:rPr>
              <a:t>eclipse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υπάρχει το κατάλληλο εκτελέσιμο αρχείο για την πλατφόρμα σας</a:t>
            </a:r>
            <a:r>
              <a:rPr lang="en-US" sz="2800" dirty="0">
                <a:solidFill>
                  <a:prstClr val="black"/>
                </a:solidFill>
              </a:rPr>
              <a:t>,</a:t>
            </a:r>
            <a:r>
              <a:rPr lang="el-GR" sz="2800" dirty="0">
                <a:solidFill>
                  <a:prstClr val="black"/>
                </a:solidFill>
              </a:rPr>
              <a:t> το οποίο το εκτελείται με διπλό κλικ (π.χ. για τα </a:t>
            </a:r>
            <a:r>
              <a:rPr lang="en-US" sz="2800" i="1" dirty="0">
                <a:solidFill>
                  <a:prstClr val="black"/>
                </a:solidFill>
              </a:rPr>
              <a:t>Windows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αυτό θα είναι το αρχείο </a:t>
            </a:r>
            <a:r>
              <a:rPr lang="en-US" sz="2800" i="1" dirty="0">
                <a:solidFill>
                  <a:prstClr val="black"/>
                </a:solidFill>
              </a:rPr>
              <a:t>eclipse.exe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  <a:r>
              <a:rPr lang="el-GR" sz="2800" dirty="0">
                <a:solidFill>
                  <a:prstClr val="black"/>
                </a:solidFill>
              </a:rPr>
              <a:t>.</a:t>
            </a:r>
          </a:p>
          <a:p>
            <a:endParaRPr lang="en-US" dirty="0"/>
          </a:p>
        </p:txBody>
      </p:sp>
      <p:pic>
        <p:nvPicPr>
          <p:cNvPr id="7" name="Θέση περιεχομένου 2" descr="Εικόνα της επιφάνειας της οθόνης του φακέλου &quot; eclipse&quot;,  που περιέχει το εκτελέσιμο αρχείο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371600"/>
            <a:ext cx="3988577" cy="4953000"/>
          </a:xfr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18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Εκκίνηση του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Eclipse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IDE</a:t>
            </a:r>
            <a:endParaRPr lang="en-US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343400" cy="51816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10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Όταν ξεκινά το </a:t>
            </a:r>
            <a:r>
              <a:rPr lang="en-US" sz="2000" i="1" dirty="0">
                <a:solidFill>
                  <a:prstClr val="black"/>
                </a:solidFill>
              </a:rPr>
              <a:t>Eclipse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 smtClean="0">
                <a:solidFill>
                  <a:prstClr val="black"/>
                </a:solidFill>
              </a:rPr>
              <a:t>IDE</a:t>
            </a:r>
            <a:r>
              <a:rPr lang="el-GR" sz="2000" dirty="0" smtClean="0">
                <a:solidFill>
                  <a:prstClr val="black"/>
                </a:solidFill>
              </a:rPr>
              <a:t>,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μας ζητά να προσδιορίσουμε τον φάκελο μέσα στον οποίο θα αποθηκεύονται τα </a:t>
            </a:r>
            <a:r>
              <a:rPr lang="en-US" sz="2000" i="1" dirty="0">
                <a:solidFill>
                  <a:prstClr val="black"/>
                </a:solidFill>
              </a:rPr>
              <a:t>projects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που θα κάνουμε. Αυτός ο φάκελος ονομάζεται ‘Χώρος Εργασίας’ (</a:t>
            </a:r>
            <a:r>
              <a:rPr lang="en-US" sz="2000" i="1" dirty="0">
                <a:solidFill>
                  <a:prstClr val="black"/>
                </a:solidFill>
              </a:rPr>
              <a:t>Workspace</a:t>
            </a:r>
            <a:r>
              <a:rPr lang="en-US" sz="2000" dirty="0">
                <a:solidFill>
                  <a:prstClr val="black"/>
                </a:solidFill>
              </a:rPr>
              <a:t>).</a:t>
            </a:r>
          </a:p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Εξ ορισμού το </a:t>
            </a:r>
            <a:r>
              <a:rPr lang="en-US" sz="2000" i="1" dirty="0">
                <a:solidFill>
                  <a:prstClr val="black"/>
                </a:solidFill>
              </a:rPr>
              <a:t>Eclipse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θα δημιουργήσει ως φάκελο </a:t>
            </a:r>
            <a:r>
              <a:rPr lang="el-GR" sz="2000" dirty="0" smtClean="0">
                <a:solidFill>
                  <a:prstClr val="black"/>
                </a:solidFill>
              </a:rPr>
              <a:t>εργασίας, </a:t>
            </a:r>
            <a:r>
              <a:rPr lang="el-GR" sz="2000" dirty="0">
                <a:solidFill>
                  <a:prstClr val="black"/>
                </a:solidFill>
              </a:rPr>
              <a:t>έναν φάκελο με το όνομα </a:t>
            </a:r>
            <a:r>
              <a:rPr lang="en-US" sz="2000" i="1" dirty="0">
                <a:solidFill>
                  <a:prstClr val="black"/>
                </a:solidFill>
              </a:rPr>
              <a:t>workspace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μέσα στον οικιακό φάκελο (</a:t>
            </a:r>
            <a:r>
              <a:rPr lang="en-US" sz="2000" i="1" dirty="0">
                <a:solidFill>
                  <a:prstClr val="black"/>
                </a:solidFill>
              </a:rPr>
              <a:t>Home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Directory</a:t>
            </a:r>
            <a:r>
              <a:rPr lang="en-US" sz="2000" dirty="0">
                <a:solidFill>
                  <a:prstClr val="black"/>
                </a:solidFill>
              </a:rPr>
              <a:t>) </a:t>
            </a:r>
            <a:r>
              <a:rPr lang="el-GR" sz="2000" dirty="0">
                <a:solidFill>
                  <a:prstClr val="black"/>
                </a:solidFill>
              </a:rPr>
              <a:t>του χρήστη.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Στα </a:t>
            </a:r>
            <a:r>
              <a:rPr lang="en-US" i="1" dirty="0">
                <a:solidFill>
                  <a:prstClr val="black"/>
                </a:solidFill>
              </a:rPr>
              <a:t>Windows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>
                <a:solidFill>
                  <a:prstClr val="black"/>
                </a:solidFill>
              </a:rPr>
              <a:t>7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για </a:t>
            </a:r>
            <a:r>
              <a:rPr lang="el-GR" dirty="0" smtClean="0">
                <a:solidFill>
                  <a:prstClr val="black"/>
                </a:solidFill>
              </a:rPr>
              <a:t>παράδειγμα, </a:t>
            </a:r>
            <a:r>
              <a:rPr lang="el-GR" dirty="0">
                <a:solidFill>
                  <a:prstClr val="black"/>
                </a:solidFill>
              </a:rPr>
              <a:t>αν το όνομα του χρήστη είναι </a:t>
            </a:r>
            <a:r>
              <a:rPr lang="en-US" i="1" dirty="0" err="1" smtClean="0">
                <a:solidFill>
                  <a:prstClr val="black"/>
                </a:solidFill>
              </a:rPr>
              <a:t>george</a:t>
            </a:r>
            <a:r>
              <a:rPr lang="el-GR" dirty="0" smtClean="0">
                <a:solidFill>
                  <a:prstClr val="black"/>
                </a:solidFill>
              </a:rPr>
              <a:t>,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θα δημιουργηθεί ο φάκελος </a:t>
            </a:r>
            <a:r>
              <a:rPr lang="en-US" i="1" dirty="0">
                <a:solidFill>
                  <a:prstClr val="black"/>
                </a:solidFill>
              </a:rPr>
              <a:t>C</a:t>
            </a:r>
            <a:r>
              <a:rPr lang="en-GB" dirty="0">
                <a:solidFill>
                  <a:prstClr val="black"/>
                </a:solidFill>
              </a:rPr>
              <a:t>:\</a:t>
            </a:r>
            <a:r>
              <a:rPr lang="en-GB" dirty="0" smtClean="0">
                <a:solidFill>
                  <a:prstClr val="black"/>
                </a:solidFill>
              </a:rPr>
              <a:t>Users\</a:t>
            </a:r>
            <a:r>
              <a:rPr lang="en-GB" dirty="0" err="1" smtClean="0">
                <a:solidFill>
                  <a:prstClr val="black"/>
                </a:solidFill>
              </a:rPr>
              <a:t>george</a:t>
            </a:r>
            <a:r>
              <a:rPr lang="en-GB" dirty="0" smtClean="0">
                <a:solidFill>
                  <a:prstClr val="black"/>
                </a:solidFill>
              </a:rPr>
              <a:t>\workspace</a:t>
            </a:r>
            <a:r>
              <a:rPr lang="el-GR" dirty="0" smtClean="0">
                <a:solidFill>
                  <a:prstClr val="black"/>
                </a:solidFill>
              </a:rPr>
              <a:t>.</a:t>
            </a:r>
            <a:endParaRPr lang="en-GB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19812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Αν θέλετε να αναζητήσετε τα έργα που θα κάνετε με το </a:t>
            </a:r>
            <a:r>
              <a:rPr lang="en-US" sz="2000" i="1" dirty="0">
                <a:solidFill>
                  <a:prstClr val="black"/>
                </a:solidFill>
              </a:rPr>
              <a:t>Eclipse</a:t>
            </a:r>
            <a:r>
              <a:rPr lang="el-GR" sz="2000" dirty="0">
                <a:solidFill>
                  <a:prstClr val="black"/>
                </a:solidFill>
              </a:rPr>
              <a:t>,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θα πρέπει να πάτε σε αυτό το φάκελο.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Για κάθε έργο δημιουργείται εκεί ένας </a:t>
            </a:r>
            <a:r>
              <a:rPr lang="el-GR" dirty="0" smtClean="0">
                <a:solidFill>
                  <a:prstClr val="black"/>
                </a:solidFill>
              </a:rPr>
              <a:t>υπό-φάκελος, </a:t>
            </a:r>
            <a:r>
              <a:rPr lang="el-GR" dirty="0">
                <a:solidFill>
                  <a:prstClr val="black"/>
                </a:solidFill>
              </a:rPr>
              <a:t>με το όνομα του έργου.</a:t>
            </a:r>
          </a:p>
          <a:p>
            <a:endParaRPr lang="en-US" dirty="0"/>
          </a:p>
        </p:txBody>
      </p:sp>
      <p:pic>
        <p:nvPicPr>
          <p:cNvPr id="7" name="Θέση περιεχομένου 3" descr="Εικόνα της επιφάνειας της οθόνης του φακέλου &quot;workspace&quot; που εμφανίζεται κατά την εκκίνηση του eclips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200400"/>
            <a:ext cx="3810000" cy="3026943"/>
          </a:xfrm>
          <a:prstGeom prst="rect">
            <a:avLst/>
          </a:prstGeom>
        </p:spPr>
      </p:pic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8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556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</a:t>
            </a:r>
            <a:r>
              <a:rPr lang="el-GR" altLang="el-GR" sz="2800" dirty="0" smtClean="0">
                <a:latin typeface="Calibri" panose="020F0502020204030204" pitchFamily="34" charset="0"/>
              </a:rPr>
              <a:t> (</a:t>
            </a:r>
            <a:r>
              <a:rPr lang="en-US" altLang="el-GR" sz="2800" dirty="0" smtClean="0">
                <a:latin typeface="Calibri" panose="020F0502020204030204" pitchFamily="34" charset="0"/>
              </a:rPr>
              <a:t>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(B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Y)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 (S A)</a:t>
            </a:r>
            <a:r>
              <a:rPr lang="en-US" altLang="el-GR" sz="2400" dirty="0" smtClean="0">
                <a:latin typeface="Calibri" panose="020F0502020204030204" pitchFamily="34" charset="0"/>
              </a:rPr>
              <a:t>,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,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 Μη εισαγόμενο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.</a:t>
            </a:r>
            <a:r>
              <a:rPr lang="en-US" altLang="el-GR" sz="2400" dirty="0" smtClean="0">
                <a:latin typeface="Calibri" panose="020F0502020204030204" pitchFamily="34" charset="0"/>
              </a:rPr>
              <a:t> </a:t>
            </a:r>
            <a:endParaRPr lang="el-GR" altLang="el-GR" sz="2400" dirty="0" smtClean="0">
              <a:latin typeface="Calibri" panose="020F0502020204030204" pitchFamily="34" charset="0"/>
            </a:endParaRP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7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Δημιουργία του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 παραδείγματος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74320" lvl="0" indent="-274320">
              <a:spcBef>
                <a:spcPts val="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endParaRPr lang="el-GR" sz="2400" dirty="0" smtClean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 smtClean="0">
                <a:solidFill>
                  <a:prstClr val="black"/>
                </a:solidFill>
              </a:rPr>
              <a:t>Δίνοντας </a:t>
            </a:r>
            <a:r>
              <a:rPr lang="en-US" sz="2400" dirty="0">
                <a:solidFill>
                  <a:prstClr val="black"/>
                </a:solidFill>
              </a:rPr>
              <a:t>“</a:t>
            </a:r>
            <a:r>
              <a:rPr lang="en-US" sz="2400" i="1" dirty="0" smtClean="0">
                <a:solidFill>
                  <a:prstClr val="black"/>
                </a:solidFill>
              </a:rPr>
              <a:t>File 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sz="2400" i="1" dirty="0" smtClean="0">
                <a:solidFill>
                  <a:prstClr val="black"/>
                </a:solidFill>
                <a:sym typeface="Wingdings" pitchFamily="2" charset="2"/>
              </a:rPr>
              <a:t>New 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sz="2400" i="1" dirty="0" smtClean="0">
                <a:solidFill>
                  <a:prstClr val="black"/>
                </a:solidFill>
                <a:sym typeface="Wingdings" pitchFamily="2" charset="2"/>
              </a:rPr>
              <a:t>Java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Project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” </a:t>
            </a: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ξεκινά ο οδηγός δημιουργίας ενός νέου έργου της </a:t>
            </a:r>
            <a:r>
              <a:rPr lang="en-US" sz="2400" i="1" dirty="0" smtClean="0">
                <a:solidFill>
                  <a:prstClr val="black"/>
                </a:solidFill>
                <a:sym typeface="Wingdings" pitchFamily="2" charset="2"/>
              </a:rPr>
              <a:t>Java</a:t>
            </a:r>
            <a:r>
              <a:rPr lang="el-GR" sz="2400" dirty="0" smtClean="0">
                <a:solidFill>
                  <a:prstClr val="black"/>
                </a:solidFill>
                <a:sym typeface="Wingdings" pitchFamily="2" charset="2"/>
              </a:rPr>
              <a:t>.</a:t>
            </a:r>
            <a:endParaRPr lang="en-US" sz="2400" dirty="0">
              <a:solidFill>
                <a:prstClr val="black"/>
              </a:solidFill>
              <a:sym typeface="Wingdings" pitchFamily="2" charset="2"/>
            </a:endParaRPr>
          </a:p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Στο πρώτο βήμα του οδηγού προσδιορίζουμε το όνομα του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project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.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Στο παράδειγμά μας δίνουμε το όνομα </a:t>
            </a:r>
            <a:r>
              <a:rPr lang="en-US" i="1" dirty="0" smtClean="0">
                <a:solidFill>
                  <a:prstClr val="black"/>
                </a:solidFill>
                <a:sym typeface="Wingdings" pitchFamily="2" charset="2"/>
              </a:rPr>
              <a:t>Calculator</a:t>
            </a:r>
            <a:r>
              <a:rPr lang="el-GR" dirty="0" smtClean="0">
                <a:sym typeface="Wingdings" pitchFamily="2" charset="2"/>
              </a:rPr>
              <a:t>.</a:t>
            </a:r>
            <a:endParaRPr lang="el-GR" dirty="0">
              <a:solidFill>
                <a:prstClr val="black"/>
              </a:solidFill>
              <a:sym typeface="Wingdings" pitchFamily="2" charset="2"/>
            </a:endParaRPr>
          </a:p>
        </p:txBody>
      </p:sp>
      <p:pic>
        <p:nvPicPr>
          <p:cNvPr id="7" name="Θέση περιεχομένου 2" descr="Εικόνα του οδηγού δημιουργίας νέου project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674536"/>
            <a:ext cx="3657600" cy="4555166"/>
          </a:xfr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75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Προσθήκη της βιβλιοθήκης του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JUnit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στο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724400" cy="48006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Πατάμε το πλήκτρο ‘</a:t>
            </a:r>
            <a:r>
              <a:rPr lang="en-US" sz="2000" i="1" dirty="0">
                <a:solidFill>
                  <a:prstClr val="black"/>
                </a:solidFill>
              </a:rPr>
              <a:t>Next</a:t>
            </a:r>
            <a:r>
              <a:rPr lang="en-US" sz="2000" dirty="0">
                <a:solidFill>
                  <a:prstClr val="black"/>
                </a:solidFill>
              </a:rPr>
              <a:t>’ </a:t>
            </a:r>
            <a:r>
              <a:rPr lang="el-GR" sz="2000" dirty="0">
                <a:solidFill>
                  <a:prstClr val="black"/>
                </a:solidFill>
              </a:rPr>
              <a:t>για το επόμενο βήμα του οδηγού.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Κάνουμε κλικ στην καρτέλα ‘</a:t>
            </a:r>
            <a:r>
              <a:rPr lang="en-US" sz="2000" i="1" dirty="0">
                <a:solidFill>
                  <a:prstClr val="black"/>
                </a:solidFill>
              </a:rPr>
              <a:t>Libraries</a:t>
            </a:r>
            <a:r>
              <a:rPr lang="en-US" sz="2000" dirty="0" smtClean="0">
                <a:solidFill>
                  <a:prstClr val="black"/>
                </a:solidFill>
              </a:rPr>
              <a:t>’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n-US" sz="20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Κάνουμε κλικ στο κουμπί ‘</a:t>
            </a:r>
            <a:r>
              <a:rPr lang="en-US" sz="2000" i="1" dirty="0">
                <a:solidFill>
                  <a:prstClr val="black"/>
                </a:solidFill>
              </a:rPr>
              <a:t>Add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Library</a:t>
            </a:r>
            <a:r>
              <a:rPr lang="en-US" sz="2000" dirty="0" smtClean="0">
                <a:solidFill>
                  <a:prstClr val="black"/>
                </a:solidFill>
              </a:rPr>
              <a:t>…’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n-US" sz="20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Επιλέγουμε την προσθήκη του </a:t>
            </a:r>
            <a:r>
              <a:rPr lang="en-US" sz="2000" i="1" dirty="0">
                <a:solidFill>
                  <a:prstClr val="black"/>
                </a:solidFill>
              </a:rPr>
              <a:t>JUnit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από το αναδυόμενο </a:t>
            </a:r>
            <a:r>
              <a:rPr lang="el-GR" sz="2000" dirty="0" smtClean="0">
                <a:solidFill>
                  <a:prstClr val="black"/>
                </a:solidFill>
              </a:rPr>
              <a:t>μενού,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l-GR" sz="2000" dirty="0" smtClean="0">
                <a:solidFill>
                  <a:prstClr val="black"/>
                </a:solidFill>
              </a:rPr>
              <a:t>και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πατάμε το πλήκτρο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Next</a:t>
            </a:r>
            <a:r>
              <a:rPr lang="en-US" sz="2000" dirty="0">
                <a:solidFill>
                  <a:prstClr val="black"/>
                </a:solidFill>
              </a:rPr>
              <a:t>’.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Ως έκδοση του </a:t>
            </a:r>
            <a:r>
              <a:rPr lang="en-US" sz="2000" i="1" dirty="0">
                <a:solidFill>
                  <a:prstClr val="black"/>
                </a:solidFill>
              </a:rPr>
              <a:t>JUnit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που θα χρησιμοποιήσουμε επιλέγουμε την έκδοση </a:t>
            </a:r>
            <a:r>
              <a:rPr lang="el-GR" sz="2000" dirty="0" smtClean="0">
                <a:solidFill>
                  <a:prstClr val="black"/>
                </a:solidFill>
              </a:rPr>
              <a:t>4.</a:t>
            </a:r>
            <a:endParaRPr lang="el-GR" sz="20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Πατάμε το πλήκτρο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Finish</a:t>
            </a:r>
            <a:r>
              <a:rPr lang="en-US" sz="2000" dirty="0">
                <a:solidFill>
                  <a:prstClr val="black"/>
                </a:solidFill>
              </a:rPr>
              <a:t>’ </a:t>
            </a:r>
            <a:r>
              <a:rPr lang="el-GR" sz="2000" dirty="0">
                <a:solidFill>
                  <a:prstClr val="black"/>
                </a:solidFill>
              </a:rPr>
              <a:t>δύο φορές: μία για να κλείσουμε το πλαίσιο διαλόγου ‘</a:t>
            </a:r>
            <a:r>
              <a:rPr lang="en-US" sz="2000" i="1" dirty="0">
                <a:solidFill>
                  <a:prstClr val="black"/>
                </a:solidFill>
              </a:rPr>
              <a:t>Add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Library</a:t>
            </a:r>
            <a:r>
              <a:rPr lang="el-GR" sz="2000" dirty="0" smtClean="0">
                <a:solidFill>
                  <a:prstClr val="black"/>
                </a:solidFill>
              </a:rPr>
              <a:t>’, </a:t>
            </a:r>
            <a:r>
              <a:rPr lang="el-GR" sz="2000" dirty="0">
                <a:solidFill>
                  <a:prstClr val="black"/>
                </a:solidFill>
              </a:rPr>
              <a:t>και μία για να κλείσουμε το πλαίσιο διαλόγου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New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Java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Project</a:t>
            </a:r>
            <a:r>
              <a:rPr lang="en-US" sz="2000" dirty="0" smtClean="0">
                <a:solidFill>
                  <a:prstClr val="black"/>
                </a:solidFill>
              </a:rPr>
              <a:t>’.</a:t>
            </a:r>
            <a:endParaRPr lang="el-GR" sz="2000" dirty="0">
              <a:solidFill>
                <a:prstClr val="black"/>
              </a:solidFill>
            </a:endParaRPr>
          </a:p>
        </p:txBody>
      </p:sp>
      <p:pic>
        <p:nvPicPr>
          <p:cNvPr id="7" name="Θέση περιεχομένου 2" descr="Εικόνα με την διαδικασία προσθήκης της βιβλιοθήκης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224" y="1641736"/>
            <a:ext cx="3823976" cy="4682864"/>
          </a:xfr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45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Δημιουργία της κλάσης </a:t>
            </a:r>
            <a:r>
              <a:rPr lang="en-US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Calculator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(1 από 2)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Επιλέγουμε </a:t>
            </a:r>
            <a:r>
              <a:rPr lang="en-US" sz="2800" dirty="0">
                <a:solidFill>
                  <a:prstClr val="black"/>
                </a:solidFill>
              </a:rPr>
              <a:t>‘</a:t>
            </a:r>
            <a:r>
              <a:rPr lang="en-US" sz="2800" i="1" dirty="0" smtClean="0">
                <a:solidFill>
                  <a:prstClr val="black"/>
                </a:solidFill>
              </a:rPr>
              <a:t>File </a:t>
            </a:r>
            <a:r>
              <a:rPr lang="en-US" sz="2800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sz="2800" i="1" dirty="0" smtClean="0">
                <a:solidFill>
                  <a:prstClr val="black"/>
                </a:solidFill>
                <a:sym typeface="Wingdings" pitchFamily="2" charset="2"/>
              </a:rPr>
              <a:t>New </a:t>
            </a:r>
            <a:r>
              <a:rPr lang="en-US" sz="2800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sz="2800" i="1" dirty="0" smtClean="0">
                <a:solidFill>
                  <a:prstClr val="black"/>
                </a:solidFill>
                <a:sym typeface="Wingdings" pitchFamily="2" charset="2"/>
              </a:rPr>
              <a:t>Class</a:t>
            </a:r>
            <a:r>
              <a:rPr lang="en-US" sz="2800" dirty="0" smtClean="0">
                <a:solidFill>
                  <a:prstClr val="black"/>
                </a:solidFill>
                <a:sym typeface="Wingdings" pitchFamily="2" charset="2"/>
              </a:rPr>
              <a:t>’</a:t>
            </a:r>
            <a:r>
              <a:rPr lang="el-GR" sz="2800" dirty="0" smtClean="0">
                <a:solidFill>
                  <a:prstClr val="black"/>
                </a:solidFill>
                <a:sym typeface="Wingdings" pitchFamily="2" charset="2"/>
              </a:rPr>
              <a:t>.</a:t>
            </a:r>
            <a:endParaRPr lang="en-US" sz="2800" dirty="0">
              <a:solidFill>
                <a:prstClr val="black"/>
              </a:solidFill>
              <a:sym typeface="Wingdings" pitchFamily="2" charset="2"/>
            </a:endParaRPr>
          </a:p>
          <a:p>
            <a:pPr marL="342000" lvl="0" indent="-342000">
              <a:spcBef>
                <a:spcPts val="0"/>
              </a:spcBef>
              <a:spcAft>
                <a:spcPts val="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  <a:sym typeface="Wingdings" pitchFamily="2" charset="2"/>
              </a:rPr>
              <a:t>Στο πλαίσιο διαλόγου 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‘</a:t>
            </a:r>
            <a:r>
              <a:rPr lang="en-US" sz="2800" i="1" dirty="0">
                <a:solidFill>
                  <a:prstClr val="black"/>
                </a:solidFill>
                <a:sym typeface="Wingdings" pitchFamily="2" charset="2"/>
              </a:rPr>
              <a:t>Java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800" i="1" dirty="0">
                <a:solidFill>
                  <a:prstClr val="black"/>
                </a:solidFill>
                <a:sym typeface="Wingdings" pitchFamily="2" charset="2"/>
              </a:rPr>
              <a:t>Class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’ </a:t>
            </a:r>
            <a:r>
              <a:rPr lang="el-GR" sz="2800" dirty="0">
                <a:solidFill>
                  <a:prstClr val="black"/>
                </a:solidFill>
                <a:sym typeface="Wingdings" pitchFamily="2" charset="2"/>
              </a:rPr>
              <a:t>για την δημιουργία της κλάσης </a:t>
            </a:r>
            <a:r>
              <a:rPr lang="el-GR" sz="2800" dirty="0" smtClean="0">
                <a:solidFill>
                  <a:prstClr val="black"/>
                </a:solidFill>
                <a:sym typeface="Wingdings" pitchFamily="2" charset="2"/>
              </a:rPr>
              <a:t>μας, </a:t>
            </a:r>
            <a:r>
              <a:rPr lang="el-GR" sz="2800" dirty="0">
                <a:solidFill>
                  <a:prstClr val="black"/>
                </a:solidFill>
                <a:sym typeface="Wingdings" pitchFamily="2" charset="2"/>
              </a:rPr>
              <a:t>δίνουμε τα εξής στοιχεία: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Στο ‘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Package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’ </a:t>
            </a: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δίνουμε ως όνομα του πακέτου το πακέτο 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‘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domain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’</a:t>
            </a:r>
            <a:r>
              <a:rPr lang="el-GR" dirty="0" smtClean="0">
                <a:solidFill>
                  <a:prstClr val="black"/>
                </a:solidFill>
                <a:sym typeface="Wingdings" pitchFamily="2" charset="2"/>
              </a:rPr>
              <a:t>.</a:t>
            </a:r>
            <a:endParaRPr lang="en-US" dirty="0">
              <a:solidFill>
                <a:prstClr val="black"/>
              </a:solidFill>
              <a:sym typeface="Wingdings" pitchFamily="2" charset="2"/>
            </a:endParaRPr>
          </a:p>
          <a:p>
            <a:pPr marL="948690" lvl="2" indent="-342000">
              <a:spcBef>
                <a:spcPts val="0"/>
              </a:spcBef>
              <a:spcAft>
                <a:spcPts val="3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Στο ‘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Name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’ </a:t>
            </a: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δίνουμε το όνομα της κλάσης ‘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Calculator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’</a:t>
            </a:r>
            <a:r>
              <a:rPr lang="el-GR" dirty="0" smtClean="0">
                <a:solidFill>
                  <a:prstClr val="black"/>
                </a:solidFill>
                <a:sym typeface="Wingdings" pitchFamily="2" charset="2"/>
              </a:rPr>
              <a:t>.</a:t>
            </a:r>
            <a:endParaRPr lang="el-GR" dirty="0">
              <a:solidFill>
                <a:prstClr val="black"/>
              </a:solidFill>
              <a:sym typeface="Wingdings" pitchFamily="2" charset="2"/>
            </a:endParaRPr>
          </a:p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  <a:sym typeface="Wingdings" pitchFamily="2" charset="2"/>
              </a:rPr>
              <a:t>Πατάμε το πλήκτρο </a:t>
            </a:r>
            <a:r>
              <a:rPr lang="en-US" sz="2800" i="1" dirty="0">
                <a:solidFill>
                  <a:prstClr val="black"/>
                </a:solidFill>
                <a:sym typeface="Wingdings" pitchFamily="2" charset="2"/>
              </a:rPr>
              <a:t>Finish</a:t>
            </a:r>
            <a:r>
              <a:rPr lang="en-US" sz="28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l-GR" sz="2800" dirty="0">
                <a:solidFill>
                  <a:prstClr val="black"/>
                </a:solidFill>
                <a:sym typeface="Wingdings" pitchFamily="2" charset="2"/>
              </a:rPr>
              <a:t>για τη δημιουργία της </a:t>
            </a:r>
            <a:r>
              <a:rPr lang="el-GR" sz="2800" dirty="0" smtClean="0">
                <a:solidFill>
                  <a:prstClr val="black"/>
                </a:solidFill>
                <a:sym typeface="Wingdings" pitchFamily="2" charset="2"/>
              </a:rPr>
              <a:t>κλάσης.</a:t>
            </a:r>
            <a:endParaRPr lang="el-GR" sz="2800" dirty="0">
              <a:solidFill>
                <a:prstClr val="black"/>
              </a:solidFill>
              <a:sym typeface="Wingdings" pitchFamily="2" charset="2"/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Η κλάση ανοίγει στον επεξεργαστή κώδικα του </a:t>
            </a:r>
            <a:r>
              <a:rPr lang="en-US" sz="2800" i="1" dirty="0">
                <a:solidFill>
                  <a:prstClr val="black"/>
                </a:solidFill>
              </a:rPr>
              <a:t>Eclipse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για να τη γράψουμε.</a:t>
            </a:r>
          </a:p>
          <a:p>
            <a:endParaRPr lang="en-US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93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Δημιουργία της κλάσης </a:t>
            </a:r>
            <a:r>
              <a:rPr lang="en-US" b="1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Calculator</a:t>
            </a: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l-GR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(2 </a:t>
            </a: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από 2)</a:t>
            </a:r>
            <a:endParaRPr lang="en-US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343400" cy="4648200"/>
          </a:xfrm>
        </p:spPr>
        <p:txBody>
          <a:bodyPr>
            <a:normAutofit/>
          </a:bodyPr>
          <a:lstStyle/>
          <a:p>
            <a:pPr marL="274320" lvl="0" indent="-274320">
              <a:spcBef>
                <a:spcPts val="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endParaRPr lang="el-GR" sz="1800" dirty="0" smtClean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 smtClean="0">
                <a:solidFill>
                  <a:prstClr val="black"/>
                </a:solidFill>
              </a:rPr>
              <a:t>Δίνουμε </a:t>
            </a:r>
            <a:r>
              <a:rPr lang="el-GR" dirty="0">
                <a:solidFill>
                  <a:prstClr val="black"/>
                </a:solidFill>
              </a:rPr>
              <a:t>τον </a:t>
            </a:r>
            <a:r>
              <a:rPr lang="el-GR" dirty="0" smtClean="0">
                <a:solidFill>
                  <a:prstClr val="black"/>
                </a:solidFill>
              </a:rPr>
              <a:t>κώδικα </a:t>
            </a:r>
            <a:r>
              <a:rPr lang="el-GR" dirty="0">
                <a:solidFill>
                  <a:prstClr val="black"/>
                </a:solidFill>
              </a:rPr>
              <a:t>με την προσθήκη της δήλωσης του πακέτου στην πρώτη </a:t>
            </a:r>
            <a:r>
              <a:rPr lang="el-GR" dirty="0" smtClean="0">
                <a:solidFill>
                  <a:prstClr val="black"/>
                </a:solidFill>
              </a:rPr>
              <a:t>γραμμή: </a:t>
            </a:r>
            <a:r>
              <a:rPr lang="en-US" i="1" dirty="0" smtClean="0">
                <a:solidFill>
                  <a:prstClr val="black"/>
                </a:solidFill>
              </a:rPr>
              <a:t>package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i="1" dirty="0">
                <a:solidFill>
                  <a:prstClr val="black"/>
                </a:solidFill>
              </a:rPr>
              <a:t>domain</a:t>
            </a:r>
            <a:r>
              <a:rPr lang="en-US" dirty="0">
                <a:solidFill>
                  <a:prstClr val="black"/>
                </a:solidFill>
              </a:rPr>
              <a:t>;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Δεν χρειάζεται να γράψετε το όνομα του πακέτου ή της κλάσης γιατί παράγονται αυτόματα από το </a:t>
            </a:r>
            <a:r>
              <a:rPr lang="en-US" sz="2400" i="1" dirty="0">
                <a:solidFill>
                  <a:prstClr val="black"/>
                </a:solidFill>
              </a:rPr>
              <a:t>Eclipse</a:t>
            </a:r>
            <a:r>
              <a:rPr lang="el-GR" dirty="0">
                <a:solidFill>
                  <a:prstClr val="black"/>
                </a:solidFill>
              </a:rPr>
              <a:t>.</a:t>
            </a:r>
          </a:p>
          <a:p>
            <a:endParaRPr lang="en-US" dirty="0"/>
          </a:p>
        </p:txBody>
      </p:sp>
      <p:pic>
        <p:nvPicPr>
          <p:cNvPr id="9" name="Θέση περιεχομένου 2" descr="Εικόνα με την διαδικασία δημιουργίας της κλάσης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584" y="1676400"/>
            <a:ext cx="3891216" cy="4572000"/>
          </a:xfr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9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Δημιουργία κλάσης ελέγχου για την κλάση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Calculator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#1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191000" cy="45720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Κάνουμε δεξί κλικ στον ‘</a:t>
            </a:r>
            <a:r>
              <a:rPr lang="en-US" sz="2400" i="1" dirty="0">
                <a:solidFill>
                  <a:prstClr val="black"/>
                </a:solidFill>
              </a:rPr>
              <a:t>Package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i="1" dirty="0">
                <a:solidFill>
                  <a:prstClr val="black"/>
                </a:solidFill>
              </a:rPr>
              <a:t>Explorer</a:t>
            </a:r>
            <a:r>
              <a:rPr lang="en-US" sz="2400" dirty="0">
                <a:solidFill>
                  <a:prstClr val="black"/>
                </a:solidFill>
              </a:rPr>
              <a:t>’ </a:t>
            </a:r>
            <a:r>
              <a:rPr lang="el-GR" sz="2400" dirty="0">
                <a:solidFill>
                  <a:prstClr val="black"/>
                </a:solidFill>
              </a:rPr>
              <a:t>στην κλάση </a:t>
            </a:r>
            <a:r>
              <a:rPr lang="en-US" sz="2400" i="1" dirty="0" smtClean="0">
                <a:solidFill>
                  <a:prstClr val="black"/>
                </a:solidFill>
              </a:rPr>
              <a:t>Calculator</a:t>
            </a:r>
            <a:r>
              <a:rPr lang="el-GR" sz="2400" dirty="0" smtClean="0">
                <a:solidFill>
                  <a:prstClr val="black"/>
                </a:solidFill>
              </a:rPr>
              <a:t>,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l-GR" sz="2400" dirty="0">
                <a:solidFill>
                  <a:prstClr val="black"/>
                </a:solidFill>
              </a:rPr>
              <a:t>και επιλέγουμε ‘</a:t>
            </a:r>
            <a:r>
              <a:rPr lang="en-US" sz="2400" i="1" dirty="0" smtClean="0">
                <a:solidFill>
                  <a:prstClr val="black"/>
                </a:solidFill>
              </a:rPr>
              <a:t>New 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 </a:t>
            </a:r>
            <a:r>
              <a:rPr lang="en-US" sz="2400" i="1" dirty="0" err="1" smtClean="0">
                <a:solidFill>
                  <a:prstClr val="black"/>
                </a:solidFill>
                <a:sym typeface="Wingdings" pitchFamily="2" charset="2"/>
              </a:rPr>
              <a:t>JUnit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Test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Case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’ </a:t>
            </a: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για να δημιουργήσουμε την κλάση ελέγχου για την κλάση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Calculator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Αυτό ξεκινά τον οδηγό δημιουργίας νέας περίπτωσης ελέγχου του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JUnit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 (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JUnit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Test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Case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dialog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).</a:t>
            </a:r>
            <a:endParaRPr lang="el-GR" sz="2400" dirty="0">
              <a:solidFill>
                <a:prstClr val="black"/>
              </a:solidFill>
            </a:endParaRPr>
          </a:p>
        </p:txBody>
      </p:sp>
      <p:pic>
        <p:nvPicPr>
          <p:cNvPr id="7" name="Θέση περιεχομένου 2" descr="Εικόνα με την διαδικασία δημιουργίας της κλάσης ελέγχου.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094" y="2286000"/>
            <a:ext cx="4120104" cy="3200400"/>
          </a:xfr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48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Δημιουργία κλάσης ελέγχου για την κλάση 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Calculator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#2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343400" cy="4876800"/>
          </a:xfrm>
        </p:spPr>
        <p:txBody>
          <a:bodyPr>
            <a:normAutofit fontScale="92500"/>
          </a:bodyPr>
          <a:lstStyle/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Ο οδηγός δημιουργίας νέας περίπτωσης ελέγχου εξ ορισμού δημιουργεί μία κλάση ελέγχου με το όνομα της κλάσης και το επίθεμα 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‘</a:t>
            </a:r>
            <a:r>
              <a:rPr lang="en-US" sz="2400" i="1" dirty="0">
                <a:solidFill>
                  <a:prstClr val="black"/>
                </a:solidFill>
                <a:sym typeface="Wingdings" pitchFamily="2" charset="2"/>
              </a:rPr>
              <a:t>Test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’.</a:t>
            </a:r>
            <a:endParaRPr lang="en-US" sz="2400" dirty="0">
              <a:solidFill>
                <a:prstClr val="black"/>
              </a:solidFill>
              <a:sym typeface="Wingdings" pitchFamily="2" charset="2"/>
            </a:endParaRPr>
          </a:p>
          <a:p>
            <a:pPr marL="948690" lvl="2" indent="-342000">
              <a:spcBef>
                <a:spcPts val="0"/>
              </a:spcBef>
              <a:spcAft>
                <a:spcPts val="6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Στο παράδειγμά μας επειδή η κλάση που ελέγχουμε λέγεται 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‘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Calculator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’ </a:t>
            </a:r>
            <a:r>
              <a:rPr lang="el-GR" dirty="0">
                <a:solidFill>
                  <a:prstClr val="black"/>
                </a:solidFill>
                <a:sym typeface="Wingdings" pitchFamily="2" charset="2"/>
              </a:rPr>
              <a:t>η περίπτωση ελέγχου ονομάζεται ‘</a:t>
            </a:r>
            <a:r>
              <a:rPr lang="en-US" i="1" dirty="0" err="1">
                <a:solidFill>
                  <a:prstClr val="black"/>
                </a:solidFill>
                <a:sym typeface="Wingdings" pitchFamily="2" charset="2"/>
              </a:rPr>
              <a:t>CalculatorTest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’.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Η κλάση ελέγχου εξ ορισμού δημιουργείται στο ίδιο πακέτο με την κλάση που ελέγχουμε</a:t>
            </a:r>
            <a:r>
              <a:rPr lang="el-GR" sz="2400" dirty="0" smtClean="0">
                <a:solidFill>
                  <a:prstClr val="black"/>
                </a:solidFill>
                <a:sym typeface="Wingdings" pitchFamily="2" charset="2"/>
              </a:rPr>
              <a:t>.</a:t>
            </a:r>
            <a:endParaRPr lang="en-US" sz="2400" dirty="0">
              <a:solidFill>
                <a:prstClr val="black"/>
              </a:solidFill>
              <a:sym typeface="Wingdings" pitchFamily="2" charset="2"/>
            </a:endParaRPr>
          </a:p>
        </p:txBody>
      </p:sp>
      <p:sp>
        <p:nvSpPr>
          <p:cNvPr id="4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648200" y="1447801"/>
            <a:ext cx="4191000" cy="1295400"/>
          </a:xfrm>
        </p:spPr>
        <p:txBody>
          <a:bodyPr>
            <a:normAutofit fontScale="92500"/>
          </a:bodyPr>
          <a:lstStyle/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Αποδεχόμαστε τις εξ ορισμού τιμές στο </a:t>
            </a:r>
            <a:r>
              <a:rPr lang="el-GR" sz="2400" dirty="0" smtClean="0">
                <a:solidFill>
                  <a:prstClr val="black"/>
                </a:solidFill>
                <a:sym typeface="Wingdings" pitchFamily="2" charset="2"/>
              </a:rPr>
              <a:t>1ο βήμα </a:t>
            </a:r>
            <a:r>
              <a:rPr lang="el-GR" sz="2400" dirty="0">
                <a:solidFill>
                  <a:prstClr val="black"/>
                </a:solidFill>
                <a:sym typeface="Wingdings" pitchFamily="2" charset="2"/>
              </a:rPr>
              <a:t>του οδηγού και πατάμε το </a:t>
            </a:r>
            <a:r>
              <a:rPr lang="en-US" sz="2400" dirty="0" smtClean="0">
                <a:solidFill>
                  <a:prstClr val="black"/>
                </a:solidFill>
                <a:sym typeface="Wingdings" pitchFamily="2" charset="2"/>
              </a:rPr>
              <a:t>‘</a:t>
            </a:r>
            <a:r>
              <a:rPr lang="en-US" sz="2400" i="1" dirty="0" smtClean="0">
                <a:solidFill>
                  <a:prstClr val="black"/>
                </a:solidFill>
                <a:sym typeface="Wingdings" pitchFamily="2" charset="2"/>
              </a:rPr>
              <a:t>Next</a:t>
            </a:r>
            <a:r>
              <a:rPr lang="en-US" sz="2400" dirty="0">
                <a:solidFill>
                  <a:prstClr val="black"/>
                </a:solidFill>
                <a:sym typeface="Wingdings" pitchFamily="2" charset="2"/>
              </a:rPr>
              <a:t>’.</a:t>
            </a:r>
            <a:endParaRPr lang="el-GR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7" name="Θέση περιεχομένου 3" descr="Εικόνα με την διαδικασία δημιουργίας της κλάσης ελέγχου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809" y="2636484"/>
            <a:ext cx="3300391" cy="3611916"/>
          </a:xfrm>
          <a:prstGeom prst="rect">
            <a:avLst/>
          </a:prstGeo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874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Αρχική κλάση ελέγχου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657600" cy="4602163"/>
          </a:xfrm>
        </p:spPr>
        <p:txBody>
          <a:bodyPr/>
          <a:lstStyle/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 smtClean="0">
                <a:solidFill>
                  <a:prstClr val="black"/>
                </a:solidFill>
              </a:rPr>
              <a:t>Η </a:t>
            </a:r>
            <a:r>
              <a:rPr lang="el-GR" sz="2000" dirty="0">
                <a:solidFill>
                  <a:prstClr val="black"/>
                </a:solidFill>
              </a:rPr>
              <a:t>κλάση ελέγχου δημιουργείται με τα κατάλληλα </a:t>
            </a:r>
            <a:r>
              <a:rPr lang="en-US" sz="2000" i="1" dirty="0">
                <a:solidFill>
                  <a:prstClr val="black"/>
                </a:solidFill>
              </a:rPr>
              <a:t>Import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statements</a:t>
            </a:r>
            <a:r>
              <a:rPr lang="en-US" sz="2000" dirty="0">
                <a:solidFill>
                  <a:prstClr val="black"/>
                </a:solidFill>
              </a:rPr>
              <a:t>. </a:t>
            </a:r>
            <a:endParaRPr lang="el-GR" sz="20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Η μέθοδος ελέγχου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 err="1">
                <a:solidFill>
                  <a:prstClr val="black"/>
                </a:solidFill>
              </a:rPr>
              <a:t>testAdd</a:t>
            </a:r>
            <a:r>
              <a:rPr lang="en-US" sz="2000" dirty="0">
                <a:solidFill>
                  <a:prstClr val="black"/>
                </a:solidFill>
              </a:rPr>
              <a:t>’ </a:t>
            </a:r>
            <a:r>
              <a:rPr lang="el-GR" sz="2000" dirty="0">
                <a:solidFill>
                  <a:prstClr val="black"/>
                </a:solidFill>
              </a:rPr>
              <a:t>δημιουργήθηκε για τον έλεγχο της μεθόδου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add</a:t>
            </a:r>
            <a:r>
              <a:rPr lang="en-US" sz="2000" dirty="0">
                <a:solidFill>
                  <a:prstClr val="black"/>
                </a:solidFill>
              </a:rPr>
              <a:t>’</a:t>
            </a:r>
            <a:r>
              <a:rPr lang="el-GR" sz="2000" dirty="0">
                <a:solidFill>
                  <a:prstClr val="black"/>
                </a:solidFill>
              </a:rPr>
              <a:t>, επειδή επιλέξαμε την </a:t>
            </a:r>
            <a:r>
              <a:rPr lang="en-US" sz="2000" i="1" dirty="0">
                <a:solidFill>
                  <a:prstClr val="black"/>
                </a:solidFill>
              </a:rPr>
              <a:t>add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  <a:endParaRPr lang="el-GR" sz="20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Η προσθήκη της επισήμανσης ‘@</a:t>
            </a:r>
            <a:r>
              <a:rPr lang="en-US" sz="2000" i="1" dirty="0">
                <a:solidFill>
                  <a:prstClr val="black"/>
                </a:solidFill>
              </a:rPr>
              <a:t>Test</a:t>
            </a:r>
            <a:r>
              <a:rPr lang="en-US" sz="2000" dirty="0">
                <a:solidFill>
                  <a:prstClr val="black"/>
                </a:solidFill>
              </a:rPr>
              <a:t>’ </a:t>
            </a:r>
            <a:r>
              <a:rPr lang="el-GR" sz="2000" dirty="0">
                <a:solidFill>
                  <a:prstClr val="black"/>
                </a:solidFill>
              </a:rPr>
              <a:t>πριν το όνομα της μεθόδου είναι αυτό που λέει στο </a:t>
            </a:r>
            <a:r>
              <a:rPr lang="en-US" sz="2000" i="1" dirty="0">
                <a:solidFill>
                  <a:prstClr val="black"/>
                </a:solidFill>
              </a:rPr>
              <a:t>JUnit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πως αυτή είναι μία μέθοδος ελέγχου.</a:t>
            </a:r>
          </a:p>
          <a:p>
            <a:endParaRPr lang="en-US" dirty="0"/>
          </a:p>
        </p:txBody>
      </p:sp>
      <p:sp>
        <p:nvSpPr>
          <p:cNvPr id="4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191000" y="1524001"/>
            <a:ext cx="4724400" cy="2584704"/>
          </a:xfrm>
        </p:spPr>
        <p:txBody>
          <a:bodyPr/>
          <a:lstStyle/>
          <a:p>
            <a:pPr marL="27432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Αρχικά η μέθοδος ελέγχου δεν περιέχει κώδικα παρά μόνο μία εντολή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fail</a:t>
            </a:r>
            <a:r>
              <a:rPr lang="en-US" sz="2000" dirty="0">
                <a:solidFill>
                  <a:prstClr val="black"/>
                </a:solidFill>
              </a:rPr>
              <a:t>’ </a:t>
            </a:r>
            <a:r>
              <a:rPr lang="el-GR" sz="2000" dirty="0">
                <a:solidFill>
                  <a:prstClr val="black"/>
                </a:solidFill>
              </a:rPr>
              <a:t>με την ένδειξη</a:t>
            </a:r>
            <a:r>
              <a:rPr lang="en-US" sz="2000" dirty="0">
                <a:solidFill>
                  <a:prstClr val="black"/>
                </a:solidFill>
              </a:rPr>
              <a:t> “</a:t>
            </a:r>
            <a:r>
              <a:rPr lang="en-US" sz="2000" i="1" dirty="0">
                <a:solidFill>
                  <a:prstClr val="black"/>
                </a:solidFill>
              </a:rPr>
              <a:t>Not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yet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implemented</a:t>
            </a:r>
            <a:r>
              <a:rPr lang="en-US" sz="2000" dirty="0">
                <a:solidFill>
                  <a:prstClr val="black"/>
                </a:solidFill>
              </a:rPr>
              <a:t>”. </a:t>
            </a:r>
            <a:r>
              <a:rPr lang="el-GR" sz="2000" dirty="0">
                <a:solidFill>
                  <a:prstClr val="black"/>
                </a:solidFill>
              </a:rPr>
              <a:t>Αυτό γίνεται ώστε αν ξεχάσουμε να υλοποιήσουμε μία μέθοδο ελέγχου και τρέξουμε τους ελέγχους να αποτύχει ο έλεγχος και έτσι να θυμηθούμε να συμπληρώσουμε τον κώδικα ελέγχου.</a:t>
            </a:r>
          </a:p>
          <a:p>
            <a:endParaRPr lang="en-US" dirty="0"/>
          </a:p>
        </p:txBody>
      </p:sp>
      <p:pic>
        <p:nvPicPr>
          <p:cNvPr id="7" name="Θέση περιεχομένου 3" descr="Εικόνα με τις εντολές του κώδικα που περιέχει η κλάση ελέγχου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108704"/>
            <a:ext cx="3276600" cy="2190225"/>
          </a:xfrm>
          <a:prstGeom prst="rect">
            <a:avLst/>
          </a:prstGeo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08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Εκτέλεση των ελέγχων μιας κλάσης ελέγχου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Για να εκτελέσουμε τους ελέγχους μιας κλάσης </a:t>
            </a:r>
            <a:r>
              <a:rPr lang="el-GR" dirty="0" smtClean="0">
                <a:solidFill>
                  <a:prstClr val="black"/>
                </a:solidFill>
              </a:rPr>
              <a:t>ελέγχου, </a:t>
            </a:r>
            <a:r>
              <a:rPr lang="el-GR" dirty="0">
                <a:solidFill>
                  <a:prstClr val="black"/>
                </a:solidFill>
              </a:rPr>
              <a:t>επιλέγουμε με δεξί κλικ την κλάση ελέγχου από τον </a:t>
            </a:r>
            <a:r>
              <a:rPr lang="en-US" i="1" dirty="0">
                <a:solidFill>
                  <a:prstClr val="black"/>
                </a:solidFill>
              </a:rPr>
              <a:t>Package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 smtClean="0">
                <a:solidFill>
                  <a:prstClr val="black"/>
                </a:solidFill>
              </a:rPr>
              <a:t>Explorer</a:t>
            </a:r>
            <a:r>
              <a:rPr lang="el-GR" dirty="0" smtClean="0">
                <a:solidFill>
                  <a:prstClr val="black"/>
                </a:solidFill>
              </a:rPr>
              <a:t>.</a:t>
            </a:r>
            <a:endParaRPr lang="el-GR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Από το αναδυόμενο μενού επιλέγουμε ‘</a:t>
            </a:r>
            <a:r>
              <a:rPr lang="en-US" i="1" dirty="0">
                <a:solidFill>
                  <a:prstClr val="black"/>
                </a:solidFill>
              </a:rPr>
              <a:t>Run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i="1" dirty="0" smtClean="0">
                <a:solidFill>
                  <a:prstClr val="black"/>
                </a:solidFill>
              </a:rPr>
              <a:t>As 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</a:t>
            </a:r>
            <a:r>
              <a:rPr lang="en-US" i="1" dirty="0" err="1" smtClean="0">
                <a:solidFill>
                  <a:prstClr val="black"/>
                </a:solidFill>
                <a:sym typeface="Wingdings" pitchFamily="2" charset="2"/>
              </a:rPr>
              <a:t>JUnit</a:t>
            </a:r>
            <a:r>
              <a:rPr lang="en-US" dirty="0" smtClean="0">
                <a:solidFill>
                  <a:prstClr val="black"/>
                </a:solidFill>
                <a:sym typeface="Wingdings" pitchFamily="2" charset="2"/>
              </a:rPr>
              <a:t> </a:t>
            </a:r>
            <a:r>
              <a:rPr lang="en-US" i="1" dirty="0">
                <a:solidFill>
                  <a:prstClr val="black"/>
                </a:solidFill>
                <a:sym typeface="Wingdings" pitchFamily="2" charset="2"/>
              </a:rPr>
              <a:t>Test</a:t>
            </a:r>
            <a:r>
              <a:rPr lang="en-US" dirty="0">
                <a:solidFill>
                  <a:prstClr val="black"/>
                </a:solidFill>
                <a:sym typeface="Wingdings" pitchFamily="2" charset="2"/>
              </a:rPr>
              <a:t>’.</a:t>
            </a:r>
            <a:endParaRPr lang="el-GR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7" name="Θέση περιεχομένου 2" descr="Εικόνα με την διαδικασία εκτέλεσης των ελέγχων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752600"/>
            <a:ext cx="4669001" cy="4419600"/>
          </a:xfrm>
        </p:spPr>
      </p:pic>
      <p:sp>
        <p:nvSpPr>
          <p:cNvPr id="5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25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Αποτελέσματα ελέγχου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Η εκτέλεση της κλάσης </a:t>
            </a:r>
            <a:r>
              <a:rPr lang="el-GR" sz="2000" dirty="0" smtClean="0">
                <a:solidFill>
                  <a:prstClr val="black"/>
                </a:solidFill>
              </a:rPr>
              <a:t>ελέγχου </a:t>
            </a:r>
            <a:r>
              <a:rPr lang="el-GR" sz="2000" dirty="0">
                <a:solidFill>
                  <a:prstClr val="black"/>
                </a:solidFill>
              </a:rPr>
              <a:t>έχει ως </a:t>
            </a:r>
            <a:r>
              <a:rPr lang="el-GR" sz="2000" dirty="0" smtClean="0">
                <a:solidFill>
                  <a:prstClr val="black"/>
                </a:solidFill>
              </a:rPr>
              <a:t>αποτέλεσμα, </a:t>
            </a:r>
            <a:r>
              <a:rPr lang="el-GR" sz="2000" dirty="0">
                <a:solidFill>
                  <a:prstClr val="black"/>
                </a:solidFill>
              </a:rPr>
              <a:t>την εκτέλεση όλων των μεθόδων που έχουν επισημανθεί με την επισήμανση ‘</a:t>
            </a:r>
            <a:r>
              <a:rPr lang="en-US" sz="2000" dirty="0">
                <a:solidFill>
                  <a:prstClr val="black"/>
                </a:solidFill>
              </a:rPr>
              <a:t>@</a:t>
            </a:r>
            <a:r>
              <a:rPr lang="en-US" sz="2000" i="1" dirty="0">
                <a:solidFill>
                  <a:prstClr val="black"/>
                </a:solidFill>
              </a:rPr>
              <a:t>Test</a:t>
            </a:r>
            <a:r>
              <a:rPr lang="en-US" sz="2000" dirty="0" smtClean="0">
                <a:solidFill>
                  <a:prstClr val="black"/>
                </a:solidFill>
              </a:rPr>
              <a:t>’.</a:t>
            </a:r>
            <a:endParaRPr lang="el-GR" sz="20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Στην περίπτωσή </a:t>
            </a:r>
            <a:r>
              <a:rPr lang="el-GR" sz="2000" dirty="0" smtClean="0">
                <a:solidFill>
                  <a:prstClr val="black"/>
                </a:solidFill>
              </a:rPr>
              <a:t>μας, </a:t>
            </a:r>
            <a:r>
              <a:rPr lang="el-GR" sz="2000" dirty="0">
                <a:solidFill>
                  <a:prstClr val="black"/>
                </a:solidFill>
              </a:rPr>
              <a:t>η μοναδική μέθοδος που έχουμε τώρα θα </a:t>
            </a:r>
            <a:r>
              <a:rPr lang="el-GR" sz="2000" dirty="0" smtClean="0">
                <a:solidFill>
                  <a:prstClr val="black"/>
                </a:solidFill>
              </a:rPr>
              <a:t>αποτύχει, </a:t>
            </a:r>
            <a:r>
              <a:rPr lang="el-GR" sz="2000" dirty="0">
                <a:solidFill>
                  <a:prstClr val="black"/>
                </a:solidFill>
              </a:rPr>
              <a:t>λόγω του ότι δεν γράψαμε ακόμη τον κώδικα του </a:t>
            </a:r>
            <a:r>
              <a:rPr lang="el-GR" sz="2000" dirty="0" smtClean="0">
                <a:solidFill>
                  <a:prstClr val="black"/>
                </a:solidFill>
              </a:rPr>
              <a:t>ελέγχου, </a:t>
            </a:r>
            <a:r>
              <a:rPr lang="el-GR" sz="2000" dirty="0">
                <a:solidFill>
                  <a:prstClr val="black"/>
                </a:solidFill>
              </a:rPr>
              <a:t>και περιέχει μόνο την εντολή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fail</a:t>
            </a:r>
            <a:r>
              <a:rPr lang="en-US" sz="2000" dirty="0">
                <a:solidFill>
                  <a:prstClr val="black"/>
                </a:solidFill>
              </a:rPr>
              <a:t>’.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Τα αποτελέσματα φαίνονται στην καρτέλα </a:t>
            </a:r>
            <a:r>
              <a:rPr lang="en-US" sz="2000" i="1" dirty="0">
                <a:solidFill>
                  <a:prstClr val="black"/>
                </a:solidFill>
              </a:rPr>
              <a:t>JUnit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l-GR" sz="2000" dirty="0">
                <a:solidFill>
                  <a:prstClr val="black"/>
                </a:solidFill>
              </a:rPr>
              <a:t>δίπλα από την καρτέλα του </a:t>
            </a:r>
            <a:r>
              <a:rPr lang="en-US" sz="2000" dirty="0">
                <a:solidFill>
                  <a:prstClr val="black"/>
                </a:solidFill>
              </a:rPr>
              <a:t>‘</a:t>
            </a:r>
            <a:r>
              <a:rPr lang="en-US" sz="2000" i="1" dirty="0">
                <a:solidFill>
                  <a:prstClr val="black"/>
                </a:solidFill>
              </a:rPr>
              <a:t>Package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Explorer</a:t>
            </a:r>
            <a:r>
              <a:rPr lang="en-US" sz="2000" dirty="0" smtClean="0">
                <a:solidFill>
                  <a:prstClr val="black"/>
                </a:solidFill>
              </a:rPr>
              <a:t>’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>
              <a:solidFill>
                <a:prstClr val="black"/>
              </a:solidFill>
            </a:endParaRPr>
          </a:p>
        </p:txBody>
      </p:sp>
      <p:sp>
        <p:nvSpPr>
          <p:cNvPr id="4" name="Θέση περιεχομένου 2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1660488"/>
          </a:xfrm>
        </p:spPr>
        <p:txBody>
          <a:bodyPr>
            <a:normAutofit/>
          </a:bodyPr>
          <a:lstStyle/>
          <a:p>
            <a:pPr marL="274320" lvl="0" indent="-342000">
              <a:spcBef>
                <a:spcPts val="58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</a:rPr>
              <a:t>Στο παράδειγμά </a:t>
            </a:r>
            <a:r>
              <a:rPr lang="el-GR" sz="2000" dirty="0" smtClean="0">
                <a:solidFill>
                  <a:prstClr val="black"/>
                </a:solidFill>
              </a:rPr>
              <a:t>μας, </a:t>
            </a:r>
            <a:r>
              <a:rPr lang="el-GR" sz="2000" dirty="0">
                <a:solidFill>
                  <a:prstClr val="black"/>
                </a:solidFill>
              </a:rPr>
              <a:t>φαίνεται πως υπήρξε μία </a:t>
            </a:r>
            <a:r>
              <a:rPr lang="el-GR" sz="2000" dirty="0" smtClean="0">
                <a:solidFill>
                  <a:prstClr val="black"/>
                </a:solidFill>
              </a:rPr>
              <a:t>αποτυχία, </a:t>
            </a:r>
            <a:r>
              <a:rPr lang="el-GR" sz="2000" dirty="0">
                <a:solidFill>
                  <a:prstClr val="black"/>
                </a:solidFill>
              </a:rPr>
              <a:t>και στο κάτω μέρος φαίνεται και η αιτία της αποτυχίας (το μήνυμα ‘</a:t>
            </a:r>
            <a:r>
              <a:rPr lang="en-US" sz="2000" i="1" dirty="0">
                <a:solidFill>
                  <a:prstClr val="black"/>
                </a:solidFill>
              </a:rPr>
              <a:t>Not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yet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i="1" dirty="0">
                <a:solidFill>
                  <a:prstClr val="black"/>
                </a:solidFill>
              </a:rPr>
              <a:t>implemented</a:t>
            </a:r>
            <a:r>
              <a:rPr lang="en-US" sz="2000" dirty="0">
                <a:solidFill>
                  <a:prstClr val="black"/>
                </a:solidFill>
              </a:rPr>
              <a:t>’).</a:t>
            </a:r>
            <a:endParaRPr lang="el-GR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8" name="Θέση περιεχομένου 3" descr="Εικόνα με τα αποτελέσματα του ελέγχου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55888"/>
            <a:ext cx="3124200" cy="3281037"/>
          </a:xfrm>
          <a:prstGeom prst="rect">
            <a:avLst/>
          </a:prstGeom>
        </p:spPr>
      </p:pic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710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Λίγα λόγια για την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‘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assertEquals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’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(1 από 2)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228600" y="1447800"/>
            <a:ext cx="8610600" cy="5029200"/>
          </a:xfrm>
        </p:spPr>
        <p:txBody>
          <a:bodyPr>
            <a:normAutofit fontScale="92500" lnSpcReduction="10000"/>
          </a:bodyPr>
          <a:lstStyle/>
          <a:p>
            <a:pPr marL="342000" lvl="0" indent="-342000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600" dirty="0" smtClean="0">
                <a:solidFill>
                  <a:prstClr val="black"/>
                </a:solidFill>
              </a:rPr>
              <a:t>H </a:t>
            </a:r>
            <a:r>
              <a:rPr lang="en-US" sz="2600" i="1" dirty="0" err="1" smtClean="0">
                <a:solidFill>
                  <a:prstClr val="black"/>
                </a:solidFill>
              </a:rPr>
              <a:t>assertEquals</a:t>
            </a:r>
            <a:r>
              <a:rPr lang="el-GR" sz="2600" dirty="0" smtClean="0">
                <a:solidFill>
                  <a:prstClr val="black"/>
                </a:solidFill>
              </a:rPr>
              <a:t> δέχεται τρεις παραμέτρους:</a:t>
            </a:r>
          </a:p>
          <a:p>
            <a:pPr marL="948690" lvl="2" indent="-34200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n-US" dirty="0" smtClean="0">
                <a:solidFill>
                  <a:prstClr val="black"/>
                </a:solidFill>
              </a:rPr>
              <a:t>static public void </a:t>
            </a:r>
            <a:r>
              <a:rPr lang="en-US" dirty="0" err="1" smtClean="0">
                <a:solidFill>
                  <a:prstClr val="black"/>
                </a:solidFill>
              </a:rPr>
              <a:t>assertEquals</a:t>
            </a:r>
            <a:r>
              <a:rPr lang="en-US" dirty="0" smtClean="0">
                <a:solidFill>
                  <a:prstClr val="black"/>
                </a:solidFill>
              </a:rPr>
              <a:t> (double </a:t>
            </a:r>
            <a:r>
              <a:rPr lang="en-US" b="1" dirty="0" smtClean="0">
                <a:solidFill>
                  <a:prstClr val="black"/>
                </a:solidFill>
              </a:rPr>
              <a:t>expected</a:t>
            </a:r>
            <a:r>
              <a:rPr lang="en-US" dirty="0" smtClean="0">
                <a:solidFill>
                  <a:prstClr val="black"/>
                </a:solidFill>
              </a:rPr>
              <a:t>, double </a:t>
            </a:r>
            <a:r>
              <a:rPr lang="en-US" b="1" dirty="0" smtClean="0">
                <a:solidFill>
                  <a:prstClr val="black"/>
                </a:solidFill>
              </a:rPr>
              <a:t>actual</a:t>
            </a:r>
            <a:r>
              <a:rPr lang="en-US" dirty="0" smtClean="0">
                <a:solidFill>
                  <a:prstClr val="black"/>
                </a:solidFill>
              </a:rPr>
              <a:t>, double </a:t>
            </a:r>
            <a:r>
              <a:rPr lang="en-US" b="1" dirty="0" smtClean="0">
                <a:solidFill>
                  <a:prstClr val="black"/>
                </a:solidFill>
              </a:rPr>
              <a:t>delta</a:t>
            </a:r>
            <a:r>
              <a:rPr lang="en-US" dirty="0" smtClean="0">
                <a:solidFill>
                  <a:prstClr val="black"/>
                </a:solidFill>
              </a:rPr>
              <a:t>).</a:t>
            </a:r>
          </a:p>
          <a:p>
            <a:pPr marL="1737360" lvl="4" indent="-34200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Clr>
                <a:srgbClr val="FF33CC"/>
              </a:buClr>
              <a:buSzPct val="100000"/>
              <a:buFont typeface="Wingdings 2"/>
              <a:buChar char=""/>
            </a:pPr>
            <a:r>
              <a:rPr lang="el-GR" dirty="0" smtClean="0">
                <a:solidFill>
                  <a:prstClr val="black"/>
                </a:solidFill>
              </a:rPr>
              <a:t>Η πρώτη παράμετρος (</a:t>
            </a:r>
            <a:r>
              <a:rPr lang="en-US" i="1" dirty="0" smtClean="0">
                <a:solidFill>
                  <a:prstClr val="black"/>
                </a:solidFill>
              </a:rPr>
              <a:t>expected</a:t>
            </a:r>
            <a:r>
              <a:rPr lang="el-GR" dirty="0" smtClean="0">
                <a:solidFill>
                  <a:prstClr val="black"/>
                </a:solidFill>
              </a:rPr>
              <a:t>) είναι η αναμενόμενη τιμή. Στο παράδειγμά μας ο αριθμός 60.</a:t>
            </a:r>
          </a:p>
          <a:p>
            <a:pPr marL="1737360" lvl="4" indent="-342000">
              <a:lnSpc>
                <a:spcPct val="110000"/>
              </a:lnSpc>
              <a:spcBef>
                <a:spcPts val="0"/>
              </a:spcBef>
              <a:spcAft>
                <a:spcPts val="100"/>
              </a:spcAft>
              <a:buClr>
                <a:srgbClr val="FF33CC"/>
              </a:buClr>
              <a:buSzPct val="100000"/>
              <a:buFont typeface="Wingdings 2"/>
              <a:buChar char=""/>
            </a:pPr>
            <a:r>
              <a:rPr lang="el-GR" dirty="0" smtClean="0">
                <a:solidFill>
                  <a:prstClr val="black"/>
                </a:solidFill>
              </a:rPr>
              <a:t>Η δεύτερη παράμετρος (</a:t>
            </a:r>
            <a:r>
              <a:rPr lang="en-US" i="1" dirty="0" smtClean="0">
                <a:solidFill>
                  <a:prstClr val="black"/>
                </a:solidFill>
              </a:rPr>
              <a:t>actual</a:t>
            </a:r>
            <a:r>
              <a:rPr lang="el-GR" dirty="0" smtClean="0">
                <a:solidFill>
                  <a:prstClr val="black"/>
                </a:solidFill>
              </a:rPr>
              <a:t>) είναι η τιμή που προέκυψε από την εκτέλεση του ελέγχου. Στο παράδειγμά μας αυτήν η τιμή περιέχεται στην μεταβλητή </a:t>
            </a:r>
            <a:r>
              <a:rPr lang="en-US" i="1" dirty="0" smtClean="0">
                <a:solidFill>
                  <a:prstClr val="black"/>
                </a:solidFill>
              </a:rPr>
              <a:t>result</a:t>
            </a:r>
            <a:r>
              <a:rPr lang="el-GR" dirty="0" smtClean="0">
                <a:solidFill>
                  <a:prstClr val="black"/>
                </a:solidFill>
              </a:rPr>
              <a:t>.</a:t>
            </a:r>
          </a:p>
          <a:p>
            <a:pPr marL="1737360" lvl="4" indent="-342000">
              <a:lnSpc>
                <a:spcPct val="110000"/>
              </a:lnSpc>
              <a:spcBef>
                <a:spcPts val="0"/>
              </a:spcBef>
              <a:buClr>
                <a:srgbClr val="FF33CC"/>
              </a:buClr>
              <a:buSzPct val="100000"/>
              <a:buFont typeface="Wingdings 2"/>
              <a:buChar char=""/>
            </a:pPr>
            <a:r>
              <a:rPr lang="el-GR" dirty="0" smtClean="0">
                <a:solidFill>
                  <a:prstClr val="black"/>
                </a:solidFill>
              </a:rPr>
              <a:t>Η τρίτη παράμετρος είναι χρήσιμη αν έχουμε πραγματικούς αριθμούς, όπου τα αποτελέσματα μιας πράξης ενδέχεται να είναι αποδεκτά, αν το αποτέλεσμα είναι μεταξύ </a:t>
            </a:r>
            <a:r>
              <a:rPr lang="en-US" b="1" i="1" dirty="0" smtClean="0">
                <a:solidFill>
                  <a:prstClr val="black"/>
                </a:solidFill>
              </a:rPr>
              <a:t>expected-delta</a:t>
            </a:r>
            <a:r>
              <a:rPr lang="el-GR" dirty="0" smtClean="0">
                <a:solidFill>
                  <a:prstClr val="black"/>
                </a:solidFill>
              </a:rPr>
              <a:t> έως και </a:t>
            </a:r>
            <a:r>
              <a:rPr lang="en-US" b="1" i="1" dirty="0" err="1" smtClean="0">
                <a:solidFill>
                  <a:prstClr val="black"/>
                </a:solidFill>
              </a:rPr>
              <a:t>expected+delta</a:t>
            </a:r>
            <a:r>
              <a:rPr lang="el-GR" dirty="0" smtClean="0">
                <a:solidFill>
                  <a:prstClr val="black"/>
                </a:solidFill>
              </a:rPr>
              <a:t>. Δηλαδή, το </a:t>
            </a:r>
            <a:r>
              <a:rPr lang="en-US" i="1" dirty="0" smtClean="0">
                <a:solidFill>
                  <a:prstClr val="black"/>
                </a:solidFill>
              </a:rPr>
              <a:t>delta</a:t>
            </a:r>
            <a:r>
              <a:rPr lang="el-GR" dirty="0" smtClean="0">
                <a:solidFill>
                  <a:prstClr val="black"/>
                </a:solidFill>
              </a:rPr>
              <a:t> υποδηλώνει μία περιοχή ανοχής για σφάλματα στρογγυλοποίησης ή αποκοπής των πραγματικών αριθμών. Στην περίπτωσή μας είναι 0 γιατί έχουμε ακεραίους αριθμούς, και δεν θα πρέπει να έχουμε κανένα σφάλμα ούτε στρογγυλοποίησης, αλλά ούτε και αποκοπής. 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82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</a:rPr>
              <a:t>Τ.Ε.Ι. </a:t>
            </a:r>
            <a:r>
              <a:rPr lang="el-GR" sz="2000" b="1" dirty="0">
                <a:solidFill>
                  <a:prstClr val="black"/>
                </a:solidFill>
              </a:rPr>
              <a:t>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</a:t>
            </a:r>
            <a:r>
              <a:rPr lang="el-GR" sz="2000" dirty="0" smtClean="0">
                <a:solidFill>
                  <a:prstClr val="black"/>
                </a:solidFill>
              </a:rPr>
              <a:t>την </a:t>
            </a:r>
            <a:r>
              <a:rPr lang="el-GR" sz="2000" dirty="0">
                <a:solidFill>
                  <a:prstClr val="black"/>
                </a:solidFill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155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Λίγα λόγια για την 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‘</a:t>
            </a:r>
            <a:r>
              <a:rPr lang="en-US" b="1" i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assertEquals</a:t>
            </a:r>
            <a:r>
              <a:rPr lang="en-US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’</a:t>
            </a: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b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el-GR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(2 </a:t>
            </a:r>
            <a:r>
              <a:rPr lang="el-GR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από 2)</a:t>
            </a:r>
            <a:endParaRPr lang="en-US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spcBef>
                <a:spcPts val="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endParaRPr lang="el-GR" dirty="0" smtClean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 smtClean="0">
                <a:solidFill>
                  <a:prstClr val="black"/>
                </a:solidFill>
              </a:rPr>
              <a:t>Η </a:t>
            </a:r>
            <a:r>
              <a:rPr lang="en-US" sz="2800" i="1" dirty="0" err="1">
                <a:solidFill>
                  <a:prstClr val="black"/>
                </a:solidFill>
              </a:rPr>
              <a:t>assertEquals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δεν αποτυγχάνει αν η τιμή </a:t>
            </a:r>
            <a:r>
              <a:rPr lang="en-US" sz="2800" i="1" dirty="0">
                <a:solidFill>
                  <a:prstClr val="black"/>
                </a:solidFill>
              </a:rPr>
              <a:t>actual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είναι μεταξύ </a:t>
            </a:r>
            <a:r>
              <a:rPr lang="en-US" sz="2800" b="1" i="1" dirty="0">
                <a:solidFill>
                  <a:prstClr val="black"/>
                </a:solidFill>
              </a:rPr>
              <a:t>expected-delta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έως και </a:t>
            </a:r>
            <a:r>
              <a:rPr lang="en-US" sz="2800" b="1" i="1" dirty="0" err="1">
                <a:solidFill>
                  <a:prstClr val="black"/>
                </a:solidFill>
              </a:rPr>
              <a:t>expected+delta</a:t>
            </a:r>
            <a:r>
              <a:rPr lang="el-GR" sz="2800" b="1" u="sng" dirty="0">
                <a:solidFill>
                  <a:prstClr val="black"/>
                </a:solidFill>
              </a:rPr>
              <a:t>.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Αν το </a:t>
            </a:r>
            <a:r>
              <a:rPr lang="en-US" sz="2800" i="1" dirty="0" smtClean="0">
                <a:solidFill>
                  <a:prstClr val="black"/>
                </a:solidFill>
              </a:rPr>
              <a:t>delta</a:t>
            </a:r>
            <a:r>
              <a:rPr lang="el-GR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=</a:t>
            </a:r>
            <a:r>
              <a:rPr lang="el-GR" sz="2800" dirty="0" smtClean="0">
                <a:solidFill>
                  <a:prstClr val="black"/>
                </a:solidFill>
              </a:rPr>
              <a:t> </a:t>
            </a:r>
            <a:r>
              <a:rPr lang="en-US" sz="2800" i="1" dirty="0" smtClean="0">
                <a:solidFill>
                  <a:prstClr val="black"/>
                </a:solidFill>
              </a:rPr>
              <a:t>0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l-GR" sz="2800" dirty="0">
                <a:solidFill>
                  <a:prstClr val="black"/>
                </a:solidFill>
              </a:rPr>
              <a:t>τότε η τιμή </a:t>
            </a:r>
            <a:r>
              <a:rPr lang="en-US" sz="2800" i="1" dirty="0">
                <a:solidFill>
                  <a:prstClr val="black"/>
                </a:solidFill>
              </a:rPr>
              <a:t>actual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θα πρέπει να είναι ακριβώς ίση με την τιμή </a:t>
            </a:r>
            <a:r>
              <a:rPr lang="en-US" sz="2800" i="1" dirty="0">
                <a:solidFill>
                  <a:prstClr val="black"/>
                </a:solidFill>
              </a:rPr>
              <a:t>expected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  <a:p>
            <a:pPr marL="948690" lvl="2" indent="-342000">
              <a:spcBef>
                <a:spcPts val="0"/>
              </a:spcBef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Σημειώστε πως υπάρχουν πολλές </a:t>
            </a:r>
            <a:r>
              <a:rPr lang="en-US" dirty="0">
                <a:solidFill>
                  <a:prstClr val="black"/>
                </a:solidFill>
              </a:rPr>
              <a:t>‘</a:t>
            </a:r>
            <a:r>
              <a:rPr lang="en-US" i="1" dirty="0">
                <a:solidFill>
                  <a:prstClr val="black"/>
                </a:solidFill>
              </a:rPr>
              <a:t>assert</a:t>
            </a:r>
            <a:r>
              <a:rPr lang="en-US" dirty="0">
                <a:solidFill>
                  <a:prstClr val="black"/>
                </a:solidFill>
              </a:rPr>
              <a:t>’ </a:t>
            </a:r>
            <a:r>
              <a:rPr lang="el-GR" dirty="0">
                <a:solidFill>
                  <a:prstClr val="black"/>
                </a:solidFill>
              </a:rPr>
              <a:t>εντολές στο </a:t>
            </a:r>
            <a:r>
              <a:rPr lang="en-US" i="1" dirty="0" err="1">
                <a:solidFill>
                  <a:prstClr val="black"/>
                </a:solidFill>
              </a:rPr>
              <a:t>JUnit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l-GR" dirty="0">
                <a:solidFill>
                  <a:prstClr val="black"/>
                </a:solidFill>
              </a:rPr>
              <a:t>σαν την </a:t>
            </a:r>
            <a:r>
              <a:rPr lang="en-US" i="1" dirty="0" err="1">
                <a:solidFill>
                  <a:prstClr val="black"/>
                </a:solidFill>
              </a:rPr>
              <a:t>assertEquals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l-GR" dirty="0">
                <a:solidFill>
                  <a:prstClr val="black"/>
                </a:solidFill>
              </a:rPr>
              <a:t>τις οποίες θα τις συζητάμε καθώς τις συναντάμε στα διάφορα παραδείγματα.</a:t>
            </a:r>
          </a:p>
          <a:p>
            <a:endParaRPr lang="en-US" dirty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4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5562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Επεξεργασία: </a:t>
            </a:r>
            <a:r>
              <a:rPr lang="el-GR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Σοφιανίδου</a:t>
            </a:r>
            <a:r>
              <a:rPr lang="el-G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Γεωργία</a:t>
            </a:r>
            <a:endParaRPr lang="el-G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5775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5"/>
          </p:cNvPr>
          <p:cNvSpPr/>
          <p:nvPr/>
        </p:nvSpPr>
        <p:spPr>
          <a:xfrm>
            <a:off x="809625" y="22352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Τι είναι το </a:t>
            </a:r>
            <a:r>
              <a:rPr lang="en-US" sz="2800" i="1" dirty="0" err="1" smtClean="0">
                <a:solidFill>
                  <a:srgbClr val="0070C0"/>
                </a:solidFill>
              </a:rPr>
              <a:t>JUnit</a:t>
            </a:r>
            <a:r>
              <a:rPr lang="en-US" sz="2800" i="1" dirty="0" smtClean="0">
                <a:solidFill>
                  <a:srgbClr val="0070C0"/>
                </a:solidFill>
              </a:rPr>
              <a:t> </a:t>
            </a:r>
            <a:r>
              <a:rPr lang="el-GR" sz="2800" i="1" dirty="0" smtClean="0">
                <a:solidFill>
                  <a:srgbClr val="0070C0"/>
                </a:solidFill>
              </a:rPr>
              <a:t>και</a:t>
            </a:r>
            <a:r>
              <a:rPr lang="en-US" sz="2800" i="1" dirty="0" smtClean="0">
                <a:solidFill>
                  <a:srgbClr val="0070C0"/>
                </a:solidFill>
              </a:rPr>
              <a:t> </a:t>
            </a:r>
            <a:r>
              <a:rPr lang="el-GR" sz="2800" i="1" dirty="0" smtClean="0">
                <a:solidFill>
                  <a:srgbClr val="0070C0"/>
                </a:solidFill>
              </a:rPr>
              <a:t>ο έλεγχος μονάδας 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6"/>
          </p:cNvPr>
          <p:cNvSpPr/>
          <p:nvPr>
            <p:custDataLst>
              <p:tags r:id="rId2"/>
            </p:custDataLst>
          </p:nvPr>
        </p:nvSpPr>
        <p:spPr>
          <a:xfrm>
            <a:off x="809171" y="30734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>
                <a:solidFill>
                  <a:srgbClr val="0070C0"/>
                </a:solidFill>
              </a:rPr>
              <a:t>)  </a:t>
            </a:r>
            <a:r>
              <a:rPr lang="el-GR" sz="2800" i="1" dirty="0" smtClean="0">
                <a:solidFill>
                  <a:srgbClr val="0070C0"/>
                </a:solidFill>
              </a:rPr>
              <a:t>Εγκατάσταση του </a:t>
            </a:r>
            <a:r>
              <a:rPr lang="en-US" sz="2800" i="1" dirty="0" smtClean="0">
                <a:solidFill>
                  <a:srgbClr val="0070C0"/>
                </a:solidFill>
              </a:rPr>
              <a:t>Eclipse IDE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rId6" action="ppaction://hlinksldjump" tooltip="Μετάβαση στη Διαφάνεια 20"/>
          </p:cNvPr>
          <p:cNvSpPr/>
          <p:nvPr/>
        </p:nvSpPr>
        <p:spPr>
          <a:xfrm>
            <a:off x="809171" y="3836103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buAutoNum type="arabicParenR" startAt="3"/>
              <a:defRPr/>
            </a:pPr>
            <a:r>
              <a:rPr lang="el-GR" sz="2800" i="1" dirty="0" smtClean="0">
                <a:solidFill>
                  <a:srgbClr val="0070C0"/>
                </a:solidFill>
              </a:rPr>
              <a:t>Δημιουργία ενός </a:t>
            </a:r>
            <a:r>
              <a:rPr lang="en-US" sz="2800" i="1" dirty="0" smtClean="0">
                <a:solidFill>
                  <a:srgbClr val="0070C0"/>
                </a:solidFill>
              </a:rPr>
              <a:t>project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981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333333"/>
                </a:solidFill>
              </a:rPr>
              <a:t>Τι είναι το </a:t>
            </a:r>
            <a:r>
              <a:rPr lang="en-US" b="1" i="1" dirty="0" err="1" smtClean="0">
                <a:solidFill>
                  <a:srgbClr val="333333"/>
                </a:solidFill>
              </a:rPr>
              <a:t>JUnit</a:t>
            </a:r>
            <a:endParaRPr lang="el-GR" b="1" i="1" dirty="0">
              <a:solidFill>
                <a:srgbClr val="333333"/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228600" y="1295400"/>
            <a:ext cx="5257800" cy="5105400"/>
          </a:xfrm>
        </p:spPr>
        <p:txBody>
          <a:bodyPr>
            <a:normAutofit fontScale="92500"/>
          </a:bodyPr>
          <a:lstStyle/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n-US" sz="2600" dirty="0">
                <a:solidFill>
                  <a:prstClr val="black"/>
                </a:solidFill>
              </a:rPr>
              <a:t>To </a:t>
            </a:r>
            <a:r>
              <a:rPr lang="en-US" sz="2600" i="1" dirty="0" err="1">
                <a:solidFill>
                  <a:prstClr val="black"/>
                </a:solidFill>
              </a:rPr>
              <a:t>JUnit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l-GR" sz="2600" dirty="0">
                <a:solidFill>
                  <a:prstClr val="black"/>
                </a:solidFill>
              </a:rPr>
              <a:t>είναι ένα πλαίσιο (</a:t>
            </a:r>
            <a:r>
              <a:rPr lang="en-US" sz="2600" i="1" dirty="0">
                <a:solidFill>
                  <a:prstClr val="black"/>
                </a:solidFill>
              </a:rPr>
              <a:t>framework</a:t>
            </a:r>
            <a:r>
              <a:rPr lang="en-US" sz="2600" dirty="0">
                <a:solidFill>
                  <a:prstClr val="black"/>
                </a:solidFill>
              </a:rPr>
              <a:t>)</a:t>
            </a:r>
            <a:r>
              <a:rPr lang="el-GR" sz="2600" dirty="0">
                <a:solidFill>
                  <a:prstClr val="black"/>
                </a:solidFill>
              </a:rPr>
              <a:t> που ξεκίνησε από τους </a:t>
            </a:r>
            <a:r>
              <a:rPr lang="en-US" sz="2600" i="1" dirty="0">
                <a:solidFill>
                  <a:prstClr val="black"/>
                </a:solidFill>
              </a:rPr>
              <a:t>Kent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600" i="1" dirty="0">
                <a:solidFill>
                  <a:prstClr val="black"/>
                </a:solidFill>
              </a:rPr>
              <a:t>Beck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l-GR" sz="2600" dirty="0">
                <a:solidFill>
                  <a:prstClr val="black"/>
                </a:solidFill>
              </a:rPr>
              <a:t>και </a:t>
            </a:r>
            <a:r>
              <a:rPr lang="en-US" sz="2600" i="1" dirty="0">
                <a:solidFill>
                  <a:prstClr val="black"/>
                </a:solidFill>
              </a:rPr>
              <a:t>Erich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600" i="1" dirty="0">
                <a:solidFill>
                  <a:prstClr val="black"/>
                </a:solidFill>
              </a:rPr>
              <a:t>Gamma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l-GR" sz="2600" dirty="0">
                <a:solidFill>
                  <a:prstClr val="black"/>
                </a:solidFill>
              </a:rPr>
              <a:t>το </a:t>
            </a:r>
            <a:r>
              <a:rPr lang="el-GR" sz="2600" dirty="0" smtClean="0">
                <a:solidFill>
                  <a:prstClr val="black"/>
                </a:solidFill>
              </a:rPr>
              <a:t>1995.</a:t>
            </a:r>
            <a:endParaRPr lang="el-GR" sz="2600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600" dirty="0">
                <a:solidFill>
                  <a:prstClr val="black"/>
                </a:solidFill>
              </a:rPr>
              <a:t>Ο στόχος του </a:t>
            </a:r>
            <a:r>
              <a:rPr lang="en-US" sz="2600" i="1" dirty="0" err="1">
                <a:solidFill>
                  <a:prstClr val="black"/>
                </a:solidFill>
              </a:rPr>
              <a:t>JUnit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l-GR" sz="2600" dirty="0">
                <a:solidFill>
                  <a:prstClr val="black"/>
                </a:solidFill>
              </a:rPr>
              <a:t>είναι η εύκολη και γρήγορη δημιουργία </a:t>
            </a:r>
            <a:r>
              <a:rPr lang="el-GR" sz="2600" i="1" dirty="0">
                <a:solidFill>
                  <a:prstClr val="black"/>
                </a:solidFill>
              </a:rPr>
              <a:t>ελέγχων </a:t>
            </a:r>
            <a:r>
              <a:rPr lang="el-GR" sz="2600" i="1" dirty="0" smtClean="0">
                <a:solidFill>
                  <a:prstClr val="black"/>
                </a:solidFill>
              </a:rPr>
              <a:t>μονάδων,</a:t>
            </a:r>
            <a:r>
              <a:rPr lang="el-GR" sz="2600" dirty="0" smtClean="0">
                <a:solidFill>
                  <a:prstClr val="black"/>
                </a:solidFill>
              </a:rPr>
              <a:t> </a:t>
            </a:r>
            <a:r>
              <a:rPr lang="el-GR" sz="2600" dirty="0">
                <a:solidFill>
                  <a:prstClr val="black"/>
                </a:solidFill>
              </a:rPr>
              <a:t>για τα προγράμματα </a:t>
            </a:r>
            <a:r>
              <a:rPr lang="en-US" sz="2600" i="1" dirty="0" smtClean="0">
                <a:solidFill>
                  <a:prstClr val="black"/>
                </a:solidFill>
              </a:rPr>
              <a:t>Java</a:t>
            </a:r>
            <a:r>
              <a:rPr lang="el-GR" sz="2600" dirty="0" smtClean="0">
                <a:solidFill>
                  <a:prstClr val="black"/>
                </a:solidFill>
              </a:rPr>
              <a:t>.</a:t>
            </a:r>
            <a:endParaRPr lang="el-GR" sz="2600" dirty="0">
              <a:solidFill>
                <a:prstClr val="black"/>
              </a:solidFill>
            </a:endParaRPr>
          </a:p>
          <a:p>
            <a:pPr marL="948690" lvl="2" indent="-342000">
              <a:spcBef>
                <a:spcPts val="0"/>
              </a:spcBef>
              <a:spcAft>
                <a:spcPts val="6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sz="2200" dirty="0">
                <a:solidFill>
                  <a:prstClr val="black"/>
                </a:solidFill>
              </a:rPr>
              <a:t>Χρησιμοποιείται από τους προγραμματιστές κατά την διαδικασία </a:t>
            </a:r>
            <a:r>
              <a:rPr lang="el-GR" sz="2200" dirty="0" smtClean="0">
                <a:solidFill>
                  <a:prstClr val="black"/>
                </a:solidFill>
              </a:rPr>
              <a:t>ανάπτυξης, </a:t>
            </a:r>
            <a:r>
              <a:rPr lang="el-GR" sz="2200" dirty="0">
                <a:solidFill>
                  <a:prstClr val="black"/>
                </a:solidFill>
              </a:rPr>
              <a:t>για να ελέγχουν τις μονάδες λογισμικού που αναπτύσσουν (π.χ. για τον έλεγχο μίας νέας μεθόδου που μόλις έγραψαν).</a:t>
            </a:r>
          </a:p>
          <a:p>
            <a:pPr marL="342000" lvl="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600" dirty="0">
                <a:solidFill>
                  <a:prstClr val="black"/>
                </a:solidFill>
              </a:rPr>
              <a:t>Περισσότερες πληροφορίες </a:t>
            </a:r>
            <a:r>
              <a:rPr lang="el-GR" sz="2600" dirty="0" smtClean="0">
                <a:solidFill>
                  <a:prstClr val="black"/>
                </a:solidFill>
              </a:rPr>
              <a:t> στην </a:t>
            </a:r>
            <a:r>
              <a:rPr lang="el-GR" sz="2600" dirty="0">
                <a:solidFill>
                  <a:prstClr val="black"/>
                </a:solidFill>
              </a:rPr>
              <a:t>διεύθυνση </a:t>
            </a:r>
            <a:r>
              <a:rPr lang="el-GR" sz="2600" dirty="0" smtClean="0">
                <a:solidFill>
                  <a:prstClr val="black"/>
                </a:solidFill>
              </a:rPr>
              <a:t>του </a:t>
            </a:r>
            <a:r>
              <a:rPr lang="en-US" sz="2600" i="1" dirty="0" err="1" smtClean="0">
                <a:solidFill>
                  <a:prstClr val="black"/>
                </a:solidFill>
                <a:hlinkClick r:id="rId3" tooltip="Μετάβαση στην Ιστοσελίδα του JUnit"/>
              </a:rPr>
              <a:t>JUnit</a:t>
            </a:r>
            <a:r>
              <a:rPr lang="en-US" sz="2600" dirty="0" smtClean="0">
                <a:solidFill>
                  <a:prstClr val="black"/>
                </a:solidFill>
              </a:rPr>
              <a:t>.</a:t>
            </a:r>
            <a:endParaRPr lang="el-GR" sz="2600" dirty="0"/>
          </a:p>
        </p:txBody>
      </p:sp>
      <p:pic>
        <p:nvPicPr>
          <p:cNvPr id="17" name="Θέση περιεχομένου 2" descr="Φωτογραφία με τους Kent Beck και   Erich Gamma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028603"/>
            <a:ext cx="3352800" cy="3610197"/>
          </a:xfrm>
        </p:spPr>
      </p:pic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23A1-7CC2-46AC-9D4E-CE501A5F9557}" type="slidenum">
              <a:rPr lang="el-GR" sz="1400" smtClean="0">
                <a:solidFill>
                  <a:schemeClr val="tx1"/>
                </a:solidFill>
              </a:rPr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47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333333"/>
                </a:solidFill>
              </a:rPr>
              <a:t>Αυτόματη Εκτέλεση Ελέγχων</a:t>
            </a:r>
            <a:endParaRPr lang="el-GR" b="1" dirty="0">
              <a:solidFill>
                <a:srgbClr val="333333"/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419600" cy="4800600"/>
          </a:xfrm>
        </p:spPr>
        <p:txBody>
          <a:bodyPr>
            <a:normAutofit/>
          </a:bodyPr>
          <a:lstStyle/>
          <a:p>
            <a:pPr marL="342000" lvl="0" indent="-342000"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Οι προγραμματιστές εργάζονται διαρκώς σε ένα κύκλο:</a:t>
            </a:r>
          </a:p>
          <a:p>
            <a:pPr marL="948690" lvl="2" indent="-342000">
              <a:spcBef>
                <a:spcPts val="0"/>
              </a:spcBef>
              <a:spcAft>
                <a:spcPts val="1200"/>
              </a:spcAft>
              <a:buClr>
                <a:srgbClr val="777777"/>
              </a:buClr>
              <a:buSzPct val="100000"/>
              <a:buFont typeface="Wingdings 2"/>
              <a:buChar char=""/>
            </a:pPr>
            <a:r>
              <a:rPr lang="el-GR" dirty="0">
                <a:solidFill>
                  <a:prstClr val="black"/>
                </a:solidFill>
              </a:rPr>
              <a:t>Κωδικοποίηση – Μεταγλώττιση – </a:t>
            </a:r>
            <a:r>
              <a:rPr lang="el-GR" dirty="0" smtClean="0">
                <a:solidFill>
                  <a:prstClr val="black"/>
                </a:solidFill>
              </a:rPr>
              <a:t>έλεγχος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el-GR" dirty="0">
              <a:solidFill>
                <a:prstClr val="black"/>
              </a:solidFill>
            </a:endParaRPr>
          </a:p>
          <a:p>
            <a:pPr marL="342000" lvl="0" indent="-342000">
              <a:spcBef>
                <a:spcPts val="0"/>
              </a:spcBef>
              <a:spcAft>
                <a:spcPts val="12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>
                <a:solidFill>
                  <a:prstClr val="black"/>
                </a:solidFill>
              </a:rPr>
              <a:t>Οι έλεγχοι γίνονται άτυπα ή συστηματικά</a:t>
            </a:r>
            <a:r>
              <a:rPr lang="el-GR" sz="2400" dirty="0" smtClean="0">
                <a:solidFill>
                  <a:prstClr val="black"/>
                </a:solidFill>
              </a:rPr>
              <a:t>.</a:t>
            </a:r>
            <a:endParaRPr lang="en-US" dirty="0" smtClean="0"/>
          </a:p>
          <a:p>
            <a:pPr marL="342000" indent="-342000"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400" dirty="0" smtClean="0"/>
              <a:t>Το </a:t>
            </a:r>
            <a:r>
              <a:rPr lang="en-US" sz="2400" i="1" dirty="0" err="1" smtClean="0"/>
              <a:t>JUnit</a:t>
            </a:r>
            <a:r>
              <a:rPr lang="en-US" sz="2400" dirty="0" smtClean="0"/>
              <a:t> </a:t>
            </a:r>
            <a:r>
              <a:rPr lang="el-GR" sz="2400" dirty="0" smtClean="0"/>
              <a:t>παρέχει την δυνατότητα της συστηματικής δημιουργίας ελέγχων με την αυτόματη εκτέλεσή τους από κατάλληλα εργαλεία.</a:t>
            </a:r>
          </a:p>
          <a:p>
            <a:pPr marL="274320" lvl="0" indent="-27432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endParaRPr lang="el-GR" sz="2400" dirty="0">
              <a:solidFill>
                <a:prstClr val="black"/>
              </a:solidFill>
            </a:endParaRPr>
          </a:p>
        </p:txBody>
      </p:sp>
      <p:pic>
        <p:nvPicPr>
          <p:cNvPr id="5" name="Θέση περιεχομένου 2" descr="Εικόνα που δείχνει τον κύκλο εργασίας των προγραμματιστών.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212" y="2120106"/>
            <a:ext cx="3838575" cy="3486150"/>
          </a:xfrm>
        </p:spPr>
      </p:pic>
      <p:sp>
        <p:nvSpPr>
          <p:cNvPr id="8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23A1-7CC2-46AC-9D4E-CE501A5F9557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09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Τι είναι ‘έλεγχος μονάδας’;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 lnSpcReduction="10000"/>
          </a:bodyPr>
          <a:lstStyle/>
          <a:p>
            <a:pPr marL="342000" lvl="0" indent="-3420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Οι έλεγχοι μονάδων (</a:t>
            </a:r>
            <a:r>
              <a:rPr lang="en-US" sz="2800" i="1" dirty="0">
                <a:solidFill>
                  <a:prstClr val="black"/>
                </a:solidFill>
              </a:rPr>
              <a:t>unit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i="1" dirty="0">
                <a:solidFill>
                  <a:prstClr val="black"/>
                </a:solidFill>
              </a:rPr>
              <a:t>tests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  <a:r>
              <a:rPr lang="el-GR" sz="2800" dirty="0">
                <a:solidFill>
                  <a:prstClr val="black"/>
                </a:solidFill>
              </a:rPr>
              <a:t> εξετάζουν τη συμπεριφορά μιας </a:t>
            </a:r>
            <a:r>
              <a:rPr lang="el-GR" sz="2800" i="1" dirty="0">
                <a:solidFill>
                  <a:prstClr val="black"/>
                </a:solidFill>
              </a:rPr>
              <a:t>διακριτής μονάδας εργασίας</a:t>
            </a:r>
            <a:r>
              <a:rPr lang="el-GR" sz="2800" dirty="0">
                <a:solidFill>
                  <a:prstClr val="black"/>
                </a:solidFill>
              </a:rPr>
              <a:t>. Σε μία εφαρμογή </a:t>
            </a:r>
            <a:r>
              <a:rPr lang="en-US" sz="2800" i="1" dirty="0" smtClean="0">
                <a:solidFill>
                  <a:prstClr val="black"/>
                </a:solidFill>
              </a:rPr>
              <a:t>Java</a:t>
            </a:r>
            <a:r>
              <a:rPr lang="en-US" sz="2800" dirty="0" smtClean="0">
                <a:solidFill>
                  <a:prstClr val="black"/>
                </a:solidFill>
              </a:rPr>
              <a:t>, </a:t>
            </a:r>
            <a:r>
              <a:rPr lang="el-GR" sz="2800" dirty="0">
                <a:solidFill>
                  <a:prstClr val="black"/>
                </a:solidFill>
              </a:rPr>
              <a:t>μία διακριτή μονάδα εργασίας είναι συχνά (μα όχι πάντα) μία μέθοδος</a:t>
            </a:r>
            <a:r>
              <a:rPr lang="el-GR" sz="2800" dirty="0" smtClean="0">
                <a:solidFill>
                  <a:prstClr val="black"/>
                </a:solidFill>
              </a:rPr>
              <a:t>.</a:t>
            </a:r>
            <a:endParaRPr lang="el-GR" sz="2800" dirty="0">
              <a:solidFill>
                <a:prstClr val="black"/>
              </a:solidFill>
            </a:endParaRPr>
          </a:p>
          <a:p>
            <a:pPr marL="342000" lvl="0" indent="-3420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>
                <a:solidFill>
                  <a:prstClr val="black"/>
                </a:solidFill>
              </a:rPr>
              <a:t>Αντιθέτως οι έλεγχοι ολοκλήρωσης</a:t>
            </a:r>
            <a:r>
              <a:rPr lang="en-US" sz="2800" dirty="0">
                <a:solidFill>
                  <a:prstClr val="black"/>
                </a:solidFill>
              </a:rPr>
              <a:t> (</a:t>
            </a:r>
            <a:r>
              <a:rPr lang="en-US" sz="2800" i="1" dirty="0">
                <a:solidFill>
                  <a:prstClr val="black"/>
                </a:solidFill>
              </a:rPr>
              <a:t>integration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i="1" dirty="0">
                <a:solidFill>
                  <a:prstClr val="black"/>
                </a:solidFill>
              </a:rPr>
              <a:t>tests</a:t>
            </a:r>
            <a:r>
              <a:rPr lang="en-US" sz="2800" dirty="0">
                <a:solidFill>
                  <a:prstClr val="black"/>
                </a:solidFill>
              </a:rPr>
              <a:t>)</a:t>
            </a:r>
            <a:r>
              <a:rPr lang="el-GR" sz="2800" dirty="0">
                <a:solidFill>
                  <a:prstClr val="black"/>
                </a:solidFill>
              </a:rPr>
              <a:t> και οι έλεγχοι αποδοχής</a:t>
            </a:r>
            <a:r>
              <a:rPr lang="en-US" sz="2800" dirty="0">
                <a:solidFill>
                  <a:prstClr val="black"/>
                </a:solidFill>
              </a:rPr>
              <a:t> (</a:t>
            </a:r>
            <a:r>
              <a:rPr lang="en-US" sz="2800" i="1" dirty="0">
                <a:solidFill>
                  <a:prstClr val="black"/>
                </a:solidFill>
              </a:rPr>
              <a:t>acceptance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i="1" dirty="0">
                <a:solidFill>
                  <a:prstClr val="black"/>
                </a:solidFill>
              </a:rPr>
              <a:t>tests</a:t>
            </a:r>
            <a:r>
              <a:rPr lang="en-US" sz="2800" dirty="0" smtClean="0">
                <a:solidFill>
                  <a:prstClr val="black"/>
                </a:solidFill>
              </a:rPr>
              <a:t>),</a:t>
            </a:r>
            <a:r>
              <a:rPr lang="el-GR" sz="2800" dirty="0" smtClean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εξετάζουν τον τρόπο αλληλεπίδρασης πολλών συστατικών.</a:t>
            </a:r>
            <a:endParaRPr lang="en-US" sz="2800" dirty="0">
              <a:solidFill>
                <a:prstClr val="black"/>
              </a:solidFill>
            </a:endParaRPr>
          </a:p>
          <a:p>
            <a:pPr marL="342000" lvl="0" indent="-342000">
              <a:lnSpc>
                <a:spcPct val="110000"/>
              </a:lnSpc>
              <a:spcBef>
                <a:spcPts val="0"/>
              </a:spcBef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800" dirty="0" smtClean="0">
                <a:solidFill>
                  <a:prstClr val="black"/>
                </a:solidFill>
              </a:rPr>
              <a:t>Μία </a:t>
            </a:r>
            <a:r>
              <a:rPr lang="el-GR" sz="2800" dirty="0">
                <a:solidFill>
                  <a:prstClr val="black"/>
                </a:solidFill>
              </a:rPr>
              <a:t>μονάδα </a:t>
            </a:r>
            <a:r>
              <a:rPr lang="el-GR" sz="2800" dirty="0" smtClean="0">
                <a:solidFill>
                  <a:prstClr val="black"/>
                </a:solidFill>
              </a:rPr>
              <a:t>εργασίας</a:t>
            </a:r>
            <a:r>
              <a:rPr lang="en-US" sz="2800" dirty="0">
                <a:solidFill>
                  <a:prstClr val="black"/>
                </a:solidFill>
              </a:rPr>
              <a:t>,</a:t>
            </a:r>
            <a:r>
              <a:rPr lang="el-GR" sz="2800" dirty="0" smtClean="0">
                <a:solidFill>
                  <a:prstClr val="black"/>
                </a:solidFill>
              </a:rPr>
              <a:t> </a:t>
            </a:r>
            <a:r>
              <a:rPr lang="el-GR" sz="2800" dirty="0">
                <a:solidFill>
                  <a:prstClr val="black"/>
                </a:solidFill>
              </a:rPr>
              <a:t>είναι μία εργασία που δεν εξαρτάται απευθείας από την ολοκλήρωση άλλων εργασιών</a:t>
            </a:r>
            <a:r>
              <a:rPr lang="el-GR" sz="2800" dirty="0" smtClean="0">
                <a:solidFill>
                  <a:prstClr val="black"/>
                </a:solidFill>
              </a:rPr>
              <a:t>.</a:t>
            </a:r>
            <a:endParaRPr lang="el-GR" sz="2800" dirty="0">
              <a:solidFill>
                <a:prstClr val="black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89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Ένα απλό παράδειγμα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 descr="Τμήμα προγράμματος: Public class, calculator, άγκιστρο. Enter,  public double add, παρένθεση double num1, κόμμα double num2, κλείσιμο παρένθεσης, άγκιστρο. Enter, return num1, + num2, ερωτηματικό. Enter, κλείσιμο αγκίστρου. Enter, κλείσιμο αγκίστρου. &#10;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143000"/>
            <a:ext cx="8229600" cy="1676399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000" b="1" spc="300" dirty="0" smtClean="0">
                <a:solidFill>
                  <a:prstClr val="black"/>
                </a:solidFill>
                <a:cs typeface="Courier New" pitchFamily="49" charset="0"/>
              </a:rPr>
              <a:t>public class </a:t>
            </a:r>
            <a:r>
              <a:rPr lang="en-US" sz="2000" spc="300" dirty="0" smtClean="0">
                <a:solidFill>
                  <a:prstClr val="black"/>
                </a:solidFill>
                <a:cs typeface="Courier New" pitchFamily="49" charset="0"/>
              </a:rPr>
              <a:t>Calculator {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000" b="1" spc="300" dirty="0" smtClean="0">
                <a:solidFill>
                  <a:prstClr val="black"/>
                </a:solidFill>
                <a:cs typeface="Courier New" pitchFamily="49" charset="0"/>
              </a:rPr>
              <a:t>public double </a:t>
            </a:r>
            <a:r>
              <a:rPr lang="en-US" sz="2000" spc="300" dirty="0" smtClean="0">
                <a:solidFill>
                  <a:prstClr val="black"/>
                </a:solidFill>
                <a:cs typeface="Courier New" pitchFamily="49" charset="0"/>
              </a:rPr>
              <a:t>add(</a:t>
            </a:r>
            <a:r>
              <a:rPr lang="en-US" sz="2000" b="1" spc="300" dirty="0" smtClean="0">
                <a:solidFill>
                  <a:prstClr val="black"/>
                </a:solidFill>
                <a:cs typeface="Courier New" pitchFamily="49" charset="0"/>
              </a:rPr>
              <a:t>double </a:t>
            </a:r>
            <a:r>
              <a:rPr lang="en-US" sz="2000" spc="300" dirty="0" smtClean="0">
                <a:solidFill>
                  <a:prstClr val="black"/>
                </a:solidFill>
                <a:cs typeface="Courier New" pitchFamily="49" charset="0"/>
              </a:rPr>
              <a:t>num1, </a:t>
            </a:r>
            <a:r>
              <a:rPr lang="en-US" sz="2000" b="1" spc="300" dirty="0" smtClean="0">
                <a:solidFill>
                  <a:prstClr val="black"/>
                </a:solidFill>
                <a:cs typeface="Courier New" pitchFamily="49" charset="0"/>
              </a:rPr>
              <a:t>double </a:t>
            </a:r>
            <a:r>
              <a:rPr lang="en-US" sz="2000" spc="300" dirty="0" smtClean="0">
                <a:solidFill>
                  <a:prstClr val="black"/>
                </a:solidFill>
                <a:cs typeface="Courier New" pitchFamily="49" charset="0"/>
              </a:rPr>
              <a:t>num2) {</a:t>
            </a:r>
          </a:p>
          <a:p>
            <a:pPr marL="1714500" lvl="4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b="1" spc="300" dirty="0" smtClean="0">
                <a:solidFill>
                  <a:prstClr val="black"/>
                </a:solidFill>
                <a:cs typeface="Courier New" pitchFamily="49" charset="0"/>
              </a:rPr>
              <a:t>return 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num1 + num2;</a:t>
            </a:r>
          </a:p>
          <a:p>
            <a:pPr marL="800100" lvl="2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0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Clr>
                <a:srgbClr val="D34817"/>
              </a:buClr>
              <a:buSzPct val="85000"/>
              <a:buNone/>
            </a:pPr>
            <a:r>
              <a:rPr lang="en-US" sz="20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  <a:endParaRPr lang="en-US" sz="2000" spc="300" dirty="0">
              <a:solidFill>
                <a:prstClr val="black"/>
              </a:solidFill>
              <a:cs typeface="Courier New" pitchFamily="49" charset="0"/>
            </a:endParaRPr>
          </a:p>
        </p:txBody>
      </p:sp>
      <p:sp>
        <p:nvSpPr>
          <p:cNvPr id="6" name="Θέση περιεχομένου 2"/>
          <p:cNvSpPr txBox="1"/>
          <p:nvPr/>
        </p:nvSpPr>
        <p:spPr>
          <a:xfrm>
            <a:off x="457200" y="2819400"/>
            <a:ext cx="8229599" cy="359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000" lvl="0" indent="-342000"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Ο έλεγχος της μεθόδου 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‘</a:t>
            </a:r>
            <a:r>
              <a:rPr lang="en-US" sz="2000" i="1" dirty="0">
                <a:solidFill>
                  <a:prstClr val="black"/>
                </a:solidFill>
                <a:cs typeface="Courier New" pitchFamily="49" charset="0"/>
              </a:rPr>
              <a:t>add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’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της κλάσης 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‘</a:t>
            </a:r>
            <a:r>
              <a:rPr lang="en-US" sz="2000" i="1" dirty="0">
                <a:solidFill>
                  <a:prstClr val="black"/>
                </a:solidFill>
                <a:cs typeface="Courier New" pitchFamily="49" charset="0"/>
              </a:rPr>
              <a:t>Calculator</a:t>
            </a:r>
            <a:r>
              <a:rPr lang="en-US" sz="2000" dirty="0" smtClean="0">
                <a:solidFill>
                  <a:prstClr val="black"/>
                </a:solidFill>
                <a:cs typeface="Courier New" pitchFamily="49" charset="0"/>
              </a:rPr>
              <a:t>’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είναι ένας έλεγχος μονάδας. </a:t>
            </a:r>
          </a:p>
          <a:p>
            <a:pPr marL="342000" lvl="0" indent="-342000"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Θέλουμε να ελέγξουμε την </a:t>
            </a:r>
            <a:r>
              <a:rPr lang="en-US" sz="2000" i="1" dirty="0">
                <a:solidFill>
                  <a:prstClr val="black"/>
                </a:solidFill>
                <a:cs typeface="Courier New" pitchFamily="49" charset="0"/>
              </a:rPr>
              <a:t>add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χωρίς να κάνουμε κάποιο πρόγραμμα με διασύνδεση χρήστη (π.χ. κάποιο παράθυρο</a:t>
            </a:r>
            <a:r>
              <a:rPr lang="el-GR" sz="2000" dirty="0" smtClean="0">
                <a:solidFill>
                  <a:prstClr val="black"/>
                </a:solidFill>
                <a:cs typeface="Courier New" pitchFamily="49" charset="0"/>
              </a:rPr>
              <a:t>),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και χωρίς να πληκτρολογούμε νούμερα κατά την εκτέλεση του </a:t>
            </a:r>
            <a:r>
              <a:rPr lang="el-GR" sz="2000" dirty="0" smtClean="0">
                <a:solidFill>
                  <a:prstClr val="black"/>
                </a:solidFill>
                <a:cs typeface="Courier New" pitchFamily="49" charset="0"/>
              </a:rPr>
              <a:t>ελέγχου,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έτσι ώστε να μην είναι χρονοβόρος ο έλεγχος.</a:t>
            </a:r>
          </a:p>
          <a:p>
            <a:pPr marL="342000" lvl="0" indent="-342000">
              <a:spcAft>
                <a:spcPts val="300"/>
              </a:spcAft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Θέλουμε να είμαστε σε θέση να επαναλάβουμε τον έλεγχο της </a:t>
            </a:r>
            <a:r>
              <a:rPr lang="en-US" sz="2000" i="1" dirty="0">
                <a:solidFill>
                  <a:prstClr val="black"/>
                </a:solidFill>
                <a:cs typeface="Courier New" pitchFamily="49" charset="0"/>
              </a:rPr>
              <a:t>add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ξανά και ξανά. </a:t>
            </a:r>
            <a:r>
              <a:rPr lang="el-GR" sz="2000" dirty="0" smtClean="0">
                <a:solidFill>
                  <a:prstClr val="black"/>
                </a:solidFill>
                <a:cs typeface="Courier New" pitchFamily="49" charset="0"/>
              </a:rPr>
              <a:t>Επομένως, </a:t>
            </a: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θα πρέπει να μπορούμε να εκτελέσουμε αυτόματα τον έλεγχο και πάλι στο μέλλον.</a:t>
            </a:r>
          </a:p>
          <a:p>
            <a:pPr marL="342000" lvl="0" indent="-342000">
              <a:buClr>
                <a:srgbClr val="C00000"/>
              </a:buClr>
              <a:buSzPct val="100000"/>
              <a:buFont typeface="Wingdings 2"/>
              <a:buChar char=""/>
            </a:pPr>
            <a:r>
              <a:rPr lang="el-GR" sz="2000" dirty="0">
                <a:solidFill>
                  <a:prstClr val="black"/>
                </a:solidFill>
                <a:cs typeface="Courier New" pitchFamily="49" charset="0"/>
              </a:rPr>
              <a:t>Τα παραπάνω παραπέμπουν στην δημιουργία ενός απλού προγράμματος ελέγχου για τον έλεγχο της μεθόδου </a:t>
            </a:r>
            <a:r>
              <a:rPr lang="en-US" sz="2000" dirty="0">
                <a:solidFill>
                  <a:prstClr val="black"/>
                </a:solidFill>
                <a:cs typeface="Courier New" pitchFamily="49" charset="0"/>
              </a:rPr>
              <a:t>‘</a:t>
            </a:r>
            <a:r>
              <a:rPr lang="en-US" sz="2000" i="1" dirty="0">
                <a:solidFill>
                  <a:prstClr val="black"/>
                </a:solidFill>
                <a:cs typeface="Courier New" pitchFamily="49" charset="0"/>
              </a:rPr>
              <a:t>add</a:t>
            </a:r>
            <a:r>
              <a:rPr lang="en-US" sz="2000" dirty="0" smtClean="0">
                <a:solidFill>
                  <a:prstClr val="black"/>
                </a:solidFill>
                <a:cs typeface="Courier New" pitchFamily="49" charset="0"/>
              </a:rPr>
              <a:t>’</a:t>
            </a:r>
            <a:r>
              <a:rPr lang="el-GR" sz="2000" dirty="0" smtClean="0">
                <a:solidFill>
                  <a:prstClr val="black"/>
                </a:solidFill>
                <a:cs typeface="Courier New" pitchFamily="49" charset="0"/>
              </a:rPr>
              <a:t>.</a:t>
            </a:r>
            <a:endParaRPr lang="el-GR" sz="2000" dirty="0">
              <a:solidFill>
                <a:prstClr val="black"/>
              </a:solidFill>
              <a:cs typeface="Courier New" pitchFamily="49" charset="0"/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197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Ένα απλό πρόγραμμα </a:t>
            </a: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ελέγχου </a:t>
            </a:r>
            <a:b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l-G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(1 από 2)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Θέση περιεχομένου 1" descr="Πρόγραμμα: Public class, calculator test, άγκιστρο. Enter, public static, void main, παρένθεση string, άνοιγμα κλείσιμο αγκύλης, args, κλείσιμο παρένθεσης, άγκιστρο. Enter, calculator, calculator = new calculator, άνοιγμα κλείσιμο παρένθεσης. Enter, double result, = calculator.add, παρένθεση 10, κόμμα 50, κλείσιμο παρένθεσης. Enter, if, παρένθεση result θαυμαστικό = 60, κλείσμο παρένθεσης, άγκιστρο. Enter, system.out.print ln, παρένθεση, εισαγωγικά, λάθος αποτέλεσμα, εισαγωγικά, + result, κλείσιμο παρένθεσης. Enter, κλείσιμο αγκίστρου. Enter, κλείσιμο αγκίστρου. Enter, κλείσιμο αγκίστρου.&#10;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public class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CalculatorTest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{</a:t>
            </a:r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b="1" spc="300" dirty="0" smtClean="0">
                <a:solidFill>
                  <a:prstClr val="black"/>
                </a:solidFill>
                <a:cs typeface="Courier New" pitchFamily="49" charset="0"/>
              </a:rPr>
              <a:t>public static void 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main(String[] </a:t>
            </a:r>
            <a:r>
              <a:rPr lang="en-US" spc="300" dirty="0" err="1" smtClean="0">
                <a:solidFill>
                  <a:prstClr val="black"/>
                </a:solidFill>
                <a:cs typeface="Courier New" pitchFamily="49" charset="0"/>
              </a:rPr>
              <a:t>args</a:t>
            </a: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) {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Calculator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 = </a:t>
            </a: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new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Calculator();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double result = </a:t>
            </a: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calculator.add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(10, 50);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b="1" spc="300" dirty="0" smtClean="0">
                <a:solidFill>
                  <a:prstClr val="black"/>
                </a:solidFill>
                <a:cs typeface="Courier New" pitchFamily="49" charset="0"/>
              </a:rPr>
              <a:t>if 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(result != 60) {</a:t>
            </a:r>
          </a:p>
          <a:p>
            <a:pPr marL="2628900" lvl="6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err="1" smtClean="0">
                <a:solidFill>
                  <a:prstClr val="black"/>
                </a:solidFill>
                <a:cs typeface="Courier New" pitchFamily="49" charset="0"/>
              </a:rPr>
              <a:t>System.out.println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(" </a:t>
            </a:r>
            <a:r>
              <a:rPr lang="el-GR" sz="2400" spc="300" dirty="0" smtClean="0">
                <a:solidFill>
                  <a:prstClr val="black"/>
                </a:solidFill>
                <a:cs typeface="Courier New" pitchFamily="49" charset="0"/>
              </a:rPr>
              <a:t>Λάθος αποτέλεσμα</a:t>
            </a: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: " + result);</a:t>
            </a:r>
          </a:p>
          <a:p>
            <a:pPr marL="1714500" lvl="4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</a:p>
          <a:p>
            <a:pPr marL="800100" lvl="2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D34817"/>
              </a:buClr>
              <a:buSzPct val="85000"/>
              <a:buNone/>
            </a:pPr>
            <a:r>
              <a:rPr lang="en-US" sz="2400" spc="300" dirty="0" smtClean="0">
                <a:solidFill>
                  <a:prstClr val="black"/>
                </a:solidFill>
                <a:cs typeface="Courier New" pitchFamily="49" charset="0"/>
              </a:rPr>
              <a:t>}</a:t>
            </a:r>
            <a:endParaRPr lang="en-US" sz="2400" spc="300" dirty="0">
              <a:solidFill>
                <a:prstClr val="black"/>
              </a:solidFill>
              <a:cs typeface="Courier New" pitchFamily="49" charset="0"/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Εισαγωγή στο </a:t>
            </a:r>
            <a:r>
              <a:rPr lang="en-US" sz="1400" dirty="0" smtClean="0">
                <a:solidFill>
                  <a:schemeClr val="tx1"/>
                </a:solidFill>
              </a:rPr>
              <a:t>JUnit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1C5858A5-486A-4060-BE6D-48ACE224C74E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3/2014 7:37:36 μ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4,5,8,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7,5,6,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7,5,6,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8,9,6,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5,6,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8,6153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4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C40C9B47-AB39-441E-B82A-DA33CE4F74A0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2334</Words>
  <Application>Microsoft Office PowerPoint</Application>
  <PresentationFormat>Προβολή στην οθόνη (4:3)</PresentationFormat>
  <Paragraphs>223</Paragraphs>
  <Slides>31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Θέμα του Office</vt:lpstr>
      <vt:lpstr>Ποιότητα Λογισμικού</vt:lpstr>
      <vt:lpstr>Άδειες χρήσης </vt:lpstr>
      <vt:lpstr>Χρηματοδότηση </vt:lpstr>
      <vt:lpstr>Περιεχόμενα ενότητας</vt:lpstr>
      <vt:lpstr>Τι είναι το JUnit</vt:lpstr>
      <vt:lpstr>Αυτόματη Εκτέλεση Ελέγχων</vt:lpstr>
      <vt:lpstr>Τι είναι ‘έλεγχος μονάδας’;</vt:lpstr>
      <vt:lpstr>Ένα απλό παράδειγμα</vt:lpstr>
      <vt:lpstr>Ένα απλό πρόγραμμα ελέγχου  (1 από 2)</vt:lpstr>
      <vt:lpstr>Ένα απλό πρόγραμμα ελέγχου  (2 από 2)</vt:lpstr>
      <vt:lpstr>Μειονεκτήματα του απλού προγράμματος ελέγχου</vt:lpstr>
      <vt:lpstr>Ένα πιο σύνθετο πρόγραμμα ελέγχου (1 από 2)</vt:lpstr>
      <vt:lpstr>Ένα πιο σύνθετο πρόγραμμα ελέγχου (2 από 2)</vt:lpstr>
      <vt:lpstr>Μειονεκτήματα του πιο σύνθετου προγράμματος ελέγχου (1 από 2)</vt:lpstr>
      <vt:lpstr>Μειονεκτήματα του πιο σύνθετου προγράμματος ελέγχου (2 από 2)</vt:lpstr>
      <vt:lpstr>Κατέβασμα του Eclipse IDE</vt:lpstr>
      <vt:lpstr>Αποσυμπίεση του Eclipse IDE </vt:lpstr>
      <vt:lpstr>Εκτέλεση του Eclipse IDE </vt:lpstr>
      <vt:lpstr>Εκκίνηση του Eclipse IDE</vt:lpstr>
      <vt:lpstr>Δημιουργία του project του παραδείγματος</vt:lpstr>
      <vt:lpstr>Προσθήκη της βιβλιοθήκης του JUnit στο project</vt:lpstr>
      <vt:lpstr>Δημιουργία της κλάσης Calculator (1 από 2)</vt:lpstr>
      <vt:lpstr>Δημιουργία της κλάσης Calculator (2 από 2)</vt:lpstr>
      <vt:lpstr>Δημιουργία κλάσης ελέγχου για την κλάση Calculator #1</vt:lpstr>
      <vt:lpstr>Δημιουργία κλάσης ελέγχου για την κλάση Calculator #2</vt:lpstr>
      <vt:lpstr>Αρχική κλάση ελέγχου</vt:lpstr>
      <vt:lpstr>Εκτέλεση των ελέγχων μιας κλάσης ελέγχου</vt:lpstr>
      <vt:lpstr>Αποτελέσματα ελέγχου</vt:lpstr>
      <vt:lpstr>Λίγα λόγια για την ‘assertEquals’  (1 από 2)</vt:lpstr>
      <vt:lpstr>Λίγα λόγια για την ‘assertEquals’  (2 από 2)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Ποιότητα Λογισμικού</dc:title>
  <dc:subject> Εισαγωγή στο JUnit.</dc:subject>
  <dc:creator>Κακαρόντζας Γεώργιος</dc:creator>
  <cp:keywords>Έλεγχος μονάδων</cp:keywords>
  <dc:description>Έλεγχος μονάδων λογισμικού και εφαρμογή με το JUnit</dc:description>
  <cp:lastModifiedBy>user</cp:lastModifiedBy>
  <cp:revision>102</cp:revision>
  <dcterms:created xsi:type="dcterms:W3CDTF">2013-11-29T15:19:17Z</dcterms:created>
  <dcterms:modified xsi:type="dcterms:W3CDTF">2014-03-03T17:39:03Z</dcterms:modified>
  <cp:category>Εκπαιδευτικό υλικό</cp:category>
  <cp:contentStatus>Τελικό</cp:contentStatus>
</cp:coreProperties>
</file>