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 id="2147483672" r:id="rId3"/>
  </p:sldMasterIdLst>
  <p:notesMasterIdLst>
    <p:notesMasterId r:id="rId29"/>
  </p:notesMasterIdLst>
  <p:sldIdLst>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Lst>
  <p:sldSz cx="9144000" cy="6858000" type="screen4x3"/>
  <p:notesSz cx="6858000" cy="9144000"/>
  <p:custDataLst>
    <p:tags r:id="rId30"/>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4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2.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C9201E-8B43-40AF-8D58-C4A2A48AA19A}" type="datetimeFigureOut">
              <a:rPr lang="el-GR" smtClean="0"/>
              <a:t>16/9/2013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63B27E-7131-4D4B-83BB-1240C584EC7F}" type="slidenum">
              <a:rPr lang="el-GR" smtClean="0"/>
              <a:t>‹#›</a:t>
            </a:fld>
            <a:endParaRPr lang="el-GR"/>
          </a:p>
        </p:txBody>
      </p:sp>
    </p:spTree>
    <p:extLst>
      <p:ext uri="{BB962C8B-B14F-4D97-AF65-F5344CB8AC3E}">
        <p14:creationId xmlns:p14="http://schemas.microsoft.com/office/powerpoint/2010/main" val="20855971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227791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063376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5261788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693047EE-8C8D-43FD-A6C7-08EA6678C1A0}"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1054421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DD5B7BF9-C84D-4014-8A52-4FF990AB4F05}"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2441685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68157C43-0018-4B3F-BCAB-F8AE31C300AC}"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5119111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556A6FCC-81A5-4825-B668-D67289C3A9A7}" type="datetime1">
              <a:rPr lang="el-GR" smtClean="0">
                <a:solidFill>
                  <a:prstClr val="black">
                    <a:tint val="75000"/>
                  </a:prstClr>
                </a:solidFill>
              </a:rPr>
              <a:p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6852117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35620AEC-4693-4430-B474-5A29A80CB3E1}" type="datetime1">
              <a:rPr lang="el-GR" smtClean="0">
                <a:solidFill>
                  <a:prstClr val="black">
                    <a:tint val="75000"/>
                  </a:prstClr>
                </a:solidFill>
              </a:rPr>
              <a:pPr/>
              <a:t>16/9/2013</a:t>
            </a:fld>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029699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BF305053-5A33-4F9B-8AA6-8F267D164E9C}" type="datetime1">
              <a:rPr lang="el-GR" smtClean="0">
                <a:solidFill>
                  <a:prstClr val="black">
                    <a:tint val="75000"/>
                  </a:prstClr>
                </a:solidFill>
              </a:rPr>
              <a:pPr/>
              <a:t>16/9/2013</a:t>
            </a:fld>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8996592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F4439EEC-CF7D-4C88-9B60-E82861BB2316}" type="datetime1">
              <a:rPr lang="el-GR" smtClean="0">
                <a:solidFill>
                  <a:prstClr val="black">
                    <a:tint val="75000"/>
                  </a:prstClr>
                </a:solidFill>
              </a:rPr>
              <a:pPr/>
              <a:t>16/9/2013</a:t>
            </a:fld>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0813033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BB49FDF-C408-4264-8A8C-3C76F6533E39}" type="datetime1">
              <a:rPr lang="el-GR" smtClean="0">
                <a:solidFill>
                  <a:prstClr val="black">
                    <a:tint val="75000"/>
                  </a:prstClr>
                </a:solidFill>
              </a:rPr>
              <a:p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9712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792401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6FE559DB-3B2F-4DC1-BD07-E947F8856502}" type="datetime1">
              <a:rPr lang="el-GR" smtClean="0">
                <a:solidFill>
                  <a:prstClr val="black">
                    <a:tint val="75000"/>
                  </a:prstClr>
                </a:solidFill>
              </a:rPr>
              <a:p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6037266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B37D99B-EDC4-43BC-9208-B34EA607D6B2}"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8776459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4E12613-1A66-4686-82F3-4DC9E06A82F0}"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628203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662135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093308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16842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715051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790808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494729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142371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2500888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D16511-B61B-493E-890A-4C0DD9F4835F}"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9981386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nd/3.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9.xml"/><Relationship Id="rId5" Type="http://schemas.microsoft.com/office/2007/relationships/hdphoto" Target="../media/hdphoto1.wdp"/><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tags" Target="../tags/tag13.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5.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xml"/><Relationship Id="rId1" Type="http://schemas.openxmlformats.org/officeDocument/2006/relationships/tags" Target="../tags/tag18.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tags" Target="../tags/tag22.xml"/><Relationship Id="rId7" Type="http://schemas.microsoft.com/office/2007/relationships/hdphoto" Target="../media/hdphoto1.wdp"/><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image" Target="../media/image5.jpeg"/><Relationship Id="rId5" Type="http://schemas.openxmlformats.org/officeDocument/2006/relationships/slide" Target="slide5.xml"/><Relationship Id="rId4"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12.xml"/><Relationship Id="rId1" Type="http://schemas.openxmlformats.org/officeDocument/2006/relationships/tags" Target="../tags/tag23.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hyperlink" Target="http://www.edulll.gr/" TargetMode="Externa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6.xml"/><Relationship Id="rId7" Type="http://schemas.openxmlformats.org/officeDocument/2006/relationships/slide" Target="slide22.xml"/><Relationship Id="rId2" Type="http://schemas.openxmlformats.org/officeDocument/2006/relationships/slideLayout" Target="../slideLayouts/slideLayout6.xml"/><Relationship Id="rId1" Type="http://schemas.openxmlformats.org/officeDocument/2006/relationships/tags" Target="../tags/tag5.xml"/><Relationship Id="rId6" Type="http://schemas.openxmlformats.org/officeDocument/2006/relationships/slide" Target="slide17.xml"/><Relationship Id="rId5" Type="http://schemas.openxmlformats.org/officeDocument/2006/relationships/slide" Target="slide13.xml"/><Relationship Id="rId4" Type="http://schemas.openxmlformats.org/officeDocument/2006/relationships/slide" Target="slide9.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7.xml"/><Relationship Id="rId5" Type="http://schemas.microsoft.com/office/2007/relationships/hdphoto" Target="../media/hdphoto1.wdp"/><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Ομάδα 1" descr="Λογότυπο του Τεϊ Θεσσαλίας. Τεχνολογικό Εκπαιδευτικό Ίδρυμα Θεσσαλίας."/>
          <p:cNvGrpSpPr>
            <a:grpSpLocks/>
          </p:cNvGrpSpPr>
          <p:nvPr/>
        </p:nvGrpSpPr>
        <p:grpSpPr bwMode="auto">
          <a:xfrm>
            <a:off x="611188" y="461963"/>
            <a:ext cx="3455987" cy="1041400"/>
            <a:chOff x="611559" y="461813"/>
            <a:chExt cx="3456384" cy="1041770"/>
          </a:xfrm>
        </p:grpSpPr>
        <p:pic>
          <p:nvPicPr>
            <p:cNvPr id="8" name="Εικόνα 1" descr="Λογότυπο του Τεϊ Θεσσαλίας." title="Λογότυπο του Ιδρύματος.">
              <a:hlinkClick r:id="rId3" tooltip="Μετάβαση στη σελίδα του Ιδρύματος"/>
            </p:cNvPr>
            <p:cNvPicPr>
              <a:picLocks noChangeAspect="1" noChangeArrowheads="1"/>
            </p:cNvPicPr>
            <p:nvPr/>
          </p:nvPicPr>
          <p:blipFill>
            <a:blip r:embed="rId4"/>
            <a:srcRect/>
            <a:stretch>
              <a:fillRect/>
            </a:stretch>
          </p:blipFill>
          <p:spPr bwMode="gray">
            <a:xfrm>
              <a:off x="611559" y="461813"/>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a:solidFill>
                    <a:prstClr val="black"/>
                  </a:solidFill>
                </a:rPr>
                <a:t>Τεχνολογικό Εκπαιδευτικό </a:t>
              </a:r>
            </a:p>
            <a:p>
              <a:pPr eaLnBrk="1" hangingPunct="1"/>
              <a:r>
                <a:rPr lang="el-GR" sz="2000" dirty="0">
                  <a:solidFill>
                    <a:prstClr val="black"/>
                  </a:solidFill>
                </a:rPr>
                <a:t>Ίδρυμα Θεσσαλίας</a:t>
              </a:r>
            </a:p>
          </p:txBody>
        </p:sp>
      </p:grpSp>
      <p:sp>
        <p:nvSpPr>
          <p:cNvPr id="2" name="Τίτλος 1"/>
          <p:cNvSpPr>
            <a:spLocks noGrp="1"/>
          </p:cNvSpPr>
          <p:nvPr>
            <p:ph type="ctrTitle"/>
          </p:nvPr>
        </p:nvSpPr>
        <p:spPr>
          <a:xfrm>
            <a:off x="715963" y="1670943"/>
            <a:ext cx="7772400" cy="1470025"/>
          </a:xfrm>
        </p:spPr>
        <p:txBody>
          <a:bodyPr/>
          <a:lstStyle/>
          <a:p>
            <a:r>
              <a:rPr lang="el-GR" b="1" dirty="0" smtClean="0"/>
              <a:t>Προγραμματισμός ΗΥ   </a:t>
            </a:r>
            <a:endParaRPr lang="el-GR" b="1" dirty="0"/>
          </a:p>
        </p:txBody>
      </p:sp>
      <p:sp>
        <p:nvSpPr>
          <p:cNvPr id="6" name="Θέση περιεχομένου 1"/>
          <p:cNvSpPr txBox="1">
            <a:spLocks/>
          </p:cNvSpPr>
          <p:nvPr/>
        </p:nvSpPr>
        <p:spPr>
          <a:xfrm>
            <a:off x="1150938" y="2958770"/>
            <a:ext cx="7021462" cy="2732906"/>
          </a:xfrm>
          <a:prstGeom prst="rect">
            <a:avLst/>
          </a:prstGeom>
        </p:spPr>
        <p:txBody>
          <a:bodyPr anchor="ct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0"/>
              </a:spcBef>
              <a:buFont typeface="Arial" pitchFamily="34" charset="0"/>
              <a:buNone/>
              <a:defRPr/>
            </a:pPr>
            <a:r>
              <a:rPr lang="el-GR" sz="2800" b="1" dirty="0" smtClean="0">
                <a:solidFill>
                  <a:prstClr val="black"/>
                </a:solidFill>
              </a:rPr>
              <a:t>Ενότητα 10</a:t>
            </a:r>
            <a:r>
              <a:rPr lang="en-US" sz="2800" b="1" dirty="0" smtClean="0">
                <a:solidFill>
                  <a:prstClr val="black"/>
                </a:solidFill>
              </a:rPr>
              <a:t>:</a:t>
            </a:r>
            <a:r>
              <a:rPr lang="el-GR" sz="2800" b="1" dirty="0" smtClean="0">
                <a:solidFill>
                  <a:prstClr val="black"/>
                </a:solidFill>
              </a:rPr>
              <a:t>  </a:t>
            </a:r>
            <a:r>
              <a:rPr lang="el-GR" sz="2800" dirty="0" smtClean="0">
                <a:solidFill>
                  <a:prstClr val="black"/>
                </a:solidFill>
              </a:rPr>
              <a:t>Αρχεία Κειμένου. </a:t>
            </a:r>
          </a:p>
          <a:p>
            <a:pPr marL="0" indent="0" algn="ctr">
              <a:spcBef>
                <a:spcPts val="0"/>
              </a:spcBef>
              <a:buFont typeface="Arial" pitchFamily="34" charset="0"/>
              <a:buNone/>
              <a:defRPr/>
            </a:pPr>
            <a:r>
              <a:rPr lang="el-GR" sz="2800" dirty="0" smtClean="0">
                <a:solidFill>
                  <a:prstClr val="black"/>
                </a:solidFill>
              </a:rPr>
              <a:t> </a:t>
            </a:r>
            <a:r>
              <a:rPr lang="el-GR" sz="4400" b="1" dirty="0" smtClean="0">
                <a:solidFill>
                  <a:prstClr val="black"/>
                </a:solidFill>
              </a:rPr>
              <a:t>   </a:t>
            </a:r>
            <a:r>
              <a:rPr lang="el-GR" sz="2800" dirty="0" smtClean="0">
                <a:solidFill>
                  <a:prstClr val="black"/>
                </a:solidFill>
              </a:rPr>
              <a:t>Διδ</a:t>
            </a:r>
            <a:r>
              <a:rPr lang="el-GR" sz="2800" dirty="0">
                <a:solidFill>
                  <a:prstClr val="black"/>
                </a:solidFill>
              </a:rPr>
              <a:t>ά</a:t>
            </a:r>
            <a:r>
              <a:rPr lang="el-GR" sz="2800" dirty="0" smtClean="0">
                <a:solidFill>
                  <a:prstClr val="black"/>
                </a:solidFill>
              </a:rPr>
              <a:t>σκων: Ηλίας Κ Σάββας, </a:t>
            </a:r>
          </a:p>
          <a:p>
            <a:pPr marL="0" indent="0" algn="ctr">
              <a:spcBef>
                <a:spcPts val="0"/>
              </a:spcBef>
              <a:buFont typeface="Arial" pitchFamily="34" charset="0"/>
              <a:buNone/>
              <a:defRPr/>
            </a:pPr>
            <a:r>
              <a:rPr lang="el-GR" sz="2800" dirty="0" smtClean="0">
                <a:solidFill>
                  <a:prstClr val="black"/>
                </a:solidFill>
              </a:rPr>
              <a:t>Αναπληρωτής Καθηγητής.</a:t>
            </a:r>
          </a:p>
          <a:p>
            <a:pPr marL="0" indent="0" algn="ctr">
              <a:spcBef>
                <a:spcPts val="0"/>
              </a:spcBef>
              <a:buFont typeface="Arial" pitchFamily="34" charset="0"/>
              <a:buNone/>
              <a:defRPr/>
            </a:pPr>
            <a:r>
              <a:rPr lang="el-GR" sz="2800" dirty="0" smtClean="0">
                <a:solidFill>
                  <a:prstClr val="black"/>
                </a:solidFill>
              </a:rPr>
              <a:t>Τμήμα Μηχανικών Πληροφορικής, Τεχνολογικής Εκπαίδευσης. </a:t>
            </a:r>
            <a:endParaRPr lang="en-US" sz="4400" b="1" dirty="0" smtClean="0">
              <a:solidFill>
                <a:prstClr val="black"/>
              </a:solidFill>
            </a:endParaRPr>
          </a:p>
        </p:txBody>
      </p:sp>
      <p:pic>
        <p:nvPicPr>
          <p:cNvPr id="10" name="Εικόνα 1" descr="Λογότυπο για Άδειες χρήσης Creative Commons, B Y, NC, ND." title="Λογότυπο Creative Commons. ">
            <a:hlinkClick r:id="rId5" tooltip="Μετάβαση στην Άδεια Χρήσης"/>
          </p:cNvPr>
          <p:cNvPicPr>
            <a:picLocks noChangeAspect="1" noChangeArrowheads="1"/>
          </p:cNvPicPr>
          <p:nvPr/>
        </p:nvPicPr>
        <p:blipFill>
          <a:blip r:embed="rId6"/>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Εικόνα 2"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8299966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91264" cy="1143000"/>
          </a:xfrm>
        </p:spPr>
        <p:txBody>
          <a:bodyPr>
            <a:noAutofit/>
          </a:bodyPr>
          <a:lstStyle/>
          <a:p>
            <a:r>
              <a:rPr lang="el-GR" b="1" dirty="0" smtClean="0"/>
              <a:t>Διάβασμα </a:t>
            </a:r>
            <a:r>
              <a:rPr lang="en-IE" b="1" dirty="0" smtClean="0"/>
              <a:t>⁄</a:t>
            </a:r>
            <a:r>
              <a:rPr lang="el-GR" b="1" dirty="0" smtClean="0"/>
              <a:t> Γράψιμο</a:t>
            </a:r>
            <a:r>
              <a:rPr lang="el-GR" b="1" dirty="0"/>
              <a:t> </a:t>
            </a:r>
            <a:r>
              <a:rPr lang="el-GR" b="1" dirty="0" smtClean="0"/>
              <a:t>συμβολοσειράς</a:t>
            </a:r>
            <a:r>
              <a:rPr lang="en-IE" b="1" dirty="0" smtClean="0"/>
              <a:t> </a:t>
            </a:r>
            <a:r>
              <a:rPr lang="el-GR" b="1" dirty="0" smtClean="0"/>
              <a:t>από </a:t>
            </a:r>
            <a:r>
              <a:rPr lang="en-IE" b="1" dirty="0" smtClean="0"/>
              <a:t>⁄</a:t>
            </a:r>
            <a:r>
              <a:rPr lang="el-GR" b="1" dirty="0" smtClean="0"/>
              <a:t> προς</a:t>
            </a:r>
            <a:r>
              <a:rPr lang="en-IE" b="1" dirty="0" smtClean="0"/>
              <a:t> </a:t>
            </a:r>
            <a:r>
              <a:rPr lang="el-GR" b="1" dirty="0" smtClean="0"/>
              <a:t>αρχείο</a:t>
            </a:r>
            <a:endParaRPr lang="el-GR" b="1" dirty="0"/>
          </a:p>
        </p:txBody>
      </p:sp>
      <p:sp>
        <p:nvSpPr>
          <p:cNvPr id="3" name="Θέση περιεχομένου 1" descr="Τμήμα προγράμματος: 1) Διάβασμα: f get s, παρένθεση, string underscore variable, κόμμα πλήθος χαρακτήρων, κόμμα δείκτης αρχείου, κλείσιμο παρένθεσης. Παράδειγμα: char c, αγκύλη 40, κλείσιμο αγκύλης. Enter, f get s, παρένθεση c, κόμμα 40, κόμμα f, κλείσιμο παρένθεσης. 2) Γράψιμο: f put s, παρένθεση, string underscore variable, κόμμα δείκτης αρχείου, κλείσιμο παρένθεσης. Παράδειγμα: f put s, παρένθεση c, κόμμα f, κλείσιμο παρένθεσης.&#10;"/>
          <p:cNvSpPr>
            <a:spLocks noGrp="1"/>
          </p:cNvSpPr>
          <p:nvPr>
            <p:ph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Διάβασμα</a:t>
            </a:r>
            <a:r>
              <a:rPr lang="en-IE" kern="0" dirty="0">
                <a:solidFill>
                  <a:srgbClr val="000000"/>
                </a:solidFill>
              </a:rPr>
              <a:t>: </a:t>
            </a:r>
            <a:r>
              <a:rPr lang="en-IE" kern="0" dirty="0" err="1">
                <a:solidFill>
                  <a:srgbClr val="000000"/>
                </a:solidFill>
              </a:rPr>
              <a:t>fgets</a:t>
            </a:r>
            <a:r>
              <a:rPr lang="en-IE" kern="0" dirty="0">
                <a:solidFill>
                  <a:srgbClr val="000000"/>
                </a:solidFill>
              </a:rPr>
              <a:t>(</a:t>
            </a:r>
            <a:r>
              <a:rPr lang="en-IE" kern="0" dirty="0" err="1">
                <a:solidFill>
                  <a:srgbClr val="000000"/>
                </a:solidFill>
              </a:rPr>
              <a:t>string_variable</a:t>
            </a:r>
            <a:r>
              <a:rPr lang="en-IE" kern="0" dirty="0">
                <a:solidFill>
                  <a:srgbClr val="000000"/>
                </a:solidFill>
              </a:rPr>
              <a:t>, </a:t>
            </a:r>
            <a:r>
              <a:rPr lang="el-GR" kern="0" dirty="0">
                <a:solidFill>
                  <a:srgbClr val="000000"/>
                </a:solidFill>
              </a:rPr>
              <a:t>πλήθος χαρακτήρων</a:t>
            </a:r>
            <a:r>
              <a:rPr lang="en-IE" kern="0" dirty="0">
                <a:solidFill>
                  <a:srgbClr val="000000"/>
                </a:solidFill>
              </a:rPr>
              <a:t>, </a:t>
            </a:r>
            <a:r>
              <a:rPr lang="el-GR" kern="0" dirty="0">
                <a:solidFill>
                  <a:srgbClr val="000000"/>
                </a:solidFill>
              </a:rPr>
              <a:t>δείκτης αρχείου</a:t>
            </a:r>
            <a:r>
              <a:rPr lang="en-IE"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IE" kern="0" dirty="0">
                <a:solidFill>
                  <a:srgbClr val="000000"/>
                </a:solidFill>
              </a:rPr>
              <a:t> char c[40];</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IE" kern="0" dirty="0">
                <a:solidFill>
                  <a:srgbClr val="000000"/>
                </a:solidFill>
              </a:rPr>
              <a:t> </a:t>
            </a:r>
            <a:r>
              <a:rPr lang="en-IE" kern="0" dirty="0" err="1">
                <a:solidFill>
                  <a:srgbClr val="000000"/>
                </a:solidFill>
              </a:rPr>
              <a:t>fgets</a:t>
            </a:r>
            <a:r>
              <a:rPr lang="en-IE" kern="0" dirty="0">
                <a:solidFill>
                  <a:srgbClr val="000000"/>
                </a:solidFill>
              </a:rPr>
              <a:t>(c, 40, f);</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Γράψιμο</a:t>
            </a:r>
            <a:r>
              <a:rPr lang="en-IE" kern="0" dirty="0">
                <a:solidFill>
                  <a:srgbClr val="000000"/>
                </a:solidFill>
              </a:rPr>
              <a:t>: </a:t>
            </a:r>
            <a:r>
              <a:rPr lang="en-IE" kern="0" dirty="0" err="1">
                <a:solidFill>
                  <a:srgbClr val="000000"/>
                </a:solidFill>
              </a:rPr>
              <a:t>fputs</a:t>
            </a:r>
            <a:r>
              <a:rPr lang="en-IE" kern="0" dirty="0">
                <a:solidFill>
                  <a:srgbClr val="000000"/>
                </a:solidFill>
              </a:rPr>
              <a:t>(</a:t>
            </a:r>
            <a:r>
              <a:rPr lang="en-IE" kern="0" dirty="0" err="1">
                <a:solidFill>
                  <a:srgbClr val="000000"/>
                </a:solidFill>
              </a:rPr>
              <a:t>string_variable</a:t>
            </a:r>
            <a:r>
              <a:rPr lang="en-IE" kern="0" dirty="0">
                <a:solidFill>
                  <a:srgbClr val="000000"/>
                </a:solidFill>
              </a:rPr>
              <a:t>, </a:t>
            </a:r>
            <a:r>
              <a:rPr lang="el-GR" kern="0" dirty="0">
                <a:solidFill>
                  <a:srgbClr val="000000"/>
                </a:solidFill>
              </a:rPr>
              <a:t>δείκτης αρχείου</a:t>
            </a:r>
            <a:r>
              <a:rPr lang="en-IE"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IE" kern="0" dirty="0">
                <a:solidFill>
                  <a:srgbClr val="000000"/>
                </a:solidFill>
              </a:rPr>
              <a:t> </a:t>
            </a:r>
            <a:r>
              <a:rPr lang="en-IE" kern="0" dirty="0" err="1">
                <a:solidFill>
                  <a:srgbClr val="000000"/>
                </a:solidFill>
              </a:rPr>
              <a:t>fputs</a:t>
            </a:r>
            <a:r>
              <a:rPr lang="en-IE" kern="0" dirty="0">
                <a:solidFill>
                  <a:srgbClr val="000000"/>
                </a:solidFill>
              </a:rPr>
              <a:t>(c, f);</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Αρχεία Κειμένου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10</a:t>
            </a:fld>
            <a:endParaRPr lang="el-GR" sz="1400" dirty="0">
              <a:solidFill>
                <a:schemeClr val="tx1"/>
              </a:solidFill>
            </a:endParaRPr>
          </a:p>
        </p:txBody>
      </p:sp>
    </p:spTree>
    <p:extLst>
      <p:ext uri="{BB962C8B-B14F-4D97-AF65-F5344CB8AC3E}">
        <p14:creationId xmlns:p14="http://schemas.microsoft.com/office/powerpoint/2010/main" val="32408620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Χρήση των</a:t>
            </a:r>
            <a:r>
              <a:rPr lang="en-IE" b="1" dirty="0"/>
              <a:t> </a:t>
            </a:r>
            <a:r>
              <a:rPr lang="en-IE" b="1" dirty="0" err="1" smtClean="0"/>
              <a:t>printf</a:t>
            </a:r>
            <a:r>
              <a:rPr lang="el-GR" b="1" dirty="0" smtClean="0"/>
              <a:t> </a:t>
            </a:r>
            <a:r>
              <a:rPr lang="en-IE" b="1" dirty="0" smtClean="0"/>
              <a:t>⁄</a:t>
            </a:r>
            <a:r>
              <a:rPr lang="el-GR" b="1" dirty="0" smtClean="0"/>
              <a:t> </a:t>
            </a:r>
            <a:r>
              <a:rPr lang="en-IE" b="1" dirty="0" err="1" smtClean="0"/>
              <a:t>scanf</a:t>
            </a:r>
            <a:r>
              <a:rPr lang="en-IE" b="1" dirty="0" smtClean="0"/>
              <a:t> </a:t>
            </a:r>
            <a:endParaRPr lang="el-GR" b="1" dirty="0"/>
          </a:p>
        </p:txBody>
      </p:sp>
      <p:sp>
        <p:nvSpPr>
          <p:cNvPr id="3" name="Θέση περιεχομένου 1" descr="Τμήμα προγράμματος: 1) f print f, παρένθεση, δείκτης αρχείου, κόμμα και τα λοιπά, κλείσιμο παρένθεσης. Παράδειγμα: f print f, παρένθεση f,  κόμμα, διπλά εισαγωγικά, \ n, %d, κλείσιμο εισαγωγικών, κόμμα x, κλείσιμο παρένθεσης. 2) f scan f, παρένθεση, δείκτης αρχείου, κόμμα και τα λοιπά, κλείσιμο παρένθεσης. Παράδειγμα: f scan f, παρένθεση f, κόμμα, διπλά εισαγωγικά, % d, κλείσιμο εισαγωγικών,  κόμμα &amp; x, κλείσιμο παρένθεσης.&#10;"/>
          <p:cNvSpPr>
            <a:spLocks noGrp="1"/>
          </p:cNvSpPr>
          <p:nvPr>
            <p:ph idx="1"/>
            <p:custDataLst>
              <p:tags r:id="rId1"/>
            </p:custDataLst>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3500" kern="0" dirty="0" err="1" smtClean="0">
                <a:solidFill>
                  <a:srgbClr val="000000"/>
                </a:solidFill>
                <a:latin typeface="Times New Roman"/>
              </a:rPr>
              <a:t>fprintf</a:t>
            </a:r>
            <a:r>
              <a:rPr lang="en-US" sz="3500" kern="0" dirty="0" smtClean="0">
                <a:solidFill>
                  <a:srgbClr val="000000"/>
                </a:solidFill>
                <a:latin typeface="Times New Roman"/>
              </a:rPr>
              <a:t>(</a:t>
            </a:r>
            <a:r>
              <a:rPr lang="el-GR" sz="3500" kern="0" dirty="0" smtClean="0">
                <a:solidFill>
                  <a:srgbClr val="000000"/>
                </a:solidFill>
                <a:latin typeface="Times New Roman"/>
              </a:rPr>
              <a:t>δείκτης αρχείου</a:t>
            </a:r>
            <a:r>
              <a:rPr lang="en-US" sz="3500" kern="0" dirty="0" smtClean="0">
                <a:solidFill>
                  <a:srgbClr val="000000"/>
                </a:solidFill>
                <a:latin typeface="Times New Roman"/>
              </a:rPr>
              <a:t>, ...);</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sz="3100" kern="0" dirty="0" smtClean="0">
                <a:solidFill>
                  <a:srgbClr val="000000"/>
                </a:solidFill>
                <a:latin typeface="Times New Roman"/>
              </a:rPr>
              <a:t> </a:t>
            </a:r>
            <a:r>
              <a:rPr lang="en-US" sz="3100" kern="0" dirty="0" err="1" smtClean="0">
                <a:solidFill>
                  <a:srgbClr val="000000"/>
                </a:solidFill>
                <a:latin typeface="Times New Roman"/>
              </a:rPr>
              <a:t>fprintf</a:t>
            </a:r>
            <a:r>
              <a:rPr lang="en-US" sz="3100" kern="0" dirty="0" smtClean="0">
                <a:solidFill>
                  <a:srgbClr val="000000"/>
                </a:solidFill>
                <a:latin typeface="Times New Roman"/>
              </a:rPr>
              <a:t>(f, “\n</a:t>
            </a:r>
            <a:r>
              <a:rPr lang="el-GR" sz="3100" kern="0" dirty="0" smtClean="0">
                <a:solidFill>
                  <a:srgbClr val="000000"/>
                </a:solidFill>
                <a:latin typeface="Times New Roman"/>
              </a:rPr>
              <a:t> </a:t>
            </a:r>
            <a:r>
              <a:rPr lang="en-US" sz="3100" kern="0" dirty="0" smtClean="0">
                <a:solidFill>
                  <a:srgbClr val="000000"/>
                </a:solidFill>
                <a:latin typeface="Times New Roman"/>
              </a:rPr>
              <a:t>%d”, x);</a:t>
            </a:r>
          </a:p>
          <a:p>
            <a:pPr marL="1001713" lvl="1" indent="-482600" defTabSz="1008063" eaLnBrk="0" fontAlgn="base" hangingPunct="0">
              <a:spcAft>
                <a:spcPct val="0"/>
              </a:spcAft>
              <a:buClr>
                <a:srgbClr val="999966"/>
              </a:buClr>
              <a:buSzPct val="75000"/>
              <a:buFont typeface="Wingdings" panose="05000000000000000000" pitchFamily="2" charset="2"/>
              <a:buChar char="n"/>
            </a:pPr>
            <a:endParaRPr lang="en-US" sz="3100" kern="0" dirty="0" smtClean="0">
              <a:solidFill>
                <a:srgbClr val="000000"/>
              </a:solidFill>
              <a:latin typeface="Times New Roman"/>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3500" kern="0" dirty="0" smtClean="0">
                <a:solidFill>
                  <a:srgbClr val="000000"/>
                </a:solidFill>
                <a:latin typeface="Times New Roman"/>
              </a:rPr>
              <a:t> </a:t>
            </a:r>
            <a:r>
              <a:rPr lang="en-US" sz="3500" kern="0" dirty="0" err="1" smtClean="0">
                <a:solidFill>
                  <a:srgbClr val="000000"/>
                </a:solidFill>
                <a:latin typeface="Times New Roman"/>
              </a:rPr>
              <a:t>fscanf</a:t>
            </a:r>
            <a:r>
              <a:rPr lang="en-US" sz="3500" kern="0" dirty="0" smtClean="0">
                <a:solidFill>
                  <a:srgbClr val="000000"/>
                </a:solidFill>
                <a:latin typeface="Times New Roman"/>
              </a:rPr>
              <a:t>(</a:t>
            </a:r>
            <a:r>
              <a:rPr lang="el-GR" sz="3500" kern="0" dirty="0" smtClean="0">
                <a:solidFill>
                  <a:srgbClr val="000000"/>
                </a:solidFill>
                <a:latin typeface="Times New Roman"/>
              </a:rPr>
              <a:t>δείκτης αρχείου</a:t>
            </a:r>
            <a:r>
              <a:rPr lang="en-US" sz="3500" kern="0" dirty="0" smtClean="0">
                <a:solidFill>
                  <a:srgbClr val="000000"/>
                </a:solidFill>
                <a:latin typeface="Times New Roman"/>
              </a:rPr>
              <a:t>, ...);</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sz="3100" kern="0" dirty="0" smtClean="0">
                <a:solidFill>
                  <a:srgbClr val="000000"/>
                </a:solidFill>
                <a:latin typeface="Times New Roman"/>
              </a:rPr>
              <a:t> </a:t>
            </a:r>
            <a:r>
              <a:rPr lang="en-US" sz="3100" kern="0" dirty="0" err="1" smtClean="0">
                <a:solidFill>
                  <a:srgbClr val="000000"/>
                </a:solidFill>
                <a:latin typeface="Times New Roman"/>
              </a:rPr>
              <a:t>fscanf</a:t>
            </a:r>
            <a:r>
              <a:rPr lang="en-US" sz="3100" kern="0" dirty="0" smtClean="0">
                <a:solidFill>
                  <a:srgbClr val="000000"/>
                </a:solidFill>
                <a:latin typeface="Times New Roman"/>
              </a:rPr>
              <a:t>(f, “%d”, &amp;x);</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Αρχεία Κειμένου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11</a:t>
            </a:fld>
            <a:endParaRPr lang="el-GR" sz="1400" dirty="0">
              <a:solidFill>
                <a:schemeClr val="tx1"/>
              </a:solidFill>
            </a:endParaRPr>
          </a:p>
        </p:txBody>
      </p:sp>
    </p:spTree>
    <p:extLst>
      <p:ext uri="{BB962C8B-B14F-4D97-AF65-F5344CB8AC3E}">
        <p14:creationId xmlns:p14="http://schemas.microsoft.com/office/powerpoint/2010/main" val="2715285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Τέλος α</a:t>
            </a:r>
            <a:r>
              <a:rPr lang="el-GR" b="1" dirty="0" smtClean="0"/>
              <a:t>ρχείου</a:t>
            </a:r>
            <a:endParaRPr lang="el-GR" b="1" dirty="0"/>
          </a:p>
        </p:txBody>
      </p:sp>
      <p:sp>
        <p:nvSpPr>
          <p:cNvPr id="3" name="Θέση περιεχομένου 1" descr="Τμήμα προγράμματος: Η συνάρτηση f eo f, παρένθεση, δείκτης αρχείου, κλείσιμο παρένθεσης, μας επιτρέπει να ελέγχουμε, εάν έχουμε φτάσει στο τέλος του αρχείου.&#10;Σύνταξη:  f eo f, παρένθεση, δείκτης αρχείου, κλείσιμο παρένθεσης, δίνει δύο τιμές, αληθής και ψευδής. Αναλυτικά, if παρένθεση, ! f eo f, παρένθεση f, κλείσιμο παρένθεσης, κλείσιμο παρένθεσης. Enter, ενέργειες που θα εκτελεστούν, στην περίπτωση που δεν είμαστε στο τέλος του αρχείου. Enter, else. Enter, ενέργειες που θα εκτελεστούν, στην περίπτωση που βρισκόμαστε στο τέλος του αρχείου. Enter, while, παρένθεση, ! f eo f, παρένθεση f, κλείσιμο παρένθεσης, κλείσιμο παρένθεσης. Enter, διάβασε από το αρχείο.&#10;"/>
          <p:cNvSpPr>
            <a:spLocks noGrp="1"/>
          </p:cNvSpPr>
          <p:nvPr>
            <p:ph idx="1"/>
          </p:nvPr>
        </p:nvSpPr>
        <p:spPr/>
        <p:txBody>
          <a:bodyPr>
            <a:normAutofit fontScale="92500" lnSpcReduction="1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defRPr/>
            </a:pPr>
            <a:r>
              <a:rPr lang="el-GR" sz="3000" kern="0" dirty="0">
                <a:solidFill>
                  <a:srgbClr val="000000"/>
                </a:solidFill>
              </a:rPr>
              <a:t>Η συνάρτηση</a:t>
            </a:r>
            <a:r>
              <a:rPr lang="en-IE" sz="3000" kern="0" dirty="0">
                <a:solidFill>
                  <a:srgbClr val="000000"/>
                </a:solidFill>
              </a:rPr>
              <a:t> </a:t>
            </a:r>
            <a:r>
              <a:rPr lang="en-IE" sz="3000" kern="0" dirty="0" err="1">
                <a:solidFill>
                  <a:srgbClr val="000000"/>
                </a:solidFill>
              </a:rPr>
              <a:t>feof</a:t>
            </a:r>
            <a:r>
              <a:rPr lang="en-IE" sz="3000" kern="0" dirty="0">
                <a:solidFill>
                  <a:srgbClr val="000000"/>
                </a:solidFill>
              </a:rPr>
              <a:t>(</a:t>
            </a:r>
            <a:r>
              <a:rPr lang="el-GR" sz="3000" kern="0" dirty="0">
                <a:solidFill>
                  <a:srgbClr val="000000"/>
                </a:solidFill>
              </a:rPr>
              <a:t>δείκτης αρχείου</a:t>
            </a:r>
            <a:r>
              <a:rPr lang="en-IE" sz="3000" kern="0" dirty="0" smtClean="0">
                <a:solidFill>
                  <a:srgbClr val="000000"/>
                </a:solidFill>
              </a:rPr>
              <a:t>)</a:t>
            </a:r>
            <a:r>
              <a:rPr lang="el-GR" sz="3000" kern="0" dirty="0" smtClean="0">
                <a:solidFill>
                  <a:srgbClr val="000000"/>
                </a:solidFill>
              </a:rPr>
              <a:t>,</a:t>
            </a:r>
            <a:r>
              <a:rPr lang="en-IE" sz="3000" kern="0" dirty="0" smtClean="0">
                <a:solidFill>
                  <a:srgbClr val="000000"/>
                </a:solidFill>
              </a:rPr>
              <a:t> </a:t>
            </a:r>
            <a:r>
              <a:rPr lang="el-GR" sz="3000" kern="0" dirty="0">
                <a:solidFill>
                  <a:srgbClr val="000000"/>
                </a:solidFill>
              </a:rPr>
              <a:t>μας επιτρέπει να ελέγχουμε εάν </a:t>
            </a:r>
            <a:r>
              <a:rPr lang="el-GR" sz="3000" kern="0" dirty="0" smtClean="0">
                <a:solidFill>
                  <a:srgbClr val="000000"/>
                </a:solidFill>
              </a:rPr>
              <a:t>έχουμε </a:t>
            </a:r>
            <a:r>
              <a:rPr lang="el-GR" sz="3000" kern="0" dirty="0">
                <a:solidFill>
                  <a:srgbClr val="000000"/>
                </a:solidFill>
              </a:rPr>
              <a:t>φτάσει στο τέλος του </a:t>
            </a:r>
            <a:r>
              <a:rPr lang="el-GR" sz="3000" kern="0" dirty="0" smtClean="0">
                <a:solidFill>
                  <a:srgbClr val="000000"/>
                </a:solidFill>
              </a:rPr>
              <a:t>αρχείου</a:t>
            </a:r>
            <a:r>
              <a:rPr lang="el-GR" sz="3000" kern="0" dirty="0">
                <a:solidFill>
                  <a:srgbClr val="000000"/>
                </a:solidFill>
              </a:rPr>
              <a:t>.</a:t>
            </a:r>
            <a:endParaRPr lang="en-IE" sz="30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defRPr/>
            </a:pPr>
            <a:r>
              <a:rPr lang="el-GR" sz="3000" b="1" kern="0" dirty="0">
                <a:solidFill>
                  <a:srgbClr val="000000"/>
                </a:solidFill>
              </a:rPr>
              <a:t>Σύνταξη</a:t>
            </a:r>
            <a:r>
              <a:rPr lang="el-GR" sz="3000" kern="0" dirty="0">
                <a:solidFill>
                  <a:srgbClr val="000000"/>
                </a:solidFill>
              </a:rPr>
              <a:t>: </a:t>
            </a:r>
            <a:r>
              <a:rPr lang="en-IE" sz="3000" kern="0" dirty="0">
                <a:solidFill>
                  <a:srgbClr val="000000"/>
                </a:solidFill>
              </a:rPr>
              <a:t> </a:t>
            </a:r>
            <a:r>
              <a:rPr lang="en-IE" sz="3000" kern="0" dirty="0" err="1">
                <a:solidFill>
                  <a:srgbClr val="000000"/>
                </a:solidFill>
              </a:rPr>
              <a:t>feof</a:t>
            </a:r>
            <a:r>
              <a:rPr lang="en-IE" sz="3000" kern="0" dirty="0">
                <a:solidFill>
                  <a:srgbClr val="000000"/>
                </a:solidFill>
              </a:rPr>
              <a:t>(</a:t>
            </a:r>
            <a:r>
              <a:rPr lang="el-GR" sz="3000" kern="0" dirty="0">
                <a:solidFill>
                  <a:srgbClr val="000000"/>
                </a:solidFill>
              </a:rPr>
              <a:t>δείκτης αρχείου</a:t>
            </a:r>
            <a:r>
              <a:rPr lang="en-IE" sz="3000" kern="0" dirty="0">
                <a:solidFill>
                  <a:srgbClr val="000000"/>
                </a:solidFill>
              </a:rPr>
              <a:t>)</a:t>
            </a:r>
            <a:r>
              <a:rPr lang="el-GR" sz="3000" kern="0" dirty="0">
                <a:solidFill>
                  <a:srgbClr val="000000"/>
                </a:solidFill>
              </a:rPr>
              <a:t> </a:t>
            </a:r>
            <a:r>
              <a:rPr lang="el-GR" sz="3000" kern="0" dirty="0">
                <a:solidFill>
                  <a:srgbClr val="000000"/>
                </a:solidFill>
                <a:sym typeface="Wingdings" pitchFamily="2" charset="2"/>
              </a:rPr>
              <a:t> </a:t>
            </a:r>
            <a:r>
              <a:rPr lang="el-GR" sz="3000" kern="0" dirty="0" smtClean="0">
                <a:solidFill>
                  <a:srgbClr val="000000"/>
                </a:solidFill>
                <a:sym typeface="Wingdings" pitchFamily="2" charset="2"/>
              </a:rPr>
              <a:t>Αληθής ⁄ Ψευδής</a:t>
            </a:r>
            <a:r>
              <a:rPr lang="en-IE" sz="3000"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defRPr/>
            </a:pPr>
            <a:r>
              <a:rPr lang="en-IE" sz="2600" kern="0" dirty="0">
                <a:solidFill>
                  <a:srgbClr val="000000"/>
                </a:solidFill>
              </a:rPr>
              <a:t> if ( ! </a:t>
            </a:r>
            <a:r>
              <a:rPr lang="en-IE" sz="2600" kern="0" dirty="0" err="1">
                <a:solidFill>
                  <a:srgbClr val="000000"/>
                </a:solidFill>
              </a:rPr>
              <a:t>feof</a:t>
            </a:r>
            <a:r>
              <a:rPr lang="en-IE" sz="2600" kern="0" dirty="0">
                <a:solidFill>
                  <a:srgbClr val="000000"/>
                </a:solidFill>
              </a:rPr>
              <a:t>(f) )</a:t>
            </a:r>
          </a:p>
          <a:p>
            <a:pPr marL="1519238" lvl="2" indent="-515938" defTabSz="1008063" eaLnBrk="0" fontAlgn="base" hangingPunct="0">
              <a:spcAft>
                <a:spcPct val="0"/>
              </a:spcAft>
              <a:buClr>
                <a:srgbClr val="660000"/>
              </a:buClr>
              <a:buSzPct val="65000"/>
              <a:buFont typeface="Wingdings" panose="05000000000000000000" pitchFamily="2" charset="2"/>
              <a:buChar char="o"/>
              <a:defRPr/>
            </a:pPr>
            <a:r>
              <a:rPr lang="el-GR" sz="2200" kern="0" dirty="0">
                <a:solidFill>
                  <a:srgbClr val="000000"/>
                </a:solidFill>
              </a:rPr>
              <a:t>Ενέργειες </a:t>
            </a:r>
            <a:r>
              <a:rPr lang="el-GR" sz="2200" kern="0" dirty="0" smtClean="0">
                <a:solidFill>
                  <a:srgbClr val="000000"/>
                </a:solidFill>
              </a:rPr>
              <a:t>για: </a:t>
            </a:r>
            <a:r>
              <a:rPr lang="en-IE" sz="2200" kern="0" dirty="0" smtClean="0">
                <a:solidFill>
                  <a:srgbClr val="000000"/>
                </a:solidFill>
              </a:rPr>
              <a:t>&lt;</a:t>
            </a:r>
            <a:r>
              <a:rPr lang="el-GR" sz="2200" kern="0" dirty="0">
                <a:solidFill>
                  <a:srgbClr val="000000"/>
                </a:solidFill>
              </a:rPr>
              <a:t>δεν είμαστε στο τέλος του αρχείου</a:t>
            </a:r>
            <a:r>
              <a:rPr lang="en-IE" sz="2200" kern="0" dirty="0">
                <a:solidFill>
                  <a:srgbClr val="000000"/>
                </a:solidFill>
              </a:rPr>
              <a:t>&gt;</a:t>
            </a:r>
          </a:p>
          <a:p>
            <a:pPr marL="519113" lvl="1" indent="0" defTabSz="1008063" eaLnBrk="0" fontAlgn="base" hangingPunct="0">
              <a:spcAft>
                <a:spcPct val="0"/>
              </a:spcAft>
              <a:buClr>
                <a:srgbClr val="999966"/>
              </a:buClr>
              <a:buSzPct val="75000"/>
              <a:buNone/>
              <a:defRPr/>
            </a:pPr>
            <a:r>
              <a:rPr lang="el-GR" sz="2600" kern="0" dirty="0">
                <a:solidFill>
                  <a:srgbClr val="000000"/>
                </a:solidFill>
              </a:rPr>
              <a:t>	</a:t>
            </a:r>
            <a:r>
              <a:rPr lang="en-IE" sz="2600" kern="0" dirty="0">
                <a:solidFill>
                  <a:srgbClr val="000000"/>
                </a:solidFill>
              </a:rPr>
              <a:t>else</a:t>
            </a:r>
          </a:p>
          <a:p>
            <a:pPr marL="1519238" lvl="2" indent="-515938" defTabSz="1008063" eaLnBrk="0" fontAlgn="base" hangingPunct="0">
              <a:spcAft>
                <a:spcPct val="0"/>
              </a:spcAft>
              <a:buClr>
                <a:srgbClr val="660000"/>
              </a:buClr>
              <a:buSzPct val="65000"/>
              <a:buFont typeface="Wingdings" panose="05000000000000000000" pitchFamily="2" charset="2"/>
              <a:buChar char="o"/>
              <a:defRPr/>
            </a:pPr>
            <a:r>
              <a:rPr lang="el-GR" sz="2200" kern="0" dirty="0">
                <a:solidFill>
                  <a:srgbClr val="000000"/>
                </a:solidFill>
              </a:rPr>
              <a:t>Ενέργειες </a:t>
            </a:r>
            <a:r>
              <a:rPr lang="el-GR" sz="2200" kern="0" dirty="0" smtClean="0">
                <a:solidFill>
                  <a:srgbClr val="000000"/>
                </a:solidFill>
              </a:rPr>
              <a:t>για:</a:t>
            </a:r>
            <a:r>
              <a:rPr lang="en-IE" sz="2200" kern="0" dirty="0" smtClean="0">
                <a:solidFill>
                  <a:srgbClr val="000000"/>
                </a:solidFill>
              </a:rPr>
              <a:t> </a:t>
            </a:r>
            <a:r>
              <a:rPr lang="en-IE" sz="2200" kern="0" dirty="0">
                <a:solidFill>
                  <a:srgbClr val="000000"/>
                </a:solidFill>
              </a:rPr>
              <a:t>&lt;</a:t>
            </a:r>
            <a:r>
              <a:rPr lang="el-GR" sz="2200" kern="0" dirty="0">
                <a:solidFill>
                  <a:srgbClr val="000000"/>
                </a:solidFill>
              </a:rPr>
              <a:t> βρισκόμαστε στο τέλος του αρχείου </a:t>
            </a:r>
            <a:r>
              <a:rPr lang="en-IE" sz="2200" kern="0" dirty="0">
                <a:solidFill>
                  <a:srgbClr val="000000"/>
                </a:solidFill>
              </a:rPr>
              <a:t>&gt;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defRPr/>
            </a:pPr>
            <a:r>
              <a:rPr lang="en-IE" sz="2600" kern="0" dirty="0">
                <a:solidFill>
                  <a:srgbClr val="000000"/>
                </a:solidFill>
              </a:rPr>
              <a:t> while ( ! </a:t>
            </a:r>
            <a:r>
              <a:rPr lang="en-IE" sz="2600" kern="0" dirty="0" err="1">
                <a:solidFill>
                  <a:srgbClr val="000000"/>
                </a:solidFill>
              </a:rPr>
              <a:t>feof</a:t>
            </a:r>
            <a:r>
              <a:rPr lang="en-IE" sz="2600" kern="0" dirty="0">
                <a:solidFill>
                  <a:srgbClr val="000000"/>
                </a:solidFill>
              </a:rPr>
              <a:t>(f</a:t>
            </a:r>
            <a:r>
              <a:rPr lang="en-IE" sz="2600" kern="0" dirty="0" smtClean="0">
                <a:solidFill>
                  <a:srgbClr val="000000"/>
                </a:solidFill>
              </a:rPr>
              <a:t>)</a:t>
            </a:r>
            <a:r>
              <a:rPr lang="el-GR" sz="2600" kern="0" dirty="0" smtClean="0">
                <a:solidFill>
                  <a:srgbClr val="000000"/>
                </a:solidFill>
              </a:rPr>
              <a:t> </a:t>
            </a:r>
            <a:r>
              <a:rPr lang="en-IE" sz="2600" kern="0" dirty="0" smtClean="0">
                <a:solidFill>
                  <a:srgbClr val="000000"/>
                </a:solidFill>
              </a:rPr>
              <a:t>) </a:t>
            </a:r>
            <a:endParaRPr lang="en-IE" sz="2600" kern="0" dirty="0">
              <a:solidFill>
                <a:srgbClr val="000000"/>
              </a:solidFill>
            </a:endParaRPr>
          </a:p>
          <a:p>
            <a:pPr marL="1519238" lvl="2" indent="-515938" defTabSz="1008063" eaLnBrk="0" fontAlgn="base" hangingPunct="0">
              <a:spcAft>
                <a:spcPct val="0"/>
              </a:spcAft>
              <a:buClr>
                <a:srgbClr val="660000"/>
              </a:buClr>
              <a:buSzPct val="65000"/>
              <a:buFont typeface="Wingdings" panose="05000000000000000000" pitchFamily="2" charset="2"/>
              <a:buChar char="o"/>
              <a:defRPr/>
            </a:pPr>
            <a:r>
              <a:rPr lang="en-IE" sz="2200" kern="0" dirty="0">
                <a:solidFill>
                  <a:srgbClr val="000000"/>
                </a:solidFill>
              </a:rPr>
              <a:t> </a:t>
            </a:r>
            <a:r>
              <a:rPr lang="el-GR" sz="2200" kern="0" dirty="0">
                <a:solidFill>
                  <a:srgbClr val="000000"/>
                </a:solidFill>
              </a:rPr>
              <a:t>διάβασε από το αρχείο</a:t>
            </a:r>
            <a:r>
              <a:rPr lang="en-IE" sz="2200" kern="0" dirty="0">
                <a:solidFill>
                  <a:srgbClr val="000000"/>
                </a:solidFill>
              </a:rPr>
              <a:t>.</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Αρχεία Κειμένου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12</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8287023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Παράδειγμα</a:t>
            </a:r>
            <a:r>
              <a:rPr lang="en-IE" b="1" dirty="0"/>
              <a:t> </a:t>
            </a:r>
            <a:r>
              <a:rPr lang="en-IE" b="1" dirty="0" smtClean="0"/>
              <a:t>1a</a:t>
            </a:r>
            <a:r>
              <a:rPr lang="en-IE" b="1" dirty="0"/>
              <a:t>: </a:t>
            </a:r>
            <a:r>
              <a:rPr lang="el-GR" b="1" dirty="0"/>
              <a:t>Διαβάζοντας από ένα </a:t>
            </a:r>
            <a:r>
              <a:rPr lang="el-GR" b="1" dirty="0" smtClean="0"/>
              <a:t>αρχείο</a:t>
            </a:r>
            <a:endParaRPr lang="el-GR" b="1" dirty="0"/>
          </a:p>
        </p:txBody>
      </p:sp>
      <p:sp>
        <p:nvSpPr>
          <p:cNvPr id="3" name="Θέση περιεχομένου 1" descr="Πρόγραμμα: # include, s t d i o τελεία h. Enter, int main, άγκιστρο. Enter, FILE,  asterisc f p. Enter, char c. Enter, f p =, f open, παρένθεση, διπλά εισαγωγικά, C ανω κάτω τελεία, \ programs, \ test 1.txt, κλείσιμο διπλών εισαγωγικών, κόμμα, διπλά εισαγωγικά, r, κλείσιμο εισαγωγικών, κλείσιμο παρένθεσης. Enter, if,  f p = = NULL, άγκιστρο. Enter, print f, \ n, πρόβλημα με το αρχείο, \ n. Enter, return -1. Enter,  κλείσιμο αγκίστρου. Enter, while, ! f eo f, παρένθεση f p, κλείσιμο παρένθεσης, άγκιστρο. Enter, c =, f get c, παρένθεση f p, κλείσιμο παρένθεσης. Enter, print f, % c, κόμμα c. Enter,  κλείσιμο αγκίστρου. Enter, f close, παρένθεση f p, κλείσιμο παρένθεσης. Enter, return 0. Enter, κλείσιμο αγκίστρου."/>
          <p:cNvSpPr>
            <a:spLocks noGrp="1"/>
          </p:cNvSpPr>
          <p:nvPr>
            <p:ph idx="1"/>
            <p:custDataLst>
              <p:tags r:id="rId1"/>
            </p:custDataLst>
          </p:nvPr>
        </p:nvSpPr>
        <p:spPr/>
        <p:txBody>
          <a:bodyPr>
            <a:noAutofit/>
          </a:bodyPr>
          <a:lstStyle/>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8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b="1" dirty="0" smtClean="0">
                <a:solidFill>
                  <a:srgbClr val="FF0000"/>
                </a:solidFill>
                <a:ea typeface="Arial Unicode MS" panose="020B0604020202020204" pitchFamily="34" charset="-128"/>
                <a:cs typeface="Arial Unicode MS" panose="020B0604020202020204" pitchFamily="34" charset="-128"/>
              </a:rPr>
              <a:t>    </a:t>
            </a:r>
            <a:r>
              <a:rPr lang="en-US" sz="2000" b="1" dirty="0" smtClean="0">
                <a:solidFill>
                  <a:srgbClr val="C00000"/>
                </a:solidFill>
                <a:ea typeface="Arial Unicode MS" panose="020B0604020202020204" pitchFamily="34" charset="-128"/>
                <a:cs typeface="Arial Unicode MS" panose="020B0604020202020204" pitchFamily="34" charset="-128"/>
              </a:rPr>
              <a:t>FILE *</a:t>
            </a:r>
            <a:r>
              <a:rPr lang="en-US" sz="2000" b="1" dirty="0" err="1" smtClean="0">
                <a:solidFill>
                  <a:srgbClr val="C00000"/>
                </a:solidFill>
                <a:ea typeface="Arial Unicode MS" panose="020B0604020202020204" pitchFamily="34" charset="-128"/>
                <a:cs typeface="Arial Unicode MS" panose="020B0604020202020204" pitchFamily="34" charset="-128"/>
              </a:rPr>
              <a:t>fp</a:t>
            </a:r>
            <a:r>
              <a:rPr lang="en-US" sz="20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char c;</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3000"/>
              </a:lnSpc>
              <a:spcBef>
                <a:spcPct val="0"/>
              </a:spcBef>
              <a:spcAft>
                <a:spcPct val="0"/>
              </a:spcAft>
              <a:buClr>
                <a:srgbClr val="000000"/>
              </a:buClr>
              <a:buSzPct val="100000"/>
              <a:buNone/>
            </a:pPr>
            <a:r>
              <a:rPr lang="en-US" sz="2000" b="1" dirty="0" smtClean="0">
                <a:solidFill>
                  <a:srgbClr val="FF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fp</a:t>
            </a:r>
            <a:r>
              <a:rPr lang="en-US" sz="2000" b="1" dirty="0" smtClean="0">
                <a:solidFill>
                  <a:srgbClr val="C00000"/>
                </a:solidFill>
                <a:ea typeface="Arial Unicode MS" panose="020B0604020202020204" pitchFamily="34" charset="-128"/>
                <a:cs typeface="Arial Unicode MS" panose="020B0604020202020204" pitchFamily="34" charset="-128"/>
              </a:rPr>
              <a:t> = </a:t>
            </a:r>
            <a:r>
              <a:rPr lang="en-US" sz="2000" b="1" dirty="0" err="1" smtClean="0">
                <a:solidFill>
                  <a:srgbClr val="C00000"/>
                </a:solidFill>
                <a:ea typeface="Arial Unicode MS" panose="020B0604020202020204" pitchFamily="34" charset="-128"/>
                <a:cs typeface="Arial Unicode MS" panose="020B0604020202020204" pitchFamily="34" charset="-128"/>
              </a:rPr>
              <a:t>fopen</a:t>
            </a:r>
            <a:r>
              <a:rPr lang="en-US" sz="2000" b="1" dirty="0" smtClean="0">
                <a:solidFill>
                  <a:srgbClr val="C00000"/>
                </a:solidFill>
                <a:ea typeface="Arial Unicode MS" panose="020B0604020202020204" pitchFamily="34" charset="-128"/>
                <a:cs typeface="Arial Unicode MS" panose="020B0604020202020204" pitchFamily="34" charset="-128"/>
              </a:rPr>
              <a:t>("C:\programs\test1.txt", "r")</a:t>
            </a:r>
            <a:r>
              <a:rPr lang="en-US" sz="20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if </a:t>
            </a:r>
            <a:r>
              <a:rPr lang="en-US" sz="2000" dirty="0" smtClean="0">
                <a:ea typeface="Arial Unicode MS" panose="020B0604020202020204" pitchFamily="34" charset="-128"/>
                <a:cs typeface="Arial Unicode MS" panose="020B0604020202020204" pitchFamily="34" charset="-128"/>
              </a:rPr>
              <a:t>(</a:t>
            </a:r>
            <a:r>
              <a:rPr lang="en-US" sz="2000" b="1" dirty="0" err="1" smtClean="0">
                <a:solidFill>
                  <a:srgbClr val="C00000"/>
                </a:solidFill>
                <a:ea typeface="Arial Unicode MS" panose="020B0604020202020204" pitchFamily="34" charset="-128"/>
                <a:cs typeface="Arial Unicode MS" panose="020B0604020202020204" pitchFamily="34" charset="-128"/>
              </a:rPr>
              <a:t>fp</a:t>
            </a:r>
            <a:r>
              <a:rPr lang="en-US" sz="2000" b="1" dirty="0" smtClean="0">
                <a:solidFill>
                  <a:srgbClr val="C00000"/>
                </a:solidFill>
                <a:ea typeface="Arial Unicode MS" panose="020B0604020202020204" pitchFamily="34" charset="-128"/>
                <a:cs typeface="Arial Unicode MS" panose="020B0604020202020204" pitchFamily="34" charset="-128"/>
              </a:rPr>
              <a:t> == NULL</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a:t>
            </a:r>
            <a:r>
              <a:rPr lang="el-GR" sz="2000" dirty="0" smtClean="0">
                <a:solidFill>
                  <a:srgbClr val="000000"/>
                </a:solidFill>
                <a:ea typeface="Arial Unicode MS" panose="020B0604020202020204" pitchFamily="34" charset="-128"/>
                <a:cs typeface="Arial Unicode MS" panose="020B0604020202020204" pitchFamily="34" charset="-128"/>
              </a:rPr>
              <a:t>Πρόβλημα με το αρχείο! </a:t>
            </a:r>
            <a:r>
              <a:rPr lang="en-US" sz="2000"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-1;</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while </a:t>
            </a:r>
            <a:r>
              <a:rPr lang="en-US" sz="2000" dirty="0" smtClean="0">
                <a:ea typeface="Arial Unicode MS" panose="020B0604020202020204" pitchFamily="34" charset="-128"/>
                <a:cs typeface="Arial Unicode MS" panose="020B0604020202020204" pitchFamily="34" charset="-128"/>
              </a:rPr>
              <a:t>(</a:t>
            </a:r>
            <a:r>
              <a:rPr lang="en-US" sz="2000" b="1" dirty="0" smtClean="0">
                <a:solidFill>
                  <a:srgbClr val="C0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feof</a:t>
            </a:r>
            <a:r>
              <a:rPr lang="en-US" sz="2000" b="1" dirty="0" smtClean="0">
                <a:solidFill>
                  <a:srgbClr val="C00000"/>
                </a:solidFill>
                <a:ea typeface="Arial Unicode MS" panose="020B0604020202020204" pitchFamily="34" charset="-128"/>
                <a:cs typeface="Arial Unicode MS" panose="020B0604020202020204" pitchFamily="34" charset="-128"/>
              </a:rPr>
              <a:t>(</a:t>
            </a:r>
            <a:r>
              <a:rPr lang="en-US" sz="2000" b="1" dirty="0" err="1" smtClean="0">
                <a:solidFill>
                  <a:srgbClr val="C00000"/>
                </a:solidFill>
                <a:ea typeface="Arial Unicode MS" panose="020B0604020202020204" pitchFamily="34" charset="-128"/>
                <a:cs typeface="Arial Unicode MS" panose="020B0604020202020204" pitchFamily="34" charset="-128"/>
              </a:rPr>
              <a:t>fp</a:t>
            </a:r>
            <a:r>
              <a:rPr lang="en-US" sz="2000" b="1" dirty="0" smtClean="0">
                <a:solidFill>
                  <a:srgbClr val="C00000"/>
                </a:solidFill>
                <a:ea typeface="Arial Unicode MS" panose="020B0604020202020204" pitchFamily="34" charset="-128"/>
                <a:cs typeface="Arial Unicode MS" panose="020B0604020202020204" pitchFamily="34" charset="-128"/>
              </a:rPr>
              <a:t>)</a:t>
            </a:r>
            <a:r>
              <a:rPr lang="en-US" sz="2000" dirty="0" smtClean="0">
                <a:ea typeface="Arial Unicode MS" panose="020B0604020202020204" pitchFamily="34" charset="-128"/>
                <a:cs typeface="Arial Unicode MS" panose="020B0604020202020204" pitchFamily="34" charset="-128"/>
              </a:rPr>
              <a:t>)</a:t>
            </a:r>
            <a:r>
              <a:rPr lang="en-US" sz="2000" dirty="0" smtClean="0">
                <a:solidFill>
                  <a:srgbClr val="C00000"/>
                </a:solidFill>
                <a:ea typeface="Arial Unicode MS" panose="020B0604020202020204" pitchFamily="34" charset="-128"/>
                <a:cs typeface="Arial Unicode MS" panose="020B0604020202020204" pitchFamily="34" charset="-128"/>
              </a:rPr>
              <a:t> </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       </a:t>
            </a:r>
            <a:r>
              <a:rPr lang="en-US" sz="2000" b="1" dirty="0" smtClean="0">
                <a:solidFill>
                  <a:srgbClr val="FF3300"/>
                </a:solidFill>
                <a:ea typeface="Arial Unicode MS" panose="020B0604020202020204" pitchFamily="34" charset="-128"/>
                <a:cs typeface="Arial Unicode MS" panose="020B0604020202020204" pitchFamily="34" charset="-128"/>
              </a:rPr>
              <a:t> </a:t>
            </a:r>
            <a:r>
              <a:rPr lang="en-US" sz="2000" b="1" dirty="0" smtClean="0">
                <a:solidFill>
                  <a:srgbClr val="7030A0"/>
                </a:solidFill>
                <a:ea typeface="Arial Unicode MS" panose="020B0604020202020204" pitchFamily="34" charset="-128"/>
                <a:cs typeface="Arial Unicode MS" panose="020B0604020202020204" pitchFamily="34" charset="-128"/>
              </a:rPr>
              <a:t>c = </a:t>
            </a:r>
            <a:r>
              <a:rPr lang="en-US" sz="2000" b="1" dirty="0" err="1" smtClean="0">
                <a:solidFill>
                  <a:srgbClr val="7030A0"/>
                </a:solidFill>
                <a:ea typeface="Arial Unicode MS" panose="020B0604020202020204" pitchFamily="34" charset="-128"/>
                <a:cs typeface="Arial Unicode MS" panose="020B0604020202020204" pitchFamily="34" charset="-128"/>
              </a:rPr>
              <a:t>fgetc</a:t>
            </a:r>
            <a:r>
              <a:rPr lang="en-US" sz="2000" b="1" dirty="0" smtClean="0">
                <a:solidFill>
                  <a:srgbClr val="7030A0"/>
                </a:solidFill>
                <a:ea typeface="Arial Unicode MS" panose="020B0604020202020204" pitchFamily="34" charset="-128"/>
                <a:cs typeface="Arial Unicode MS" panose="020B0604020202020204" pitchFamily="34" charset="-128"/>
              </a:rPr>
              <a:t>(</a:t>
            </a:r>
            <a:r>
              <a:rPr lang="en-US" sz="2000" b="1" dirty="0" err="1" smtClean="0">
                <a:solidFill>
                  <a:srgbClr val="7030A0"/>
                </a:solidFill>
                <a:ea typeface="Arial Unicode MS" panose="020B0604020202020204" pitchFamily="34" charset="-128"/>
                <a:cs typeface="Arial Unicode MS" panose="020B0604020202020204" pitchFamily="34" charset="-128"/>
              </a:rPr>
              <a:t>fp</a:t>
            </a:r>
            <a:r>
              <a:rPr lang="en-US" sz="2000" b="1" dirty="0" smtClean="0">
                <a:solidFill>
                  <a:srgbClr val="7030A0"/>
                </a:solidFill>
                <a:ea typeface="Arial Unicode MS" panose="020B0604020202020204" pitchFamily="34" charset="-128"/>
                <a:cs typeface="Arial Unicode MS" panose="020B0604020202020204" pitchFamily="34" charset="-128"/>
              </a:rPr>
              <a:t>)</a:t>
            </a:r>
            <a:r>
              <a:rPr lang="en-US" sz="20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("%c", c);</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3000"/>
              </a:lnSpc>
              <a:spcBef>
                <a:spcPct val="0"/>
              </a:spcBef>
              <a:spcAft>
                <a:spcPct val="0"/>
              </a:spcAft>
              <a:buClr>
                <a:srgbClr val="000000"/>
              </a:buClr>
              <a:buSzPct val="100000"/>
              <a:buNone/>
            </a:pPr>
            <a:r>
              <a:rPr lang="en-US" sz="2000" b="1" dirty="0" smtClean="0">
                <a:solidFill>
                  <a:srgbClr val="FF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fclose</a:t>
            </a:r>
            <a:r>
              <a:rPr lang="en-US" sz="2000" b="1" dirty="0" smtClean="0">
                <a:solidFill>
                  <a:srgbClr val="C00000"/>
                </a:solidFill>
                <a:ea typeface="Arial Unicode MS" panose="020B0604020202020204" pitchFamily="34" charset="-128"/>
                <a:cs typeface="Arial Unicode MS" panose="020B0604020202020204" pitchFamily="34" charset="-128"/>
              </a:rPr>
              <a:t>(</a:t>
            </a:r>
            <a:r>
              <a:rPr lang="en-US" sz="2000" b="1" dirty="0" err="1" smtClean="0">
                <a:solidFill>
                  <a:srgbClr val="C00000"/>
                </a:solidFill>
                <a:ea typeface="Arial Unicode MS" panose="020B0604020202020204" pitchFamily="34" charset="-128"/>
                <a:cs typeface="Arial Unicode MS" panose="020B0604020202020204" pitchFamily="34" charset="-128"/>
              </a:rPr>
              <a:t>fp</a:t>
            </a:r>
            <a:r>
              <a:rPr lang="en-US" sz="2000" b="1" dirty="0" smtClean="0">
                <a:solidFill>
                  <a:srgbClr val="C00000"/>
                </a:solidFill>
                <a:ea typeface="Arial Unicode MS" panose="020B0604020202020204" pitchFamily="34" charset="-128"/>
                <a:cs typeface="Arial Unicode MS" panose="020B0604020202020204" pitchFamily="34" charset="-128"/>
              </a:rPr>
              <a:t>)</a:t>
            </a:r>
            <a:r>
              <a:rPr lang="en-US" sz="20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endParaRPr lang="en-US" sz="2000" dirty="0">
              <a:solidFill>
                <a:srgbClr val="000000"/>
              </a:solidFill>
              <a:ea typeface="Arial Unicode MS" panose="020B0604020202020204" pitchFamily="34" charset="-128"/>
              <a:cs typeface="Arial Unicode MS" panose="020B0604020202020204" pitchFamily="34" charset="-128"/>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Αρχεία Κειμένου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13</a:t>
            </a:fld>
            <a:endParaRPr lang="el-GR" sz="1400" dirty="0">
              <a:solidFill>
                <a:schemeClr val="tx1"/>
              </a:solidFill>
            </a:endParaRPr>
          </a:p>
        </p:txBody>
      </p:sp>
    </p:spTree>
    <p:extLst>
      <p:ext uri="{BB962C8B-B14F-4D97-AF65-F5344CB8AC3E}">
        <p14:creationId xmlns:p14="http://schemas.microsoft.com/office/powerpoint/2010/main" val="34358150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Παράδειγμα</a:t>
            </a:r>
            <a:r>
              <a:rPr lang="en-IE" b="1" dirty="0"/>
              <a:t> </a:t>
            </a:r>
            <a:r>
              <a:rPr lang="el-GR" b="1" dirty="0"/>
              <a:t>1</a:t>
            </a:r>
            <a:r>
              <a:rPr lang="en-US" b="1" dirty="0" smtClean="0"/>
              <a:t>b</a:t>
            </a:r>
            <a:r>
              <a:rPr lang="en-IE" b="1" dirty="0"/>
              <a:t>: </a:t>
            </a:r>
            <a:r>
              <a:rPr lang="el-GR" b="1" dirty="0"/>
              <a:t>Διαβάζοντας από ένα </a:t>
            </a:r>
            <a:r>
              <a:rPr lang="el-GR" b="1" dirty="0" smtClean="0"/>
              <a:t>αρχείο</a:t>
            </a:r>
            <a:endParaRPr lang="el-GR" b="1" dirty="0"/>
          </a:p>
        </p:txBody>
      </p:sp>
      <p:sp>
        <p:nvSpPr>
          <p:cNvPr id="3" name="Θέση περιεχομένου 1" descr="Πρόγραμμα: # include, s t d i o τελεία h. Enter, int main, άγκιστρο. Enter, FILE,  asterisc f p. Enter, char c, αγκύλη 40, κλείσιμο αγκύλης.  Enter, f p =, f open, παρένθεση, διπλά εισαγωγικά, C ανω κάτω τελεία, \ programs, \ test 1.txt, κλείσιμο διπλών εισαγωγικών, κόμμα, διπλά εισαγωγικά, r, κλείσιμο εισαγωγικών, κλείσιμο παρένθεσης. Enter, if,  f p = = NULL, άγκιστρο. Enter, print f, \ n, πρόβλημα με το αρχείο, \ n. Enter, return -1. Enter,  κλείσιμο αγκίστρου. Enter, while, ! f eo f, παρένθεση f p, κλείσιμο παρένθεσης, άγκιστρο. Enter, f get s, παρένθεση c, κόμμα 40, κόμμα f p, κλείσιμο παρένθεσης. Enter, print f, % s, κόμμα c. Enter,  κλείσιμο αγκίστρου. Enter, f close, παρένθεση f p, κλείσιμο παρένθεσης. Enter, return 0. Enter, κλείσιμο αγκίστρου."/>
          <p:cNvSpPr>
            <a:spLocks noGrp="1"/>
          </p:cNvSpPr>
          <p:nvPr>
            <p:ph idx="1"/>
            <p:custDataLst>
              <p:tags r:id="rId1"/>
            </p:custDataLst>
          </p:nvPr>
        </p:nvSpPr>
        <p:spPr>
          <a:xfrm>
            <a:off x="457200" y="1600200"/>
            <a:ext cx="8229600" cy="4637112"/>
          </a:xfrm>
        </p:spPr>
        <p:txBody>
          <a:bodyPr>
            <a:noAutofit/>
          </a:bodyPr>
          <a:lstStyle/>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8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b="1" dirty="0" smtClean="0">
                <a:solidFill>
                  <a:srgbClr val="FF0000"/>
                </a:solidFill>
                <a:ea typeface="Arial Unicode MS" panose="020B0604020202020204" pitchFamily="34" charset="-128"/>
                <a:cs typeface="Arial Unicode MS" panose="020B0604020202020204" pitchFamily="34" charset="-128"/>
              </a:rPr>
              <a:t>    </a:t>
            </a:r>
            <a:r>
              <a:rPr lang="en-US" sz="2000" b="1" dirty="0" smtClean="0">
                <a:solidFill>
                  <a:srgbClr val="C00000"/>
                </a:solidFill>
                <a:ea typeface="Arial Unicode MS" panose="020B0604020202020204" pitchFamily="34" charset="-128"/>
                <a:cs typeface="Arial Unicode MS" panose="020B0604020202020204" pitchFamily="34" charset="-128"/>
              </a:rPr>
              <a:t>FILE *</a:t>
            </a:r>
            <a:r>
              <a:rPr lang="en-US" sz="2000" b="1" dirty="0" err="1" smtClean="0">
                <a:solidFill>
                  <a:srgbClr val="C00000"/>
                </a:solidFill>
                <a:ea typeface="Arial Unicode MS" panose="020B0604020202020204" pitchFamily="34" charset="-128"/>
                <a:cs typeface="Arial Unicode MS" panose="020B0604020202020204" pitchFamily="34" charset="-128"/>
              </a:rPr>
              <a:t>fp</a:t>
            </a:r>
            <a:r>
              <a:rPr lang="en-US" sz="20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char c[40];</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3000"/>
              </a:lnSpc>
              <a:spcBef>
                <a:spcPct val="0"/>
              </a:spcBef>
              <a:spcAft>
                <a:spcPct val="0"/>
              </a:spcAft>
              <a:buClr>
                <a:srgbClr val="000000"/>
              </a:buClr>
              <a:buSzPct val="100000"/>
              <a:buNone/>
            </a:pPr>
            <a:r>
              <a:rPr lang="en-US" sz="2000" b="1" dirty="0" smtClean="0">
                <a:solidFill>
                  <a:srgbClr val="FF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fp</a:t>
            </a:r>
            <a:r>
              <a:rPr lang="en-US" sz="2000" b="1" dirty="0" smtClean="0">
                <a:solidFill>
                  <a:srgbClr val="C00000"/>
                </a:solidFill>
                <a:ea typeface="Arial Unicode MS" panose="020B0604020202020204" pitchFamily="34" charset="-128"/>
                <a:cs typeface="Arial Unicode MS" panose="020B0604020202020204" pitchFamily="34" charset="-128"/>
              </a:rPr>
              <a:t> = </a:t>
            </a:r>
            <a:r>
              <a:rPr lang="en-US" sz="2000" b="1" dirty="0" err="1" smtClean="0">
                <a:solidFill>
                  <a:srgbClr val="C00000"/>
                </a:solidFill>
                <a:ea typeface="Arial Unicode MS" panose="020B0604020202020204" pitchFamily="34" charset="-128"/>
                <a:cs typeface="Arial Unicode MS" panose="020B0604020202020204" pitchFamily="34" charset="-128"/>
              </a:rPr>
              <a:t>fopen</a:t>
            </a:r>
            <a:r>
              <a:rPr lang="en-US" sz="2000" b="1" dirty="0" smtClean="0">
                <a:solidFill>
                  <a:srgbClr val="C00000"/>
                </a:solidFill>
                <a:ea typeface="Arial Unicode MS" panose="020B0604020202020204" pitchFamily="34" charset="-128"/>
                <a:cs typeface="Arial Unicode MS" panose="020B0604020202020204" pitchFamily="34" charset="-128"/>
              </a:rPr>
              <a:t>("C:\programs\test1.txt", "r")</a:t>
            </a:r>
            <a:r>
              <a:rPr lang="en-US" sz="20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if </a:t>
            </a:r>
            <a:r>
              <a:rPr lang="en-US" sz="2000" dirty="0" smtClean="0">
                <a:ea typeface="Arial Unicode MS" panose="020B0604020202020204" pitchFamily="34" charset="-128"/>
                <a:cs typeface="Arial Unicode MS" panose="020B0604020202020204" pitchFamily="34" charset="-128"/>
              </a:rPr>
              <a:t>(</a:t>
            </a:r>
            <a:r>
              <a:rPr lang="en-US" sz="2000" b="1" dirty="0" err="1" smtClean="0">
                <a:solidFill>
                  <a:srgbClr val="C00000"/>
                </a:solidFill>
                <a:ea typeface="Arial Unicode MS" panose="020B0604020202020204" pitchFamily="34" charset="-128"/>
                <a:cs typeface="Arial Unicode MS" panose="020B0604020202020204" pitchFamily="34" charset="-128"/>
              </a:rPr>
              <a:t>fp</a:t>
            </a:r>
            <a:r>
              <a:rPr lang="en-US" sz="2000" b="1" dirty="0" smtClean="0">
                <a:solidFill>
                  <a:srgbClr val="C00000"/>
                </a:solidFill>
                <a:ea typeface="Arial Unicode MS" panose="020B0604020202020204" pitchFamily="34" charset="-128"/>
                <a:cs typeface="Arial Unicode MS" panose="020B0604020202020204" pitchFamily="34" charset="-128"/>
              </a:rPr>
              <a:t> == NULL</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a:t>
            </a:r>
            <a:r>
              <a:rPr lang="el-GR" sz="2000" dirty="0" smtClean="0">
                <a:solidFill>
                  <a:srgbClr val="000000"/>
                </a:solidFill>
                <a:ea typeface="Arial Unicode MS" panose="020B0604020202020204" pitchFamily="34" charset="-128"/>
                <a:cs typeface="Arial Unicode MS" panose="020B0604020202020204" pitchFamily="34" charset="-128"/>
              </a:rPr>
              <a:t>Πρόβλημα με το αρχείο! </a:t>
            </a:r>
            <a:r>
              <a:rPr lang="en-US" sz="2000"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-1;</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while </a:t>
            </a:r>
            <a:r>
              <a:rPr lang="en-US" sz="2000" dirty="0" smtClean="0">
                <a:ea typeface="Arial Unicode MS" panose="020B0604020202020204" pitchFamily="34" charset="-128"/>
                <a:cs typeface="Arial Unicode MS" panose="020B0604020202020204" pitchFamily="34" charset="-128"/>
              </a:rPr>
              <a:t>(</a:t>
            </a:r>
            <a:r>
              <a:rPr lang="en-US" sz="2000" b="1" dirty="0" smtClean="0">
                <a:solidFill>
                  <a:srgbClr val="C0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feof</a:t>
            </a:r>
            <a:r>
              <a:rPr lang="en-US" sz="2000" b="1" dirty="0" smtClean="0">
                <a:solidFill>
                  <a:srgbClr val="C00000"/>
                </a:solidFill>
                <a:ea typeface="Arial Unicode MS" panose="020B0604020202020204" pitchFamily="34" charset="-128"/>
                <a:cs typeface="Arial Unicode MS" panose="020B0604020202020204" pitchFamily="34" charset="-128"/>
              </a:rPr>
              <a:t>(</a:t>
            </a:r>
            <a:r>
              <a:rPr lang="en-US" sz="2000" b="1" dirty="0" err="1" smtClean="0">
                <a:solidFill>
                  <a:srgbClr val="C00000"/>
                </a:solidFill>
                <a:ea typeface="Arial Unicode MS" panose="020B0604020202020204" pitchFamily="34" charset="-128"/>
                <a:cs typeface="Arial Unicode MS" panose="020B0604020202020204" pitchFamily="34" charset="-128"/>
              </a:rPr>
              <a:t>fp</a:t>
            </a:r>
            <a:r>
              <a:rPr lang="en-US" sz="2000" b="1" dirty="0" smtClean="0">
                <a:solidFill>
                  <a:srgbClr val="C00000"/>
                </a:solidFill>
                <a:ea typeface="Arial Unicode MS" panose="020B0604020202020204" pitchFamily="34" charset="-128"/>
                <a:cs typeface="Arial Unicode MS" panose="020B0604020202020204" pitchFamily="34" charset="-128"/>
              </a:rPr>
              <a:t>)</a:t>
            </a:r>
            <a:r>
              <a:rPr lang="en-US" sz="2000" dirty="0" smtClean="0">
                <a:ea typeface="Arial Unicode MS" panose="020B0604020202020204" pitchFamily="34" charset="-128"/>
                <a:cs typeface="Arial Unicode MS" panose="020B0604020202020204" pitchFamily="34" charset="-128"/>
              </a:rPr>
              <a:t>)</a:t>
            </a:r>
            <a:r>
              <a:rPr lang="en-US" sz="2000" dirty="0" smtClean="0">
                <a:solidFill>
                  <a:srgbClr val="C00000"/>
                </a:solidFill>
                <a:ea typeface="Arial Unicode MS" panose="020B0604020202020204" pitchFamily="34" charset="-128"/>
                <a:cs typeface="Arial Unicode MS" panose="020B0604020202020204" pitchFamily="34" charset="-128"/>
              </a:rPr>
              <a:t> </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b="1" dirty="0" smtClean="0">
                <a:solidFill>
                  <a:srgbClr val="000099"/>
                </a:solidFill>
                <a:ea typeface="Arial Unicode MS" panose="020B0604020202020204" pitchFamily="34" charset="-128"/>
                <a:cs typeface="Arial Unicode MS" panose="020B0604020202020204" pitchFamily="34" charset="-128"/>
              </a:rPr>
              <a:t>        </a:t>
            </a:r>
            <a:r>
              <a:rPr lang="en-US" sz="2000" b="1" dirty="0" err="1" smtClean="0">
                <a:solidFill>
                  <a:srgbClr val="000099"/>
                </a:solidFill>
                <a:ea typeface="Arial Unicode MS" panose="020B0604020202020204" pitchFamily="34" charset="-128"/>
                <a:cs typeface="Arial Unicode MS" panose="020B0604020202020204" pitchFamily="34" charset="-128"/>
              </a:rPr>
              <a:t>fgets</a:t>
            </a:r>
            <a:r>
              <a:rPr lang="en-US" sz="2000" b="1" dirty="0" smtClean="0">
                <a:solidFill>
                  <a:srgbClr val="000099"/>
                </a:solidFill>
                <a:ea typeface="Arial Unicode MS" panose="020B0604020202020204" pitchFamily="34" charset="-128"/>
                <a:cs typeface="Arial Unicode MS" panose="020B0604020202020204" pitchFamily="34" charset="-128"/>
              </a:rPr>
              <a:t>(c, 40, </a:t>
            </a:r>
            <a:r>
              <a:rPr lang="en-US" sz="2000" b="1" dirty="0" err="1" smtClean="0">
                <a:solidFill>
                  <a:srgbClr val="000099"/>
                </a:solidFill>
                <a:ea typeface="Arial Unicode MS" panose="020B0604020202020204" pitchFamily="34" charset="-128"/>
                <a:cs typeface="Arial Unicode MS" panose="020B0604020202020204" pitchFamily="34" charset="-128"/>
              </a:rPr>
              <a:t>fp</a:t>
            </a:r>
            <a:r>
              <a:rPr lang="en-US" sz="2000" b="1" dirty="0" smtClean="0">
                <a:solidFill>
                  <a:srgbClr val="000099"/>
                </a:solidFill>
                <a:ea typeface="Arial Unicode MS" panose="020B0604020202020204" pitchFamily="34" charset="-128"/>
                <a:cs typeface="Arial Unicode MS" panose="020B0604020202020204" pitchFamily="34" charset="-128"/>
              </a:rPr>
              <a:t>)</a:t>
            </a:r>
            <a:r>
              <a:rPr lang="en-US" sz="20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a:t>
            </a:r>
            <a:r>
              <a:rPr lang="en-US" sz="2000" b="1" dirty="0" smtClean="0">
                <a:solidFill>
                  <a:srgbClr val="000099"/>
                </a:solidFill>
                <a:ea typeface="Arial Unicode MS" panose="020B0604020202020204" pitchFamily="34" charset="-128"/>
                <a:cs typeface="Arial Unicode MS" panose="020B0604020202020204" pitchFamily="34" charset="-128"/>
              </a:rPr>
              <a:t>s</a:t>
            </a:r>
            <a:r>
              <a:rPr lang="en-US" sz="2000" dirty="0" smtClean="0">
                <a:solidFill>
                  <a:srgbClr val="000000"/>
                </a:solidFill>
                <a:ea typeface="Arial Unicode MS" panose="020B0604020202020204" pitchFamily="34" charset="-128"/>
                <a:cs typeface="Arial Unicode MS" panose="020B0604020202020204" pitchFamily="34" charset="-128"/>
              </a:rPr>
              <a:t>", c);</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fclose</a:t>
            </a:r>
            <a:r>
              <a:rPr lang="en-US" sz="2000" b="1" dirty="0" smtClean="0">
                <a:solidFill>
                  <a:srgbClr val="C00000"/>
                </a:solidFill>
                <a:ea typeface="Arial Unicode MS" panose="020B0604020202020204" pitchFamily="34" charset="-128"/>
                <a:cs typeface="Arial Unicode MS" panose="020B0604020202020204" pitchFamily="34" charset="-128"/>
              </a:rPr>
              <a:t>(</a:t>
            </a:r>
            <a:r>
              <a:rPr lang="en-US" sz="2000" b="1" dirty="0" err="1" smtClean="0">
                <a:solidFill>
                  <a:srgbClr val="C00000"/>
                </a:solidFill>
                <a:ea typeface="Arial Unicode MS" panose="020B0604020202020204" pitchFamily="34" charset="-128"/>
                <a:cs typeface="Arial Unicode MS" panose="020B0604020202020204" pitchFamily="34" charset="-128"/>
              </a:rPr>
              <a:t>fp</a:t>
            </a:r>
            <a:r>
              <a:rPr lang="en-US" sz="2000" b="1" dirty="0" smtClean="0">
                <a:solidFill>
                  <a:srgbClr val="C00000"/>
                </a:solidFill>
                <a:ea typeface="Arial Unicode MS" panose="020B0604020202020204" pitchFamily="34" charset="-128"/>
                <a:cs typeface="Arial Unicode MS" panose="020B0604020202020204" pitchFamily="34" charset="-128"/>
              </a:rPr>
              <a:t>)</a:t>
            </a:r>
            <a:r>
              <a:rPr lang="en-US" sz="20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endParaRPr lang="en-US" sz="2000" dirty="0">
              <a:solidFill>
                <a:srgbClr val="000000"/>
              </a:solidFill>
              <a:ea typeface="Arial Unicode MS" panose="020B0604020202020204" pitchFamily="34" charset="-128"/>
              <a:cs typeface="Arial Unicode MS" panose="020B0604020202020204" pitchFamily="34" charset="-128"/>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Αρχεία Κειμένου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14</a:t>
            </a:fld>
            <a:endParaRPr lang="el-GR" sz="1400" dirty="0">
              <a:solidFill>
                <a:schemeClr val="tx1"/>
              </a:solidFill>
            </a:endParaRPr>
          </a:p>
        </p:txBody>
      </p:sp>
    </p:spTree>
    <p:extLst>
      <p:ext uri="{BB962C8B-B14F-4D97-AF65-F5344CB8AC3E}">
        <p14:creationId xmlns:p14="http://schemas.microsoft.com/office/powerpoint/2010/main" val="21882659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Παράδειγμα</a:t>
            </a:r>
            <a:r>
              <a:rPr lang="en-IE" b="1" dirty="0"/>
              <a:t> </a:t>
            </a:r>
            <a:r>
              <a:rPr lang="en-IE" b="1" dirty="0" smtClean="0"/>
              <a:t>1a</a:t>
            </a:r>
            <a:r>
              <a:rPr lang="en-IE" b="1" dirty="0"/>
              <a:t>: </a:t>
            </a:r>
            <a:r>
              <a:rPr lang="el-GR" b="1" dirty="0"/>
              <a:t>Γράφοντας σε ένα α</a:t>
            </a:r>
            <a:r>
              <a:rPr lang="el-GR" b="1" dirty="0" smtClean="0"/>
              <a:t>ρχείο</a:t>
            </a:r>
            <a:endParaRPr lang="el-GR" b="1" dirty="0"/>
          </a:p>
        </p:txBody>
      </p:sp>
      <p:sp>
        <p:nvSpPr>
          <p:cNvPr id="3" name="Θέση περιεχομένου 1" descr="Πρόγραμμα: # include, s t d i o τελεία h. Enter, int main, άγκιστρο. Enter, FILE, asterisc f p. Enter, char c. Enter, f p =, f open, παρένθεση, διπλά εισαγωγικά, C άνω κάτω τελεία, \ \ Users, \ \ cs user, \ \ Desktop, \ \ test 2.txt, κλείσιμο διπλών εισαγωγικών, κόμμα, διπλά εισαγωγικά, w, κλείσιμο εισαγωγικών, κλείσιμο παρένθεσης. Enter, print f, \ n, εισαγωγή κειμένου για εγγραφή στο αρχείο. Enter, print f, \ n, για τερματισμό χρησιμοποίησε το σύμβολο #, \ n. Enter, while, c !=, μονά εισαγωγικά #, κλείσιμο εισαγωγικών, άγκιστρο. Enter, scan f, % c, κόμμα &amp; c. Enter, if, c != ,  μονά εισαγωγικά #, κλείσιμο εισαγωγικών. Enter, f print f, παρένθεση f p, κόμμα, διπλά εισαγωγικά, % c, κλείσιμο εισαγωγικών, κόμμα c, κλείσιμο παρένθεσης. Enter, κλείσιμο αγκίστρου. Enter, f close, παρένθεση f p, κλείσιμο παρένθεσης. Enter, return 0. Enter, κλείσιμο αγκίστρου."/>
          <p:cNvSpPr>
            <a:spLocks noGrp="1"/>
          </p:cNvSpPr>
          <p:nvPr>
            <p:ph idx="1"/>
            <p:custDataLst>
              <p:tags r:id="rId1"/>
            </p:custDataLst>
          </p:nvPr>
        </p:nvSpPr>
        <p:spPr>
          <a:xfrm>
            <a:off x="457200" y="1600200"/>
            <a:ext cx="8229600" cy="4637112"/>
          </a:xfrm>
        </p:spPr>
        <p:txBody>
          <a:bodyPr>
            <a:normAutofit fontScale="25000" lnSpcReduction="20000"/>
          </a:bodyPr>
          <a:lstStyle/>
          <a:p>
            <a:pPr marL="0" lvl="0" indent="0" defTabSz="449263" fontAlgn="base" hangingPunct="0">
              <a:lnSpc>
                <a:spcPct val="103000"/>
              </a:lnSpc>
              <a:spcBef>
                <a:spcPct val="0"/>
              </a:spcBef>
              <a:spcAft>
                <a:spcPct val="0"/>
              </a:spcAft>
              <a:buClr>
                <a:srgbClr val="000000"/>
              </a:buClr>
              <a:buSzPct val="100000"/>
              <a:buNone/>
            </a:pPr>
            <a:r>
              <a:rPr lang="en-US" sz="8000" dirty="0" smtClean="0">
                <a:solidFill>
                  <a:srgbClr val="000000"/>
                </a:solidFill>
                <a:ea typeface="Arial Unicode MS" panose="020B0604020202020204" pitchFamily="34" charset="-128"/>
                <a:cs typeface="Arial Unicode MS" panose="020B0604020202020204" pitchFamily="34" charset="-128"/>
              </a:rPr>
              <a:t>#include &lt;</a:t>
            </a:r>
            <a:r>
              <a:rPr lang="en-US" sz="8000" dirty="0" err="1" smtClean="0">
                <a:solidFill>
                  <a:srgbClr val="000000"/>
                </a:solidFill>
                <a:ea typeface="Arial Unicode MS" panose="020B0604020202020204" pitchFamily="34" charset="-128"/>
                <a:cs typeface="Arial Unicode MS" panose="020B0604020202020204" pitchFamily="34" charset="-128"/>
              </a:rPr>
              <a:t>stdio.h</a:t>
            </a:r>
            <a:r>
              <a:rPr lang="en-US" sz="8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103000"/>
              </a:lnSpc>
              <a:spcBef>
                <a:spcPct val="0"/>
              </a:spcBef>
              <a:spcAft>
                <a:spcPct val="0"/>
              </a:spcAft>
              <a:buClr>
                <a:srgbClr val="000000"/>
              </a:buClr>
              <a:buSzPct val="100000"/>
              <a:buNone/>
            </a:pPr>
            <a:r>
              <a:rPr lang="en-US" sz="8000" dirty="0" err="1" smtClean="0">
                <a:solidFill>
                  <a:srgbClr val="000000"/>
                </a:solidFill>
                <a:ea typeface="Arial Unicode MS" panose="020B0604020202020204" pitchFamily="34" charset="-128"/>
                <a:cs typeface="Arial Unicode MS" panose="020B0604020202020204" pitchFamily="34" charset="-128"/>
              </a:rPr>
              <a:t>int</a:t>
            </a:r>
            <a:r>
              <a:rPr lang="en-US" sz="8000" dirty="0" smtClean="0">
                <a:solidFill>
                  <a:srgbClr val="000000"/>
                </a:solidFill>
                <a:ea typeface="Arial Unicode MS" panose="020B0604020202020204" pitchFamily="34" charset="-128"/>
                <a:cs typeface="Arial Unicode MS" panose="020B0604020202020204" pitchFamily="34" charset="-128"/>
              </a:rPr>
              <a:t> main() </a:t>
            </a:r>
          </a:p>
          <a:p>
            <a:pPr marL="0" lvl="0" indent="0" defTabSz="449263" fontAlgn="base" hangingPunct="0">
              <a:lnSpc>
                <a:spcPct val="103000"/>
              </a:lnSpc>
              <a:spcBef>
                <a:spcPct val="0"/>
              </a:spcBef>
              <a:spcAft>
                <a:spcPct val="0"/>
              </a:spcAft>
              <a:buClr>
                <a:srgbClr val="000000"/>
              </a:buClr>
              <a:buSzPct val="100000"/>
              <a:buNone/>
            </a:pPr>
            <a:r>
              <a:rPr lang="en-US" sz="8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8000" b="1" dirty="0" smtClean="0">
                <a:solidFill>
                  <a:srgbClr val="FF0000"/>
                </a:solidFill>
                <a:ea typeface="Arial Unicode MS" panose="020B0604020202020204" pitchFamily="34" charset="-128"/>
                <a:cs typeface="Arial Unicode MS" panose="020B0604020202020204" pitchFamily="34" charset="-128"/>
              </a:rPr>
              <a:t>    </a:t>
            </a:r>
            <a:r>
              <a:rPr lang="en-US" sz="8000" b="1" dirty="0" smtClean="0">
                <a:solidFill>
                  <a:srgbClr val="C00000"/>
                </a:solidFill>
                <a:ea typeface="Arial Unicode MS" panose="020B0604020202020204" pitchFamily="34" charset="-128"/>
                <a:cs typeface="Arial Unicode MS" panose="020B0604020202020204" pitchFamily="34" charset="-128"/>
              </a:rPr>
              <a:t>FILE *</a:t>
            </a:r>
            <a:r>
              <a:rPr lang="en-US" sz="8000" b="1" dirty="0" err="1" smtClean="0">
                <a:solidFill>
                  <a:srgbClr val="C00000"/>
                </a:solidFill>
                <a:ea typeface="Arial Unicode MS" panose="020B0604020202020204" pitchFamily="34" charset="-128"/>
                <a:cs typeface="Arial Unicode MS" panose="020B0604020202020204" pitchFamily="34" charset="-128"/>
              </a:rPr>
              <a:t>fp</a:t>
            </a:r>
            <a:r>
              <a:rPr lang="en-US" sz="80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8000" dirty="0" smtClean="0">
                <a:solidFill>
                  <a:srgbClr val="000000"/>
                </a:solidFill>
                <a:ea typeface="Arial Unicode MS" panose="020B0604020202020204" pitchFamily="34" charset="-128"/>
                <a:cs typeface="Arial Unicode MS" panose="020B0604020202020204" pitchFamily="34" charset="-128"/>
              </a:rPr>
              <a:t>    char c;</a:t>
            </a:r>
          </a:p>
          <a:p>
            <a:pPr marL="0" lvl="0" indent="0" defTabSz="449263" fontAlgn="base" hangingPunct="0">
              <a:lnSpc>
                <a:spcPct val="103000"/>
              </a:lnSpc>
              <a:spcBef>
                <a:spcPct val="0"/>
              </a:spcBef>
              <a:spcAft>
                <a:spcPct val="0"/>
              </a:spcAft>
              <a:buClr>
                <a:srgbClr val="000000"/>
              </a:buClr>
              <a:buSzPct val="100000"/>
              <a:buNone/>
            </a:pPr>
            <a:r>
              <a:rPr lang="en-US" sz="8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sz="8000" dirty="0" smtClean="0">
                <a:solidFill>
                  <a:srgbClr val="C00000"/>
                </a:solidFill>
                <a:ea typeface="Arial Unicode MS" panose="020B0604020202020204" pitchFamily="34" charset="-128"/>
                <a:cs typeface="Arial Unicode MS" panose="020B0604020202020204" pitchFamily="34" charset="-128"/>
              </a:rPr>
              <a:t>    </a:t>
            </a:r>
            <a:r>
              <a:rPr lang="en-US" sz="8000" b="1" dirty="0" err="1" smtClean="0">
                <a:solidFill>
                  <a:srgbClr val="C00000"/>
                </a:solidFill>
                <a:ea typeface="Arial Unicode MS" panose="020B0604020202020204" pitchFamily="34" charset="-128"/>
                <a:cs typeface="Arial Unicode MS" panose="020B0604020202020204" pitchFamily="34" charset="-128"/>
              </a:rPr>
              <a:t>fp</a:t>
            </a:r>
            <a:r>
              <a:rPr lang="en-US" sz="8000" b="1" dirty="0" smtClean="0">
                <a:solidFill>
                  <a:srgbClr val="C00000"/>
                </a:solidFill>
                <a:ea typeface="Arial Unicode MS" panose="020B0604020202020204" pitchFamily="34" charset="-128"/>
                <a:cs typeface="Arial Unicode MS" panose="020B0604020202020204" pitchFamily="34" charset="-128"/>
              </a:rPr>
              <a:t> = </a:t>
            </a:r>
            <a:r>
              <a:rPr lang="en-US" sz="8000" b="1" dirty="0" err="1" smtClean="0">
                <a:solidFill>
                  <a:srgbClr val="C00000"/>
                </a:solidFill>
                <a:ea typeface="Arial Unicode MS" panose="020B0604020202020204" pitchFamily="34" charset="-128"/>
                <a:cs typeface="Arial Unicode MS" panose="020B0604020202020204" pitchFamily="34" charset="-128"/>
              </a:rPr>
              <a:t>fopen</a:t>
            </a:r>
            <a:r>
              <a:rPr lang="en-US" sz="8000" b="1" dirty="0" smtClean="0">
                <a:solidFill>
                  <a:srgbClr val="C00000"/>
                </a:solidFill>
                <a:ea typeface="Arial Unicode MS" panose="020B0604020202020204" pitchFamily="34" charset="-128"/>
                <a:cs typeface="Arial Unicode MS" panose="020B0604020202020204" pitchFamily="34" charset="-128"/>
              </a:rPr>
              <a:t>("C:\\Users\\</a:t>
            </a:r>
            <a:r>
              <a:rPr lang="en-US" sz="8000" b="1" dirty="0" err="1" smtClean="0">
                <a:solidFill>
                  <a:srgbClr val="C00000"/>
                </a:solidFill>
                <a:ea typeface="Arial Unicode MS" panose="020B0604020202020204" pitchFamily="34" charset="-128"/>
                <a:cs typeface="Arial Unicode MS" panose="020B0604020202020204" pitchFamily="34" charset="-128"/>
              </a:rPr>
              <a:t>csuser</a:t>
            </a:r>
            <a:r>
              <a:rPr lang="en-US" sz="8000" b="1" dirty="0" smtClean="0">
                <a:solidFill>
                  <a:srgbClr val="C00000"/>
                </a:solidFill>
                <a:ea typeface="Arial Unicode MS" panose="020B0604020202020204" pitchFamily="34" charset="-128"/>
                <a:cs typeface="Arial Unicode MS" panose="020B0604020202020204" pitchFamily="34" charset="-128"/>
              </a:rPr>
              <a:t>\\Desktop\\test2.txt", "w")</a:t>
            </a:r>
            <a:r>
              <a:rPr lang="en-US" sz="80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8000" dirty="0" smtClean="0">
                <a:solidFill>
                  <a:srgbClr val="000000"/>
                </a:solidFill>
                <a:ea typeface="Arial Unicode MS" panose="020B0604020202020204" pitchFamily="34" charset="-128"/>
                <a:cs typeface="Arial Unicode MS" panose="020B0604020202020204" pitchFamily="34" charset="-128"/>
              </a:rPr>
              <a:t>    </a:t>
            </a:r>
            <a:r>
              <a:rPr lang="en-US" sz="8000" dirty="0" err="1" smtClean="0">
                <a:solidFill>
                  <a:srgbClr val="000000"/>
                </a:solidFill>
                <a:ea typeface="Arial Unicode MS" panose="020B0604020202020204" pitchFamily="34" charset="-128"/>
                <a:cs typeface="Arial Unicode MS" panose="020B0604020202020204" pitchFamily="34" charset="-128"/>
              </a:rPr>
              <a:t>printf</a:t>
            </a:r>
            <a:r>
              <a:rPr lang="en-US" sz="8000" dirty="0" smtClean="0">
                <a:solidFill>
                  <a:srgbClr val="000000"/>
                </a:solidFill>
                <a:ea typeface="Arial Unicode MS" panose="020B0604020202020204" pitchFamily="34" charset="-128"/>
                <a:cs typeface="Arial Unicode MS" panose="020B0604020202020204" pitchFamily="34" charset="-128"/>
              </a:rPr>
              <a:t>("\n\n </a:t>
            </a:r>
            <a:r>
              <a:rPr lang="el-GR" sz="8000" dirty="0" smtClean="0">
                <a:solidFill>
                  <a:srgbClr val="000000"/>
                </a:solidFill>
                <a:ea typeface="Arial Unicode MS" panose="020B0604020202020204" pitchFamily="34" charset="-128"/>
                <a:cs typeface="Arial Unicode MS" panose="020B0604020202020204" pitchFamily="34" charset="-128"/>
              </a:rPr>
              <a:t>Εισαγωγή κειμένου για εγγραφή στο αρχείο… </a:t>
            </a:r>
            <a:r>
              <a:rPr lang="en-US" sz="8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8000" dirty="0" smtClean="0">
                <a:solidFill>
                  <a:srgbClr val="000000"/>
                </a:solidFill>
                <a:ea typeface="Arial Unicode MS" panose="020B0604020202020204" pitchFamily="34" charset="-128"/>
                <a:cs typeface="Arial Unicode MS" panose="020B0604020202020204" pitchFamily="34" charset="-128"/>
              </a:rPr>
              <a:t>    </a:t>
            </a:r>
            <a:r>
              <a:rPr lang="en-US" sz="8000" dirty="0" err="1" smtClean="0">
                <a:solidFill>
                  <a:srgbClr val="000000"/>
                </a:solidFill>
                <a:ea typeface="Arial Unicode MS" panose="020B0604020202020204" pitchFamily="34" charset="-128"/>
                <a:cs typeface="Arial Unicode MS" panose="020B0604020202020204" pitchFamily="34" charset="-128"/>
              </a:rPr>
              <a:t>printf</a:t>
            </a:r>
            <a:r>
              <a:rPr lang="en-US" sz="8000" dirty="0" smtClean="0">
                <a:solidFill>
                  <a:srgbClr val="000000"/>
                </a:solidFill>
                <a:ea typeface="Arial Unicode MS" panose="020B0604020202020204" pitchFamily="34" charset="-128"/>
                <a:cs typeface="Arial Unicode MS" panose="020B0604020202020204" pitchFamily="34" charset="-128"/>
              </a:rPr>
              <a:t>("\n\n </a:t>
            </a:r>
            <a:r>
              <a:rPr lang="el-GR" sz="8000" dirty="0" smtClean="0">
                <a:solidFill>
                  <a:srgbClr val="000000"/>
                </a:solidFill>
                <a:ea typeface="Arial Unicode MS" panose="020B0604020202020204" pitchFamily="34" charset="-128"/>
                <a:cs typeface="Arial Unicode MS" panose="020B0604020202020204" pitchFamily="34" charset="-128"/>
              </a:rPr>
              <a:t>Για τερματισμό χρησιμοποίησε το σύμβολο # </a:t>
            </a:r>
            <a:r>
              <a:rPr lang="en-US" sz="8000"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103000"/>
              </a:lnSpc>
              <a:spcBef>
                <a:spcPct val="0"/>
              </a:spcBef>
              <a:spcAft>
                <a:spcPct val="0"/>
              </a:spcAft>
              <a:buClr>
                <a:srgbClr val="000000"/>
              </a:buClr>
              <a:buSzPct val="100000"/>
              <a:buNone/>
            </a:pPr>
            <a:r>
              <a:rPr lang="en-US" sz="8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sz="8000" dirty="0" smtClean="0">
                <a:solidFill>
                  <a:srgbClr val="000000"/>
                </a:solidFill>
                <a:ea typeface="Arial Unicode MS" panose="020B0604020202020204" pitchFamily="34" charset="-128"/>
                <a:cs typeface="Arial Unicode MS" panose="020B0604020202020204" pitchFamily="34" charset="-128"/>
              </a:rPr>
              <a:t>    while (c != '#') {</a:t>
            </a:r>
          </a:p>
          <a:p>
            <a:pPr marL="0" lvl="0" indent="0" defTabSz="449263" fontAlgn="base" hangingPunct="0">
              <a:lnSpc>
                <a:spcPct val="103000"/>
              </a:lnSpc>
              <a:spcBef>
                <a:spcPct val="0"/>
              </a:spcBef>
              <a:spcAft>
                <a:spcPct val="0"/>
              </a:spcAft>
              <a:buClr>
                <a:srgbClr val="000000"/>
              </a:buClr>
              <a:buSzPct val="100000"/>
              <a:buNone/>
            </a:pPr>
            <a:r>
              <a:rPr lang="en-US" sz="8000" dirty="0" smtClean="0">
                <a:solidFill>
                  <a:srgbClr val="000000"/>
                </a:solidFill>
                <a:ea typeface="Arial Unicode MS" panose="020B0604020202020204" pitchFamily="34" charset="-128"/>
                <a:cs typeface="Arial Unicode MS" panose="020B0604020202020204" pitchFamily="34" charset="-128"/>
              </a:rPr>
              <a:t>        </a:t>
            </a:r>
            <a:r>
              <a:rPr lang="en-US" sz="8000" dirty="0" err="1" smtClean="0">
                <a:solidFill>
                  <a:srgbClr val="000000"/>
                </a:solidFill>
                <a:ea typeface="Arial Unicode MS" panose="020B0604020202020204" pitchFamily="34" charset="-128"/>
                <a:cs typeface="Arial Unicode MS" panose="020B0604020202020204" pitchFamily="34" charset="-128"/>
              </a:rPr>
              <a:t>scanf</a:t>
            </a:r>
            <a:r>
              <a:rPr lang="en-US" sz="8000" dirty="0" smtClean="0">
                <a:solidFill>
                  <a:srgbClr val="000000"/>
                </a:solidFill>
                <a:ea typeface="Arial Unicode MS" panose="020B0604020202020204" pitchFamily="34" charset="-128"/>
                <a:cs typeface="Arial Unicode MS" panose="020B0604020202020204" pitchFamily="34" charset="-128"/>
              </a:rPr>
              <a:t>("%c", &amp;c);</a:t>
            </a:r>
          </a:p>
          <a:p>
            <a:pPr marL="0" lvl="0" indent="0" defTabSz="449263" fontAlgn="base" hangingPunct="0">
              <a:lnSpc>
                <a:spcPct val="103000"/>
              </a:lnSpc>
              <a:spcBef>
                <a:spcPct val="0"/>
              </a:spcBef>
              <a:spcAft>
                <a:spcPct val="0"/>
              </a:spcAft>
              <a:buClr>
                <a:srgbClr val="000000"/>
              </a:buClr>
              <a:buSzPct val="100000"/>
              <a:buNone/>
            </a:pPr>
            <a:r>
              <a:rPr lang="en-US" sz="8000" dirty="0" smtClean="0">
                <a:solidFill>
                  <a:srgbClr val="000000"/>
                </a:solidFill>
                <a:ea typeface="Arial Unicode MS" panose="020B0604020202020204" pitchFamily="34" charset="-128"/>
                <a:cs typeface="Arial Unicode MS" panose="020B0604020202020204" pitchFamily="34" charset="-128"/>
              </a:rPr>
              <a:t>        if (c != '#')</a:t>
            </a:r>
          </a:p>
          <a:p>
            <a:pPr marL="0" lvl="0" indent="0" defTabSz="449263" fontAlgn="base" hangingPunct="0">
              <a:lnSpc>
                <a:spcPct val="103000"/>
              </a:lnSpc>
              <a:spcBef>
                <a:spcPct val="0"/>
              </a:spcBef>
              <a:spcAft>
                <a:spcPct val="0"/>
              </a:spcAft>
              <a:buClr>
                <a:srgbClr val="000000"/>
              </a:buClr>
              <a:buSzPct val="100000"/>
              <a:buNone/>
            </a:pPr>
            <a:r>
              <a:rPr lang="en-US" sz="8000" b="1" dirty="0" smtClean="0">
                <a:solidFill>
                  <a:srgbClr val="C00000"/>
                </a:solidFill>
                <a:ea typeface="Arial Unicode MS" panose="020B0604020202020204" pitchFamily="34" charset="-128"/>
                <a:cs typeface="Arial Unicode MS" panose="020B0604020202020204" pitchFamily="34" charset="-128"/>
              </a:rPr>
              <a:t>            </a:t>
            </a:r>
            <a:r>
              <a:rPr lang="en-US" sz="8000" b="1" dirty="0" err="1" smtClean="0">
                <a:solidFill>
                  <a:srgbClr val="C00000"/>
                </a:solidFill>
                <a:ea typeface="Arial Unicode MS" panose="020B0604020202020204" pitchFamily="34" charset="-128"/>
                <a:cs typeface="Arial Unicode MS" panose="020B0604020202020204" pitchFamily="34" charset="-128"/>
              </a:rPr>
              <a:t>fprintf</a:t>
            </a:r>
            <a:r>
              <a:rPr lang="en-US" sz="8000" b="1" dirty="0" smtClean="0">
                <a:solidFill>
                  <a:srgbClr val="C00000"/>
                </a:solidFill>
                <a:ea typeface="Arial Unicode MS" panose="020B0604020202020204" pitchFamily="34" charset="-128"/>
                <a:cs typeface="Arial Unicode MS" panose="020B0604020202020204" pitchFamily="34" charset="-128"/>
              </a:rPr>
              <a:t>(</a:t>
            </a:r>
            <a:r>
              <a:rPr lang="en-US" sz="8000" b="1" dirty="0" err="1" smtClean="0">
                <a:solidFill>
                  <a:srgbClr val="C00000"/>
                </a:solidFill>
                <a:ea typeface="Arial Unicode MS" panose="020B0604020202020204" pitchFamily="34" charset="-128"/>
                <a:cs typeface="Arial Unicode MS" panose="020B0604020202020204" pitchFamily="34" charset="-128"/>
              </a:rPr>
              <a:t>fp</a:t>
            </a:r>
            <a:r>
              <a:rPr lang="en-US" sz="8000" b="1" dirty="0" smtClean="0">
                <a:solidFill>
                  <a:srgbClr val="C00000"/>
                </a:solidFill>
                <a:ea typeface="Arial Unicode MS" panose="020B0604020202020204" pitchFamily="34" charset="-128"/>
                <a:cs typeface="Arial Unicode MS" panose="020B0604020202020204" pitchFamily="34" charset="-128"/>
              </a:rPr>
              <a:t>, "%c", c)</a:t>
            </a:r>
            <a:r>
              <a:rPr lang="en-US" sz="80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8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sz="8000" b="1" dirty="0" smtClean="0">
                <a:solidFill>
                  <a:srgbClr val="FF0000"/>
                </a:solidFill>
                <a:ea typeface="Arial Unicode MS" panose="020B0604020202020204" pitchFamily="34" charset="-128"/>
                <a:cs typeface="Arial Unicode MS" panose="020B0604020202020204" pitchFamily="34" charset="-128"/>
              </a:rPr>
              <a:t>    </a:t>
            </a:r>
            <a:r>
              <a:rPr lang="en-US" sz="8000" b="1" dirty="0" err="1" smtClean="0">
                <a:solidFill>
                  <a:srgbClr val="C00000"/>
                </a:solidFill>
                <a:ea typeface="Arial Unicode MS" panose="020B0604020202020204" pitchFamily="34" charset="-128"/>
                <a:cs typeface="Arial Unicode MS" panose="020B0604020202020204" pitchFamily="34" charset="-128"/>
              </a:rPr>
              <a:t>fclose</a:t>
            </a:r>
            <a:r>
              <a:rPr lang="en-US" sz="8000" b="1" dirty="0" smtClean="0">
                <a:solidFill>
                  <a:srgbClr val="C00000"/>
                </a:solidFill>
                <a:ea typeface="Arial Unicode MS" panose="020B0604020202020204" pitchFamily="34" charset="-128"/>
                <a:cs typeface="Arial Unicode MS" panose="020B0604020202020204" pitchFamily="34" charset="-128"/>
              </a:rPr>
              <a:t>(</a:t>
            </a:r>
            <a:r>
              <a:rPr lang="en-US" sz="8000" b="1" dirty="0" err="1" smtClean="0">
                <a:solidFill>
                  <a:srgbClr val="C00000"/>
                </a:solidFill>
                <a:ea typeface="Arial Unicode MS" panose="020B0604020202020204" pitchFamily="34" charset="-128"/>
                <a:cs typeface="Arial Unicode MS" panose="020B0604020202020204" pitchFamily="34" charset="-128"/>
              </a:rPr>
              <a:t>fp</a:t>
            </a:r>
            <a:r>
              <a:rPr lang="en-US" sz="8000" b="1" dirty="0" smtClean="0">
                <a:solidFill>
                  <a:srgbClr val="C00000"/>
                </a:solidFill>
                <a:ea typeface="Arial Unicode MS" panose="020B0604020202020204" pitchFamily="34" charset="-128"/>
                <a:cs typeface="Arial Unicode MS" panose="020B0604020202020204" pitchFamily="34" charset="-128"/>
              </a:rPr>
              <a:t>)</a:t>
            </a:r>
            <a:r>
              <a:rPr lang="en-US" sz="80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80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103000"/>
              </a:lnSpc>
              <a:spcBef>
                <a:spcPct val="0"/>
              </a:spcBef>
              <a:spcAft>
                <a:spcPct val="0"/>
              </a:spcAft>
              <a:buClr>
                <a:srgbClr val="000000"/>
              </a:buClr>
              <a:buSzPct val="100000"/>
              <a:buNone/>
            </a:pPr>
            <a:r>
              <a:rPr lang="en-US" sz="80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Αρχεία Κειμένου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15</a:t>
            </a:fld>
            <a:endParaRPr lang="el-GR" sz="1400" dirty="0">
              <a:solidFill>
                <a:schemeClr val="tx1"/>
              </a:solidFill>
            </a:endParaRPr>
          </a:p>
        </p:txBody>
      </p:sp>
    </p:spTree>
    <p:extLst>
      <p:ext uri="{BB962C8B-B14F-4D97-AF65-F5344CB8AC3E}">
        <p14:creationId xmlns:p14="http://schemas.microsoft.com/office/powerpoint/2010/main" val="38627290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prstClr val="black"/>
                </a:solidFill>
              </a:rPr>
              <a:t>Παράδειγμα</a:t>
            </a:r>
            <a:r>
              <a:rPr lang="en-IE" b="1" dirty="0">
                <a:solidFill>
                  <a:prstClr val="black"/>
                </a:solidFill>
              </a:rPr>
              <a:t> </a:t>
            </a:r>
            <a:r>
              <a:rPr lang="en-IE" b="1" dirty="0" smtClean="0">
                <a:solidFill>
                  <a:prstClr val="black"/>
                </a:solidFill>
              </a:rPr>
              <a:t>1</a:t>
            </a:r>
            <a:r>
              <a:rPr lang="en-US" b="1" dirty="0">
                <a:solidFill>
                  <a:prstClr val="black"/>
                </a:solidFill>
              </a:rPr>
              <a:t>b</a:t>
            </a:r>
            <a:r>
              <a:rPr lang="en-IE" b="1" dirty="0" smtClean="0">
                <a:solidFill>
                  <a:prstClr val="black"/>
                </a:solidFill>
              </a:rPr>
              <a:t>: </a:t>
            </a:r>
            <a:r>
              <a:rPr lang="el-GR" b="1" dirty="0">
                <a:solidFill>
                  <a:prstClr val="black"/>
                </a:solidFill>
              </a:rPr>
              <a:t>Γράφοντας σε ένα αρχείο</a:t>
            </a:r>
            <a:endParaRPr lang="el-GR" dirty="0"/>
          </a:p>
        </p:txBody>
      </p:sp>
      <p:sp>
        <p:nvSpPr>
          <p:cNvPr id="3" name="Θέση περιεχομένου 1" descr="Πρόγραμμα: # include, s t d i o τελεία h. Enter, # include, string τελεία h. Enter, int main, άγκιστρο. Enter, FILE, asterisc f p. Enter, char c, αγκύλη 100, κλείσιμο αγκύλης. Enter, f p =, f open, παρένθεση, διπλά εισαγωγικά, c άνω κάτω τελεία, \ \ Users, \ \ cs user, \ \ Desktop, \ \ test 2.txt, κλείσιμο διπλών εισαγωγικών, κόμμα, διπλά εισαγωγικά, w, κλείσιμο εισαγωγικών, κλείσιμο παρένθεσης. Enter, print f, \ n, εισαγωγή κειμένου για εγγραφή στο αρχείο, \ n. Enter, print f, \ n, για τερματισμό χρησιμοποίησε το σύμβολο #,  \ n. Enter, while, str cmp, παρένθεση c, κόμμα, μονά εισαγωγικά #, κλείσιμο εισαγωγικών, κλείσιμο παρένθεσης, ! = 0, άγκιστρο. Enter, scan f, % s, κόμμα &amp; c. Enter, if, str cmp, παρένθεση c, κόμμα, μονά εισαγωγικά #, κλείσιμο εισαγωγικών, κλείσιμο παρένθεσης, ! = 0. Enter, f print f, παρένθεση f p, κόμμα, διπλά εισαγωγικά, % s, κλείσιμο εισαγωγικών, κόμμα c, κλείσιμο παρένθεσης. Enter, κλείσιμο αγκίστρου. Enter, f close, παρένθεση f p, κλείσιμο παρένθεσης. Enter, return 0. Enter, κλείσιμο αγκίστρου.&#10;"/>
          <p:cNvSpPr>
            <a:spLocks noGrp="1"/>
          </p:cNvSpPr>
          <p:nvPr>
            <p:ph idx="1"/>
            <p:custDataLst>
              <p:tags r:id="rId2"/>
            </p:custDataLst>
          </p:nvPr>
        </p:nvSpPr>
        <p:spPr>
          <a:xfrm>
            <a:off x="457200" y="1600200"/>
            <a:ext cx="8229600" cy="4781128"/>
          </a:xfrm>
        </p:spPr>
        <p:txBody>
          <a:bodyPr>
            <a:normAutofit fontScale="85000" lnSpcReduction="20000"/>
          </a:bodyPr>
          <a:lstStyle/>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#include &lt;</a:t>
            </a:r>
            <a:r>
              <a:rPr lang="en-US" sz="2400" dirty="0" err="1" smtClean="0">
                <a:solidFill>
                  <a:srgbClr val="000000"/>
                </a:solidFill>
                <a:ea typeface="Arial Unicode MS" panose="020B0604020202020204" pitchFamily="34" charset="-128"/>
                <a:cs typeface="Arial Unicode MS" panose="020B0604020202020204" pitchFamily="34" charset="-128"/>
              </a:rPr>
              <a:t>stdio.h</a:t>
            </a:r>
            <a:r>
              <a:rPr lang="en-US" sz="24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#include &lt;</a:t>
            </a:r>
            <a:r>
              <a:rPr lang="en-US" sz="2400" dirty="0" err="1" smtClean="0">
                <a:solidFill>
                  <a:srgbClr val="000000"/>
                </a:solidFill>
                <a:ea typeface="Arial Unicode MS" panose="020B0604020202020204" pitchFamily="34" charset="-128"/>
                <a:cs typeface="Arial Unicode MS" panose="020B0604020202020204" pitchFamily="34" charset="-128"/>
              </a:rPr>
              <a:t>string.h</a:t>
            </a:r>
            <a:r>
              <a:rPr lang="en-US" sz="24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103000"/>
              </a:lnSpc>
              <a:spcBef>
                <a:spcPct val="0"/>
              </a:spcBef>
              <a:spcAft>
                <a:spcPct val="0"/>
              </a:spcAft>
              <a:buClr>
                <a:srgbClr val="000000"/>
              </a:buClr>
              <a:buSzPct val="100000"/>
              <a:buNone/>
            </a:pPr>
            <a:r>
              <a:rPr lang="en-US" sz="2400" dirty="0" err="1" smtClean="0">
                <a:solidFill>
                  <a:srgbClr val="000000"/>
                </a:solidFill>
                <a:ea typeface="Arial Unicode MS" panose="020B0604020202020204" pitchFamily="34" charset="-128"/>
                <a:cs typeface="Arial Unicode MS" panose="020B0604020202020204" pitchFamily="34" charset="-128"/>
              </a:rPr>
              <a:t>int</a:t>
            </a:r>
            <a:r>
              <a:rPr lang="en-US" sz="2400" dirty="0" smtClean="0">
                <a:solidFill>
                  <a:srgbClr val="000000"/>
                </a:solidFill>
                <a:ea typeface="Arial Unicode MS" panose="020B0604020202020204" pitchFamily="34" charset="-128"/>
                <a:cs typeface="Arial Unicode MS" panose="020B0604020202020204" pitchFamily="34" charset="-128"/>
              </a:rPr>
              <a:t> main() {</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b="1" dirty="0" smtClean="0">
                <a:solidFill>
                  <a:srgbClr val="C00000"/>
                </a:solidFill>
                <a:ea typeface="Arial Unicode MS" panose="020B0604020202020204" pitchFamily="34" charset="-128"/>
                <a:cs typeface="Arial Unicode MS" panose="020B0604020202020204" pitchFamily="34" charset="-128"/>
              </a:rPr>
              <a:t>FILE *</a:t>
            </a:r>
            <a:r>
              <a:rPr lang="en-US" sz="2400" b="1" dirty="0" err="1" smtClean="0">
                <a:solidFill>
                  <a:srgbClr val="C00000"/>
                </a:solidFill>
                <a:ea typeface="Arial Unicode MS" panose="020B0604020202020204" pitchFamily="34" charset="-128"/>
                <a:cs typeface="Arial Unicode MS" panose="020B0604020202020204" pitchFamily="34" charset="-128"/>
              </a:rPr>
              <a:t>fp</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char c[100];</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smtClean="0">
                <a:solidFill>
                  <a:srgbClr val="C00000"/>
                </a:solidFill>
                <a:ea typeface="Arial Unicode MS" panose="020B0604020202020204" pitchFamily="34" charset="-128"/>
                <a:cs typeface="Arial Unicode MS" panose="020B0604020202020204" pitchFamily="34" charset="-128"/>
              </a:rPr>
              <a:t>  </a:t>
            </a:r>
            <a:r>
              <a:rPr lang="en-US" sz="2400" b="1" dirty="0" err="1" smtClean="0">
                <a:solidFill>
                  <a:srgbClr val="C00000"/>
                </a:solidFill>
                <a:ea typeface="Arial Unicode MS" panose="020B0604020202020204" pitchFamily="34" charset="-128"/>
                <a:cs typeface="Arial Unicode MS" panose="020B0604020202020204" pitchFamily="34" charset="-128"/>
              </a:rPr>
              <a:t>fp</a:t>
            </a:r>
            <a:r>
              <a:rPr lang="en-US" sz="2400" b="1" dirty="0" smtClean="0">
                <a:solidFill>
                  <a:srgbClr val="C00000"/>
                </a:solidFill>
                <a:ea typeface="Arial Unicode MS" panose="020B0604020202020204" pitchFamily="34" charset="-128"/>
                <a:cs typeface="Arial Unicode MS" panose="020B0604020202020204" pitchFamily="34" charset="-128"/>
              </a:rPr>
              <a:t> = </a:t>
            </a:r>
            <a:r>
              <a:rPr lang="en-US" sz="2400" b="1" dirty="0" err="1" smtClean="0">
                <a:solidFill>
                  <a:srgbClr val="C00000"/>
                </a:solidFill>
                <a:ea typeface="Arial Unicode MS" panose="020B0604020202020204" pitchFamily="34" charset="-128"/>
                <a:cs typeface="Arial Unicode MS" panose="020B0604020202020204" pitchFamily="34" charset="-128"/>
              </a:rPr>
              <a:t>fopen</a:t>
            </a:r>
            <a:r>
              <a:rPr lang="en-US" sz="2400" b="1" dirty="0" smtClean="0">
                <a:solidFill>
                  <a:srgbClr val="C00000"/>
                </a:solidFill>
                <a:ea typeface="Arial Unicode MS" panose="020B0604020202020204" pitchFamily="34" charset="-128"/>
                <a:cs typeface="Arial Unicode MS" panose="020B0604020202020204" pitchFamily="34" charset="-128"/>
              </a:rPr>
              <a:t>("c:\\Users\\</a:t>
            </a:r>
            <a:r>
              <a:rPr lang="en-US" sz="2400" b="1" dirty="0" err="1" smtClean="0">
                <a:solidFill>
                  <a:srgbClr val="C00000"/>
                </a:solidFill>
                <a:ea typeface="Arial Unicode MS" panose="020B0604020202020204" pitchFamily="34" charset="-128"/>
                <a:cs typeface="Arial Unicode MS" panose="020B0604020202020204" pitchFamily="34" charset="-128"/>
              </a:rPr>
              <a:t>csuser</a:t>
            </a:r>
            <a:r>
              <a:rPr lang="en-US" sz="2400" b="1" dirty="0" smtClean="0">
                <a:solidFill>
                  <a:srgbClr val="C00000"/>
                </a:solidFill>
                <a:ea typeface="Arial Unicode MS" panose="020B0604020202020204" pitchFamily="34" charset="-128"/>
                <a:cs typeface="Arial Unicode MS" panose="020B0604020202020204" pitchFamily="34" charset="-128"/>
              </a:rPr>
              <a:t>\\Desktop\\test2.txt","w")</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 </a:t>
            </a:r>
            <a:r>
              <a:rPr lang="el-GR" sz="2400" dirty="0" smtClean="0">
                <a:solidFill>
                  <a:srgbClr val="000000"/>
                </a:solidFill>
                <a:ea typeface="Arial Unicode MS" panose="020B0604020202020204" pitchFamily="34" charset="-128"/>
                <a:cs typeface="Arial Unicode MS" panose="020B0604020202020204" pitchFamily="34" charset="-128"/>
              </a:rPr>
              <a:t>Εισαγωγή κειμένου για εγγραφή στο αρχείο</a:t>
            </a:r>
            <a:r>
              <a:rPr lang="en-US" sz="2400" dirty="0" smtClean="0">
                <a:solidFill>
                  <a:srgbClr val="000000"/>
                </a:solidFill>
                <a:ea typeface="Arial Unicode MS" panose="020B0604020202020204" pitchFamily="34" charset="-128"/>
                <a:cs typeface="Arial Unicode MS" panose="020B0604020202020204" pitchFamily="34" charset="-128"/>
              </a:rPr>
              <a:t>… \n\n");</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 </a:t>
            </a:r>
            <a:r>
              <a:rPr lang="el-GR" sz="2400" dirty="0" smtClean="0">
                <a:solidFill>
                  <a:srgbClr val="000000"/>
                </a:solidFill>
                <a:ea typeface="Arial Unicode MS" panose="020B0604020202020204" pitchFamily="34" charset="-128"/>
                <a:cs typeface="Arial Unicode MS" panose="020B0604020202020204" pitchFamily="34" charset="-128"/>
              </a:rPr>
              <a:t>Για τερματισμό χρησιμοποίησε το σύμβολο </a:t>
            </a:r>
            <a:r>
              <a:rPr lang="en-US" sz="2400" dirty="0" smtClean="0">
                <a:solidFill>
                  <a:srgbClr val="000000"/>
                </a:solidFill>
                <a:ea typeface="Arial Unicode MS" panose="020B0604020202020204" pitchFamily="34" charset="-128"/>
                <a:cs typeface="Arial Unicode MS" panose="020B0604020202020204" pitchFamily="34" charset="-128"/>
              </a:rPr>
              <a:t># \n\n");</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while (</a:t>
            </a:r>
            <a:r>
              <a:rPr lang="en-US" sz="2400" dirty="0" err="1" smtClean="0">
                <a:solidFill>
                  <a:srgbClr val="000000"/>
                </a:solidFill>
                <a:ea typeface="Arial Unicode MS" panose="020B0604020202020204" pitchFamily="34" charset="-128"/>
                <a:cs typeface="Arial Unicode MS" panose="020B0604020202020204" pitchFamily="34" charset="-128"/>
              </a:rPr>
              <a:t>strcmp</a:t>
            </a:r>
            <a:r>
              <a:rPr lang="en-US" sz="2400" dirty="0" smtClean="0">
                <a:solidFill>
                  <a:srgbClr val="000000"/>
                </a:solidFill>
                <a:ea typeface="Arial Unicode MS" panose="020B0604020202020204" pitchFamily="34" charset="-128"/>
                <a:cs typeface="Arial Unicode MS" panose="020B0604020202020204" pitchFamily="34" charset="-128"/>
              </a:rPr>
              <a:t>(c,</a:t>
            </a:r>
            <a:r>
              <a:rPr lang="el-GR" sz="2400" dirty="0" smtClean="0">
                <a:solidFill>
                  <a:srgbClr val="000000"/>
                </a:solidFill>
                <a:ea typeface="Arial Unicode MS" panose="020B0604020202020204" pitchFamily="34" charset="-128"/>
                <a:cs typeface="Arial Unicode MS" panose="020B0604020202020204" pitchFamily="34" charset="-128"/>
              </a:rPr>
              <a:t>’</a:t>
            </a:r>
            <a:r>
              <a:rPr lang="en-US" sz="2400" dirty="0" smtClean="0">
                <a:solidFill>
                  <a:srgbClr val="000000"/>
                </a:solidFill>
                <a:ea typeface="Arial Unicode MS" panose="020B0604020202020204" pitchFamily="34" charset="-128"/>
                <a:cs typeface="Arial Unicode MS" panose="020B0604020202020204" pitchFamily="34" charset="-128"/>
              </a:rPr>
              <a:t>#</a:t>
            </a:r>
            <a:r>
              <a:rPr lang="el-GR" sz="2400" dirty="0" smtClean="0">
                <a:solidFill>
                  <a:srgbClr val="000000"/>
                </a:solidFill>
                <a:ea typeface="Arial Unicode MS" panose="020B0604020202020204" pitchFamily="34" charset="-128"/>
                <a:cs typeface="Arial Unicode MS" panose="020B0604020202020204" pitchFamily="34" charset="-128"/>
              </a:rPr>
              <a:t>’</a:t>
            </a:r>
            <a:r>
              <a:rPr lang="en-US" sz="2400" dirty="0" smtClean="0">
                <a:solidFill>
                  <a:srgbClr val="000000"/>
                </a:solidFill>
                <a:ea typeface="Arial Unicode MS" panose="020B0604020202020204" pitchFamily="34" charset="-128"/>
                <a:cs typeface="Arial Unicode MS" panose="020B0604020202020204" pitchFamily="34" charset="-128"/>
              </a:rPr>
              <a:t>) !=0) {</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scanf</a:t>
            </a:r>
            <a:r>
              <a:rPr lang="en-US" sz="2400" dirty="0" smtClean="0">
                <a:solidFill>
                  <a:srgbClr val="000000"/>
                </a:solidFill>
                <a:ea typeface="Arial Unicode MS" panose="020B0604020202020204" pitchFamily="34" charset="-128"/>
                <a:cs typeface="Arial Unicode MS" panose="020B0604020202020204" pitchFamily="34" charset="-128"/>
              </a:rPr>
              <a:t>("%s”, &amp;c);</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if (</a:t>
            </a:r>
            <a:r>
              <a:rPr lang="en-US" sz="2400" dirty="0" err="1" smtClean="0">
                <a:solidFill>
                  <a:srgbClr val="000000"/>
                </a:solidFill>
                <a:ea typeface="Arial Unicode MS" panose="020B0604020202020204" pitchFamily="34" charset="-128"/>
                <a:cs typeface="Arial Unicode MS" panose="020B0604020202020204" pitchFamily="34" charset="-128"/>
              </a:rPr>
              <a:t>strcmp</a:t>
            </a:r>
            <a:r>
              <a:rPr lang="en-US" sz="2400" dirty="0" smtClean="0">
                <a:solidFill>
                  <a:srgbClr val="000000"/>
                </a:solidFill>
                <a:ea typeface="Arial Unicode MS" panose="020B0604020202020204" pitchFamily="34" charset="-128"/>
                <a:cs typeface="Arial Unicode MS" panose="020B0604020202020204" pitchFamily="34" charset="-128"/>
              </a:rPr>
              <a:t>(c, ’#’) !=0)</a:t>
            </a:r>
          </a:p>
          <a:p>
            <a:pPr marL="0" lvl="0" indent="0" defTabSz="449263" fontAlgn="base" hangingPunct="0">
              <a:lnSpc>
                <a:spcPct val="10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            </a:t>
            </a:r>
            <a:r>
              <a:rPr lang="en-US" sz="2400" b="1" dirty="0" err="1" smtClean="0">
                <a:solidFill>
                  <a:srgbClr val="C00000"/>
                </a:solidFill>
                <a:ea typeface="Arial Unicode MS" panose="020B0604020202020204" pitchFamily="34" charset="-128"/>
                <a:cs typeface="Arial Unicode MS" panose="020B0604020202020204" pitchFamily="34" charset="-128"/>
              </a:rPr>
              <a:t>fprintf</a:t>
            </a:r>
            <a:r>
              <a:rPr lang="en-US" sz="2400" b="1" dirty="0" smtClean="0">
                <a:solidFill>
                  <a:srgbClr val="C00000"/>
                </a:solidFill>
                <a:ea typeface="Arial Unicode MS" panose="020B0604020202020204" pitchFamily="34" charset="-128"/>
                <a:cs typeface="Arial Unicode MS" panose="020B0604020202020204" pitchFamily="34" charset="-128"/>
              </a:rPr>
              <a:t>(</a:t>
            </a:r>
            <a:r>
              <a:rPr lang="en-US" sz="2400" b="1" dirty="0" err="1" smtClean="0">
                <a:solidFill>
                  <a:srgbClr val="C00000"/>
                </a:solidFill>
                <a:ea typeface="Arial Unicode MS" panose="020B0604020202020204" pitchFamily="34" charset="-128"/>
                <a:cs typeface="Arial Unicode MS" panose="020B0604020202020204" pitchFamily="34" charset="-128"/>
              </a:rPr>
              <a:t>fp</a:t>
            </a:r>
            <a:r>
              <a:rPr lang="en-US" sz="2400" b="1" dirty="0" smtClean="0">
                <a:solidFill>
                  <a:srgbClr val="C00000"/>
                </a:solidFill>
                <a:ea typeface="Arial Unicode MS" panose="020B0604020202020204" pitchFamily="34" charset="-128"/>
                <a:cs typeface="Arial Unicode MS" panose="020B0604020202020204" pitchFamily="34" charset="-128"/>
              </a:rPr>
              <a:t>, "%s", c)</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b="1" dirty="0" err="1" smtClean="0">
                <a:solidFill>
                  <a:srgbClr val="C00000"/>
                </a:solidFill>
                <a:ea typeface="Arial Unicode MS" panose="020B0604020202020204" pitchFamily="34" charset="-128"/>
                <a:cs typeface="Arial Unicode MS" panose="020B0604020202020204" pitchFamily="34" charset="-128"/>
              </a:rPr>
              <a:t>fclose</a:t>
            </a:r>
            <a:r>
              <a:rPr lang="en-US" sz="2400" b="1" dirty="0" smtClean="0">
                <a:solidFill>
                  <a:srgbClr val="C00000"/>
                </a:solidFill>
                <a:ea typeface="Arial Unicode MS" panose="020B0604020202020204" pitchFamily="34" charset="-128"/>
                <a:cs typeface="Arial Unicode MS" panose="020B0604020202020204" pitchFamily="34" charset="-128"/>
              </a:rPr>
              <a:t>(</a:t>
            </a:r>
            <a:r>
              <a:rPr lang="en-US" sz="2400" b="1" dirty="0" err="1" smtClean="0">
                <a:solidFill>
                  <a:srgbClr val="C00000"/>
                </a:solidFill>
                <a:ea typeface="Arial Unicode MS" panose="020B0604020202020204" pitchFamily="34" charset="-128"/>
                <a:cs typeface="Arial Unicode MS" panose="020B0604020202020204" pitchFamily="34" charset="-128"/>
              </a:rPr>
              <a:t>fp</a:t>
            </a:r>
            <a:r>
              <a:rPr lang="en-US" sz="2400" b="1" dirty="0" smtClean="0">
                <a:solidFill>
                  <a:srgbClr val="C00000"/>
                </a:solidFill>
                <a:ea typeface="Arial Unicode MS" panose="020B0604020202020204" pitchFamily="34" charset="-128"/>
                <a:cs typeface="Arial Unicode MS" panose="020B0604020202020204" pitchFamily="34" charset="-128"/>
              </a:rPr>
              <a:t>)</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return 0; }</a:t>
            </a:r>
          </a:p>
          <a:p>
            <a:endParaRPr lang="en-US" sz="1400"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Αρχεία Κειμένου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16</a:t>
            </a:fld>
            <a:endParaRPr lang="el-GR" sz="1400" dirty="0">
              <a:solidFill>
                <a:schemeClr val="tx1"/>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3279079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Παράδειγμα</a:t>
            </a:r>
            <a:r>
              <a:rPr lang="en-IE" b="1" dirty="0"/>
              <a:t> </a:t>
            </a:r>
            <a:r>
              <a:rPr lang="en-IE" b="1" dirty="0" smtClean="0"/>
              <a:t>3</a:t>
            </a:r>
            <a:r>
              <a:rPr lang="en-IE" b="1" dirty="0"/>
              <a:t>: </a:t>
            </a:r>
            <a:r>
              <a:rPr lang="el-GR" b="1" dirty="0" smtClean="0"/>
              <a:t/>
            </a:r>
            <a:br>
              <a:rPr lang="el-GR" b="1" dirty="0" smtClean="0"/>
            </a:br>
            <a:r>
              <a:rPr lang="el-GR" b="1" dirty="0" smtClean="0"/>
              <a:t>Αντιγραφή αρχείου (1 από 3)</a:t>
            </a:r>
            <a:endParaRPr lang="el-GR" b="1" dirty="0"/>
          </a:p>
        </p:txBody>
      </p:sp>
      <p:sp>
        <p:nvSpPr>
          <p:cNvPr id="3" name="Θέση περιεχομένου 1" descr="Πρόγραμμα: # include, s t d i o τελεία h. Enter, # include, string τελεία h. Enter, int main, άγκιστρο. Enter, FILE, asterisc f p 1, κόμμα, asterisc f p 2. Enter, char c, κόμμα source, αγκύλη 20, κλείσιμο αγκύλης, κόμμα target, αγκύλη 20, κλείσιμο αγκύλης. Enter, char, path s, αγκύλη 50, κλείσιμο αγκύλης, =  διπλά εισαγωγικά, C άνω κάτω τελεία, \ και τα λοιπά. Enter, char, path t, αγκύλη 50, κλείσιμο αγκύλης, = διπλά εισαγωγικά, C άνω κάτω τελεία, \ και τα λοιπά. Enter, int counter = 0, / asterisc, πλήθος χαρακτήρων βασικού αρχείου, asterisc /. Οι συμβολοσειρές path s, και path t,  περιέχουν το path, + τα ονόματα των αρχείων.&#10;&#10;"/>
          <p:cNvSpPr>
            <a:spLocks noGrp="1"/>
          </p:cNvSpPr>
          <p:nvPr>
            <p:ph idx="1"/>
            <p:custDataLst>
              <p:tags r:id="rId1"/>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#include &lt;</a:t>
            </a:r>
            <a:r>
              <a:rPr lang="en-US" sz="2400" dirty="0" err="1" smtClean="0">
                <a:solidFill>
                  <a:srgbClr val="000000"/>
                </a:solidFill>
                <a:ea typeface="Arial Unicode MS" panose="020B0604020202020204" pitchFamily="34" charset="-128"/>
                <a:cs typeface="Arial Unicode MS" panose="020B0604020202020204" pitchFamily="34" charset="-128"/>
              </a:rPr>
              <a:t>stdio.h</a:t>
            </a:r>
            <a:r>
              <a:rPr lang="en-US" sz="24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#include &lt;</a:t>
            </a:r>
            <a:r>
              <a:rPr lang="en-US" sz="2400" dirty="0" err="1" smtClean="0">
                <a:solidFill>
                  <a:srgbClr val="000000"/>
                </a:solidFill>
                <a:ea typeface="Arial Unicode MS" panose="020B0604020202020204" pitchFamily="34" charset="-128"/>
                <a:cs typeface="Arial Unicode MS" panose="020B0604020202020204" pitchFamily="34" charset="-128"/>
              </a:rPr>
              <a:t>string.h</a:t>
            </a:r>
            <a:r>
              <a:rPr lang="en-US" sz="24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endParaRPr lang="en-US" sz="24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400" dirty="0" err="1" smtClean="0">
                <a:solidFill>
                  <a:srgbClr val="000000"/>
                </a:solidFill>
                <a:ea typeface="Arial Unicode MS" panose="020B0604020202020204" pitchFamily="34" charset="-128"/>
                <a:cs typeface="Arial Unicode MS" panose="020B0604020202020204" pitchFamily="34" charset="-128"/>
              </a:rPr>
              <a:t>int</a:t>
            </a:r>
            <a:r>
              <a:rPr lang="en-US" sz="24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FILE *fp1, *fp2;</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char c, source[20], target[20];</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C00000"/>
                </a:solidFill>
                <a:ea typeface="Arial Unicode MS" panose="020B0604020202020204" pitchFamily="34" charset="-128"/>
                <a:cs typeface="Arial Unicode MS" panose="020B0604020202020204" pitchFamily="34" charset="-128"/>
              </a:rPr>
              <a:t>    char paths[50] = "C:\..............."</a:t>
            </a:r>
            <a:r>
              <a:rPr lang="en-US" sz="24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C00000"/>
                </a:solidFill>
                <a:ea typeface="Arial Unicode MS" panose="020B0604020202020204" pitchFamily="34" charset="-128"/>
                <a:cs typeface="Arial Unicode MS" panose="020B0604020202020204" pitchFamily="34" charset="-128"/>
              </a:rPr>
              <a:t>    char </a:t>
            </a:r>
            <a:r>
              <a:rPr lang="en-US" sz="2400" dirty="0" err="1" smtClean="0">
                <a:solidFill>
                  <a:srgbClr val="C00000"/>
                </a:solidFill>
                <a:ea typeface="Arial Unicode MS" panose="020B0604020202020204" pitchFamily="34" charset="-128"/>
                <a:cs typeface="Arial Unicode MS" panose="020B0604020202020204" pitchFamily="34" charset="-128"/>
              </a:rPr>
              <a:t>patht</a:t>
            </a:r>
            <a:r>
              <a:rPr lang="en-US" sz="2400" dirty="0" smtClean="0">
                <a:solidFill>
                  <a:srgbClr val="C00000"/>
                </a:solidFill>
                <a:ea typeface="Arial Unicode MS" panose="020B0604020202020204" pitchFamily="34" charset="-128"/>
                <a:cs typeface="Arial Unicode MS" panose="020B0604020202020204" pitchFamily="34" charset="-128"/>
              </a:rPr>
              <a:t>[50] = "C:\..............."</a:t>
            </a:r>
            <a:r>
              <a:rPr lang="en-US" sz="24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int</a:t>
            </a:r>
            <a:r>
              <a:rPr lang="en-US" sz="2400" dirty="0" smtClean="0">
                <a:solidFill>
                  <a:srgbClr val="000000"/>
                </a:solidFill>
                <a:ea typeface="Arial Unicode MS" panose="020B0604020202020204" pitchFamily="34" charset="-128"/>
                <a:cs typeface="Arial Unicode MS" panose="020B0604020202020204" pitchFamily="34" charset="-128"/>
              </a:rPr>
              <a:t> counter = 0; /* </a:t>
            </a:r>
            <a:r>
              <a:rPr lang="el-GR" sz="2400" dirty="0" smtClean="0">
                <a:solidFill>
                  <a:srgbClr val="000000"/>
                </a:solidFill>
                <a:ea typeface="Arial Unicode MS" panose="020B0604020202020204" pitchFamily="34" charset="-128"/>
                <a:cs typeface="Arial Unicode MS" panose="020B0604020202020204" pitchFamily="34" charset="-128"/>
              </a:rPr>
              <a:t>πλήθος χαρακτήρων βασικού αρχείου </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endParaRPr lang="en-US" sz="2000" b="1" dirty="0" smtClean="0">
              <a:solidFill>
                <a:srgbClr val="FF3300"/>
              </a:solidFill>
              <a:latin typeface="Arial" panose="020B0604020202020204" pitchFamily="34" charset="0"/>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n-US" sz="2000" b="1" dirty="0" smtClean="0">
              <a:solidFill>
                <a:srgbClr val="FF3300"/>
              </a:solidFill>
              <a:latin typeface="Arial" panose="020B0604020202020204" pitchFamily="34" charset="0"/>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paths </a:t>
            </a:r>
            <a:r>
              <a:rPr lang="el-GR" sz="2000" b="1" dirty="0" smtClean="0">
                <a:solidFill>
                  <a:srgbClr val="C00000"/>
                </a:solidFill>
                <a:ea typeface="Arial Unicode MS" panose="020B0604020202020204" pitchFamily="34" charset="-128"/>
                <a:cs typeface="Arial Unicode MS" panose="020B0604020202020204" pitchFamily="34" charset="-128"/>
              </a:rPr>
              <a:t>και</a:t>
            </a:r>
            <a:r>
              <a:rPr lang="en-US" sz="2000" b="1" dirty="0" smtClean="0">
                <a:solidFill>
                  <a:srgbClr val="C0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patht</a:t>
            </a:r>
            <a:r>
              <a:rPr lang="en-US" sz="2000" b="1" dirty="0" smtClean="0">
                <a:solidFill>
                  <a:srgbClr val="C00000"/>
                </a:solidFill>
                <a:ea typeface="Arial Unicode MS" panose="020B0604020202020204" pitchFamily="34" charset="-128"/>
                <a:cs typeface="Arial Unicode MS" panose="020B0604020202020204" pitchFamily="34" charset="-128"/>
              </a:rPr>
              <a:t>  </a:t>
            </a:r>
            <a:r>
              <a:rPr lang="el-GR" sz="2000" b="1" dirty="0" smtClean="0">
                <a:solidFill>
                  <a:srgbClr val="C00000"/>
                </a:solidFill>
                <a:ea typeface="Arial Unicode MS" panose="020B0604020202020204" pitchFamily="34" charset="-128"/>
                <a:cs typeface="Arial Unicode MS" panose="020B0604020202020204" pitchFamily="34" charset="-128"/>
              </a:rPr>
              <a:t>περιέχουν το </a:t>
            </a:r>
            <a:r>
              <a:rPr lang="en-US" sz="2000" b="1" dirty="0" smtClean="0">
                <a:solidFill>
                  <a:srgbClr val="C00000"/>
                </a:solidFill>
                <a:ea typeface="Arial Unicode MS" panose="020B0604020202020204" pitchFamily="34" charset="-128"/>
                <a:cs typeface="Arial Unicode MS" panose="020B0604020202020204" pitchFamily="34" charset="-128"/>
              </a:rPr>
              <a:t>path + </a:t>
            </a:r>
            <a:r>
              <a:rPr lang="el-GR" sz="2000" b="1" dirty="0" smtClean="0">
                <a:solidFill>
                  <a:srgbClr val="C00000"/>
                </a:solidFill>
                <a:ea typeface="Arial Unicode MS" panose="020B0604020202020204" pitchFamily="34" charset="-128"/>
                <a:cs typeface="Arial Unicode MS" panose="020B0604020202020204" pitchFamily="34" charset="-128"/>
              </a:rPr>
              <a:t>τα ονόματα των αρχείων</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Αρχεία Κειμένου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17</a:t>
            </a:fld>
            <a:endParaRPr lang="el-GR" sz="1400" dirty="0">
              <a:solidFill>
                <a:schemeClr val="tx1"/>
              </a:solidFill>
            </a:endParaRPr>
          </a:p>
        </p:txBody>
      </p:sp>
    </p:spTree>
    <p:extLst>
      <p:ext uri="{BB962C8B-B14F-4D97-AF65-F5344CB8AC3E}">
        <p14:creationId xmlns:p14="http://schemas.microsoft.com/office/powerpoint/2010/main" val="27779597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Παράδειγμα</a:t>
            </a:r>
            <a:r>
              <a:rPr lang="en-IE" b="1" dirty="0"/>
              <a:t> </a:t>
            </a:r>
            <a:r>
              <a:rPr lang="en-IE" b="1" dirty="0" smtClean="0"/>
              <a:t>3</a:t>
            </a:r>
            <a:r>
              <a:rPr lang="en-IE" b="1" dirty="0"/>
              <a:t>: </a:t>
            </a:r>
            <a:r>
              <a:rPr lang="el-GR" b="1" dirty="0" smtClean="0"/>
              <a:t/>
            </a:r>
            <a:br>
              <a:rPr lang="el-GR" b="1" dirty="0" smtClean="0"/>
            </a:br>
            <a:r>
              <a:rPr lang="el-GR" b="1" dirty="0" smtClean="0"/>
              <a:t>Αντιγραφή αρχείου</a:t>
            </a:r>
            <a:r>
              <a:rPr lang="en-US" b="1" dirty="0" smtClean="0"/>
              <a:t> (</a:t>
            </a:r>
            <a:r>
              <a:rPr lang="el-GR" b="1" dirty="0"/>
              <a:t>2</a:t>
            </a:r>
            <a:r>
              <a:rPr lang="en-US" b="1" dirty="0" smtClean="0"/>
              <a:t> </a:t>
            </a:r>
            <a:r>
              <a:rPr lang="el-GR" b="1" dirty="0" smtClean="0"/>
              <a:t>από 3)</a:t>
            </a:r>
            <a:endParaRPr lang="el-GR" b="1" dirty="0"/>
          </a:p>
        </p:txBody>
      </p:sp>
      <p:sp>
        <p:nvSpPr>
          <p:cNvPr id="3" name="Θέση περιεχομένου 1" descr="Συνέχεια προγράμματος: Print f, \ n, Εισαγωγή ονόματος αρχείου που θα αντιγράψω. Enter, get s, παρένθεση source, κλείσιμο παρένθεσης. Enter, print f, \ n, εισαγωγή ονόματος αρχείου αντίγραφου. Enter, get s, παρένθεση target, κλείσιμο παρένθεσης. Enter, str cat, παρένθεση, path s, κόμμα source, κλείσιμο παρένθεσης. Enter, str cat, παρένθεση, path t, κόμμα target, κλείσιμο παρένθεσης. Enter, f p 1 =, f open, παρένθεση, path s, κόμμα, διπλά εισαγωγικά r, κλείσιμο εισαγωγικών, κλείσιμο παρένθεσης. Enter, if, f p 1 = = NULL, άγκιστρο. / asterisc, εάν δεν βρεθεί... Μην κάνεις τίποτα, asterisc /. Enter, print f, \ n, % s, δεν βρέθηκε, \ n, κόμμα  path s. Enter, return -1. Enter, κλείσιμο αγκίστρου. Enter, f p 2 =, f open, παρένθεση path t, κόμμα, διπλά εισαγωγικά w, κλείσιμο εισαγωγικών, κλείσιμο παρένθεσης.&#10;"/>
          <p:cNvSpPr>
            <a:spLocks noGrp="1"/>
          </p:cNvSpPr>
          <p:nvPr>
            <p:ph idx="1"/>
            <p:custDataLst>
              <p:tags r:id="rId1"/>
            </p:custDataLst>
          </p:nvPr>
        </p:nvSpPr>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 </a:t>
            </a:r>
            <a:r>
              <a:rPr lang="el-GR" sz="2400" dirty="0" smtClean="0">
                <a:solidFill>
                  <a:srgbClr val="000000"/>
                </a:solidFill>
                <a:ea typeface="Arial Unicode MS" panose="020B0604020202020204" pitchFamily="34" charset="-128"/>
                <a:cs typeface="Arial Unicode MS" panose="020B0604020202020204" pitchFamily="34" charset="-128"/>
              </a:rPr>
              <a:t>Εισαγωγή ονόματος αρχείου που θα αντιγράψω: </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gets(source);</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 </a:t>
            </a:r>
            <a:r>
              <a:rPr lang="el-GR" sz="2400" dirty="0" smtClean="0">
                <a:solidFill>
                  <a:srgbClr val="000000"/>
                </a:solidFill>
                <a:ea typeface="Arial Unicode MS" panose="020B0604020202020204" pitchFamily="34" charset="-128"/>
                <a:cs typeface="Arial Unicode MS" panose="020B0604020202020204" pitchFamily="34" charset="-128"/>
              </a:rPr>
              <a:t>Εισαγωγή ονόματος αρχείου αντίγραφου: </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gets(target);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strcat</a:t>
            </a:r>
            <a:r>
              <a:rPr lang="en-US" sz="2400" dirty="0" smtClean="0">
                <a:solidFill>
                  <a:srgbClr val="000000"/>
                </a:solidFill>
                <a:ea typeface="Arial Unicode MS" panose="020B0604020202020204" pitchFamily="34" charset="-128"/>
                <a:cs typeface="Arial Unicode MS" panose="020B0604020202020204" pitchFamily="34" charset="-128"/>
              </a:rPr>
              <a:t>(paths,</a:t>
            </a:r>
            <a:r>
              <a:rPr lang="el-GR" sz="2400" dirty="0" smtClean="0">
                <a:solidFill>
                  <a:srgbClr val="000000"/>
                </a:solidFill>
                <a:ea typeface="Arial Unicode MS" panose="020B0604020202020204" pitchFamily="34" charset="-128"/>
                <a:cs typeface="Arial Unicode MS" panose="020B0604020202020204" pitchFamily="34" charset="-128"/>
              </a:rPr>
              <a:t> </a:t>
            </a:r>
            <a:r>
              <a:rPr lang="en-US" sz="2400" dirty="0" smtClean="0">
                <a:solidFill>
                  <a:srgbClr val="000000"/>
                </a:solidFill>
                <a:ea typeface="Arial Unicode MS" panose="020B0604020202020204" pitchFamily="34" charset="-128"/>
                <a:cs typeface="Arial Unicode MS" panose="020B0604020202020204" pitchFamily="34" charset="-128"/>
              </a:rPr>
              <a:t>source);</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strcat</a:t>
            </a:r>
            <a:r>
              <a:rPr lang="en-US" sz="2400" dirty="0" smtClean="0">
                <a:solidFill>
                  <a:srgbClr val="000000"/>
                </a:solidFill>
                <a:ea typeface="Arial Unicode MS" panose="020B0604020202020204" pitchFamily="34" charset="-128"/>
                <a:cs typeface="Arial Unicode MS" panose="020B0604020202020204" pitchFamily="34" charset="-128"/>
              </a:rPr>
              <a:t>(</a:t>
            </a:r>
            <a:r>
              <a:rPr lang="en-US" sz="2400" dirty="0" err="1" smtClean="0">
                <a:solidFill>
                  <a:srgbClr val="000000"/>
                </a:solidFill>
                <a:ea typeface="Arial Unicode MS" panose="020B0604020202020204" pitchFamily="34" charset="-128"/>
                <a:cs typeface="Arial Unicode MS" panose="020B0604020202020204" pitchFamily="34" charset="-128"/>
              </a:rPr>
              <a:t>patht</a:t>
            </a:r>
            <a:r>
              <a:rPr lang="en-US" sz="2400" dirty="0" smtClean="0">
                <a:solidFill>
                  <a:srgbClr val="000000"/>
                </a:solidFill>
                <a:ea typeface="Arial Unicode MS" panose="020B0604020202020204" pitchFamily="34" charset="-128"/>
                <a:cs typeface="Arial Unicode MS" panose="020B0604020202020204" pitchFamily="34" charset="-128"/>
              </a:rPr>
              <a:t>,</a:t>
            </a:r>
            <a:r>
              <a:rPr lang="el-GR" sz="2400" dirty="0" smtClean="0">
                <a:solidFill>
                  <a:srgbClr val="000000"/>
                </a:solidFill>
                <a:ea typeface="Arial Unicode MS" panose="020B0604020202020204" pitchFamily="34" charset="-128"/>
                <a:cs typeface="Arial Unicode MS" panose="020B0604020202020204" pitchFamily="34" charset="-128"/>
              </a:rPr>
              <a:t> </a:t>
            </a:r>
            <a:r>
              <a:rPr lang="en-US" sz="2400" dirty="0" smtClean="0">
                <a:solidFill>
                  <a:srgbClr val="000000"/>
                </a:solidFill>
                <a:ea typeface="Arial Unicode MS" panose="020B0604020202020204" pitchFamily="34" charset="-128"/>
                <a:cs typeface="Arial Unicode MS" panose="020B0604020202020204" pitchFamily="34" charset="-128"/>
              </a:rPr>
              <a:t>target);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fp1 = </a:t>
            </a:r>
            <a:r>
              <a:rPr lang="en-US" sz="2400" dirty="0" err="1" smtClean="0">
                <a:solidFill>
                  <a:srgbClr val="000000"/>
                </a:solidFill>
                <a:ea typeface="Arial Unicode MS" panose="020B0604020202020204" pitchFamily="34" charset="-128"/>
                <a:cs typeface="Arial Unicode MS" panose="020B0604020202020204" pitchFamily="34" charset="-128"/>
              </a:rPr>
              <a:t>fopen</a:t>
            </a:r>
            <a:r>
              <a:rPr lang="en-US" sz="2400" dirty="0" smtClean="0">
                <a:solidFill>
                  <a:srgbClr val="000000"/>
                </a:solidFill>
                <a:ea typeface="Arial Unicode MS" panose="020B0604020202020204" pitchFamily="34" charset="-128"/>
                <a:cs typeface="Arial Unicode MS" panose="020B0604020202020204" pitchFamily="34" charset="-128"/>
              </a:rPr>
              <a:t>(paths, "r");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if (fp1 == NULL) {  /* </a:t>
            </a:r>
            <a:r>
              <a:rPr lang="el-GR" sz="2400" dirty="0" smtClean="0">
                <a:solidFill>
                  <a:srgbClr val="000000"/>
                </a:solidFill>
                <a:ea typeface="Arial Unicode MS" panose="020B0604020202020204" pitchFamily="34" charset="-128"/>
                <a:cs typeface="Arial Unicode MS" panose="020B0604020202020204" pitchFamily="34" charset="-128"/>
              </a:rPr>
              <a:t>εάν δεν βρεθεί... Μην κάνεις τίποτα </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 %s </a:t>
            </a:r>
            <a:r>
              <a:rPr lang="el-GR" sz="2400" dirty="0" smtClean="0">
                <a:solidFill>
                  <a:srgbClr val="000000"/>
                </a:solidFill>
                <a:ea typeface="Arial Unicode MS" panose="020B0604020202020204" pitchFamily="34" charset="-128"/>
                <a:cs typeface="Arial Unicode MS" panose="020B0604020202020204" pitchFamily="34" charset="-128"/>
              </a:rPr>
              <a:t>δεν βρέθηκε </a:t>
            </a:r>
            <a:r>
              <a:rPr lang="en-US" sz="2400" dirty="0" smtClean="0">
                <a:solidFill>
                  <a:srgbClr val="000000"/>
                </a:solidFill>
                <a:ea typeface="Arial Unicode MS" panose="020B0604020202020204" pitchFamily="34" charset="-128"/>
                <a:cs typeface="Arial Unicode MS" panose="020B0604020202020204" pitchFamily="34" charset="-128"/>
              </a:rPr>
              <a:t>\n\n", paths);</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return -1;</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fp2 = </a:t>
            </a:r>
            <a:r>
              <a:rPr lang="en-US" sz="2400" dirty="0" err="1" smtClean="0">
                <a:solidFill>
                  <a:srgbClr val="000000"/>
                </a:solidFill>
                <a:ea typeface="Arial Unicode MS" panose="020B0604020202020204" pitchFamily="34" charset="-128"/>
                <a:cs typeface="Arial Unicode MS" panose="020B0604020202020204" pitchFamily="34" charset="-128"/>
              </a:rPr>
              <a:t>fopen</a:t>
            </a:r>
            <a:r>
              <a:rPr lang="en-US" sz="2400" dirty="0" smtClean="0">
                <a:solidFill>
                  <a:srgbClr val="000000"/>
                </a:solidFill>
                <a:ea typeface="Arial Unicode MS" panose="020B0604020202020204" pitchFamily="34" charset="-128"/>
                <a:cs typeface="Arial Unicode MS" panose="020B0604020202020204" pitchFamily="34" charset="-128"/>
              </a:rPr>
              <a:t>(</a:t>
            </a:r>
            <a:r>
              <a:rPr lang="en-US" sz="2400" dirty="0" err="1" smtClean="0">
                <a:solidFill>
                  <a:srgbClr val="000000"/>
                </a:solidFill>
                <a:ea typeface="Arial Unicode MS" panose="020B0604020202020204" pitchFamily="34" charset="-128"/>
                <a:cs typeface="Arial Unicode MS" panose="020B0604020202020204" pitchFamily="34" charset="-128"/>
              </a:rPr>
              <a:t>patht</a:t>
            </a:r>
            <a:r>
              <a:rPr lang="en-US" sz="2400" dirty="0" smtClean="0">
                <a:solidFill>
                  <a:srgbClr val="000000"/>
                </a:solidFill>
                <a:ea typeface="Arial Unicode MS" panose="020B0604020202020204" pitchFamily="34" charset="-128"/>
                <a:cs typeface="Arial Unicode MS" panose="020B0604020202020204" pitchFamily="34" charset="-128"/>
              </a:rPr>
              <a:t>,"w");</a:t>
            </a:r>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Αρχεία Κειμένου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18</a:t>
            </a:fld>
            <a:endParaRPr lang="el-GR" dirty="0">
              <a:solidFill>
                <a:schemeClr val="tx1"/>
              </a:solidFill>
            </a:endParaRPr>
          </a:p>
        </p:txBody>
      </p:sp>
    </p:spTree>
    <p:extLst>
      <p:ext uri="{BB962C8B-B14F-4D97-AF65-F5344CB8AC3E}">
        <p14:creationId xmlns:p14="http://schemas.microsoft.com/office/powerpoint/2010/main" val="23101165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Παράδειγμα</a:t>
            </a:r>
            <a:r>
              <a:rPr lang="en-IE" b="1" dirty="0"/>
              <a:t> </a:t>
            </a:r>
            <a:r>
              <a:rPr lang="en-IE" b="1" dirty="0" smtClean="0"/>
              <a:t>3</a:t>
            </a:r>
            <a:r>
              <a:rPr lang="en-IE" b="1" dirty="0"/>
              <a:t>: </a:t>
            </a:r>
            <a:r>
              <a:rPr lang="el-GR" b="1" dirty="0" smtClean="0"/>
              <a:t/>
            </a:r>
            <a:br>
              <a:rPr lang="el-GR" b="1" dirty="0" smtClean="0"/>
            </a:br>
            <a:r>
              <a:rPr lang="el-GR" b="1" dirty="0" smtClean="0"/>
              <a:t>Αντιγραφή αρχείου (3 από 3)</a:t>
            </a:r>
            <a:endParaRPr lang="el-GR" b="1" dirty="0"/>
          </a:p>
        </p:txBody>
      </p:sp>
      <p:sp>
        <p:nvSpPr>
          <p:cNvPr id="3" name="Θέση περιεχομένου 1" descr="Συνέχεια προγράμματος: while, ! f eo f, παρένθεση f p 1, κλείσιμο παρένθεσης, άγκιστρο. Enter, c =, f get c, παρένθεση f p 1, κλείσιμο παρένθεσης. Enter, f put c, παρένθεση c, κόμμα f p 2, κλείσιμο παρένθεσης. Enter, counter + +. Enter, κλείσιμο αγκίστρου. Enter, print f, \ n, αντιγράφηκαν % d bytes, \ n, κόμμα counter. Enter, f close, παρένθεση f p 1, κλείσιμο παρένθεσης. Enter, f close, παρένθεση f p 2, κλείσιμο παρένθεσης. Enter, return 0. Enter, κλείσιμο αγκίστρου.&#10;"/>
          <p:cNvSpPr>
            <a:spLocks noGrp="1"/>
          </p:cNvSpPr>
          <p:nvPr>
            <p:ph idx="1"/>
            <p:custDataLst>
              <p:tags r:id="rId1"/>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while (! </a:t>
            </a:r>
            <a:r>
              <a:rPr lang="en-US" sz="2400" dirty="0" err="1" smtClean="0">
                <a:solidFill>
                  <a:srgbClr val="000000"/>
                </a:solidFill>
                <a:ea typeface="Arial Unicode MS" panose="020B0604020202020204" pitchFamily="34" charset="-128"/>
                <a:cs typeface="Arial Unicode MS" panose="020B0604020202020204" pitchFamily="34" charset="-128"/>
              </a:rPr>
              <a:t>feof</a:t>
            </a:r>
            <a:r>
              <a:rPr lang="en-US" sz="2400" dirty="0" smtClean="0">
                <a:solidFill>
                  <a:srgbClr val="000000"/>
                </a:solidFill>
                <a:ea typeface="Arial Unicode MS" panose="020B0604020202020204" pitchFamily="34" charset="-128"/>
                <a:cs typeface="Arial Unicode MS" panose="020B0604020202020204" pitchFamily="34" charset="-128"/>
              </a:rPr>
              <a:t>(fp1))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C00000"/>
                </a:solidFill>
                <a:ea typeface="Arial Unicode MS" panose="020B0604020202020204" pitchFamily="34" charset="-128"/>
                <a:cs typeface="Arial Unicode MS" panose="020B0604020202020204" pitchFamily="34" charset="-128"/>
              </a:rPr>
              <a:t>        </a:t>
            </a:r>
            <a:r>
              <a:rPr lang="en-US" sz="2400" b="1" dirty="0" smtClean="0">
                <a:solidFill>
                  <a:srgbClr val="C00000"/>
                </a:solidFill>
                <a:ea typeface="Arial Unicode MS" panose="020B0604020202020204" pitchFamily="34" charset="-128"/>
                <a:cs typeface="Arial Unicode MS" panose="020B0604020202020204" pitchFamily="34" charset="-128"/>
              </a:rPr>
              <a:t>c = </a:t>
            </a:r>
            <a:r>
              <a:rPr lang="en-US" sz="2400" b="1" dirty="0" err="1" smtClean="0">
                <a:solidFill>
                  <a:srgbClr val="C00000"/>
                </a:solidFill>
                <a:ea typeface="Arial Unicode MS" panose="020B0604020202020204" pitchFamily="34" charset="-128"/>
                <a:cs typeface="Arial Unicode MS" panose="020B0604020202020204" pitchFamily="34" charset="-128"/>
              </a:rPr>
              <a:t>fgetc</a:t>
            </a:r>
            <a:r>
              <a:rPr lang="en-US" sz="2400" b="1" dirty="0" smtClean="0">
                <a:solidFill>
                  <a:srgbClr val="C00000"/>
                </a:solidFill>
                <a:ea typeface="Arial Unicode MS" panose="020B0604020202020204" pitchFamily="34" charset="-128"/>
                <a:cs typeface="Arial Unicode MS" panose="020B0604020202020204" pitchFamily="34" charset="-128"/>
              </a:rPr>
              <a:t>(fp1)</a:t>
            </a:r>
            <a:r>
              <a:rPr lang="en-US" sz="24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        </a:t>
            </a:r>
            <a:r>
              <a:rPr lang="en-US" sz="2400" b="1" dirty="0" err="1" smtClean="0">
                <a:solidFill>
                  <a:srgbClr val="C00000"/>
                </a:solidFill>
                <a:ea typeface="Arial Unicode MS" panose="020B0604020202020204" pitchFamily="34" charset="-128"/>
                <a:cs typeface="Arial Unicode MS" panose="020B0604020202020204" pitchFamily="34" charset="-128"/>
              </a:rPr>
              <a:t>fputc</a:t>
            </a:r>
            <a:r>
              <a:rPr lang="en-US" sz="2400" b="1" dirty="0" smtClean="0">
                <a:solidFill>
                  <a:srgbClr val="C00000"/>
                </a:solidFill>
                <a:ea typeface="Arial Unicode MS" panose="020B0604020202020204" pitchFamily="34" charset="-128"/>
                <a:cs typeface="Arial Unicode MS" panose="020B0604020202020204" pitchFamily="34" charset="-128"/>
              </a:rPr>
              <a:t>(c, fp2)</a:t>
            </a:r>
            <a:r>
              <a:rPr lang="en-US" sz="24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counter++;</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a:t>
            </a:r>
            <a:r>
              <a:rPr lang="el-GR" sz="2400" dirty="0" smtClean="0">
                <a:solidFill>
                  <a:srgbClr val="000000"/>
                </a:solidFill>
                <a:ea typeface="Arial Unicode MS" panose="020B0604020202020204" pitchFamily="34" charset="-128"/>
                <a:cs typeface="Arial Unicode MS" panose="020B0604020202020204" pitchFamily="34" charset="-128"/>
              </a:rPr>
              <a:t> Αντιγράφηκαν </a:t>
            </a:r>
            <a:r>
              <a:rPr lang="en-US" sz="2400" dirty="0" smtClean="0">
                <a:solidFill>
                  <a:srgbClr val="000000"/>
                </a:solidFill>
                <a:ea typeface="Arial Unicode MS" panose="020B0604020202020204" pitchFamily="34" charset="-128"/>
                <a:cs typeface="Arial Unicode MS" panose="020B0604020202020204" pitchFamily="34" charset="-128"/>
              </a:rPr>
              <a:t>%d bytes... \n\n", counter);</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fclose</a:t>
            </a:r>
            <a:r>
              <a:rPr lang="en-US" sz="2400" dirty="0" smtClean="0">
                <a:solidFill>
                  <a:srgbClr val="000000"/>
                </a:solidFill>
                <a:ea typeface="Arial Unicode MS" panose="020B0604020202020204" pitchFamily="34" charset="-128"/>
                <a:cs typeface="Arial Unicode MS" panose="020B0604020202020204" pitchFamily="34" charset="-128"/>
              </a:rPr>
              <a:t>(fp1);</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fclose</a:t>
            </a:r>
            <a:r>
              <a:rPr lang="en-US" sz="2400" dirty="0" smtClean="0">
                <a:solidFill>
                  <a:srgbClr val="000000"/>
                </a:solidFill>
                <a:ea typeface="Arial Unicode MS" panose="020B0604020202020204" pitchFamily="34" charset="-128"/>
                <a:cs typeface="Arial Unicode MS" panose="020B0604020202020204" pitchFamily="34" charset="-128"/>
              </a:rPr>
              <a:t>(fp2);</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Αρχεία Κειμένου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19</a:t>
            </a:fld>
            <a:endParaRPr lang="el-GR" sz="1400" dirty="0">
              <a:solidFill>
                <a:schemeClr val="tx1"/>
              </a:solidFill>
            </a:endParaRPr>
          </a:p>
        </p:txBody>
      </p:sp>
    </p:spTree>
    <p:extLst>
      <p:ext uri="{BB962C8B-B14F-4D97-AF65-F5344CB8AC3E}">
        <p14:creationId xmlns:p14="http://schemas.microsoft.com/office/powerpoint/2010/main" val="34500854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b="1" dirty="0" smtClean="0"/>
              <a:t>Άδειες χρήσης </a:t>
            </a:r>
            <a:endParaRPr lang="el-GR" dirty="0" smtClean="0"/>
          </a:p>
        </p:txBody>
      </p:sp>
      <p:sp>
        <p:nvSpPr>
          <p:cNvPr id="3075" name="Θέση περιεχομένου 1"/>
          <p:cNvSpPr>
            <a:spLocks noGrp="1"/>
          </p:cNvSpPr>
          <p:nvPr>
            <p:ph idx="1"/>
          </p:nvPr>
        </p:nvSpPr>
        <p:spPr/>
        <p:txBody>
          <a:bodyPr/>
          <a:lstStyle/>
          <a:p>
            <a:pPr eaLnBrk="1" hangingPunct="1"/>
            <a:r>
              <a:rPr lang="el-GR" sz="2800" dirty="0" smtClean="0"/>
              <a:t>Το παρόν εκπαιδευτικό υλικό υπόκειται στην παρακάτω άδεια χρήσ</a:t>
            </a:r>
            <a:r>
              <a:rPr lang="el-GR" sz="2800" dirty="0"/>
              <a:t>η</a:t>
            </a:r>
            <a:r>
              <a:rPr lang="el-GR" sz="2800" dirty="0" smtClean="0"/>
              <a:t>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a:t>
            </a:r>
            <a:r>
              <a:rPr lang="en-US" sz="2400" b="1" dirty="0" smtClean="0"/>
              <a:t> (B</a:t>
            </a:r>
            <a:r>
              <a:rPr lang="el-GR" sz="2400" b="1" dirty="0" smtClean="0"/>
              <a:t> </a:t>
            </a:r>
            <a:r>
              <a:rPr lang="en-US" sz="2400" b="1" dirty="0" smtClean="0"/>
              <a:t>Y)</a:t>
            </a:r>
            <a:r>
              <a:rPr lang="en-US" sz="2400" dirty="0" smtClean="0"/>
              <a:t>,</a:t>
            </a:r>
            <a:r>
              <a:rPr lang="el-GR" sz="2400" dirty="0" smtClean="0"/>
              <a:t>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smtClean="0"/>
              <a:t> (N</a:t>
            </a:r>
            <a:r>
              <a:rPr lang="el-GR" sz="2400" b="1" dirty="0" smtClean="0"/>
              <a:t> </a:t>
            </a:r>
            <a:r>
              <a:rPr lang="en-US" sz="2400" b="1" dirty="0" smtClean="0"/>
              <a:t>D)</a:t>
            </a:r>
            <a:r>
              <a:rPr lang="el-GR" sz="2400" dirty="0"/>
              <a:t>,</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r>
              <a:rPr lang="en-US" sz="2400" dirty="0" smtClean="0"/>
              <a:t> </a:t>
            </a:r>
            <a:endParaRPr lang="el-GR" sz="2400" dirty="0" smtClean="0"/>
          </a:p>
          <a:p>
            <a:pPr eaLnBrk="1" hangingPunct="1"/>
            <a:r>
              <a:rPr lang="el-GR" sz="2800" dirty="0" smtClean="0"/>
              <a:t>Για εκπαιδευτικό υλικό, όπως εικόνες, που υπόκειται σε άλλου τύπου άδειας χρήσης, η άδεια χρήσης αναφέρεται ρητώς. </a:t>
            </a:r>
          </a:p>
        </p:txBody>
      </p:sp>
      <p:pic>
        <p:nvPicPr>
          <p:cNvPr id="5" name="Εικόνα 1" descr="  Λογότυπο για Άδειες χρήσης Creative Commons, B Y, NC, ND. " title="Λογότυπο Άδειας Χρήσης. ">
            <a:hlinkClick r:id="rId3" tooltip="Μετάβαση στην Άδεια Χρήσης "/>
          </p:cNvPr>
          <p:cNvPicPr>
            <a:picLocks noChangeAspect="1" noChangeArrowheads="1"/>
          </p:cNvPicPr>
          <p:nvPr/>
        </p:nvPicPr>
        <p:blipFill>
          <a:blip r:embed="rId4"/>
          <a:srcRect/>
          <a:stretch>
            <a:fillRect/>
          </a:stretch>
        </p:blipFill>
        <p:spPr bwMode="auto">
          <a:xfrm>
            <a:off x="3779838" y="5517232"/>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38540432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Ακολουθία </a:t>
            </a:r>
            <a:r>
              <a:rPr lang="en-IE" b="1" dirty="0"/>
              <a:t>Fibonacci</a:t>
            </a:r>
            <a:endParaRPr lang="el-GR" b="1" dirty="0"/>
          </a:p>
        </p:txBody>
      </p:sp>
      <p:sp>
        <p:nvSpPr>
          <p:cNvPr id="3" name="Θέση περιεχομένου 1"/>
          <p:cNvSpPr>
            <a:spLocks noGrp="1"/>
          </p:cNvSpPr>
          <p:nvPr>
            <p:ph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Να γραφεί ένα </a:t>
            </a:r>
            <a:r>
              <a:rPr lang="el-GR" kern="0" dirty="0" smtClean="0">
                <a:solidFill>
                  <a:srgbClr val="000000"/>
                </a:solidFill>
              </a:rPr>
              <a:t>πρόγραμμα, </a:t>
            </a:r>
            <a:r>
              <a:rPr lang="el-GR" kern="0" dirty="0">
                <a:solidFill>
                  <a:srgbClr val="000000"/>
                </a:solidFill>
              </a:rPr>
              <a:t>το οποίο να αποθηκεύει σε ένα αρχείο </a:t>
            </a:r>
            <a:r>
              <a:rPr lang="el-GR" kern="0" dirty="0" smtClean="0">
                <a:solidFill>
                  <a:srgbClr val="000000"/>
                </a:solidFill>
              </a:rPr>
              <a:t>κειμένου, </a:t>
            </a:r>
            <a:r>
              <a:rPr lang="el-GR" kern="0" dirty="0">
                <a:solidFill>
                  <a:srgbClr val="000000"/>
                </a:solidFill>
              </a:rPr>
              <a:t>τους </a:t>
            </a:r>
            <a:r>
              <a:rPr lang="en-IE" kern="0" dirty="0">
                <a:solidFill>
                  <a:srgbClr val="000000"/>
                </a:solidFill>
              </a:rPr>
              <a:t>N </a:t>
            </a:r>
            <a:r>
              <a:rPr lang="el-GR" kern="0" dirty="0">
                <a:solidFill>
                  <a:srgbClr val="000000"/>
                </a:solidFill>
              </a:rPr>
              <a:t>πρώτους αριθμούς </a:t>
            </a:r>
            <a:r>
              <a:rPr lang="en-IE" kern="0" dirty="0">
                <a:solidFill>
                  <a:srgbClr val="000000"/>
                </a:solidFill>
              </a:rPr>
              <a:t>Fibonacci.</a:t>
            </a:r>
          </a:p>
          <a:p>
            <a:pPr marL="517525" lvl="0" indent="-517525" defTabSz="1008063" eaLnBrk="0" fontAlgn="base" hangingPunct="0">
              <a:spcAft>
                <a:spcPct val="0"/>
              </a:spcAft>
              <a:buClr>
                <a:srgbClr val="660000"/>
              </a:buClr>
              <a:buSzPct val="70000"/>
              <a:buFont typeface="Wingdings" panose="05000000000000000000" pitchFamily="2" charset="2"/>
              <a:buChar char="o"/>
            </a:pPr>
            <a:endParaRPr lang="en-IE"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IE" kern="0" dirty="0" err="1">
                <a:solidFill>
                  <a:srgbClr val="000000"/>
                </a:solidFill>
              </a:rPr>
              <a:t>F</a:t>
            </a:r>
            <a:r>
              <a:rPr lang="en-IE" kern="0" baseline="-25000" dirty="0" err="1">
                <a:solidFill>
                  <a:srgbClr val="000000"/>
                </a:solidFill>
              </a:rPr>
              <a:t>k</a:t>
            </a:r>
            <a:r>
              <a:rPr lang="en-IE" kern="0" dirty="0">
                <a:solidFill>
                  <a:srgbClr val="000000"/>
                </a:solidFill>
              </a:rPr>
              <a:t> = F</a:t>
            </a:r>
            <a:r>
              <a:rPr lang="en-IE" kern="0" baseline="-25000" dirty="0">
                <a:solidFill>
                  <a:srgbClr val="000000"/>
                </a:solidFill>
              </a:rPr>
              <a:t>k-1</a:t>
            </a:r>
            <a:r>
              <a:rPr lang="en-IE" kern="0" dirty="0">
                <a:solidFill>
                  <a:srgbClr val="000000"/>
                </a:solidFill>
              </a:rPr>
              <a:t> + F</a:t>
            </a:r>
            <a:r>
              <a:rPr lang="en-IE" kern="0" baseline="-25000" dirty="0">
                <a:solidFill>
                  <a:srgbClr val="000000"/>
                </a:solidFill>
              </a:rPr>
              <a:t>k-2 </a:t>
            </a:r>
            <a:r>
              <a:rPr lang="el-GR" kern="0" baseline="-25000" dirty="0" smtClean="0">
                <a:solidFill>
                  <a:srgbClr val="000000"/>
                </a:solidFill>
              </a:rPr>
              <a:t>,</a:t>
            </a:r>
            <a:endParaRPr lang="en-IE" kern="0" baseline="-2500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IE" kern="0" dirty="0">
                <a:solidFill>
                  <a:srgbClr val="000000"/>
                </a:solidFill>
              </a:rPr>
              <a:t>F</a:t>
            </a:r>
            <a:r>
              <a:rPr lang="en-IE" kern="0" baseline="-25000" dirty="0">
                <a:solidFill>
                  <a:srgbClr val="000000"/>
                </a:solidFill>
              </a:rPr>
              <a:t>1</a:t>
            </a:r>
            <a:r>
              <a:rPr lang="en-IE" kern="0" dirty="0">
                <a:solidFill>
                  <a:srgbClr val="000000"/>
                </a:solidFill>
              </a:rPr>
              <a:t>  = </a:t>
            </a:r>
            <a:r>
              <a:rPr lang="en-IE" kern="0" dirty="0" smtClean="0">
                <a:solidFill>
                  <a:srgbClr val="000000"/>
                </a:solidFill>
              </a:rPr>
              <a:t>1</a:t>
            </a:r>
            <a:r>
              <a:rPr lang="el-GR" kern="0" dirty="0">
                <a:solidFill>
                  <a:srgbClr val="000000"/>
                </a:solidFill>
              </a:rPr>
              <a:t>,</a:t>
            </a:r>
            <a:endParaRPr lang="en-IE"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IE" kern="0" dirty="0">
                <a:solidFill>
                  <a:srgbClr val="000000"/>
                </a:solidFill>
              </a:rPr>
              <a:t>F</a:t>
            </a:r>
            <a:r>
              <a:rPr lang="en-IE" kern="0" baseline="-25000" dirty="0">
                <a:solidFill>
                  <a:srgbClr val="000000"/>
                </a:solidFill>
              </a:rPr>
              <a:t>2 </a:t>
            </a:r>
            <a:r>
              <a:rPr lang="en-IE" kern="0" dirty="0">
                <a:solidFill>
                  <a:srgbClr val="000000"/>
                </a:solidFill>
              </a:rPr>
              <a:t> = </a:t>
            </a:r>
            <a:r>
              <a:rPr lang="en-IE" kern="0" dirty="0" smtClean="0">
                <a:solidFill>
                  <a:srgbClr val="000000"/>
                </a:solidFill>
              </a:rPr>
              <a:t>1</a:t>
            </a:r>
            <a:r>
              <a:rPr lang="el-GR" kern="0" dirty="0" smtClean="0">
                <a:solidFill>
                  <a:srgbClr val="000000"/>
                </a:solidFill>
              </a:rPr>
              <a:t>.</a:t>
            </a:r>
            <a:endParaRPr lang="en-IE" kern="0" baseline="-2500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Αρχεία Κειμένου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20</a:t>
            </a:fld>
            <a:endParaRPr lang="el-GR" sz="1400" dirty="0">
              <a:solidFill>
                <a:schemeClr val="tx1"/>
              </a:solidFill>
            </a:endParaRPr>
          </a:p>
        </p:txBody>
      </p:sp>
    </p:spTree>
    <p:extLst>
      <p:ext uri="{BB962C8B-B14F-4D97-AF65-F5344CB8AC3E}">
        <p14:creationId xmlns:p14="http://schemas.microsoft.com/office/powerpoint/2010/main" val="248161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Παράδειγμα</a:t>
            </a:r>
            <a:r>
              <a:rPr lang="en-IE" b="1" dirty="0"/>
              <a:t> </a:t>
            </a:r>
            <a:r>
              <a:rPr lang="en-IE" b="1" dirty="0" smtClean="0"/>
              <a:t>4</a:t>
            </a:r>
            <a:r>
              <a:rPr lang="en-IE" b="1" dirty="0"/>
              <a:t>:</a:t>
            </a:r>
            <a:r>
              <a:rPr lang="el-GR" b="1" dirty="0"/>
              <a:t> </a:t>
            </a:r>
            <a:r>
              <a:rPr lang="el-GR" b="1" dirty="0" smtClean="0"/>
              <a:t/>
            </a:r>
            <a:br>
              <a:rPr lang="el-GR" b="1" dirty="0" smtClean="0"/>
            </a:br>
            <a:r>
              <a:rPr lang="el-GR" b="1" dirty="0" smtClean="0"/>
              <a:t>Ακολουθία </a:t>
            </a:r>
            <a:r>
              <a:rPr lang="en-IE" b="1" dirty="0"/>
              <a:t>Fibonacci</a:t>
            </a:r>
            <a:endParaRPr lang="el-GR" b="1" dirty="0"/>
          </a:p>
        </p:txBody>
      </p:sp>
      <p:sp>
        <p:nvSpPr>
          <p:cNvPr id="3" name="Θέση περιεχομένου 1" descr="Πρόγραμμα: # include, s t d i o τελεία h. Enter, # define, N 45. Enter, int main, άγκιστρο. Enter, FILE,  asterisc fib. Enter, int a = 1, κόμμα b = 1, κόμμα c = 1, κόμμα i. Enter, fib =, f open, παρένθεση,  διπλά εισαγωγικά, C άνω κάτω τελεία, \ και τα λοιπά, \ fibon.txt, κλείσιμο διπλών εισαγωγικών, κόμμα, διπλά εισαγωγικά w, κλείσιμο εισαγωγικών, κλείσιμο παρένθεσης. Enter, f print f, fib κόμμα, διπλά εισαγωγικά, \ n, % 3 d, % 10 d, κλείσιμο εισαγωγικών, κόμμα 1, κόμμα a. Enter, f print f, fib κόμμα, διπλά εισαγωγικά, \ n, % 3 d, % 10 d, κλείσιμο εισαγωγικών, κόμμα 2, κόμμα b. Enter, for, i = 3, ερωτηματικό,  i μικρότερο ή ίσο του N, ερωτηματικό, i + +, άγκιστρο. Enter, a = b. Enter, b = c. Enter, c = a + b. Enter, f print f, fib, κόμμα, διπλά εισαγωγικά, \ n, % 3 d, % 10 d, κλείσιμο εισαγωγικών, κόμμα i, κόμμα c. Enter, κλείσιμο αγκίστρου. Enter, f close, παρένθεση fib, κλείσιμο παρένθεσης. Enter, return 0. Enter, κλείσιμο αγκίστρου.&#10;"/>
          <p:cNvSpPr>
            <a:spLocks noGrp="1"/>
          </p:cNvSpPr>
          <p:nvPr>
            <p:ph idx="1"/>
            <p:custDataLst>
              <p:tags r:id="rId2"/>
            </p:custDataLst>
          </p:nvPr>
        </p:nvSpPr>
        <p:spPr/>
        <p:txBody>
          <a:bodyPr>
            <a:normAutofit fontScale="92500"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#include &lt;</a:t>
            </a:r>
            <a:r>
              <a:rPr lang="en-US" sz="2200" dirty="0" err="1" smtClean="0">
                <a:solidFill>
                  <a:srgbClr val="000000"/>
                </a:solidFill>
                <a:ea typeface="Arial Unicode MS" panose="020B0604020202020204" pitchFamily="34" charset="-128"/>
                <a:cs typeface="Arial Unicode MS" panose="020B0604020202020204" pitchFamily="34" charset="-128"/>
              </a:rPr>
              <a:t>stdio.h</a:t>
            </a:r>
            <a:r>
              <a:rPr lang="en-US" sz="22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#define N 45</a:t>
            </a:r>
          </a:p>
          <a:p>
            <a:pPr marL="0" lvl="0" indent="0" defTabSz="449263" fontAlgn="base" hangingPunct="0">
              <a:lnSpc>
                <a:spcPct val="93000"/>
              </a:lnSpc>
              <a:spcBef>
                <a:spcPct val="0"/>
              </a:spcBef>
              <a:spcAft>
                <a:spcPct val="0"/>
              </a:spcAft>
              <a:buClr>
                <a:srgbClr val="000000"/>
              </a:buClr>
              <a:buSzPct val="100000"/>
              <a:buNone/>
            </a:pP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main() {</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FF3300"/>
                </a:solidFill>
                <a:ea typeface="Arial Unicode MS" panose="020B0604020202020204" pitchFamily="34" charset="-128"/>
                <a:cs typeface="Arial Unicode MS" panose="020B0604020202020204" pitchFamily="34" charset="-128"/>
              </a:rPr>
              <a:t>    </a:t>
            </a:r>
            <a:r>
              <a:rPr lang="en-US" sz="2200" b="1" dirty="0" smtClean="0">
                <a:solidFill>
                  <a:srgbClr val="C00000"/>
                </a:solidFill>
                <a:ea typeface="Arial Unicode MS" panose="020B0604020202020204" pitchFamily="34" charset="-128"/>
                <a:cs typeface="Arial Unicode MS" panose="020B0604020202020204" pitchFamily="34" charset="-128"/>
              </a:rPr>
              <a:t>FILE *fib</a:t>
            </a:r>
            <a:r>
              <a:rPr lang="en-US" sz="22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a=1, b=1, c=1,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fib = </a:t>
            </a:r>
            <a:r>
              <a:rPr lang="en-US" sz="2200" dirty="0" err="1" smtClean="0">
                <a:solidFill>
                  <a:srgbClr val="000000"/>
                </a:solidFill>
                <a:ea typeface="Arial Unicode MS" panose="020B0604020202020204" pitchFamily="34" charset="-128"/>
                <a:cs typeface="Arial Unicode MS" panose="020B0604020202020204" pitchFamily="34" charset="-128"/>
              </a:rPr>
              <a:t>fopen</a:t>
            </a:r>
            <a:r>
              <a:rPr lang="en-US" sz="2200" dirty="0" smtClean="0">
                <a:solidFill>
                  <a:srgbClr val="000000"/>
                </a:solidFill>
                <a:ea typeface="Arial Unicode MS" panose="020B0604020202020204" pitchFamily="34" charset="-128"/>
                <a:cs typeface="Arial Unicode MS" panose="020B0604020202020204" pitchFamily="34" charset="-128"/>
              </a:rPr>
              <a:t>("C:\..............\fibon.txt", "w");</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C00000"/>
                </a:solidFill>
                <a:ea typeface="Arial Unicode MS" panose="020B0604020202020204" pitchFamily="34" charset="-128"/>
                <a:cs typeface="Arial Unicode MS" panose="020B0604020202020204" pitchFamily="34" charset="-128"/>
              </a:rPr>
              <a:t>    </a:t>
            </a:r>
            <a:r>
              <a:rPr lang="en-US" sz="2200" b="1" dirty="0" err="1" smtClean="0">
                <a:solidFill>
                  <a:srgbClr val="C00000"/>
                </a:solidFill>
                <a:ea typeface="Arial Unicode MS" panose="020B0604020202020204" pitchFamily="34" charset="-128"/>
                <a:cs typeface="Arial Unicode MS" panose="020B0604020202020204" pitchFamily="34" charset="-128"/>
              </a:rPr>
              <a:t>fprintf</a:t>
            </a:r>
            <a:r>
              <a:rPr lang="en-US" sz="2200" b="1" dirty="0" smtClean="0">
                <a:solidFill>
                  <a:srgbClr val="C00000"/>
                </a:solidFill>
                <a:ea typeface="Arial Unicode MS" panose="020B0604020202020204" pitchFamily="34" charset="-128"/>
                <a:cs typeface="Arial Unicode MS" panose="020B0604020202020204" pitchFamily="34" charset="-128"/>
              </a:rPr>
              <a:t>(fib, "\n %3d : %10d", 1, a)</a:t>
            </a:r>
            <a:r>
              <a:rPr lang="en-US" sz="22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C00000"/>
                </a:solidFill>
                <a:ea typeface="Arial Unicode MS" panose="020B0604020202020204" pitchFamily="34" charset="-128"/>
                <a:cs typeface="Arial Unicode MS" panose="020B0604020202020204" pitchFamily="34" charset="-128"/>
              </a:rPr>
              <a:t>    </a:t>
            </a:r>
            <a:r>
              <a:rPr lang="en-US" sz="2200" b="1" dirty="0" err="1" smtClean="0">
                <a:solidFill>
                  <a:srgbClr val="C00000"/>
                </a:solidFill>
                <a:ea typeface="Arial Unicode MS" panose="020B0604020202020204" pitchFamily="34" charset="-128"/>
                <a:cs typeface="Arial Unicode MS" panose="020B0604020202020204" pitchFamily="34" charset="-128"/>
              </a:rPr>
              <a:t>fprintf</a:t>
            </a:r>
            <a:r>
              <a:rPr lang="en-US" sz="2200" b="1" dirty="0" smtClean="0">
                <a:solidFill>
                  <a:srgbClr val="C00000"/>
                </a:solidFill>
                <a:ea typeface="Arial Unicode MS" panose="020B0604020202020204" pitchFamily="34" charset="-128"/>
                <a:cs typeface="Arial Unicode MS" panose="020B0604020202020204" pitchFamily="34" charset="-128"/>
              </a:rPr>
              <a:t>(fib, "\n %3d : %10d", 2, b)</a:t>
            </a:r>
            <a:r>
              <a:rPr lang="en-US" sz="22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for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=3;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&lt;=N;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 = b;</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b = c;</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c = a + b;</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FF3300"/>
                </a:solidFill>
                <a:ea typeface="Arial Unicode MS" panose="020B0604020202020204" pitchFamily="34" charset="-128"/>
                <a:cs typeface="Arial Unicode MS" panose="020B0604020202020204" pitchFamily="34" charset="-128"/>
              </a:rPr>
              <a:t>        </a:t>
            </a:r>
            <a:r>
              <a:rPr lang="en-US" sz="2200" b="1" dirty="0" err="1" smtClean="0">
                <a:solidFill>
                  <a:srgbClr val="C00000"/>
                </a:solidFill>
                <a:ea typeface="Arial Unicode MS" panose="020B0604020202020204" pitchFamily="34" charset="-128"/>
                <a:cs typeface="Arial Unicode MS" panose="020B0604020202020204" pitchFamily="34" charset="-128"/>
              </a:rPr>
              <a:t>fprintf</a:t>
            </a:r>
            <a:r>
              <a:rPr lang="en-US" sz="2200" b="1" dirty="0" smtClean="0">
                <a:solidFill>
                  <a:srgbClr val="C00000"/>
                </a:solidFill>
                <a:ea typeface="Arial Unicode MS" panose="020B0604020202020204" pitchFamily="34" charset="-128"/>
                <a:cs typeface="Arial Unicode MS" panose="020B0604020202020204" pitchFamily="34" charset="-128"/>
              </a:rPr>
              <a:t>(fib, "\n %3d : %10d", </a:t>
            </a:r>
            <a:r>
              <a:rPr lang="en-US" sz="2200" b="1" dirty="0" err="1" smtClean="0">
                <a:solidFill>
                  <a:srgbClr val="C00000"/>
                </a:solidFill>
                <a:ea typeface="Arial Unicode MS" panose="020B0604020202020204" pitchFamily="34" charset="-128"/>
                <a:cs typeface="Arial Unicode MS" panose="020B0604020202020204" pitchFamily="34" charset="-128"/>
              </a:rPr>
              <a:t>i</a:t>
            </a:r>
            <a:r>
              <a:rPr lang="en-US" sz="2200" b="1" dirty="0" smtClean="0">
                <a:solidFill>
                  <a:srgbClr val="C00000"/>
                </a:solidFill>
                <a:ea typeface="Arial Unicode MS" panose="020B0604020202020204" pitchFamily="34" charset="-128"/>
                <a:cs typeface="Arial Unicode MS" panose="020B0604020202020204" pitchFamily="34" charset="-128"/>
              </a:rPr>
              <a:t>, c)</a:t>
            </a:r>
            <a:r>
              <a:rPr lang="en-US" sz="22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FF3300"/>
                </a:solidFill>
                <a:ea typeface="Arial Unicode MS" panose="020B0604020202020204" pitchFamily="34" charset="-128"/>
                <a:cs typeface="Arial Unicode MS" panose="020B0604020202020204" pitchFamily="34" charset="-128"/>
              </a:rPr>
              <a:t>    </a:t>
            </a:r>
            <a:r>
              <a:rPr lang="en-US" sz="2200" b="1" dirty="0" err="1" smtClean="0">
                <a:solidFill>
                  <a:srgbClr val="C00000"/>
                </a:solidFill>
                <a:ea typeface="Arial Unicode MS" panose="020B0604020202020204" pitchFamily="34" charset="-128"/>
                <a:cs typeface="Arial Unicode MS" panose="020B0604020202020204" pitchFamily="34" charset="-128"/>
              </a:rPr>
              <a:t>fclose</a:t>
            </a:r>
            <a:r>
              <a:rPr lang="en-US" sz="2200" b="1" dirty="0" smtClean="0">
                <a:solidFill>
                  <a:srgbClr val="C00000"/>
                </a:solidFill>
                <a:ea typeface="Arial Unicode MS" panose="020B0604020202020204" pitchFamily="34" charset="-128"/>
                <a:cs typeface="Arial Unicode MS" panose="020B0604020202020204" pitchFamily="34" charset="-128"/>
              </a:rPr>
              <a:t>(fib)</a:t>
            </a:r>
            <a:r>
              <a:rPr lang="en-US" sz="22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Αρχεία Κειμένου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21</a:t>
            </a:fld>
            <a:endParaRPr lang="el-GR" sz="1400" dirty="0">
              <a:solidFill>
                <a:schemeClr val="tx1"/>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9356983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Συνήθη λάθη</a:t>
            </a:r>
            <a:endParaRPr lang="el-GR" b="1" dirty="0"/>
          </a:p>
        </p:txBody>
      </p:sp>
      <p:sp>
        <p:nvSpPr>
          <p:cNvPr id="3" name="Θέση περιεχομένου 1"/>
          <p:cNvSpPr>
            <a:spLocks noGrp="1"/>
          </p:cNvSpPr>
          <p:nvPr>
            <p:ph idx="1"/>
          </p:nvPr>
        </p:nvSpPr>
        <p:spPr/>
        <p:txBody>
          <a:bodyPr>
            <a:normAutofit fontScale="92500" lnSpcReduction="2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600" kern="0" dirty="0">
                <a:solidFill>
                  <a:srgbClr val="000000"/>
                </a:solidFill>
              </a:rPr>
              <a:t>Με το άνοιγμα ενός </a:t>
            </a:r>
            <a:r>
              <a:rPr lang="el-GR" sz="2600" kern="0" dirty="0" smtClean="0">
                <a:solidFill>
                  <a:srgbClr val="000000"/>
                </a:solidFill>
              </a:rPr>
              <a:t>αρχείου</a:t>
            </a:r>
            <a:r>
              <a:rPr lang="en-US" sz="2600" kern="0" dirty="0" smtClean="0">
                <a:solidFill>
                  <a:srgbClr val="000000"/>
                </a:solidFill>
              </a:rPr>
              <a:t>,</a:t>
            </a:r>
            <a:r>
              <a:rPr lang="el-GR" sz="2600" kern="0" dirty="0" smtClean="0">
                <a:solidFill>
                  <a:srgbClr val="000000"/>
                </a:solidFill>
              </a:rPr>
              <a:t> </a:t>
            </a:r>
            <a:r>
              <a:rPr lang="el-GR" sz="2600" kern="0" dirty="0">
                <a:solidFill>
                  <a:srgbClr val="000000"/>
                </a:solidFill>
              </a:rPr>
              <a:t>πάντα πρέπει να ελέγχουμε εάν η τιμή του δείκτη του αρχείου είναι</a:t>
            </a:r>
            <a:r>
              <a:rPr lang="en-IE" sz="2600" kern="0" dirty="0">
                <a:solidFill>
                  <a:srgbClr val="000000"/>
                </a:solidFill>
              </a:rPr>
              <a:t> NULL. </a:t>
            </a:r>
            <a:r>
              <a:rPr lang="el-GR" sz="2600" kern="0" dirty="0">
                <a:solidFill>
                  <a:srgbClr val="000000"/>
                </a:solidFill>
              </a:rPr>
              <a:t>Θα μας </a:t>
            </a:r>
            <a:r>
              <a:rPr lang="el-GR" sz="2600" kern="0" dirty="0" smtClean="0">
                <a:solidFill>
                  <a:srgbClr val="000000"/>
                </a:solidFill>
              </a:rPr>
              <a:t>σταματήσει, εάν </a:t>
            </a:r>
            <a:r>
              <a:rPr lang="el-GR" sz="2600" kern="0" dirty="0">
                <a:solidFill>
                  <a:srgbClr val="000000"/>
                </a:solidFill>
              </a:rPr>
              <a:t>προσπαθήσουμε  να διαβάσουμε από ένα αρχείο που δεν </a:t>
            </a:r>
            <a:r>
              <a:rPr lang="el-GR" sz="2600" kern="0" dirty="0" smtClean="0">
                <a:solidFill>
                  <a:srgbClr val="000000"/>
                </a:solidFill>
              </a:rPr>
              <a:t>υπάρχει</a:t>
            </a:r>
            <a:r>
              <a:rPr lang="en-IE" sz="2600" kern="0" dirty="0" smtClean="0">
                <a:solidFill>
                  <a:srgbClr val="000000"/>
                </a:solidFill>
              </a:rPr>
              <a:t>.</a:t>
            </a:r>
            <a:endParaRPr lang="en-IE" sz="26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600" kern="0" dirty="0">
                <a:solidFill>
                  <a:srgbClr val="000000"/>
                </a:solidFill>
              </a:rPr>
              <a:t>Η χρήση του</a:t>
            </a:r>
            <a:r>
              <a:rPr lang="en-IE" sz="2600" kern="0" dirty="0">
                <a:solidFill>
                  <a:srgbClr val="000000"/>
                </a:solidFill>
              </a:rPr>
              <a:t> “w</a:t>
            </a:r>
            <a:r>
              <a:rPr lang="en-IE" sz="2600" kern="0" dirty="0" smtClean="0">
                <a:solidFill>
                  <a:srgbClr val="000000"/>
                </a:solidFill>
              </a:rPr>
              <a:t>”</a:t>
            </a:r>
            <a:r>
              <a:rPr lang="el-GR" sz="2600" kern="0" dirty="0" smtClean="0">
                <a:solidFill>
                  <a:srgbClr val="000000"/>
                </a:solidFill>
              </a:rPr>
              <a:t>,</a:t>
            </a:r>
            <a:r>
              <a:rPr lang="en-IE" sz="2600" kern="0" dirty="0" smtClean="0">
                <a:solidFill>
                  <a:srgbClr val="000000"/>
                </a:solidFill>
              </a:rPr>
              <a:t> </a:t>
            </a:r>
            <a:r>
              <a:rPr lang="el-GR" sz="2600" kern="0" dirty="0">
                <a:solidFill>
                  <a:srgbClr val="000000"/>
                </a:solidFill>
              </a:rPr>
              <a:t>για ένα υπάρχον </a:t>
            </a:r>
            <a:r>
              <a:rPr lang="el-GR" sz="2600" kern="0" dirty="0" smtClean="0">
                <a:solidFill>
                  <a:srgbClr val="000000"/>
                </a:solidFill>
              </a:rPr>
              <a:t>αρχείο, </a:t>
            </a:r>
            <a:r>
              <a:rPr lang="el-GR" sz="2600" kern="0" dirty="0">
                <a:solidFill>
                  <a:srgbClr val="000000"/>
                </a:solidFill>
              </a:rPr>
              <a:t>θα καταστρέψει όλα τα περιεχόμενά </a:t>
            </a:r>
            <a:r>
              <a:rPr lang="el-GR" sz="2600" kern="0" dirty="0" smtClean="0">
                <a:solidFill>
                  <a:srgbClr val="000000"/>
                </a:solidFill>
              </a:rPr>
              <a:t>του.</a:t>
            </a:r>
            <a:endParaRPr lang="en-IE" sz="26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600" kern="0" dirty="0">
                <a:solidFill>
                  <a:srgbClr val="000000"/>
                </a:solidFill>
              </a:rPr>
              <a:t>Ονόματα αρχείων σε περιβάλλον </a:t>
            </a:r>
            <a:r>
              <a:rPr lang="en-IE" sz="2600" kern="0" dirty="0" smtClean="0">
                <a:solidFill>
                  <a:srgbClr val="000000"/>
                </a:solidFill>
              </a:rPr>
              <a:t>Windows</a:t>
            </a:r>
            <a:r>
              <a:rPr lang="el-GR" sz="2600" kern="0" dirty="0" smtClean="0">
                <a:solidFill>
                  <a:srgbClr val="000000"/>
                </a:solidFill>
              </a:rPr>
              <a:t>,</a:t>
            </a:r>
            <a:r>
              <a:rPr lang="en-IE" sz="2600" kern="0" dirty="0" smtClean="0">
                <a:solidFill>
                  <a:srgbClr val="000000"/>
                </a:solidFill>
              </a:rPr>
              <a:t> </a:t>
            </a:r>
            <a:r>
              <a:rPr lang="el-GR" sz="2600" kern="0" dirty="0">
                <a:solidFill>
                  <a:srgbClr val="000000"/>
                </a:solidFill>
              </a:rPr>
              <a:t>συνήθως περιέχουν τον χαρακτήρα</a:t>
            </a:r>
            <a:r>
              <a:rPr lang="en-IE" sz="2600" kern="0" dirty="0">
                <a:solidFill>
                  <a:srgbClr val="000000"/>
                </a:solidFill>
              </a:rPr>
              <a:t>  \, </a:t>
            </a:r>
            <a:r>
              <a:rPr lang="el-GR" sz="2600" kern="0" dirty="0">
                <a:solidFill>
                  <a:srgbClr val="000000"/>
                </a:solidFill>
              </a:rPr>
              <a:t>για παράδειγμα</a:t>
            </a:r>
            <a:r>
              <a:rPr lang="en-IE" sz="2600" kern="0" dirty="0">
                <a:solidFill>
                  <a:srgbClr val="000000"/>
                </a:solidFill>
              </a:rPr>
              <a:t> c</a:t>
            </a:r>
            <a:r>
              <a:rPr lang="en-IE" sz="2600" kern="0" dirty="0" smtClean="0">
                <a:solidFill>
                  <a:srgbClr val="000000"/>
                </a:solidFill>
              </a:rPr>
              <a:t>:</a:t>
            </a:r>
            <a:r>
              <a:rPr lang="el-GR" sz="2600" kern="0" dirty="0" smtClean="0">
                <a:solidFill>
                  <a:srgbClr val="000000"/>
                </a:solidFill>
              </a:rPr>
              <a:t> </a:t>
            </a:r>
            <a:r>
              <a:rPr lang="en-IE" sz="2600" kern="0" dirty="0" smtClean="0">
                <a:solidFill>
                  <a:srgbClr val="000000"/>
                </a:solidFill>
              </a:rPr>
              <a:t>\</a:t>
            </a:r>
            <a:r>
              <a:rPr lang="en-IE" sz="2600" kern="0" dirty="0">
                <a:solidFill>
                  <a:srgbClr val="000000"/>
                </a:solidFill>
              </a:rPr>
              <a:t>myfile.txt. </a:t>
            </a:r>
            <a:r>
              <a:rPr lang="el-GR" sz="2600" kern="0" dirty="0">
                <a:solidFill>
                  <a:srgbClr val="000000"/>
                </a:solidFill>
              </a:rPr>
              <a:t>Για να χρησιμοποιήσουμε αυτόν τον </a:t>
            </a:r>
            <a:r>
              <a:rPr lang="el-GR" sz="2600" kern="0" dirty="0" smtClean="0">
                <a:solidFill>
                  <a:srgbClr val="000000"/>
                </a:solidFill>
              </a:rPr>
              <a:t>χαρακτήρα, </a:t>
            </a:r>
            <a:r>
              <a:rPr lang="el-GR" sz="2600" kern="0" dirty="0">
                <a:solidFill>
                  <a:srgbClr val="000000"/>
                </a:solidFill>
              </a:rPr>
              <a:t>πρέπει να προσθέσουμε ένα επιπλέον </a:t>
            </a:r>
            <a:r>
              <a:rPr lang="en-IE" sz="2600" kern="0" dirty="0">
                <a:solidFill>
                  <a:srgbClr val="000000"/>
                </a:solidFill>
              </a:rPr>
              <a:t>\ </a:t>
            </a:r>
            <a:r>
              <a:rPr lang="el-GR" sz="2600" kern="0" dirty="0">
                <a:solidFill>
                  <a:srgbClr val="000000"/>
                </a:solidFill>
              </a:rPr>
              <a:t>όπως για </a:t>
            </a:r>
            <a:r>
              <a:rPr lang="el-GR" sz="2600" kern="0" dirty="0" smtClean="0">
                <a:solidFill>
                  <a:srgbClr val="000000"/>
                </a:solidFill>
              </a:rPr>
              <a:t>παράδειγμα:</a:t>
            </a:r>
            <a:r>
              <a:rPr lang="en-IE" sz="2600" kern="0" dirty="0" smtClean="0">
                <a:solidFill>
                  <a:srgbClr val="000000"/>
                </a:solidFill>
              </a:rPr>
              <a:t> f</a:t>
            </a:r>
            <a:r>
              <a:rPr lang="el-GR" sz="2600" kern="0" dirty="0" smtClean="0">
                <a:solidFill>
                  <a:srgbClr val="000000"/>
                </a:solidFill>
              </a:rPr>
              <a:t> </a:t>
            </a:r>
            <a:r>
              <a:rPr lang="en-IE" sz="2600" kern="0" dirty="0" smtClean="0">
                <a:solidFill>
                  <a:srgbClr val="000000"/>
                </a:solidFill>
              </a:rPr>
              <a:t>=</a:t>
            </a:r>
            <a:r>
              <a:rPr lang="el-GR" sz="2600" kern="0" dirty="0" smtClean="0">
                <a:solidFill>
                  <a:srgbClr val="000000"/>
                </a:solidFill>
              </a:rPr>
              <a:t> </a:t>
            </a:r>
            <a:r>
              <a:rPr lang="en-IE" sz="2600" kern="0" dirty="0" err="1" smtClean="0">
                <a:solidFill>
                  <a:srgbClr val="000000"/>
                </a:solidFill>
              </a:rPr>
              <a:t>fopen</a:t>
            </a:r>
            <a:r>
              <a:rPr lang="en-IE" sz="2600" kern="0" dirty="0">
                <a:solidFill>
                  <a:srgbClr val="000000"/>
                </a:solidFill>
              </a:rPr>
              <a:t>(“c:\\myfile.txt”, “r”);</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600" kern="0" dirty="0">
                <a:solidFill>
                  <a:srgbClr val="000000"/>
                </a:solidFill>
              </a:rPr>
              <a:t>Για τον έλεγχο οποιουδήποτε προβλήματος κατά το άνοιγμα ενός </a:t>
            </a:r>
            <a:r>
              <a:rPr lang="el-GR" sz="2600" kern="0" dirty="0" smtClean="0">
                <a:solidFill>
                  <a:srgbClr val="000000"/>
                </a:solidFill>
              </a:rPr>
              <a:t>αρχείου, </a:t>
            </a:r>
            <a:r>
              <a:rPr lang="el-GR" sz="2600" kern="0" dirty="0">
                <a:solidFill>
                  <a:srgbClr val="000000"/>
                </a:solidFill>
              </a:rPr>
              <a:t>μπορεί να </a:t>
            </a:r>
            <a:r>
              <a:rPr lang="el-GR" sz="2600" kern="0" dirty="0" smtClean="0">
                <a:solidFill>
                  <a:srgbClr val="000000"/>
                </a:solidFill>
              </a:rPr>
              <a:t>χρησιμοποιηθεί:</a:t>
            </a:r>
            <a:endParaRPr lang="el-GR" sz="2600" kern="0" dirty="0">
              <a:solidFill>
                <a:srgbClr val="000000"/>
              </a:solidFill>
            </a:endParaRP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IE" sz="2000" kern="0" dirty="0">
                <a:solidFill>
                  <a:srgbClr val="000000"/>
                </a:solidFill>
              </a:rPr>
              <a:t> </a:t>
            </a:r>
            <a:r>
              <a:rPr lang="en-IE" sz="2200" kern="0" dirty="0">
                <a:solidFill>
                  <a:srgbClr val="000000"/>
                </a:solidFill>
              </a:rPr>
              <a:t>if ( (</a:t>
            </a:r>
            <a:r>
              <a:rPr lang="en-IE" sz="2200" kern="0" dirty="0" smtClean="0">
                <a:solidFill>
                  <a:srgbClr val="000000"/>
                </a:solidFill>
              </a:rPr>
              <a:t>f</a:t>
            </a:r>
            <a:r>
              <a:rPr lang="el-GR" sz="2200" kern="0" dirty="0" smtClean="0">
                <a:solidFill>
                  <a:srgbClr val="000000"/>
                </a:solidFill>
              </a:rPr>
              <a:t> </a:t>
            </a:r>
            <a:r>
              <a:rPr lang="en-IE" sz="2200" kern="0" dirty="0" smtClean="0">
                <a:solidFill>
                  <a:srgbClr val="000000"/>
                </a:solidFill>
              </a:rPr>
              <a:t>=</a:t>
            </a:r>
            <a:r>
              <a:rPr lang="el-GR" sz="2200" kern="0" dirty="0" smtClean="0">
                <a:solidFill>
                  <a:srgbClr val="000000"/>
                </a:solidFill>
              </a:rPr>
              <a:t> </a:t>
            </a:r>
            <a:r>
              <a:rPr lang="en-IE" sz="2200" kern="0" dirty="0" err="1" smtClean="0">
                <a:solidFill>
                  <a:srgbClr val="000000"/>
                </a:solidFill>
              </a:rPr>
              <a:t>fopen</a:t>
            </a:r>
            <a:r>
              <a:rPr lang="en-IE" sz="2200" kern="0" dirty="0" smtClean="0">
                <a:solidFill>
                  <a:srgbClr val="000000"/>
                </a:solidFill>
              </a:rPr>
              <a:t>(file,</a:t>
            </a:r>
            <a:r>
              <a:rPr lang="el-GR" sz="2200" kern="0" dirty="0" smtClean="0">
                <a:solidFill>
                  <a:srgbClr val="000000"/>
                </a:solidFill>
              </a:rPr>
              <a:t> </a:t>
            </a:r>
            <a:r>
              <a:rPr lang="en-IE" sz="2200" kern="0" dirty="0" smtClean="0">
                <a:solidFill>
                  <a:srgbClr val="000000"/>
                </a:solidFill>
              </a:rPr>
              <a:t>mode</a:t>
            </a:r>
            <a:r>
              <a:rPr lang="en-IE" sz="2200" kern="0" dirty="0">
                <a:solidFill>
                  <a:srgbClr val="000000"/>
                </a:solidFill>
              </a:rPr>
              <a:t>)) == NULL</a:t>
            </a:r>
            <a:r>
              <a:rPr lang="en-IE" sz="2200" kern="0" dirty="0" smtClean="0">
                <a:solidFill>
                  <a:srgbClr val="000000"/>
                </a:solidFill>
              </a:rPr>
              <a:t>).</a:t>
            </a:r>
            <a:endParaRPr lang="en-IE" sz="2200"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Αρχεία Κειμένου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22</a:t>
            </a:fld>
            <a:endParaRPr lang="el-GR" sz="1400" dirty="0">
              <a:solidFill>
                <a:schemeClr val="tx1"/>
              </a:solidFill>
            </a:endParaRPr>
          </a:p>
        </p:txBody>
      </p:sp>
    </p:spTree>
    <p:extLst>
      <p:ext uri="{BB962C8B-B14F-4D97-AF65-F5344CB8AC3E}">
        <p14:creationId xmlns:p14="http://schemas.microsoft.com/office/powerpoint/2010/main" val="40031646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Άσκηση</a:t>
            </a:r>
            <a:r>
              <a:rPr lang="en-IE" b="1" dirty="0"/>
              <a:t> </a:t>
            </a:r>
            <a:r>
              <a:rPr lang="en-IE" b="1" dirty="0" smtClean="0"/>
              <a:t>1</a:t>
            </a:r>
            <a:endParaRPr lang="el-GR" b="1" dirty="0"/>
          </a:p>
        </p:txBody>
      </p:sp>
      <p:sp>
        <p:nvSpPr>
          <p:cNvPr id="3" name="Θέση περιεχομένου 1"/>
          <p:cNvSpPr>
            <a:spLocks noGrp="1"/>
          </p:cNvSpPr>
          <p:nvPr>
            <p:ph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Να γραφεί ένα </a:t>
            </a:r>
            <a:r>
              <a:rPr lang="el-GR" kern="0" dirty="0" smtClean="0">
                <a:solidFill>
                  <a:srgbClr val="000000"/>
                </a:solidFill>
              </a:rPr>
              <a:t>πρόγραμμα, </a:t>
            </a:r>
            <a:r>
              <a:rPr lang="el-GR" kern="0" dirty="0">
                <a:solidFill>
                  <a:srgbClr val="000000"/>
                </a:solidFill>
              </a:rPr>
              <a:t>το οποίο να εκτυπώνει στην οθόνη ένα αρχείο </a:t>
            </a:r>
            <a:r>
              <a:rPr lang="el-GR" kern="0" dirty="0" smtClean="0">
                <a:solidFill>
                  <a:srgbClr val="000000"/>
                </a:solidFill>
              </a:rPr>
              <a:t>κειμένου, </a:t>
            </a:r>
            <a:r>
              <a:rPr lang="el-GR" kern="0" dirty="0">
                <a:solidFill>
                  <a:srgbClr val="000000"/>
                </a:solidFill>
              </a:rPr>
              <a:t>μαζί με αριθμούς γραμμών. Για </a:t>
            </a:r>
            <a:r>
              <a:rPr lang="el-GR" kern="0" dirty="0" smtClean="0">
                <a:solidFill>
                  <a:srgbClr val="000000"/>
                </a:solidFill>
              </a:rPr>
              <a:t>παράδειγμα, </a:t>
            </a:r>
            <a:r>
              <a:rPr lang="el-GR" kern="0" dirty="0">
                <a:solidFill>
                  <a:srgbClr val="000000"/>
                </a:solidFill>
              </a:rPr>
              <a:t>πριν την πρώτη </a:t>
            </a:r>
            <a:r>
              <a:rPr lang="el-GR" kern="0" dirty="0" smtClean="0">
                <a:solidFill>
                  <a:srgbClr val="000000"/>
                </a:solidFill>
              </a:rPr>
              <a:t>γραμμή, </a:t>
            </a:r>
            <a:r>
              <a:rPr lang="el-GR" kern="0" dirty="0">
                <a:solidFill>
                  <a:srgbClr val="000000"/>
                </a:solidFill>
              </a:rPr>
              <a:t>να </a:t>
            </a:r>
            <a:r>
              <a:rPr lang="el-GR" kern="0" dirty="0" smtClean="0">
                <a:solidFill>
                  <a:srgbClr val="000000"/>
                </a:solidFill>
              </a:rPr>
              <a:t>γράφει </a:t>
            </a:r>
            <a:r>
              <a:rPr lang="el-GR" kern="0" dirty="0">
                <a:solidFill>
                  <a:srgbClr val="000000"/>
                </a:solidFill>
              </a:rPr>
              <a:t>1, την δεύτερη </a:t>
            </a:r>
            <a:r>
              <a:rPr lang="el-GR" kern="0" dirty="0" smtClean="0">
                <a:solidFill>
                  <a:srgbClr val="000000"/>
                </a:solidFill>
              </a:rPr>
              <a:t>2, και ούτω καθεξής.</a:t>
            </a:r>
            <a:endParaRPr lang="en-IE"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Αρχεία Κειμένου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23</a:t>
            </a:fld>
            <a:endParaRPr lang="el-GR" sz="1400" dirty="0">
              <a:solidFill>
                <a:schemeClr val="tx1"/>
              </a:solidFill>
            </a:endParaRPr>
          </a:p>
        </p:txBody>
      </p:sp>
    </p:spTree>
    <p:extLst>
      <p:ext uri="{BB962C8B-B14F-4D97-AF65-F5344CB8AC3E}">
        <p14:creationId xmlns:p14="http://schemas.microsoft.com/office/powerpoint/2010/main" val="3357954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Άσκηση </a:t>
            </a:r>
            <a:r>
              <a:rPr lang="el-GR" b="1" dirty="0" smtClean="0"/>
              <a:t>1</a:t>
            </a:r>
            <a:r>
              <a:rPr lang="el-GR" b="1" dirty="0"/>
              <a:t>: Λύση</a:t>
            </a:r>
          </a:p>
        </p:txBody>
      </p:sp>
      <p:sp>
        <p:nvSpPr>
          <p:cNvPr id="3" name="Θέση περιεχομένου 1" descr="Πρόγραμμα: # include, s t d i o τελεία h. Enter, int main, άγκιστρο. Enter, FILE,  asterisc f. Enter, int line = 1. Enter, char c. Enter, f =, f open,  παρένθεση, διπλά εισαγωγικά, C άνω κάτω τελεία, \ \  και τα λοιπά, \ \ test 1.txt, κλείσιμο διπλών εισαγωγικών, κόμμα, διπλά εισαγωγικά r, κλείσιμο εισαγωγικών, κλείσιμο παρένθεσης. Enter, if, f = = NULL, άγκιστρο. Enter, print f, \ n, το αρχείο δεν βρέθηκε, \ n. Enter, return -1. Enter, κλείσιμο αγκίστρου.&#10;"/>
          <p:cNvSpPr>
            <a:spLocks noGrp="1"/>
          </p:cNvSpPr>
          <p:nvPr>
            <p:ph sz="half" idx="1"/>
            <p:custDataLst>
              <p:tags r:id="rId2"/>
            </p:custDataLst>
          </p:nvPr>
        </p:nvSpPr>
        <p:spPr>
          <a:xfrm>
            <a:off x="457200" y="1600200"/>
            <a:ext cx="4186808" cy="4525963"/>
          </a:xfrm>
        </p:spPr>
        <p:txBody>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endParaRPr lang="en-US"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FILE *f;</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line = 1;</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char c;</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 = </a:t>
            </a:r>
            <a:r>
              <a:rPr lang="en-US" sz="2000" dirty="0" err="1" smtClean="0">
                <a:solidFill>
                  <a:srgbClr val="000000"/>
                </a:solidFill>
                <a:ea typeface="Arial Unicode MS" panose="020B0604020202020204" pitchFamily="34" charset="-128"/>
                <a:cs typeface="Arial Unicode MS" panose="020B0604020202020204" pitchFamily="34" charset="-128"/>
              </a:rPr>
              <a:t>fopen</a:t>
            </a:r>
            <a:r>
              <a:rPr lang="en-US" sz="2000" dirty="0" smtClean="0">
                <a:solidFill>
                  <a:srgbClr val="000000"/>
                </a:solidFill>
                <a:ea typeface="Arial Unicode MS" panose="020B0604020202020204" pitchFamily="34" charset="-128"/>
                <a:cs typeface="Arial Unicode MS" panose="020B0604020202020204" pitchFamily="34" charset="-128"/>
              </a:rPr>
              <a:t>("C:\\.......\\test1.txt",  "r");</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if ( f == NULL)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a:t>
            </a:r>
            <a:r>
              <a:rPr lang="el-GR" sz="2000" dirty="0" smtClean="0">
                <a:solidFill>
                  <a:srgbClr val="000000"/>
                </a:solidFill>
                <a:ea typeface="Arial Unicode MS" panose="020B0604020202020204" pitchFamily="34" charset="-128"/>
                <a:cs typeface="Arial Unicode MS" panose="020B0604020202020204" pitchFamily="34" charset="-128"/>
              </a:rPr>
              <a:t>Το αρχείο δεν 	βρέθηκε </a:t>
            </a:r>
            <a:r>
              <a:rPr lang="en-US" sz="2000"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-1;</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endParaRPr lang="en-US" dirty="0"/>
          </a:p>
        </p:txBody>
      </p:sp>
      <p:sp>
        <p:nvSpPr>
          <p:cNvPr id="4" name="Θέση περιεχομένου 2" descr="Συνέχεια προγράμματος: Print f, % d, κόμμα line. Enter, while, ! f eo f, παρένθεση f, κλείσιμο παρένθεσης, άγκιστρο. Enter, c =, f get c, παρένθεση f, κλείσιμο παρένθεσης. Enter, if, c = =,  μονά εισαγωγικά \ n, κλείσιμο εισαγωγικών, άγκιστρο. Enter, line + +. Enter, print f, \ n, % d, κόμμα line. Enter, κλείσιμο αγκίστρου. Enter, else. Enter, put char, παρένθεση c, κλείσιμο παρένθεσης. Enter, κλείσιμο αγκίστρου. Enter, print f, \ n, \ n, \ n. Enter, f close, παρένθεση f, κλείσιμο παρένθεσης. Enter, return 0. Enter,  κλείσιμο αγκίστρου.&#10;"/>
          <p:cNvSpPr>
            <a:spLocks noGrp="1"/>
          </p:cNvSpPr>
          <p:nvPr>
            <p:ph sz="half" idx="2"/>
            <p:custDataLst>
              <p:tags r:id="rId3"/>
            </p:custDataLst>
          </p:nvPr>
        </p:nvSpPr>
        <p:spPr>
          <a:xfrm>
            <a:off x="4860032" y="1600200"/>
            <a:ext cx="3826768" cy="4525963"/>
          </a:xfrm>
        </p:spPr>
        <p:txBody>
          <a:bodyPr/>
          <a:lstStyle/>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("%d:",  line);</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while (! </a:t>
            </a:r>
            <a:r>
              <a:rPr lang="en-US" sz="2000" dirty="0" err="1" smtClean="0">
                <a:solidFill>
                  <a:srgbClr val="000000"/>
                </a:solidFill>
                <a:ea typeface="Arial Unicode MS" panose="020B0604020202020204" pitchFamily="34" charset="-128"/>
                <a:cs typeface="Arial Unicode MS" panose="020B0604020202020204" pitchFamily="34" charset="-128"/>
              </a:rPr>
              <a:t>feof</a:t>
            </a:r>
            <a:r>
              <a:rPr lang="en-US" sz="2000" dirty="0" smtClean="0">
                <a:solidFill>
                  <a:srgbClr val="000000"/>
                </a:solidFill>
                <a:ea typeface="Arial Unicode MS" panose="020B0604020202020204" pitchFamily="34" charset="-128"/>
                <a:cs typeface="Arial Unicode MS" panose="020B0604020202020204" pitchFamily="34" charset="-128"/>
              </a:rPr>
              <a:t>(f))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c = </a:t>
            </a:r>
            <a:r>
              <a:rPr lang="en-US" sz="2000" dirty="0" err="1" smtClean="0">
                <a:solidFill>
                  <a:srgbClr val="000000"/>
                </a:solidFill>
                <a:ea typeface="Arial Unicode MS" panose="020B0604020202020204" pitchFamily="34" charset="-128"/>
                <a:cs typeface="Arial Unicode MS" panose="020B0604020202020204" pitchFamily="34" charset="-128"/>
              </a:rPr>
              <a:t>fgetc</a:t>
            </a:r>
            <a:r>
              <a:rPr lang="en-US" sz="2000" dirty="0" smtClean="0">
                <a:solidFill>
                  <a:srgbClr val="000000"/>
                </a:solidFill>
                <a:ea typeface="Arial Unicode MS" panose="020B0604020202020204" pitchFamily="34" charset="-128"/>
                <a:cs typeface="Arial Unicode MS" panose="020B0604020202020204" pitchFamily="34" charset="-128"/>
              </a:rPr>
              <a:t>(f);</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if (c == '\n')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line++;</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%d:", line);</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else</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putchar</a:t>
            </a:r>
            <a:r>
              <a:rPr lang="en-US" sz="2000" dirty="0" smtClean="0">
                <a:solidFill>
                  <a:srgbClr val="000000"/>
                </a:solidFill>
                <a:ea typeface="Arial Unicode MS" panose="020B0604020202020204" pitchFamily="34" charset="-128"/>
                <a:cs typeface="Arial Unicode MS" panose="020B0604020202020204" pitchFamily="34" charset="-128"/>
              </a:rPr>
              <a:t>(c);</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fclose</a:t>
            </a:r>
            <a:r>
              <a:rPr lang="en-US" sz="2000" dirty="0" smtClean="0">
                <a:solidFill>
                  <a:srgbClr val="000000"/>
                </a:solidFill>
                <a:ea typeface="Arial Unicode MS" panose="020B0604020202020204" pitchFamily="34" charset="-128"/>
                <a:cs typeface="Arial Unicode MS" panose="020B0604020202020204" pitchFamily="34" charset="-128"/>
              </a:rPr>
              <a:t>(f);</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Αρχεία Κειμένου</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24</a:t>
            </a:fld>
            <a:endParaRPr lang="el-GR" sz="1400" dirty="0">
              <a:solidFill>
                <a:schemeClr val="tx1"/>
              </a:solidFill>
            </a:endParaRPr>
          </a:p>
        </p:txBody>
      </p:sp>
      <p:pic>
        <p:nvPicPr>
          <p:cNvPr id="7"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5433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a:t>Τέλος </a:t>
            </a:r>
            <a:r>
              <a:rPr lang="el-GR" b="1" dirty="0" smtClean="0"/>
              <a:t>δέκατης</a:t>
            </a:r>
            <a:r>
              <a:rPr lang="fi-FI" b="1" dirty="0" smtClean="0"/>
              <a:t> </a:t>
            </a:r>
            <a:r>
              <a:rPr lang="el-GR" b="1" dirty="0"/>
              <a:t>ε</a:t>
            </a:r>
            <a:r>
              <a:rPr lang="el-GR" b="1" dirty="0" smtClean="0"/>
              <a:t>νότητας</a:t>
            </a:r>
            <a:endParaRPr lang="el-GR" b="1" dirty="0"/>
          </a:p>
        </p:txBody>
      </p:sp>
      <p:pic>
        <p:nvPicPr>
          <p:cNvPr id="6" name="Εικόνα 1" descr="Λογότυπο για Άδειες χρήσης Creative Commons B Y, NC, ND." title="Λογότυπο Creative Commons.">
            <a:hlinkClick r:id="rId3" tooltip="Μετάβαση στην Άδεια Χρήσης"/>
          </p:cNvPr>
          <p:cNvPicPr>
            <a:picLocks noChangeAspect="1" noChangeArrowheads="1"/>
          </p:cNvPicPr>
          <p:nvPr/>
        </p:nvPicPr>
        <p:blipFill>
          <a:blip r:embed="rId4"/>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Εικόνα 2" descr="Λογότυπο Επιχειρησιακού Προγράμματος Εκπαίδευση και Δια βίου Μάθηση. " title="Λογότυπο Χρηματοδότησης. ">
            <a:hlinkClick r:id="rId5" tooltip="Μετάβαση στο www.edulll.gr/"/>
          </p:cNvPr>
          <p:cNvPicPr>
            <a:picLocks noChangeAspect="1" noChangeArrowheads="1"/>
          </p:cNvPicPr>
          <p:nvPr/>
        </p:nvPicPr>
        <p:blipFill>
          <a:blip r:embed="rId6"/>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5116828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lstStyle/>
          <a:p>
            <a:pPr eaLnBrk="1" hangingPunct="1"/>
            <a:r>
              <a:rPr lang="el-GR" sz="2400" dirty="0" smtClean="0"/>
              <a:t>Το παρόν εκπαιδευτικό υλικό έχει αναπτυχθεί στα πλαίσια του εκπαιδευτικού έργου του διδάσκοντα</a:t>
            </a:r>
            <a:r>
              <a:rPr lang="en-US" sz="2400" dirty="0" smtClean="0"/>
              <a:t>.</a:t>
            </a:r>
            <a:r>
              <a:rPr lang="el-GR" sz="2400" dirty="0" smtClean="0"/>
              <a:t> </a:t>
            </a:r>
          </a:p>
          <a:p>
            <a:pPr eaLnBrk="1" hangingPunct="1"/>
            <a:r>
              <a:rPr lang="el-GR" sz="24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400" dirty="0" smtClean="0"/>
              <a:t>. </a:t>
            </a:r>
            <a:endParaRPr lang="el-GR" sz="2400" dirty="0" smtClean="0"/>
          </a:p>
        </p:txBody>
      </p:sp>
      <p:pic>
        <p:nvPicPr>
          <p:cNvPr id="6" name="Εικόνα 1" descr=" Λογότυπο Επιχειρησιακού Προγράμματος Εκπαίδευση και Δια βίου Μάθηση.   " title="Λογότυπο Χρηματοδότησης. ">
            <a:hlinkClick r:id="rId3" tooltip="Μετάβαση σε www.edulll.gr"/>
          </p:cNvPr>
          <p:cNvPicPr>
            <a:picLocks noChangeAspect="1" noChangeArrowheads="1"/>
          </p:cNvPicPr>
          <p:nvPr/>
        </p:nvPicPr>
        <p:blipFill>
          <a:blip r:embed="rId4"/>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19277788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Τίτλος 1"/>
          <p:cNvSpPr>
            <a:spLocks noGrp="1"/>
          </p:cNvSpPr>
          <p:nvPr>
            <p:ph type="title"/>
          </p:nvPr>
        </p:nvSpPr>
        <p:spPr/>
        <p:txBody>
          <a:bodyPr/>
          <a:lstStyle/>
          <a:p>
            <a:pPr eaLnBrk="1" hangingPunct="1"/>
            <a:r>
              <a:rPr lang="el-GR" b="1" smtClean="0"/>
              <a:t>Σκοποί ενότητας </a:t>
            </a:r>
          </a:p>
        </p:txBody>
      </p:sp>
      <p:sp>
        <p:nvSpPr>
          <p:cNvPr id="5122" name="Θέση περιεχομένου 1"/>
          <p:cNvSpPr>
            <a:spLocks noGrp="1"/>
          </p:cNvSpPr>
          <p:nvPr>
            <p:ph idx="1"/>
          </p:nvPr>
        </p:nvSpPr>
        <p:spPr/>
        <p:txBody>
          <a:bodyPr>
            <a:normAutofit/>
          </a:bodyPr>
          <a:lstStyle/>
          <a:p>
            <a:pPr marL="0" indent="0" eaLnBrk="1" hangingPunct="1">
              <a:buNone/>
            </a:pPr>
            <a:r>
              <a:rPr lang="el-GR" dirty="0" smtClean="0"/>
              <a:t>Ο αναγνώστης να μπορεί να:</a:t>
            </a:r>
          </a:p>
          <a:p>
            <a:pPr marL="0" indent="0" eaLnBrk="1" hangingPunct="1">
              <a:buNone/>
            </a:pPr>
            <a:r>
              <a:rPr lang="en-US" dirty="0" smtClean="0"/>
              <a:t>1) </a:t>
            </a:r>
            <a:r>
              <a:rPr lang="el-GR" dirty="0" smtClean="0"/>
              <a:t>αντιλαμβάνεται την έννοια του αρχείου </a:t>
            </a:r>
            <a:r>
              <a:rPr lang="en-US" dirty="0" smtClean="0"/>
              <a:t> </a:t>
            </a:r>
          </a:p>
          <a:p>
            <a:pPr marL="0" indent="0" eaLnBrk="1" hangingPunct="1">
              <a:buNone/>
            </a:pPr>
            <a:r>
              <a:rPr lang="en-US" dirty="0"/>
              <a:t> </a:t>
            </a:r>
            <a:r>
              <a:rPr lang="en-US" dirty="0" smtClean="0"/>
              <a:t>   </a:t>
            </a:r>
            <a:r>
              <a:rPr lang="el-GR" dirty="0" smtClean="0"/>
              <a:t>δεδομένων.</a:t>
            </a:r>
          </a:p>
          <a:p>
            <a:pPr marL="0" indent="0" eaLnBrk="1" hangingPunct="1">
              <a:buNone/>
            </a:pPr>
            <a:r>
              <a:rPr lang="en-US" dirty="0" smtClean="0"/>
              <a:t>2) </a:t>
            </a:r>
            <a:r>
              <a:rPr lang="el-GR" dirty="0"/>
              <a:t>δ</a:t>
            </a:r>
            <a:r>
              <a:rPr lang="el-GR" dirty="0" smtClean="0"/>
              <a:t>ιαχειρίζεται αρχεία κειμένου.</a:t>
            </a:r>
          </a:p>
        </p:txBody>
      </p:sp>
      <p:sp>
        <p:nvSpPr>
          <p:cNvPr id="2" name="Θέση υποσέλιδου 1" descr="."/>
          <p:cNvSpPr>
            <a:spLocks noGrp="1"/>
          </p:cNvSpPr>
          <p:nvPr>
            <p:ph type="ftr" sz="quarter" idx="11"/>
          </p:nvPr>
        </p:nvSpPr>
        <p:spPr/>
        <p:txBody>
          <a:bodyPr/>
          <a:lstStyle/>
          <a:p>
            <a:pPr>
              <a:defRPr/>
            </a:pPr>
            <a:r>
              <a:rPr lang="el-GR" sz="1400" smtClean="0">
                <a:solidFill>
                  <a:prstClr val="black"/>
                </a:solidFill>
              </a:rPr>
              <a:t>Αρχεία Κειμένου</a:t>
            </a:r>
            <a:endParaRPr lang="el-GR" sz="1400" dirty="0">
              <a:solidFill>
                <a:prstClr val="black"/>
              </a:solidFill>
            </a:endParaRPr>
          </a:p>
        </p:txBody>
      </p:sp>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4</a:t>
            </a:fld>
            <a:endParaRPr lang="el-GR" sz="1400" dirty="0">
              <a:solidFill>
                <a:prstClr val="black"/>
              </a:solidFill>
            </a:endParaRPr>
          </a:p>
        </p:txBody>
      </p:sp>
    </p:spTree>
    <p:extLst>
      <p:ext uri="{BB962C8B-B14F-4D97-AF65-F5344CB8AC3E}">
        <p14:creationId xmlns:p14="http://schemas.microsoft.com/office/powerpoint/2010/main" val="25115599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13" name="Θέση περιεχομένου 1">
            <a:hlinkClick r:id="rId3" action="ppaction://hlinksldjump" tooltip="Μετάβαση στη Διαφάνεια 6"/>
          </p:cNvPr>
          <p:cNvSpPr txBox="1"/>
          <p:nvPr/>
        </p:nvSpPr>
        <p:spPr>
          <a:xfrm>
            <a:off x="809255" y="1556792"/>
            <a:ext cx="7435156" cy="523220"/>
          </a:xfrm>
          <a:prstGeom prst="rect">
            <a:avLst/>
          </a:prstGeom>
          <a:noFill/>
        </p:spPr>
        <p:txBody>
          <a:bodyPr wrap="square" rtlCol="0">
            <a:spAutoFit/>
          </a:bodyPr>
          <a:lstStyle/>
          <a:p>
            <a:r>
              <a:rPr lang="el-GR" sz="2800" i="1" dirty="0">
                <a:solidFill>
                  <a:srgbClr val="0070C0"/>
                </a:solidFill>
              </a:rPr>
              <a:t>1) </a:t>
            </a:r>
            <a:r>
              <a:rPr lang="el-GR" sz="2800" i="1" kern="0" dirty="0" smtClean="0">
                <a:solidFill>
                  <a:srgbClr val="0070C0"/>
                </a:solidFill>
              </a:rPr>
              <a:t>Αρχεία κειμένου</a:t>
            </a:r>
            <a:endParaRPr lang="el-GR" sz="1400" i="1" dirty="0">
              <a:solidFill>
                <a:srgbClr val="0070C0"/>
              </a:solidFill>
            </a:endParaRPr>
          </a:p>
        </p:txBody>
      </p:sp>
      <p:sp>
        <p:nvSpPr>
          <p:cNvPr id="10" name="Θέση περιεχομένου 2">
            <a:hlinkClick r:id="rId4" action="ppaction://hlinksldjump" tooltip="Μετάβαση στη Διαφάνεια 9"/>
          </p:cNvPr>
          <p:cNvSpPr txBox="1"/>
          <p:nvPr/>
        </p:nvSpPr>
        <p:spPr>
          <a:xfrm>
            <a:off x="809254" y="2344525"/>
            <a:ext cx="7439475" cy="523220"/>
          </a:xfrm>
          <a:prstGeom prst="rect">
            <a:avLst/>
          </a:prstGeom>
          <a:noFill/>
        </p:spPr>
        <p:txBody>
          <a:bodyPr wrap="square" rtlCol="0">
            <a:spAutoFit/>
          </a:bodyPr>
          <a:lstStyle/>
          <a:p>
            <a:r>
              <a:rPr lang="el-GR" sz="2800" i="1" dirty="0">
                <a:solidFill>
                  <a:srgbClr val="0070C0"/>
                </a:solidFill>
              </a:rPr>
              <a:t>2</a:t>
            </a:r>
            <a:r>
              <a:rPr lang="el-GR" sz="2800" i="1" dirty="0" smtClean="0">
                <a:solidFill>
                  <a:srgbClr val="0070C0"/>
                </a:solidFill>
              </a:rPr>
              <a:t>) Διάβασμα ⁄ Γράψιμο από ⁄ προς αρχείο</a:t>
            </a:r>
            <a:endParaRPr lang="el-GR" sz="3200" i="1" dirty="0">
              <a:solidFill>
                <a:srgbClr val="0070C0"/>
              </a:solidFill>
            </a:endParaRPr>
          </a:p>
        </p:txBody>
      </p:sp>
      <p:sp>
        <p:nvSpPr>
          <p:cNvPr id="11" name="Θέση περιεχομένου 3">
            <a:hlinkClick r:id="rId5" action="ppaction://hlinksldjump" tooltip="Μετάβαση στη Διαφάνεια 13"/>
          </p:cNvPr>
          <p:cNvSpPr txBox="1"/>
          <p:nvPr/>
        </p:nvSpPr>
        <p:spPr>
          <a:xfrm>
            <a:off x="809255" y="3173959"/>
            <a:ext cx="7435156" cy="523220"/>
          </a:xfrm>
          <a:prstGeom prst="rect">
            <a:avLst/>
          </a:prstGeom>
          <a:noFill/>
        </p:spPr>
        <p:txBody>
          <a:bodyPr wrap="square" rtlCol="0">
            <a:spAutoFit/>
          </a:bodyPr>
          <a:lstStyle/>
          <a:p>
            <a:r>
              <a:rPr lang="el-GR" sz="2800" i="1" dirty="0">
                <a:solidFill>
                  <a:srgbClr val="0070C0"/>
                </a:solidFill>
              </a:rPr>
              <a:t>3</a:t>
            </a:r>
            <a:r>
              <a:rPr lang="el-GR" sz="2800" i="1" dirty="0" smtClean="0">
                <a:solidFill>
                  <a:srgbClr val="0070C0"/>
                </a:solidFill>
              </a:rPr>
              <a:t>) Παραδείγματα</a:t>
            </a:r>
            <a:endParaRPr lang="el-GR" sz="2800" i="1" dirty="0">
              <a:solidFill>
                <a:srgbClr val="0070C0"/>
              </a:solidFill>
            </a:endParaRPr>
          </a:p>
        </p:txBody>
      </p:sp>
      <p:sp>
        <p:nvSpPr>
          <p:cNvPr id="16" name="Θέση περιεχομένου 4">
            <a:hlinkClick r:id="rId6" action="ppaction://hlinksldjump" tooltip="Μετάβαση στη Διαφάνεια 17"/>
          </p:cNvPr>
          <p:cNvSpPr txBox="1"/>
          <p:nvPr/>
        </p:nvSpPr>
        <p:spPr>
          <a:xfrm>
            <a:off x="809254" y="4005064"/>
            <a:ext cx="7435155" cy="523220"/>
          </a:xfrm>
          <a:prstGeom prst="rect">
            <a:avLst/>
          </a:prstGeom>
          <a:noFill/>
        </p:spPr>
        <p:txBody>
          <a:bodyPr wrap="square" rtlCol="0">
            <a:spAutoFit/>
          </a:bodyPr>
          <a:lstStyle/>
          <a:p>
            <a:r>
              <a:rPr lang="el-GR" sz="2800" i="1" dirty="0">
                <a:solidFill>
                  <a:srgbClr val="0070C0"/>
                </a:solidFill>
              </a:rPr>
              <a:t>4</a:t>
            </a:r>
            <a:r>
              <a:rPr lang="el-GR" sz="2800" i="1" dirty="0" smtClean="0">
                <a:solidFill>
                  <a:srgbClr val="0070C0"/>
                </a:solidFill>
              </a:rPr>
              <a:t>) Αντιγραφή αρχείου</a:t>
            </a:r>
            <a:endParaRPr lang="en-US" sz="2800" i="1" dirty="0">
              <a:solidFill>
                <a:srgbClr val="0070C0"/>
              </a:solidFill>
            </a:endParaRPr>
          </a:p>
        </p:txBody>
      </p:sp>
      <p:sp>
        <p:nvSpPr>
          <p:cNvPr id="17" name="Θέση περιεχομένου 5">
            <a:hlinkClick r:id="rId7" action="ppaction://hlinksldjump" tooltip="Μετάβαση στη Διαφάνεια 22"/>
          </p:cNvPr>
          <p:cNvSpPr txBox="1"/>
          <p:nvPr/>
        </p:nvSpPr>
        <p:spPr>
          <a:xfrm>
            <a:off x="809254" y="4881919"/>
            <a:ext cx="7413833" cy="523220"/>
          </a:xfrm>
          <a:prstGeom prst="rect">
            <a:avLst/>
          </a:prstGeom>
          <a:noFill/>
        </p:spPr>
        <p:txBody>
          <a:bodyPr wrap="square" rtlCol="0">
            <a:spAutoFit/>
          </a:bodyPr>
          <a:lstStyle/>
          <a:p>
            <a:r>
              <a:rPr lang="el-GR" sz="2800" i="1" dirty="0">
                <a:solidFill>
                  <a:srgbClr val="0070C0"/>
                </a:solidFill>
              </a:rPr>
              <a:t>5</a:t>
            </a:r>
            <a:r>
              <a:rPr lang="el-GR" sz="2800" i="1" dirty="0" smtClean="0">
                <a:solidFill>
                  <a:srgbClr val="0070C0"/>
                </a:solidFill>
              </a:rPr>
              <a:t>) Συνήθη λάθη</a:t>
            </a:r>
            <a:endParaRPr lang="en-US" sz="2800" i="1" dirty="0">
              <a:solidFill>
                <a:srgbClr val="0070C0"/>
              </a:solidFill>
            </a:endParaRPr>
          </a:p>
        </p:txBody>
      </p:sp>
      <p:sp>
        <p:nvSpPr>
          <p:cNvPr id="3" name="Θέση υποσέλιδου 1" descr="."/>
          <p:cNvSpPr>
            <a:spLocks noGrp="1"/>
          </p:cNvSpPr>
          <p:nvPr>
            <p:ph type="ftr" sz="quarter" idx="11"/>
          </p:nvPr>
        </p:nvSpPr>
        <p:spPr/>
        <p:txBody>
          <a:bodyPr/>
          <a:lstStyle/>
          <a:p>
            <a:pPr>
              <a:defRPr/>
            </a:pPr>
            <a:r>
              <a:rPr lang="el-GR" sz="1400" smtClean="0">
                <a:solidFill>
                  <a:prstClr val="black"/>
                </a:solidFill>
              </a:rPr>
              <a:t>Αρχεία Κειμένου</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prstClr val="black"/>
                </a:solidFill>
              </a:rPr>
              <a:pPr>
                <a:defRPr/>
              </a:pPr>
              <a:t>5</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14282496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1"/>
            </p:custDataLst>
          </p:nvPr>
        </p:nvSpPr>
        <p:spPr/>
        <p:txBody>
          <a:bodyPr>
            <a:noAutofit/>
          </a:bodyPr>
          <a:lstStyle/>
          <a:p>
            <a:r>
              <a:rPr lang="en-US" b="1" dirty="0" smtClean="0"/>
              <a:t>Binary</a:t>
            </a:r>
            <a:r>
              <a:rPr lang="el-GR" b="1" dirty="0" smtClean="0"/>
              <a:t> και </a:t>
            </a:r>
            <a:r>
              <a:rPr lang="en-US" b="1" dirty="0" smtClean="0"/>
              <a:t>ASCII</a:t>
            </a:r>
            <a:r>
              <a:rPr lang="el-GR" b="1" dirty="0" smtClean="0"/>
              <a:t> (αρχεία κειμένου) </a:t>
            </a:r>
            <a:r>
              <a:rPr lang="en-US" b="1" dirty="0" smtClean="0"/>
              <a:t>Files</a:t>
            </a:r>
            <a:endParaRPr lang="en-US" b="1" dirty="0"/>
          </a:p>
        </p:txBody>
      </p:sp>
      <p:sp>
        <p:nvSpPr>
          <p:cNvPr id="3" name="Θέση περιεχομένου 1"/>
          <p:cNvSpPr>
            <a:spLocks noGrp="1"/>
          </p:cNvSpPr>
          <p:nvPr>
            <p:ph idx="1"/>
          </p:nvPr>
        </p:nvSpPr>
        <p:spPr/>
        <p:txBody>
          <a:bodyPr>
            <a:normAutofit lnSpcReduction="1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400" kern="0" dirty="0">
                <a:solidFill>
                  <a:srgbClr val="000000"/>
                </a:solidFill>
              </a:rPr>
              <a:t>Δύο τύποι αρχείων</a:t>
            </a:r>
            <a:r>
              <a:rPr lang="en-IE" sz="2400"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IE" sz="2000" kern="0" dirty="0">
                <a:solidFill>
                  <a:srgbClr val="000000"/>
                </a:solidFill>
              </a:rPr>
              <a:t>Binary files: </a:t>
            </a:r>
            <a:r>
              <a:rPr lang="el-GR" sz="2000" kern="0" dirty="0">
                <a:solidFill>
                  <a:srgbClr val="000000"/>
                </a:solidFill>
              </a:rPr>
              <a:t>Αποθηκεύουν τους αριθμητικούς τύπους δεδομένων σε δυαδική </a:t>
            </a:r>
            <a:r>
              <a:rPr lang="el-GR" sz="2000" kern="0" dirty="0" smtClean="0">
                <a:solidFill>
                  <a:srgbClr val="000000"/>
                </a:solidFill>
              </a:rPr>
              <a:t>μορφή.</a:t>
            </a:r>
            <a:endParaRPr lang="en-IE" sz="2000" kern="0" dirty="0">
              <a:solidFill>
                <a:srgbClr val="000000"/>
              </a:solidFill>
            </a:endParaRP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IE" sz="2000" kern="0" dirty="0">
                <a:solidFill>
                  <a:srgbClr val="000000"/>
                </a:solidFill>
              </a:rPr>
              <a:t>Text files: </a:t>
            </a:r>
            <a:r>
              <a:rPr lang="el-GR" sz="2000" kern="0" dirty="0">
                <a:solidFill>
                  <a:srgbClr val="000000"/>
                </a:solidFill>
              </a:rPr>
              <a:t>Αποθηκεύουν τους αριθμητικούς τύπους δεδομένων σε </a:t>
            </a:r>
            <a:r>
              <a:rPr lang="en-US" sz="2000" kern="0" dirty="0">
                <a:solidFill>
                  <a:srgbClr val="000000"/>
                </a:solidFill>
              </a:rPr>
              <a:t>ASCII </a:t>
            </a:r>
            <a:r>
              <a:rPr lang="el-GR" sz="2000" kern="0" dirty="0">
                <a:solidFill>
                  <a:srgbClr val="000000"/>
                </a:solidFill>
              </a:rPr>
              <a:t>μορφή</a:t>
            </a:r>
            <a:r>
              <a:rPr lang="en-IE" sz="2000" kern="0" dirty="0">
                <a:solidFill>
                  <a:srgbClr val="000000"/>
                </a:solidFill>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400" kern="0" dirty="0">
                <a:solidFill>
                  <a:srgbClr val="000000"/>
                </a:solidFill>
              </a:rPr>
              <a:t>Παράδειγμα</a:t>
            </a:r>
            <a:r>
              <a:rPr lang="en-IE" sz="2400" kern="0" dirty="0">
                <a:solidFill>
                  <a:srgbClr val="000000"/>
                </a:solidFill>
              </a:rPr>
              <a:t>: char name[20]=“</a:t>
            </a:r>
            <a:r>
              <a:rPr lang="el-GR" sz="2400" kern="0" dirty="0">
                <a:solidFill>
                  <a:srgbClr val="000000"/>
                </a:solidFill>
              </a:rPr>
              <a:t>Γιώργος</a:t>
            </a:r>
            <a:r>
              <a:rPr lang="en-IE" sz="2400" kern="0" dirty="0">
                <a:solidFill>
                  <a:srgbClr val="000000"/>
                </a:solidFill>
              </a:rPr>
              <a:t>”; </a:t>
            </a:r>
            <a:r>
              <a:rPr lang="en-IE" sz="2400" kern="0" dirty="0" err="1">
                <a:solidFill>
                  <a:srgbClr val="000000"/>
                </a:solidFill>
              </a:rPr>
              <a:t>int</a:t>
            </a:r>
            <a:r>
              <a:rPr lang="en-IE" sz="2400" kern="0" dirty="0">
                <a:solidFill>
                  <a:srgbClr val="000000"/>
                </a:solidFill>
              </a:rPr>
              <a:t> </a:t>
            </a:r>
            <a:r>
              <a:rPr lang="en-IE" sz="2400" kern="0" dirty="0" smtClean="0">
                <a:solidFill>
                  <a:srgbClr val="000000"/>
                </a:solidFill>
              </a:rPr>
              <a:t>v</a:t>
            </a:r>
            <a:r>
              <a:rPr lang="el-GR" sz="2400" kern="0" dirty="0" smtClean="0">
                <a:solidFill>
                  <a:srgbClr val="000000"/>
                </a:solidFill>
              </a:rPr>
              <a:t> </a:t>
            </a:r>
            <a:r>
              <a:rPr lang="en-IE" sz="2400" kern="0" dirty="0" smtClean="0">
                <a:solidFill>
                  <a:srgbClr val="000000"/>
                </a:solidFill>
              </a:rPr>
              <a:t>=</a:t>
            </a:r>
            <a:r>
              <a:rPr lang="el-GR" sz="2400" kern="0" dirty="0" smtClean="0">
                <a:solidFill>
                  <a:srgbClr val="000000"/>
                </a:solidFill>
              </a:rPr>
              <a:t> </a:t>
            </a:r>
            <a:r>
              <a:rPr lang="en-IE" sz="2400" kern="0" dirty="0" smtClean="0">
                <a:solidFill>
                  <a:srgbClr val="000000"/>
                </a:solidFill>
              </a:rPr>
              <a:t>1 2 3;</a:t>
            </a:r>
            <a:endParaRPr lang="el-GR" sz="2400" kern="0" dirty="0" smtClean="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IE" sz="2400" b="1" dirty="0" smtClean="0">
                <a:solidFill>
                  <a:srgbClr val="C00000"/>
                </a:solidFill>
                <a:ea typeface="Arial Unicode MS" panose="020B0604020202020204" pitchFamily="34" charset="-128"/>
                <a:cs typeface="Arial Unicode MS" panose="020B0604020202020204" pitchFamily="34" charset="-128"/>
              </a:rPr>
              <a:t>Binary </a:t>
            </a:r>
            <a:r>
              <a:rPr lang="en-IE" sz="2400" b="1" dirty="0">
                <a:solidFill>
                  <a:srgbClr val="C00000"/>
                </a:solidFill>
                <a:ea typeface="Arial Unicode MS" panose="020B0604020202020204" pitchFamily="34" charset="-128"/>
                <a:cs typeface="Arial Unicode MS" panose="020B0604020202020204" pitchFamily="34" charset="-128"/>
              </a:rPr>
              <a:t>File: </a:t>
            </a:r>
            <a:r>
              <a:rPr lang="el-GR" sz="2400" b="1" dirty="0">
                <a:solidFill>
                  <a:srgbClr val="C00000"/>
                </a:solidFill>
                <a:ea typeface="Arial Unicode MS" panose="020B0604020202020204" pitchFamily="34" charset="-128"/>
                <a:cs typeface="Arial Unicode MS" panose="020B0604020202020204" pitchFamily="34" charset="-128"/>
              </a:rPr>
              <a:t>Γιώργος</a:t>
            </a:r>
            <a:r>
              <a:rPr lang="en-IE" sz="2400" b="1" dirty="0">
                <a:solidFill>
                  <a:srgbClr val="C00000"/>
                </a:solidFill>
                <a:ea typeface="Arial Unicode MS" panose="020B0604020202020204" pitchFamily="34" charset="-128"/>
                <a:cs typeface="Arial Unicode MS" panose="020B0604020202020204" pitchFamily="34" charset="-128"/>
              </a:rPr>
              <a:t> </a:t>
            </a:r>
            <a:r>
              <a:rPr lang="en-IE" sz="2400" b="1" dirty="0" smtClean="0">
                <a:solidFill>
                  <a:srgbClr val="C00000"/>
                </a:solidFill>
                <a:ea typeface="Arial Unicode MS" panose="020B0604020202020204" pitchFamily="34" charset="-128"/>
                <a:cs typeface="Arial Unicode MS" panose="020B0604020202020204" pitchFamily="34" charset="-128"/>
              </a:rPr>
              <a:t>000000000111101</a:t>
            </a:r>
            <a:r>
              <a:rPr lang="el-GR" sz="2400" b="1" dirty="0" smtClean="0">
                <a:solidFill>
                  <a:srgbClr val="C00000"/>
                </a:solidFill>
                <a:ea typeface="Arial Unicode MS" panose="020B0604020202020204" pitchFamily="34" charset="-128"/>
                <a:cs typeface="Arial Unicode MS" panose="020B0604020202020204" pitchFamily="34" charset="-128"/>
              </a:rPr>
              <a:t>.</a:t>
            </a:r>
            <a:endParaRPr lang="el-GR" sz="2400" b="1" dirty="0">
              <a:solidFill>
                <a:srgbClr val="C00000"/>
              </a:solidFill>
              <a:ea typeface="Arial Unicode MS" panose="020B0604020202020204" pitchFamily="34" charset="-128"/>
              <a:cs typeface="Arial Unicode MS" panose="020B0604020202020204" pitchFamily="34" charset="-128"/>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IE" sz="2400" b="1" dirty="0" smtClean="0">
                <a:solidFill>
                  <a:srgbClr val="000099"/>
                </a:solidFill>
                <a:ea typeface="Arial Unicode MS" panose="020B0604020202020204" pitchFamily="34" charset="-128"/>
                <a:cs typeface="Arial Unicode MS" panose="020B0604020202020204" pitchFamily="34" charset="-128"/>
              </a:rPr>
              <a:t>Text </a:t>
            </a:r>
            <a:r>
              <a:rPr lang="en-IE" sz="2400" b="1" dirty="0">
                <a:solidFill>
                  <a:srgbClr val="000099"/>
                </a:solidFill>
                <a:ea typeface="Arial Unicode MS" panose="020B0604020202020204" pitchFamily="34" charset="-128"/>
                <a:cs typeface="Arial Unicode MS" panose="020B0604020202020204" pitchFamily="34" charset="-128"/>
              </a:rPr>
              <a:t>File: </a:t>
            </a:r>
            <a:r>
              <a:rPr lang="el-GR" sz="2400" b="1" dirty="0">
                <a:solidFill>
                  <a:srgbClr val="000099"/>
                </a:solidFill>
                <a:ea typeface="Arial Unicode MS" panose="020B0604020202020204" pitchFamily="34" charset="-128"/>
                <a:cs typeface="Arial Unicode MS" panose="020B0604020202020204" pitchFamily="34" charset="-128"/>
              </a:rPr>
              <a:t>Γιώργος</a:t>
            </a:r>
            <a:r>
              <a:rPr lang="en-IE" sz="2400" b="1" dirty="0">
                <a:solidFill>
                  <a:srgbClr val="000099"/>
                </a:solidFill>
                <a:ea typeface="Arial Unicode MS" panose="020B0604020202020204" pitchFamily="34" charset="-128"/>
                <a:cs typeface="Arial Unicode MS" panose="020B0604020202020204" pitchFamily="34" charset="-128"/>
              </a:rPr>
              <a:t> 1 2 </a:t>
            </a:r>
            <a:r>
              <a:rPr lang="en-IE" sz="2400" b="1" dirty="0" smtClean="0">
                <a:solidFill>
                  <a:srgbClr val="000099"/>
                </a:solidFill>
                <a:ea typeface="Arial Unicode MS" panose="020B0604020202020204" pitchFamily="34" charset="-128"/>
                <a:cs typeface="Arial Unicode MS" panose="020B0604020202020204" pitchFamily="34" charset="-128"/>
              </a:rPr>
              <a:t>3</a:t>
            </a:r>
            <a:r>
              <a:rPr lang="el-GR" sz="2400" b="1" dirty="0" smtClean="0">
                <a:solidFill>
                  <a:srgbClr val="000099"/>
                </a:solidFill>
                <a:ea typeface="Arial Unicode MS" panose="020B0604020202020204" pitchFamily="34" charset="-128"/>
                <a:cs typeface="Arial Unicode MS" panose="020B0604020202020204" pitchFamily="34" charset="-128"/>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IE" sz="2400" b="1" dirty="0" smtClean="0">
                <a:solidFill>
                  <a:srgbClr val="C00000"/>
                </a:solidFill>
                <a:ea typeface="Arial Unicode MS" panose="020B0604020202020204" pitchFamily="34" charset="-128"/>
                <a:cs typeface="Arial Unicode MS" panose="020B0604020202020204" pitchFamily="34" charset="-128"/>
              </a:rPr>
              <a:t>Binary </a:t>
            </a:r>
            <a:r>
              <a:rPr lang="en-IE" sz="2400" b="1" dirty="0">
                <a:solidFill>
                  <a:srgbClr val="C00000"/>
                </a:solidFill>
                <a:ea typeface="Arial Unicode MS" panose="020B0604020202020204" pitchFamily="34" charset="-128"/>
                <a:cs typeface="Arial Unicode MS" panose="020B0604020202020204" pitchFamily="34" charset="-128"/>
              </a:rPr>
              <a:t>Files: </a:t>
            </a:r>
            <a:r>
              <a:rPr lang="el-GR" sz="2400" b="1" dirty="0">
                <a:solidFill>
                  <a:srgbClr val="C00000"/>
                </a:solidFill>
                <a:ea typeface="Arial Unicode MS" panose="020B0604020202020204" pitchFamily="34" charset="-128"/>
                <a:cs typeface="Arial Unicode MS" panose="020B0604020202020204" pitchFamily="34" charset="-128"/>
              </a:rPr>
              <a:t>Χρήσιμα για δομημένη πληροφορία, ταχύτατα, δύσκολα στην διαχείριση.</a:t>
            </a:r>
            <a:r>
              <a:rPr lang="en-IE" sz="2400" b="1" dirty="0">
                <a:solidFill>
                  <a:srgbClr val="C00000"/>
                </a:solidFill>
                <a:ea typeface="Arial Unicode MS" panose="020B0604020202020204" pitchFamily="34" charset="-128"/>
                <a:cs typeface="Arial Unicode MS" panose="020B0604020202020204" pitchFamily="34" charset="-128"/>
              </a:rPr>
              <a:t> </a:t>
            </a:r>
            <a:endParaRPr lang="el-GR" sz="2400" b="1" dirty="0" smtClean="0">
              <a:solidFill>
                <a:srgbClr val="C00000"/>
              </a:solidFill>
              <a:ea typeface="Arial Unicode MS" panose="020B0604020202020204" pitchFamily="34" charset="-128"/>
              <a:cs typeface="Arial Unicode MS" panose="020B0604020202020204" pitchFamily="34" charset="-128"/>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IE" sz="2400" b="1" dirty="0" smtClean="0">
                <a:solidFill>
                  <a:srgbClr val="000099"/>
                </a:solidFill>
                <a:ea typeface="Arial Unicode MS" panose="020B0604020202020204" pitchFamily="34" charset="-128"/>
                <a:cs typeface="Arial Unicode MS" panose="020B0604020202020204" pitchFamily="34" charset="-128"/>
              </a:rPr>
              <a:t>Text </a:t>
            </a:r>
            <a:r>
              <a:rPr lang="en-IE" sz="2400" b="1" dirty="0">
                <a:solidFill>
                  <a:srgbClr val="000099"/>
                </a:solidFill>
                <a:ea typeface="Arial Unicode MS" panose="020B0604020202020204" pitchFamily="34" charset="-128"/>
                <a:cs typeface="Arial Unicode MS" panose="020B0604020202020204" pitchFamily="34" charset="-128"/>
              </a:rPr>
              <a:t>files: </a:t>
            </a:r>
            <a:r>
              <a:rPr lang="el-GR" sz="2400" b="1" dirty="0">
                <a:solidFill>
                  <a:srgbClr val="000099"/>
                </a:solidFill>
                <a:ea typeface="Arial Unicode MS" panose="020B0604020202020204" pitchFamily="34" charset="-128"/>
                <a:cs typeface="Arial Unicode MS" panose="020B0604020202020204" pitchFamily="34" charset="-128"/>
              </a:rPr>
              <a:t>Χρήσιμα για αδόμητη πληροφορία, εύκολη διαχείριση</a:t>
            </a:r>
            <a:r>
              <a:rPr lang="en-IE" sz="2400" b="1" dirty="0">
                <a:solidFill>
                  <a:srgbClr val="000099"/>
                </a:solidFill>
                <a:ea typeface="Arial Unicode MS" panose="020B0604020202020204" pitchFamily="34" charset="-128"/>
                <a:cs typeface="Arial Unicode MS" panose="020B0604020202020204" pitchFamily="34" charset="-128"/>
              </a:rPr>
              <a:t>.</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Αρχεία Κειμένου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6</a:t>
            </a:fld>
            <a:endParaRPr lang="el-GR" sz="1400" dirty="0">
              <a:solidFill>
                <a:schemeClr val="tx1"/>
              </a:solidFill>
            </a:endParaRPr>
          </a:p>
        </p:txBody>
      </p:sp>
    </p:spTree>
    <p:extLst>
      <p:ext uri="{BB962C8B-B14F-4D97-AF65-F5344CB8AC3E}">
        <p14:creationId xmlns:p14="http://schemas.microsoft.com/office/powerpoint/2010/main" val="14341731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Δήλωση </a:t>
            </a:r>
            <a:r>
              <a:rPr lang="el-GR" b="1" dirty="0" smtClean="0"/>
              <a:t>μεταβλητής αρχείου</a:t>
            </a:r>
            <a:endParaRPr lang="el-GR" b="1" dirty="0"/>
          </a:p>
        </p:txBody>
      </p:sp>
      <p:sp>
        <p:nvSpPr>
          <p:cNvPr id="3" name="Θέση περιεχομένου 1"/>
          <p:cNvSpPr>
            <a:spLocks noGrp="1"/>
          </p:cNvSpPr>
          <p:nvPr>
            <p:ph idx="1"/>
          </p:nvPr>
        </p:nvSpPr>
        <p:spPr/>
        <p:txBody>
          <a:bodyPr>
            <a:normAutofit lnSpcReduction="10000"/>
          </a:bodyPr>
          <a:lstStyle/>
          <a:p>
            <a:pPr marL="517525" lvl="0" indent="-517525" defTabSz="1008063" eaLnBrk="0" fontAlgn="base" hangingPunct="0">
              <a:spcBef>
                <a:spcPts val="0"/>
              </a:spcBef>
              <a:spcAft>
                <a:spcPct val="0"/>
              </a:spcAft>
              <a:buClr>
                <a:srgbClr val="660000"/>
              </a:buClr>
              <a:buSzPct val="70000"/>
              <a:buFont typeface="Wingdings" panose="05000000000000000000" pitchFamily="2" charset="2"/>
              <a:buChar char="o"/>
            </a:pPr>
            <a:r>
              <a:rPr lang="el-GR" sz="2800" kern="0" dirty="0">
                <a:solidFill>
                  <a:srgbClr val="000000"/>
                </a:solidFill>
              </a:rPr>
              <a:t>Μία μεταβλητή αρχείου είναι ένας δείκτης σε ένα αρχείο</a:t>
            </a:r>
            <a:r>
              <a:rPr lang="el-GR" sz="2800" kern="0" dirty="0" smtClean="0"/>
              <a:t>:</a:t>
            </a:r>
            <a:r>
              <a:rPr lang="el-GR" sz="2800" kern="0" dirty="0" smtClean="0">
                <a:solidFill>
                  <a:srgbClr val="C00000"/>
                </a:solidFill>
              </a:rPr>
              <a:t> </a:t>
            </a:r>
            <a:r>
              <a:rPr lang="en-IE" sz="2800" b="1" kern="0" dirty="0" smtClean="0">
                <a:solidFill>
                  <a:srgbClr val="C00000"/>
                </a:solidFill>
              </a:rPr>
              <a:t>FILE </a:t>
            </a:r>
            <a:r>
              <a:rPr lang="en-IE" sz="2800" b="1" kern="0" dirty="0">
                <a:solidFill>
                  <a:srgbClr val="C00000"/>
                </a:solidFill>
              </a:rPr>
              <a:t>*f; /* f </a:t>
            </a:r>
            <a:r>
              <a:rPr lang="en-IE" sz="2800" b="1" kern="0" dirty="0">
                <a:solidFill>
                  <a:srgbClr val="C00000"/>
                </a:solidFill>
                <a:sym typeface="Wingdings" panose="05000000000000000000" pitchFamily="2" charset="2"/>
              </a:rPr>
              <a:t> </a:t>
            </a:r>
            <a:r>
              <a:rPr lang="el-GR" sz="2800" b="1" kern="0" dirty="0">
                <a:solidFill>
                  <a:srgbClr val="C00000"/>
                </a:solidFill>
                <a:sym typeface="Wingdings" panose="05000000000000000000" pitchFamily="2" charset="2"/>
              </a:rPr>
              <a:t>μεταβλητή αρχείου</a:t>
            </a:r>
            <a:r>
              <a:rPr lang="en-IE" sz="2800" b="1" kern="0" dirty="0">
                <a:solidFill>
                  <a:srgbClr val="C00000"/>
                </a:solidFill>
                <a:sym typeface="Wingdings" panose="05000000000000000000" pitchFamily="2" charset="2"/>
              </a:rPr>
              <a:t> - </a:t>
            </a:r>
            <a:r>
              <a:rPr lang="el-GR" sz="2800" b="1" kern="0" dirty="0">
                <a:solidFill>
                  <a:srgbClr val="C00000"/>
                </a:solidFill>
                <a:sym typeface="Wingdings" panose="05000000000000000000" pitchFamily="2" charset="2"/>
              </a:rPr>
              <a:t>δείκτης</a:t>
            </a:r>
            <a:r>
              <a:rPr lang="en-IE" sz="2800" b="1" kern="0" dirty="0">
                <a:solidFill>
                  <a:srgbClr val="C00000"/>
                </a:solidFill>
                <a:sym typeface="Wingdings" panose="05000000000000000000" pitchFamily="2" charset="2"/>
              </a:rPr>
              <a:t> </a:t>
            </a:r>
            <a:r>
              <a:rPr lang="en-IE" sz="2800" b="1" kern="0" dirty="0" smtClean="0">
                <a:solidFill>
                  <a:srgbClr val="C00000"/>
                </a:solidFill>
                <a:sym typeface="Wingdings" panose="05000000000000000000" pitchFamily="2" charset="2"/>
              </a:rPr>
              <a:t>*/</a:t>
            </a:r>
            <a:r>
              <a:rPr lang="el-GR" sz="2800" b="1" kern="0" dirty="0" smtClean="0">
                <a:solidFill>
                  <a:srgbClr val="C00000"/>
                </a:solidFill>
                <a:sym typeface="Wingdings" panose="05000000000000000000" pitchFamily="2" charset="2"/>
              </a:rPr>
              <a:t>.</a:t>
            </a:r>
            <a:endParaRPr lang="en-IE" sz="2800" b="1" kern="0" dirty="0">
              <a:solidFill>
                <a:srgbClr val="C00000"/>
              </a:solidFill>
              <a:sym typeface="Wingdings" panose="05000000000000000000" pitchFamily="2" charset="2"/>
            </a:endParaRPr>
          </a:p>
          <a:p>
            <a:pPr marL="517525" lvl="0" indent="-517525" defTabSz="1008063" eaLnBrk="0" fontAlgn="base" hangingPunct="0">
              <a:spcBef>
                <a:spcPts val="0"/>
              </a:spcBef>
              <a:spcAft>
                <a:spcPct val="0"/>
              </a:spcAft>
              <a:buClr>
                <a:srgbClr val="660000"/>
              </a:buClr>
              <a:buSzPct val="70000"/>
              <a:buFont typeface="Wingdings" panose="05000000000000000000" pitchFamily="2" charset="2"/>
              <a:buChar char="o"/>
            </a:pPr>
            <a:r>
              <a:rPr lang="el-GR" sz="2800" kern="0" dirty="0">
                <a:solidFill>
                  <a:srgbClr val="000000"/>
                </a:solidFill>
                <a:sym typeface="Wingdings" panose="05000000000000000000" pitchFamily="2" charset="2"/>
              </a:rPr>
              <a:t>Όταν ανοίγουμε ένα αρχείο, ο </a:t>
            </a:r>
            <a:r>
              <a:rPr lang="el-GR" sz="2800" kern="0" dirty="0" smtClean="0">
                <a:solidFill>
                  <a:srgbClr val="000000"/>
                </a:solidFill>
                <a:sym typeface="Wingdings" panose="05000000000000000000" pitchFamily="2" charset="2"/>
              </a:rPr>
              <a:t>δείκτης </a:t>
            </a:r>
            <a:r>
              <a:rPr lang="el-GR" sz="2800" kern="0" dirty="0">
                <a:solidFill>
                  <a:srgbClr val="000000"/>
                </a:solidFill>
                <a:sym typeface="Wingdings" panose="05000000000000000000" pitchFamily="2" charset="2"/>
              </a:rPr>
              <a:t>αρχείου δείχνει την αρχή των πληροφοριών που υπάρχουν σε αυτό το αρχείο</a:t>
            </a:r>
            <a:r>
              <a:rPr lang="en-IE" sz="2800" kern="0" dirty="0">
                <a:solidFill>
                  <a:srgbClr val="000000"/>
                </a:solidFill>
                <a:sym typeface="Wingdings" panose="05000000000000000000" pitchFamily="2" charset="2"/>
              </a:rPr>
              <a:t>.</a:t>
            </a:r>
          </a:p>
          <a:p>
            <a:pPr marL="517525" lvl="0" indent="-517525" defTabSz="1008063" eaLnBrk="0" fontAlgn="base" hangingPunct="0">
              <a:spcBef>
                <a:spcPts val="0"/>
              </a:spcBef>
              <a:spcAft>
                <a:spcPct val="0"/>
              </a:spcAft>
              <a:buClr>
                <a:srgbClr val="660000"/>
              </a:buClr>
              <a:buSzPct val="70000"/>
              <a:buFont typeface="Wingdings" panose="05000000000000000000" pitchFamily="2" charset="2"/>
              <a:buChar char="o"/>
            </a:pPr>
            <a:r>
              <a:rPr lang="el-GR" sz="2800" kern="0" dirty="0">
                <a:solidFill>
                  <a:srgbClr val="000000"/>
                </a:solidFill>
                <a:sym typeface="Wingdings" panose="05000000000000000000" pitchFamily="2" charset="2"/>
              </a:rPr>
              <a:t>Όπως διαβάζουμε ή γράφουμε πληροφορίες στο αρχείο, ο δείκτης αρχείου αυτόματα δείχνει το επόμενο </a:t>
            </a:r>
            <a:r>
              <a:rPr lang="en-US" sz="2800" kern="0" dirty="0">
                <a:solidFill>
                  <a:srgbClr val="000000"/>
                </a:solidFill>
                <a:sym typeface="Wingdings" panose="05000000000000000000" pitchFamily="2" charset="2"/>
              </a:rPr>
              <a:t>byte </a:t>
            </a:r>
            <a:r>
              <a:rPr lang="el-GR" sz="2800" kern="0" dirty="0">
                <a:solidFill>
                  <a:srgbClr val="000000"/>
                </a:solidFill>
                <a:sym typeface="Wingdings" panose="05000000000000000000" pitchFamily="2" charset="2"/>
              </a:rPr>
              <a:t>του αρχείου</a:t>
            </a:r>
            <a:r>
              <a:rPr lang="en-IE" sz="2800" kern="0" dirty="0">
                <a:solidFill>
                  <a:srgbClr val="000000"/>
                </a:solidFill>
                <a:sym typeface="Wingdings" panose="05000000000000000000" pitchFamily="2" charset="2"/>
              </a:rPr>
              <a:t>.</a:t>
            </a:r>
          </a:p>
          <a:p>
            <a:pPr marL="517525" lvl="0" indent="-517525" defTabSz="1008063" eaLnBrk="0" fontAlgn="base" hangingPunct="0">
              <a:spcBef>
                <a:spcPts val="0"/>
              </a:spcBef>
              <a:spcAft>
                <a:spcPct val="0"/>
              </a:spcAft>
              <a:buClr>
                <a:srgbClr val="660000"/>
              </a:buClr>
              <a:buSzPct val="70000"/>
              <a:buFont typeface="Wingdings" panose="05000000000000000000" pitchFamily="2" charset="2"/>
              <a:buChar char="o"/>
            </a:pPr>
            <a:r>
              <a:rPr lang="el-GR" sz="2800" kern="0" dirty="0" smtClean="0">
                <a:solidFill>
                  <a:srgbClr val="000000"/>
                </a:solidFill>
                <a:sym typeface="Wingdings" panose="05000000000000000000" pitchFamily="2" charset="2"/>
              </a:rPr>
              <a:t>ΠΡΟΣΟΧΉ</a:t>
            </a:r>
            <a:r>
              <a:rPr lang="en-IE" sz="2800" kern="0" dirty="0" smtClean="0">
                <a:solidFill>
                  <a:srgbClr val="000000"/>
                </a:solidFill>
                <a:sym typeface="Wingdings" panose="05000000000000000000" pitchFamily="2" charset="2"/>
              </a:rPr>
              <a:t>: </a:t>
            </a:r>
            <a:r>
              <a:rPr lang="en-IE" sz="2800" kern="0" dirty="0">
                <a:solidFill>
                  <a:srgbClr val="000000"/>
                </a:solidFill>
                <a:sym typeface="Wingdings" panose="05000000000000000000" pitchFamily="2" charset="2"/>
              </a:rPr>
              <a:t>FILE </a:t>
            </a:r>
            <a:r>
              <a:rPr lang="el-GR" sz="2800" kern="0" dirty="0">
                <a:solidFill>
                  <a:srgbClr val="000000"/>
                </a:solidFill>
                <a:sym typeface="Wingdings" panose="05000000000000000000" pitchFamily="2" charset="2"/>
              </a:rPr>
              <a:t>με κεφαλαία γράμματα</a:t>
            </a:r>
            <a:r>
              <a:rPr lang="en-IE" sz="2800" kern="0" dirty="0">
                <a:solidFill>
                  <a:srgbClr val="000000"/>
                </a:solidFill>
                <a:sym typeface="Wingdings" panose="05000000000000000000" pitchFamily="2" charset="2"/>
              </a:rPr>
              <a:t> (</a:t>
            </a:r>
            <a:r>
              <a:rPr lang="el-GR" sz="2800" kern="0" dirty="0">
                <a:solidFill>
                  <a:srgbClr val="000000"/>
                </a:solidFill>
                <a:sym typeface="Wingdings" panose="05000000000000000000" pitchFamily="2" charset="2"/>
              </a:rPr>
              <a:t>ορίζεται στο</a:t>
            </a:r>
            <a:r>
              <a:rPr lang="en-IE" sz="2800" kern="0" dirty="0">
                <a:solidFill>
                  <a:srgbClr val="000000"/>
                </a:solidFill>
                <a:sym typeface="Wingdings" panose="05000000000000000000" pitchFamily="2" charset="2"/>
              </a:rPr>
              <a:t> </a:t>
            </a:r>
            <a:r>
              <a:rPr lang="en-IE" sz="2800" kern="0" dirty="0" err="1">
                <a:solidFill>
                  <a:srgbClr val="000000"/>
                </a:solidFill>
                <a:sym typeface="Wingdings" panose="05000000000000000000" pitchFamily="2" charset="2"/>
              </a:rPr>
              <a:t>stdio.h</a:t>
            </a:r>
            <a:r>
              <a:rPr lang="en-IE" sz="2800" kern="0" dirty="0">
                <a:solidFill>
                  <a:srgbClr val="000000"/>
                </a:solidFill>
                <a:sym typeface="Wingdings" panose="05000000000000000000" pitchFamily="2" charset="2"/>
              </a:rPr>
              <a:t>).</a:t>
            </a:r>
            <a:r>
              <a:rPr lang="en-IE" sz="2800" kern="0" dirty="0">
                <a:solidFill>
                  <a:srgbClr val="000000"/>
                </a:solidFill>
              </a:rPr>
              <a:t> </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Αρχεία Κειμένου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7</a:t>
            </a:fld>
            <a:endParaRPr lang="el-GR" sz="1400" dirty="0">
              <a:solidFill>
                <a:schemeClr val="tx1"/>
              </a:solidFill>
            </a:endParaRPr>
          </a:p>
        </p:txBody>
      </p:sp>
    </p:spTree>
    <p:extLst>
      <p:ext uri="{BB962C8B-B14F-4D97-AF65-F5344CB8AC3E}">
        <p14:creationId xmlns:p14="http://schemas.microsoft.com/office/powerpoint/2010/main" val="11865226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Άνοιγμα</a:t>
            </a:r>
            <a:r>
              <a:rPr lang="en-IE" b="1" dirty="0"/>
              <a:t> </a:t>
            </a:r>
            <a:r>
              <a:rPr lang="en-IE" b="1" dirty="0" smtClean="0"/>
              <a:t>⁄ </a:t>
            </a:r>
            <a:r>
              <a:rPr lang="el-GR" b="1" dirty="0"/>
              <a:t>Κλείσιμο </a:t>
            </a:r>
            <a:r>
              <a:rPr lang="el-GR" b="1" dirty="0" smtClean="0"/>
              <a:t/>
            </a:r>
            <a:br>
              <a:rPr lang="el-GR" b="1" dirty="0" smtClean="0"/>
            </a:br>
            <a:r>
              <a:rPr lang="el-GR" b="1" dirty="0" smtClean="0"/>
              <a:t>αρχείων κειμένου</a:t>
            </a:r>
            <a:endParaRPr lang="el-GR" b="1" dirty="0"/>
          </a:p>
        </p:txBody>
      </p:sp>
      <p:sp>
        <p:nvSpPr>
          <p:cNvPr id="3" name="Θέση περιεχομένου 1"/>
          <p:cNvSpPr>
            <a:spLocks noGrp="1"/>
          </p:cNvSpPr>
          <p:nvPr>
            <p:ph idx="1"/>
          </p:nvPr>
        </p:nvSpPr>
        <p:spPr/>
        <p:txBody>
          <a:bodyPr>
            <a:normAutofit fontScale="92500" lnSpcReduction="10000"/>
          </a:bodyPr>
          <a:lstStyle/>
          <a:p>
            <a:pPr marL="517525" lvl="0" indent="-517525" defTabSz="1008063" eaLnBrk="0" fontAlgn="base" hangingPunct="0">
              <a:spcBef>
                <a:spcPts val="0"/>
              </a:spcBef>
              <a:spcAft>
                <a:spcPct val="0"/>
              </a:spcAft>
              <a:buClr>
                <a:srgbClr val="660000"/>
              </a:buClr>
              <a:buSzPct val="70000"/>
              <a:buFont typeface="Wingdings" panose="05000000000000000000" pitchFamily="2" charset="2"/>
              <a:buChar char="o"/>
            </a:pPr>
            <a:r>
              <a:rPr lang="el-GR" sz="2600" kern="0" dirty="0">
                <a:solidFill>
                  <a:srgbClr val="000000"/>
                </a:solidFill>
              </a:rPr>
              <a:t>Πριν χρησιμοποιήσουμε (προσπελάσουμε) ένα αρχείο πρέπει πρώτα να το ανοίξουμε (</a:t>
            </a:r>
            <a:r>
              <a:rPr lang="en-IE" sz="2600" b="1" kern="0" dirty="0">
                <a:solidFill>
                  <a:srgbClr val="000000"/>
                </a:solidFill>
              </a:rPr>
              <a:t>open</a:t>
            </a:r>
            <a:r>
              <a:rPr lang="el-GR" sz="2600" kern="0" dirty="0">
                <a:solidFill>
                  <a:srgbClr val="000000"/>
                </a:solidFill>
              </a:rPr>
              <a:t>)</a:t>
            </a:r>
            <a:r>
              <a:rPr lang="en-IE" sz="2600" kern="0" dirty="0">
                <a:solidFill>
                  <a:srgbClr val="000000"/>
                </a:solidFill>
              </a:rPr>
              <a:t> :</a:t>
            </a:r>
          </a:p>
          <a:p>
            <a:pPr marL="1001713" lvl="1" indent="-482600" defTabSz="1008063" eaLnBrk="0" fontAlgn="base" hangingPunct="0">
              <a:spcBef>
                <a:spcPts val="0"/>
              </a:spcBef>
              <a:spcAft>
                <a:spcPct val="0"/>
              </a:spcAft>
              <a:buClr>
                <a:schemeClr val="accent3">
                  <a:lumMod val="50000"/>
                </a:schemeClr>
              </a:buClr>
              <a:buSzPct val="75000"/>
              <a:buFont typeface="Wingdings" panose="05000000000000000000" pitchFamily="2" charset="2"/>
              <a:buChar char="n"/>
            </a:pPr>
            <a:r>
              <a:rPr lang="el-GR" sz="2200" kern="0" dirty="0">
                <a:solidFill>
                  <a:srgbClr val="000000"/>
                </a:solidFill>
              </a:rPr>
              <a:t>Δείκτης Αρχείου</a:t>
            </a:r>
            <a:r>
              <a:rPr lang="en-IE" sz="2200" kern="0" dirty="0">
                <a:solidFill>
                  <a:srgbClr val="000000"/>
                </a:solidFill>
              </a:rPr>
              <a:t> = </a:t>
            </a:r>
            <a:r>
              <a:rPr lang="en-IE" sz="2200" kern="0" dirty="0" err="1">
                <a:solidFill>
                  <a:srgbClr val="000000"/>
                </a:solidFill>
              </a:rPr>
              <a:t>fopen</a:t>
            </a:r>
            <a:r>
              <a:rPr lang="en-IE" sz="2200" kern="0" dirty="0">
                <a:solidFill>
                  <a:srgbClr val="000000"/>
                </a:solidFill>
              </a:rPr>
              <a:t>(“</a:t>
            </a:r>
            <a:r>
              <a:rPr lang="el-GR" sz="2200" kern="0" dirty="0">
                <a:solidFill>
                  <a:srgbClr val="000000"/>
                </a:solidFill>
              </a:rPr>
              <a:t>φυσικό όνομα αρχείου</a:t>
            </a:r>
            <a:r>
              <a:rPr lang="en-IE" sz="2200" kern="0" dirty="0">
                <a:solidFill>
                  <a:srgbClr val="000000"/>
                </a:solidFill>
              </a:rPr>
              <a:t>”, “</a:t>
            </a:r>
            <a:r>
              <a:rPr lang="el-GR" sz="2200" kern="0" dirty="0">
                <a:solidFill>
                  <a:srgbClr val="000000"/>
                </a:solidFill>
              </a:rPr>
              <a:t>ενέργεια</a:t>
            </a:r>
            <a:r>
              <a:rPr lang="en-IE" sz="2200" kern="0" dirty="0" smtClean="0">
                <a:solidFill>
                  <a:srgbClr val="000000"/>
                </a:solidFill>
              </a:rPr>
              <a:t>”)</a:t>
            </a:r>
            <a:r>
              <a:rPr lang="el-GR" sz="2200" kern="0" dirty="0">
                <a:solidFill>
                  <a:srgbClr val="000000"/>
                </a:solidFill>
              </a:rPr>
              <a:t>,</a:t>
            </a:r>
            <a:endParaRPr lang="en-IE" sz="2200" kern="0" dirty="0">
              <a:solidFill>
                <a:srgbClr val="000000"/>
              </a:solidFill>
            </a:endParaRPr>
          </a:p>
          <a:p>
            <a:pPr marL="1001713" lvl="1" indent="-482600" defTabSz="1008063" eaLnBrk="0" fontAlgn="base" hangingPunct="0">
              <a:spcBef>
                <a:spcPts val="0"/>
              </a:spcBef>
              <a:spcAft>
                <a:spcPct val="0"/>
              </a:spcAft>
              <a:buClr>
                <a:schemeClr val="accent3">
                  <a:lumMod val="50000"/>
                </a:schemeClr>
              </a:buClr>
              <a:buSzPct val="75000"/>
              <a:buFont typeface="Wingdings" panose="05000000000000000000" pitchFamily="2" charset="2"/>
              <a:buChar char="n"/>
            </a:pPr>
            <a:r>
              <a:rPr lang="en-IE" sz="2200" kern="0" dirty="0">
                <a:solidFill>
                  <a:srgbClr val="000000"/>
                </a:solidFill>
              </a:rPr>
              <a:t> f = </a:t>
            </a:r>
            <a:r>
              <a:rPr lang="en-IE" sz="2200" kern="0" dirty="0" err="1">
                <a:solidFill>
                  <a:srgbClr val="000000"/>
                </a:solidFill>
              </a:rPr>
              <a:t>fopen</a:t>
            </a:r>
            <a:r>
              <a:rPr lang="en-IE" sz="2200" kern="0" dirty="0">
                <a:solidFill>
                  <a:srgbClr val="000000"/>
                </a:solidFill>
              </a:rPr>
              <a:t>(“notes.txt”, “r”);</a:t>
            </a:r>
          </a:p>
          <a:p>
            <a:pPr marL="517525" lvl="0" indent="-517525" defTabSz="1008063" eaLnBrk="0" fontAlgn="base" hangingPunct="0">
              <a:spcBef>
                <a:spcPts val="0"/>
              </a:spcBef>
              <a:spcAft>
                <a:spcPct val="0"/>
              </a:spcAft>
              <a:buClr>
                <a:srgbClr val="660000"/>
              </a:buClr>
              <a:buSzPct val="70000"/>
              <a:buFont typeface="Wingdings" panose="05000000000000000000" pitchFamily="2" charset="2"/>
              <a:buChar char="o"/>
            </a:pPr>
            <a:r>
              <a:rPr lang="el-GR" sz="2600" kern="0" dirty="0">
                <a:solidFill>
                  <a:srgbClr val="000000"/>
                </a:solidFill>
              </a:rPr>
              <a:t>Ενέργεια</a:t>
            </a:r>
            <a:r>
              <a:rPr lang="en-IE" sz="2600" kern="0" dirty="0">
                <a:solidFill>
                  <a:srgbClr val="000000"/>
                </a:solidFill>
              </a:rPr>
              <a:t>:</a:t>
            </a:r>
          </a:p>
          <a:p>
            <a:pPr marL="1001713" lvl="1" indent="-482600" defTabSz="1008063" eaLnBrk="0" fontAlgn="base" hangingPunct="0">
              <a:spcBef>
                <a:spcPts val="0"/>
              </a:spcBef>
              <a:spcAft>
                <a:spcPct val="0"/>
              </a:spcAft>
              <a:buClr>
                <a:schemeClr val="accent3">
                  <a:lumMod val="50000"/>
                </a:schemeClr>
              </a:buClr>
              <a:buSzPct val="75000"/>
              <a:buFont typeface="Wingdings" panose="05000000000000000000" pitchFamily="2" charset="2"/>
              <a:buChar char="n"/>
            </a:pPr>
            <a:r>
              <a:rPr lang="en-IE" sz="2200" kern="0" dirty="0">
                <a:solidFill>
                  <a:srgbClr val="000000"/>
                </a:solidFill>
              </a:rPr>
              <a:t>“</a:t>
            </a:r>
            <a:r>
              <a:rPr lang="en-IE" sz="2200" b="1" kern="0" dirty="0">
                <a:solidFill>
                  <a:srgbClr val="C00000"/>
                </a:solidFill>
              </a:rPr>
              <a:t>r</a:t>
            </a:r>
            <a:r>
              <a:rPr lang="en-IE" sz="2200" kern="0" dirty="0">
                <a:solidFill>
                  <a:srgbClr val="000000"/>
                </a:solidFill>
              </a:rPr>
              <a:t>”: </a:t>
            </a:r>
            <a:r>
              <a:rPr lang="el-GR" sz="2200" kern="0" dirty="0">
                <a:solidFill>
                  <a:srgbClr val="000000"/>
                </a:solidFill>
              </a:rPr>
              <a:t>ανοίγει ένα αρχείο μόνο για διάβασμα. Το αρχείο πρέπει να υπάρχει.</a:t>
            </a:r>
            <a:r>
              <a:rPr lang="en-IE" sz="2200" kern="0" dirty="0">
                <a:solidFill>
                  <a:srgbClr val="000000"/>
                </a:solidFill>
              </a:rPr>
              <a:t> </a:t>
            </a:r>
            <a:endParaRPr lang="el-GR" sz="2200" kern="0" dirty="0">
              <a:solidFill>
                <a:srgbClr val="000000"/>
              </a:solidFill>
            </a:endParaRPr>
          </a:p>
          <a:p>
            <a:pPr marL="1001713" lvl="1" indent="-482600" defTabSz="1008063" eaLnBrk="0" fontAlgn="base" hangingPunct="0">
              <a:spcBef>
                <a:spcPts val="0"/>
              </a:spcBef>
              <a:spcAft>
                <a:spcPct val="0"/>
              </a:spcAft>
              <a:buClr>
                <a:schemeClr val="accent3">
                  <a:lumMod val="50000"/>
                </a:schemeClr>
              </a:buClr>
              <a:buSzPct val="75000"/>
              <a:buFont typeface="Wingdings" panose="05000000000000000000" pitchFamily="2" charset="2"/>
              <a:buChar char="n"/>
            </a:pPr>
            <a:r>
              <a:rPr lang="en-IE" sz="2200" kern="0" dirty="0">
                <a:solidFill>
                  <a:srgbClr val="000000"/>
                </a:solidFill>
              </a:rPr>
              <a:t>“</a:t>
            </a:r>
            <a:r>
              <a:rPr lang="en-IE" sz="2200" b="1" kern="0" dirty="0">
                <a:solidFill>
                  <a:srgbClr val="000099"/>
                </a:solidFill>
              </a:rPr>
              <a:t>w</a:t>
            </a:r>
            <a:r>
              <a:rPr lang="en-IE" sz="2200" kern="0" dirty="0">
                <a:solidFill>
                  <a:srgbClr val="000000"/>
                </a:solidFill>
              </a:rPr>
              <a:t>”: </a:t>
            </a:r>
            <a:r>
              <a:rPr lang="el-GR" sz="2200" kern="0" dirty="0">
                <a:solidFill>
                  <a:srgbClr val="000000"/>
                </a:solidFill>
              </a:rPr>
              <a:t>ανοίγει ένα αρχείο μόνο για γράψιμο</a:t>
            </a:r>
            <a:r>
              <a:rPr lang="en-IE" sz="2200" kern="0" dirty="0">
                <a:solidFill>
                  <a:srgbClr val="000000"/>
                </a:solidFill>
              </a:rPr>
              <a:t>. </a:t>
            </a:r>
            <a:r>
              <a:rPr lang="el-GR" sz="2200" kern="0" dirty="0">
                <a:solidFill>
                  <a:srgbClr val="000000"/>
                </a:solidFill>
              </a:rPr>
              <a:t>Το αρχείο δημιουργείται αν δεν υπάρχει. Ένα υπάρχον αρχείο θα </a:t>
            </a:r>
            <a:r>
              <a:rPr lang="el-GR" sz="2200" b="1" kern="0" dirty="0">
                <a:solidFill>
                  <a:srgbClr val="000000"/>
                </a:solidFill>
              </a:rPr>
              <a:t>αντικατασταθεί</a:t>
            </a:r>
            <a:r>
              <a:rPr lang="el-GR" sz="2200" kern="0" dirty="0">
                <a:solidFill>
                  <a:srgbClr val="000000"/>
                </a:solidFill>
              </a:rPr>
              <a:t>!</a:t>
            </a:r>
            <a:r>
              <a:rPr lang="en-IE" sz="2200" kern="0" dirty="0">
                <a:solidFill>
                  <a:srgbClr val="000000"/>
                </a:solidFill>
              </a:rPr>
              <a:t> </a:t>
            </a:r>
            <a:endParaRPr lang="el-GR" sz="2200" kern="0" dirty="0">
              <a:solidFill>
                <a:srgbClr val="000000"/>
              </a:solidFill>
            </a:endParaRPr>
          </a:p>
          <a:p>
            <a:pPr marL="1001713" lvl="1" indent="-482600" defTabSz="1008063" eaLnBrk="0" fontAlgn="base" hangingPunct="0">
              <a:spcBef>
                <a:spcPts val="0"/>
              </a:spcBef>
              <a:spcAft>
                <a:spcPct val="0"/>
              </a:spcAft>
              <a:buClr>
                <a:schemeClr val="accent3">
                  <a:lumMod val="50000"/>
                </a:schemeClr>
              </a:buClr>
              <a:buSzPct val="75000"/>
              <a:buFont typeface="Wingdings" panose="05000000000000000000" pitchFamily="2" charset="2"/>
              <a:buChar char="n"/>
            </a:pPr>
            <a:r>
              <a:rPr lang="en-IE" sz="2200" kern="0" dirty="0">
                <a:solidFill>
                  <a:srgbClr val="000000"/>
                </a:solidFill>
              </a:rPr>
              <a:t>“</a:t>
            </a:r>
            <a:r>
              <a:rPr lang="en-IE" sz="2200" b="1" kern="0" dirty="0">
                <a:solidFill>
                  <a:srgbClr val="C00000"/>
                </a:solidFill>
              </a:rPr>
              <a:t>a</a:t>
            </a:r>
            <a:r>
              <a:rPr lang="en-IE" sz="2200" kern="0" dirty="0">
                <a:solidFill>
                  <a:srgbClr val="000000"/>
                </a:solidFill>
              </a:rPr>
              <a:t>”: </a:t>
            </a:r>
            <a:r>
              <a:rPr lang="el-GR" sz="2200" kern="0" dirty="0">
                <a:solidFill>
                  <a:srgbClr val="000000"/>
                </a:solidFill>
              </a:rPr>
              <a:t>ανοίγει ένα αρχείο μόνο για γράψιμο</a:t>
            </a:r>
            <a:r>
              <a:rPr lang="en-IE" sz="2200" kern="0" dirty="0">
                <a:solidFill>
                  <a:srgbClr val="000000"/>
                </a:solidFill>
              </a:rPr>
              <a:t>, </a:t>
            </a:r>
            <a:r>
              <a:rPr lang="el-GR" sz="2200" kern="0" dirty="0">
                <a:solidFill>
                  <a:srgbClr val="000000"/>
                </a:solidFill>
              </a:rPr>
              <a:t>οι πληροφορίες θα τοποθετηθούν στο </a:t>
            </a:r>
            <a:r>
              <a:rPr lang="el-GR" sz="2200" b="1" kern="0" dirty="0">
                <a:solidFill>
                  <a:srgbClr val="000000"/>
                </a:solidFill>
              </a:rPr>
              <a:t>τέλος</a:t>
            </a:r>
            <a:r>
              <a:rPr lang="el-GR" sz="2200" kern="0" dirty="0">
                <a:solidFill>
                  <a:srgbClr val="000000"/>
                </a:solidFill>
              </a:rPr>
              <a:t> του </a:t>
            </a:r>
            <a:r>
              <a:rPr lang="el-GR" sz="2200" kern="0" dirty="0" smtClean="0">
                <a:solidFill>
                  <a:srgbClr val="000000"/>
                </a:solidFill>
              </a:rPr>
              <a:t>αρχείου</a:t>
            </a:r>
            <a:r>
              <a:rPr lang="el-GR" sz="2200" kern="0" dirty="0">
                <a:solidFill>
                  <a:srgbClr val="000000"/>
                </a:solidFill>
              </a:rPr>
              <a:t>.</a:t>
            </a:r>
            <a:endParaRPr lang="en-IE" sz="2200" kern="0" dirty="0">
              <a:solidFill>
                <a:srgbClr val="000000"/>
              </a:solidFill>
            </a:endParaRPr>
          </a:p>
          <a:p>
            <a:pPr marL="1001713" lvl="1" indent="-482600" defTabSz="1008063" eaLnBrk="0" fontAlgn="base" hangingPunct="0">
              <a:spcBef>
                <a:spcPts val="0"/>
              </a:spcBef>
              <a:spcAft>
                <a:spcPct val="0"/>
              </a:spcAft>
              <a:buClr>
                <a:schemeClr val="accent3">
                  <a:lumMod val="50000"/>
                </a:schemeClr>
              </a:buClr>
              <a:buSzPct val="75000"/>
              <a:buFont typeface="Wingdings" panose="05000000000000000000" pitchFamily="2" charset="2"/>
              <a:buChar char="n"/>
            </a:pPr>
            <a:r>
              <a:rPr lang="en-IE" sz="2200" kern="0" dirty="0">
                <a:solidFill>
                  <a:srgbClr val="000000"/>
                </a:solidFill>
              </a:rPr>
              <a:t>“</a:t>
            </a:r>
            <a:r>
              <a:rPr lang="en-IE" sz="2200" b="1" kern="0" dirty="0">
                <a:solidFill>
                  <a:srgbClr val="000099"/>
                </a:solidFill>
              </a:rPr>
              <a:t>r+</a:t>
            </a:r>
            <a:r>
              <a:rPr lang="en-IE" sz="2200" kern="0" dirty="0">
                <a:solidFill>
                  <a:srgbClr val="000000"/>
                </a:solidFill>
              </a:rPr>
              <a:t>”: </a:t>
            </a:r>
            <a:r>
              <a:rPr lang="el-GR" sz="2200" kern="0" dirty="0">
                <a:solidFill>
                  <a:srgbClr val="000000"/>
                </a:solidFill>
              </a:rPr>
              <a:t>ανοίγει ένα αρχείο  </a:t>
            </a:r>
            <a:r>
              <a:rPr lang="el-GR" sz="2200" kern="0" dirty="0" smtClean="0">
                <a:solidFill>
                  <a:srgbClr val="000000"/>
                </a:solidFill>
              </a:rPr>
              <a:t>για διάβασμα </a:t>
            </a:r>
            <a:r>
              <a:rPr lang="el-GR" sz="2200" kern="0" dirty="0">
                <a:solidFill>
                  <a:srgbClr val="000000"/>
                </a:solidFill>
              </a:rPr>
              <a:t>και γράψιμο. Το αρχείο πρέπει να υπάρχει ήδη.</a:t>
            </a:r>
            <a:r>
              <a:rPr lang="el-GR" sz="2200" b="1" kern="0" dirty="0">
                <a:solidFill>
                  <a:srgbClr val="000000"/>
                </a:solidFill>
              </a:rPr>
              <a:t> </a:t>
            </a:r>
          </a:p>
          <a:p>
            <a:pPr marL="517525" lvl="0" indent="-517525" defTabSz="1008063" eaLnBrk="0" fontAlgn="base" hangingPunct="0">
              <a:spcBef>
                <a:spcPts val="0"/>
              </a:spcBef>
              <a:spcAft>
                <a:spcPct val="0"/>
              </a:spcAft>
              <a:buClr>
                <a:srgbClr val="660000"/>
              </a:buClr>
              <a:buSzPct val="70000"/>
              <a:buFont typeface="Wingdings" panose="05000000000000000000" pitchFamily="2" charset="2"/>
              <a:buChar char="o"/>
            </a:pPr>
            <a:r>
              <a:rPr lang="el-GR" sz="2600" b="1" kern="0" dirty="0">
                <a:solidFill>
                  <a:srgbClr val="000000"/>
                </a:solidFill>
              </a:rPr>
              <a:t>Κλείνοντας</a:t>
            </a:r>
            <a:r>
              <a:rPr lang="el-GR" sz="2600" kern="0" dirty="0">
                <a:solidFill>
                  <a:srgbClr val="000000"/>
                </a:solidFill>
              </a:rPr>
              <a:t> το αρχείο</a:t>
            </a:r>
            <a:r>
              <a:rPr lang="en-IE" sz="2600" kern="0" dirty="0">
                <a:solidFill>
                  <a:srgbClr val="000000"/>
                </a:solidFill>
              </a:rPr>
              <a:t>: </a:t>
            </a:r>
            <a:r>
              <a:rPr lang="en-IE" sz="2600" kern="0" dirty="0" err="1">
                <a:solidFill>
                  <a:srgbClr val="000000"/>
                </a:solidFill>
              </a:rPr>
              <a:t>fclose</a:t>
            </a:r>
            <a:r>
              <a:rPr lang="en-IE" sz="2600" kern="0" dirty="0">
                <a:solidFill>
                  <a:srgbClr val="000000"/>
                </a:solidFill>
              </a:rPr>
              <a:t>(</a:t>
            </a:r>
            <a:r>
              <a:rPr lang="el-GR" sz="2600" kern="0" dirty="0">
                <a:solidFill>
                  <a:srgbClr val="000000"/>
                </a:solidFill>
              </a:rPr>
              <a:t>δείκτης αρχείου</a:t>
            </a:r>
            <a:r>
              <a:rPr lang="en-IE" sz="2600" kern="0" dirty="0">
                <a:solidFill>
                  <a:srgbClr val="000000"/>
                </a:solidFill>
              </a:rPr>
              <a:t>); </a:t>
            </a:r>
            <a:r>
              <a:rPr lang="en-IE" sz="2600" kern="0" dirty="0">
                <a:solidFill>
                  <a:srgbClr val="000000"/>
                </a:solidFill>
                <a:sym typeface="Wingdings" panose="05000000000000000000" pitchFamily="2" charset="2"/>
              </a:rPr>
              <a:t> </a:t>
            </a:r>
            <a:r>
              <a:rPr lang="en-IE" sz="2600" kern="0" dirty="0" err="1">
                <a:solidFill>
                  <a:srgbClr val="000000"/>
                </a:solidFill>
                <a:sym typeface="Wingdings" panose="05000000000000000000" pitchFamily="2" charset="2"/>
              </a:rPr>
              <a:t>fclose</a:t>
            </a:r>
            <a:r>
              <a:rPr lang="en-IE" sz="2600" kern="0" dirty="0">
                <a:solidFill>
                  <a:srgbClr val="000000"/>
                </a:solidFill>
                <a:sym typeface="Wingdings" panose="05000000000000000000" pitchFamily="2" charset="2"/>
              </a:rPr>
              <a:t>(f);</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Αρχεία Κειμένου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8</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41496764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Διάβασμα </a:t>
            </a:r>
            <a:r>
              <a:rPr lang="en-IE" b="1" dirty="0" smtClean="0"/>
              <a:t>⁄</a:t>
            </a:r>
            <a:r>
              <a:rPr lang="el-GR" b="1" dirty="0" smtClean="0"/>
              <a:t> Γράψιμο</a:t>
            </a:r>
            <a:r>
              <a:rPr lang="en-IE" b="1" dirty="0" smtClean="0"/>
              <a:t> </a:t>
            </a:r>
            <a:r>
              <a:rPr lang="el-GR" b="1" dirty="0" smtClean="0"/>
              <a:t>χαρακτήρα</a:t>
            </a:r>
            <a:r>
              <a:rPr lang="en-IE" b="1" dirty="0" smtClean="0"/>
              <a:t> </a:t>
            </a:r>
            <a:r>
              <a:rPr lang="el-GR" b="1" dirty="0" smtClean="0"/>
              <a:t>από </a:t>
            </a:r>
            <a:r>
              <a:rPr lang="en-IE" b="1" dirty="0" smtClean="0"/>
              <a:t>⁄</a:t>
            </a:r>
            <a:r>
              <a:rPr lang="el-GR" b="1" dirty="0" smtClean="0"/>
              <a:t> προς</a:t>
            </a:r>
            <a:r>
              <a:rPr lang="en-IE" b="1" dirty="0" smtClean="0"/>
              <a:t> </a:t>
            </a:r>
            <a:r>
              <a:rPr lang="el-GR" b="1" dirty="0" smtClean="0"/>
              <a:t>αρχείο</a:t>
            </a:r>
            <a:endParaRPr lang="el-GR" b="1" dirty="0"/>
          </a:p>
        </p:txBody>
      </p:sp>
      <p:sp>
        <p:nvSpPr>
          <p:cNvPr id="3" name="Θέση περιεχομένου 1" descr="Τμήμα προγράμματος: 1) Διάβασμα: char underscore variable, = f get c, παρένθεση, δείκτης αρχείου, κλείσιμο παρένθεσης. Παράδειγμα: char c. Enter, c =, f get c, παρένθεση f, κλείσιμο παρένθεσης.&#10;2) Γράψιμο: f put c, παρένθεση, char underscore variable, κόμμα δείκτης αρχείου, κλείσιμο παρένθεσης. Παράδειγμα: f put c, παρένθεση c, κόμμα f, κλείσιμο παρένθεσης.&#10;"/>
          <p:cNvSpPr>
            <a:spLocks noGrp="1"/>
          </p:cNvSpPr>
          <p:nvPr>
            <p:ph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Διάβασμα</a:t>
            </a:r>
            <a:r>
              <a:rPr lang="en-IE" kern="0" dirty="0">
                <a:solidFill>
                  <a:srgbClr val="000000"/>
                </a:solidFill>
              </a:rPr>
              <a:t>: </a:t>
            </a:r>
            <a:r>
              <a:rPr lang="en-IE" kern="0" dirty="0" err="1">
                <a:solidFill>
                  <a:srgbClr val="000000"/>
                </a:solidFill>
              </a:rPr>
              <a:t>char_variable</a:t>
            </a:r>
            <a:r>
              <a:rPr lang="en-IE" kern="0" dirty="0">
                <a:solidFill>
                  <a:srgbClr val="000000"/>
                </a:solidFill>
              </a:rPr>
              <a:t> = </a:t>
            </a:r>
            <a:r>
              <a:rPr lang="en-IE" kern="0" dirty="0" err="1">
                <a:solidFill>
                  <a:srgbClr val="000000"/>
                </a:solidFill>
              </a:rPr>
              <a:t>fgetc</a:t>
            </a:r>
            <a:r>
              <a:rPr lang="en-IE" kern="0" dirty="0">
                <a:solidFill>
                  <a:srgbClr val="000000"/>
                </a:solidFill>
              </a:rPr>
              <a:t>(</a:t>
            </a:r>
            <a:r>
              <a:rPr lang="el-GR" kern="0" dirty="0">
                <a:solidFill>
                  <a:srgbClr val="000000"/>
                </a:solidFill>
              </a:rPr>
              <a:t>δείκτης αρχείου</a:t>
            </a:r>
            <a:r>
              <a:rPr lang="en-IE"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IE" kern="0" dirty="0">
                <a:solidFill>
                  <a:srgbClr val="000000"/>
                </a:solidFill>
              </a:rPr>
              <a:t> char c;</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IE" kern="0" dirty="0">
                <a:solidFill>
                  <a:srgbClr val="000000"/>
                </a:solidFill>
              </a:rPr>
              <a:t> c = </a:t>
            </a:r>
            <a:r>
              <a:rPr lang="en-IE" kern="0" dirty="0" err="1">
                <a:solidFill>
                  <a:srgbClr val="000000"/>
                </a:solidFill>
              </a:rPr>
              <a:t>fgetc</a:t>
            </a:r>
            <a:r>
              <a:rPr lang="en-IE" kern="0" dirty="0">
                <a:solidFill>
                  <a:srgbClr val="000000"/>
                </a:solidFill>
              </a:rPr>
              <a:t>(f);</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Γράψιμο</a:t>
            </a:r>
            <a:r>
              <a:rPr lang="en-IE" kern="0" dirty="0">
                <a:solidFill>
                  <a:srgbClr val="000000"/>
                </a:solidFill>
              </a:rPr>
              <a:t>: </a:t>
            </a:r>
            <a:r>
              <a:rPr lang="en-IE" kern="0" dirty="0" err="1">
                <a:solidFill>
                  <a:srgbClr val="000000"/>
                </a:solidFill>
              </a:rPr>
              <a:t>fputc</a:t>
            </a:r>
            <a:r>
              <a:rPr lang="en-IE" kern="0" dirty="0">
                <a:solidFill>
                  <a:srgbClr val="000000"/>
                </a:solidFill>
              </a:rPr>
              <a:t>(</a:t>
            </a:r>
            <a:r>
              <a:rPr lang="en-IE" kern="0" dirty="0" err="1">
                <a:solidFill>
                  <a:srgbClr val="000000"/>
                </a:solidFill>
              </a:rPr>
              <a:t>char_variable</a:t>
            </a:r>
            <a:r>
              <a:rPr lang="en-IE" kern="0" dirty="0">
                <a:solidFill>
                  <a:srgbClr val="000000"/>
                </a:solidFill>
              </a:rPr>
              <a:t>, </a:t>
            </a:r>
            <a:r>
              <a:rPr lang="el-GR" kern="0" dirty="0">
                <a:solidFill>
                  <a:srgbClr val="000000"/>
                </a:solidFill>
              </a:rPr>
              <a:t>δείκτης αρχείου</a:t>
            </a:r>
            <a:r>
              <a:rPr lang="en-IE"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IE" sz="3100" kern="0" dirty="0">
                <a:solidFill>
                  <a:srgbClr val="000000"/>
                </a:solidFill>
              </a:rPr>
              <a:t> </a:t>
            </a:r>
            <a:r>
              <a:rPr lang="en-IE" kern="0" dirty="0" err="1">
                <a:solidFill>
                  <a:srgbClr val="000000"/>
                </a:solidFill>
              </a:rPr>
              <a:t>fputc</a:t>
            </a:r>
            <a:r>
              <a:rPr lang="en-IE" kern="0" dirty="0">
                <a:solidFill>
                  <a:srgbClr val="000000"/>
                </a:solidFill>
              </a:rPr>
              <a:t>(c, f);</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Αρχεία Κειμένου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9</a:t>
            </a:fld>
            <a:endParaRPr lang="el-GR" sz="1400" dirty="0">
              <a:solidFill>
                <a:schemeClr val="tx1"/>
              </a:solidFill>
            </a:endParaRPr>
          </a:p>
        </p:txBody>
      </p:sp>
    </p:spTree>
    <p:extLst>
      <p:ext uri="{BB962C8B-B14F-4D97-AF65-F5344CB8AC3E}">
        <p14:creationId xmlns:p14="http://schemas.microsoft.com/office/powerpoint/2010/main" val="282568359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5/9/2013 6:31:54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8.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7,2,6,10,11,"/>
</p:tagLst>
</file>

<file path=ppt/tags/tag20.xml><?xml version="1.0" encoding="utf-8"?>
<p:tagLst xmlns:a="http://schemas.openxmlformats.org/drawingml/2006/main" xmlns:r="http://schemas.openxmlformats.org/officeDocument/2006/relationships" xmlns:p="http://schemas.openxmlformats.org/presentationml/2006/main">
  <p:tag name="ZHAW.ACCESSIBILITYADDIN.READINGORDER" val="2,3,4,5,6,7,"/>
</p:tagLst>
</file>

<file path=ppt/tags/tag2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3.xml><?xml version="1.0" encoding="utf-8"?>
<p:tagLst xmlns:a="http://schemas.openxmlformats.org/drawingml/2006/main" xmlns:r="http://schemas.openxmlformats.org/officeDocument/2006/relationships" xmlns:p="http://schemas.openxmlformats.org/presentationml/2006/main">
  <p:tag name="ZHAW.ACCESSIBILITYADDIN.READINGORDER" val="2,6,7,"/>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5,3,"/>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13,10,11,16,17,3,6,"/>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heme/theme1.xml><?xml version="1.0" encoding="utf-8"?>
<a:theme xmlns:a="http://schemas.openxmlformats.org/drawingml/2006/main" name="1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D26006FB-D078-435D-98B5-BD036F2E113D}">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497</TotalTime>
  <Words>1803</Words>
  <Application>Microsoft Office PowerPoint</Application>
  <PresentationFormat>Προβολή στην οθόνη (4:3)</PresentationFormat>
  <Paragraphs>293</Paragraphs>
  <Slides>25</Slides>
  <Notes>0</Notes>
  <HiddenSlides>0</HiddenSlides>
  <MMClips>0</MMClips>
  <ScaleCrop>false</ScaleCrop>
  <HeadingPairs>
    <vt:vector size="4" baseType="variant">
      <vt:variant>
        <vt:lpstr>Θέμα</vt:lpstr>
      </vt:variant>
      <vt:variant>
        <vt:i4>2</vt:i4>
      </vt:variant>
      <vt:variant>
        <vt:lpstr>Τίτλοι διαφανειών</vt:lpstr>
      </vt:variant>
      <vt:variant>
        <vt:i4>25</vt:i4>
      </vt:variant>
    </vt:vector>
  </HeadingPairs>
  <TitlesOfParts>
    <vt:vector size="27" baseType="lpstr">
      <vt:lpstr>1_Θέμα του Office</vt:lpstr>
      <vt:lpstr>Θέμα του Office</vt:lpstr>
      <vt:lpstr>Προγραμματισμός ΗΥ   </vt:lpstr>
      <vt:lpstr>Άδειες χρήσης </vt:lpstr>
      <vt:lpstr>Χρηματοδότηση </vt:lpstr>
      <vt:lpstr>Σκοποί ενότητας </vt:lpstr>
      <vt:lpstr>Περιεχόμενα ενότητας</vt:lpstr>
      <vt:lpstr>Binary και ASCII (αρχεία κειμένου) Files</vt:lpstr>
      <vt:lpstr>Δήλωση μεταβλητής αρχείου</vt:lpstr>
      <vt:lpstr>Άνοιγμα ⁄ Κλείσιμο  αρχείων κειμένου</vt:lpstr>
      <vt:lpstr>Διάβασμα ⁄ Γράψιμο χαρακτήρα από ⁄ προς αρχείο</vt:lpstr>
      <vt:lpstr>Διάβασμα ⁄ Γράψιμο συμβολοσειράς από ⁄ προς αρχείο</vt:lpstr>
      <vt:lpstr>Χρήση των printf ⁄ scanf </vt:lpstr>
      <vt:lpstr>Τέλος αρχείου</vt:lpstr>
      <vt:lpstr>Παράδειγμα 1a: Διαβάζοντας από ένα αρχείο</vt:lpstr>
      <vt:lpstr>Παράδειγμα 1b: Διαβάζοντας από ένα αρχείο</vt:lpstr>
      <vt:lpstr>Παράδειγμα 1a: Γράφοντας σε ένα αρχείο</vt:lpstr>
      <vt:lpstr>Παράδειγμα 1b: Γράφοντας σε ένα αρχείο</vt:lpstr>
      <vt:lpstr>Παράδειγμα 3:  Αντιγραφή αρχείου (1 από 3)</vt:lpstr>
      <vt:lpstr>Παράδειγμα 3:  Αντιγραφή αρχείου (2 από 3)</vt:lpstr>
      <vt:lpstr>Παράδειγμα 3:  Αντιγραφή αρχείου (3 από 3)</vt:lpstr>
      <vt:lpstr>Ακολουθία Fibonacci</vt:lpstr>
      <vt:lpstr>Παράδειγμα 4:  Ακολουθία Fibonacci</vt:lpstr>
      <vt:lpstr>Συνήθη λάθη</vt:lpstr>
      <vt:lpstr>Άσκηση 1</vt:lpstr>
      <vt:lpstr>Άσκηση 1: Λύση</vt:lpstr>
      <vt:lpstr>Τέλος δέκατης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Προγραμματισμός ΗΥ</dc:title>
  <dc:subject>Αρχεία Κειμένου</dc:subject>
  <dc:creator>Σάββας Ηλίας</dc:creator>
  <cp:keywords>Text files, αρχεία κειμένου.</cp:keywords>
  <dc:description>Εισαγωγή στην έννοια των αρχείων δεδομένων με πλήρη εκμάθηση των αρχείων κειμένου.</dc:description>
  <cp:lastModifiedBy>Georgia</cp:lastModifiedBy>
  <cp:revision>127</cp:revision>
  <dcterms:created xsi:type="dcterms:W3CDTF">2013-09-08T14:49:29Z</dcterms:created>
  <dcterms:modified xsi:type="dcterms:W3CDTF">2013-09-16T14:35:18Z</dcterms:modified>
  <cp:category>Εκπαιδευτικό Υλικό</cp:category>
  <cp:contentStatus>Τελικό</cp:contentStatus>
</cp:coreProperties>
</file>