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4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41.xml" ContentType="application/vnd.openxmlformats-officedocument.presentationml.notesSlide+xml"/>
  <Override PartName="/ppt/tags/tag70.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90" r:id="rId19"/>
    <p:sldId id="273" r:id="rId20"/>
    <p:sldId id="281" r:id="rId21"/>
    <p:sldId id="282" r:id="rId22"/>
    <p:sldId id="283" r:id="rId23"/>
    <p:sldId id="285" r:id="rId24"/>
    <p:sldId id="289" r:id="rId25"/>
    <p:sldId id="318" r:id="rId26"/>
    <p:sldId id="319" r:id="rId27"/>
    <p:sldId id="320" r:id="rId28"/>
    <p:sldId id="321" r:id="rId29"/>
    <p:sldId id="322" r:id="rId30"/>
    <p:sldId id="323" r:id="rId31"/>
    <p:sldId id="324" r:id="rId32"/>
    <p:sldId id="325" r:id="rId33"/>
    <p:sldId id="326" r:id="rId34"/>
    <p:sldId id="331" r:id="rId35"/>
    <p:sldId id="327" r:id="rId36"/>
    <p:sldId id="328" r:id="rId37"/>
    <p:sldId id="329" r:id="rId38"/>
    <p:sldId id="330" r:id="rId39"/>
    <p:sldId id="332" r:id="rId40"/>
    <p:sldId id="333" r:id="rId41"/>
    <p:sldId id="334" r:id="rId42"/>
    <p:sldId id="335" r:id="rId43"/>
    <p:sldId id="336" r:id="rId44"/>
    <p:sldId id="337" r:id="rId45"/>
    <p:sldId id="338" r:id="rId46"/>
    <p:sldId id="339" r:id="rId47"/>
    <p:sldId id="340" r:id="rId48"/>
    <p:sldId id="341" r:id="rId49"/>
    <p:sldId id="280" r:id="rId50"/>
  </p:sldIdLst>
  <p:sldSz cx="9144000" cy="6858000" type="screen4x3"/>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7" autoAdjust="0"/>
    <p:restoredTop sz="99339" autoAdjust="0"/>
  </p:normalViewPr>
  <p:slideViewPr>
    <p:cSldViewPr>
      <p:cViewPr>
        <p:scale>
          <a:sx n="50" d="100"/>
          <a:sy n="50" d="100"/>
        </p:scale>
        <p:origin x="-170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2/5/2005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404464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325666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6.emf"/></Relationships>
</file>

<file path=ppt/slides/_rels/slide3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7.jpe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8.jpeg"/><Relationship Id="rId4"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9.jpeg"/><Relationship Id="rId4"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0.jpeg"/><Relationship Id="rId4"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1.jpe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hyperlink" Target="http://www.edulll.gr/" TargetMode="External"/><Relationship Id="rId5" Type="http://schemas.openxmlformats.org/officeDocument/2006/relationships/image" Target="../media/image12.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4.xml"/><Relationship Id="rId7" Type="http://schemas.openxmlformats.org/officeDocument/2006/relationships/slide" Target="slide2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2.xml"/><Relationship Id="rId5" Type="http://schemas.openxmlformats.org/officeDocument/2006/relationships/slide" Target="slide10.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8</a:t>
            </a:r>
            <a:r>
              <a:rPr lang="el-GR" sz="2800" b="1" dirty="0"/>
              <a:t>: </a:t>
            </a:r>
            <a:r>
              <a:rPr lang="el-GR" sz="2800" b="1" dirty="0" smtClean="0"/>
              <a:t>Έλεγχος</a:t>
            </a:r>
            <a:r>
              <a:rPr lang="en-US" sz="2800" b="1" dirty="0" smtClean="0"/>
              <a:t> </a:t>
            </a:r>
            <a:r>
              <a:rPr lang="el-GR" sz="2800" b="1" dirty="0" smtClean="0"/>
              <a:t> Έργου, Φυσικό και οικονομικό αντικείμενο</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Μέτρηση προόδου δραστηριότητας</a:t>
            </a:r>
            <a:endParaRPr lang="el-GR" dirty="0">
              <a:latin typeface="+mn-lt"/>
            </a:endParaRPr>
          </a:p>
        </p:txBody>
      </p:sp>
      <p:sp>
        <p:nvSpPr>
          <p:cNvPr id="6" name="Θέση περιεχομένου 2"/>
          <p:cNvSpPr>
            <a:spLocks noGrp="1"/>
          </p:cNvSpPr>
          <p:nvPr>
            <p:ph idx="1"/>
          </p:nvPr>
        </p:nvSpPr>
        <p:spPr>
          <a:xfrm>
            <a:off x="457200" y="1340768"/>
            <a:ext cx="8229600" cy="4609331"/>
          </a:xfrm>
        </p:spPr>
        <p:txBody>
          <a:bodyPr>
            <a:normAutofit/>
          </a:bodyPr>
          <a:lstStyle/>
          <a:p>
            <a:pPr>
              <a:buFont typeface="Wingdings" panose="05000000000000000000" pitchFamily="2" charset="2"/>
              <a:buChar char="§"/>
            </a:pPr>
            <a:r>
              <a:rPr lang="el-GR" dirty="0" smtClean="0"/>
              <a:t>Η μέτρηση της προόδου του έργου είναι το πιο ενδιαφέρον βήμα στην </a:t>
            </a:r>
            <a:r>
              <a:rPr lang="el-GR" dirty="0" err="1" smtClean="0"/>
              <a:t>επικαιροποίηση</a:t>
            </a:r>
            <a:r>
              <a:rPr lang="el-GR" dirty="0" smtClean="0"/>
              <a:t> του χρονοδιαγράμματος καθώς σχετίζεται πέρα από την κατάσταση που βρίσκεται χρονικά το έργο και με τις πληρωμές που πρέπει να γίνουν. </a:t>
            </a:r>
          </a:p>
          <a:p>
            <a:pPr>
              <a:buFont typeface="Wingdings" panose="05000000000000000000" pitchFamily="2" charset="2"/>
              <a:buChar char="§"/>
            </a:pPr>
            <a:endParaRPr lang="el-GR" dirty="0" smtClean="0"/>
          </a:p>
          <a:p>
            <a:pPr>
              <a:buFont typeface="Wingdings" panose="05000000000000000000" pitchFamily="2" charset="2"/>
              <a:buChar char="§"/>
            </a:pPr>
            <a:r>
              <a:rPr lang="el-GR" dirty="0" smtClean="0"/>
              <a:t>Πρακτικά είναι ο υπολογισμός ή η εκτίμηση του ποσοστού στο οποίο ολοκληρώθηκαν οι εργασίες που απαιτούνται για την υλοποίηση κάθε μιας δραστηριότητας. </a:t>
            </a:r>
            <a:endParaRPr lang="el-GR"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296144"/>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Μέθοδοι προσδιορισμού ποσοστού υλοποίησης δραστηριότητας </a:t>
            </a:r>
            <a:endParaRPr lang="el-GR" sz="4000" dirty="0">
              <a:latin typeface="+mn-lt"/>
            </a:endParaRPr>
          </a:p>
        </p:txBody>
      </p:sp>
      <p:sp>
        <p:nvSpPr>
          <p:cNvPr id="7" name="Θέση περιεχομένου 2"/>
          <p:cNvSpPr>
            <a:spLocks noGrp="1"/>
          </p:cNvSpPr>
          <p:nvPr>
            <p:ph idx="1"/>
          </p:nvPr>
        </p:nvSpPr>
        <p:spPr>
          <a:xfrm>
            <a:off x="539552" y="2060848"/>
            <a:ext cx="8219256" cy="3168352"/>
          </a:xfrm>
        </p:spPr>
        <p:txBody>
          <a:bodyPr>
            <a:normAutofit fontScale="92500"/>
          </a:bodyPr>
          <a:lstStyle/>
          <a:p>
            <a:pPr marL="109728" indent="0">
              <a:buNone/>
            </a:pPr>
            <a:r>
              <a:rPr lang="el-GR" dirty="0" smtClean="0"/>
              <a:t>1. </a:t>
            </a:r>
            <a:r>
              <a:rPr lang="el-GR" b="1" dirty="0" smtClean="0"/>
              <a:t>Μονάδες που ολοκληρώθηκαν</a:t>
            </a:r>
            <a:r>
              <a:rPr lang="en-US" b="1" dirty="0" smtClean="0"/>
              <a:t>,</a:t>
            </a:r>
            <a:r>
              <a:rPr lang="el-GR" dirty="0" smtClean="0"/>
              <a:t> (</a:t>
            </a:r>
            <a:r>
              <a:rPr lang="en-US" dirty="0" smtClean="0"/>
              <a:t>Units completed</a:t>
            </a:r>
            <a:r>
              <a:rPr lang="el-GR" dirty="0" smtClean="0"/>
              <a:t>),</a:t>
            </a:r>
          </a:p>
          <a:p>
            <a:pPr marL="109728" indent="0">
              <a:buNone/>
            </a:pPr>
            <a:r>
              <a:rPr lang="el-GR" dirty="0" smtClean="0"/>
              <a:t>2. </a:t>
            </a:r>
            <a:r>
              <a:rPr lang="el-GR" b="1" dirty="0" smtClean="0"/>
              <a:t>Λόγος κόστους ή χρόνου</a:t>
            </a:r>
            <a:r>
              <a:rPr lang="en-US" b="1" dirty="0" smtClean="0"/>
              <a:t>,</a:t>
            </a:r>
            <a:r>
              <a:rPr lang="el-GR" dirty="0" smtClean="0"/>
              <a:t> (</a:t>
            </a:r>
            <a:r>
              <a:rPr lang="en-US" dirty="0" smtClean="0"/>
              <a:t>Cost or time ratio</a:t>
            </a:r>
            <a:r>
              <a:rPr lang="el-GR" dirty="0" smtClean="0"/>
              <a:t>),</a:t>
            </a:r>
          </a:p>
          <a:p>
            <a:pPr marL="109728" indent="0">
              <a:buNone/>
            </a:pPr>
            <a:r>
              <a:rPr lang="el-GR" dirty="0" smtClean="0"/>
              <a:t>3. </a:t>
            </a:r>
            <a:r>
              <a:rPr lang="el-GR" b="1" dirty="0" smtClean="0"/>
              <a:t>Έναρξη – Λήξη</a:t>
            </a:r>
            <a:r>
              <a:rPr lang="en-US" b="1" dirty="0" smtClean="0"/>
              <a:t>,</a:t>
            </a:r>
            <a:r>
              <a:rPr lang="el-GR" dirty="0" smtClean="0"/>
              <a:t> (</a:t>
            </a:r>
            <a:r>
              <a:rPr lang="en-US" dirty="0" smtClean="0"/>
              <a:t>Start-finish</a:t>
            </a:r>
            <a:r>
              <a:rPr lang="el-GR" dirty="0" smtClean="0"/>
              <a:t>),</a:t>
            </a:r>
          </a:p>
          <a:p>
            <a:pPr marL="109728" indent="0">
              <a:buNone/>
            </a:pPr>
            <a:r>
              <a:rPr lang="el-GR" dirty="0" smtClean="0"/>
              <a:t>4. </a:t>
            </a:r>
            <a:r>
              <a:rPr lang="el-GR" b="1" dirty="0" smtClean="0"/>
              <a:t>Η άποψη του επιβλέποντα</a:t>
            </a:r>
            <a:r>
              <a:rPr lang="en-US" b="1" dirty="0" smtClean="0"/>
              <a:t>,</a:t>
            </a:r>
            <a:r>
              <a:rPr lang="el-GR" dirty="0" smtClean="0"/>
              <a:t> (</a:t>
            </a:r>
            <a:r>
              <a:rPr lang="en-US" dirty="0" smtClean="0"/>
              <a:t>Supervisor’s opinion</a:t>
            </a:r>
            <a:r>
              <a:rPr lang="el-GR" dirty="0" smtClean="0"/>
              <a:t>),</a:t>
            </a:r>
          </a:p>
          <a:p>
            <a:pPr marL="109728" indent="0">
              <a:buNone/>
            </a:pPr>
            <a:r>
              <a:rPr lang="el-GR" dirty="0" smtClean="0"/>
              <a:t>5. </a:t>
            </a:r>
            <a:r>
              <a:rPr lang="el-GR" b="1" dirty="0" smtClean="0"/>
              <a:t>Ορόσημα με προσαύξηση</a:t>
            </a:r>
            <a:r>
              <a:rPr lang="en-US" b="1" dirty="0" smtClean="0"/>
              <a:t>,</a:t>
            </a:r>
            <a:r>
              <a:rPr lang="el-GR" dirty="0" smtClean="0"/>
              <a:t> (</a:t>
            </a:r>
            <a:r>
              <a:rPr lang="en-US" dirty="0" smtClean="0"/>
              <a:t>Incremental milestones</a:t>
            </a:r>
            <a:r>
              <a:rPr lang="el-GR" dirty="0" smtClean="0"/>
              <a:t>),</a:t>
            </a:r>
          </a:p>
          <a:p>
            <a:pPr marL="109728" indent="0">
              <a:buNone/>
            </a:pPr>
            <a:r>
              <a:rPr lang="el-GR" dirty="0" smtClean="0"/>
              <a:t>6. </a:t>
            </a:r>
            <a:r>
              <a:rPr lang="el-GR" b="1" dirty="0" smtClean="0"/>
              <a:t>Ισοδύναμες μονάδες</a:t>
            </a:r>
            <a:r>
              <a:rPr lang="en-US" b="1" dirty="0" smtClean="0"/>
              <a:t>,</a:t>
            </a:r>
            <a:r>
              <a:rPr lang="el-GR" dirty="0" smtClean="0"/>
              <a:t> (</a:t>
            </a:r>
            <a:r>
              <a:rPr lang="en-US" dirty="0" smtClean="0"/>
              <a:t>Weighted or equivalent units</a:t>
            </a:r>
            <a:r>
              <a:rPr lang="el-GR" dirty="0" smtClean="0"/>
              <a:t>).</a:t>
            </a:r>
            <a:endParaRPr lang="el-GR"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Μονάδες που ολοκληρώθηκαν (</a:t>
            </a:r>
            <a:r>
              <a:rPr lang="en-US" dirty="0" smtClean="0"/>
              <a:t>Units completed</a:t>
            </a:r>
            <a:r>
              <a:rPr lang="el-GR" dirty="0" smtClean="0"/>
              <a:t>) (1 από 2)</a:t>
            </a:r>
            <a:endParaRPr lang="el-GR" dirty="0">
              <a:latin typeface="+mn-lt"/>
              <a:cs typeface="Times New Roman" pitchFamily="18" charset="0"/>
            </a:endParaRPr>
          </a:p>
        </p:txBody>
      </p:sp>
      <p:sp>
        <p:nvSpPr>
          <p:cNvPr id="24" name="Rectangle 9" descr="Στη μέθοδο αυτή θεωρούμε ότι, &#10;Ποσοστό ολοκλήρωσης  ίσο με &#10;(Μονάδες που ολοκληρώθηκαν) διά το (Σύνολο μονάδων).&#10;&#10;Η μέθοδος ταιριάζει για δραστηριότητες με μικρούς, διακριτούς και επαναληπτικούς παράγοντες, όπως παραδείγματος χάρην η τοποθέτηση των blocks σε ένα λιμενοβραχίονα, η εκσκαφή, η τοποθέτηση καλωδιώσεων, η τοποθέτηση μοκέτας κοκ. σε τέτοιες δραστηριότητες τόσο ο τύπος της εργασίας όσο και ο ρυθμός εκτέλεσης παραμένουν σταθερά σε όλη τη δραστηριότητα. &#10;&#10; &#10;&#10;"/>
          <p:cNvSpPr>
            <a:spLocks noGrp="1" noChangeArrowheads="1"/>
          </p:cNvSpPr>
          <p:nvPr>
            <p:ph type="body" sz="half" idx="2"/>
          </p:nvPr>
        </p:nvSpPr>
        <p:spPr>
          <a:xfrm>
            <a:off x="467544" y="1628800"/>
            <a:ext cx="8219256" cy="4536504"/>
          </a:xfrm>
        </p:spPr>
        <p:txBody>
          <a:bodyPr>
            <a:noAutofit/>
          </a:bodyPr>
          <a:lstStyle/>
          <a:p>
            <a:pPr marL="109728" indent="0">
              <a:buNone/>
            </a:pPr>
            <a:r>
              <a:rPr lang="el-GR" dirty="0"/>
              <a:t>Στη μέθοδο αυτή θεωρούμε ότι, </a:t>
            </a:r>
            <a:endParaRPr lang="en-US" dirty="0"/>
          </a:p>
          <a:p>
            <a:pPr marL="109728" indent="0">
              <a:buNone/>
            </a:pPr>
            <a:r>
              <a:rPr lang="el-GR" b="1" dirty="0" smtClean="0"/>
              <a:t>Ποσοστό </a:t>
            </a:r>
            <a:r>
              <a:rPr lang="el-GR" b="1" dirty="0"/>
              <a:t>ολοκλήρωσης  </a:t>
            </a:r>
            <a:r>
              <a:rPr lang="el-GR" dirty="0"/>
              <a:t>= </a:t>
            </a:r>
            <a:endParaRPr lang="en-US" dirty="0"/>
          </a:p>
          <a:p>
            <a:pPr marL="109728" indent="0">
              <a:buNone/>
            </a:pPr>
            <a:r>
              <a:rPr lang="el-GR" b="1" dirty="0" smtClean="0"/>
              <a:t>(</a:t>
            </a:r>
            <a:r>
              <a:rPr lang="el-GR" b="1" dirty="0"/>
              <a:t>Μονάδες που ολοκληρώθηκαν</a:t>
            </a:r>
            <a:r>
              <a:rPr lang="el-GR" b="1" dirty="0" smtClean="0"/>
              <a:t>) </a:t>
            </a:r>
            <a:r>
              <a:rPr lang="el-GR" dirty="0" smtClean="0"/>
              <a:t>/ </a:t>
            </a:r>
            <a:r>
              <a:rPr lang="el-GR" b="1" dirty="0" smtClean="0"/>
              <a:t>(</a:t>
            </a:r>
            <a:r>
              <a:rPr lang="el-GR" b="1" dirty="0"/>
              <a:t>Σύνολο μονάδων</a:t>
            </a:r>
            <a:r>
              <a:rPr lang="el-GR" b="1" dirty="0" smtClean="0"/>
              <a:t>).</a:t>
            </a:r>
          </a:p>
          <a:p>
            <a:pPr marL="109728" indent="0">
              <a:buNone/>
            </a:pPr>
            <a:endParaRPr lang="el-GR" b="1" dirty="0" smtClean="0"/>
          </a:p>
          <a:p>
            <a:pPr>
              <a:buFont typeface="Wingdings" panose="05000000000000000000" pitchFamily="2" charset="2"/>
              <a:buChar char="§"/>
            </a:pPr>
            <a:r>
              <a:rPr lang="el-GR" dirty="0"/>
              <a:t>Η μέθοδος ταιριάζει για δραστηριότητες με μικρούς, διακριτούς και επαναληπτικούς παράγοντες, όπως πχ η τοποθέτηση των </a:t>
            </a:r>
            <a:r>
              <a:rPr lang="en-US" dirty="0"/>
              <a:t>blocks </a:t>
            </a:r>
            <a:r>
              <a:rPr lang="el-GR" dirty="0"/>
              <a:t>σε ένα λιμενοβραχίονα, η εκσκαφή, η τοποθέτηση καλωδιώσεων, η τοποθέτηση μοκέτας κοκ. σε τέτοιες δραστηριότητες τόσο ο τύπος της εργασίας όσο και ο ρυθμός εκτέλεσης παραμένουν σταθερά σε όλη τη δραστηριότητα. </a:t>
            </a:r>
            <a:endParaRPr lang="en-US" dirty="0"/>
          </a:p>
          <a:p>
            <a:endParaRPr lang="el-GR" dirty="0"/>
          </a:p>
          <a:p>
            <a:pPr marL="109728" indent="0">
              <a:buNone/>
            </a:pPr>
            <a:r>
              <a:rPr lang="el-GR" b="1" dirty="0" smtClean="0"/>
              <a:t> </a:t>
            </a:r>
            <a:endParaRPr lang="en-US" b="1" dirty="0"/>
          </a:p>
          <a:p>
            <a:endParaRPr lang="el-GR"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305099"/>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Μονάδες που ολοκληρώθηκαν (</a:t>
            </a:r>
            <a:r>
              <a:rPr lang="en-US" dirty="0" smtClean="0"/>
              <a:t>Units completed</a:t>
            </a:r>
            <a:r>
              <a:rPr lang="el-GR" dirty="0" smtClean="0"/>
              <a:t>) (2 από 2)</a:t>
            </a:r>
            <a:endParaRPr lang="el-GR" dirty="0">
              <a:cs typeface="Times New Roman" pitchFamily="18" charset="0"/>
            </a:endParaRPr>
          </a:p>
        </p:txBody>
      </p:sp>
      <p:sp>
        <p:nvSpPr>
          <p:cNvPr id="2" name="Ορθογώνιο 1" descr="Το ποσοστό ολοκλήρωσης υπολογίζεται με απλή διαίρεση, παραδείγματος χάρην αν θα πρέπει να μπουν στο λιμενοβραχίονα τέσσερις χιλιάδες blocks και στην ημερομηνία αναφοράς έχουν τοποθετηθεί τα χίλια διακόσια  το ποσοστό ολοκλήρωσης είναι χίλια διακόσια διά τέσσερις χιλιάδες επί εκατό ίσο με 30 επί τοις εκατό.&#10;"/>
          <p:cNvSpPr/>
          <p:nvPr/>
        </p:nvSpPr>
        <p:spPr>
          <a:xfrm>
            <a:off x="467544" y="2420888"/>
            <a:ext cx="8219256" cy="1569660"/>
          </a:xfrm>
          <a:prstGeom prst="rect">
            <a:avLst/>
          </a:prstGeom>
        </p:spPr>
        <p:txBody>
          <a:bodyPr wrap="square">
            <a:spAutoFit/>
          </a:bodyPr>
          <a:lstStyle/>
          <a:p>
            <a:pPr marL="285750" indent="-285750">
              <a:buFont typeface="Wingdings" panose="05000000000000000000" pitchFamily="2" charset="2"/>
              <a:buChar char="§"/>
            </a:pPr>
            <a:r>
              <a:rPr lang="el-GR" sz="2400" dirty="0"/>
              <a:t>Το ποσοστό ολοκλήρωσης υπολογίζεται με απλή διαίρεση, </a:t>
            </a:r>
            <a:r>
              <a:rPr lang="el-GR" sz="2400" dirty="0" smtClean="0"/>
              <a:t>π.χ. </a:t>
            </a:r>
            <a:r>
              <a:rPr lang="el-GR" sz="2400" dirty="0"/>
              <a:t>αν θα πρέπει να μπουν στο λιμενοβραχίονα 4000 </a:t>
            </a:r>
            <a:r>
              <a:rPr lang="en-US" sz="2400" dirty="0"/>
              <a:t>blocks</a:t>
            </a:r>
            <a:r>
              <a:rPr lang="el-GR" sz="2400" dirty="0"/>
              <a:t> και στην ημερομηνία αναφοράς έχουν τοποθετηθεί τα 1200 το ποσοστό ολοκλήρωσης είναι 1200/ 4000 Χ 100 = 30%. </a:t>
            </a: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44624"/>
            <a:ext cx="821925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Λόγος κόστους ή χρόνου (</a:t>
            </a:r>
            <a:r>
              <a:rPr lang="en-US" dirty="0" smtClean="0"/>
              <a:t>Cost or time ratio</a:t>
            </a:r>
            <a:r>
              <a:rPr lang="el-GR" dirty="0" smtClean="0"/>
              <a:t>) (1 από 2)</a:t>
            </a:r>
            <a:endParaRPr lang="el-GR" dirty="0">
              <a:cs typeface="Times New Roman" pitchFamily="18" charset="0"/>
            </a:endParaRPr>
          </a:p>
        </p:txBody>
      </p:sp>
      <p:sp>
        <p:nvSpPr>
          <p:cNvPr id="2" name="Ορθογώνιο 1"/>
          <p:cNvSpPr/>
          <p:nvPr/>
        </p:nvSpPr>
        <p:spPr>
          <a:xfrm>
            <a:off x="467544" y="1628800"/>
            <a:ext cx="8219256" cy="4401205"/>
          </a:xfrm>
          <a:prstGeom prst="rect">
            <a:avLst/>
          </a:prstGeom>
        </p:spPr>
        <p:txBody>
          <a:bodyPr wrap="square">
            <a:spAutoFit/>
          </a:bodyPr>
          <a:lstStyle/>
          <a:p>
            <a:pPr marL="457200" indent="-457200">
              <a:buFont typeface="Wingdings" panose="05000000000000000000" pitchFamily="2" charset="2"/>
              <a:buChar char="§"/>
            </a:pPr>
            <a:r>
              <a:rPr lang="el-GR" sz="2800" dirty="0" smtClean="0"/>
              <a:t>Το ποσοστό ολοκλήρωσης υπολογίζεται αν διαιρέσουμε το χρόνο που έχει αφιερωθεί στη δραστηριότητα μέχρι εκείνη τη στιγμή με το σύνολο του χρόνου που προγραμματίζαμε (ανάλογα και για το κόστος). </a:t>
            </a:r>
          </a:p>
          <a:p>
            <a:pPr marL="457200" indent="-457200">
              <a:buFont typeface="Wingdings" panose="05000000000000000000" pitchFamily="2" charset="2"/>
              <a:buChar char="§"/>
            </a:pPr>
            <a:endParaRPr lang="el-GR" sz="2800" dirty="0" smtClean="0"/>
          </a:p>
          <a:p>
            <a:pPr marL="457200" indent="-457200">
              <a:buFont typeface="Wingdings" panose="05000000000000000000" pitchFamily="2" charset="2"/>
              <a:buChar char="§"/>
            </a:pPr>
            <a:r>
              <a:rPr lang="el-GR" sz="2800" dirty="0" smtClean="0"/>
              <a:t>Εναλλακτικά μπορούμε να χρησιμοποιήσουμε το λόγο των εργατοωρών (πραγματικές εργατοώρες που διατεθήκαν προς τις προϋπολογισμένες προς διάθεση εργατοώρες). </a:t>
            </a:r>
            <a:endParaRPr lang="el-GR" sz="2800" dirty="0"/>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27384"/>
            <a:ext cx="8291264"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smtClean="0"/>
              <a:t>Λόγος κόστους ή χρόνου (</a:t>
            </a:r>
            <a:r>
              <a:rPr lang="en-US" dirty="0" smtClean="0"/>
              <a:t>Cost or time ratio</a:t>
            </a:r>
            <a:r>
              <a:rPr lang="el-GR" dirty="0" smtClean="0"/>
              <a:t>) (2 από 2)</a:t>
            </a:r>
            <a:endParaRPr lang="el-GR" dirty="0">
              <a:latin typeface="+mn-lt"/>
              <a:cs typeface="Times New Roman" pitchFamily="18" charset="0"/>
            </a:endParaRPr>
          </a:p>
        </p:txBody>
      </p:sp>
      <p:sp>
        <p:nvSpPr>
          <p:cNvPr id="2" name="Ορθογώνιο 1" descr="Η μέθοδος εφαρμόζεται σε δραστηριότητες συνεχείς και ομοιόμορφες, όπως πχ οι δραστηριότητες του επιθεωρητή ασφαλείας και του διαχειριστή έργου.&#10;&#10;Για παράδειγμα, μια δραστηριότητα του project management σε ένα έργο σχεδιάστηκε ότι θα διαρκέσει 12 μήνες και ότι θα κοστίσει 80.000 ευρώ. Μετά από 2 μήνες το ποσοστό ολοκλήρωσης θα είναι 2 διά 12 επί 100 ίσο με 16 κόμμα 7 επί τοις εκατό, ή αν έχουμε δαπανήσει 20.000 ευρώ θα είναι 20.000 διά 80.000 επί 100 ίσο με 25 επί τοις εκατό.&#10;"/>
          <p:cNvSpPr/>
          <p:nvPr/>
        </p:nvSpPr>
        <p:spPr>
          <a:xfrm>
            <a:off x="467544" y="1628800"/>
            <a:ext cx="8219256" cy="4401205"/>
          </a:xfrm>
          <a:prstGeom prst="rect">
            <a:avLst/>
          </a:prstGeom>
        </p:spPr>
        <p:txBody>
          <a:bodyPr wrap="square">
            <a:spAutoFit/>
          </a:bodyPr>
          <a:lstStyle/>
          <a:p>
            <a:pPr marL="285750" indent="-285750">
              <a:buFont typeface="Wingdings" panose="05000000000000000000" pitchFamily="2" charset="2"/>
              <a:buChar char="§"/>
            </a:pPr>
            <a:r>
              <a:rPr lang="el-GR" sz="2800" dirty="0"/>
              <a:t>Η μέθοδος εφαρμόζεται σε δραστηριότητες συνεχείς και ομοιόμορφες, όπως πχ οι δραστηριότητες του επιθεωρητή ασφαλείας και του διαχειριστή έργου.</a:t>
            </a:r>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r>
              <a:rPr lang="el-GR" sz="2800" dirty="0"/>
              <a:t>Για παράδειγμα, μια δραστηριότητα του </a:t>
            </a:r>
            <a:r>
              <a:rPr lang="en-US" sz="2800" dirty="0"/>
              <a:t>project management </a:t>
            </a:r>
            <a:r>
              <a:rPr lang="el-GR" sz="2800" dirty="0"/>
              <a:t>σε ένα έργο σχεδιάστηκε ότι θα διαρκέσει 12 μήνες και ότι θα κοστίσει 80.000€. Μετά από 2 μήνες το ποσοστό ολοκλήρωσης θα είναι 2/12 Χ 100 = 16.7% ή αν έχουμε δαπανήσει 20.000€ θα είναι 20.000/80.000 Χ 100 = 25%.</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116632"/>
            <a:ext cx="8208913" cy="1260475"/>
          </a:xfrm>
        </p:spPr>
        <p:txBody>
          <a:bodyPr>
            <a:noAutofit/>
          </a:bodyPr>
          <a:lstStyle/>
          <a:p>
            <a:r>
              <a:rPr lang="el-GR" dirty="0" smtClean="0"/>
              <a:t>Έναρξη – Λήξη (</a:t>
            </a:r>
            <a:r>
              <a:rPr lang="en-US" dirty="0" smtClean="0"/>
              <a:t>Start-finish</a:t>
            </a:r>
            <a:r>
              <a:rPr lang="el-GR" dirty="0" smtClean="0"/>
              <a:t>)</a:t>
            </a:r>
            <a:endParaRPr lang="el-GR" dirty="0">
              <a:latin typeface="+mn-lt"/>
              <a:cs typeface="Times New Roman" pitchFamily="18" charset="0"/>
            </a:endParaRPr>
          </a:p>
        </p:txBody>
      </p:sp>
      <p:sp>
        <p:nvSpPr>
          <p:cNvPr id="3" name="Ορθογώνιο 2" descr="Είναι κατάλληλη σε δραστηριότητες με πολύ μικρή διάρκεια. &#10;Η αξιολόγηση της προόδου τους είναι συνήθως είτε: &#10;δεν ξεκίνησε ακόμη (0 τοις εκατό), &#10;είτε ξεκίνησε αλλά δεν ολοκληρώθηκε (ένα αυθαίρετο ποσοστό, 40 τοις εκατό ή 50 τοις εκατό) &#10;ή ολοκληρώθηκε (100 τοις εκατό). &#10;"/>
          <p:cNvSpPr/>
          <p:nvPr/>
        </p:nvSpPr>
        <p:spPr>
          <a:xfrm>
            <a:off x="467544" y="1844824"/>
            <a:ext cx="8280920" cy="3108543"/>
          </a:xfrm>
          <a:prstGeom prst="rect">
            <a:avLst/>
          </a:prstGeom>
        </p:spPr>
        <p:txBody>
          <a:bodyPr wrap="square">
            <a:spAutoFit/>
          </a:bodyPr>
          <a:lstStyle/>
          <a:p>
            <a:pPr marL="109728" indent="0">
              <a:buNone/>
            </a:pPr>
            <a:r>
              <a:rPr lang="el-GR" sz="2800" dirty="0"/>
              <a:t>Είναι κατάλληλη σε δραστηριότητες με πολύ μικρή διάρκεια. </a:t>
            </a:r>
          </a:p>
          <a:p>
            <a:pPr marL="109728" indent="0">
              <a:buNone/>
            </a:pPr>
            <a:r>
              <a:rPr lang="el-GR" sz="2800" dirty="0"/>
              <a:t>Η αξιολόγηση της προόδου τους είναι συνήθως είτε: </a:t>
            </a:r>
          </a:p>
          <a:p>
            <a:pPr marL="109728" indent="0">
              <a:buNone/>
            </a:pPr>
            <a:r>
              <a:rPr lang="el-GR" sz="2800" b="1" dirty="0"/>
              <a:t>δεν ξεκίνησε ακόμη </a:t>
            </a:r>
            <a:r>
              <a:rPr lang="el-GR" sz="2800" dirty="0"/>
              <a:t>(0%), </a:t>
            </a:r>
          </a:p>
          <a:p>
            <a:pPr marL="109728" indent="0">
              <a:buNone/>
            </a:pPr>
            <a:r>
              <a:rPr lang="el-GR" sz="2800" b="1" dirty="0"/>
              <a:t>είτε ξεκίνησε αλλά δεν ολοκληρώθηκε </a:t>
            </a:r>
            <a:r>
              <a:rPr lang="el-GR" sz="2800" dirty="0"/>
              <a:t>(ένα αυθαίρετο ποσοστό, 40% ή 50%) </a:t>
            </a:r>
          </a:p>
          <a:p>
            <a:pPr marL="109728" indent="0">
              <a:buNone/>
            </a:pPr>
            <a:r>
              <a:rPr lang="el-GR" sz="2800" dirty="0"/>
              <a:t>ή </a:t>
            </a:r>
            <a:r>
              <a:rPr lang="el-GR" sz="2800" b="1" dirty="0"/>
              <a:t>ολοκληρώθηκε</a:t>
            </a:r>
            <a:r>
              <a:rPr lang="el-GR" sz="2800" dirty="0"/>
              <a:t> (100%).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440160"/>
          </a:xfrm>
        </p:spPr>
        <p:txBody>
          <a:bodyPr>
            <a:noAutofit/>
          </a:bodyPr>
          <a:lstStyle/>
          <a:p>
            <a:pPr eaLnBrk="0" hangingPunct="0">
              <a:tabLst>
                <a:tab pos="457200" algn="l"/>
                <a:tab pos="1584325" algn="l"/>
              </a:tabLst>
            </a:pPr>
            <a:r>
              <a:rPr lang="el-GR" dirty="0" smtClean="0"/>
              <a:t>Η άποψη του επιβλέποντα </a:t>
            </a:r>
            <a:br>
              <a:rPr lang="el-GR" dirty="0" smtClean="0"/>
            </a:br>
            <a:r>
              <a:rPr lang="el-GR" dirty="0" smtClean="0"/>
              <a:t>(</a:t>
            </a:r>
            <a:r>
              <a:rPr lang="en-US" dirty="0" smtClean="0"/>
              <a:t>Supervisor’s opinion</a:t>
            </a:r>
            <a:r>
              <a:rPr lang="el-GR" dirty="0" smtClean="0"/>
              <a:t>)</a:t>
            </a:r>
            <a:endParaRPr lang="el-GR" dirty="0">
              <a:latin typeface="+mn-lt"/>
              <a:cs typeface="Times New Roman" pitchFamily="18" charset="0"/>
            </a:endParaRPr>
          </a:p>
        </p:txBody>
      </p:sp>
      <p:sp>
        <p:nvSpPr>
          <p:cNvPr id="8" name="Θέση περιεχομένου 2"/>
          <p:cNvSpPr>
            <a:spLocks noGrp="1"/>
          </p:cNvSpPr>
          <p:nvPr>
            <p:ph idx="1"/>
          </p:nvPr>
        </p:nvSpPr>
        <p:spPr>
          <a:xfrm>
            <a:off x="457200" y="2276872"/>
            <a:ext cx="8229600" cy="2304256"/>
          </a:xfrm>
        </p:spPr>
        <p:txBody>
          <a:bodyPr>
            <a:normAutofit/>
          </a:bodyPr>
          <a:lstStyle/>
          <a:p>
            <a:pPr marL="109728" indent="0">
              <a:buNone/>
            </a:pPr>
            <a:r>
              <a:rPr lang="el-GR" sz="2800" dirty="0"/>
              <a:t>Είναι η πιο υποκειμενική μέθοδος και χρησιμοποιείται όταν καμία από τις άλλες δεν μπορεί να εφαρμοστεί, όπως για παράδειγμα ο συντονισμός μιας μηχανής. Ενίοτε ο ανάδοχος επιλέγει τη μέθοδο αυτή για να εξασφαλίσει πληρωμές πριν την ώρα τους. </a:t>
            </a: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44624"/>
            <a:ext cx="8174484" cy="1368152"/>
          </a:xfrm>
        </p:spPr>
        <p:txBody>
          <a:bodyPr>
            <a:noAutofit/>
          </a:bodyPr>
          <a:lstStyle/>
          <a:p>
            <a:r>
              <a:rPr lang="el-GR" sz="4000" dirty="0" smtClean="0"/>
              <a:t>Ορόσημα με προσαύξηση (</a:t>
            </a:r>
            <a:r>
              <a:rPr lang="en-US" sz="4000" dirty="0" smtClean="0"/>
              <a:t>Incremental milestones</a:t>
            </a:r>
            <a:r>
              <a:rPr lang="el-GR" sz="4000" dirty="0" smtClean="0"/>
              <a:t>) (1 από </a:t>
            </a:r>
            <a:r>
              <a:rPr lang="en-US" sz="4000" dirty="0" smtClean="0"/>
              <a:t>2</a:t>
            </a:r>
            <a:r>
              <a:rPr lang="el-GR" sz="4000" dirty="0" smtClean="0"/>
              <a:t>)</a:t>
            </a:r>
            <a:endParaRPr lang="el-GR" sz="4000" dirty="0">
              <a:latin typeface="+mn-lt"/>
              <a:cs typeface="Times New Roman" pitchFamily="18" charset="0"/>
            </a:endParaRPr>
          </a:p>
        </p:txBody>
      </p:sp>
      <p:sp>
        <p:nvSpPr>
          <p:cNvPr id="2" name="Ορθογώνιο 1"/>
          <p:cNvSpPr/>
          <p:nvPr/>
        </p:nvSpPr>
        <p:spPr>
          <a:xfrm>
            <a:off x="467544" y="1844824"/>
            <a:ext cx="8208912" cy="3970318"/>
          </a:xfrm>
          <a:prstGeom prst="rect">
            <a:avLst/>
          </a:prstGeom>
        </p:spPr>
        <p:txBody>
          <a:bodyPr wrap="square">
            <a:spAutoFit/>
          </a:bodyPr>
          <a:lstStyle/>
          <a:p>
            <a:pPr marL="109728" indent="0">
              <a:buNone/>
            </a:pPr>
            <a:r>
              <a:rPr lang="el-GR" sz="2800" dirty="0" smtClean="0"/>
              <a:t>Η μέθοδος εφαρμόζεται σε πιο πολύπλοκες, </a:t>
            </a:r>
            <a:r>
              <a:rPr lang="el-GR" sz="2800" dirty="0" err="1" smtClean="0"/>
              <a:t>πολυεπίπεδες</a:t>
            </a:r>
            <a:r>
              <a:rPr lang="el-GR" sz="2800" dirty="0" smtClean="0"/>
              <a:t> και μεγάλες σε διάρκεια δραστηριότητες. Για κάθε επίπεδο της δραστηριότητας θέτουμε μια ‘‘</a:t>
            </a:r>
            <a:r>
              <a:rPr lang="el-GR" sz="2800" dirty="0" err="1" smtClean="0"/>
              <a:t>βαροδότηση</a:t>
            </a:r>
            <a:r>
              <a:rPr lang="el-GR" sz="2800" dirty="0" smtClean="0"/>
              <a:t>’’ η οποία κατά κανόνα είναι ίση με το ποσοστό της προσπάθειας που απαιτείται σε σχέση με το σύνολο της δραστηριότητας. </a:t>
            </a:r>
          </a:p>
          <a:p>
            <a:pPr marL="109728" indent="0">
              <a:buNone/>
            </a:pPr>
            <a:r>
              <a:rPr lang="el-GR" sz="2800" dirty="0" smtClean="0"/>
              <a:t>Κατόπιν, κάθε επίπεδο εξετάζεται στη λογική ‘‘</a:t>
            </a:r>
            <a:r>
              <a:rPr lang="en-US" sz="2800" dirty="0" smtClean="0"/>
              <a:t>all or nothing</a:t>
            </a:r>
            <a:r>
              <a:rPr lang="el-GR" sz="2800" dirty="0" smtClean="0"/>
              <a:t>.’’</a:t>
            </a:r>
            <a:endParaRPr lang="el-GR" sz="28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49287" y="44624"/>
            <a:ext cx="7955161" cy="1440159"/>
          </a:xfrm>
        </p:spPr>
        <p:txBody>
          <a:bodyPr>
            <a:noAutofit/>
          </a:bodyPr>
          <a:lstStyle/>
          <a:p>
            <a:pPr algn="ctr"/>
            <a:r>
              <a:rPr lang="el-GR" dirty="0" smtClean="0"/>
              <a:t>Ορόσημα με προσαύξηση (</a:t>
            </a:r>
            <a:r>
              <a:rPr lang="en-US" dirty="0" smtClean="0"/>
              <a:t>Incremental milestones</a:t>
            </a:r>
            <a:r>
              <a:rPr lang="el-GR" dirty="0" smtClean="0"/>
              <a:t>) (2 από </a:t>
            </a:r>
            <a:r>
              <a:rPr lang="en-US" dirty="0" smtClean="0"/>
              <a:t>2</a:t>
            </a:r>
            <a:r>
              <a:rPr lang="el-GR" dirty="0" smtClean="0"/>
              <a:t>)</a:t>
            </a:r>
            <a:endParaRPr lang="el-GR" dirty="0">
              <a:latin typeface="+mn-lt"/>
            </a:endParaRPr>
          </a:p>
        </p:txBody>
      </p:sp>
      <p:sp>
        <p:nvSpPr>
          <p:cNvPr id="2" name="Ορθογώνιο 1" descr="Για παράδειγμα, ο ανάδοχος πρέπει να εγκαταστήσει 25 πόρτες μαζί με τα κουφώματα. Αν δεν έχουν τοποθετηθεί τα 4 θεωρούμε ότι η πρόοδος είναι στο 0 τοις εκατό. Έχουν εγκατασταθεί 8 κουφώματα το οποίο αντιστοιχεί στο 30%. Είμαστε στην εγκατάσταση άλλων 4, το ποσοστό ανεβαίνει στο 50 τοις εκατό. Άλλα 4 εγκαταστάθηκαν και βάφηκαν το ποσοστό γίνεται 75 τοις εκατό. &#10;&#10;"/>
          <p:cNvSpPr/>
          <p:nvPr/>
        </p:nvSpPr>
        <p:spPr>
          <a:xfrm>
            <a:off x="467544" y="1997839"/>
            <a:ext cx="8219256" cy="3539430"/>
          </a:xfrm>
          <a:prstGeom prst="rect">
            <a:avLst/>
          </a:prstGeom>
        </p:spPr>
        <p:txBody>
          <a:bodyPr wrap="square">
            <a:spAutoFit/>
          </a:bodyPr>
          <a:lstStyle/>
          <a:p>
            <a:r>
              <a:rPr lang="el-GR" sz="2800" dirty="0"/>
              <a:t>Για παράδειγμα, ο ανάδοχος πρέπει να εγκαταστήσει 25 πόρτες μαζί με τα κουφώματα. Αν δεν έχουν τοποθετηθεί τα 4 θεωρούμε ότι η πρόοδος είναι στο 0%. Έχουν εγκατασταθεί 8 κουφώματα το οποίο αντιστοιχεί στο 30%. Είμαστε στην εγκατάσταση άλλων 4, το ποσοστό ανεβαίνει στο 50%. Άλλα</a:t>
            </a:r>
            <a:r>
              <a:rPr lang="en-US" sz="2800" dirty="0"/>
              <a:t> 4 </a:t>
            </a:r>
            <a:r>
              <a:rPr lang="el-GR" sz="2800" dirty="0"/>
              <a:t>εγκαταστάθηκαν και βάφηκαν το ποσοστό γίνεται </a:t>
            </a:r>
            <a:r>
              <a:rPr lang="en-US" sz="2800" dirty="0"/>
              <a:t>75%. </a:t>
            </a:r>
            <a:endParaRPr lang="el-GR" sz="2800" dirty="0"/>
          </a:p>
          <a:p>
            <a:endParaRPr 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dirty="0" smtClean="0"/>
              <a:t>Ισοδύναμες μονάδες (</a:t>
            </a:r>
            <a:r>
              <a:rPr lang="en-US" dirty="0" smtClean="0"/>
              <a:t>Weighted or equivalent units</a:t>
            </a:r>
            <a:r>
              <a:rPr lang="el-GR" dirty="0" smtClean="0"/>
              <a:t>) (1 από 2)</a:t>
            </a:r>
            <a:endParaRPr lang="el-GR" dirty="0"/>
          </a:p>
        </p:txBody>
      </p:sp>
      <p:sp>
        <p:nvSpPr>
          <p:cNvPr id="8" name="Θέση περιεχομένου 2" descr="Χρησιμοποιείται σε ιδιαίτερα πολύπλοκες δραστηριότητες οι οποίες εμπεριέχουν επικαλυπτόμενες υποδραστηριότητες. Η μέθοδος αποτελείται από 5 βήματα: &#10;(α). Δίνουμε ένα βάρος σε κάθε υποδραστηριότητα έτσι ώστε το άθροισμα όλων των βαρών να είναι 100 τοις εκατό.&#10;(β). Πολλαπλασιάζουμε το βάρος κάθε υποδραστηριότητας με την ποσότητα που απαιτεί όλη η δραστηριότητα. Αυτό είναι το ισοδύναμο σε μονάδες για την κάθε υποδραστηριότητα.&#10;(γ). Προσδιορίζουμε το ποσοστό ολοκλήρωσης κάθε υποδραστηριότητας με κάποια από τις προηγούμενες μεθόδους. &#10;&#10;"/>
          <p:cNvSpPr>
            <a:spLocks noGrp="1"/>
          </p:cNvSpPr>
          <p:nvPr>
            <p:ph idx="1"/>
          </p:nvPr>
        </p:nvSpPr>
        <p:spPr>
          <a:xfrm>
            <a:off x="251520" y="1700808"/>
            <a:ext cx="8640960" cy="4392488"/>
          </a:xfrm>
        </p:spPr>
        <p:txBody>
          <a:bodyPr>
            <a:noAutofit/>
          </a:bodyPr>
          <a:lstStyle/>
          <a:p>
            <a:pPr marL="109728" indent="0">
              <a:buNone/>
            </a:pPr>
            <a:r>
              <a:rPr lang="el-GR" sz="2400" dirty="0"/>
              <a:t>Χρησιμοποιείται σε ιδιαίτερα πολύπλοκες δραστηριότητες οι οποίες εμπεριέχουν επικαλυπτόμενες υποδραστηριότητες. Η μέθοδος αποτελείται από 5 βήματα: </a:t>
            </a:r>
          </a:p>
          <a:p>
            <a:pPr marL="109728" indent="0">
              <a:buNone/>
            </a:pPr>
            <a:r>
              <a:rPr lang="el-GR" sz="2400" dirty="0"/>
              <a:t>(α). Δίνουμε ένα βάρος σε κάθε υποδραστηριότητα έτσι ώστε το άθροισμα όλων των βαρών να είναι 100</a:t>
            </a:r>
            <a:r>
              <a:rPr lang="el-GR" sz="2400" dirty="0" smtClean="0"/>
              <a:t>%.</a:t>
            </a:r>
          </a:p>
          <a:p>
            <a:pPr marL="109728" indent="0">
              <a:buNone/>
            </a:pPr>
            <a:r>
              <a:rPr lang="el-GR" sz="2400" dirty="0"/>
              <a:t>(β). Πολλαπλασιάζουμε το βάρος κάθε υποδραστηριότητας με την ποσότητα που απαιτεί όλη η δραστηριότητα. Αυτό είναι το ισοδύναμο σε μονάδες για την κάθε υποδραστηριότητα.</a:t>
            </a:r>
          </a:p>
          <a:p>
            <a:pPr marL="109728" indent="0">
              <a:buNone/>
            </a:pPr>
            <a:r>
              <a:rPr lang="el-GR" sz="2400" dirty="0"/>
              <a:t>(γ). Προσδιορίζουμε το ποσοστό ολοκλήρωσης κάθε υποδραστηριότητας με κάποια από τις προηγούμενες μεθόδους. </a:t>
            </a:r>
          </a:p>
          <a:p>
            <a:endParaRPr 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4" y="-27384"/>
            <a:ext cx="8208912" cy="129614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dirty="0" smtClean="0"/>
              <a:t>Ισοδύναμες μονάδες (</a:t>
            </a:r>
            <a:r>
              <a:rPr lang="en-US" dirty="0" smtClean="0"/>
              <a:t>Weighted or equivalent units</a:t>
            </a:r>
            <a:r>
              <a:rPr lang="el-GR" dirty="0" smtClean="0"/>
              <a:t>) (2 από 2)</a:t>
            </a:r>
            <a:endParaRPr lang="el-GR" dirty="0"/>
          </a:p>
        </p:txBody>
      </p:sp>
      <p:sp>
        <p:nvSpPr>
          <p:cNvPr id="3" name="Ορθογώνιο 2"/>
          <p:cNvSpPr/>
          <p:nvPr/>
        </p:nvSpPr>
        <p:spPr>
          <a:xfrm>
            <a:off x="467544" y="2128788"/>
            <a:ext cx="8280920" cy="2308324"/>
          </a:xfrm>
          <a:prstGeom prst="rect">
            <a:avLst/>
          </a:prstGeom>
        </p:spPr>
        <p:txBody>
          <a:bodyPr wrap="square">
            <a:spAutoFit/>
          </a:bodyPr>
          <a:lstStyle/>
          <a:p>
            <a:pPr marL="109728" indent="0">
              <a:buNone/>
            </a:pPr>
            <a:r>
              <a:rPr lang="el-GR" sz="2400" dirty="0" smtClean="0"/>
              <a:t>(δ). Πολλαπλασιάζουμε το ποσοστό ολοκλήρωσης της κάθε </a:t>
            </a:r>
            <a:r>
              <a:rPr lang="el-GR" sz="2400" dirty="0" err="1" smtClean="0"/>
              <a:t>υποδραστηριότητας</a:t>
            </a:r>
            <a:r>
              <a:rPr lang="el-GR" sz="2400" dirty="0" smtClean="0"/>
              <a:t> με το ισοδύναμο βάρος. Το αποτέλεσμα είναι η αποκτηθείσα ποσότητα (</a:t>
            </a:r>
            <a:r>
              <a:rPr lang="en-US" sz="2400" dirty="0" smtClean="0"/>
              <a:t>earned quantity</a:t>
            </a:r>
            <a:r>
              <a:rPr lang="el-GR" sz="2400" dirty="0" smtClean="0"/>
              <a:t>).</a:t>
            </a:r>
          </a:p>
          <a:p>
            <a:pPr marL="109728" indent="0">
              <a:buNone/>
            </a:pPr>
            <a:r>
              <a:rPr lang="el-GR" sz="2400" dirty="0" smtClean="0"/>
              <a:t>(ε). Προσθέτουμε τις αποκτηθείσες ποσότητες για όλες τις </a:t>
            </a:r>
            <a:r>
              <a:rPr lang="el-GR" sz="2400" dirty="0" err="1" smtClean="0"/>
              <a:t>υποδραστηριότητες</a:t>
            </a:r>
            <a:r>
              <a:rPr lang="el-GR" sz="2400" dirty="0" smtClean="0"/>
              <a:t> και διαιρούμε με τη συνολική ποσότητα. Αυτό είναι το ποσοστό ολοκλήρωσης. </a:t>
            </a:r>
            <a:endParaRPr lang="el-GR" sz="24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188467"/>
          </a:xfrm>
        </p:spPr>
        <p:txBody>
          <a:bodyPr>
            <a:noAutofit/>
          </a:bodyPr>
          <a:lstStyle/>
          <a:p>
            <a:pPr>
              <a:tabLst>
                <a:tab pos="457200" algn="l"/>
                <a:tab pos="1584325" algn="l"/>
              </a:tabLst>
            </a:pPr>
            <a:r>
              <a:rPr lang="el-GR" dirty="0"/>
              <a:t>Μέτρηση προόδου του έργου </a:t>
            </a:r>
            <a:endParaRPr lang="el-GR" dirty="0">
              <a:latin typeface="+mn-lt"/>
            </a:endParaRPr>
          </a:p>
        </p:txBody>
      </p:sp>
      <p:sp>
        <p:nvSpPr>
          <p:cNvPr id="8" name="Θέση περιεχομένου 2"/>
          <p:cNvSpPr>
            <a:spLocks noGrp="1"/>
          </p:cNvSpPr>
          <p:nvPr>
            <p:ph idx="1"/>
          </p:nvPr>
        </p:nvSpPr>
        <p:spPr>
          <a:xfrm>
            <a:off x="457200" y="1268760"/>
            <a:ext cx="8229600" cy="4729712"/>
          </a:xfrm>
        </p:spPr>
        <p:txBody>
          <a:bodyPr>
            <a:normAutofit/>
          </a:bodyPr>
          <a:lstStyle/>
          <a:p>
            <a:pPr>
              <a:buFont typeface="Wingdings" panose="05000000000000000000" pitchFamily="2" charset="2"/>
              <a:buChar char="§"/>
            </a:pPr>
            <a:r>
              <a:rPr lang="el-GR" sz="2800" dirty="0"/>
              <a:t>Μετά από την εκτίμηση του ποσοστού ολοκλήρωσης της κάθε δραστηριότητας, το επόμενο ερώτημα είναι πως θα εκτιμήσουμε το ποσοστό ολοκλήρωσης ολόκληρου του έργου. </a:t>
            </a:r>
            <a:endParaRPr lang="el-GR" sz="2800" dirty="0" smtClean="0"/>
          </a:p>
          <a:p>
            <a:pPr>
              <a:buFont typeface="Wingdings" panose="05000000000000000000" pitchFamily="2" charset="2"/>
              <a:buChar char="§"/>
            </a:pPr>
            <a:r>
              <a:rPr lang="el-GR" sz="2800" dirty="0" smtClean="0"/>
              <a:t>Και </a:t>
            </a:r>
            <a:r>
              <a:rPr lang="el-GR" sz="2800" dirty="0"/>
              <a:t>στο ερώτημα αυτό η απάντηση δεν είναι απολύτως ξεκάθαρη. </a:t>
            </a:r>
            <a:endParaRPr lang="el-GR" sz="2800" dirty="0" smtClean="0"/>
          </a:p>
          <a:p>
            <a:pPr>
              <a:buFont typeface="Wingdings" panose="05000000000000000000" pitchFamily="2" charset="2"/>
              <a:buChar char="§"/>
            </a:pPr>
            <a:r>
              <a:rPr lang="el-GR" sz="2800" dirty="0" smtClean="0"/>
              <a:t>Οι </a:t>
            </a:r>
            <a:r>
              <a:rPr lang="el-GR" sz="2800" dirty="0"/>
              <a:t>περισσότερες από τις χρησιμοποιούμενες μεθόδους είναι ίδιες με αυτές που χρησιμοποιήσαμε στην εκτίμηση των </a:t>
            </a:r>
            <a:r>
              <a:rPr lang="el-GR" sz="2800" dirty="0" smtClean="0"/>
              <a:t>δραστηριοτήτων.</a:t>
            </a:r>
            <a:endParaRPr lang="el-GR" sz="2800" dirty="0"/>
          </a:p>
          <a:p>
            <a:pPr>
              <a:buFont typeface="Wingdings" panose="05000000000000000000" pitchFamily="2" charset="2"/>
              <a:buChar char="§"/>
            </a:pPr>
            <a:endParaRPr lang="el-GR" sz="28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440160"/>
          </a:xfrm>
        </p:spPr>
        <p:txBody>
          <a:bodyPr>
            <a:noAutofit/>
          </a:bodyPr>
          <a:lstStyle/>
          <a:p>
            <a:r>
              <a:rPr lang="el-GR" dirty="0" smtClean="0"/>
              <a:t>Μονάδες που ολοκληρώθηκαν (</a:t>
            </a:r>
            <a:r>
              <a:rPr lang="en-US" dirty="0" smtClean="0"/>
              <a:t>Units completed</a:t>
            </a:r>
            <a:r>
              <a:rPr lang="el-GR" dirty="0" smtClean="0"/>
              <a:t>)</a:t>
            </a:r>
            <a:endParaRPr lang="el-GR" dirty="0">
              <a:latin typeface="+mn-lt"/>
            </a:endParaRPr>
          </a:p>
        </p:txBody>
      </p:sp>
      <p:sp>
        <p:nvSpPr>
          <p:cNvPr id="2" name="Ορθογώνιο 1"/>
          <p:cNvSpPr/>
          <p:nvPr/>
        </p:nvSpPr>
        <p:spPr>
          <a:xfrm>
            <a:off x="539552" y="2118335"/>
            <a:ext cx="8136904" cy="2246769"/>
          </a:xfrm>
          <a:prstGeom prst="rect">
            <a:avLst/>
          </a:prstGeom>
        </p:spPr>
        <p:txBody>
          <a:bodyPr wrap="square">
            <a:spAutoFit/>
          </a:bodyPr>
          <a:lstStyle/>
          <a:p>
            <a:pPr marL="109728" indent="0">
              <a:buNone/>
            </a:pPr>
            <a:r>
              <a:rPr lang="el-GR" sz="2800" dirty="0"/>
              <a:t>Αν και η μέθοδος αποδίδει στην εκτίμηση του ποσοστού ολοκλήρωσης της κάθε δραστηριότητας, δεν είναι εύκολο να εφαρμοστεί με επιτυχία σε όλο το έργο καθώς δεν υπάρχουν απλές, κοινές σε όλες τις δραστηριότητες,  μονάδες για να μετρηθούν</a:t>
            </a:r>
            <a:r>
              <a:rPr lang="el-GR" sz="2800" dirty="0" smtClean="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440160"/>
          </a:xfrm>
        </p:spPr>
        <p:txBody>
          <a:bodyPr>
            <a:noAutofit/>
          </a:bodyPr>
          <a:lstStyle/>
          <a:p>
            <a:r>
              <a:rPr lang="el-GR" dirty="0" smtClean="0"/>
              <a:t>Κόστος/προϋπολογισμός (</a:t>
            </a:r>
            <a:r>
              <a:rPr lang="en-US" dirty="0" smtClean="0"/>
              <a:t>Cost/budget</a:t>
            </a:r>
            <a:r>
              <a:rPr lang="el-GR" dirty="0" smtClean="0"/>
              <a:t>)</a:t>
            </a:r>
            <a:endParaRPr lang="el-GR" dirty="0">
              <a:latin typeface="+mn-lt"/>
            </a:endParaRPr>
          </a:p>
        </p:txBody>
      </p:sp>
      <p:sp>
        <p:nvSpPr>
          <p:cNvPr id="2" name="Ορθογώνιο 1" descr="Κατά βάση πρόκειται για δύο μεθόδους που αν χρησιμοποιηθούν προσφέρουν καλές δυνατότητες συγκρίσεις.&#10;&#10;Κόστος στο Baseline/ προϋπολογισμός: &#10; Ποσοστό ολοκλήρωσης ίσο με (κόστος που είχε  προϋπολογιστεί μέχρι την ημερομηνία αναφοράς) διά  (προϋπολογισμός στο Baseline),&#10;Πραγματικό Κόστος/ Προϋπολογισμός:&#10;Ποσοστό ολοκλήρωσης ίσο με (πραγματικό κόστος στην ημερομηνία αναφοράς)  διά το (εκτιμώμενο κόστος στην ολοκλήρωση).&#10;&#10;"/>
          <p:cNvSpPr/>
          <p:nvPr/>
        </p:nvSpPr>
        <p:spPr>
          <a:xfrm>
            <a:off x="539552" y="1628800"/>
            <a:ext cx="8136904" cy="4524315"/>
          </a:xfrm>
          <a:prstGeom prst="rect">
            <a:avLst/>
          </a:prstGeom>
        </p:spPr>
        <p:txBody>
          <a:bodyPr wrap="square">
            <a:spAutoFit/>
          </a:bodyPr>
          <a:lstStyle/>
          <a:p>
            <a:pPr marL="109728" indent="0">
              <a:buNone/>
            </a:pPr>
            <a:r>
              <a:rPr lang="el-GR" sz="2400" dirty="0"/>
              <a:t>Κατά βάση πρόκειται για δύο μεθόδους που αν χρησιμοποιηθούν προσφέρουν καλές δυνατότητες </a:t>
            </a:r>
            <a:r>
              <a:rPr lang="el-GR" sz="2400" dirty="0" smtClean="0"/>
              <a:t>συγκρίσεις</a:t>
            </a:r>
            <a:r>
              <a:rPr lang="el-GR" sz="2400" dirty="0"/>
              <a:t>.</a:t>
            </a:r>
            <a:endParaRPr lang="el-GR" sz="2400" dirty="0" smtClean="0"/>
          </a:p>
          <a:p>
            <a:pPr marL="109728" indent="0">
              <a:buNone/>
            </a:pPr>
            <a:endParaRPr lang="el-GR" sz="2400" dirty="0"/>
          </a:p>
          <a:p>
            <a:pPr marL="342900" indent="-342900">
              <a:buFont typeface="Wingdings" panose="05000000000000000000" pitchFamily="2" charset="2"/>
              <a:buChar char="§"/>
            </a:pPr>
            <a:r>
              <a:rPr lang="el-GR" sz="2400" dirty="0"/>
              <a:t>Κόστος στο </a:t>
            </a:r>
            <a:r>
              <a:rPr lang="en-US" sz="2400" dirty="0"/>
              <a:t>Baseline</a:t>
            </a:r>
            <a:r>
              <a:rPr lang="el-GR" sz="2400" dirty="0"/>
              <a:t>/ προϋπολογισμός: </a:t>
            </a:r>
          </a:p>
          <a:p>
            <a:pPr marL="109728" indent="0">
              <a:buNone/>
            </a:pPr>
            <a:r>
              <a:rPr lang="el-GR" sz="2400" b="1" dirty="0" smtClean="0"/>
              <a:t>	Ποσοστό </a:t>
            </a:r>
            <a:r>
              <a:rPr lang="el-GR" sz="2400" b="1" dirty="0"/>
              <a:t>ολοκλήρωσης = (κόστος που είχε </a:t>
            </a:r>
            <a:r>
              <a:rPr lang="el-GR" sz="2400" b="1" dirty="0" smtClean="0"/>
              <a:t>	προϋπολογιστεί </a:t>
            </a:r>
            <a:r>
              <a:rPr lang="el-GR" sz="2400" b="1" dirty="0"/>
              <a:t>μέχρι την ημερομηνία αναφοράς)/ </a:t>
            </a:r>
            <a:r>
              <a:rPr lang="el-GR" sz="2400" b="1" dirty="0" smtClean="0"/>
              <a:t>	(</a:t>
            </a:r>
            <a:r>
              <a:rPr lang="el-GR" sz="2400" b="1" dirty="0"/>
              <a:t>προϋπολογισμός στο </a:t>
            </a:r>
            <a:r>
              <a:rPr lang="en-US" sz="2400" b="1" dirty="0"/>
              <a:t>Baseline</a:t>
            </a:r>
            <a:r>
              <a:rPr lang="el-GR" sz="2400" b="1" dirty="0" smtClean="0"/>
              <a:t>),</a:t>
            </a:r>
            <a:endParaRPr lang="el-GR" sz="2400" b="1" dirty="0"/>
          </a:p>
          <a:p>
            <a:pPr marL="342900" indent="-342900">
              <a:buFont typeface="Wingdings" panose="05000000000000000000" pitchFamily="2" charset="2"/>
              <a:buChar char="§"/>
            </a:pPr>
            <a:r>
              <a:rPr lang="el-GR" sz="2400" dirty="0"/>
              <a:t>Πραγματικό Κόστος/ Προϋπολογισμός:</a:t>
            </a:r>
          </a:p>
          <a:p>
            <a:pPr marL="1024128" lvl="2"/>
            <a:r>
              <a:rPr lang="el-GR" sz="2400" b="1" dirty="0"/>
              <a:t>Ποσοστό ολοκλήρωσης = (πραγματικό κόστος στην ημερομηνία αναφοράς) /(εκτιμώμενο κόστος στην ολοκλήρωση</a:t>
            </a:r>
            <a:r>
              <a:rPr lang="el-GR" sz="2400" b="1" dirty="0" smtClean="0"/>
              <a:t>).</a:t>
            </a:r>
            <a:endParaRPr lang="el-GR" sz="2400" b="1" dirty="0"/>
          </a:p>
          <a:p>
            <a:pPr lvl="2"/>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2855012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224136"/>
          </a:xfrm>
        </p:spPr>
        <p:txBody>
          <a:bodyPr>
            <a:noAutofit/>
          </a:bodyPr>
          <a:lstStyle/>
          <a:p>
            <a:r>
              <a:rPr lang="el-GR" dirty="0" smtClean="0"/>
              <a:t>Εργατοώρες (</a:t>
            </a:r>
            <a:r>
              <a:rPr lang="en-US" dirty="0" smtClean="0"/>
              <a:t>Man-hours</a:t>
            </a:r>
            <a:r>
              <a:rPr lang="el-GR" dirty="0" smtClean="0"/>
              <a:t>)</a:t>
            </a:r>
            <a:endParaRPr lang="el-GR" dirty="0">
              <a:latin typeface="+mn-lt"/>
            </a:endParaRPr>
          </a:p>
        </p:txBody>
      </p:sp>
      <p:sp>
        <p:nvSpPr>
          <p:cNvPr id="2" name="Ορθογώνιο 1" descr="Είναι παρόμοια με την προηγούμενη εκτός από το ότι χρησιμοποιούμε τις εργατοώρες στην εξίσωση.&#10;&#10;Εργατοώρες στο Baseline:&#10;Ποσοστό ολοκλήρωσης ίσο με (Εργατοώρες που είχαν προϋπολογιστεί μέχρι την ημερομηνία αναφοράς) διά (Εργατοώρες στο Baseline),&#10;Πραγματικές εργατοώρες:&#10;Ποσοστό ολοκλήρωσης ίσο με (Πραγματικές εργατοώρες που δαπανήθηκαν μέχρι την ημερομηνία αναφοράς) διά (Εκτιμώμενες εργατοώρες μέχρι την ολοκλήρωση). &#10;"/>
          <p:cNvSpPr/>
          <p:nvPr/>
        </p:nvSpPr>
        <p:spPr>
          <a:xfrm>
            <a:off x="539552" y="1412776"/>
            <a:ext cx="8136904" cy="4154984"/>
          </a:xfrm>
          <a:prstGeom prst="rect">
            <a:avLst/>
          </a:prstGeom>
        </p:spPr>
        <p:txBody>
          <a:bodyPr wrap="square">
            <a:spAutoFit/>
          </a:bodyPr>
          <a:lstStyle/>
          <a:p>
            <a:pPr marL="109728" indent="0">
              <a:buNone/>
            </a:pPr>
            <a:r>
              <a:rPr lang="el-GR" sz="2400" dirty="0"/>
              <a:t>Είναι παρόμοια με την προηγούμενη εκτός από το ότι χρησιμοποιούμε τις εργατοώρες στην εξίσωση</a:t>
            </a:r>
            <a:r>
              <a:rPr lang="el-GR" sz="2400" dirty="0" smtClean="0"/>
              <a:t>.</a:t>
            </a:r>
          </a:p>
          <a:p>
            <a:pPr marL="109728" indent="0">
              <a:buNone/>
            </a:pPr>
            <a:endParaRPr lang="el-GR" sz="2400" dirty="0"/>
          </a:p>
          <a:p>
            <a:pPr marL="457200" indent="-457200">
              <a:buFont typeface="Wingdings" panose="05000000000000000000" pitchFamily="2" charset="2"/>
              <a:buChar char="§"/>
            </a:pPr>
            <a:r>
              <a:rPr lang="el-GR" sz="2400" dirty="0"/>
              <a:t>Εργατοώρες στο </a:t>
            </a:r>
            <a:r>
              <a:rPr lang="en-US" sz="2400" dirty="0"/>
              <a:t>Baseline</a:t>
            </a:r>
            <a:r>
              <a:rPr lang="el-GR" sz="2400" dirty="0"/>
              <a:t>:</a:t>
            </a:r>
          </a:p>
          <a:p>
            <a:pPr marL="566928" lvl="1"/>
            <a:r>
              <a:rPr lang="el-GR" sz="2400" b="1" dirty="0"/>
              <a:t>Ποσοστό ολοκλήρωσης = (Εργατοώρες που είχαν προϋπολογιστεί μέχρι την ημερομηνία αναφοράς) /(Εργατοώρες στο </a:t>
            </a:r>
            <a:r>
              <a:rPr lang="en-US" sz="2400" b="1" dirty="0"/>
              <a:t>Baseline</a:t>
            </a:r>
            <a:r>
              <a:rPr lang="el-GR" sz="2400" b="1" dirty="0" smtClean="0"/>
              <a:t>),</a:t>
            </a:r>
            <a:endParaRPr lang="el-GR" sz="2400" b="1" dirty="0"/>
          </a:p>
          <a:p>
            <a:pPr marL="457200" indent="-457200">
              <a:buFont typeface="Wingdings" panose="05000000000000000000" pitchFamily="2" charset="2"/>
              <a:buChar char="§"/>
            </a:pPr>
            <a:r>
              <a:rPr lang="el-GR" sz="2400" dirty="0"/>
              <a:t>Πραγματικές εργατοώρες:</a:t>
            </a:r>
          </a:p>
          <a:p>
            <a:pPr marL="566928" lvl="1"/>
            <a:r>
              <a:rPr lang="el-GR" sz="2400" b="1" dirty="0"/>
              <a:t>Ποσοστό ολοκλήρωσης = (Πραγματικές εργατοώρες που δαπανήθηκαν μέχρι την ημερομηνία αναφοράς) / (Εκτιμώμενες εργατοώρες μέχρι την ολοκλήρωση</a:t>
            </a:r>
            <a:r>
              <a:rPr lang="el-GR" sz="2400" b="1" dirty="0" smtClean="0"/>
              <a:t>). </a:t>
            </a:r>
            <a:endParaRPr lang="el-GR" sz="2400" b="1"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855012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97289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Διάρκεια (</a:t>
            </a:r>
            <a:r>
              <a:rPr lang="en-US" dirty="0" smtClean="0"/>
              <a:t>Duration</a:t>
            </a:r>
            <a:r>
              <a:rPr lang="el-GR" dirty="0" smtClean="0"/>
              <a:t>)</a:t>
            </a:r>
            <a:endParaRPr lang="el-GR" dirty="0">
              <a:latin typeface="+mn-lt"/>
            </a:endParaRPr>
          </a:p>
        </p:txBody>
      </p:sp>
      <p:sp>
        <p:nvSpPr>
          <p:cNvPr id="8" name="Θέση περιεχομένου 2" descr="Διάρκεια στο Baseline:&#10;Ποσοστό ολοκλήρωσης ίσο με (Data Date - BL Start Date) διά Total BL Duration, &#10;όπου BL Start Date είναι η ημερομηνία έναρξης σύμφωνα με το baseline.&#10;Πραγματική διάρκεια:&#10;Ποσοστό ολοκλήρωσης ίσο με Πραγματική διάρκεια διά Εκτιμώμενη διάρκεια στη ολοκλήρωση,&#10;όπου Εκτιμώμενη διάρκεια στην ολοκλήρωση ίσο με πραγματική διάρκεια σύν Υπολειπόμενη διάρκεια.&#10;&#10;"/>
          <p:cNvSpPr>
            <a:spLocks noGrp="1"/>
          </p:cNvSpPr>
          <p:nvPr>
            <p:ph idx="1"/>
          </p:nvPr>
        </p:nvSpPr>
        <p:spPr>
          <a:xfrm>
            <a:off x="457200" y="1268760"/>
            <a:ext cx="8229600" cy="4657704"/>
          </a:xfrm>
        </p:spPr>
        <p:txBody>
          <a:bodyPr>
            <a:normAutofit fontScale="92500" lnSpcReduction="20000"/>
          </a:bodyPr>
          <a:lstStyle/>
          <a:p>
            <a:pPr>
              <a:buFont typeface="Wingdings" panose="05000000000000000000" pitchFamily="2" charset="2"/>
              <a:buChar char="§"/>
            </a:pPr>
            <a:r>
              <a:rPr lang="el-GR" dirty="0" smtClean="0"/>
              <a:t>Διάρκεια </a:t>
            </a:r>
            <a:r>
              <a:rPr lang="el-GR" dirty="0"/>
              <a:t>στο </a:t>
            </a:r>
            <a:r>
              <a:rPr lang="en-US" dirty="0"/>
              <a:t>Baseline</a:t>
            </a:r>
            <a:r>
              <a:rPr lang="en-US" dirty="0" smtClean="0"/>
              <a:t>:</a:t>
            </a:r>
            <a:endParaRPr lang="el-GR" dirty="0" smtClean="0"/>
          </a:p>
          <a:p>
            <a:pPr marL="109728" indent="0">
              <a:buNone/>
            </a:pPr>
            <a:r>
              <a:rPr lang="el-GR" b="1" dirty="0"/>
              <a:t>Ποσοστό ολοκλήρωσης</a:t>
            </a:r>
            <a:r>
              <a:rPr lang="en-US" b="1" dirty="0"/>
              <a:t> = (Data Date - BL Start Date)/Total BL Duration </a:t>
            </a:r>
            <a:endParaRPr lang="el-GR" b="1" dirty="0"/>
          </a:p>
          <a:p>
            <a:pPr marL="109728" indent="0">
              <a:buNone/>
            </a:pPr>
            <a:r>
              <a:rPr lang="el-GR" dirty="0"/>
              <a:t>όπου </a:t>
            </a:r>
            <a:r>
              <a:rPr lang="en-US" dirty="0"/>
              <a:t>BL Start Date </a:t>
            </a:r>
            <a:r>
              <a:rPr lang="el-GR" dirty="0"/>
              <a:t>είναι η ημερομηνία έναρξης σύμφωνα με το </a:t>
            </a:r>
            <a:r>
              <a:rPr lang="en-US" dirty="0"/>
              <a:t>baseline</a:t>
            </a:r>
            <a:r>
              <a:rPr lang="el-GR" dirty="0" smtClean="0"/>
              <a:t>.</a:t>
            </a:r>
          </a:p>
          <a:p>
            <a:pPr>
              <a:buFont typeface="Wingdings" panose="05000000000000000000" pitchFamily="2" charset="2"/>
              <a:buChar char="§"/>
            </a:pPr>
            <a:r>
              <a:rPr lang="el-GR" dirty="0" smtClean="0"/>
              <a:t>Πραγματική </a:t>
            </a:r>
            <a:r>
              <a:rPr lang="el-GR" dirty="0"/>
              <a:t>διάρκεια:</a:t>
            </a:r>
          </a:p>
          <a:p>
            <a:pPr marL="109728" indent="0">
              <a:buNone/>
            </a:pPr>
            <a:r>
              <a:rPr lang="el-GR" b="1" dirty="0"/>
              <a:t>Ποσοστό ολοκλήρωσης = Πραγματική διάρκεια / Εκτιμώμενη διάρκεια στη ολοκλήρωση</a:t>
            </a:r>
          </a:p>
          <a:p>
            <a:pPr marL="109728" indent="0">
              <a:buNone/>
            </a:pPr>
            <a:r>
              <a:rPr lang="el-GR" dirty="0"/>
              <a:t>όπου Εκτιμώμενη διάρκεια στην ολοκλήρωση = πραγματική διάρκεια + Υπολειπόμενη διάρκεια</a:t>
            </a:r>
            <a:r>
              <a:rPr lang="el-GR" dirty="0" smtClean="0"/>
              <a:t>.</a:t>
            </a:r>
            <a:endParaRPr lang="el-GR" dirty="0"/>
          </a:p>
          <a:p>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Μονάδες </a:t>
            </a:r>
            <a:r>
              <a:rPr lang="el-GR" dirty="0" err="1" smtClean="0"/>
              <a:t>εργατοημέρας</a:t>
            </a:r>
            <a:r>
              <a:rPr lang="el-GR" dirty="0" smtClean="0"/>
              <a:t> (</a:t>
            </a:r>
            <a:r>
              <a:rPr lang="en-US" dirty="0" smtClean="0"/>
              <a:t>Workday unit</a:t>
            </a:r>
            <a:r>
              <a:rPr lang="el-GR" dirty="0" smtClean="0"/>
              <a:t>) (1 από 2)</a:t>
            </a:r>
            <a:endParaRPr lang="el-GR" dirty="0">
              <a:latin typeface="+mn-lt"/>
            </a:endParaRPr>
          </a:p>
        </p:txBody>
      </p:sp>
      <p:sp>
        <p:nvSpPr>
          <p:cNvPr id="2" name="Ορθογώνιο 1"/>
          <p:cNvSpPr/>
          <p:nvPr/>
        </p:nvSpPr>
        <p:spPr>
          <a:xfrm>
            <a:off x="467544" y="1700808"/>
            <a:ext cx="8219256" cy="4154984"/>
          </a:xfrm>
          <a:prstGeom prst="rect">
            <a:avLst/>
          </a:prstGeom>
        </p:spPr>
        <p:txBody>
          <a:bodyPr wrap="square">
            <a:spAutoFit/>
          </a:bodyPr>
          <a:lstStyle/>
          <a:p>
            <a:pPr marL="109728" indent="0">
              <a:buNone/>
            </a:pPr>
            <a:r>
              <a:rPr lang="el-GR" sz="2400" dirty="0" smtClean="0"/>
              <a:t>Η μέθοδος στηρίζεται στην υπόθεση ότι οι δραστηριότητες έχουν βαρύτητα για το έργο ανάλογη με τη διάρκειά τους. </a:t>
            </a:r>
          </a:p>
          <a:p>
            <a:pPr marL="109728" indent="0">
              <a:buNone/>
            </a:pPr>
            <a:r>
              <a:rPr lang="el-GR" sz="2400" dirty="0" smtClean="0"/>
              <a:t>Σε ένα απλό παράδειγμα ας δούμε ένα έργο με 3 δραστηριότητες (</a:t>
            </a:r>
            <a:r>
              <a:rPr lang="en-US" sz="2400" dirty="0" smtClean="0"/>
              <a:t>A, B </a:t>
            </a:r>
            <a:r>
              <a:rPr lang="el-GR" sz="2400" dirty="0" smtClean="0"/>
              <a:t>και </a:t>
            </a:r>
            <a:r>
              <a:rPr lang="en-US" sz="2400" dirty="0" smtClean="0"/>
              <a:t>C</a:t>
            </a:r>
            <a:r>
              <a:rPr lang="el-GR" sz="2400" dirty="0" smtClean="0"/>
              <a:t>), κάθε μια εκ των οποίων έχει διάρκεια 4 ημερών. </a:t>
            </a:r>
          </a:p>
          <a:p>
            <a:pPr marL="109728" indent="0">
              <a:buNone/>
            </a:pPr>
            <a:endParaRPr lang="el-GR" sz="2400" dirty="0" smtClean="0"/>
          </a:p>
          <a:p>
            <a:pPr marL="109728" indent="0">
              <a:buNone/>
            </a:pPr>
            <a:r>
              <a:rPr lang="el-GR" sz="2400" dirty="0" smtClean="0"/>
              <a:t>Η </a:t>
            </a:r>
            <a:r>
              <a:rPr lang="en-US" sz="2400" dirty="0" smtClean="0"/>
              <a:t>A</a:t>
            </a:r>
            <a:r>
              <a:rPr lang="el-GR" sz="2400" dirty="0" smtClean="0"/>
              <a:t> είναι προαπαιτούμενη τόσο της </a:t>
            </a:r>
            <a:r>
              <a:rPr lang="en-US" sz="2400" dirty="0" smtClean="0"/>
              <a:t>B</a:t>
            </a:r>
            <a:r>
              <a:rPr lang="el-GR" sz="2400" dirty="0" smtClean="0"/>
              <a:t> όσο και της </a:t>
            </a:r>
            <a:r>
              <a:rPr lang="en-US" sz="2400" dirty="0" smtClean="0"/>
              <a:t>C</a:t>
            </a:r>
            <a:r>
              <a:rPr lang="el-GR" sz="2400" dirty="0" smtClean="0"/>
              <a:t>. Τώρα, 4 ημέρες από την έναρξη του έργου η </a:t>
            </a:r>
            <a:r>
              <a:rPr lang="en-US" sz="2400" dirty="0" smtClean="0"/>
              <a:t>A</a:t>
            </a:r>
            <a:r>
              <a:rPr lang="el-GR" sz="2400" dirty="0" smtClean="0"/>
              <a:t> έχει ολοκληρωθεί ενώ οι </a:t>
            </a:r>
            <a:r>
              <a:rPr lang="en-US" sz="2400" dirty="0" smtClean="0"/>
              <a:t>B</a:t>
            </a:r>
            <a:r>
              <a:rPr lang="el-GR" sz="2400" dirty="0" smtClean="0"/>
              <a:t> και </a:t>
            </a:r>
            <a:r>
              <a:rPr lang="en-US" sz="2400" dirty="0" smtClean="0"/>
              <a:t>C</a:t>
            </a:r>
            <a:r>
              <a:rPr lang="el-GR" sz="2400" dirty="0" smtClean="0"/>
              <a:t> δεν έχουν ξεκινήσει ακόμα. Στην περίπτωση αυτή, κάθε δραστηριότητα έχει βαρύτητα 4 μονάδων, ενώ το έργο 12 μονάδων. Οι μονάδες που ολοκληρώθηκαν είναι 4.</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Μονάδες </a:t>
            </a:r>
            <a:r>
              <a:rPr lang="el-GR" dirty="0" err="1" smtClean="0"/>
              <a:t>εργατοημέρας</a:t>
            </a:r>
            <a:r>
              <a:rPr lang="el-GR" dirty="0" smtClean="0"/>
              <a:t> (</a:t>
            </a:r>
            <a:r>
              <a:rPr lang="en-US" dirty="0" smtClean="0"/>
              <a:t>Workday unit</a:t>
            </a:r>
            <a:r>
              <a:rPr lang="el-GR" dirty="0" smtClean="0"/>
              <a:t>) (2 από 2)</a:t>
            </a:r>
            <a:endParaRPr lang="el-GR" dirty="0">
              <a:latin typeface="+mn-lt"/>
            </a:endParaRPr>
          </a:p>
        </p:txBody>
      </p:sp>
      <p:sp>
        <p:nvSpPr>
          <p:cNvPr id="10" name="Ορθογώνιο 9" descr="Ποσοστό ολοκλήρωσης ίσο με (πραγματικές μονάδες) διά (συνολικές μονάδες) ίσο με 4 διά 12 ίσο με 33 επί τοις εκατό.&#10;"/>
          <p:cNvSpPr/>
          <p:nvPr/>
        </p:nvSpPr>
        <p:spPr>
          <a:xfrm>
            <a:off x="624382" y="4797152"/>
            <a:ext cx="7488832" cy="954107"/>
          </a:xfrm>
          <a:prstGeom prst="rect">
            <a:avLst/>
          </a:prstGeom>
        </p:spPr>
        <p:txBody>
          <a:bodyPr wrap="square">
            <a:spAutoFit/>
          </a:bodyPr>
          <a:lstStyle/>
          <a:p>
            <a:r>
              <a:rPr lang="el-GR" sz="2800" dirty="0"/>
              <a:t>Ποσοστό ολοκλήρωσης = (πραγματικές μονάδες) / (συνολικές μονάδες) = 4/12 = 33</a:t>
            </a:r>
            <a:r>
              <a:rPr lang="el-GR" sz="2800" dirty="0" smtClean="0"/>
              <a:t>%.</a:t>
            </a:r>
            <a:endParaRPr lang="el-GR" sz="2800" dirty="0"/>
          </a:p>
        </p:txBody>
      </p:sp>
      <p:pic>
        <p:nvPicPr>
          <p:cNvPr id="8" name="Θέση περιεχομένου 3" desc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24382" y="1700808"/>
            <a:ext cx="7908058" cy="2808064"/>
          </a:xfrm>
          <a:prstGeom prst="rect">
            <a:avLst/>
          </a:prstGeom>
          <a:ln>
            <a:noFill/>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97289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 </a:t>
            </a:r>
            <a:r>
              <a:rPr lang="el-GR" dirty="0" smtClean="0"/>
              <a:t>(1 από 6)</a:t>
            </a:r>
            <a:endParaRPr lang="el-GR" dirty="0">
              <a:latin typeface="+mn-lt"/>
            </a:endParaRPr>
          </a:p>
        </p:txBody>
      </p:sp>
      <p:sp>
        <p:nvSpPr>
          <p:cNvPr id="6" name="Θέση περιεχομένου 2" descr="Έστω ένα έργο με 3 δραστηριότητες: Οι δύο πρώτες εκτελούνται παράλληλα. Κάθε μια αφορά την εγκατάσταση μιας εσωτερικής ξύλινης πόρτας, η οποία κοστίζει 200 ευρώ η μια. Για την κάθε πόρτα απαιτούνται 2 εργατοώρες ενός τεχνίτη. Η τρίτη δραστηριότητα  αφορά στην εγκατάσταση μιας εξωτερικής διακοσμητικής χειροποίητης πόρτας κόστους 2200 ευρώ και απαιτεί 3 εργατοώρες από 3 τεχνίτες. Αν η εργατοώρα κοστίζει 40 ευρώ έχουμε:&#10;&#10;Συνολικό κόστος πρώτης και δεύτερης δραστηριότητας  ίσο με &#10; 200 σύν 2 επί 40 ίσο με 280 ευρώ η μία.&#10;"/>
          <p:cNvSpPr>
            <a:spLocks noGrp="1"/>
          </p:cNvSpPr>
          <p:nvPr>
            <p:ph sz="quarter" idx="1"/>
          </p:nvPr>
        </p:nvSpPr>
        <p:spPr>
          <a:xfrm>
            <a:off x="395536" y="1268760"/>
            <a:ext cx="8291264" cy="4730080"/>
          </a:xfrm>
        </p:spPr>
        <p:txBody>
          <a:bodyPr>
            <a:noAutofit/>
          </a:bodyPr>
          <a:lstStyle/>
          <a:p>
            <a:pPr marL="109728" indent="0">
              <a:buNone/>
            </a:pPr>
            <a:r>
              <a:rPr lang="el-GR" sz="2400" dirty="0"/>
              <a:t>Έστω ένα έργο με 3 δραστηριότητες: Οι δύο πρώτες εκτελούνται παράλληλα. Κάθε μια αφορά την εγκατάσταση μιας εσωτερικής ξύλινης πόρτας, η οποία κοστίζει 200€ η μια. Για την κάθε πόρτα απαιτούνται 2 εργατοώρες ενός τεχνίτη. Η τρίτη δραστηριότητα  αφορά στην εγκατάσταση μιας εξωτερικής διακοσμητικής χειροποίητης πόρτας κόστους 2200 € και απαιτεί 3 εργατοώρες από 3 τεχνίτες. Αν η εργατοώρα κοστίζει 40€ έχουμε:</a:t>
            </a:r>
          </a:p>
          <a:p>
            <a:pPr marL="109728" indent="0">
              <a:buNone/>
            </a:pPr>
            <a:endParaRPr lang="el-GR" sz="2400" dirty="0"/>
          </a:p>
          <a:p>
            <a:pPr>
              <a:buFont typeface="Wingdings" panose="05000000000000000000" pitchFamily="2" charset="2"/>
              <a:buChar char="§"/>
            </a:pPr>
            <a:r>
              <a:rPr lang="el-GR" sz="2400" dirty="0"/>
              <a:t>Συνολικό κόστος πρώτης/δεύτερης δραστηριότητας  = </a:t>
            </a:r>
          </a:p>
          <a:p>
            <a:pPr marL="109728" indent="0">
              <a:buNone/>
            </a:pPr>
            <a:r>
              <a:rPr lang="el-GR" sz="2400" dirty="0"/>
              <a:t>	200 + 2 Χ 40 = 280€ η </a:t>
            </a:r>
            <a:r>
              <a:rPr lang="el-GR" sz="2400" dirty="0" smtClean="0"/>
              <a:t>μία</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 </a:t>
            </a:r>
            <a:r>
              <a:rPr lang="el-GR" dirty="0" smtClean="0"/>
              <a:t>(2 από 6)</a:t>
            </a:r>
            <a:endParaRPr lang="el-GR" dirty="0">
              <a:latin typeface="+mn-lt"/>
            </a:endParaRPr>
          </a:p>
        </p:txBody>
      </p:sp>
      <p:sp>
        <p:nvSpPr>
          <p:cNvPr id="2" name="Ορθογώνιο 1" descr="Συνολικό κόστος τρίτης δραστηριότητας ισούται με 2200 σύν 3 επί 3 επ'ι 40 ίσο με 2560 ευρώ,&#10;Συνολικό κόστος έργου ίσο με 2 επί 280 σύν 2560 ίσο με 3120 ευρώ,&#10;Συνολικές εργατοώρες ίσο με 2 σύν 2 σύν 3 επί 3 = 13 εργατοώρες, &#10;Συνολική διάρκεια  ίσο με 2 σύν 3 ίσο με 5 ώρες.&#10;"/>
          <p:cNvSpPr/>
          <p:nvPr/>
        </p:nvSpPr>
        <p:spPr>
          <a:xfrm>
            <a:off x="457200" y="1273984"/>
            <a:ext cx="8219256" cy="1938992"/>
          </a:xfrm>
          <a:prstGeom prst="rect">
            <a:avLst/>
          </a:prstGeom>
        </p:spPr>
        <p:txBody>
          <a:bodyPr wrap="square">
            <a:spAutoFit/>
          </a:bodyPr>
          <a:lstStyle/>
          <a:p>
            <a:pPr marL="342900" indent="-342900">
              <a:buFont typeface="Wingdings" panose="05000000000000000000" pitchFamily="2" charset="2"/>
              <a:buChar char="§"/>
            </a:pPr>
            <a:r>
              <a:rPr lang="el-GR" sz="2400" dirty="0"/>
              <a:t>Συνολικό κόστος τρίτης δραστηριότητας  = </a:t>
            </a:r>
            <a:r>
              <a:rPr lang="el-GR" sz="2400" dirty="0" smtClean="0"/>
              <a:t>2200 </a:t>
            </a:r>
            <a:r>
              <a:rPr lang="el-GR" sz="2400" dirty="0"/>
              <a:t>+ 3 Χ 3 Χ 40 = 2560</a:t>
            </a:r>
            <a:r>
              <a:rPr lang="el-GR" sz="2400" dirty="0" smtClean="0"/>
              <a:t>€,</a:t>
            </a:r>
            <a:endParaRPr lang="el-GR" sz="2400" dirty="0"/>
          </a:p>
          <a:p>
            <a:pPr marL="342900" indent="-342900">
              <a:buFont typeface="Wingdings" panose="05000000000000000000" pitchFamily="2" charset="2"/>
              <a:buChar char="§"/>
            </a:pPr>
            <a:r>
              <a:rPr lang="el-GR" sz="2400" dirty="0"/>
              <a:t>Συνολικό κόστος έργου </a:t>
            </a:r>
            <a:r>
              <a:rPr lang="el-GR" sz="2400" dirty="0" smtClean="0"/>
              <a:t>= 2 </a:t>
            </a:r>
            <a:r>
              <a:rPr lang="el-GR" sz="2400" dirty="0"/>
              <a:t>Χ 280 + 2560 = 3120</a:t>
            </a:r>
            <a:r>
              <a:rPr lang="el-GR" sz="2400" dirty="0" smtClean="0"/>
              <a:t>€,</a:t>
            </a:r>
            <a:endParaRPr lang="el-GR" sz="2400" dirty="0"/>
          </a:p>
          <a:p>
            <a:pPr marL="342900" indent="-342900">
              <a:buFont typeface="Wingdings" panose="05000000000000000000" pitchFamily="2" charset="2"/>
              <a:buChar char="§"/>
            </a:pPr>
            <a:r>
              <a:rPr lang="el-GR" sz="2400" dirty="0"/>
              <a:t>Συνολικές εργατοώρες </a:t>
            </a:r>
            <a:r>
              <a:rPr lang="el-GR" sz="2400" dirty="0" smtClean="0"/>
              <a:t>= 2 </a:t>
            </a:r>
            <a:r>
              <a:rPr lang="el-GR" sz="2400" dirty="0"/>
              <a:t>+ 2 + 3 Χ 3 = 13 </a:t>
            </a:r>
            <a:r>
              <a:rPr lang="el-GR" sz="2400" dirty="0" smtClean="0"/>
              <a:t>εργατοώρες, </a:t>
            </a:r>
            <a:endParaRPr lang="el-GR" sz="2400" dirty="0"/>
          </a:p>
          <a:p>
            <a:pPr marL="342900" indent="-342900">
              <a:buFont typeface="Wingdings" panose="05000000000000000000" pitchFamily="2" charset="2"/>
              <a:buChar char="§"/>
            </a:pPr>
            <a:r>
              <a:rPr lang="el-GR" sz="2400" dirty="0"/>
              <a:t>Συνολική διάρκεια  = </a:t>
            </a:r>
            <a:r>
              <a:rPr lang="el-GR" sz="2400" dirty="0" smtClean="0"/>
              <a:t>2 </a:t>
            </a:r>
            <a:r>
              <a:rPr lang="el-GR" sz="2400" dirty="0"/>
              <a:t>+ 3 = 5 </a:t>
            </a:r>
            <a:r>
              <a:rPr lang="el-GR" sz="2400" dirty="0" smtClean="0"/>
              <a:t>ώρες.</a:t>
            </a:r>
            <a:endParaRPr lang="el-GR" sz="2400" dirty="0"/>
          </a:p>
        </p:txBody>
      </p:sp>
      <p:sp>
        <p:nvSpPr>
          <p:cNvPr id="3" name="Ορθογώνιο 2"/>
          <p:cNvSpPr/>
          <p:nvPr/>
        </p:nvSpPr>
        <p:spPr>
          <a:xfrm>
            <a:off x="446856" y="3875564"/>
            <a:ext cx="8229600" cy="1569660"/>
          </a:xfrm>
          <a:prstGeom prst="rect">
            <a:avLst/>
          </a:prstGeom>
        </p:spPr>
        <p:txBody>
          <a:bodyPr wrap="square">
            <a:spAutoFit/>
          </a:bodyPr>
          <a:lstStyle/>
          <a:p>
            <a:pPr marL="109728" indent="0">
              <a:buNone/>
            </a:pPr>
            <a:r>
              <a:rPr lang="el-GR" sz="2400" dirty="0"/>
              <a:t>Ας υποθέσουμε ότι στη χρονική στιγμή αναφοράς έχουν ολοκληρωθεί οι δύο πρώτες δραστηριότητες και η τρίτη δεν έχει ξεκινήσει ακόμα, το ερώτημα είναι ποιο θα είναι το ποσοστό ολοκλήρωσης του έργου.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 </a:t>
            </a:r>
            <a:r>
              <a:rPr lang="el-GR" dirty="0" smtClean="0"/>
              <a:t>(3 </a:t>
            </a:r>
            <a:r>
              <a:rPr lang="el-GR" dirty="0"/>
              <a:t>από </a:t>
            </a:r>
            <a:r>
              <a:rPr lang="el-GR" dirty="0" smtClean="0"/>
              <a:t>6)</a:t>
            </a:r>
            <a:endParaRPr lang="el-GR" dirty="0">
              <a:latin typeface="+mn-lt"/>
            </a:endParaRPr>
          </a:p>
        </p:txBody>
      </p:sp>
      <p:grpSp>
        <p:nvGrpSpPr>
          <p:cNvPr id="13" name="Group 4" descr="Επιχειρώντας να αναπαραστήσουμε το έργο σε ένα διάγραμμα Gantt χρειαζόμαστε στον οριζόντιο άξονα που μετρά το χρόνο να θέσουμε τις τιμές 2 και 5 οι οποίες αντιστοιχούν σε ώρες. Από το 0 έως το 2 θα τοποθετήσουμε δύο ράβδους παράλληλες προς τον οριζόντιο άξονα οι οποίες και αντιστοιχούν στις δραστηριότητες Δ1 και Δ2. Ακριβώς μετά από τις δύο ράβδους πρέπει να τοποθετήσουμε μια ράβδο μήκους 3 η οποία αντιστοιχεί στη δραστηριότητα Δ3. Καθώς η χρονική στιγμή αναφοράς είναι με τη λήξη των Δ1 και Δ2 οι οποίες ολοκληρώθηκαν κανονικά, αρκεί στο σημείο 2 να υψώσουμε μια κάθετη ημιευθεία η οποία μας δίνει και την κατάσταση της προόδου του έργου εποπτικά."/>
          <p:cNvGrpSpPr>
            <a:grpSpLocks noChangeAspect="1"/>
          </p:cNvGrpSpPr>
          <p:nvPr/>
        </p:nvGrpSpPr>
        <p:grpSpPr bwMode="auto">
          <a:xfrm>
            <a:off x="395536" y="1124744"/>
            <a:ext cx="8352928" cy="3044435"/>
            <a:chOff x="1020" y="2024"/>
            <a:chExt cx="3726" cy="1866"/>
          </a:xfrm>
        </p:grpSpPr>
        <p:sp>
          <p:nvSpPr>
            <p:cNvPr id="14" name="AutoShape 3"/>
            <p:cNvSpPr>
              <a:spLocks noChangeAspect="1" noChangeArrowheads="1" noTextEdit="1"/>
            </p:cNvSpPr>
            <p:nvPr/>
          </p:nvSpPr>
          <p:spPr bwMode="auto">
            <a:xfrm>
              <a:off x="1020" y="2024"/>
              <a:ext cx="372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5" name="Rectangle 5"/>
            <p:cNvSpPr>
              <a:spLocks noChangeArrowheads="1"/>
            </p:cNvSpPr>
            <p:nvPr/>
          </p:nvSpPr>
          <p:spPr bwMode="auto">
            <a:xfrm>
              <a:off x="1020" y="2024"/>
              <a:ext cx="3720" cy="18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6" name="Rectangle 6"/>
            <p:cNvSpPr>
              <a:spLocks noChangeArrowheads="1"/>
            </p:cNvSpPr>
            <p:nvPr/>
          </p:nvSpPr>
          <p:spPr bwMode="auto">
            <a:xfrm>
              <a:off x="1409" y="3527"/>
              <a:ext cx="9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rPr>
                <a:t>0</a:t>
              </a:r>
              <a:endParaRPr kumimoji="0" lang="el-GR" sz="1800" b="0" i="0" u="none" strike="noStrike" cap="none" normalizeH="0" baseline="0" smtClean="0">
                <a:ln>
                  <a:noFill/>
                </a:ln>
                <a:solidFill>
                  <a:schemeClr val="tx1"/>
                </a:solidFill>
                <a:effectLst/>
                <a:latin typeface="Arial" pitchFamily="34" charset="0"/>
              </a:endParaRPr>
            </a:p>
          </p:txBody>
        </p:sp>
        <p:sp>
          <p:nvSpPr>
            <p:cNvPr id="17" name="Rectangle 7"/>
            <p:cNvSpPr>
              <a:spLocks noChangeArrowheads="1"/>
            </p:cNvSpPr>
            <p:nvPr/>
          </p:nvSpPr>
          <p:spPr bwMode="auto">
            <a:xfrm>
              <a:off x="2152" y="3527"/>
              <a:ext cx="9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rPr>
                <a:t>2</a:t>
              </a:r>
              <a:endParaRPr kumimoji="0" lang="el-GR" sz="1800" b="0" i="0" u="none" strike="noStrike" cap="none" normalizeH="0" baseline="0" smtClean="0">
                <a:ln>
                  <a:noFill/>
                </a:ln>
                <a:solidFill>
                  <a:schemeClr val="tx1"/>
                </a:solidFill>
                <a:effectLst/>
                <a:latin typeface="Arial" pitchFamily="34" charset="0"/>
              </a:endParaRPr>
            </a:p>
          </p:txBody>
        </p:sp>
        <p:sp>
          <p:nvSpPr>
            <p:cNvPr id="18" name="Rectangle 8"/>
            <p:cNvSpPr>
              <a:spLocks noChangeArrowheads="1"/>
            </p:cNvSpPr>
            <p:nvPr/>
          </p:nvSpPr>
          <p:spPr bwMode="auto">
            <a:xfrm>
              <a:off x="3637" y="3527"/>
              <a:ext cx="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1100" dirty="0">
                  <a:solidFill>
                    <a:srgbClr val="000000"/>
                  </a:solidFill>
                  <a:latin typeface="Calibri" pitchFamily="34" charset="0"/>
                </a:rPr>
                <a:t>5</a:t>
              </a:r>
              <a:endParaRPr kumimoji="0" lang="el-GR" sz="1800" b="0" i="0" u="none" strike="noStrike" cap="none" normalizeH="0" baseline="0" dirty="0" smtClean="0">
                <a:ln>
                  <a:noFill/>
                </a:ln>
                <a:solidFill>
                  <a:schemeClr val="tx1"/>
                </a:solidFill>
                <a:effectLst/>
                <a:latin typeface="Arial" pitchFamily="34" charset="0"/>
              </a:endParaRPr>
            </a:p>
          </p:txBody>
        </p:sp>
        <p:sp>
          <p:nvSpPr>
            <p:cNvPr id="19" name="Rectangle 9"/>
            <p:cNvSpPr>
              <a:spLocks noChangeArrowheads="1"/>
            </p:cNvSpPr>
            <p:nvPr/>
          </p:nvSpPr>
          <p:spPr bwMode="auto">
            <a:xfrm>
              <a:off x="1722" y="2527"/>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rPr>
                <a:t>Δ1</a:t>
              </a:r>
              <a:endParaRPr kumimoji="0" lang="el-GR" sz="1800" b="0" i="0" u="none" strike="noStrike" cap="none" normalizeH="0" baseline="0" smtClean="0">
                <a:ln>
                  <a:noFill/>
                </a:ln>
                <a:solidFill>
                  <a:schemeClr val="tx1"/>
                </a:solidFill>
                <a:effectLst/>
                <a:latin typeface="Arial" pitchFamily="34" charset="0"/>
              </a:endParaRPr>
            </a:p>
          </p:txBody>
        </p:sp>
        <p:sp>
          <p:nvSpPr>
            <p:cNvPr id="20" name="Rectangle 10"/>
            <p:cNvSpPr>
              <a:spLocks noChangeArrowheads="1"/>
            </p:cNvSpPr>
            <p:nvPr/>
          </p:nvSpPr>
          <p:spPr bwMode="auto">
            <a:xfrm>
              <a:off x="1722" y="2781"/>
              <a:ext cx="14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Calibri" pitchFamily="34" charset="0"/>
                </a:rPr>
                <a:t>Δ2</a:t>
              </a:r>
              <a:endParaRPr kumimoji="0" lang="el-GR" sz="1800" b="0" i="0" u="none" strike="noStrike" cap="none" normalizeH="0" baseline="0" smtClean="0">
                <a:ln>
                  <a:noFill/>
                </a:ln>
                <a:solidFill>
                  <a:schemeClr val="tx1"/>
                </a:solidFill>
                <a:effectLst/>
                <a:latin typeface="Arial" pitchFamily="34" charset="0"/>
              </a:endParaRPr>
            </a:p>
          </p:txBody>
        </p:sp>
        <p:sp>
          <p:nvSpPr>
            <p:cNvPr id="21" name="Rectangle 11"/>
            <p:cNvSpPr>
              <a:spLocks noChangeArrowheads="1"/>
            </p:cNvSpPr>
            <p:nvPr/>
          </p:nvSpPr>
          <p:spPr bwMode="auto">
            <a:xfrm>
              <a:off x="2836" y="3036"/>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Calibri" pitchFamily="34" charset="0"/>
                </a:rPr>
                <a:t>Δ3</a:t>
              </a:r>
              <a:endParaRPr kumimoji="0" lang="el-GR" sz="1800" b="0" i="0" u="none" strike="noStrike" cap="none" normalizeH="0" baseline="0" smtClean="0">
                <a:ln>
                  <a:noFill/>
                </a:ln>
                <a:solidFill>
                  <a:schemeClr val="tx1"/>
                </a:solidFill>
                <a:effectLst/>
                <a:latin typeface="Arial" pitchFamily="34" charset="0"/>
              </a:endParaRPr>
            </a:p>
          </p:txBody>
        </p:sp>
        <p:sp>
          <p:nvSpPr>
            <p:cNvPr id="22" name="Rectangle 12"/>
            <p:cNvSpPr>
              <a:spLocks noChangeArrowheads="1"/>
            </p:cNvSpPr>
            <p:nvPr/>
          </p:nvSpPr>
          <p:spPr bwMode="auto">
            <a:xfrm>
              <a:off x="1020"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3" name="Rectangle 13"/>
            <p:cNvSpPr>
              <a:spLocks noChangeArrowheads="1"/>
            </p:cNvSpPr>
            <p:nvPr/>
          </p:nvSpPr>
          <p:spPr bwMode="auto">
            <a:xfrm>
              <a:off x="1391"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4" name="Rectangle 14"/>
            <p:cNvSpPr>
              <a:spLocks noChangeArrowheads="1"/>
            </p:cNvSpPr>
            <p:nvPr/>
          </p:nvSpPr>
          <p:spPr bwMode="auto">
            <a:xfrm>
              <a:off x="1763"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5" name="Rectangle 15"/>
            <p:cNvSpPr>
              <a:spLocks noChangeArrowheads="1"/>
            </p:cNvSpPr>
            <p:nvPr/>
          </p:nvSpPr>
          <p:spPr bwMode="auto">
            <a:xfrm>
              <a:off x="2134"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6" name="Rectangle 16"/>
            <p:cNvSpPr>
              <a:spLocks noChangeArrowheads="1"/>
            </p:cNvSpPr>
            <p:nvPr/>
          </p:nvSpPr>
          <p:spPr bwMode="auto">
            <a:xfrm>
              <a:off x="2506" y="2024"/>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7" name="Rectangle 17"/>
            <p:cNvSpPr>
              <a:spLocks noChangeArrowheads="1"/>
            </p:cNvSpPr>
            <p:nvPr/>
          </p:nvSpPr>
          <p:spPr bwMode="auto">
            <a:xfrm>
              <a:off x="2877"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8" name="Rectangle 18"/>
            <p:cNvSpPr>
              <a:spLocks noChangeArrowheads="1"/>
            </p:cNvSpPr>
            <p:nvPr/>
          </p:nvSpPr>
          <p:spPr bwMode="auto">
            <a:xfrm>
              <a:off x="3249" y="2024"/>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9" name="Rectangle 19"/>
            <p:cNvSpPr>
              <a:spLocks noChangeArrowheads="1"/>
            </p:cNvSpPr>
            <p:nvPr/>
          </p:nvSpPr>
          <p:spPr bwMode="auto">
            <a:xfrm>
              <a:off x="3620"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0" name="Rectangle 20"/>
            <p:cNvSpPr>
              <a:spLocks noChangeArrowheads="1"/>
            </p:cNvSpPr>
            <p:nvPr/>
          </p:nvSpPr>
          <p:spPr bwMode="auto">
            <a:xfrm>
              <a:off x="3991"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1" name="Rectangle 21"/>
            <p:cNvSpPr>
              <a:spLocks noChangeArrowheads="1"/>
            </p:cNvSpPr>
            <p:nvPr/>
          </p:nvSpPr>
          <p:spPr bwMode="auto">
            <a:xfrm>
              <a:off x="4363"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2" name="Rectangle 22"/>
            <p:cNvSpPr>
              <a:spLocks noChangeArrowheads="1"/>
            </p:cNvSpPr>
            <p:nvPr/>
          </p:nvSpPr>
          <p:spPr bwMode="auto">
            <a:xfrm>
              <a:off x="4734" y="2024"/>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3" name="Line 23"/>
            <p:cNvSpPr>
              <a:spLocks noChangeShapeType="1"/>
            </p:cNvSpPr>
            <p:nvPr/>
          </p:nvSpPr>
          <p:spPr bwMode="auto">
            <a:xfrm>
              <a:off x="1391" y="2145"/>
              <a:ext cx="0" cy="3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4" name="Rectangle 24"/>
            <p:cNvSpPr>
              <a:spLocks noChangeArrowheads="1"/>
            </p:cNvSpPr>
            <p:nvPr/>
          </p:nvSpPr>
          <p:spPr bwMode="auto">
            <a:xfrm>
              <a:off x="1391" y="2145"/>
              <a:ext cx="6" cy="3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5" name="Rectangle 25"/>
            <p:cNvSpPr>
              <a:spLocks noChangeArrowheads="1"/>
            </p:cNvSpPr>
            <p:nvPr/>
          </p:nvSpPr>
          <p:spPr bwMode="auto">
            <a:xfrm>
              <a:off x="1397" y="2509"/>
              <a:ext cx="743"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6" name="Line 26"/>
            <p:cNvSpPr>
              <a:spLocks noChangeShapeType="1"/>
            </p:cNvSpPr>
            <p:nvPr/>
          </p:nvSpPr>
          <p:spPr bwMode="auto">
            <a:xfrm>
              <a:off x="2134" y="2266"/>
              <a:ext cx="0" cy="2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7" name="Rectangle 27"/>
            <p:cNvSpPr>
              <a:spLocks noChangeArrowheads="1"/>
            </p:cNvSpPr>
            <p:nvPr/>
          </p:nvSpPr>
          <p:spPr bwMode="auto">
            <a:xfrm>
              <a:off x="2134" y="2266"/>
              <a:ext cx="6" cy="2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8" name="Rectangle 28"/>
            <p:cNvSpPr>
              <a:spLocks noChangeArrowheads="1"/>
            </p:cNvSpPr>
            <p:nvPr/>
          </p:nvSpPr>
          <p:spPr bwMode="auto">
            <a:xfrm>
              <a:off x="1386" y="2509"/>
              <a:ext cx="11" cy="1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39" name="Rectangle 29"/>
            <p:cNvSpPr>
              <a:spLocks noChangeArrowheads="1"/>
            </p:cNvSpPr>
            <p:nvPr/>
          </p:nvSpPr>
          <p:spPr bwMode="auto">
            <a:xfrm>
              <a:off x="1397" y="2636"/>
              <a:ext cx="743"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0" name="Rectangle 30"/>
            <p:cNvSpPr>
              <a:spLocks noChangeArrowheads="1"/>
            </p:cNvSpPr>
            <p:nvPr/>
          </p:nvSpPr>
          <p:spPr bwMode="auto">
            <a:xfrm>
              <a:off x="2128" y="2521"/>
              <a:ext cx="12" cy="1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1" name="Line 31"/>
            <p:cNvSpPr>
              <a:spLocks noChangeShapeType="1"/>
            </p:cNvSpPr>
            <p:nvPr/>
          </p:nvSpPr>
          <p:spPr bwMode="auto">
            <a:xfrm>
              <a:off x="1391" y="2648"/>
              <a:ext cx="0" cy="1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2" name="Rectangle 32"/>
            <p:cNvSpPr>
              <a:spLocks noChangeArrowheads="1"/>
            </p:cNvSpPr>
            <p:nvPr/>
          </p:nvSpPr>
          <p:spPr bwMode="auto">
            <a:xfrm>
              <a:off x="1391" y="2648"/>
              <a:ext cx="6"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3" name="Rectangle 33"/>
            <p:cNvSpPr>
              <a:spLocks noChangeArrowheads="1"/>
            </p:cNvSpPr>
            <p:nvPr/>
          </p:nvSpPr>
          <p:spPr bwMode="auto">
            <a:xfrm>
              <a:off x="1397" y="2763"/>
              <a:ext cx="743"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4" name="Line 34"/>
            <p:cNvSpPr>
              <a:spLocks noChangeShapeType="1"/>
            </p:cNvSpPr>
            <p:nvPr/>
          </p:nvSpPr>
          <p:spPr bwMode="auto">
            <a:xfrm>
              <a:off x="2134" y="2648"/>
              <a:ext cx="0" cy="1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5" name="Rectangle 35"/>
            <p:cNvSpPr>
              <a:spLocks noChangeArrowheads="1"/>
            </p:cNvSpPr>
            <p:nvPr/>
          </p:nvSpPr>
          <p:spPr bwMode="auto">
            <a:xfrm>
              <a:off x="2134" y="2648"/>
              <a:ext cx="6"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6" name="Rectangle 36"/>
            <p:cNvSpPr>
              <a:spLocks noChangeArrowheads="1"/>
            </p:cNvSpPr>
            <p:nvPr/>
          </p:nvSpPr>
          <p:spPr bwMode="auto">
            <a:xfrm>
              <a:off x="1386" y="2763"/>
              <a:ext cx="11" cy="1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7" name="Rectangle 37"/>
            <p:cNvSpPr>
              <a:spLocks noChangeArrowheads="1"/>
            </p:cNvSpPr>
            <p:nvPr/>
          </p:nvSpPr>
          <p:spPr bwMode="auto">
            <a:xfrm>
              <a:off x="1397" y="2890"/>
              <a:ext cx="743"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8" name="Rectangle 38"/>
            <p:cNvSpPr>
              <a:spLocks noChangeArrowheads="1"/>
            </p:cNvSpPr>
            <p:nvPr/>
          </p:nvSpPr>
          <p:spPr bwMode="auto">
            <a:xfrm>
              <a:off x="2128" y="2775"/>
              <a:ext cx="12" cy="1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49" name="Line 39"/>
            <p:cNvSpPr>
              <a:spLocks noChangeShapeType="1"/>
            </p:cNvSpPr>
            <p:nvPr/>
          </p:nvSpPr>
          <p:spPr bwMode="auto">
            <a:xfrm>
              <a:off x="2134" y="2903"/>
              <a:ext cx="0" cy="1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0" name="Rectangle 40"/>
            <p:cNvSpPr>
              <a:spLocks noChangeArrowheads="1"/>
            </p:cNvSpPr>
            <p:nvPr/>
          </p:nvSpPr>
          <p:spPr bwMode="auto">
            <a:xfrm>
              <a:off x="2134" y="2903"/>
              <a:ext cx="6"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1" name="Rectangle 41"/>
            <p:cNvSpPr>
              <a:spLocks noChangeArrowheads="1"/>
            </p:cNvSpPr>
            <p:nvPr/>
          </p:nvSpPr>
          <p:spPr bwMode="auto">
            <a:xfrm>
              <a:off x="2140" y="3018"/>
              <a:ext cx="148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2" name="Rectangle 42"/>
            <p:cNvSpPr>
              <a:spLocks noChangeArrowheads="1"/>
            </p:cNvSpPr>
            <p:nvPr/>
          </p:nvSpPr>
          <p:spPr bwMode="auto">
            <a:xfrm>
              <a:off x="2128" y="3018"/>
              <a:ext cx="12" cy="1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3" name="Rectangle 43"/>
            <p:cNvSpPr>
              <a:spLocks noChangeArrowheads="1"/>
            </p:cNvSpPr>
            <p:nvPr/>
          </p:nvSpPr>
          <p:spPr bwMode="auto">
            <a:xfrm>
              <a:off x="2140" y="3145"/>
              <a:ext cx="148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4" name="Rectangle 44"/>
            <p:cNvSpPr>
              <a:spLocks noChangeArrowheads="1"/>
            </p:cNvSpPr>
            <p:nvPr/>
          </p:nvSpPr>
          <p:spPr bwMode="auto">
            <a:xfrm>
              <a:off x="3614" y="3030"/>
              <a:ext cx="12" cy="1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5" name="Line 45"/>
            <p:cNvSpPr>
              <a:spLocks noChangeShapeType="1"/>
            </p:cNvSpPr>
            <p:nvPr/>
          </p:nvSpPr>
          <p:spPr bwMode="auto">
            <a:xfrm>
              <a:off x="1391" y="2903"/>
              <a:ext cx="0" cy="61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6" name="Rectangle 46"/>
            <p:cNvSpPr>
              <a:spLocks noChangeArrowheads="1"/>
            </p:cNvSpPr>
            <p:nvPr/>
          </p:nvSpPr>
          <p:spPr bwMode="auto">
            <a:xfrm>
              <a:off x="1391" y="2903"/>
              <a:ext cx="6" cy="6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7" name="Line 47"/>
            <p:cNvSpPr>
              <a:spLocks noChangeShapeType="1"/>
            </p:cNvSpPr>
            <p:nvPr/>
          </p:nvSpPr>
          <p:spPr bwMode="auto">
            <a:xfrm>
              <a:off x="2134" y="3157"/>
              <a:ext cx="0" cy="3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8" name="Rectangle 48"/>
            <p:cNvSpPr>
              <a:spLocks noChangeArrowheads="1"/>
            </p:cNvSpPr>
            <p:nvPr/>
          </p:nvSpPr>
          <p:spPr bwMode="auto">
            <a:xfrm>
              <a:off x="2134" y="3157"/>
              <a:ext cx="6" cy="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59" name="Line 49"/>
            <p:cNvSpPr>
              <a:spLocks noChangeShapeType="1"/>
            </p:cNvSpPr>
            <p:nvPr/>
          </p:nvSpPr>
          <p:spPr bwMode="auto">
            <a:xfrm>
              <a:off x="1397" y="3514"/>
              <a:ext cx="29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0" name="Rectangle 50"/>
            <p:cNvSpPr>
              <a:spLocks noChangeArrowheads="1"/>
            </p:cNvSpPr>
            <p:nvPr/>
          </p:nvSpPr>
          <p:spPr bwMode="auto">
            <a:xfrm>
              <a:off x="1397" y="3514"/>
              <a:ext cx="29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1" name="Line 51"/>
            <p:cNvSpPr>
              <a:spLocks noChangeShapeType="1"/>
            </p:cNvSpPr>
            <p:nvPr/>
          </p:nvSpPr>
          <p:spPr bwMode="auto">
            <a:xfrm>
              <a:off x="1020"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2" name="Rectangle 52"/>
            <p:cNvSpPr>
              <a:spLocks noChangeArrowheads="1"/>
            </p:cNvSpPr>
            <p:nvPr/>
          </p:nvSpPr>
          <p:spPr bwMode="auto">
            <a:xfrm>
              <a:off x="1020"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3" name="Line 53"/>
            <p:cNvSpPr>
              <a:spLocks noChangeShapeType="1"/>
            </p:cNvSpPr>
            <p:nvPr/>
          </p:nvSpPr>
          <p:spPr bwMode="auto">
            <a:xfrm>
              <a:off x="1391"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4" name="Rectangle 54"/>
            <p:cNvSpPr>
              <a:spLocks noChangeArrowheads="1"/>
            </p:cNvSpPr>
            <p:nvPr/>
          </p:nvSpPr>
          <p:spPr bwMode="auto">
            <a:xfrm>
              <a:off x="1391"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5" name="Line 55"/>
            <p:cNvSpPr>
              <a:spLocks noChangeShapeType="1"/>
            </p:cNvSpPr>
            <p:nvPr/>
          </p:nvSpPr>
          <p:spPr bwMode="auto">
            <a:xfrm>
              <a:off x="1763"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6" name="Rectangle 56"/>
            <p:cNvSpPr>
              <a:spLocks noChangeArrowheads="1"/>
            </p:cNvSpPr>
            <p:nvPr/>
          </p:nvSpPr>
          <p:spPr bwMode="auto">
            <a:xfrm>
              <a:off x="1763"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7" name="Line 57"/>
            <p:cNvSpPr>
              <a:spLocks noChangeShapeType="1"/>
            </p:cNvSpPr>
            <p:nvPr/>
          </p:nvSpPr>
          <p:spPr bwMode="auto">
            <a:xfrm>
              <a:off x="2134"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8" name="Rectangle 58"/>
            <p:cNvSpPr>
              <a:spLocks noChangeArrowheads="1"/>
            </p:cNvSpPr>
            <p:nvPr/>
          </p:nvSpPr>
          <p:spPr bwMode="auto">
            <a:xfrm>
              <a:off x="2134"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69" name="Line 59"/>
            <p:cNvSpPr>
              <a:spLocks noChangeShapeType="1"/>
            </p:cNvSpPr>
            <p:nvPr/>
          </p:nvSpPr>
          <p:spPr bwMode="auto">
            <a:xfrm>
              <a:off x="2506"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0" name="Rectangle 60"/>
            <p:cNvSpPr>
              <a:spLocks noChangeArrowheads="1"/>
            </p:cNvSpPr>
            <p:nvPr/>
          </p:nvSpPr>
          <p:spPr bwMode="auto">
            <a:xfrm>
              <a:off x="2506" y="3884"/>
              <a:ext cx="5"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71" name="Line 61"/>
            <p:cNvSpPr>
              <a:spLocks noChangeShapeType="1"/>
            </p:cNvSpPr>
            <p:nvPr/>
          </p:nvSpPr>
          <p:spPr bwMode="auto">
            <a:xfrm>
              <a:off x="2877"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2" name="Rectangle 62"/>
            <p:cNvSpPr>
              <a:spLocks noChangeArrowheads="1"/>
            </p:cNvSpPr>
            <p:nvPr/>
          </p:nvSpPr>
          <p:spPr bwMode="auto">
            <a:xfrm>
              <a:off x="2877"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73" name="Line 63"/>
            <p:cNvSpPr>
              <a:spLocks noChangeShapeType="1"/>
            </p:cNvSpPr>
            <p:nvPr/>
          </p:nvSpPr>
          <p:spPr bwMode="auto">
            <a:xfrm>
              <a:off x="3249"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4" name="Rectangle 64"/>
            <p:cNvSpPr>
              <a:spLocks noChangeArrowheads="1"/>
            </p:cNvSpPr>
            <p:nvPr/>
          </p:nvSpPr>
          <p:spPr bwMode="auto">
            <a:xfrm>
              <a:off x="3249" y="3884"/>
              <a:ext cx="5"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75" name="Line 65"/>
            <p:cNvSpPr>
              <a:spLocks noChangeShapeType="1"/>
            </p:cNvSpPr>
            <p:nvPr/>
          </p:nvSpPr>
          <p:spPr bwMode="auto">
            <a:xfrm>
              <a:off x="3620"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6" name="Rectangle 66"/>
            <p:cNvSpPr>
              <a:spLocks noChangeArrowheads="1"/>
            </p:cNvSpPr>
            <p:nvPr/>
          </p:nvSpPr>
          <p:spPr bwMode="auto">
            <a:xfrm>
              <a:off x="3620"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77" name="Line 67"/>
            <p:cNvSpPr>
              <a:spLocks noChangeShapeType="1"/>
            </p:cNvSpPr>
            <p:nvPr/>
          </p:nvSpPr>
          <p:spPr bwMode="auto">
            <a:xfrm>
              <a:off x="3991"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8" name="Rectangle 68"/>
            <p:cNvSpPr>
              <a:spLocks noChangeArrowheads="1"/>
            </p:cNvSpPr>
            <p:nvPr/>
          </p:nvSpPr>
          <p:spPr bwMode="auto">
            <a:xfrm>
              <a:off x="3991"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79" name="Line 69"/>
            <p:cNvSpPr>
              <a:spLocks noChangeShapeType="1"/>
            </p:cNvSpPr>
            <p:nvPr/>
          </p:nvSpPr>
          <p:spPr bwMode="auto">
            <a:xfrm>
              <a:off x="4363"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0" name="Rectangle 70"/>
            <p:cNvSpPr>
              <a:spLocks noChangeArrowheads="1"/>
            </p:cNvSpPr>
            <p:nvPr/>
          </p:nvSpPr>
          <p:spPr bwMode="auto">
            <a:xfrm>
              <a:off x="4363"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1" name="Line 71"/>
            <p:cNvSpPr>
              <a:spLocks noChangeShapeType="1"/>
            </p:cNvSpPr>
            <p:nvPr/>
          </p:nvSpPr>
          <p:spPr bwMode="auto">
            <a:xfrm>
              <a:off x="4734" y="388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2" name="Rectangle 72"/>
            <p:cNvSpPr>
              <a:spLocks noChangeArrowheads="1"/>
            </p:cNvSpPr>
            <p:nvPr/>
          </p:nvSpPr>
          <p:spPr bwMode="auto">
            <a:xfrm>
              <a:off x="4734" y="388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3" name="Line 73"/>
            <p:cNvSpPr>
              <a:spLocks noChangeShapeType="1"/>
            </p:cNvSpPr>
            <p:nvPr/>
          </p:nvSpPr>
          <p:spPr bwMode="auto">
            <a:xfrm>
              <a:off x="4740" y="202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4" name="Rectangle 74"/>
            <p:cNvSpPr>
              <a:spLocks noChangeArrowheads="1"/>
            </p:cNvSpPr>
            <p:nvPr/>
          </p:nvSpPr>
          <p:spPr bwMode="auto">
            <a:xfrm>
              <a:off x="4740" y="202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5" name="Line 75"/>
            <p:cNvSpPr>
              <a:spLocks noChangeShapeType="1"/>
            </p:cNvSpPr>
            <p:nvPr/>
          </p:nvSpPr>
          <p:spPr bwMode="auto">
            <a:xfrm>
              <a:off x="4740" y="214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6" name="Rectangle 76"/>
            <p:cNvSpPr>
              <a:spLocks noChangeArrowheads="1"/>
            </p:cNvSpPr>
            <p:nvPr/>
          </p:nvSpPr>
          <p:spPr bwMode="auto">
            <a:xfrm>
              <a:off x="4740" y="2145"/>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7" name="Line 77"/>
            <p:cNvSpPr>
              <a:spLocks noChangeShapeType="1"/>
            </p:cNvSpPr>
            <p:nvPr/>
          </p:nvSpPr>
          <p:spPr bwMode="auto">
            <a:xfrm>
              <a:off x="4740" y="2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8" name="Rectangle 78"/>
            <p:cNvSpPr>
              <a:spLocks noChangeArrowheads="1"/>
            </p:cNvSpPr>
            <p:nvPr/>
          </p:nvSpPr>
          <p:spPr bwMode="auto">
            <a:xfrm>
              <a:off x="4740" y="2266"/>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9" name="Line 79"/>
            <p:cNvSpPr>
              <a:spLocks noChangeShapeType="1"/>
            </p:cNvSpPr>
            <p:nvPr/>
          </p:nvSpPr>
          <p:spPr bwMode="auto">
            <a:xfrm>
              <a:off x="4740" y="23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0" name="Rectangle 80"/>
            <p:cNvSpPr>
              <a:spLocks noChangeArrowheads="1"/>
            </p:cNvSpPr>
            <p:nvPr/>
          </p:nvSpPr>
          <p:spPr bwMode="auto">
            <a:xfrm>
              <a:off x="4740" y="2388"/>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91" name="Line 81"/>
            <p:cNvSpPr>
              <a:spLocks noChangeShapeType="1"/>
            </p:cNvSpPr>
            <p:nvPr/>
          </p:nvSpPr>
          <p:spPr bwMode="auto">
            <a:xfrm>
              <a:off x="4740" y="251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2" name="Rectangle 82"/>
            <p:cNvSpPr>
              <a:spLocks noChangeArrowheads="1"/>
            </p:cNvSpPr>
            <p:nvPr/>
          </p:nvSpPr>
          <p:spPr bwMode="auto">
            <a:xfrm>
              <a:off x="4740" y="2515"/>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93" name="Line 83"/>
            <p:cNvSpPr>
              <a:spLocks noChangeShapeType="1"/>
            </p:cNvSpPr>
            <p:nvPr/>
          </p:nvSpPr>
          <p:spPr bwMode="auto">
            <a:xfrm>
              <a:off x="4740" y="264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4" name="Rectangle 84"/>
            <p:cNvSpPr>
              <a:spLocks noChangeArrowheads="1"/>
            </p:cNvSpPr>
            <p:nvPr/>
          </p:nvSpPr>
          <p:spPr bwMode="auto">
            <a:xfrm>
              <a:off x="4740" y="2642"/>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95" name="Line 85"/>
            <p:cNvSpPr>
              <a:spLocks noChangeShapeType="1"/>
            </p:cNvSpPr>
            <p:nvPr/>
          </p:nvSpPr>
          <p:spPr bwMode="auto">
            <a:xfrm>
              <a:off x="4740" y="276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6" name="Rectangle 86"/>
            <p:cNvSpPr>
              <a:spLocks noChangeArrowheads="1"/>
            </p:cNvSpPr>
            <p:nvPr/>
          </p:nvSpPr>
          <p:spPr bwMode="auto">
            <a:xfrm>
              <a:off x="4740" y="2769"/>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97" name="Line 87"/>
            <p:cNvSpPr>
              <a:spLocks noChangeShapeType="1"/>
            </p:cNvSpPr>
            <p:nvPr/>
          </p:nvSpPr>
          <p:spPr bwMode="auto">
            <a:xfrm>
              <a:off x="4740" y="28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8" name="Rectangle 88"/>
            <p:cNvSpPr>
              <a:spLocks noChangeArrowheads="1"/>
            </p:cNvSpPr>
            <p:nvPr/>
          </p:nvSpPr>
          <p:spPr bwMode="auto">
            <a:xfrm>
              <a:off x="4740" y="2896"/>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99" name="Line 89"/>
            <p:cNvSpPr>
              <a:spLocks noChangeShapeType="1"/>
            </p:cNvSpPr>
            <p:nvPr/>
          </p:nvSpPr>
          <p:spPr bwMode="auto">
            <a:xfrm>
              <a:off x="4740" y="302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0" name="Rectangle 90"/>
            <p:cNvSpPr>
              <a:spLocks noChangeArrowheads="1"/>
            </p:cNvSpPr>
            <p:nvPr/>
          </p:nvSpPr>
          <p:spPr bwMode="auto">
            <a:xfrm>
              <a:off x="4740" y="302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01" name="Line 91"/>
            <p:cNvSpPr>
              <a:spLocks noChangeShapeType="1"/>
            </p:cNvSpPr>
            <p:nvPr/>
          </p:nvSpPr>
          <p:spPr bwMode="auto">
            <a:xfrm>
              <a:off x="4740" y="315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2" name="Rectangle 92"/>
            <p:cNvSpPr>
              <a:spLocks noChangeArrowheads="1"/>
            </p:cNvSpPr>
            <p:nvPr/>
          </p:nvSpPr>
          <p:spPr bwMode="auto">
            <a:xfrm>
              <a:off x="4740" y="315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03" name="Line 93"/>
            <p:cNvSpPr>
              <a:spLocks noChangeShapeType="1"/>
            </p:cNvSpPr>
            <p:nvPr/>
          </p:nvSpPr>
          <p:spPr bwMode="auto">
            <a:xfrm>
              <a:off x="4740" y="327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4" name="Rectangle 94"/>
            <p:cNvSpPr>
              <a:spLocks noChangeArrowheads="1"/>
            </p:cNvSpPr>
            <p:nvPr/>
          </p:nvSpPr>
          <p:spPr bwMode="auto">
            <a:xfrm>
              <a:off x="4740" y="3272"/>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05" name="Line 95"/>
            <p:cNvSpPr>
              <a:spLocks noChangeShapeType="1"/>
            </p:cNvSpPr>
            <p:nvPr/>
          </p:nvSpPr>
          <p:spPr bwMode="auto">
            <a:xfrm>
              <a:off x="4740" y="339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6" name="Rectangle 96"/>
            <p:cNvSpPr>
              <a:spLocks noChangeArrowheads="1"/>
            </p:cNvSpPr>
            <p:nvPr/>
          </p:nvSpPr>
          <p:spPr bwMode="auto">
            <a:xfrm>
              <a:off x="4740" y="3393"/>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07" name="Line 97"/>
            <p:cNvSpPr>
              <a:spLocks noChangeShapeType="1"/>
            </p:cNvSpPr>
            <p:nvPr/>
          </p:nvSpPr>
          <p:spPr bwMode="auto">
            <a:xfrm>
              <a:off x="4740" y="351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8" name="Rectangle 98"/>
            <p:cNvSpPr>
              <a:spLocks noChangeArrowheads="1"/>
            </p:cNvSpPr>
            <p:nvPr/>
          </p:nvSpPr>
          <p:spPr bwMode="auto">
            <a:xfrm>
              <a:off x="4740" y="351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09" name="Line 99"/>
            <p:cNvSpPr>
              <a:spLocks noChangeShapeType="1"/>
            </p:cNvSpPr>
            <p:nvPr/>
          </p:nvSpPr>
          <p:spPr bwMode="auto">
            <a:xfrm>
              <a:off x="4740" y="363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0" name="Rectangle 100"/>
            <p:cNvSpPr>
              <a:spLocks noChangeArrowheads="1"/>
            </p:cNvSpPr>
            <p:nvPr/>
          </p:nvSpPr>
          <p:spPr bwMode="auto">
            <a:xfrm>
              <a:off x="4740" y="3636"/>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11" name="Line 101"/>
            <p:cNvSpPr>
              <a:spLocks noChangeShapeType="1"/>
            </p:cNvSpPr>
            <p:nvPr/>
          </p:nvSpPr>
          <p:spPr bwMode="auto">
            <a:xfrm>
              <a:off x="4740" y="375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2" name="Rectangle 102"/>
            <p:cNvSpPr>
              <a:spLocks noChangeArrowheads="1"/>
            </p:cNvSpPr>
            <p:nvPr/>
          </p:nvSpPr>
          <p:spPr bwMode="auto">
            <a:xfrm>
              <a:off x="4740" y="3757"/>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13" name="Line 103"/>
            <p:cNvSpPr>
              <a:spLocks noChangeShapeType="1"/>
            </p:cNvSpPr>
            <p:nvPr/>
          </p:nvSpPr>
          <p:spPr bwMode="auto">
            <a:xfrm>
              <a:off x="4740" y="387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4" name="Rectangle 104"/>
            <p:cNvSpPr>
              <a:spLocks noChangeArrowheads="1"/>
            </p:cNvSpPr>
            <p:nvPr/>
          </p:nvSpPr>
          <p:spPr bwMode="auto">
            <a:xfrm>
              <a:off x="4740" y="3878"/>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sp>
        <p:nvSpPr>
          <p:cNvPr id="3" name="Ορθογώνιο 2"/>
          <p:cNvSpPr/>
          <p:nvPr/>
        </p:nvSpPr>
        <p:spPr>
          <a:xfrm>
            <a:off x="374225" y="4154304"/>
            <a:ext cx="8312575" cy="1938992"/>
          </a:xfrm>
          <a:prstGeom prst="rect">
            <a:avLst/>
          </a:prstGeom>
        </p:spPr>
        <p:txBody>
          <a:bodyPr wrap="square">
            <a:spAutoFit/>
          </a:bodyPr>
          <a:lstStyle/>
          <a:p>
            <a:pPr marL="109728" indent="0">
              <a:buNone/>
            </a:pPr>
            <a:r>
              <a:rPr lang="el-GR" sz="2400" dirty="0" smtClean="0"/>
              <a:t>Εφαρμόζοντας όλες τις μεθόδους τα αποτελέσματα θα είναι:</a:t>
            </a:r>
          </a:p>
          <a:p>
            <a:pPr marL="109728" indent="0">
              <a:buNone/>
            </a:pPr>
            <a:r>
              <a:rPr lang="el-GR" sz="2400" dirty="0" smtClean="0"/>
              <a:t>1. </a:t>
            </a:r>
            <a:r>
              <a:rPr lang="el-GR" sz="2400" b="1" dirty="0" smtClean="0"/>
              <a:t>Μονάδες που ολοκληρώθηκαν</a:t>
            </a:r>
            <a:r>
              <a:rPr lang="el-GR" sz="2400" dirty="0" smtClean="0"/>
              <a:t> (</a:t>
            </a:r>
            <a:r>
              <a:rPr lang="en-US" sz="2400" dirty="0" smtClean="0"/>
              <a:t>Units completed</a:t>
            </a:r>
            <a:r>
              <a:rPr lang="el-GR" sz="2400" dirty="0" smtClean="0"/>
              <a:t>):  Η μέθοδος υποθέτει ότι κάθε πόρτα είναι μια ‘‘μονάδα’’ και ότι όλες οι μονάδες έχουν την ίδια βαρύτητα στον υπολογισμό του ποσοστού ολοκλήρωσης του έργου.</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 </a:t>
            </a:r>
            <a:r>
              <a:rPr lang="el-GR" dirty="0" smtClean="0"/>
              <a:t>(4 </a:t>
            </a:r>
            <a:r>
              <a:rPr lang="el-GR" dirty="0"/>
              <a:t>από </a:t>
            </a:r>
            <a:r>
              <a:rPr lang="el-GR" dirty="0" smtClean="0"/>
              <a:t>6)</a:t>
            </a:r>
            <a:endParaRPr lang="el-GR" dirty="0">
              <a:latin typeface="+mn-lt"/>
            </a:endParaRPr>
          </a:p>
        </p:txBody>
      </p:sp>
      <p:sp>
        <p:nvSpPr>
          <p:cNvPr id="2" name="Ορθογώνιο 1" descr=" Ποσοστό ολοκλήρωσης ίσο με &#10;(Μονάδες που ολοκληρώθηκαν) διά (Σύνολο μονάδων) ίσο με &#10;2 πόρτες διά 3 πόρτες ίσο με 66 κόμμα 7επί τοις εκατό,&#10;&#10;2. Κόστος/ προϋπολογισμός (Cost/Budget):  Ποσοστό ολοκλήρωσης  ισούται με &#10;(πραγματικό κόστος στην ημερομηνία αναφοράς) διά (εκτιμώμενο κόστος στην ολοκλήρωση) &#10;ίσο με 560 ευρώ διά 3120 ευρώ ίσο με 17 κόμμα 9 τοις εκατό.  &#10;"/>
          <p:cNvSpPr/>
          <p:nvPr/>
        </p:nvSpPr>
        <p:spPr>
          <a:xfrm>
            <a:off x="467544" y="1575951"/>
            <a:ext cx="8219256" cy="3293209"/>
          </a:xfrm>
          <a:prstGeom prst="rect">
            <a:avLst/>
          </a:prstGeom>
        </p:spPr>
        <p:txBody>
          <a:bodyPr wrap="square">
            <a:spAutoFit/>
          </a:bodyPr>
          <a:lstStyle/>
          <a:p>
            <a:pPr marL="109728" indent="0">
              <a:buNone/>
            </a:pPr>
            <a:r>
              <a:rPr lang="el-GR" sz="2400" dirty="0"/>
              <a:t>	Ποσοστό ολοκλήρωσης = </a:t>
            </a:r>
          </a:p>
          <a:p>
            <a:pPr marL="109728" indent="0">
              <a:buNone/>
            </a:pPr>
            <a:r>
              <a:rPr lang="el-GR" sz="2400" b="1" dirty="0"/>
              <a:t>(Μονάδες που ολοκληρώθηκαν)/(Σύνολο μονάδων) = </a:t>
            </a:r>
          </a:p>
          <a:p>
            <a:pPr marL="109728" indent="0">
              <a:buNone/>
            </a:pPr>
            <a:r>
              <a:rPr lang="el-GR" sz="2400" dirty="0"/>
              <a:t>2 πόρτες/3 πόρτες = 66.7</a:t>
            </a:r>
            <a:r>
              <a:rPr lang="el-GR" sz="2400" dirty="0" smtClean="0"/>
              <a:t>%,</a:t>
            </a:r>
          </a:p>
          <a:p>
            <a:pPr marL="109728" indent="0">
              <a:buNone/>
            </a:pPr>
            <a:endParaRPr lang="el-GR" sz="2400" dirty="0" smtClean="0"/>
          </a:p>
          <a:p>
            <a:pPr marL="109728" indent="0">
              <a:buNone/>
            </a:pPr>
            <a:r>
              <a:rPr lang="el-GR" sz="2400" dirty="0" smtClean="0"/>
              <a:t>2</a:t>
            </a:r>
            <a:r>
              <a:rPr lang="el-GR" sz="2400" dirty="0"/>
              <a:t>. </a:t>
            </a:r>
            <a:r>
              <a:rPr lang="el-GR" sz="2400" b="1" dirty="0"/>
              <a:t>Κόστος/ προϋπολογισμός</a:t>
            </a:r>
            <a:r>
              <a:rPr lang="el-GR" sz="2400" dirty="0"/>
              <a:t> (</a:t>
            </a:r>
            <a:r>
              <a:rPr lang="en-US" sz="2400" dirty="0"/>
              <a:t>Cost</a:t>
            </a:r>
            <a:r>
              <a:rPr lang="el-GR" sz="2400" dirty="0"/>
              <a:t>/</a:t>
            </a:r>
            <a:r>
              <a:rPr lang="en-US" sz="2400" dirty="0"/>
              <a:t>Budget</a:t>
            </a:r>
            <a:r>
              <a:rPr lang="el-GR" sz="2400" dirty="0"/>
              <a:t>):  Ποσοστό ολοκλήρωσης  = </a:t>
            </a:r>
          </a:p>
          <a:p>
            <a:pPr marL="109728" indent="0">
              <a:buNone/>
            </a:pPr>
            <a:r>
              <a:rPr lang="el-GR" sz="2000" b="1" dirty="0"/>
              <a:t>(πραγματικό κόστος στην ημερομηνία αναφοράς) /(εκτιμώμενο κόστος στην ολοκλήρωση) </a:t>
            </a:r>
          </a:p>
          <a:p>
            <a:pPr marL="109728" indent="0">
              <a:buNone/>
            </a:pPr>
            <a:r>
              <a:rPr lang="el-GR" sz="2400" dirty="0"/>
              <a:t>= 560€ /3120€ = 17.9</a:t>
            </a:r>
            <a:r>
              <a:rPr lang="el-GR" sz="2400" dirty="0" smtClean="0"/>
              <a:t>%,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 </a:t>
            </a:r>
            <a:r>
              <a:rPr lang="el-GR" dirty="0" smtClean="0"/>
              <a:t>(5 </a:t>
            </a:r>
            <a:r>
              <a:rPr lang="el-GR" dirty="0"/>
              <a:t>από </a:t>
            </a:r>
            <a:r>
              <a:rPr lang="el-GR" dirty="0" smtClean="0"/>
              <a:t>6)</a:t>
            </a:r>
            <a:endParaRPr lang="el-GR" dirty="0">
              <a:latin typeface="+mn-lt"/>
            </a:endParaRPr>
          </a:p>
        </p:txBody>
      </p:sp>
      <p:sp>
        <p:nvSpPr>
          <p:cNvPr id="2" name="Ορθογώνιο 1" descr="3. Εργατοώρες (Man-hours): &#10;Ποσοστό ολοκλήρωσης ίσο με &#10;(Πραγματικές εργατοώρες που δαπανήθηκαν μέχρι την ημερομηνία αναφοράς) διά (Εκτιμώμενες εργατοώρες μέχρι την ολοκλήρωση) &#10;ίσο  4 διά 13 ίσο με 30 κόμμα 8 τοις εκατό, &#10;&#10;4. Διάρκεια (Duration): &#10;Ποσοστό ολοκλήρωσης ίσο με&#10;Πραγματική διάρκεια διά Εκτιμώμενη διάρκεια στη ολοκλήρωση &#10;ίσο με 2 ώρες διά 5 ώρες  ίσο με 40 τοις εκατό.&#10;"/>
          <p:cNvSpPr/>
          <p:nvPr/>
        </p:nvSpPr>
        <p:spPr>
          <a:xfrm>
            <a:off x="467544" y="1352957"/>
            <a:ext cx="8219256" cy="4524315"/>
          </a:xfrm>
          <a:prstGeom prst="rect">
            <a:avLst/>
          </a:prstGeom>
        </p:spPr>
        <p:txBody>
          <a:bodyPr wrap="square">
            <a:spAutoFit/>
          </a:bodyPr>
          <a:lstStyle/>
          <a:p>
            <a:pPr marL="109728" indent="0">
              <a:buNone/>
            </a:pPr>
            <a:r>
              <a:rPr lang="el-GR" sz="2400" dirty="0"/>
              <a:t>3. </a:t>
            </a:r>
            <a:r>
              <a:rPr lang="el-GR" sz="2400" b="1" dirty="0"/>
              <a:t>Εργατοώρες</a:t>
            </a:r>
            <a:r>
              <a:rPr lang="el-GR" sz="2400" dirty="0"/>
              <a:t> (</a:t>
            </a:r>
            <a:r>
              <a:rPr lang="en-US" sz="2400" dirty="0"/>
              <a:t>Man</a:t>
            </a:r>
            <a:r>
              <a:rPr lang="el-GR" sz="2400" dirty="0"/>
              <a:t>-</a:t>
            </a:r>
            <a:r>
              <a:rPr lang="en-US" sz="2400" dirty="0"/>
              <a:t>hours</a:t>
            </a:r>
            <a:r>
              <a:rPr lang="el-GR" sz="2400" dirty="0"/>
              <a:t>): </a:t>
            </a:r>
          </a:p>
          <a:p>
            <a:pPr marL="109728" indent="0">
              <a:buNone/>
            </a:pPr>
            <a:r>
              <a:rPr lang="el-GR" sz="2400" dirty="0"/>
              <a:t>Ποσοστό ολοκλήρωσης = </a:t>
            </a:r>
          </a:p>
          <a:p>
            <a:pPr marL="109728" indent="0">
              <a:buNone/>
            </a:pPr>
            <a:r>
              <a:rPr lang="el-GR" sz="2400" b="1" dirty="0"/>
              <a:t>(Πραγματικές εργατοώρες που δαπανήθηκαν μέχρι την ημερομηνία αναφοράς) / (Εκτιμώμενες εργατοώρες μέχρι την ολοκλήρωση) </a:t>
            </a:r>
          </a:p>
          <a:p>
            <a:pPr marL="109728" indent="0">
              <a:buNone/>
            </a:pPr>
            <a:r>
              <a:rPr lang="el-GR" sz="2400" dirty="0"/>
              <a:t>= 4/13 = 30.8</a:t>
            </a:r>
            <a:r>
              <a:rPr lang="el-GR" sz="2400" dirty="0" smtClean="0"/>
              <a:t>%, </a:t>
            </a:r>
          </a:p>
          <a:p>
            <a:pPr marL="109728" indent="0">
              <a:buNone/>
            </a:pPr>
            <a:endParaRPr lang="el-GR" sz="2400" dirty="0" smtClean="0"/>
          </a:p>
          <a:p>
            <a:pPr marL="109728" indent="0">
              <a:buNone/>
            </a:pPr>
            <a:r>
              <a:rPr lang="el-GR" sz="2400" dirty="0" smtClean="0"/>
              <a:t>4</a:t>
            </a:r>
            <a:r>
              <a:rPr lang="el-GR" sz="2400" dirty="0"/>
              <a:t>. </a:t>
            </a:r>
            <a:r>
              <a:rPr lang="el-GR" sz="2400" b="1" dirty="0"/>
              <a:t>Διάρκεια</a:t>
            </a:r>
            <a:r>
              <a:rPr lang="el-GR" sz="2400" dirty="0"/>
              <a:t> (</a:t>
            </a:r>
            <a:r>
              <a:rPr lang="en-US" sz="2400" dirty="0"/>
              <a:t>Duration</a:t>
            </a:r>
            <a:r>
              <a:rPr lang="el-GR" sz="2400" dirty="0"/>
              <a:t>): </a:t>
            </a:r>
          </a:p>
          <a:p>
            <a:pPr marL="109728" indent="0">
              <a:buNone/>
            </a:pPr>
            <a:r>
              <a:rPr lang="el-GR" sz="2400" dirty="0"/>
              <a:t>Ποσοστό ολοκλήρωσης =</a:t>
            </a:r>
          </a:p>
          <a:p>
            <a:pPr marL="109728" indent="0">
              <a:buNone/>
            </a:pPr>
            <a:r>
              <a:rPr lang="el-GR" sz="2400" b="1" dirty="0"/>
              <a:t>Πραγματική διάρκεια / Εκτιμώμενη διάρκεια στη ολοκλήρωση </a:t>
            </a:r>
          </a:p>
          <a:p>
            <a:pPr marL="109728" indent="0">
              <a:buNone/>
            </a:pPr>
            <a:r>
              <a:rPr lang="el-GR" sz="2400" dirty="0"/>
              <a:t>= 2ώρες/5 ώρες  = 40</a:t>
            </a:r>
            <a:r>
              <a:rPr lang="el-GR" sz="2400" dirty="0" smtClean="0"/>
              <a:t>%,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 </a:t>
            </a:r>
            <a:r>
              <a:rPr lang="el-GR" dirty="0" smtClean="0"/>
              <a:t>(6 </a:t>
            </a:r>
            <a:r>
              <a:rPr lang="el-GR" dirty="0"/>
              <a:t>από 6)</a:t>
            </a:r>
            <a:endParaRPr lang="el-GR" dirty="0">
              <a:latin typeface="+mn-lt"/>
            </a:endParaRPr>
          </a:p>
        </p:txBody>
      </p:sp>
      <p:sp>
        <p:nvSpPr>
          <p:cNvPr id="3" name="Ορθογώνιο 2" descr="5. Μονάδες εργατοημέρας (Workday Unit): &#10;Ποσοστό ολοκλήρωσης ίσο με &#10;(πραγματικές μονάδες) διά (συνολικές μονάδες)&#10;ίσο με 4 διά 7 ίσο με 57 τοις εκατό. &#10;"/>
          <p:cNvSpPr/>
          <p:nvPr/>
        </p:nvSpPr>
        <p:spPr>
          <a:xfrm>
            <a:off x="467544" y="2132856"/>
            <a:ext cx="8219256" cy="1569660"/>
          </a:xfrm>
          <a:prstGeom prst="rect">
            <a:avLst/>
          </a:prstGeom>
        </p:spPr>
        <p:txBody>
          <a:bodyPr wrap="square">
            <a:spAutoFit/>
          </a:bodyPr>
          <a:lstStyle/>
          <a:p>
            <a:pPr marL="109728" indent="0">
              <a:buNone/>
            </a:pPr>
            <a:r>
              <a:rPr lang="el-GR" sz="2400" dirty="0"/>
              <a:t>5. </a:t>
            </a:r>
            <a:r>
              <a:rPr lang="el-GR" sz="2400" b="1" dirty="0"/>
              <a:t>Μονάδες </a:t>
            </a:r>
            <a:r>
              <a:rPr lang="el-GR" sz="2400" b="1" dirty="0" err="1"/>
              <a:t>εργατοημέρας</a:t>
            </a:r>
            <a:r>
              <a:rPr lang="el-GR" sz="2400" dirty="0"/>
              <a:t> (</a:t>
            </a:r>
            <a:r>
              <a:rPr lang="en-US" sz="2400" dirty="0"/>
              <a:t>Workday Unit</a:t>
            </a:r>
            <a:r>
              <a:rPr lang="el-GR" sz="2400" dirty="0"/>
              <a:t>): </a:t>
            </a:r>
          </a:p>
          <a:p>
            <a:pPr marL="109728" indent="0">
              <a:buNone/>
            </a:pPr>
            <a:r>
              <a:rPr lang="el-GR" sz="2400" dirty="0"/>
              <a:t>Ποσοστό ολοκλήρωσης = </a:t>
            </a:r>
          </a:p>
          <a:p>
            <a:pPr marL="109728" indent="0">
              <a:buNone/>
            </a:pPr>
            <a:r>
              <a:rPr lang="el-GR" sz="2400" dirty="0"/>
              <a:t>(πραγματικές μονάδες) / (συνολικές μονάδες)</a:t>
            </a:r>
          </a:p>
          <a:p>
            <a:pPr marL="109728" indent="0">
              <a:buNone/>
            </a:pPr>
            <a:r>
              <a:rPr lang="el-GR" sz="2400" dirty="0"/>
              <a:t>= 4/7 = 57%.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Έλεγχος Φυσικού Αντικειμένου</a:t>
            </a:r>
            <a:endParaRPr lang="el-GR" dirty="0">
              <a:latin typeface="+mn-lt"/>
            </a:endParaRPr>
          </a:p>
        </p:txBody>
      </p:sp>
      <p:sp>
        <p:nvSpPr>
          <p:cNvPr id="2" name="Ορθογώνιο 1" descr="Διαφορά Χρονοδιαγράμματος &#10; SV ίσο με B C W P μείον B C W S ίσο με E V μείον P V,&#10;Δείκτης Απόδοσης Χρονοδιαγράμματος:  S P I  ίσο με B C W P διά B C W S ίσο με  E V διά P V,&#10;Εκτιμώμενος Υπολειπόμενος Χρόνος Ολοκλήρωσης &#10; E D C ίσο με T διά S P I και όλο μείον t.&#10;"/>
          <p:cNvSpPr/>
          <p:nvPr/>
        </p:nvSpPr>
        <p:spPr>
          <a:xfrm>
            <a:off x="467544" y="1903472"/>
            <a:ext cx="8219256" cy="2677656"/>
          </a:xfrm>
          <a:prstGeom prst="rect">
            <a:avLst/>
          </a:prstGeom>
        </p:spPr>
        <p:txBody>
          <a:bodyPr wrap="square">
            <a:spAutoFit/>
          </a:bodyPr>
          <a:lstStyle/>
          <a:p>
            <a:pPr marL="342900" indent="-342900">
              <a:buFont typeface="Wingdings" panose="05000000000000000000" pitchFamily="2" charset="2"/>
              <a:buChar char="§"/>
            </a:pPr>
            <a:r>
              <a:rPr lang="el-GR" sz="2800" dirty="0" smtClean="0"/>
              <a:t>Διαφορά </a:t>
            </a:r>
            <a:r>
              <a:rPr lang="el-GR" sz="2800" dirty="0"/>
              <a:t>Χρονοδιαγράμματος </a:t>
            </a:r>
            <a:endParaRPr lang="en-US" sz="2800" dirty="0"/>
          </a:p>
          <a:p>
            <a:pPr marL="109728" indent="0">
              <a:buNone/>
            </a:pPr>
            <a:r>
              <a:rPr lang="en-US" sz="2800" b="1" dirty="0"/>
              <a:t>	SV</a:t>
            </a:r>
            <a:r>
              <a:rPr lang="el-GR" sz="2800" b="1" dirty="0"/>
              <a:t>=</a:t>
            </a:r>
            <a:r>
              <a:rPr lang="en-US" sz="2800" b="1" dirty="0"/>
              <a:t>BCWP</a:t>
            </a:r>
            <a:r>
              <a:rPr lang="el-GR" sz="2800" b="1" dirty="0"/>
              <a:t>-</a:t>
            </a:r>
            <a:r>
              <a:rPr lang="en-US" sz="2800" b="1" dirty="0" smtClean="0"/>
              <a:t>BCWS=EV-PV</a:t>
            </a:r>
            <a:r>
              <a:rPr lang="el-GR" sz="2800" b="1" dirty="0" smtClean="0"/>
              <a:t>,</a:t>
            </a:r>
            <a:endParaRPr lang="el-GR" sz="2800" b="1" dirty="0"/>
          </a:p>
          <a:p>
            <a:pPr marL="342900" indent="-342900">
              <a:buFont typeface="Wingdings" panose="05000000000000000000" pitchFamily="2" charset="2"/>
              <a:buChar char="§"/>
            </a:pPr>
            <a:r>
              <a:rPr lang="el-GR" sz="2800" dirty="0"/>
              <a:t>Δείκτης Απόδοσης Χρονοδιαγράμματος: </a:t>
            </a:r>
            <a:r>
              <a:rPr lang="en-US" sz="2800" dirty="0"/>
              <a:t>	</a:t>
            </a:r>
            <a:r>
              <a:rPr lang="en-US" sz="2800" b="1" dirty="0"/>
              <a:t>SPI</a:t>
            </a:r>
            <a:r>
              <a:rPr lang="el-GR" sz="2800" b="1" dirty="0"/>
              <a:t>=</a:t>
            </a:r>
            <a:r>
              <a:rPr lang="en-US" sz="2800" b="1" dirty="0"/>
              <a:t>BCWP</a:t>
            </a:r>
            <a:r>
              <a:rPr lang="el-GR" sz="2800" b="1" dirty="0"/>
              <a:t>/</a:t>
            </a:r>
            <a:r>
              <a:rPr lang="en-US" sz="2800" b="1" dirty="0" smtClean="0"/>
              <a:t>BCWS=EV/PV</a:t>
            </a:r>
            <a:r>
              <a:rPr lang="el-GR" sz="2800" b="1" dirty="0" smtClean="0"/>
              <a:t>,</a:t>
            </a:r>
            <a:endParaRPr lang="el-GR" sz="2800" b="1" dirty="0"/>
          </a:p>
          <a:p>
            <a:pPr marL="342900" indent="-342900">
              <a:buFont typeface="Wingdings" panose="05000000000000000000" pitchFamily="2" charset="2"/>
              <a:buChar char="§"/>
            </a:pPr>
            <a:r>
              <a:rPr lang="el-GR" sz="2800" dirty="0"/>
              <a:t>Εκτιμώμενος Υπολειπόμενος Χρόνος Ολοκλήρωσης</a:t>
            </a:r>
            <a:r>
              <a:rPr lang="en-US" sz="2800" dirty="0"/>
              <a:t> </a:t>
            </a:r>
          </a:p>
          <a:p>
            <a:pPr marL="109728" indent="0">
              <a:buNone/>
            </a:pPr>
            <a:r>
              <a:rPr lang="en-US" sz="2800" b="1" dirty="0"/>
              <a:t>	EDC=(T/SPI</a:t>
            </a:r>
            <a:r>
              <a:rPr lang="el-GR" sz="2800" b="1" dirty="0"/>
              <a:t>)-</a:t>
            </a:r>
            <a:r>
              <a:rPr lang="en-US" sz="2800" b="1" dirty="0" smtClean="0"/>
              <a:t>t</a:t>
            </a:r>
            <a:r>
              <a:rPr lang="el-GR" sz="2800" b="1" dirty="0" smtClean="0"/>
              <a:t>.</a:t>
            </a:r>
            <a:endParaRPr lang="el-GR" sz="28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Έλεγχος Οικονομικού Αντικειμένου</a:t>
            </a:r>
            <a:endParaRPr lang="el-GR" dirty="0">
              <a:latin typeface="+mn-lt"/>
            </a:endParaRPr>
          </a:p>
        </p:txBody>
      </p:sp>
      <p:sp>
        <p:nvSpPr>
          <p:cNvPr id="2" name="Ορθογώνιο 1" descr="Διαφορά Κόστους &#10; C V ίσο με B C W P μείον A C W P ίσο με E V μείον A C,&#10;Δείκτης Απόδοσης Κόστους &#10; C P I ίσο με B C W P διά A C W P ίσο με E V διά A C,&#10;Εκτίμηση υπολειπόμενου κόστους για ολοκλήρωση &#10; E T C διά (BAC μείον BCWS) διά CPI ίσο με ( B A C μείον P V) διά C P I,&#10;Εκτιμώμενο κόστος στην ολοκλήρωση  E A C ίσο με E T C σύν A C W P ίσο με E T C σύν A C.&#10;"/>
          <p:cNvSpPr/>
          <p:nvPr/>
        </p:nvSpPr>
        <p:spPr>
          <a:xfrm>
            <a:off x="467544" y="1617762"/>
            <a:ext cx="8219256" cy="3539430"/>
          </a:xfrm>
          <a:prstGeom prst="rect">
            <a:avLst/>
          </a:prstGeom>
        </p:spPr>
        <p:txBody>
          <a:bodyPr wrap="square">
            <a:spAutoFit/>
          </a:bodyPr>
          <a:lstStyle/>
          <a:p>
            <a:pPr marL="342900" indent="-342900">
              <a:buClr>
                <a:schemeClr val="tx1"/>
              </a:buClr>
              <a:buSzPct val="90000"/>
              <a:buFont typeface="Wingdings" panose="05000000000000000000" pitchFamily="2" charset="2"/>
              <a:buChar char="§"/>
            </a:pPr>
            <a:r>
              <a:rPr lang="el-GR" sz="2800" dirty="0"/>
              <a:t>Διαφορά Κόστους </a:t>
            </a:r>
            <a:endParaRPr lang="en-US" sz="2800" dirty="0"/>
          </a:p>
          <a:p>
            <a:pPr marL="109728">
              <a:buClr>
                <a:schemeClr val="tx1"/>
              </a:buClr>
              <a:buSzPct val="90000"/>
            </a:pPr>
            <a:r>
              <a:rPr lang="el-GR" sz="2800" b="1" dirty="0" smtClean="0"/>
              <a:t>	</a:t>
            </a:r>
            <a:r>
              <a:rPr lang="en-US" sz="2800" b="1" dirty="0" smtClean="0"/>
              <a:t>CV</a:t>
            </a:r>
            <a:r>
              <a:rPr lang="el-GR" sz="2800" b="1" dirty="0"/>
              <a:t>=</a:t>
            </a:r>
            <a:r>
              <a:rPr lang="en-US" sz="2800" b="1" dirty="0"/>
              <a:t>BCWP</a:t>
            </a:r>
            <a:r>
              <a:rPr lang="el-GR" sz="2800" b="1" dirty="0"/>
              <a:t>-</a:t>
            </a:r>
            <a:r>
              <a:rPr lang="en-US" sz="2800" b="1" dirty="0"/>
              <a:t>ACWP</a:t>
            </a:r>
            <a:r>
              <a:rPr lang="el-GR" sz="2800" b="1" dirty="0"/>
              <a:t>=</a:t>
            </a:r>
            <a:r>
              <a:rPr lang="en-US" sz="2800" b="1" dirty="0" smtClean="0"/>
              <a:t>EV-AC</a:t>
            </a:r>
            <a:r>
              <a:rPr lang="el-GR" sz="2800" b="1" dirty="0" smtClean="0"/>
              <a:t>,</a:t>
            </a:r>
            <a:endParaRPr lang="el-GR" sz="2800" b="1" dirty="0"/>
          </a:p>
          <a:p>
            <a:pPr marL="342900" indent="-342900">
              <a:buClr>
                <a:schemeClr val="tx1"/>
              </a:buClr>
              <a:buSzPct val="90000"/>
              <a:buFont typeface="Wingdings" panose="05000000000000000000" pitchFamily="2" charset="2"/>
              <a:buChar char="§"/>
            </a:pPr>
            <a:r>
              <a:rPr lang="el-GR" sz="2800" dirty="0"/>
              <a:t>Δείκτης Απόδοσης Κόστους </a:t>
            </a:r>
            <a:endParaRPr lang="en-US" sz="2800" dirty="0"/>
          </a:p>
          <a:p>
            <a:pPr marL="109728">
              <a:buClr>
                <a:schemeClr val="tx1"/>
              </a:buClr>
              <a:buSzPct val="90000"/>
            </a:pPr>
            <a:r>
              <a:rPr lang="en-US" sz="2800" b="1" dirty="0"/>
              <a:t>	CPI</a:t>
            </a:r>
            <a:r>
              <a:rPr lang="el-GR" sz="2800" b="1" dirty="0"/>
              <a:t>=</a:t>
            </a:r>
            <a:r>
              <a:rPr lang="en-US" sz="2800" b="1" dirty="0"/>
              <a:t>BCWP</a:t>
            </a:r>
            <a:r>
              <a:rPr lang="el-GR" sz="2800" b="1" dirty="0"/>
              <a:t>/</a:t>
            </a:r>
            <a:r>
              <a:rPr lang="en-US" sz="2800" b="1" dirty="0" smtClean="0"/>
              <a:t>ACWP=EV/AC</a:t>
            </a:r>
            <a:r>
              <a:rPr lang="el-GR" sz="2800" b="1" dirty="0" smtClean="0"/>
              <a:t>,</a:t>
            </a:r>
            <a:endParaRPr lang="el-GR" sz="2800" b="1" dirty="0"/>
          </a:p>
          <a:p>
            <a:pPr marL="342900" indent="-342900">
              <a:buClr>
                <a:schemeClr val="tx1"/>
              </a:buClr>
              <a:buSzPct val="90000"/>
              <a:buFont typeface="Wingdings" panose="05000000000000000000" pitchFamily="2" charset="2"/>
              <a:buChar char="§"/>
            </a:pPr>
            <a:r>
              <a:rPr lang="el-GR" sz="2800" dirty="0"/>
              <a:t>Εκτίμηση υπολειπόμενου κόστους για ολοκλήρωση </a:t>
            </a:r>
            <a:endParaRPr lang="en-US" sz="2800" dirty="0"/>
          </a:p>
          <a:p>
            <a:pPr marL="109728">
              <a:buClr>
                <a:schemeClr val="tx1"/>
              </a:buClr>
              <a:buSzPct val="90000"/>
            </a:pPr>
            <a:r>
              <a:rPr lang="en-US" sz="2800" b="1" dirty="0"/>
              <a:t>	ETC</a:t>
            </a:r>
            <a:r>
              <a:rPr lang="el-GR" sz="2800" b="1" dirty="0"/>
              <a:t>=</a:t>
            </a:r>
            <a:r>
              <a:rPr lang="en-US" sz="2800" b="1" dirty="0"/>
              <a:t>(BAC-BCWS)/CPI=(BAC-PV)/</a:t>
            </a:r>
            <a:r>
              <a:rPr lang="en-US" sz="2800" b="1" dirty="0" smtClean="0"/>
              <a:t>CPI</a:t>
            </a:r>
            <a:r>
              <a:rPr lang="el-GR" sz="2800" b="1" dirty="0" smtClean="0"/>
              <a:t>,</a:t>
            </a:r>
            <a:endParaRPr lang="el-GR" sz="2800" b="1" dirty="0"/>
          </a:p>
          <a:p>
            <a:pPr marL="342900" indent="-342900">
              <a:buClr>
                <a:schemeClr val="tx1"/>
              </a:buClr>
              <a:buSzPct val="90000"/>
              <a:buFont typeface="Wingdings" panose="05000000000000000000" pitchFamily="2" charset="2"/>
              <a:buChar char="§"/>
            </a:pPr>
            <a:r>
              <a:rPr lang="el-GR" sz="2800" dirty="0"/>
              <a:t>Εκτιμώμενο κόστος στην ολοκλήρωση</a:t>
            </a:r>
            <a:r>
              <a:rPr lang="el-GR" sz="2800" b="1" dirty="0"/>
              <a:t> </a:t>
            </a:r>
            <a:r>
              <a:rPr lang="en-US" sz="2800" b="1" dirty="0"/>
              <a:t>	</a:t>
            </a:r>
            <a:r>
              <a:rPr lang="en-US" sz="2800" b="1" dirty="0" smtClean="0"/>
              <a:t>EAC=ETC+ACWP=ETC+AC</a:t>
            </a:r>
            <a:r>
              <a:rPr lang="el-GR" sz="2800" b="1" dirty="0" smtClean="0"/>
              <a:t>.</a:t>
            </a:r>
            <a:endParaRPr lang="el-GR" sz="28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 </a:t>
            </a:r>
            <a:endParaRPr lang="el-GR" dirty="0">
              <a:latin typeface="+mn-lt"/>
            </a:endParaRPr>
          </a:p>
        </p:txBody>
      </p:sp>
      <p:sp>
        <p:nvSpPr>
          <p:cNvPr id="8" name="Rectangle 222"/>
          <p:cNvSpPr txBox="1">
            <a:spLocks noChangeArrowheads="1"/>
          </p:cNvSpPr>
          <p:nvPr/>
        </p:nvSpPr>
        <p:spPr>
          <a:xfrm>
            <a:off x="251520" y="1196752"/>
            <a:ext cx="8496944" cy="14401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sz="2800" dirty="0" smtClean="0"/>
              <a:t>	Δίνεται το παρακάτω έργο. Να υπολογιστεί η διάρκειά του, να γίνει το διάγραμμα </a:t>
            </a:r>
            <a:r>
              <a:rPr lang="en-US" sz="2800" dirty="0" smtClean="0"/>
              <a:t>Gantt</a:t>
            </a:r>
            <a:r>
              <a:rPr lang="el-GR" sz="2800" dirty="0" smtClean="0"/>
              <a:t> με το </a:t>
            </a:r>
            <a:r>
              <a:rPr lang="el-GR" sz="2800" b="1" dirty="0" smtClean="0"/>
              <a:t>αργότερο χρονοπρόγραμμα </a:t>
            </a:r>
            <a:r>
              <a:rPr lang="el-GR" sz="2800" dirty="0" smtClean="0"/>
              <a:t>και να υπολογιστεί το </a:t>
            </a:r>
            <a:r>
              <a:rPr lang="en-US" sz="2800" dirty="0" smtClean="0"/>
              <a:t>BCWS (Planned Value)</a:t>
            </a:r>
            <a:r>
              <a:rPr lang="el-GR" sz="2800" dirty="0" smtClean="0"/>
              <a:t>.</a:t>
            </a:r>
            <a:endParaRPr lang="el-GR" sz="2800" dirty="0"/>
          </a:p>
        </p:txBody>
      </p:sp>
      <p:pic>
        <p:nvPicPr>
          <p:cNvPr id="10" name="Picture 312" descr="Οι πληροφορίες για το έργο δίνονται σε πίνακα οκτώ γραμμών και τεσσάρων στηλών. Η πρώτη γραμμή έχει τους τίτλους. Στην πρώτη στήλη τοποθετήσαμε το όνομα της κάθε δραστηριότητας Α,Β,Γ.Δ,Ε,Ζ και Η. Στη δεύτερη στήλη τοποθετήσαμε τις προαπαιτούμενες. Η Α είναι αρχική καθώς δεν έχει καμία προαπαιτούμενη, οι Β και Γ έχουν ως προαπαιτούμενη την Α, οι Δ και Ε έχουν ως προαπαιτούμενες τις Β και Γ, η Ζ τις Δ και Ε και η Η την Ε. Η τρίτη στήλη έχει τις διάρκειες κατά σειρά 4,5,5,3,3,5 και 2. Η τέταρτη στήλη έχει το κόστος της κάθε δραστηριότητας σύμφωνα με το σχεδιασθέντα προϋπολογισμό κατά σειρά 10,15,35,20,15,25 και 20 χρηματικές μονάδες."/>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r="14861"/>
          <a:stretch>
            <a:fillRect/>
          </a:stretch>
        </p:blipFill>
        <p:spPr>
          <a:xfrm>
            <a:off x="395536" y="2895600"/>
            <a:ext cx="8381674" cy="31976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custDataLst>
              <p:tags r:id="rId2"/>
            </p:custDataLst>
          </p:nvPr>
        </p:nvSpPr>
        <p:spPr>
          <a:xfrm>
            <a:off x="467544" y="79846"/>
            <a:ext cx="8352928" cy="163577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sz="4000" dirty="0" smtClean="0"/>
              <a:t>BCWS-Budgeted Cost of Work Scheduled</a:t>
            </a:r>
            <a:br>
              <a:rPr lang="en-US" sz="4000" dirty="0" smtClean="0"/>
            </a:br>
            <a:r>
              <a:rPr lang="en-US" sz="4000" dirty="0" smtClean="0"/>
              <a:t>PV – Planned Value</a:t>
            </a:r>
            <a:endParaRPr lang="en-US" sz="4000" dirty="0">
              <a:latin typeface="+mn-lt"/>
            </a:endParaRPr>
          </a:p>
        </p:txBody>
      </p:sp>
      <p:graphicFrame>
        <p:nvGraphicFramePr>
          <p:cNvPr id="8" name="Θέση περιεχομένου 2" descr="Αρχικά θα απεικονίσουμε με τη βοήθεια ενός διαγράμματος Gantt τις πληροφορίες που έχουν να κάνουν με το πώς σχεδιάστηκε να κατανεμηθούν οι δαπάνες για την υλοποίηση του έργου. Ο οριζόντιος άξονας έχει 17 χρονικές μονάδες όσες και η ελάχιστη διάρκεια του έργου. Κάτω από τον οριζόντιο άξονα και για κάθε χρονική μονάδα θα καταγράψουμε αθροιστικά τη δαπάνη που έχει προϋπολογιστεί μέχρι εκείνη τη χρονική στιγμή. Για τις ανάγκες του παραδείγματος θα χρησιμοποιήσουμε το χρονοδιάγραμμα ALAP δηλαδή κάθε δραστηριότητα να δρομολογηθεί όσο πιο αργά γίνεται χωρίς βέβαια να υπερβούμε τη διάρκεια των 17 χρονικών μονάδων. Έτσι, κατά τις 4 πρώτες χρονικές στιγμές η μόνη δραστηριότητα που εκτελείται είναι η Α και για την αναπαράστασή της κατασκευάζουμε ορθογώνιο παραλληλόγραμμο με βάση τις 4 χρονικές στιγμές και ύψος τόσο ώστε να χωρέσουν μέσα οι τιμές που αντιστοιχούν στις δαπάνες ολοκλήρωσής της. Ποιες είναι οι τιμές αυτές; Με δεδομένο ότι η Α σχεδιάστηκε να κοστίσει 10 χρηματικές μονάδες οι οποίες θα κατανεμηθούν αναλογικά στη διάρκειά της η κάθε χρονική μονάδα απαιτεί δαπάνη 2,5 χρηματικών μονάδων. Έτσι στη χρονική στιγμή 1 αν όλα πηγαίνουν σύμφωνα με το σχεδιασμό θα πρέπει να δαπανήσουμε 2,5 χρηματικές μονάδες. Στη χρονική στιγμή 2 άλλες 2,5 επομένως αθροιστικά θα γίνουν 5, στη χρονική στιγμή 3 άλλες 2,5 επομένως αθροιστικά 7,5 και στη χρονική στιγμή 4  άλλες 2,5 αθροιστικά 10 χρηματικές μονάδες. Από τη χρονική στιγμή 5 έως και τη χρονική στιγμή 9 εκτελούνται παράλληλα οι Β και Γ. Για την αναπαράστασή τους σχεδιάζουμε πρώτα ένα ορθογώνιο παραλληλόγραμμο για τη Β και ακριβώς από κάτω ακόμα ένα για τη Γ, με σημείο εκκίνησης τη χρονική στιγμή 5 και μήκος 5 μονάδων. Όπως κάναμε με τις δαπάνες της Α κάνουμε το ίδιο πρώτα για τη Β και μετά για τη Γ. Για τη Β η δαπάνη είναι 3 χρηματικές μονάδες ανά χρονική στιγμή, επομένως οι τιμές που βρίσκονται μέσα στο παραλληλόγραμμο της Β θα είναι 3 για τη στιγμή 5, συν 3 δηλαδή 6 για τη στιγμή 6, συν 3 δηλαδή 9 για τη χρονική στιγμή 7, συν 3 δηλαδή 12 για τη χρονική στιγμή 8 και συν 3 δηλαδή 15 για τη χρονική στιγμή 9. Ανάλογα για τη Γ θα είναι 7 για τη στιγμή 5, συν 7 δηλαδή 14 για τη στιγμή 6, συν 7 δηλαδή 21 για τη χρονική στιγμή 7, συν 7 δηλαδή 28 για τη χρονική στιγμή 8 και συν 7 δηλαδή 35 για τη χρονική στιγμή 9. &#10;Ας δούμε τώρα πως διαμορφώνεται ο οριζόντιος άξονας ανά χρονική στιγμή για τις αθροιστικές δαπάνες. Για τη χρονική στιγμή 1 η τιμή είναι 2,5, για τη 2 είναι 5 για την 3 είναι 7,5, για την 4 είναι 10 καθώς μέχρι τώρα είχαμε την εκτέλεση της Α. Για τη χρονική στιγμή 5 στο ήδη υπάρχον κόστος από την εκτέλεση της Α θα προστεθεί και το κόστος των Β και Γ που αρχίζουν να υλοποιούνται και που είναι 3 και 7 αντίστοιχα, οπότε στον οριζόντιο άξονα η τιμή θα είναι 20, για τη χρονική στιγμή 6 θα είναι 30, για τη χρονική στιγμή 7 θα είναι 40, για την 8 θα είναι 50 και για την 9 θα είναι 60. Τώρα για την χρονική στιγμή 10, που ήδη ολοκληρώθηκαν οι Α, Β και Γ θα αρχίσει να προστίθεται το κόστος των Δ και Ε που αρχίζουν να εκτελούνται και είναι αντίστοιχα 7 και 5, οπότε στην οριζόντια γραμμή για τη χρονική στιγμή 10 το κόστος θα γίνει 60 από τις προηγούμενες και 12 από τις τρέχουσες δραστηριότητες δηλαδή 72, για την 11 θα είναι 84, για τη 12 θα είναι 96. Στη χρονική στιγμή 13 έχουν ολοκληρωθεί οι Δ και Ε ενώ αρχίζει η εκτέλεση της Β οπότε τα κόστος θα είναι στην οριζόντια γραμμή 96 συν 5, δηλαδή 101, για τη 14 θα είναι 106, για τη 15 θα είναι 111. Στην επόμενη χρονική στιγμή, δηλαδή στη 16 συνεχίζει να υλοποιείται η Ζ ενώ αρχίζει και η Η, επομένως στην οριζόντια γραμμή το κόστος θα γίνει 116 συν 10 δηλαδή 126 και για τη χρονική στιγμή 17 θα είναι 141. Τις τιμές αυτές που υπολογίσαμε στην οριζόντια γραμμή στη επόμενη διαφάνεια θα τις απεικονίσουμε με τη βοήθεια μιας καμπύλης η οποία δημιουργείται από τα ζεύγη (1,2.5), (2, 5), …, (17,141). Η καμπύλη αυτή είναι αύξουσα και ονομάζεται καμπύλη της σχεδιασθείσας αξίας.&#10;"/>
          <p:cNvGraphicFramePr>
            <a:graphicFrameLocks noGrp="1"/>
          </p:cNvGraphicFramePr>
          <p:nvPr>
            <p:ph idx="1"/>
            <p:custDataLst>
              <p:tags r:id="rId3"/>
            </p:custDataLst>
            <p:extLst>
              <p:ext uri="{D42A27DB-BD31-4B8C-83A1-F6EECF244321}">
                <p14:modId xmlns:p14="http://schemas.microsoft.com/office/powerpoint/2010/main" val="2173000029"/>
              </p:ext>
            </p:extLst>
          </p:nvPr>
        </p:nvGraphicFramePr>
        <p:xfrm>
          <a:off x="395538" y="1916834"/>
          <a:ext cx="8291266" cy="4392486"/>
        </p:xfrm>
        <a:graphic>
          <a:graphicData uri="http://schemas.openxmlformats.org/drawingml/2006/table">
            <a:tbl>
              <a:tblPr firstRow="1"/>
              <a:tblGrid>
                <a:gridCol w="818057"/>
                <a:gridCol w="393327"/>
                <a:gridCol w="393327"/>
                <a:gridCol w="393327"/>
                <a:gridCol w="393327"/>
                <a:gridCol w="393327"/>
                <a:gridCol w="393327"/>
                <a:gridCol w="409060"/>
                <a:gridCol w="503458"/>
                <a:gridCol w="503458"/>
                <a:gridCol w="393327"/>
                <a:gridCol w="393327"/>
                <a:gridCol w="393327"/>
                <a:gridCol w="503458"/>
                <a:gridCol w="503458"/>
                <a:gridCol w="503458"/>
                <a:gridCol w="503458"/>
                <a:gridCol w="503458"/>
              </a:tblGrid>
              <a:tr h="490650">
                <a:tc>
                  <a:txBody>
                    <a:bodyPr/>
                    <a:lstStyle/>
                    <a:p>
                      <a:pPr algn="l" fontAlgn="b"/>
                      <a:endParaRPr lang="el-GR"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l-GR" sz="1100" b="1" i="0" u="none" strike="noStrike">
                          <a:solidFill>
                            <a:srgbClr val="000000"/>
                          </a:solidFill>
                          <a:effectLst/>
                          <a:latin typeface="Calibri"/>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5</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6</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7</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8</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9</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10</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11</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12</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13</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14</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15</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16</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17</a:t>
                      </a:r>
                    </a:p>
                  </a:txBody>
                  <a:tcPr marL="9525" marR="9525" marT="9525" marB="0" anchor="ctr">
                    <a:lnL>
                      <a:noFill/>
                    </a:lnL>
                    <a:lnR>
                      <a:noFill/>
                    </a:lnR>
                    <a:lnT>
                      <a:noFill/>
                    </a:lnT>
                    <a:lnB>
                      <a:noFill/>
                    </a:lnB>
                    <a:solidFill>
                      <a:srgbClr val="EEECE1"/>
                    </a:solidFill>
                  </a:tcPr>
                </a:tc>
              </a:tr>
              <a:tr h="490650">
                <a:tc>
                  <a:txBody>
                    <a:bodyPr/>
                    <a:lstStyle/>
                    <a:p>
                      <a:pPr algn="ctr" fontAlgn="ctr"/>
                      <a:r>
                        <a:rPr lang="el-GR" sz="1100" b="1" i="0" u="none" strike="noStrike">
                          <a:solidFill>
                            <a:srgbClr val="000000"/>
                          </a:solidFill>
                          <a:effectLst/>
                          <a:latin typeface="Calibri"/>
                        </a:rPr>
                        <a:t>Α</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a:solidFill>
                            <a:srgbClr val="000000"/>
                          </a:solidFill>
                          <a:effectLst/>
                          <a:latin typeface="Calibri"/>
                        </a:rPr>
                        <a:t>2,5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5,0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7,5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a:noFill/>
                    </a:lnT>
                    <a:lnB>
                      <a:noFill/>
                    </a:lnB>
                  </a:tcPr>
                </a:tc>
              </a:tr>
              <a:tr h="490650">
                <a:tc>
                  <a:txBody>
                    <a:bodyPr/>
                    <a:lstStyle/>
                    <a:p>
                      <a:pPr algn="ctr" fontAlgn="ctr"/>
                      <a:r>
                        <a:rPr lang="el-GR" sz="1100" b="1" i="0" u="none" strike="noStrike">
                          <a:solidFill>
                            <a:srgbClr val="000000"/>
                          </a:solidFill>
                          <a:effectLst/>
                          <a:latin typeface="Calibri"/>
                        </a:rPr>
                        <a:t>Β</a:t>
                      </a: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l-GR" sz="1100" b="0" i="0" u="none" strike="noStrike">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a:noFill/>
                    </a:lnB>
                  </a:tcPr>
                </a:tc>
              </a:tr>
              <a:tr h="490650">
                <a:tc>
                  <a:txBody>
                    <a:bodyPr/>
                    <a:lstStyle/>
                    <a:p>
                      <a:pPr algn="ctr" fontAlgn="ctr"/>
                      <a:r>
                        <a:rPr lang="el-GR" sz="1100" b="1" i="0" u="none" strike="noStrike">
                          <a:solidFill>
                            <a:srgbClr val="000000"/>
                          </a:solidFill>
                          <a:effectLst/>
                          <a:latin typeface="Calibri"/>
                        </a:rPr>
                        <a:t>Γ</a:t>
                      </a:r>
                    </a:p>
                  </a:txBody>
                  <a:tcPr marL="9525" marR="9525" marT="9525" marB="0" anchor="ctr">
                    <a:lnL>
                      <a:noFill/>
                    </a:lnL>
                    <a:lnR>
                      <a:noFill/>
                    </a:lnR>
                    <a:lnT>
                      <a:noFill/>
                    </a:lnT>
                    <a:lnB>
                      <a:noFill/>
                    </a:lnB>
                  </a:tcPr>
                </a:tc>
                <a:tc>
                  <a:txBody>
                    <a:bodyPr/>
                    <a:lstStyle/>
                    <a:p>
                      <a:pPr algn="ctr" fontAlgn="ctr"/>
                      <a:endParaRPr lang="el-GR"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35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35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35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35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35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35</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35</a:t>
                      </a:r>
                    </a:p>
                  </a:txBody>
                  <a:tcPr marL="9525" marR="9525" marT="9525" marB="0" anchor="ctr">
                    <a:lnL>
                      <a:noFill/>
                    </a:lnL>
                    <a:lnR>
                      <a:noFill/>
                    </a:lnR>
                    <a:lnT>
                      <a:noFill/>
                    </a:lnT>
                    <a:lnB>
                      <a:noFill/>
                    </a:lnB>
                  </a:tcPr>
                </a:tc>
              </a:tr>
              <a:tr h="490650">
                <a:tc>
                  <a:txBody>
                    <a:bodyPr/>
                    <a:lstStyle/>
                    <a:p>
                      <a:pPr algn="ctr" fontAlgn="ctr"/>
                      <a:r>
                        <a:rPr lang="el-GR" sz="1100" b="1" i="0" u="none" strike="noStrike">
                          <a:solidFill>
                            <a:srgbClr val="000000"/>
                          </a:solidFill>
                          <a:effectLst/>
                          <a:latin typeface="Calibri"/>
                        </a:rPr>
                        <a:t>Δ</a:t>
                      </a: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dirty="0">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l-GR" sz="1100" b="0" i="0" u="none" strike="noStrike">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21</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21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l-GR" sz="1100" b="0" i="0" u="none" strike="noStrike">
                          <a:solidFill>
                            <a:srgbClr val="000000"/>
                          </a:solidFill>
                          <a:effectLst/>
                          <a:latin typeface="Calibri"/>
                        </a:rPr>
                        <a:t>21</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21</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21</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21</a:t>
                      </a:r>
                    </a:p>
                  </a:txBody>
                  <a:tcPr marL="9525" marR="9525" marT="9525" marB="0" anchor="ctr">
                    <a:lnL>
                      <a:noFill/>
                    </a:lnL>
                    <a:lnR>
                      <a:noFill/>
                    </a:lnR>
                    <a:lnT>
                      <a:noFill/>
                    </a:lnT>
                    <a:lnB>
                      <a:noFill/>
                    </a:lnB>
                  </a:tcPr>
                </a:tc>
              </a:tr>
              <a:tr h="490650">
                <a:tc>
                  <a:txBody>
                    <a:bodyPr/>
                    <a:lstStyle/>
                    <a:p>
                      <a:pPr algn="ctr" fontAlgn="ctr"/>
                      <a:r>
                        <a:rPr lang="el-GR" sz="1100" b="1" i="0" u="none" strike="noStrike">
                          <a:solidFill>
                            <a:srgbClr val="000000"/>
                          </a:solidFill>
                          <a:effectLst/>
                          <a:latin typeface="Calibri"/>
                        </a:rPr>
                        <a:t>Ε</a:t>
                      </a: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490650">
                <a:tc>
                  <a:txBody>
                    <a:bodyPr/>
                    <a:lstStyle/>
                    <a:p>
                      <a:pPr algn="ctr" fontAlgn="ctr"/>
                      <a:r>
                        <a:rPr lang="el-GR" sz="1100" b="1" i="0" u="none" strike="noStrike">
                          <a:solidFill>
                            <a:srgbClr val="000000"/>
                          </a:solidFill>
                          <a:effectLst/>
                          <a:latin typeface="Calibri"/>
                        </a:rPr>
                        <a:t>Ζ</a:t>
                      </a: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l-GR" sz="1100" b="0" i="0" u="none" strike="noStrike">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15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20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25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0650">
                <a:tc>
                  <a:txBody>
                    <a:bodyPr/>
                    <a:lstStyle/>
                    <a:p>
                      <a:pPr algn="ctr" fontAlgn="ctr"/>
                      <a:r>
                        <a:rPr lang="el-GR" sz="1100" b="1" i="0" u="none" strike="noStrike">
                          <a:solidFill>
                            <a:srgbClr val="000000"/>
                          </a:solidFill>
                          <a:effectLst/>
                          <a:latin typeface="Calibri"/>
                        </a:rPr>
                        <a:t>Η</a:t>
                      </a: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l-GR" sz="1100" b="0" i="0" u="none" strike="noStrike">
                        <a:solidFill>
                          <a:srgbClr val="000000"/>
                        </a:solidFill>
                        <a:effectLst/>
                        <a:latin typeface="Calibri"/>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l-GR" sz="1100" b="0" i="0" u="none" strike="noStrike">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1100" b="0" i="0" u="none" strike="noStrike">
                          <a:solidFill>
                            <a:srgbClr val="000000"/>
                          </a:solidFill>
                          <a:effectLst/>
                          <a:latin typeface="Calibri"/>
                        </a:rPr>
                        <a:t>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7286">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l-GR" sz="1100" b="1" i="0" u="none" strike="noStrike">
                          <a:solidFill>
                            <a:srgbClr val="000000"/>
                          </a:solidFill>
                          <a:effectLst/>
                          <a:latin typeface="Calibri"/>
                        </a:rPr>
                        <a:t>2,5</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5</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7,5</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20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30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40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50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60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72</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84</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96</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101</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106</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111</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126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l-GR" sz="1100" b="1" i="0" u="none" strike="noStrike" dirty="0">
                          <a:solidFill>
                            <a:srgbClr val="000000"/>
                          </a:solidFill>
                          <a:effectLst/>
                          <a:latin typeface="Calibri"/>
                        </a:rPr>
                        <a:t>141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custDataLst>
              <p:tags r:id="rId2"/>
            </p:custDataLst>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BCWS –PV </a:t>
            </a:r>
            <a:r>
              <a:rPr lang="el-GR" dirty="0" smtClean="0"/>
              <a:t>καμπύλη</a:t>
            </a:r>
            <a:endParaRPr lang="el-GR" dirty="0">
              <a:latin typeface="+mn-lt"/>
            </a:endParaRPr>
          </a:p>
        </p:txBody>
      </p:sp>
      <p:pic>
        <p:nvPicPr>
          <p:cNvPr id="46" name="Picture 2" descr="Διάγραμμα BCWS –PV καμπύλης."/>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95536" y="1340768"/>
            <a:ext cx="8352928" cy="479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a:t>Ικανότητα εκτίμησης της προόδου του φυσικού αντικειμένου δραστηριότητας και έργου,</a:t>
            </a:r>
          </a:p>
          <a:p>
            <a:pPr>
              <a:buFont typeface="Wingdings" panose="05000000000000000000" pitchFamily="2" charset="2"/>
              <a:buChar char="§"/>
            </a:pPr>
            <a:r>
              <a:rPr lang="el-GR" sz="2800" dirty="0"/>
              <a:t>Ικανότητα εκτίμησης της προόδου του οικονομικού αντικειμένου δραστηριότητας και έργου,</a:t>
            </a:r>
          </a:p>
          <a:p>
            <a:pPr>
              <a:buFont typeface="Wingdings" panose="05000000000000000000" pitchFamily="2" charset="2"/>
              <a:buChar char="§"/>
            </a:pPr>
            <a:r>
              <a:rPr lang="el-GR" sz="2800" dirty="0"/>
              <a:t>Ικανότητα εκτίμησης της τελικής διάρκειας και τελικού κόστους του έργου σε δεδομένη χρονική στιγμή. </a:t>
            </a:r>
          </a:p>
          <a:p>
            <a:pPr>
              <a:buFont typeface="Wingdings" panose="05000000000000000000" pitchFamily="2" charset="2"/>
              <a:buChar char="§"/>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custDataLst>
              <p:tags r:id="rId2"/>
            </p:custDataLst>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sz="6000" dirty="0" smtClean="0"/>
              <a:t>ACWP- </a:t>
            </a:r>
            <a:r>
              <a:rPr lang="en-US" dirty="0" smtClean="0"/>
              <a:t>Actual Cost of Work Performed</a:t>
            </a:r>
            <a:endParaRPr lang="en-US" dirty="0">
              <a:latin typeface="+mn-lt"/>
            </a:endParaRPr>
          </a:p>
        </p:txBody>
      </p:sp>
      <p:graphicFrame>
        <p:nvGraphicFramePr>
          <p:cNvPr id="6" name="Θέση περιεχομένου 2" descr="Προσπαθούνε τώρα πάλι με τη βοήθεια ενός διαγράμματος Gantt να απεικονίσουμε τις πληροφορίες που έχουν να κάνουν με το πώς υλοποιήθηκε μέχρι τώρα (χρονική στιγμή 12) το έργο και πως κατανεμήθηκαν οι δαπάνες για την μέχρι τώρα υλοποίηση του έργου. Ο οριζόντιος άξονας έχει 12 χρονικές μονάδες όσες και οι χρονικές μονάδες για τις οποίες εκτελείται το έργο. Κάτω από τον οριζόντιο άξονα και για κάθε χρονική μονάδα θα καταγράψουμε αθροιστικά τη δαπάνη που έχει γίνει μέχρι εκείνη τη χρονική στιγμή. Για τις ανάγκες του παραδείγματος θα χρησιμοποιήσουμε τους πραγματικούς χρόνους που υλοποιήθηκαν οι δραστηριότητες. Έτσι, κατά τις 4 πρώτες χρονικές στιγμές η μόνη δραστηριότητα που εκτελέστηκε είναι η Α και για την αναπαράστασή της κατασκευάζουμε ορθογώνιο παραλληλόγραμμο με βάση τις 4 χρονικές στιγμές και ύψος τόσο ώστε να χωρέσουν μέσα οι τιμές που αντιστοιχούν στις δαπάνες ολοκλήρωσής της. Ποιες είναι οι τιμές αυτές; Με δεδομένο ότι η Α κόστισε τελικά 12 χρηματικές μονάδες, αυτές θα κατανεμηθούν αναλογικά στη διάρκειά της η κάθε χρονική μονάδα περιέχει δαπάνη 3 χρηματικών μονάδων.&#10; Έτσι στη χρονική στιγμή 1 δαπανήσαμε 3 χρηματικές μονάδες. Στη χρονική στιγμή 2 άλλες 3 επομένως αθροιστικά θα γίνουν 6, στη χρονική στιγμή 3 άλλες 3 επομένως αθροιστικά 9 και στη χρονική στιγμή 4 άλλες 3 αθροιστικά 12 χρηματικές μονάδες. Από τη χρονική στιγμή 5 έως και τη χρονική στιγμή 9 εκτελέστηκαν παράλληλα οι Β και Γ. Για την αναπαράστασή τους σχεδιάζουμε πρώτα ένα ορθογώνιο παραλληλόγραμμο για τη Β και ακριβώς από κάτω ακόμα ένα για τη Γ, με σημείο εκκίνησης τη χρονική στιγμή 5 και μήκος 5 μονάδων. Όπως κάναμε με τις δαπάνες της Α κάνουμε το ίδιο πρώτα για τη Β και μετά για τη Γ. Για τη Β η δαπάνη είναι 4 χρηματικές μονάδες ανά χρονική στιγμή, επομένως οι τιμές που βρίσκονται μέσα στο παραλληλόγραμμο της Β θα είναι 4 για τη στιγμή 5, συν 4 δηλαδή 8 για τη στιγμή 6, συν 4 δηλαδή 12 για τη χρονική στιγμή 7, συν 4 δηλαδή 16 για τη χρονική στιγμή 8 και συν 4 δηλαδή 20 για τη χρονική στιγμή 9. Ανάλογα για τη Γ θα είναι 6 για τη στιγμή 5, συν 6 δηλαδή 12 για τη στιγμή 6, συν 6 δηλαδή 18 για τη χρονική στιγμή 7, συν 6 δηλαδή 24 για τη χρονική στιγμή 8 και συν 6 δηλαδή 30 για τη χρονική στιγμή 9. Ας δούμε τώρα πως διαμορφώνεται ο οριζόντιος άξονας ανά χρονική στιγμή για τις πραγματικές αθροιστικές δαπάνες. Για τη χρονική στιγμή 1 η τιμή είναι 3, για τη 2 είναι 6 για την 3 είναι 9, για την 4 είναι 12 καθώς μέχρι τώρα είχαμε την εκτέλεση της Α. Για τη χρονική στιγμή 5 στο ήδη υπάρχον πραγματικό κόστος από την εκτέλεση της Α θα προστεθεί και το κόστος των Β και Γ που είναι 4 και 6 αντίστοιχα, οπότε στον οριζόντιο άξονα η τιμή θα είναι 22, για τη χρονική στιγμή 6 θα είναι 32, για τη χρονική στιγμή 7 θα είναι 42, για την 8 θα είναι 52 και για την 9 θα είναι 62. Τώρα για την χρονική στιγμή 10, που ήδη ολοκληρώθηκαν οι Α, Β και Γ αλλά δεν εκτελέστηκε καμία προγραμματισμένη εργασία το πραγματικό κόστος θα παραμείνει 62. Για τις χρονικές στιγμές 11 και 12 έχουμε την έναρξη αλλά χωρίς αυτές να έχουν ολοκληρωθεί των δραστηριοτήτων Δ και Ε, οπότε θα προστεθεί το κόστος των Δ και Ε που άρχισαν να εκτελούνται και είναι αντίστοιχα 5 και 2.5, οπότε στην οριζόντια γραμμή για τη χρονική στιγμή 11 το κόστος θα γίνει 69.5 και για τη 12 θα είναι 77. &#10;Τις τιμές αυτές που υπολογίσαμε στην οριζόντια γραμμή στη επόμενη διαφάνεια θα τις απεικονίσουμε με τη βοήθεια μιας καμπύλης η οποία δημιουργείται από τα ζεύγη (1,3), (2, 6), …, (12,77). Η καμπύλη αυτή είναι επίσης αύξουσα και ονομάζεται καμπύλη των πραγματικών δαπανών.&#10;"/>
          <p:cNvGraphicFramePr>
            <a:graphicFrameLocks noGrp="1"/>
          </p:cNvGraphicFramePr>
          <p:nvPr>
            <p:ph idx="1"/>
            <p:custDataLst>
              <p:tags r:id="rId3"/>
            </p:custDataLst>
            <p:extLst>
              <p:ext uri="{D42A27DB-BD31-4B8C-83A1-F6EECF244321}">
                <p14:modId xmlns:p14="http://schemas.microsoft.com/office/powerpoint/2010/main" val="1060634706"/>
              </p:ext>
            </p:extLst>
          </p:nvPr>
        </p:nvGraphicFramePr>
        <p:xfrm>
          <a:off x="395536" y="1844826"/>
          <a:ext cx="8424935" cy="4176462"/>
        </p:xfrm>
        <a:graphic>
          <a:graphicData uri="http://schemas.openxmlformats.org/drawingml/2006/table">
            <a:tbl>
              <a:tblPr firstRow="1"/>
              <a:tblGrid>
                <a:gridCol w="300891"/>
                <a:gridCol w="626855"/>
                <a:gridCol w="626855"/>
                <a:gridCol w="626855"/>
                <a:gridCol w="626855"/>
                <a:gridCol w="626855"/>
                <a:gridCol w="626855"/>
                <a:gridCol w="651928"/>
                <a:gridCol w="802376"/>
                <a:gridCol w="802376"/>
                <a:gridCol w="626855"/>
                <a:gridCol w="802376"/>
                <a:gridCol w="677003"/>
              </a:tblGrid>
              <a:tr h="471536">
                <a:tc>
                  <a:txBody>
                    <a:bodyPr/>
                    <a:lstStyle/>
                    <a:p>
                      <a:pPr algn="l" fontAlgn="b"/>
                      <a:endParaRPr lang="el-GR"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l-GR" sz="1100" b="1" i="0" u="none" strike="noStrike">
                          <a:solidFill>
                            <a:srgbClr val="000000"/>
                          </a:solidFill>
                          <a:effectLst/>
                          <a:latin typeface="Calibri"/>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5</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6</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7</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8</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9</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10</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11</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12</a:t>
                      </a:r>
                    </a:p>
                  </a:txBody>
                  <a:tcPr marL="9525" marR="9525" marT="9525" marB="0" anchor="ctr">
                    <a:lnL>
                      <a:noFill/>
                    </a:lnL>
                    <a:lnR>
                      <a:noFill/>
                    </a:lnR>
                    <a:lnT>
                      <a:noFill/>
                    </a:lnT>
                    <a:lnB>
                      <a:noFill/>
                    </a:lnB>
                    <a:solidFill>
                      <a:srgbClr val="EEECE1"/>
                    </a:solidFill>
                  </a:tcPr>
                </a:tc>
              </a:tr>
              <a:tr h="471536">
                <a:tc>
                  <a:txBody>
                    <a:bodyPr/>
                    <a:lstStyle/>
                    <a:p>
                      <a:pPr algn="ctr" fontAlgn="ctr"/>
                      <a:r>
                        <a:rPr lang="el-GR" sz="1100" b="1" i="0" u="none" strike="noStrike">
                          <a:solidFill>
                            <a:srgbClr val="000000"/>
                          </a:solidFill>
                          <a:effectLst/>
                          <a:latin typeface="Calibri"/>
                        </a:rPr>
                        <a:t>Α</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12</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dirty="0">
                          <a:solidFill>
                            <a:srgbClr val="000000"/>
                          </a:solidFill>
                          <a:effectLst/>
                          <a:latin typeface="Calibri"/>
                        </a:rPr>
                        <a:t>12</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dirty="0">
                          <a:solidFill>
                            <a:srgbClr val="000000"/>
                          </a:solidFill>
                          <a:effectLst/>
                          <a:latin typeface="Calibri"/>
                        </a:rPr>
                        <a:t>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dirty="0">
                          <a:solidFill>
                            <a:srgbClr val="000000"/>
                          </a:solidFill>
                          <a:effectLst/>
                          <a:latin typeface="Calibri"/>
                        </a:rPr>
                        <a:t>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effectLst/>
                          <a:latin typeface="Calibri"/>
                        </a:rPr>
                        <a:t>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effectLst/>
                          <a:latin typeface="Calibri"/>
                        </a:rPr>
                        <a:t>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effectLst/>
                          <a:latin typeface="Calibri"/>
                        </a:rPr>
                        <a:t>12</a:t>
                      </a:r>
                    </a:p>
                  </a:txBody>
                  <a:tcPr marL="9525" marR="9525" marT="9525" marB="0" anchor="ctr">
                    <a:lnL>
                      <a:noFill/>
                    </a:lnL>
                    <a:lnR>
                      <a:noFill/>
                    </a:lnR>
                    <a:lnT>
                      <a:noFill/>
                    </a:lnT>
                    <a:lnB>
                      <a:noFill/>
                    </a:lnB>
                  </a:tcPr>
                </a:tc>
                <a:tc>
                  <a:txBody>
                    <a:bodyPr/>
                    <a:lstStyle/>
                    <a:p>
                      <a:pPr algn="ctr" fontAlgn="b"/>
                      <a:r>
                        <a:rPr lang="el-GR" sz="1100" b="0" i="0" u="none" strike="noStrike" dirty="0">
                          <a:solidFill>
                            <a:srgbClr val="000000"/>
                          </a:solidFill>
                          <a:effectLst/>
                          <a:latin typeface="Calibri"/>
                        </a:rPr>
                        <a:t>12</a:t>
                      </a:r>
                    </a:p>
                  </a:txBody>
                  <a:tcPr marL="9525" marR="9525" marT="9525" marB="0" anchor="ctr">
                    <a:lnL>
                      <a:noFill/>
                    </a:lnL>
                    <a:lnR>
                      <a:noFill/>
                    </a:lnR>
                    <a:lnT>
                      <a:noFill/>
                    </a:lnT>
                    <a:lnB>
                      <a:noFill/>
                    </a:lnB>
                  </a:tcPr>
                </a:tc>
                <a:tc>
                  <a:txBody>
                    <a:bodyPr/>
                    <a:lstStyle/>
                    <a:p>
                      <a:pPr algn="ctr" fontAlgn="b"/>
                      <a:r>
                        <a:rPr lang="el-GR" sz="1100" b="0" i="0" u="none" strike="noStrike" dirty="0">
                          <a:solidFill>
                            <a:srgbClr val="000000"/>
                          </a:solidFill>
                          <a:effectLst/>
                          <a:latin typeface="Calibri"/>
                        </a:rPr>
                        <a:t>12</a:t>
                      </a:r>
                    </a:p>
                  </a:txBody>
                  <a:tcPr marL="9525" marR="9525" marT="9525" marB="0" anchor="ctr">
                    <a:lnL>
                      <a:noFill/>
                    </a:lnL>
                    <a:lnR>
                      <a:noFill/>
                    </a:lnR>
                    <a:lnT>
                      <a:noFill/>
                    </a:lnT>
                    <a:lnB>
                      <a:noFill/>
                    </a:lnB>
                  </a:tcPr>
                </a:tc>
              </a:tr>
              <a:tr h="471536">
                <a:tc>
                  <a:txBody>
                    <a:bodyPr/>
                    <a:lstStyle/>
                    <a:p>
                      <a:pPr algn="ctr" fontAlgn="ctr"/>
                      <a:r>
                        <a:rPr lang="el-GR" sz="1100" b="1" i="0" u="none" strike="noStrike">
                          <a:solidFill>
                            <a:srgbClr val="000000"/>
                          </a:solidFill>
                          <a:effectLst/>
                          <a:latin typeface="Calibri"/>
                        </a:rPr>
                        <a:t>Β</a:t>
                      </a:r>
                    </a:p>
                  </a:txBody>
                  <a:tcPr marL="9525" marR="9525" marT="9525" marB="0" anchor="ctr">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l-GR" sz="1100" b="0" i="0" u="none" strike="noStrike">
                          <a:solidFill>
                            <a:srgbClr val="000000"/>
                          </a:solidFill>
                          <a:effectLst/>
                          <a:latin typeface="Calibri"/>
                        </a:rPr>
                        <a:t>4</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12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16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20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l-GR" sz="1100" b="0" i="0" u="none" strike="noStrike">
                          <a:solidFill>
                            <a:srgbClr val="000000"/>
                          </a:solidFill>
                          <a:effectLst/>
                          <a:latin typeface="Calibri"/>
                        </a:rPr>
                        <a:t>20</a:t>
                      </a:r>
                    </a:p>
                  </a:txBody>
                  <a:tcPr marL="9525" marR="9525" marT="9525" marB="0" anchor="ctr">
                    <a:lnL>
                      <a:noFill/>
                    </a:lnL>
                    <a:lnR>
                      <a:noFill/>
                    </a:lnR>
                    <a:lnT>
                      <a:noFill/>
                    </a:lnT>
                    <a:lnB>
                      <a:noFill/>
                    </a:lnB>
                  </a:tcPr>
                </a:tc>
                <a:tc>
                  <a:txBody>
                    <a:bodyPr/>
                    <a:lstStyle/>
                    <a:p>
                      <a:pPr algn="ctr" fontAlgn="ctr"/>
                      <a:r>
                        <a:rPr lang="el-GR" sz="1100" b="0" i="0" u="none" strike="noStrike">
                          <a:solidFill>
                            <a:srgbClr val="000000"/>
                          </a:solidFill>
                          <a:effectLst/>
                          <a:latin typeface="Calibri"/>
                        </a:rPr>
                        <a:t>20</a:t>
                      </a:r>
                    </a:p>
                  </a:txBody>
                  <a:tcPr marL="9525" marR="9525" marT="9525" marB="0" anchor="ctr">
                    <a:lnL>
                      <a:noFill/>
                    </a:lnL>
                    <a:lnR>
                      <a:noFill/>
                    </a:lnR>
                    <a:lnT>
                      <a:noFill/>
                    </a:lnT>
                    <a:lnB>
                      <a:noFill/>
                    </a:lnB>
                  </a:tcPr>
                </a:tc>
              </a:tr>
              <a:tr h="471536">
                <a:tc>
                  <a:txBody>
                    <a:bodyPr/>
                    <a:lstStyle/>
                    <a:p>
                      <a:pPr algn="ctr" fontAlgn="ctr"/>
                      <a:r>
                        <a:rPr lang="el-GR" sz="1100" b="1" i="0" u="none" strike="noStrike">
                          <a:solidFill>
                            <a:srgbClr val="000000"/>
                          </a:solidFill>
                          <a:effectLst/>
                          <a:latin typeface="Calibri"/>
                        </a:rPr>
                        <a:t>Γ</a:t>
                      </a:r>
                    </a:p>
                  </a:txBody>
                  <a:tcPr marL="9525" marR="9525" marT="9525" marB="0" anchor="ctr">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dirty="0">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12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18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30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30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l-GR" sz="1100" b="0" i="0" u="none" strike="noStrike">
                          <a:solidFill>
                            <a:srgbClr val="000000"/>
                          </a:solidFill>
                          <a:effectLst/>
                          <a:latin typeface="Calibri"/>
                        </a:rPr>
                        <a:t>30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a:solidFill>
                            <a:srgbClr val="000000"/>
                          </a:solidFill>
                          <a:effectLst/>
                          <a:latin typeface="Calibri"/>
                        </a:rPr>
                        <a:t>30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471536">
                <a:tc>
                  <a:txBody>
                    <a:bodyPr/>
                    <a:lstStyle/>
                    <a:p>
                      <a:pPr algn="ctr" fontAlgn="ctr"/>
                      <a:r>
                        <a:rPr lang="el-GR" sz="1100" b="1" i="0" u="none" strike="noStrike">
                          <a:solidFill>
                            <a:srgbClr val="000000"/>
                          </a:solidFill>
                          <a:effectLst/>
                          <a:latin typeface="Calibri"/>
                        </a:rPr>
                        <a:t>Δ</a:t>
                      </a:r>
                    </a:p>
                  </a:txBody>
                  <a:tcPr marL="9525" marR="9525" marT="9525" marB="0" anchor="ctr">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10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71536">
                <a:tc>
                  <a:txBody>
                    <a:bodyPr/>
                    <a:lstStyle/>
                    <a:p>
                      <a:pPr algn="ctr" fontAlgn="ctr"/>
                      <a:r>
                        <a:rPr lang="el-GR" sz="1100" b="1" i="0" u="none" strike="noStrike">
                          <a:solidFill>
                            <a:srgbClr val="000000"/>
                          </a:solidFill>
                          <a:effectLst/>
                          <a:latin typeface="Calibri"/>
                        </a:rPr>
                        <a:t>Ε</a:t>
                      </a:r>
                    </a:p>
                  </a:txBody>
                  <a:tcPr marL="9525" marR="9525" marT="9525" marB="0" anchor="ctr">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a:solidFill>
                            <a:srgbClr val="000000"/>
                          </a:solidFill>
                          <a:effectLst/>
                          <a:latin typeface="Calibri"/>
                        </a:rPr>
                        <a:t>2,5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l-GR" sz="1100" b="0" i="0" u="none" strike="noStrike">
                          <a:solidFill>
                            <a:srgbClr val="000000"/>
                          </a:solidFill>
                          <a:effectLst/>
                          <a:latin typeface="Calibri"/>
                        </a:rPr>
                        <a:t>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r>
              <a:tr h="449082">
                <a:tc>
                  <a:txBody>
                    <a:bodyPr/>
                    <a:lstStyle/>
                    <a:p>
                      <a:pPr algn="ctr" fontAlgn="ctr"/>
                      <a:r>
                        <a:rPr lang="el-GR" sz="1100" b="1" i="0" u="none" strike="noStrike">
                          <a:solidFill>
                            <a:srgbClr val="000000"/>
                          </a:solidFill>
                          <a:effectLst/>
                          <a:latin typeface="Calibri"/>
                        </a:rPr>
                        <a:t>Ζ</a:t>
                      </a:r>
                    </a:p>
                  </a:txBody>
                  <a:tcPr marL="9525" marR="9525" marT="9525" marB="0" anchor="ctr">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449082">
                <a:tc>
                  <a:txBody>
                    <a:bodyPr/>
                    <a:lstStyle/>
                    <a:p>
                      <a:pPr algn="ctr" fontAlgn="ctr"/>
                      <a:r>
                        <a:rPr lang="el-GR" sz="1100" b="1" i="0" u="none" strike="noStrike">
                          <a:solidFill>
                            <a:srgbClr val="000000"/>
                          </a:solidFill>
                          <a:effectLst/>
                          <a:latin typeface="Calibri"/>
                        </a:rPr>
                        <a:t>Η</a:t>
                      </a:r>
                    </a:p>
                  </a:txBody>
                  <a:tcPr marL="9525" marR="9525" marT="9525" marB="0" anchor="ctr">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r>
              <a:tr h="449082">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l-GR" sz="1100" b="1" i="0" u="none" strike="noStrike">
                          <a:solidFill>
                            <a:srgbClr val="000000"/>
                          </a:solidFill>
                          <a:effectLst/>
                          <a:latin typeface="Calibri"/>
                        </a:rPr>
                        <a:t>3</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6</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9</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12</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22</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32</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42</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52</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62</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62</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69,50</a:t>
                      </a:r>
                    </a:p>
                  </a:txBody>
                  <a:tcPr marL="9525" marR="9525" marT="9525" marB="0" anchor="ctr">
                    <a:lnL>
                      <a:noFill/>
                    </a:lnL>
                    <a:lnR>
                      <a:noFill/>
                    </a:lnR>
                    <a:lnT>
                      <a:noFill/>
                    </a:lnT>
                    <a:lnB>
                      <a:noFill/>
                    </a:lnB>
                  </a:tcPr>
                </a:tc>
                <a:tc>
                  <a:txBody>
                    <a:bodyPr/>
                    <a:lstStyle/>
                    <a:p>
                      <a:pPr algn="ctr" fontAlgn="ctr"/>
                      <a:r>
                        <a:rPr lang="el-GR" sz="1100" b="1" i="0" u="none" strike="noStrike" dirty="0">
                          <a:solidFill>
                            <a:srgbClr val="000000"/>
                          </a:solidFill>
                          <a:effectLst/>
                          <a:latin typeface="Calibri"/>
                        </a:rPr>
                        <a:t>77</a:t>
                      </a:r>
                    </a:p>
                  </a:txBody>
                  <a:tcPr marL="9525" marR="9525" marT="9525" marB="0" anchor="ctr">
                    <a:lnL>
                      <a:noFill/>
                    </a:lnL>
                    <a:lnR>
                      <a:noFill/>
                    </a:lnR>
                    <a:lnT>
                      <a:noFill/>
                    </a:lnT>
                    <a:lnB>
                      <a:noFill/>
                    </a:lnB>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custDataLst>
              <p:tags r:id="rId2"/>
            </p:custDataLst>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ACWP</a:t>
            </a:r>
            <a:r>
              <a:rPr lang="el-GR" dirty="0" smtClean="0"/>
              <a:t> καμπύλη</a:t>
            </a:r>
            <a:endParaRPr lang="el-GR" dirty="0">
              <a:latin typeface="+mn-lt"/>
            </a:endParaRPr>
          </a:p>
        </p:txBody>
      </p:sp>
      <p:pic>
        <p:nvPicPr>
          <p:cNvPr id="11" name="Picture 2" descr="Διάγραμμα ACWP καμπύλ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91" y="1412776"/>
            <a:ext cx="8387773" cy="456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custDataLst>
              <p:tags r:id="rId2"/>
            </p:custDataLst>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BCWS vs. ACWP/ PV vs. AC</a:t>
            </a:r>
            <a:endParaRPr lang="en-US" dirty="0">
              <a:latin typeface="+mn-lt"/>
            </a:endParaRPr>
          </a:p>
        </p:txBody>
      </p:sp>
      <p:pic>
        <p:nvPicPr>
          <p:cNvPr id="6" name="Picture 3" descr="Αν τώρα αντιπαραβάλουμε στο ίδιο σύστημα αξόνων τις δύο καμπύλες, δηλαδή της σχεδιασθείσας αξίας και των πραγματικών δαπανών εύκολα προκύπτει ότι κατά τη χρονική στιγμή 12 στην οποία ελέγχουμε το έργο είχαμε προϋπολογίσει να δαπανήσουμε στο έργο 96 χρηματικές μονάδες αλλά στην πραγματικότητα δαπανήσαμε μόνο 77. Σαν πρώτο συμπέρασμα μπορούμε να πούμε ότι ξοδέψαμε λιγότερα από όσα υπολογίζαμε αλλά από τη στιγμή που δεν έχουμε εικόνα της πορείας του φυσικού αντικειμένου το συμπέρασμα δεν είναι απόλυτα ασφαλές."/>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14400" y="1436528"/>
            <a:ext cx="7268416" cy="459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5"/>
          <p:cNvSpPr>
            <a:spLocks noChangeShapeType="1"/>
          </p:cNvSpPr>
          <p:nvPr/>
        </p:nvSpPr>
        <p:spPr bwMode="auto">
          <a:xfrm flipV="1">
            <a:off x="5979368" y="1600200"/>
            <a:ext cx="0" cy="36576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AutoShape 6" descr="."/>
          <p:cNvSpPr>
            <a:spLocks/>
          </p:cNvSpPr>
          <p:nvPr/>
        </p:nvSpPr>
        <p:spPr bwMode="auto">
          <a:xfrm>
            <a:off x="797768" y="2019300"/>
            <a:ext cx="1981200" cy="647700"/>
          </a:xfrm>
          <a:prstGeom prst="accentCallout2">
            <a:avLst>
              <a:gd name="adj1" fmla="val 17648"/>
              <a:gd name="adj2" fmla="val 103847"/>
              <a:gd name="adj3" fmla="val 17648"/>
              <a:gd name="adj4" fmla="val 177403"/>
              <a:gd name="adj5" fmla="val 111764"/>
              <a:gd name="adj6" fmla="val 253847"/>
            </a:avLst>
          </a:prstGeom>
          <a:solidFill>
            <a:srgbClr val="FFC000"/>
          </a:solidFill>
          <a:ln w="9525">
            <a:solidFill>
              <a:schemeClr val="tx1"/>
            </a:solidFill>
            <a:miter lim="800000"/>
            <a:headEnd/>
            <a:tailEnd/>
          </a:ln>
          <a:effectLst/>
        </p:spPr>
        <p:txBody>
          <a:bodyPr/>
          <a:lstStyle/>
          <a:p>
            <a:pPr algn="ctr"/>
            <a:r>
              <a:rPr lang="el-GR" sz="1600" dirty="0"/>
              <a:t>Προϋπολογίζαμε δαπάνη </a:t>
            </a:r>
            <a:r>
              <a:rPr lang="en-US" sz="1600" b="1" dirty="0" smtClean="0"/>
              <a:t>PV=9</a:t>
            </a:r>
            <a:r>
              <a:rPr lang="el-GR" sz="1600" b="1" dirty="0" smtClean="0"/>
              <a:t>6</a:t>
            </a:r>
            <a:endParaRPr lang="el-GR" sz="1600" b="1" dirty="0"/>
          </a:p>
        </p:txBody>
      </p:sp>
      <p:sp>
        <p:nvSpPr>
          <p:cNvPr id="11" name="AutoShape 7" descr="."/>
          <p:cNvSpPr>
            <a:spLocks/>
          </p:cNvSpPr>
          <p:nvPr/>
        </p:nvSpPr>
        <p:spPr bwMode="auto">
          <a:xfrm>
            <a:off x="569168" y="3429000"/>
            <a:ext cx="1371600" cy="609600"/>
          </a:xfrm>
          <a:prstGeom prst="accentCallout1">
            <a:avLst>
              <a:gd name="adj1" fmla="val 18750"/>
              <a:gd name="adj2" fmla="val 105556"/>
              <a:gd name="adj3" fmla="val -31250"/>
              <a:gd name="adj4" fmla="val 388889"/>
            </a:avLst>
          </a:prstGeom>
          <a:solidFill>
            <a:srgbClr val="FFC000"/>
          </a:solidFill>
          <a:ln w="9525">
            <a:solidFill>
              <a:schemeClr val="tx1"/>
            </a:solidFill>
            <a:miter lim="800000"/>
            <a:headEnd/>
            <a:tailEnd/>
          </a:ln>
          <a:effectLst/>
        </p:spPr>
        <p:txBody>
          <a:bodyPr/>
          <a:lstStyle/>
          <a:p>
            <a:pPr algn="ctr"/>
            <a:r>
              <a:rPr lang="el-GR" sz="1600" dirty="0"/>
              <a:t>Δαπανήσαμε </a:t>
            </a:r>
            <a:r>
              <a:rPr lang="en-US" sz="1600" b="1" dirty="0" smtClean="0"/>
              <a:t>AC=7</a:t>
            </a:r>
            <a:r>
              <a:rPr lang="el-GR" sz="1600" b="1" dirty="0" smtClean="0"/>
              <a:t>7</a:t>
            </a:r>
            <a:endParaRPr lang="el-GR" sz="1600" b="1" dirty="0"/>
          </a:p>
        </p:txBody>
      </p:sp>
      <p:sp>
        <p:nvSpPr>
          <p:cNvPr id="12" name="Line 8"/>
          <p:cNvSpPr>
            <a:spLocks noChangeShapeType="1"/>
          </p:cNvSpPr>
          <p:nvPr/>
        </p:nvSpPr>
        <p:spPr bwMode="auto">
          <a:xfrm>
            <a:off x="6055568" y="2819400"/>
            <a:ext cx="0" cy="533400"/>
          </a:xfrm>
          <a:prstGeom prst="line">
            <a:avLst/>
          </a:prstGeom>
          <a:noFill/>
          <a:ln w="44450">
            <a:solidFill>
              <a:srgbClr val="FF0000"/>
            </a:solidFill>
            <a:prstDash val="sysDot"/>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 name="AutoShape 9" descr="."/>
          <p:cNvSpPr>
            <a:spLocks noChangeArrowheads="1"/>
          </p:cNvSpPr>
          <p:nvPr/>
        </p:nvSpPr>
        <p:spPr bwMode="auto">
          <a:xfrm>
            <a:off x="6436568" y="2971800"/>
            <a:ext cx="1678632" cy="1066800"/>
          </a:xfrm>
          <a:prstGeom prst="wedgeRectCallout">
            <a:avLst>
              <a:gd name="adj1" fmla="val -71602"/>
              <a:gd name="adj2" fmla="val -51472"/>
            </a:avLst>
          </a:prstGeom>
          <a:solidFill>
            <a:srgbClr val="92D050"/>
          </a:solidFill>
          <a:ln w="9525">
            <a:solidFill>
              <a:schemeClr val="tx1"/>
            </a:solidFill>
            <a:miter lim="800000"/>
            <a:headEnd/>
            <a:tailEnd/>
          </a:ln>
          <a:effectLst/>
        </p:spPr>
        <p:txBody>
          <a:bodyPr/>
          <a:lstStyle/>
          <a:p>
            <a:pPr algn="ctr"/>
            <a:r>
              <a:rPr lang="el-GR" sz="1600" b="1" dirty="0"/>
              <a:t>Οικονομικά προκύπτει ότι </a:t>
            </a:r>
            <a:r>
              <a:rPr lang="el-GR" sz="1600" b="1" dirty="0" smtClean="0"/>
              <a:t>δαπανήσαμε λιγότερα</a:t>
            </a:r>
            <a:endParaRPr lang="el-GR" sz="1600" b="1" dirty="0"/>
          </a:p>
        </p:txBody>
      </p:sp>
      <p:sp>
        <p:nvSpPr>
          <p:cNvPr id="14" name="AutoShape 10" descr="."/>
          <p:cNvSpPr>
            <a:spLocks noChangeArrowheads="1"/>
          </p:cNvSpPr>
          <p:nvPr/>
        </p:nvSpPr>
        <p:spPr bwMode="auto">
          <a:xfrm>
            <a:off x="3693368" y="4191000"/>
            <a:ext cx="1524000" cy="685800"/>
          </a:xfrm>
          <a:prstGeom prst="cloudCallout">
            <a:avLst>
              <a:gd name="adj1" fmla="val 116981"/>
              <a:gd name="adj2" fmla="val -171991"/>
            </a:avLst>
          </a:prstGeom>
          <a:solidFill>
            <a:schemeClr val="accent2">
              <a:lumMod val="60000"/>
              <a:lumOff val="40000"/>
            </a:schemeClr>
          </a:solidFill>
          <a:ln w="9525">
            <a:solidFill>
              <a:schemeClr val="tx1"/>
            </a:solidFill>
            <a:round/>
            <a:headEnd/>
            <a:tailEnd/>
          </a:ln>
          <a:effectLst/>
        </p:spPr>
        <p:txBody>
          <a:bodyPr/>
          <a:lstStyle/>
          <a:p>
            <a:pPr algn="ctr"/>
            <a:r>
              <a:rPr lang="el-GR" sz="1600" b="1" dirty="0"/>
              <a:t>ΣΩΣΤΟ?</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custDataLst>
              <p:tags r:id="rId2"/>
            </p:custDataLst>
          </p:nvPr>
        </p:nvSpPr>
        <p:spPr>
          <a:xfrm>
            <a:off x="467544" y="79846"/>
            <a:ext cx="8352928" cy="176497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BCWP-Budgeted Cost of Work Performed</a:t>
            </a:r>
            <a:br>
              <a:rPr lang="en-US" dirty="0" smtClean="0"/>
            </a:br>
            <a:r>
              <a:rPr lang="en-US" dirty="0" smtClean="0"/>
              <a:t>EV – Earned Value</a:t>
            </a:r>
            <a:endParaRPr lang="en-US" dirty="0">
              <a:latin typeface="+mn-lt"/>
            </a:endParaRPr>
          </a:p>
        </p:txBody>
      </p:sp>
      <p:graphicFrame>
        <p:nvGraphicFramePr>
          <p:cNvPr id="8" name="Θέση περιεχομένου 3" descr="Για να γεφυρώσουμε το κενό θα προσπαθήσουμε πάλι με τη βοήθεια ενός διαγράμματος Gantt να απεικονίσουμε τις πληροφορίες που έχουν να κάνουν τη σύνδεση του φυσικού αντικειμένου, δηλαδή του ποσοστού της εργασίας που ήδη υλοποιήθηκε με τις δαπάνες που είχαν προϋπολογιστεί για την εργασία αυτή. Ο οριζόντιος άξονας έχει 12 χρονικές μονάδες όσες και οι χρονικές μονάδες για τις οποίες εκτελείται το έργο. Για τον υπολογισμό των τιμών στο οριζόντιο άξονα θα χρησιμοποιήσουμε το ίδιο γράφημα Gantt που κατασκευάσαμε στον υπολογισμό των πραγματικών δαπανών, δηλαδή τους πραγματικούς χρόνους υλοποίησης του έργου μέχρι τώρα, αλλά για την κάθε δραστηριότητα θα χρησιμοποιήσουμε το κόστος που είχαμε προϋπολογίσει όταν σχεδιάζαμε το έργο. Έτσι, κατά τις 4 πρώτες χρονικές στιγμές η μόνη δραστηριότητα που εκτελέστηκε είναι η Α και για την αναπαράστασή της κατασκευάζουμε ορθογώνιο παραλληλόγραμμο με βάση τις 4 χρονικές στιγμές και ύψος τόσο ώστε να χωρέσουν μέσα οι τιμές που αντιστοιχούν στις δαπάνες ολοκλήρωσής της. Ποιες είναι οι τιμές αυτές; Με δεδομένο ότι η Α σχεδιάστηκε να κοστίσει 10 χρηματικές μονάδες, αυτές θα κατανεμηθούν αναλογικά στη διάρκειά της η κάθε χρονική μονάδα περιέχει δαπάνη 2,5 χρηματικών μονάδων. Έτσι στη χρονική στιγμή 1 θα έπρεπε να έχουν δαπανηθεί 2,5 χρηματικές μονάδες. Στη χρονική στιγμή 2 άλλες 2,5 επομένως αθροιστικά θα γίνουν 5, στη χρονική στιγμή 3 άλλες 2,5 επομένως αθροιστικά 7,5 και στη χρονική στιγμή 4 άλλες 2,5 αθροιστικά 10 χρηματικές μονάδες. Από τη χρονική στιγμή 5 έως και τη χρονική στιγμή 9 εκτελέστηκαν παράλληλα οι Β και Γ. Για την αναπαράστασή τους σχεδιάζουμε πρώτα ένα ορθογώνιο παραλληλόγραμμο για τη Β και ακριβώς από κάτω ακόμα ένα για τη Γ, με σημείο εκκίνησης τη χρονική στιγμή 5 και μήκος 5 μονάδων. Όπως κάναμε με τις δαπάνες της Α κάνουμε το ίδιο πρώτα για τη Β και μετά για τη Γ. Για τη Β η δαπάνη θα έπρεπε είναι 3 χρηματικές μονάδες ανά χρονική στιγμή, επομένως οι τιμές που βρίσκονται μέσα στο παραλληλόγραμμο της Β θα είναι 3 για τη στιγμή 5, συν 3 δηλαδή 6 για τη στιγμή 6, συν 3 δηλαδή 9 για τη χρονική στιγμή 7, συν 3 δηλαδή 12 για τη χρονική στιγμή 8 και συν 3 δηλαδή 15 για τη χρονική στιγμή 9. Ανάλογα για τη Γ θα έπρεπε να είναι 7 για τη στιγμή 5, συν 7 δηλαδή 14 για τη στιγμή 6, συν 7 δηλαδή 21 για τη χρονική στιγμή 7, συν 7 δηλαδή 28 για τη χρονική στιγμή 8 και συν 7 δηλαδή 35 για τη χρονική στιγμή 9. Ας δούμε τώρα πως διαμορφώνεται ο οριζόντιος άξονας ανά χρονική στιγμή για τις πραγματικές αθροιστικές δαπάνες. Για τη χρονική στιγμή 1 η τιμή είναι 2.5, για τη 2 είναι 5 για την 3 είναι 7.5, για την 4 είναι 10 καθώς μέχρι τώρα είχαμε την εκτέλεση της Α. Για τη χρονική στιγμή 5 στο ήδη υπάρχον πραγματικό κόστος από την εκτέλεση της Α θα προστεθεί και το κόστος των Β και Γ που είναι 3 και 7 αντίστοιχα, οπότε στον οριζόντιο άξονα η τιμή θα είναι 20, για τη χρονική στιγμή 6 θα είναι 30, για τη χρονική στιγμή 7 θα είναι 40, για την 8 θα είναι 50 και για την 9 θα είναι 60. Τώρα για την χρονική στιγμή 10, που ήδη ολοκληρώθηκαν οι Α, Β και Γ αλλά δεν εκτελέστηκε καμία προγραμματισμένη εργασία το πραγματικό κόστος θα παραμείνει 60. Για τις χρονικές στιγμές 11 και 12 έχουμε την έναρξη αλλά χωρίς αυτές να έχουν ολοκληρωθεί των δραστηριοτήτων Δ και Ε, οπότε θα προστεθεί το κόστος των Δ και Ε που άρχισαν να εκτελούνται και είναι αντίστοιχα 7 και 5, οπότε στην οριζόντια γραμμή για τη χρονική στιγμή 11 το κόστος θα γίνει 72 και για τη 12 θα είναι 84. Τις τιμές αυτές που υπολογίσαμε στην οριζόντια γραμμή στη επόμενη διαφάνεια θα τις απεικονίσουμε με τη βοήθεια μιας καμπύλης η οποία δημιουργείται από τα ζεύγη (1,2.5), (2, 5), …, (12,84). Η καμπύλη αυτή είναι επίσης αύξουσα και ονομάζεται καμπύλη των ενσωματωμένης αξίας."/>
          <p:cNvGraphicFramePr>
            <a:graphicFrameLocks noGrp="1"/>
          </p:cNvGraphicFramePr>
          <p:nvPr>
            <p:ph idx="1"/>
            <p:custDataLst>
              <p:tags r:id="rId3"/>
            </p:custDataLst>
            <p:extLst>
              <p:ext uri="{D42A27DB-BD31-4B8C-83A1-F6EECF244321}">
                <p14:modId xmlns:p14="http://schemas.microsoft.com/office/powerpoint/2010/main" val="883960153"/>
              </p:ext>
            </p:extLst>
          </p:nvPr>
        </p:nvGraphicFramePr>
        <p:xfrm>
          <a:off x="467541" y="1988842"/>
          <a:ext cx="8352931" cy="4392486"/>
        </p:xfrm>
        <a:graphic>
          <a:graphicData uri="http://schemas.openxmlformats.org/drawingml/2006/table">
            <a:tbl>
              <a:tblPr firstRow="1"/>
              <a:tblGrid>
                <a:gridCol w="298319"/>
                <a:gridCol w="621498"/>
                <a:gridCol w="621498"/>
                <a:gridCol w="621498"/>
                <a:gridCol w="621498"/>
                <a:gridCol w="621498"/>
                <a:gridCol w="621498"/>
                <a:gridCol w="646358"/>
                <a:gridCol w="795517"/>
                <a:gridCol w="795517"/>
                <a:gridCol w="621498"/>
                <a:gridCol w="795517"/>
                <a:gridCol w="671217"/>
              </a:tblGrid>
              <a:tr h="495926">
                <a:tc>
                  <a:txBody>
                    <a:bodyPr/>
                    <a:lstStyle/>
                    <a:p>
                      <a:pPr algn="l" fontAlgn="b"/>
                      <a:endParaRPr lang="el-GR"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l-GR" sz="1100" b="1" i="0" u="none" strike="noStrike">
                          <a:solidFill>
                            <a:srgbClr val="000000"/>
                          </a:solidFill>
                          <a:effectLst/>
                          <a:latin typeface="Calibri"/>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l-GR" sz="1100" b="1" i="0" u="none" strike="noStrike">
                          <a:solidFill>
                            <a:srgbClr val="000000"/>
                          </a:solidFill>
                          <a:effectLst/>
                          <a:latin typeface="Calibri"/>
                        </a:rPr>
                        <a:t>5</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6</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7</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8</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9</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10</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11</a:t>
                      </a:r>
                    </a:p>
                  </a:txBody>
                  <a:tcPr marL="9525" marR="9525" marT="9525" marB="0" anchor="ctr">
                    <a:lnL>
                      <a:noFill/>
                    </a:lnL>
                    <a:lnR>
                      <a:noFill/>
                    </a:lnR>
                    <a:lnT>
                      <a:noFill/>
                    </a:lnT>
                    <a:lnB>
                      <a:noFill/>
                    </a:lnB>
                    <a:solidFill>
                      <a:srgbClr val="EEECE1"/>
                    </a:solidFill>
                  </a:tcPr>
                </a:tc>
                <a:tc>
                  <a:txBody>
                    <a:bodyPr/>
                    <a:lstStyle/>
                    <a:p>
                      <a:pPr algn="ctr" fontAlgn="ctr"/>
                      <a:r>
                        <a:rPr lang="el-GR" sz="1100" b="1" i="0" u="none" strike="noStrike">
                          <a:solidFill>
                            <a:srgbClr val="000000"/>
                          </a:solidFill>
                          <a:effectLst/>
                          <a:latin typeface="Calibri"/>
                        </a:rPr>
                        <a:t>12</a:t>
                      </a:r>
                    </a:p>
                  </a:txBody>
                  <a:tcPr marL="9525" marR="9525" marT="9525" marB="0" anchor="ctr">
                    <a:lnL>
                      <a:noFill/>
                    </a:lnL>
                    <a:lnR>
                      <a:noFill/>
                    </a:lnR>
                    <a:lnT>
                      <a:noFill/>
                    </a:lnT>
                    <a:lnB>
                      <a:noFill/>
                    </a:lnB>
                    <a:solidFill>
                      <a:srgbClr val="EEECE1"/>
                    </a:solidFill>
                  </a:tcPr>
                </a:tc>
              </a:tr>
              <a:tr h="495926">
                <a:tc>
                  <a:txBody>
                    <a:bodyPr/>
                    <a:lstStyle/>
                    <a:p>
                      <a:pPr algn="ctr" fontAlgn="ctr"/>
                      <a:r>
                        <a:rPr lang="el-GR" sz="1100" b="1" i="0" u="none" strike="noStrike">
                          <a:solidFill>
                            <a:srgbClr val="000000"/>
                          </a:solidFill>
                          <a:effectLst/>
                          <a:latin typeface="Calibri"/>
                        </a:rPr>
                        <a:t>Α</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baseline="0" dirty="0">
                          <a:solidFill>
                            <a:srgbClr val="000000"/>
                          </a:solidFill>
                          <a:effectLst/>
                          <a:latin typeface="Calibri"/>
                        </a:rPr>
                        <a:t>2,5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dirty="0">
                          <a:solidFill>
                            <a:srgbClr val="000000"/>
                          </a:solidFill>
                          <a:effectLst/>
                          <a:latin typeface="Calibri"/>
                        </a:rPr>
                        <a:t>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dirty="0">
                          <a:solidFill>
                            <a:srgbClr val="000000"/>
                          </a:solidFill>
                          <a:effectLst/>
                          <a:latin typeface="Calibri"/>
                        </a:rPr>
                        <a:t>7,5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10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dirty="0">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baseline="0" dirty="0">
                          <a:solidFill>
                            <a:srgbClr val="000000"/>
                          </a:solidFill>
                          <a:effectLst/>
                          <a:latin typeface="Calibri"/>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baseline="0" dirty="0">
                          <a:solidFill>
                            <a:srgbClr val="000000"/>
                          </a:solidFill>
                          <a:effectLst/>
                          <a:latin typeface="Calibri"/>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l-GR" sz="1100" b="0" i="0" u="none" strike="noStrike" kern="1200" baseline="0" dirty="0">
                          <a:solidFill>
                            <a:srgbClr val="000000"/>
                          </a:solidFill>
                          <a:effectLst/>
                          <a:latin typeface="Calibri"/>
                          <a:ea typeface="+mn-ea"/>
                          <a:cs typeface="+mn-cs"/>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l-GR" sz="1100" b="0" i="0" u="none" strike="noStrike" kern="1200" baseline="0" dirty="0">
                          <a:solidFill>
                            <a:srgbClr val="000000"/>
                          </a:solidFill>
                          <a:effectLst/>
                          <a:latin typeface="Calibri"/>
                          <a:ea typeface="+mn-ea"/>
                          <a:cs typeface="+mn-cs"/>
                        </a:rPr>
                        <a:t>10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0" i="0" u="none" strike="noStrike" baseline="0" dirty="0">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b"/>
                      <a:r>
                        <a:rPr lang="el-GR" sz="1100" b="0" i="0" u="none" strike="noStrike" baseline="0" dirty="0">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b"/>
                      <a:r>
                        <a:rPr lang="el-GR" sz="1100" b="0" i="0" u="none" strike="noStrike" baseline="0" dirty="0">
                          <a:solidFill>
                            <a:srgbClr val="000000"/>
                          </a:solidFill>
                          <a:effectLst/>
                          <a:latin typeface="Calibri"/>
                        </a:rPr>
                        <a:t>10</a:t>
                      </a:r>
                    </a:p>
                  </a:txBody>
                  <a:tcPr marL="9525" marR="9525" marT="9525" marB="0" anchor="ctr">
                    <a:lnL>
                      <a:noFill/>
                    </a:lnL>
                    <a:lnR>
                      <a:noFill/>
                    </a:lnR>
                    <a:lnT>
                      <a:noFill/>
                    </a:lnT>
                    <a:lnB>
                      <a:noFill/>
                    </a:lnB>
                  </a:tcPr>
                </a:tc>
              </a:tr>
              <a:tr h="495926">
                <a:tc>
                  <a:txBody>
                    <a:bodyPr/>
                    <a:lstStyle/>
                    <a:p>
                      <a:pPr algn="ctr" fontAlgn="ctr"/>
                      <a:r>
                        <a:rPr lang="el-GR" sz="1100" b="1" i="0" u="none" strike="noStrike">
                          <a:solidFill>
                            <a:srgbClr val="000000"/>
                          </a:solidFill>
                          <a:effectLst/>
                          <a:latin typeface="Calibri"/>
                        </a:rPr>
                        <a:t>Β</a:t>
                      </a:r>
                    </a:p>
                  </a:txBody>
                  <a:tcPr marL="9525" marR="9525" marT="9525" marB="0" anchor="ctr">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100" b="0" i="0" u="none" strike="noStrike" baseline="0"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100" b="0" i="0" u="none" strike="noStrike" baseline="0" dirty="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l-GR" sz="1100" b="0" i="0" u="none" strike="noStrike" baseline="0">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12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15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l-GR" sz="1100" b="0" i="0" u="none" strike="noStrike" baseline="0">
                          <a:solidFill>
                            <a:srgbClr val="000000"/>
                          </a:solidFill>
                          <a:effectLst/>
                          <a:latin typeface="Calibri"/>
                        </a:rPr>
                        <a:t>15</a:t>
                      </a:r>
                    </a:p>
                  </a:txBody>
                  <a:tcPr marL="9525" marR="9525" marT="9525" marB="0" anchor="ctr">
                    <a:lnL>
                      <a:noFill/>
                    </a:lnL>
                    <a:lnR>
                      <a:noFill/>
                    </a:lnR>
                    <a:lnT>
                      <a:noFill/>
                    </a:lnT>
                    <a:lnB>
                      <a:noFill/>
                    </a:lnB>
                  </a:tcPr>
                </a:tc>
                <a:tc>
                  <a:txBody>
                    <a:bodyPr/>
                    <a:lstStyle/>
                    <a:p>
                      <a:pPr algn="ctr" fontAlgn="ctr"/>
                      <a:r>
                        <a:rPr lang="el-GR" sz="1100" b="0" i="0" u="none" strike="noStrike" baseline="0">
                          <a:solidFill>
                            <a:srgbClr val="000000"/>
                          </a:solidFill>
                          <a:effectLst/>
                          <a:latin typeface="Calibri"/>
                        </a:rPr>
                        <a:t>15</a:t>
                      </a:r>
                    </a:p>
                  </a:txBody>
                  <a:tcPr marL="9525" marR="9525" marT="9525" marB="0" anchor="ctr">
                    <a:lnL>
                      <a:noFill/>
                    </a:lnL>
                    <a:lnR>
                      <a:noFill/>
                    </a:lnR>
                    <a:lnT>
                      <a:noFill/>
                    </a:lnT>
                    <a:lnB>
                      <a:noFill/>
                    </a:lnB>
                  </a:tcPr>
                </a:tc>
              </a:tr>
              <a:tr h="495926">
                <a:tc>
                  <a:txBody>
                    <a:bodyPr/>
                    <a:lstStyle/>
                    <a:p>
                      <a:pPr algn="ctr" fontAlgn="ctr"/>
                      <a:r>
                        <a:rPr lang="el-GR" sz="1100" b="1" i="0" u="none" strike="noStrike">
                          <a:solidFill>
                            <a:srgbClr val="000000"/>
                          </a:solidFill>
                          <a:effectLst/>
                          <a:latin typeface="Calibri"/>
                        </a:rPr>
                        <a:t>Γ</a:t>
                      </a:r>
                    </a:p>
                  </a:txBody>
                  <a:tcPr marL="9525" marR="9525" marT="9525" marB="0" anchor="ctr">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baseline="0" dirty="0">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dirty="0">
                          <a:solidFill>
                            <a:srgbClr val="000000"/>
                          </a:solidFill>
                          <a:effectLst/>
                          <a:latin typeface="Calibri"/>
                        </a:rPr>
                        <a:t>13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35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35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l-GR" sz="1100" b="0" i="0" u="none" strike="noStrike" baseline="0">
                          <a:solidFill>
                            <a:srgbClr val="000000"/>
                          </a:solidFill>
                          <a:effectLst/>
                          <a:latin typeface="Calibri"/>
                        </a:rPr>
                        <a:t>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l-GR" sz="1100" b="0" i="0" u="none" strike="noStrike" baseline="0">
                          <a:solidFill>
                            <a:srgbClr val="000000"/>
                          </a:solidFill>
                          <a:effectLst/>
                          <a:latin typeface="Calibri"/>
                        </a:rPr>
                        <a:t>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495926">
                <a:tc>
                  <a:txBody>
                    <a:bodyPr/>
                    <a:lstStyle/>
                    <a:p>
                      <a:pPr algn="ctr" fontAlgn="ctr"/>
                      <a:r>
                        <a:rPr lang="el-GR" sz="1100" b="1" i="0" u="none" strike="noStrike">
                          <a:solidFill>
                            <a:srgbClr val="000000"/>
                          </a:solidFill>
                          <a:effectLst/>
                          <a:latin typeface="Calibri"/>
                        </a:rPr>
                        <a:t>Δ</a:t>
                      </a:r>
                    </a:p>
                  </a:txBody>
                  <a:tcPr marL="9525" marR="9525" marT="9525" marB="0" anchor="ctr">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100" b="0" i="0" u="none" strike="noStrike" baseline="0"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100" b="0" i="0" u="none" strike="noStrike" baseline="0"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baseline="0">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a:solidFill>
                            <a:srgbClr val="000000"/>
                          </a:solidFill>
                          <a:effectLst/>
                          <a:latin typeface="Calibri"/>
                        </a:rPr>
                        <a:t>14</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95926">
                <a:tc>
                  <a:txBody>
                    <a:bodyPr/>
                    <a:lstStyle/>
                    <a:p>
                      <a:pPr algn="ctr" fontAlgn="ctr"/>
                      <a:r>
                        <a:rPr lang="el-GR" sz="1100" b="1" i="0" u="none" strike="noStrike">
                          <a:solidFill>
                            <a:srgbClr val="000000"/>
                          </a:solidFill>
                          <a:effectLst/>
                          <a:latin typeface="Calibri"/>
                        </a:rPr>
                        <a:t>Ε</a:t>
                      </a:r>
                    </a:p>
                  </a:txBody>
                  <a:tcPr marL="9525" marR="9525" marT="9525" marB="0" anchor="ctr">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l-GR" sz="1100" b="0" i="0" u="none" strike="noStrike" baseline="0" dirty="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l-GR" sz="1100" b="0" i="0" u="none" strike="noStrike" baseline="0">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l-GR" sz="1100" b="0" i="0" u="none" strike="noStrike" baseline="0" dirty="0">
                          <a:solidFill>
                            <a:srgbClr val="000000"/>
                          </a:solidFill>
                          <a:effectLst/>
                          <a:latin typeface="Calibri"/>
                        </a:rPr>
                        <a:t>10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72310">
                <a:tc>
                  <a:txBody>
                    <a:bodyPr/>
                    <a:lstStyle/>
                    <a:p>
                      <a:pPr algn="ctr" fontAlgn="ctr"/>
                      <a:r>
                        <a:rPr lang="el-GR" sz="1100" b="1" i="0" u="none" strike="noStrike">
                          <a:solidFill>
                            <a:srgbClr val="000000"/>
                          </a:solidFill>
                          <a:effectLst/>
                          <a:latin typeface="Calibri"/>
                        </a:rPr>
                        <a:t>Ζ</a:t>
                      </a:r>
                    </a:p>
                  </a:txBody>
                  <a:tcPr marL="9525" marR="9525" marT="9525" marB="0" anchor="ctr">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472310">
                <a:tc>
                  <a:txBody>
                    <a:bodyPr/>
                    <a:lstStyle/>
                    <a:p>
                      <a:pPr algn="ctr" fontAlgn="ctr"/>
                      <a:r>
                        <a:rPr lang="el-GR" sz="1100" b="1" i="0" u="none" strike="noStrike">
                          <a:solidFill>
                            <a:srgbClr val="000000"/>
                          </a:solidFill>
                          <a:effectLst/>
                          <a:latin typeface="Calibri"/>
                        </a:rPr>
                        <a:t>Η</a:t>
                      </a:r>
                    </a:p>
                  </a:txBody>
                  <a:tcPr marL="9525" marR="9525" marT="9525" marB="0" anchor="ctr">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r>
              <a:tr h="472310">
                <a:tc>
                  <a:txBody>
                    <a:bodyPr/>
                    <a:lstStyle/>
                    <a:p>
                      <a:pPr algn="l" fontAlgn="b"/>
                      <a:endParaRPr lang="el-G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ctr"/>
                      <a:r>
                        <a:rPr lang="el-GR" sz="1100" b="1" i="0" u="none" strike="noStrike">
                          <a:solidFill>
                            <a:srgbClr val="000000"/>
                          </a:solidFill>
                          <a:effectLst/>
                          <a:latin typeface="Calibri"/>
                        </a:rPr>
                        <a:t>2,5</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5</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7,5</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10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20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29</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40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50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60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60</a:t>
                      </a:r>
                    </a:p>
                  </a:txBody>
                  <a:tcPr marL="9525" marR="9525" marT="9525" marB="0" anchor="ctr">
                    <a:lnL>
                      <a:noFill/>
                    </a:lnL>
                    <a:lnR>
                      <a:noFill/>
                    </a:lnR>
                    <a:lnT>
                      <a:noFill/>
                    </a:lnT>
                    <a:lnB>
                      <a:noFill/>
                    </a:lnB>
                  </a:tcPr>
                </a:tc>
                <a:tc>
                  <a:txBody>
                    <a:bodyPr/>
                    <a:lstStyle/>
                    <a:p>
                      <a:pPr algn="ctr" fontAlgn="ctr"/>
                      <a:r>
                        <a:rPr lang="el-GR" sz="1100" b="1" i="0" u="none" strike="noStrike">
                          <a:solidFill>
                            <a:srgbClr val="000000"/>
                          </a:solidFill>
                          <a:effectLst/>
                          <a:latin typeface="Calibri"/>
                        </a:rPr>
                        <a:t>72,00</a:t>
                      </a:r>
                    </a:p>
                  </a:txBody>
                  <a:tcPr marL="9525" marR="9525" marT="9525" marB="0" anchor="ctr">
                    <a:lnL>
                      <a:noFill/>
                    </a:lnL>
                    <a:lnR>
                      <a:noFill/>
                    </a:lnR>
                    <a:lnT>
                      <a:noFill/>
                    </a:lnT>
                    <a:lnB>
                      <a:noFill/>
                    </a:lnB>
                  </a:tcPr>
                </a:tc>
                <a:tc>
                  <a:txBody>
                    <a:bodyPr/>
                    <a:lstStyle/>
                    <a:p>
                      <a:pPr algn="ctr" fontAlgn="ctr"/>
                      <a:r>
                        <a:rPr lang="el-GR" sz="1100" b="1" i="0" u="none" strike="noStrike" dirty="0">
                          <a:solidFill>
                            <a:srgbClr val="000000"/>
                          </a:solidFill>
                          <a:effectLst/>
                          <a:latin typeface="Calibri"/>
                        </a:rPr>
                        <a:t>84</a:t>
                      </a:r>
                    </a:p>
                  </a:txBody>
                  <a:tcPr marL="9525" marR="9525" marT="9525" marB="0" anchor="ctr">
                    <a:lnL>
                      <a:noFill/>
                    </a:lnL>
                    <a:lnR>
                      <a:noFill/>
                    </a:lnR>
                    <a:lnT>
                      <a:noFill/>
                    </a:lnT>
                    <a:lnB>
                      <a:noFill/>
                    </a:lnB>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custDataLst>
              <p:tags r:id="rId2"/>
            </p:custDataLst>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BCWP – EV </a:t>
            </a:r>
            <a:r>
              <a:rPr lang="el-GR" dirty="0" smtClean="0"/>
              <a:t>καμπύλη</a:t>
            </a:r>
            <a:endParaRPr lang="el-GR" dirty="0">
              <a:latin typeface="+mn-lt"/>
            </a:endParaRPr>
          </a:p>
        </p:txBody>
      </p:sp>
      <p:pic>
        <p:nvPicPr>
          <p:cNvPr id="46" name="Picture 2" descr="Διάγραμμα BCWP – EV καμπύλ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96752"/>
            <a:ext cx="8496944" cy="507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Οι </a:t>
            </a:r>
            <a:r>
              <a:rPr lang="el-GR" dirty="0" smtClean="0"/>
              <a:t>συγκρίσεις</a:t>
            </a:r>
            <a:endParaRPr lang="el-GR" dirty="0">
              <a:latin typeface="+mn-lt"/>
            </a:endParaRPr>
          </a:p>
        </p:txBody>
      </p:sp>
      <p:pic>
        <p:nvPicPr>
          <p:cNvPr id="46" name="Picture 3" descr="Αν τώρα αντιπαραβάλουμε στο ίδιο σύστημα αξόνων τις τρεις καμπύλες, δηλαδή της σχεδιασθείσας αξίας,  των πραγματικών δαπανών και της ενσωματωμένης αξίας προκύπτει ότι κατά τη χρονική στιγμή 12 στην οποία ελέγχουμε το έργο είχαμε προϋπολογίσει να δαπανήσουμε στο έργο 96 χρηματικές μονάδες, στην πραγματικότητα δαπανήσαμε μόνο 77 αλλά για την εργασία που έγινε μέχρι τη χρονική στιγμή αυτή έχουμε ενσωματώσει αξία 84 χρηματικών μονάδων. Τώρα τα συμπεράσματα γίνονται πιο ξεκάθαρα. Ναι μεν δαπανήσαμε λιγότερα από όσα είχαμε προβλέψει, αλλά η αξία της εργασίας που ενσωματώσαμε είναι μικρότερη από όσο σχεδιάζαμε επομένως είμαστε πίσω στο χρονοδιάγραμμα και σε περίπτωση που το έργο συνεχιστεί κάτω από τις ίδιες συνθήκες θα πρέπει να περιμένουμε υπέρβαση στη διάρκειά το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563589"/>
            <a:ext cx="8376173" cy="42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AutoShape 5" descr="."/>
          <p:cNvSpPr>
            <a:spLocks/>
          </p:cNvSpPr>
          <p:nvPr>
            <p:custDataLst>
              <p:tags r:id="rId2"/>
            </p:custDataLst>
          </p:nvPr>
        </p:nvSpPr>
        <p:spPr bwMode="auto">
          <a:xfrm>
            <a:off x="1018037" y="1831876"/>
            <a:ext cx="1752600" cy="609600"/>
          </a:xfrm>
          <a:prstGeom prst="borderCallout1">
            <a:avLst>
              <a:gd name="adj1" fmla="val 18750"/>
              <a:gd name="adj2" fmla="val 104347"/>
              <a:gd name="adj3" fmla="val 168750"/>
              <a:gd name="adj4" fmla="val 153625"/>
            </a:avLst>
          </a:prstGeom>
          <a:solidFill>
            <a:srgbClr val="92D050"/>
          </a:solidFill>
          <a:ln w="9525">
            <a:solidFill>
              <a:schemeClr val="tx1"/>
            </a:solidFill>
            <a:miter lim="800000"/>
            <a:headEnd/>
            <a:tailEnd/>
          </a:ln>
          <a:effectLst/>
        </p:spPr>
        <p:txBody>
          <a:bodyPr/>
          <a:lstStyle/>
          <a:p>
            <a:pPr algn="ctr"/>
            <a:r>
              <a:rPr lang="en-US" sz="1600" b="1" dirty="0"/>
              <a:t>SCHEDULE VARIANCE (-)</a:t>
            </a:r>
            <a:endParaRPr lang="el-GR" sz="1600" b="1" dirty="0"/>
          </a:p>
        </p:txBody>
      </p:sp>
      <p:sp>
        <p:nvSpPr>
          <p:cNvPr id="48" name="Line 6"/>
          <p:cNvSpPr>
            <a:spLocks noChangeShapeType="1"/>
          </p:cNvSpPr>
          <p:nvPr/>
        </p:nvSpPr>
        <p:spPr bwMode="auto">
          <a:xfrm flipH="1">
            <a:off x="979937" y="3241576"/>
            <a:ext cx="5257800" cy="0"/>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 name="Line 7"/>
          <p:cNvSpPr>
            <a:spLocks noChangeShapeType="1"/>
          </p:cNvSpPr>
          <p:nvPr/>
        </p:nvSpPr>
        <p:spPr bwMode="auto">
          <a:xfrm flipV="1">
            <a:off x="6275837" y="1565176"/>
            <a:ext cx="0" cy="34290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0" name="Line 8"/>
          <p:cNvSpPr>
            <a:spLocks noChangeShapeType="1"/>
          </p:cNvSpPr>
          <p:nvPr/>
        </p:nvSpPr>
        <p:spPr bwMode="auto">
          <a:xfrm flipH="1">
            <a:off x="1066853" y="3025552"/>
            <a:ext cx="520898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 name="Line 10"/>
          <p:cNvSpPr>
            <a:spLocks noChangeShapeType="1"/>
          </p:cNvSpPr>
          <p:nvPr/>
        </p:nvSpPr>
        <p:spPr bwMode="auto">
          <a:xfrm flipH="1">
            <a:off x="1066853" y="2758218"/>
            <a:ext cx="5170884" cy="0"/>
          </a:xfrm>
          <a:prstGeom prst="line">
            <a:avLst/>
          </a:prstGeom>
          <a:noFill/>
          <a:ln w="254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 name="Line 11"/>
          <p:cNvSpPr>
            <a:spLocks noChangeShapeType="1"/>
          </p:cNvSpPr>
          <p:nvPr/>
        </p:nvSpPr>
        <p:spPr bwMode="auto">
          <a:xfrm>
            <a:off x="3947173" y="2720752"/>
            <a:ext cx="0" cy="304800"/>
          </a:xfrm>
          <a:prstGeom prst="line">
            <a:avLst/>
          </a:prstGeom>
          <a:noFill/>
          <a:ln w="25400">
            <a:solidFill>
              <a:srgbClr val="33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 name="AutoShape 12" descr="."/>
          <p:cNvSpPr>
            <a:spLocks/>
          </p:cNvSpPr>
          <p:nvPr>
            <p:custDataLst>
              <p:tags r:id="rId3"/>
            </p:custDataLst>
          </p:nvPr>
        </p:nvSpPr>
        <p:spPr bwMode="auto">
          <a:xfrm>
            <a:off x="5666237" y="1412776"/>
            <a:ext cx="1828800" cy="609600"/>
          </a:xfrm>
          <a:prstGeom prst="borderCallout1">
            <a:avLst>
              <a:gd name="adj1" fmla="val 18750"/>
              <a:gd name="adj2" fmla="val -4167"/>
              <a:gd name="adj3" fmla="val 287500"/>
              <a:gd name="adj4" fmla="val -58854"/>
            </a:avLst>
          </a:prstGeom>
          <a:solidFill>
            <a:srgbClr val="FFFF00"/>
          </a:solidFill>
          <a:ln w="9525">
            <a:solidFill>
              <a:schemeClr val="tx1"/>
            </a:solidFill>
            <a:miter lim="800000"/>
            <a:headEnd/>
            <a:tailEnd/>
          </a:ln>
          <a:effectLst/>
        </p:spPr>
        <p:txBody>
          <a:bodyPr/>
          <a:lstStyle/>
          <a:p>
            <a:pPr algn="ctr"/>
            <a:r>
              <a:rPr lang="en-US" sz="1600" b="1" dirty="0"/>
              <a:t>COST VARIANCE (+)</a:t>
            </a:r>
            <a:endParaRPr lang="el-GR" sz="16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Πίνακας παρακολούθησης Ο.Α.</a:t>
            </a:r>
            <a:endParaRPr lang="el-GR" dirty="0">
              <a:latin typeface="+mn-lt"/>
            </a:endParaRPr>
          </a:p>
        </p:txBody>
      </p:sp>
      <p:graphicFrame>
        <p:nvGraphicFramePr>
          <p:cNvPr id="46" name="Θέση περιεχομένου 2" descr="Για την παρακολούθηση του οικονομικού αντικειμένου με τις μετρικές της σχεδιασθείσας αξίας και των πραγματικών δαπανών, αλλά και της μετρικής που συνδέει το οικονομικό με το φυσικό αντικείμενο μπορεί να χρησιμοποιηθεί και ένας πίνακας με 9 γραμμές και 6 στήλες. Στο κελί της πρώτης γραμμής και της δεύτερης στήλης βάζουμε τον τίτλο PV (Planned Value), δηλαδή σχεδιασθείσα αξία, στο κελί της πρώτης γραμμής και της τρίτης στήλης βάζουμε το ποσοστό % της προόδου του φυσικού αντικειμένου για κάθε δραστηριότητα, δίπλα βάζουμε EV (Earned Value), δηλαδή την ενσωματωμένη αξία για κάθε δραστηριότητα, δίπλα AC (Actual Cost) δηλαδή την πραγματική δαπάνη για κάθε δραστηριότητα και τέλος τη διαφορά σε οικονομικούς όρους. Στη πρώτη στήλη γράφουμε κατά σειρά τις δραστηριότητες Α, Β, Γ, Δ, Ε, Ζ και Η και ακριβώς δίπλα το ποσό που είχαμε προϋπολογίσει στο σχεδιασμό για κάθε μία, κατά σειρά 10, 15, 35, 21, 15, 25 και 20. Γνωρίζοντας το ποσοστό προόδου τη χρονική στιγμή 12 το τοποθετούμε στην αντίστοιχη (τρίτη) στήλη κατά σειρά 100, 100, 100, 66.667, 66.667, 0 και 0. Στην επόμενη στήλη υπολογίζουμε την αξία που θα έπρεπε να έχει ενσωματωθεί αν όλα πήγαιναν σύμφωνα με το σχεδιασμό. Αφού πχ για την Α είχαμε προυπολογίσει 10 χρηματικές μονάδες και αυτή ολοκληρώθηκε τότε το γινόμενο 10 επί 100% δίνει 10 χρηματικές μονάδες οι οποίες θα έπρεπε να έχουν ενσωματωθεί. Οι υπόλοιπες τιμές στη στήλη θα είναι 15, 35, 14, 10, 0 και 0. Ακριβώς στη διπλανής στήλη τοποθετούμε τις πραγματικές δαπάνες που έγιναν σε κάθε δραστηριότητα και είναι κατά σειρά 12, 20, 30, 10, 5, 0 και 0 και στην τελευταία στήλη υπολογίζουμε τη διαφορά ενσωματωμένης αξίας μείον πραγματική δαπάνη που θα είναι κατά σειρά -2 για την Α καθώς θα έπρεπε να δαπανηθούν 10 και δαπανήθηκαν 12 χρηματικές μονάδες, -5 για τη Β καθώς έπρεπε να δαπανηθούν 15 και δαπανήθηκαν 20 χρηματικές μονάδες για τη Β, δηλαδή το αρνητικό πρόσημο δείχνει ότι κάναμε υπέρβαση του αρχικού προϋπολογισμού μέχρι στιγμής, 5 για τη Γ καθώς έπρεπε να δαπανήσουμε 35 και τελικά την ολοκληρώσαμε με 3 χρηματικές μονάδες, 4 για τη Δ καθώς έπρεπε να δαπανήσουμε 14 για το ποσοστό που ολοκληρώσαμε μέχρι τώρα και δαπανήσαμε 10 χρηματικές μονάδες, 5 για την Ε καθώς έπρεπε να δαπανήσουμε 10 για το ποσοστό που ολοκληρώσαμε μέχρι τώρα και δαπανήσαμε 5 χρηματικές μονάδες και 0 για τις άλλες δυο δραστηριότητες που ακόμα δεν ξεκίνησαν.&#10;Στο κελί της τελευταίας γραμμής και της έκτης στήλης, αθροίζουμε τις διαφορές που προέκυψαν στα οικονομικά των δραστηριοτήτων και το αποτέλεσμα είναι ίσο με 7 χρηματικές μονάδες γεγονός που σημαίνει ότι δαπανήσαμε λιγότερα από όσα προϋπολογίζαμε. Αν το πρόσημο ήταν αρνητικό θα σήμαινε υπέρβαση του αρχικού προϋπολογισμού. &#10;"/>
          <p:cNvGraphicFramePr>
            <a:graphicFrameLocks noGrp="1"/>
          </p:cNvGraphicFramePr>
          <p:nvPr>
            <p:ph idx="1"/>
            <p:custDataLst>
              <p:tags r:id="rId2"/>
            </p:custDataLst>
            <p:extLst>
              <p:ext uri="{D42A27DB-BD31-4B8C-83A1-F6EECF244321}">
                <p14:modId xmlns:p14="http://schemas.microsoft.com/office/powerpoint/2010/main" val="50537924"/>
              </p:ext>
            </p:extLst>
          </p:nvPr>
        </p:nvGraphicFramePr>
        <p:xfrm>
          <a:off x="395536" y="1556792"/>
          <a:ext cx="8352927" cy="4320482"/>
        </p:xfrm>
        <a:graphic>
          <a:graphicData uri="http://schemas.openxmlformats.org/drawingml/2006/table">
            <a:tbl>
              <a:tblPr firstRow="1">
                <a:tableStyleId>{5C22544A-7EE6-4342-B048-85BDC9FD1C3A}</a:tableStyleId>
              </a:tblPr>
              <a:tblGrid>
                <a:gridCol w="1373084"/>
                <a:gridCol w="1373084"/>
                <a:gridCol w="1487507"/>
                <a:gridCol w="1373084"/>
                <a:gridCol w="1373084"/>
                <a:gridCol w="1373084"/>
              </a:tblGrid>
              <a:tr h="410172">
                <a:tc>
                  <a:txBody>
                    <a:bodyPr/>
                    <a:lstStyle/>
                    <a:p>
                      <a:pPr algn="l" fontAlgn="b"/>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n-GB" sz="1800" b="1" u="none" strike="noStrike" dirty="0">
                          <a:effectLst/>
                        </a:rPr>
                        <a:t>PV</a:t>
                      </a:r>
                      <a:endParaRPr lang="en-GB"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n-GB" sz="1800" b="1" u="none" strike="noStrike">
                          <a:effectLst/>
                        </a:rPr>
                        <a:t>EV</a:t>
                      </a:r>
                      <a:endParaRPr lang="en-GB" sz="1800" b="1" i="0" u="none" strike="noStrike">
                        <a:solidFill>
                          <a:srgbClr val="000000"/>
                        </a:solidFill>
                        <a:effectLst/>
                        <a:latin typeface="Calibri"/>
                      </a:endParaRPr>
                    </a:p>
                  </a:txBody>
                  <a:tcPr marL="9525" marR="9525" marT="9525" marB="0" anchor="ctr"/>
                </a:tc>
                <a:tc>
                  <a:txBody>
                    <a:bodyPr/>
                    <a:lstStyle/>
                    <a:p>
                      <a:pPr algn="ctr" fontAlgn="ctr"/>
                      <a:r>
                        <a:rPr lang="en-GB" sz="1800" b="1" u="none" strike="noStrike">
                          <a:effectLst/>
                        </a:rPr>
                        <a:t>AC</a:t>
                      </a:r>
                      <a:endParaRPr lang="en-GB" sz="1800" b="1" i="0" u="none" strike="noStrike">
                        <a:solidFill>
                          <a:srgbClr val="000000"/>
                        </a:solidFill>
                        <a:effectLst/>
                        <a:latin typeface="Calibri"/>
                      </a:endParaRPr>
                    </a:p>
                  </a:txBody>
                  <a:tcPr marL="9525" marR="9525" marT="9525" marB="0" anchor="ctr"/>
                </a:tc>
                <a:tc>
                  <a:txBody>
                    <a:bodyPr/>
                    <a:lstStyle/>
                    <a:p>
                      <a:pPr algn="l" fontAlgn="b"/>
                      <a:endParaRPr lang="el-GR" sz="1800" b="1" i="0" u="none" strike="noStrike">
                        <a:solidFill>
                          <a:srgbClr val="000000"/>
                        </a:solidFill>
                        <a:effectLst/>
                        <a:latin typeface="Calibri"/>
                      </a:endParaRPr>
                    </a:p>
                  </a:txBody>
                  <a:tcPr marL="9525" marR="9525" marT="9525" marB="0" anchor="ctr"/>
                </a:tc>
              </a:tr>
              <a:tr h="707058">
                <a:tc>
                  <a:txBody>
                    <a:bodyPr/>
                    <a:lstStyle/>
                    <a:p>
                      <a:pPr algn="l" fontAlgn="b"/>
                      <a:endParaRPr lang="el-GR" sz="1800" b="1" i="0" u="none" strike="noStrike" dirty="0">
                        <a:solidFill>
                          <a:srgbClr val="000000"/>
                        </a:solidFill>
                        <a:effectLst/>
                        <a:latin typeface="Calibri"/>
                      </a:endParaRPr>
                    </a:p>
                  </a:txBody>
                  <a:tcPr marL="9525" marR="9525" marT="9525" marB="0" anchor="ctr"/>
                </a:tc>
                <a:tc>
                  <a:txBody>
                    <a:bodyPr/>
                    <a:lstStyle/>
                    <a:p>
                      <a:pPr algn="l" fontAlgn="b"/>
                      <a:endParaRPr lang="el-GR" sz="1800" b="1" i="0" u="none" strike="noStrike" dirty="0">
                        <a:solidFill>
                          <a:srgbClr val="000000"/>
                        </a:solidFill>
                        <a:effectLst/>
                        <a:latin typeface="Calibri"/>
                      </a:endParaRPr>
                    </a:p>
                  </a:txBody>
                  <a:tcPr marL="9525" marR="9525" marT="9525" marB="0" anchor="ctr"/>
                </a:tc>
                <a:tc>
                  <a:txBody>
                    <a:bodyPr/>
                    <a:lstStyle/>
                    <a:p>
                      <a:pPr algn="ctr" fontAlgn="b"/>
                      <a:r>
                        <a:rPr lang="el-GR" sz="1800" b="1" u="none" strike="noStrike" dirty="0">
                          <a:effectLst/>
                        </a:rPr>
                        <a:t>ΠΡΟΟΔΟΣ</a:t>
                      </a:r>
                      <a:endParaRPr lang="el-GR" sz="1800" b="1" i="0" u="none" strike="noStrike" dirty="0">
                        <a:solidFill>
                          <a:srgbClr val="000000"/>
                        </a:solidFill>
                        <a:effectLst/>
                        <a:latin typeface="Calibri"/>
                      </a:endParaRPr>
                    </a:p>
                  </a:txBody>
                  <a:tcPr marL="9525" marR="9525" marT="9525" marB="0" anchor="ctr"/>
                </a:tc>
                <a:tc>
                  <a:txBody>
                    <a:bodyPr/>
                    <a:lstStyle/>
                    <a:p>
                      <a:pPr algn="l" fontAlgn="b"/>
                      <a:endParaRPr lang="el-GR" sz="1800" b="1" i="0" u="none" strike="noStrike" dirty="0">
                        <a:solidFill>
                          <a:srgbClr val="000000"/>
                        </a:solidFill>
                        <a:effectLst/>
                        <a:latin typeface="Calibri"/>
                      </a:endParaRPr>
                    </a:p>
                  </a:txBody>
                  <a:tcPr marL="9525" marR="9525" marT="9525" marB="0" anchor="ctr"/>
                </a:tc>
                <a:tc>
                  <a:txBody>
                    <a:bodyPr/>
                    <a:lstStyle/>
                    <a:p>
                      <a:pPr algn="l" fontAlgn="b"/>
                      <a:endParaRPr lang="el-GR" sz="1800" b="1" i="0" u="none" strike="noStrike" dirty="0">
                        <a:solidFill>
                          <a:srgbClr val="000000"/>
                        </a:solidFill>
                        <a:effectLst/>
                        <a:latin typeface="Calibri"/>
                      </a:endParaRPr>
                    </a:p>
                  </a:txBody>
                  <a:tcPr marL="9525" marR="9525" marT="9525" marB="0" anchor="ctr"/>
                </a:tc>
                <a:tc>
                  <a:txBody>
                    <a:bodyPr/>
                    <a:lstStyle/>
                    <a:p>
                      <a:pPr algn="ctr" fontAlgn="b"/>
                      <a:r>
                        <a:rPr lang="el-GR" sz="1800" b="1" u="none" strike="noStrike" dirty="0">
                          <a:effectLst/>
                        </a:rPr>
                        <a:t>ΔΙΑΦΟΡΑ</a:t>
                      </a:r>
                      <a:endParaRPr lang="el-GR" sz="1800" b="1" i="0" u="none" strike="noStrike" dirty="0">
                        <a:solidFill>
                          <a:srgbClr val="000000"/>
                        </a:solidFill>
                        <a:effectLst/>
                        <a:latin typeface="Calibri"/>
                      </a:endParaRPr>
                    </a:p>
                  </a:txBody>
                  <a:tcPr marL="9525" marR="9525" marT="9525" marB="0" anchor="ctr"/>
                </a:tc>
              </a:tr>
              <a:tr h="410172">
                <a:tc>
                  <a:txBody>
                    <a:bodyPr/>
                    <a:lstStyle/>
                    <a:p>
                      <a:pPr algn="ctr" fontAlgn="ctr"/>
                      <a:r>
                        <a:rPr lang="el-GR" sz="1800" b="1" u="none" strike="noStrike">
                          <a:effectLst/>
                        </a:rPr>
                        <a:t>Α</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10</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100</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a:effectLst/>
                        </a:rPr>
                        <a:t>10</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12</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-2</a:t>
                      </a:r>
                      <a:endParaRPr lang="el-GR" sz="1800" b="1" i="0" u="none" strike="noStrike">
                        <a:solidFill>
                          <a:srgbClr val="000000"/>
                        </a:solidFill>
                        <a:effectLst/>
                        <a:latin typeface="Calibri"/>
                      </a:endParaRPr>
                    </a:p>
                  </a:txBody>
                  <a:tcPr marL="9525" marR="9525" marT="9525" marB="0" anchor="ctr"/>
                </a:tc>
              </a:tr>
              <a:tr h="410172">
                <a:tc>
                  <a:txBody>
                    <a:bodyPr/>
                    <a:lstStyle/>
                    <a:p>
                      <a:pPr algn="ctr" fontAlgn="ctr"/>
                      <a:r>
                        <a:rPr lang="el-GR" sz="1800" b="1" u="none" strike="noStrike" dirty="0">
                          <a:effectLst/>
                        </a:rPr>
                        <a:t>Β</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a:effectLst/>
                        </a:rPr>
                        <a:t>15</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100</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15</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a:effectLst/>
                        </a:rPr>
                        <a:t>20</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-5</a:t>
                      </a:r>
                      <a:endParaRPr lang="el-GR" sz="1800" b="1" i="0" u="none" strike="noStrike">
                        <a:solidFill>
                          <a:srgbClr val="000000"/>
                        </a:solidFill>
                        <a:effectLst/>
                        <a:latin typeface="Calibri"/>
                      </a:endParaRPr>
                    </a:p>
                  </a:txBody>
                  <a:tcPr marL="9525" marR="9525" marT="9525" marB="0" anchor="ctr"/>
                </a:tc>
              </a:tr>
              <a:tr h="410172">
                <a:tc>
                  <a:txBody>
                    <a:bodyPr/>
                    <a:lstStyle/>
                    <a:p>
                      <a:pPr algn="ctr" fontAlgn="ctr"/>
                      <a:r>
                        <a:rPr lang="el-GR" sz="1800" b="1" u="none" strike="noStrike">
                          <a:effectLst/>
                        </a:rPr>
                        <a:t>Γ</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35</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100</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a:effectLst/>
                        </a:rPr>
                        <a:t>35</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30</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5</a:t>
                      </a:r>
                      <a:endParaRPr lang="el-GR" sz="1800" b="1" i="0" u="none" strike="noStrike">
                        <a:solidFill>
                          <a:srgbClr val="000000"/>
                        </a:solidFill>
                        <a:effectLst/>
                        <a:latin typeface="Calibri"/>
                      </a:endParaRPr>
                    </a:p>
                  </a:txBody>
                  <a:tcPr marL="9525" marR="9525" marT="9525" marB="0" anchor="ctr"/>
                </a:tc>
              </a:tr>
              <a:tr h="410172">
                <a:tc>
                  <a:txBody>
                    <a:bodyPr/>
                    <a:lstStyle/>
                    <a:p>
                      <a:pPr algn="ctr" fontAlgn="ctr"/>
                      <a:r>
                        <a:rPr lang="el-GR" sz="1800" b="1" u="none" strike="noStrike">
                          <a:effectLst/>
                        </a:rPr>
                        <a:t>Δ</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21</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dirty="0" smtClean="0">
                          <a:effectLst/>
                        </a:rPr>
                        <a:t>66,667</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dirty="0" smtClean="0">
                          <a:effectLst/>
                        </a:rPr>
                        <a:t>14</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10</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i="0" u="none" strike="noStrike" dirty="0" smtClean="0">
                          <a:solidFill>
                            <a:srgbClr val="000000"/>
                          </a:solidFill>
                          <a:effectLst/>
                          <a:latin typeface="Calibri"/>
                        </a:rPr>
                        <a:t>4</a:t>
                      </a:r>
                      <a:endParaRPr lang="el-GR" sz="1800" b="1" i="0" u="none" strike="noStrike" dirty="0">
                        <a:solidFill>
                          <a:srgbClr val="000000"/>
                        </a:solidFill>
                        <a:effectLst/>
                        <a:latin typeface="Calibri"/>
                      </a:endParaRPr>
                    </a:p>
                  </a:txBody>
                  <a:tcPr marL="9525" marR="9525" marT="9525" marB="0" anchor="ctr"/>
                </a:tc>
              </a:tr>
              <a:tr h="390641">
                <a:tc>
                  <a:txBody>
                    <a:bodyPr/>
                    <a:lstStyle/>
                    <a:p>
                      <a:pPr algn="ctr" fontAlgn="ctr"/>
                      <a:r>
                        <a:rPr lang="el-GR" sz="1800" b="1" u="none" strike="noStrike">
                          <a:effectLst/>
                        </a:rPr>
                        <a:t>Ε</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15</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dirty="0" smtClean="0">
                          <a:effectLst/>
                        </a:rPr>
                        <a:t>66,667</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i="0" u="none" strike="noStrike" dirty="0" smtClean="0">
                          <a:solidFill>
                            <a:schemeClr val="dk1"/>
                          </a:solidFill>
                          <a:effectLst/>
                          <a:latin typeface="+mn-lt"/>
                        </a:rPr>
                        <a:t>10</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5</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i="0" u="none" strike="noStrike" dirty="0" smtClean="0">
                          <a:solidFill>
                            <a:schemeClr val="dk1"/>
                          </a:solidFill>
                          <a:effectLst/>
                          <a:latin typeface="+mn-lt"/>
                        </a:rPr>
                        <a:t>5</a:t>
                      </a:r>
                      <a:endParaRPr lang="el-GR" sz="1800" b="1" i="0" u="none" strike="noStrike" dirty="0">
                        <a:solidFill>
                          <a:srgbClr val="000000"/>
                        </a:solidFill>
                        <a:effectLst/>
                        <a:latin typeface="Calibri"/>
                      </a:endParaRPr>
                    </a:p>
                  </a:txBody>
                  <a:tcPr marL="9525" marR="9525" marT="9525" marB="0" anchor="ctr"/>
                </a:tc>
              </a:tr>
              <a:tr h="390641">
                <a:tc>
                  <a:txBody>
                    <a:bodyPr/>
                    <a:lstStyle/>
                    <a:p>
                      <a:pPr algn="ctr" fontAlgn="ctr"/>
                      <a:r>
                        <a:rPr lang="el-GR" sz="1800" b="1" u="none" strike="noStrike">
                          <a:effectLst/>
                        </a:rPr>
                        <a:t>Ζ</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25</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0</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0</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0</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0</a:t>
                      </a:r>
                      <a:endParaRPr lang="el-GR" sz="1800" b="1" i="0" u="none" strike="noStrike" dirty="0">
                        <a:solidFill>
                          <a:srgbClr val="000000"/>
                        </a:solidFill>
                        <a:effectLst/>
                        <a:latin typeface="Calibri"/>
                      </a:endParaRPr>
                    </a:p>
                  </a:txBody>
                  <a:tcPr marL="9525" marR="9525" marT="9525" marB="0" anchor="ctr"/>
                </a:tc>
              </a:tr>
              <a:tr h="390641">
                <a:tc>
                  <a:txBody>
                    <a:bodyPr/>
                    <a:lstStyle/>
                    <a:p>
                      <a:pPr algn="ctr" fontAlgn="ctr"/>
                      <a:r>
                        <a:rPr lang="el-GR" sz="1800" b="1" u="none" strike="noStrike">
                          <a:effectLst/>
                        </a:rPr>
                        <a:t>Η</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20</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0</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a:effectLst/>
                        </a:rPr>
                        <a:t>0</a:t>
                      </a:r>
                      <a:endParaRPr lang="el-GR" sz="1800" b="1" i="0" u="none" strike="noStrike">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0</a:t>
                      </a:r>
                      <a:endParaRPr lang="el-GR" sz="1800" b="1" i="0" u="none" strike="noStrike" dirty="0">
                        <a:solidFill>
                          <a:srgbClr val="000000"/>
                        </a:solidFill>
                        <a:effectLst/>
                        <a:latin typeface="Calibri"/>
                      </a:endParaRPr>
                    </a:p>
                  </a:txBody>
                  <a:tcPr marL="9525" marR="9525" marT="9525" marB="0" anchor="ctr"/>
                </a:tc>
                <a:tc>
                  <a:txBody>
                    <a:bodyPr/>
                    <a:lstStyle/>
                    <a:p>
                      <a:pPr algn="ctr" fontAlgn="ctr"/>
                      <a:r>
                        <a:rPr lang="el-GR" sz="1800" b="1" u="none" strike="noStrike" dirty="0">
                          <a:effectLst/>
                        </a:rPr>
                        <a:t>0</a:t>
                      </a:r>
                      <a:endParaRPr lang="el-GR" sz="1800" b="1" i="0" u="none" strike="noStrike" dirty="0">
                        <a:solidFill>
                          <a:srgbClr val="000000"/>
                        </a:solidFill>
                        <a:effectLst/>
                        <a:latin typeface="Calibri"/>
                      </a:endParaRPr>
                    </a:p>
                  </a:txBody>
                  <a:tcPr marL="9525" marR="9525" marT="9525" marB="0" anchor="ctr"/>
                </a:tc>
              </a:tr>
              <a:tr h="390641">
                <a:tc>
                  <a:txBody>
                    <a:bodyPr/>
                    <a:lstStyle/>
                    <a:p>
                      <a:pPr algn="l" fontAlgn="b"/>
                      <a:endParaRPr lang="el-GR" sz="1800" b="1" i="0" u="none" strike="noStrike">
                        <a:solidFill>
                          <a:srgbClr val="000000"/>
                        </a:solidFill>
                        <a:effectLst/>
                        <a:latin typeface="Calibri"/>
                      </a:endParaRPr>
                    </a:p>
                  </a:txBody>
                  <a:tcPr marL="9525" marR="9525" marT="9525" marB="0" anchor="b"/>
                </a:tc>
                <a:tc>
                  <a:txBody>
                    <a:bodyPr/>
                    <a:lstStyle/>
                    <a:p>
                      <a:pPr algn="l" fontAlgn="b"/>
                      <a:endParaRPr lang="el-GR" sz="1800" b="1" i="0" u="none" strike="noStrike">
                        <a:solidFill>
                          <a:srgbClr val="000000"/>
                        </a:solidFill>
                        <a:effectLst/>
                        <a:latin typeface="Calibri"/>
                      </a:endParaRPr>
                    </a:p>
                  </a:txBody>
                  <a:tcPr marL="9525" marR="9525" marT="9525" marB="0" anchor="b"/>
                </a:tc>
                <a:tc>
                  <a:txBody>
                    <a:bodyPr/>
                    <a:lstStyle/>
                    <a:p>
                      <a:pPr algn="l" fontAlgn="b"/>
                      <a:endParaRPr lang="el-GR" sz="1800" b="1" i="0" u="none" strike="noStrike">
                        <a:solidFill>
                          <a:srgbClr val="000000"/>
                        </a:solidFill>
                        <a:effectLst/>
                        <a:latin typeface="Calibri"/>
                      </a:endParaRPr>
                    </a:p>
                  </a:txBody>
                  <a:tcPr marL="9525" marR="9525" marT="9525" marB="0" anchor="b"/>
                </a:tc>
                <a:tc>
                  <a:txBody>
                    <a:bodyPr/>
                    <a:lstStyle/>
                    <a:p>
                      <a:pPr algn="l" fontAlgn="b"/>
                      <a:endParaRPr lang="el-GR" sz="1800" b="1" i="0" u="none" strike="noStrike">
                        <a:solidFill>
                          <a:srgbClr val="000000"/>
                        </a:solidFill>
                        <a:effectLst/>
                        <a:latin typeface="Calibri"/>
                      </a:endParaRPr>
                    </a:p>
                  </a:txBody>
                  <a:tcPr marL="9525" marR="9525" marT="9525" marB="0" anchor="b"/>
                </a:tc>
                <a:tc>
                  <a:txBody>
                    <a:bodyPr/>
                    <a:lstStyle/>
                    <a:p>
                      <a:pPr algn="l" fontAlgn="b"/>
                      <a:endParaRPr lang="el-GR" sz="1800" b="1" i="0" u="none" strike="noStrike">
                        <a:solidFill>
                          <a:srgbClr val="000000"/>
                        </a:solidFill>
                        <a:effectLst/>
                        <a:latin typeface="Calibri"/>
                      </a:endParaRPr>
                    </a:p>
                  </a:txBody>
                  <a:tcPr marL="9525" marR="9525" marT="9525" marB="0" anchor="b"/>
                </a:tc>
                <a:tc>
                  <a:txBody>
                    <a:bodyPr/>
                    <a:lstStyle/>
                    <a:p>
                      <a:pPr algn="ctr" fontAlgn="ctr"/>
                      <a:r>
                        <a:rPr lang="el-GR" sz="1800" b="1" i="0" u="none" strike="noStrike" dirty="0" smtClean="0">
                          <a:solidFill>
                            <a:srgbClr val="000000"/>
                          </a:solidFill>
                          <a:effectLst/>
                          <a:latin typeface="Calibri"/>
                        </a:rPr>
                        <a:t>7</a:t>
                      </a:r>
                      <a:endParaRPr lang="el-GR" sz="1800" b="1" i="0" u="none" strike="noStrike" dirty="0">
                        <a:solidFill>
                          <a:srgbClr val="000000"/>
                        </a:solidFill>
                        <a:effectLst/>
                        <a:latin typeface="Calibri"/>
                      </a:endParaRPr>
                    </a:p>
                  </a:txBody>
                  <a:tcPr marL="9525" marR="9525" marT="9525" marB="0" anchor="ct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Συμπεράσματα</a:t>
            </a:r>
            <a:endParaRPr lang="el-GR" dirty="0">
              <a:latin typeface="+mn-lt"/>
            </a:endParaRPr>
          </a:p>
        </p:txBody>
      </p:sp>
      <p:sp>
        <p:nvSpPr>
          <p:cNvPr id="13" name="Rectangle 3" descr=" Τ ίσο με 17, t ίσο με 12, B A C ίσο με 141, P V, ( B C W S) ίσο με 96,&#10;  EV (BCWP) ίσο με 84, AC (ACWP) ίσο με 77,&#10;CV ίσο με EV μείον AC ίσο με 84 μείον 77 ίσο με 7, (Ξοδεύτηκαν 7 χμ λιγότερες από το αρχικό σχέδιο),&#10;SV ίσο με EV μείον PV ίσο με 84 μείον 96 ίσο με μείον12, (Καθυστερούμε όμως στο φυσικό αντικείμενο),&#10;CPI ίσο με EV διά AC ίσο με 1 κόμμα 09,&#10;SPI ίσο με EV διά PV ίσο με 0 κόμμα 875,&#10;ETC ίσο με (BAC μείον PV) διά CPI ίσο με 41 κόμμα 28,&#10;EAC ίσο με AC σύν ETC ίσο με 118 κόμμα 28,&#10;EDC ίσο με T διά SPI μείον t ίσο με 17 διά 0 κόμμα 875  μείον 12 ίσο με 19 κόμμα 43  μείον 12 ίσο με 7 κόμμα 43.&#10;"/>
          <p:cNvSpPr txBox="1">
            <a:spLocks noChangeArrowheads="1"/>
          </p:cNvSpPr>
          <p:nvPr>
            <p:custDataLst>
              <p:tags r:id="rId2"/>
            </p:custDataLst>
          </p:nvPr>
        </p:nvSpPr>
        <p:spPr>
          <a:xfrm>
            <a:off x="457200" y="1673360"/>
            <a:ext cx="8229600" cy="43251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en-US" sz="2400" b="1" dirty="0" smtClean="0"/>
              <a:t>	</a:t>
            </a:r>
            <a:r>
              <a:rPr lang="el-GR" sz="2400" b="1" dirty="0" smtClean="0"/>
              <a:t>Τ=1</a:t>
            </a:r>
            <a:r>
              <a:rPr lang="en-US" sz="2400" b="1" dirty="0" smtClean="0"/>
              <a:t>7</a:t>
            </a:r>
            <a:r>
              <a:rPr lang="el-GR" sz="2400" b="1" dirty="0" smtClean="0"/>
              <a:t>, </a:t>
            </a:r>
            <a:r>
              <a:rPr lang="en-US" sz="2400" b="1" dirty="0" smtClean="0"/>
              <a:t>t=12, BAC=14</a:t>
            </a:r>
            <a:r>
              <a:rPr lang="el-GR" sz="2400" b="1" dirty="0" smtClean="0"/>
              <a:t>1</a:t>
            </a:r>
            <a:r>
              <a:rPr lang="en-US" sz="2400" b="1" dirty="0" smtClean="0"/>
              <a:t>, PV (BCWS)=</a:t>
            </a:r>
            <a:r>
              <a:rPr lang="el-GR" sz="2400" b="1" dirty="0" smtClean="0"/>
              <a:t>96</a:t>
            </a:r>
            <a:r>
              <a:rPr lang="en-US" sz="2400" b="1" dirty="0" smtClean="0"/>
              <a:t>,</a:t>
            </a:r>
          </a:p>
          <a:p>
            <a:pPr>
              <a:lnSpc>
                <a:spcPct val="90000"/>
              </a:lnSpc>
              <a:buFont typeface="Wingdings" pitchFamily="2" charset="2"/>
              <a:buNone/>
            </a:pPr>
            <a:r>
              <a:rPr lang="en-US" sz="2400" b="1" dirty="0" smtClean="0"/>
              <a:t>	 EV (BCWP)=8</a:t>
            </a:r>
            <a:r>
              <a:rPr lang="el-GR" sz="2400" b="1" dirty="0" smtClean="0"/>
              <a:t>4</a:t>
            </a:r>
            <a:r>
              <a:rPr lang="en-US" sz="2400" b="1" dirty="0" smtClean="0"/>
              <a:t>, AC (ACWP)=7</a:t>
            </a:r>
            <a:r>
              <a:rPr lang="el-GR" sz="2400" b="1" dirty="0" smtClean="0"/>
              <a:t>7</a:t>
            </a:r>
            <a:endParaRPr lang="en-US" sz="2400" b="1" dirty="0" smtClean="0"/>
          </a:p>
          <a:p>
            <a:pPr>
              <a:lnSpc>
                <a:spcPct val="90000"/>
              </a:lnSpc>
              <a:buClr>
                <a:schemeClr val="folHlink"/>
              </a:buClr>
              <a:buFont typeface="Wingdings" pitchFamily="2" charset="2"/>
              <a:buChar char="ü"/>
            </a:pPr>
            <a:r>
              <a:rPr lang="en-US" sz="2800" b="1" dirty="0" smtClean="0"/>
              <a:t>CV=EV – AC = 8</a:t>
            </a:r>
            <a:r>
              <a:rPr lang="el-GR" sz="2800" b="1" dirty="0" smtClean="0"/>
              <a:t>4</a:t>
            </a:r>
            <a:r>
              <a:rPr lang="en-US" sz="2800" b="1" dirty="0" smtClean="0"/>
              <a:t> – 7</a:t>
            </a:r>
            <a:r>
              <a:rPr lang="el-GR" sz="2800" b="1" dirty="0" smtClean="0"/>
              <a:t>7</a:t>
            </a:r>
            <a:r>
              <a:rPr lang="en-US" sz="2800" b="1" dirty="0" smtClean="0"/>
              <a:t> = 7</a:t>
            </a:r>
          </a:p>
          <a:p>
            <a:pPr>
              <a:lnSpc>
                <a:spcPct val="90000"/>
              </a:lnSpc>
              <a:buClr>
                <a:schemeClr val="folHlink"/>
              </a:buClr>
              <a:buFont typeface="Wingdings" pitchFamily="2" charset="2"/>
              <a:buChar char="ü"/>
            </a:pPr>
            <a:r>
              <a:rPr lang="en-US" sz="2800" b="1" dirty="0" smtClean="0"/>
              <a:t>SV=EV – PV = 84 – 9</a:t>
            </a:r>
            <a:r>
              <a:rPr lang="el-GR" sz="2800" b="1" dirty="0" smtClean="0"/>
              <a:t>6</a:t>
            </a:r>
            <a:r>
              <a:rPr lang="en-US" sz="2800" b="1" dirty="0" smtClean="0"/>
              <a:t> = -1</a:t>
            </a:r>
            <a:r>
              <a:rPr lang="el-GR" sz="2800" b="1" dirty="0" smtClean="0"/>
              <a:t>2</a:t>
            </a:r>
            <a:endParaRPr lang="en-US" sz="2800" b="1" dirty="0" smtClean="0"/>
          </a:p>
          <a:p>
            <a:pPr>
              <a:lnSpc>
                <a:spcPct val="90000"/>
              </a:lnSpc>
              <a:buClr>
                <a:schemeClr val="folHlink"/>
              </a:buClr>
              <a:buFont typeface="Wingdings" pitchFamily="2" charset="2"/>
              <a:buChar char="ü"/>
            </a:pPr>
            <a:r>
              <a:rPr lang="en-US" sz="2800" b="1" dirty="0" smtClean="0"/>
              <a:t>CPI=EV/AC=1.09</a:t>
            </a:r>
          </a:p>
          <a:p>
            <a:pPr>
              <a:lnSpc>
                <a:spcPct val="90000"/>
              </a:lnSpc>
              <a:buClr>
                <a:schemeClr val="folHlink"/>
              </a:buClr>
              <a:buFont typeface="Wingdings" pitchFamily="2" charset="2"/>
              <a:buChar char="ü"/>
            </a:pPr>
            <a:r>
              <a:rPr lang="en-US" sz="2800" b="1" dirty="0" smtClean="0"/>
              <a:t>SPI=EV/PV =0.8</a:t>
            </a:r>
            <a:r>
              <a:rPr lang="el-GR" sz="2800" b="1" dirty="0" smtClean="0"/>
              <a:t>75</a:t>
            </a:r>
            <a:endParaRPr lang="en-US" sz="2800" b="1" dirty="0" smtClean="0"/>
          </a:p>
          <a:p>
            <a:pPr>
              <a:lnSpc>
                <a:spcPct val="90000"/>
              </a:lnSpc>
              <a:buClr>
                <a:schemeClr val="folHlink"/>
              </a:buClr>
              <a:buFont typeface="Wingdings" pitchFamily="2" charset="2"/>
              <a:buChar char="ü"/>
            </a:pPr>
            <a:r>
              <a:rPr lang="en-US" sz="2800" b="1" dirty="0" smtClean="0"/>
              <a:t>ETC=(BAC-PV)/CPI= 41.</a:t>
            </a:r>
            <a:r>
              <a:rPr lang="el-GR" sz="2800" b="1" dirty="0" smtClean="0"/>
              <a:t>28</a:t>
            </a:r>
            <a:endParaRPr lang="en-US" sz="2800" b="1" dirty="0" smtClean="0"/>
          </a:p>
          <a:p>
            <a:pPr>
              <a:lnSpc>
                <a:spcPct val="90000"/>
              </a:lnSpc>
              <a:buClr>
                <a:schemeClr val="folHlink"/>
              </a:buClr>
              <a:buFont typeface="Wingdings" pitchFamily="2" charset="2"/>
              <a:buChar char="ü"/>
            </a:pPr>
            <a:r>
              <a:rPr lang="en-US" sz="2800" b="1" dirty="0" smtClean="0"/>
              <a:t>EAC=AC + ETC=11</a:t>
            </a:r>
            <a:r>
              <a:rPr lang="el-GR" sz="2800" b="1" dirty="0" smtClean="0"/>
              <a:t>8</a:t>
            </a:r>
            <a:r>
              <a:rPr lang="en-US" sz="2800" b="1" dirty="0" smtClean="0"/>
              <a:t>.</a:t>
            </a:r>
            <a:r>
              <a:rPr lang="el-GR" sz="2800" b="1" dirty="0" smtClean="0"/>
              <a:t>28</a:t>
            </a:r>
            <a:endParaRPr lang="en-US" sz="2800" b="1" dirty="0" smtClean="0"/>
          </a:p>
          <a:p>
            <a:pPr>
              <a:lnSpc>
                <a:spcPct val="90000"/>
              </a:lnSpc>
              <a:buClr>
                <a:schemeClr val="folHlink"/>
              </a:buClr>
              <a:buFont typeface="Wingdings" pitchFamily="2" charset="2"/>
              <a:buChar char="ü"/>
            </a:pPr>
            <a:r>
              <a:rPr lang="en-US" sz="2800" b="1" dirty="0" smtClean="0"/>
              <a:t>EDC=T/SPI-t= 17/0.8</a:t>
            </a:r>
            <a:r>
              <a:rPr lang="el-GR" sz="2800" b="1" dirty="0" smtClean="0"/>
              <a:t>75</a:t>
            </a:r>
            <a:r>
              <a:rPr lang="en-US" sz="2800" b="1" dirty="0" smtClean="0"/>
              <a:t> –12=19.</a:t>
            </a:r>
            <a:r>
              <a:rPr lang="el-GR" sz="2800" b="1" dirty="0" smtClean="0"/>
              <a:t>43</a:t>
            </a:r>
            <a:r>
              <a:rPr lang="en-US" sz="2800" b="1" dirty="0" smtClean="0"/>
              <a:t> –12 = 7.</a:t>
            </a:r>
            <a:r>
              <a:rPr lang="el-GR" sz="2800" b="1" dirty="0" smtClean="0"/>
              <a:t>43</a:t>
            </a:r>
            <a:endParaRPr lang="el-GR" sz="2800" b="1" dirty="0"/>
          </a:p>
        </p:txBody>
      </p:sp>
      <p:sp>
        <p:nvSpPr>
          <p:cNvPr id="14" name="AutoShape 4" descr="."/>
          <p:cNvSpPr>
            <a:spLocks noChangeArrowheads="1"/>
          </p:cNvSpPr>
          <p:nvPr/>
        </p:nvSpPr>
        <p:spPr bwMode="auto">
          <a:xfrm>
            <a:off x="5968285" y="2132856"/>
            <a:ext cx="2438400" cy="990600"/>
          </a:xfrm>
          <a:prstGeom prst="wedgeRectCallout">
            <a:avLst>
              <a:gd name="adj1" fmla="val -105013"/>
              <a:gd name="adj2" fmla="val 13301"/>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dirty="0"/>
              <a:t>Ξοδεύτηκαν </a:t>
            </a:r>
            <a:r>
              <a:rPr lang="en-US" dirty="0" smtClean="0"/>
              <a:t>7</a:t>
            </a:r>
            <a:r>
              <a:rPr lang="el-GR" dirty="0" smtClean="0"/>
              <a:t> </a:t>
            </a:r>
            <a:r>
              <a:rPr lang="el-GR" dirty="0"/>
              <a:t>χμ λιγότερες από το αρχικό σχέδιο</a:t>
            </a:r>
          </a:p>
        </p:txBody>
      </p:sp>
      <p:sp>
        <p:nvSpPr>
          <p:cNvPr id="15" name="AutoShape 5" descr="."/>
          <p:cNvSpPr>
            <a:spLocks noChangeArrowheads="1"/>
          </p:cNvSpPr>
          <p:nvPr/>
        </p:nvSpPr>
        <p:spPr bwMode="auto">
          <a:xfrm>
            <a:off x="5739685" y="3886087"/>
            <a:ext cx="2895600" cy="1143000"/>
          </a:xfrm>
          <a:prstGeom prst="wedgeEllipseCallout">
            <a:avLst>
              <a:gd name="adj1" fmla="val -81687"/>
              <a:gd name="adj2" fmla="val -1008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l-GR" dirty="0"/>
              <a:t>Καθυστερούμε όμως στο φυσικό αντικείμενο</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a:hlinkClick r:id="rId4" action="ppaction://hlinksldjump"/>
              </a:rPr>
              <a:t>Γενικά ζητήματα για τη μέτρηση της προόδου,</a:t>
            </a:r>
            <a:endParaRPr lang="el-GR" sz="2800" dirty="0"/>
          </a:p>
          <a:p>
            <a:pPr>
              <a:buFont typeface="Wingdings" panose="05000000000000000000" pitchFamily="2" charset="2"/>
              <a:buChar char="§"/>
            </a:pPr>
            <a:r>
              <a:rPr lang="el-GR" sz="2800" dirty="0">
                <a:hlinkClick r:id="rId5" action="ppaction://hlinksldjump"/>
              </a:rPr>
              <a:t>Μέτρηση προόδου δραστηριότητας,</a:t>
            </a:r>
            <a:endParaRPr lang="el-GR" sz="2800" dirty="0"/>
          </a:p>
          <a:p>
            <a:pPr>
              <a:buFont typeface="Wingdings" panose="05000000000000000000" pitchFamily="2" charset="2"/>
              <a:buChar char="§"/>
            </a:pPr>
            <a:r>
              <a:rPr lang="el-GR" sz="2800" dirty="0">
                <a:hlinkClick r:id="rId6" action="ppaction://hlinksldjump"/>
              </a:rPr>
              <a:t>Μέτρηση προόδου έργου,</a:t>
            </a:r>
            <a:endParaRPr lang="el-GR" sz="2800" dirty="0"/>
          </a:p>
          <a:p>
            <a:pPr>
              <a:buFont typeface="Wingdings" panose="05000000000000000000" pitchFamily="2" charset="2"/>
              <a:buChar char="§"/>
            </a:pPr>
            <a:r>
              <a:rPr lang="el-GR" sz="2800" dirty="0">
                <a:hlinkClick r:id="rId7" action="ppaction://hlinksldjump"/>
              </a:rPr>
              <a:t>Υπολογισμός σχεδιασθείσας αξίας, πραγματικής δαπάνης και ενσωματωμένης αξίας του έργου,</a:t>
            </a:r>
            <a:endParaRPr lang="el-GR" sz="2800" dirty="0"/>
          </a:p>
          <a:p>
            <a:pPr>
              <a:buFont typeface="Wingdings" panose="05000000000000000000" pitchFamily="2" charset="2"/>
              <a:buChar char="§"/>
            </a:pPr>
            <a:r>
              <a:rPr lang="el-GR" sz="2800" dirty="0">
                <a:hlinkClick r:id="rId8" action="ppaction://hlinksldjump"/>
              </a:rPr>
              <a:t>Μετρικές και εκτιμήσεις τελικής διάρκειας και τελικού κόστους του έργου.</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dirty="0"/>
              <a:t>Γενικά ζητήματα</a:t>
            </a:r>
            <a:endParaRPr lang="el-GR" dirty="0">
              <a:latin typeface="+mn-lt"/>
            </a:endParaRPr>
          </a:p>
        </p:txBody>
      </p:sp>
      <p:sp>
        <p:nvSpPr>
          <p:cNvPr id="7" name="Rectangle 330"/>
          <p:cNvSpPr>
            <a:spLocks noChangeArrowheads="1"/>
          </p:cNvSpPr>
          <p:nvPr/>
        </p:nvSpPr>
        <p:spPr bwMode="auto">
          <a:xfrm>
            <a:off x="467544" y="1556792"/>
            <a:ext cx="8219256"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609600" indent="-609600">
              <a:lnSpc>
                <a:spcPct val="90000"/>
              </a:lnSpc>
              <a:buClr>
                <a:schemeClr val="tx1"/>
              </a:buClr>
              <a:buFont typeface="Wingdings" panose="05000000000000000000" pitchFamily="2" charset="2"/>
              <a:buChar char="§"/>
            </a:pPr>
            <a:r>
              <a:rPr lang="el-GR" sz="2800" dirty="0" smtClean="0"/>
              <a:t>Εάν σας φαίνεται ότι όλα πηγαίνουν καλά, το πιθανότερο είναι ότι δεν έχετε ιδέα για το τι συμβαίνει! (Νόμος </a:t>
            </a:r>
            <a:r>
              <a:rPr lang="en-US" sz="2800" dirty="0" smtClean="0"/>
              <a:t>Murphy</a:t>
            </a:r>
            <a:r>
              <a:rPr lang="el-GR" sz="2800" dirty="0" smtClean="0"/>
              <a:t>),</a:t>
            </a:r>
          </a:p>
          <a:p>
            <a:pPr marL="609600" indent="-609600">
              <a:lnSpc>
                <a:spcPct val="90000"/>
              </a:lnSpc>
              <a:buClr>
                <a:schemeClr val="tx1"/>
              </a:buClr>
              <a:buFont typeface="Wingdings" panose="05000000000000000000" pitchFamily="2" charset="2"/>
              <a:buChar char="§"/>
            </a:pPr>
            <a:r>
              <a:rPr lang="el-GR" sz="2800" dirty="0" smtClean="0"/>
              <a:t>Έλεγχος σημαίνει:</a:t>
            </a:r>
          </a:p>
          <a:p>
            <a:pPr marL="990600" lvl="1" indent="-533400">
              <a:lnSpc>
                <a:spcPct val="90000"/>
              </a:lnSpc>
              <a:buClr>
                <a:schemeClr val="tx1"/>
              </a:buClr>
              <a:buSzPct val="85000"/>
              <a:buFont typeface="Wingdings" pitchFamily="2" charset="2"/>
              <a:buAutoNum type="arabicPeriod"/>
            </a:pPr>
            <a:r>
              <a:rPr lang="el-GR" sz="2400" dirty="0" smtClean="0"/>
              <a:t>Παρακολούθηση των δραστηριοτήτων έργου σε τακτά χρονικά διαστήματα.</a:t>
            </a:r>
          </a:p>
          <a:p>
            <a:pPr marL="1371600" lvl="2" indent="-457200">
              <a:lnSpc>
                <a:spcPct val="90000"/>
              </a:lnSpc>
              <a:buClr>
                <a:schemeClr val="tx1"/>
              </a:buClr>
              <a:buSzPct val="70000"/>
            </a:pPr>
            <a:r>
              <a:rPr lang="el-GR" sz="2400" dirty="0" smtClean="0"/>
              <a:t>  Πραγματική εξέλιξη του έργου ως προς το χρόνο και το κόστος.</a:t>
            </a:r>
          </a:p>
          <a:p>
            <a:pPr marL="1371600" lvl="2" indent="-457200">
              <a:lnSpc>
                <a:spcPct val="90000"/>
              </a:lnSpc>
              <a:buClr>
                <a:schemeClr val="tx1"/>
              </a:buClr>
              <a:buSzPct val="70000"/>
            </a:pPr>
            <a:r>
              <a:rPr lang="el-GR" sz="2400" dirty="0" smtClean="0"/>
              <a:t>  Σύγκριση με αρχικό πλάνο του έργου.</a:t>
            </a:r>
          </a:p>
          <a:p>
            <a:pPr marL="990600" lvl="1" indent="-533400">
              <a:lnSpc>
                <a:spcPct val="90000"/>
              </a:lnSpc>
              <a:buClr>
                <a:schemeClr val="tx1"/>
              </a:buClr>
              <a:buSzPct val="85000"/>
              <a:buFont typeface="Wingdings" pitchFamily="2" charset="2"/>
              <a:buAutoNum type="arabicPeriod"/>
            </a:pPr>
            <a:r>
              <a:rPr lang="el-GR" sz="2400" dirty="0" smtClean="0"/>
              <a:t>Διορθωτικές κινήσεις σε περίπτωση αποκλίσεων.</a:t>
            </a:r>
          </a:p>
          <a:p>
            <a:pPr marL="990600" lvl="1" indent="-533400">
              <a:lnSpc>
                <a:spcPct val="90000"/>
              </a:lnSpc>
              <a:buClr>
                <a:schemeClr val="tx1"/>
              </a:buClr>
              <a:buSzPct val="85000"/>
              <a:buFont typeface="Wingdings" pitchFamily="2" charset="2"/>
              <a:buAutoNum type="arabicPeriod"/>
            </a:pPr>
            <a:r>
              <a:rPr lang="el-GR" sz="2400" dirty="0" smtClean="0"/>
              <a:t>Ελεγχόμενοι παράμετροι: Κόστος, Χρόνος</a:t>
            </a:r>
            <a:r>
              <a:rPr lang="en-US" sz="2400" dirty="0" smtClean="0"/>
              <a:t>.</a:t>
            </a:r>
            <a:endParaRPr lang="el-GR" sz="24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16632"/>
            <a:ext cx="8352928" cy="1152128"/>
          </a:xfrm>
        </p:spPr>
        <p:txBody>
          <a:bodyPr>
            <a:noAutofit/>
          </a:bodyPr>
          <a:lstStyle/>
          <a:p>
            <a:pPr eaLnBrk="0" hangingPunct="0"/>
            <a:r>
              <a:rPr lang="el-GR" dirty="0" smtClean="0"/>
              <a:t>Χρονοδιάγραμμα Βάσης (</a:t>
            </a:r>
            <a:r>
              <a:rPr lang="en-US" dirty="0" smtClean="0"/>
              <a:t>Baseline Schedule</a:t>
            </a:r>
            <a:r>
              <a:rPr lang="el-GR" dirty="0" smtClean="0"/>
              <a:t>)</a:t>
            </a:r>
            <a:endParaRPr lang="el-GR" dirty="0">
              <a:latin typeface="+mn-lt"/>
            </a:endParaRPr>
          </a:p>
        </p:txBody>
      </p:sp>
      <p:sp>
        <p:nvSpPr>
          <p:cNvPr id="8" name="Θέση περιεχομένου 2"/>
          <p:cNvSpPr txBox="1">
            <a:spLocks/>
          </p:cNvSpPr>
          <p:nvPr/>
        </p:nvSpPr>
        <p:spPr>
          <a:xfrm>
            <a:off x="467544" y="2204864"/>
            <a:ext cx="8219256"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l-GR" sz="2800" dirty="0" smtClean="0"/>
              <a:t>Προετοιμάζεται πριν την έναρξη του έργου και χρησιμοποιείται για να συγκριθεί η απόδοση του έργου,</a:t>
            </a:r>
          </a:p>
          <a:p>
            <a:pPr marL="457200" indent="-457200" algn="l">
              <a:buFont typeface="Wingdings" panose="05000000000000000000" pitchFamily="2" charset="2"/>
              <a:buChar char="§"/>
            </a:pPr>
            <a:r>
              <a:rPr lang="el-GR" sz="2800" dirty="0" smtClean="0"/>
              <a:t>Από τη στιγμή που θα γίνει αποδεκτό από τον κύριο του έργου αποτελεί μέρος της σύμβασης του έργου.</a:t>
            </a:r>
          </a:p>
          <a:p>
            <a:pPr marL="457200" indent="-457200" algn="l">
              <a:buFont typeface="Wingdings" panose="05000000000000000000" pitchFamily="2" charset="2"/>
              <a:buChar char="§"/>
            </a:pPr>
            <a:endParaRPr lang="el-GR" sz="28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29641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sz="4000" dirty="0" err="1" smtClean="0"/>
              <a:t>Επικαιροποιημένο</a:t>
            </a:r>
            <a:r>
              <a:rPr lang="el-GR" sz="4000" dirty="0" smtClean="0"/>
              <a:t> χρονοδιάγραμμα (</a:t>
            </a:r>
            <a:r>
              <a:rPr lang="en-US" sz="4000" dirty="0" smtClean="0"/>
              <a:t>Updated Schedule</a:t>
            </a:r>
            <a:r>
              <a:rPr lang="el-GR" sz="4000" dirty="0" smtClean="0"/>
              <a:t>)</a:t>
            </a:r>
            <a:endParaRPr lang="el-GR" sz="4000" dirty="0">
              <a:latin typeface="+mn-lt"/>
            </a:endParaRPr>
          </a:p>
        </p:txBody>
      </p:sp>
      <p:sp>
        <p:nvSpPr>
          <p:cNvPr id="8" name="Θέση περιεχομένου 2"/>
          <p:cNvSpPr>
            <a:spLocks noGrp="1"/>
          </p:cNvSpPr>
          <p:nvPr>
            <p:ph idx="1"/>
          </p:nvPr>
        </p:nvSpPr>
        <p:spPr>
          <a:xfrm>
            <a:off x="467544" y="2128288"/>
            <a:ext cx="8219256" cy="2956896"/>
          </a:xfrm>
        </p:spPr>
        <p:txBody>
          <a:bodyPr>
            <a:normAutofit/>
          </a:bodyPr>
          <a:lstStyle/>
          <a:p>
            <a:pPr marL="109728" indent="0">
              <a:buNone/>
            </a:pPr>
            <a:r>
              <a:rPr lang="el-GR" sz="2800" dirty="0"/>
              <a:t>Περιλαμβάνει την πραγματική εικόνα του έργου </a:t>
            </a:r>
            <a:endParaRPr lang="el-GR" sz="2800" dirty="0" smtClean="0"/>
          </a:p>
          <a:p>
            <a:pPr marL="109728" indent="0">
              <a:buNone/>
            </a:pPr>
            <a:r>
              <a:rPr lang="el-GR" sz="2800" dirty="0" smtClean="0"/>
              <a:t>δηλαδή </a:t>
            </a:r>
            <a:r>
              <a:rPr lang="el-GR" sz="2800" dirty="0"/>
              <a:t>τους χρόνους υλοποίησης και το ποσοστό της εργασίας που </a:t>
            </a:r>
            <a:r>
              <a:rPr lang="el-GR" sz="2800" dirty="0" smtClean="0"/>
              <a:t>ολοκληρώθηκε</a:t>
            </a:r>
            <a:r>
              <a:rPr lang="en-US" sz="2800" dirty="0" smtClean="0"/>
              <a:t> </a:t>
            </a:r>
            <a:r>
              <a:rPr lang="el-GR" sz="2800" dirty="0" smtClean="0"/>
              <a:t>— </a:t>
            </a:r>
            <a:r>
              <a:rPr lang="en-US" sz="2800" dirty="0" smtClean="0"/>
              <a:t> </a:t>
            </a:r>
            <a:r>
              <a:rPr lang="el-GR" sz="2800" dirty="0" smtClean="0"/>
              <a:t>σε </a:t>
            </a:r>
            <a:r>
              <a:rPr lang="el-GR" sz="2800" dirty="0"/>
              <a:t>σχέση με τον προγραμματισμό του και απεικονίζει τις όποιες αλλαγές αποφασίστηκε να γίνουν </a:t>
            </a:r>
            <a:r>
              <a:rPr lang="el-GR" sz="2800" dirty="0" smtClean="0"/>
              <a:t>στη </a:t>
            </a:r>
            <a:r>
              <a:rPr lang="el-GR" sz="2800" dirty="0"/>
              <a:t>μελλοντική εργασία. </a:t>
            </a:r>
            <a:endParaRPr lang="el-GR" sz="2800" dirty="0" smtClean="0"/>
          </a:p>
          <a:p>
            <a:endParaRPr lang="el-GR" sz="28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Τι είναι το </a:t>
            </a:r>
            <a:r>
              <a:rPr lang="en-US" dirty="0" smtClean="0"/>
              <a:t>Data Date</a:t>
            </a:r>
            <a:r>
              <a:rPr lang="el-GR" dirty="0" smtClean="0"/>
              <a:t>;</a:t>
            </a:r>
            <a:endParaRPr lang="el-GR" dirty="0">
              <a:latin typeface="+mn-lt"/>
            </a:endParaRPr>
          </a:p>
        </p:txBody>
      </p:sp>
      <p:sp>
        <p:nvSpPr>
          <p:cNvPr id="2" name="Ορθογώνιο 1"/>
          <p:cNvSpPr/>
          <p:nvPr/>
        </p:nvSpPr>
        <p:spPr>
          <a:xfrm>
            <a:off x="467544" y="1973158"/>
            <a:ext cx="8219256" cy="1815882"/>
          </a:xfrm>
          <a:prstGeom prst="rect">
            <a:avLst/>
          </a:prstGeom>
        </p:spPr>
        <p:txBody>
          <a:bodyPr wrap="square">
            <a:spAutoFit/>
          </a:bodyPr>
          <a:lstStyle/>
          <a:p>
            <a:pPr marL="109728" indent="0">
              <a:buNone/>
            </a:pPr>
            <a:r>
              <a:rPr lang="el-GR" sz="2800" dirty="0" smtClean="0"/>
              <a:t>Ως </a:t>
            </a:r>
            <a:r>
              <a:rPr lang="en-US" sz="2800" dirty="0" smtClean="0"/>
              <a:t>data date</a:t>
            </a:r>
            <a:r>
              <a:rPr lang="el-GR" sz="2800" dirty="0" smtClean="0"/>
              <a:t> θεωρούμε την ημερομηνία κατά την οποία γίνεται η αναφορά για την εξέλιξη του έργου. </a:t>
            </a:r>
          </a:p>
          <a:p>
            <a:pPr marL="109728" indent="0">
              <a:buNone/>
            </a:pPr>
            <a:r>
              <a:rPr lang="el-GR" sz="2800" dirty="0" smtClean="0"/>
              <a:t>Ονομάζεται επίσης και </a:t>
            </a:r>
            <a:r>
              <a:rPr lang="en-US" sz="2800" dirty="0" smtClean="0"/>
              <a:t>as-of date </a:t>
            </a:r>
            <a:r>
              <a:rPr lang="el-GR" sz="2800" dirty="0" smtClean="0"/>
              <a:t>αλλά και ημερομηνία κατάστασης (</a:t>
            </a:r>
            <a:r>
              <a:rPr lang="en-US" sz="2800" dirty="0" smtClean="0"/>
              <a:t>status date</a:t>
            </a:r>
            <a:r>
              <a:rPr lang="el-GR" sz="2800" dirty="0" smtClean="0"/>
              <a:t>).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Έλεγχος</a:t>
            </a:r>
            <a:r>
              <a:rPr lang="en-US" sz="1400" dirty="0"/>
              <a:t> </a:t>
            </a:r>
            <a:r>
              <a:rPr lang="el-GR" sz="1400" dirty="0"/>
              <a:t> Έργου, Φυσικό και οικονομικό αντικείμενο</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5/2/2005 1:46:1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8,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4,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2,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3,5,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2,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3,10,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10,8,5,9,"/>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13,3,5,9,"/>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3,5,9,"/>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8,10,5,9,"/>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46,5,9,"/>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11,5,9,"/>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6,8,10,11,12,13,14,5,9,"/>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46,5,9,"/>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46,47,48,49,50,51,52,53,5,9,"/>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46,5,9,"/>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13,14,15,5,9,"/>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8,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AD8F184-D466-4185-A0E8-CBFB027D24C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6775</TotalTime>
  <Words>2768</Words>
  <Application>Microsoft Office PowerPoint</Application>
  <PresentationFormat>Προβολή στην οθόνη (4:3)</PresentationFormat>
  <Paragraphs>656</Paragraphs>
  <Slides>48</Slides>
  <Notes>42</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Χρονικός Προγραμματισμός Έργων</vt:lpstr>
      <vt:lpstr>Άδειες χρήσης </vt:lpstr>
      <vt:lpstr>Χρηματοδότηση </vt:lpstr>
      <vt:lpstr>Σκοποί  ενότητας</vt:lpstr>
      <vt:lpstr>Περιεχόμενα ενότητας</vt:lpstr>
      <vt:lpstr>Γενικά ζητήματα</vt:lpstr>
      <vt:lpstr>Χρονοδιάγραμμα Βάσης (Baseline Schedule)</vt:lpstr>
      <vt:lpstr>Επικαιροποιημένο χρονοδιάγραμμα (Updated Schedule)</vt:lpstr>
      <vt:lpstr>Τι είναι το Data Date;</vt:lpstr>
      <vt:lpstr>Μέτρηση προόδου δραστηριότητας</vt:lpstr>
      <vt:lpstr>Μέθοδοι προσδιορισμού ποσοστού υλοποίησης δραστηριότητας </vt:lpstr>
      <vt:lpstr>Μονάδες που ολοκληρώθηκαν (Units completed) (1 από 2)</vt:lpstr>
      <vt:lpstr>Μονάδες που ολοκληρώθηκαν (Units completed) (2 από 2)</vt:lpstr>
      <vt:lpstr>Λόγος κόστους ή χρόνου (Cost or time ratio) (1 από 2)</vt:lpstr>
      <vt:lpstr>Λόγος κόστους ή χρόνου (Cost or time ratio) (2 από 2)</vt:lpstr>
      <vt:lpstr>Έναρξη – Λήξη (Start-finish)</vt:lpstr>
      <vt:lpstr>Η άποψη του επιβλέποντα  (Supervisor’s opinion)</vt:lpstr>
      <vt:lpstr>Ορόσημα με προσαύξηση (Incremental milestones) (1 από 2)</vt:lpstr>
      <vt:lpstr>Ορόσημα με προσαύξηση (Incremental milestones) (2 από 2)</vt:lpstr>
      <vt:lpstr>Ισοδύναμες μονάδες (Weighted or equivalent units) (1 από 2)</vt:lpstr>
      <vt:lpstr>Ισοδύναμες μονάδες (Weighted or equivalent units) (2 από 2)</vt:lpstr>
      <vt:lpstr>Μέτρηση προόδου του έργου </vt:lpstr>
      <vt:lpstr>Μονάδες που ολοκληρώθηκαν (Units completed)</vt:lpstr>
      <vt:lpstr>Κόστος/προϋπολογισμός (Cost/budget)</vt:lpstr>
      <vt:lpstr>Εργατοώρες (Man-hours)</vt:lpstr>
      <vt:lpstr>Διάρκεια (Duration)</vt:lpstr>
      <vt:lpstr>Μονάδες εργατοημέρας (Workday unit) (1 από 2)</vt:lpstr>
      <vt:lpstr>Μονάδες εργατοημέρας (Workday unit) (2 από 2)</vt:lpstr>
      <vt:lpstr>Παράδειγμα (1 από 6)</vt:lpstr>
      <vt:lpstr>Παράδειγμα (2 από 6)</vt:lpstr>
      <vt:lpstr>Παράδειγμα (3 από 6)</vt:lpstr>
      <vt:lpstr>Παράδειγμα (4 από 6)</vt:lpstr>
      <vt:lpstr>Παράδειγμα (5 από 6)</vt:lpstr>
      <vt:lpstr>Παράδειγμα (6 από 6)</vt:lpstr>
      <vt:lpstr>Έλεγχος Φυσικού Αντικειμένου</vt:lpstr>
      <vt:lpstr>Έλεγχος Οικονομικού Αντικειμένου</vt:lpstr>
      <vt:lpstr>Παράδειγμα </vt:lpstr>
      <vt:lpstr>BCWS-Budgeted Cost of Work Scheduled PV – Planned Value</vt:lpstr>
      <vt:lpstr>BCWS –PV καμπύλη</vt:lpstr>
      <vt:lpstr>ACWP- Actual Cost of Work Performed</vt:lpstr>
      <vt:lpstr>ACWP καμπύλη</vt:lpstr>
      <vt:lpstr>BCWS vs. ACWP/ PV vs. AC</vt:lpstr>
      <vt:lpstr>BCWP-Budgeted Cost of Work Performed EV – Earned Value</vt:lpstr>
      <vt:lpstr>BCWP – EV καμπύλη</vt:lpstr>
      <vt:lpstr>Οι συγκρίσεις</vt:lpstr>
      <vt:lpstr>Πίνακας παρακολούθησης Ο.Α.</vt:lpstr>
      <vt:lpstr>Συμπεράσματα</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Έλεγχος Έργου, Φυσικό και οικονομικό αντικείμενο.</dc:title>
  <dc:creator>Κλεάνθης Συρακούλης</dc:creator>
  <cp:keywords>Χρονικός Προγραμματισμός Έργων, Έλεγχος Έργου, Φυσικό και οικονομικό αντικείμενο, Ικανότητα εκτίμησης της προόδου του φυσικού αντικειμένου δραστηριότητας και έργου, Ικανότητα εκτίμησης της προόδου του οικονομικού αντικειμένου δραστηριότητας και έργου, Ικανότητα εκτίμησης της τελικής διάρκειας και τελικού κόστους του έργου σε δεδομένη χρονική στιγμή.</cp:keywords>
  <cp:lastModifiedBy>Windows User</cp:lastModifiedBy>
  <cp:revision>575</cp:revision>
  <dcterms:created xsi:type="dcterms:W3CDTF">2012-09-06T09:03:05Z</dcterms:created>
  <dcterms:modified xsi:type="dcterms:W3CDTF">2005-05-01T22:46:47Z</dcterms:modified>
</cp:coreProperties>
</file>