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57"/>
  </p:notesMasterIdLst>
  <p:sldIdLst>
    <p:sldId id="317" r:id="rId2"/>
    <p:sldId id="256" r:id="rId3"/>
    <p:sldId id="271" r:id="rId4"/>
    <p:sldId id="257" r:id="rId5"/>
    <p:sldId id="270" r:id="rId6"/>
    <p:sldId id="259" r:id="rId7"/>
    <p:sldId id="261" r:id="rId8"/>
    <p:sldId id="263" r:id="rId9"/>
    <p:sldId id="272" r:id="rId10"/>
    <p:sldId id="264" r:id="rId11"/>
    <p:sldId id="265" r:id="rId12"/>
    <p:sldId id="266" r:id="rId13"/>
    <p:sldId id="262" r:id="rId14"/>
    <p:sldId id="260" r:id="rId15"/>
    <p:sldId id="267" r:id="rId16"/>
    <p:sldId id="268" r:id="rId17"/>
    <p:sldId id="269" r:id="rId18"/>
    <p:sldId id="273" r:id="rId19"/>
    <p:sldId id="274" r:id="rId20"/>
    <p:sldId id="275" r:id="rId21"/>
    <p:sldId id="276" r:id="rId22"/>
    <p:sldId id="278" r:id="rId23"/>
    <p:sldId id="310" r:id="rId24"/>
    <p:sldId id="279" r:id="rId25"/>
    <p:sldId id="280" r:id="rId26"/>
    <p:sldId id="281" r:id="rId27"/>
    <p:sldId id="282" r:id="rId28"/>
    <p:sldId id="283" r:id="rId29"/>
    <p:sldId id="284" r:id="rId30"/>
    <p:sldId id="288" r:id="rId31"/>
    <p:sldId id="285" r:id="rId32"/>
    <p:sldId id="286" r:id="rId33"/>
    <p:sldId id="287" r:id="rId34"/>
    <p:sldId id="312" r:id="rId35"/>
    <p:sldId id="289" r:id="rId36"/>
    <p:sldId id="311" r:id="rId37"/>
    <p:sldId id="290" r:id="rId38"/>
    <p:sldId id="291" r:id="rId39"/>
    <p:sldId id="292" r:id="rId40"/>
    <p:sldId id="293" r:id="rId41"/>
    <p:sldId id="294" r:id="rId42"/>
    <p:sldId id="295" r:id="rId43"/>
    <p:sldId id="309" r:id="rId44"/>
    <p:sldId id="296" r:id="rId45"/>
    <p:sldId id="313" r:id="rId46"/>
    <p:sldId id="299" r:id="rId47"/>
    <p:sldId id="302" r:id="rId48"/>
    <p:sldId id="303" r:id="rId49"/>
    <p:sldId id="314" r:id="rId50"/>
    <p:sldId id="315" r:id="rId51"/>
    <p:sldId id="316" r:id="rId52"/>
    <p:sldId id="318" r:id="rId53"/>
    <p:sldId id="319" r:id="rId54"/>
    <p:sldId id="320" r:id="rId55"/>
    <p:sldId id="321" r:id="rId5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1307B-5260-46C1-9BB9-0642DB2711F2}" type="datetimeFigureOut">
              <a:rPr lang="el-GR" smtClean="0"/>
              <a:t>2/7/2015</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8F2E7-E95D-42A0-9B2B-F775B282666D}" type="slidenum">
              <a:rPr lang="el-GR" smtClean="0"/>
              <a:t>‹#›</a:t>
            </a:fld>
            <a:endParaRPr lang="el-GR"/>
          </a:p>
        </p:txBody>
      </p:sp>
    </p:spTree>
    <p:extLst>
      <p:ext uri="{BB962C8B-B14F-4D97-AF65-F5344CB8AC3E}">
        <p14:creationId xmlns:p14="http://schemas.microsoft.com/office/powerpoint/2010/main" val="236194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72869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82510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81238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26989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65868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9 - Ορθογώνιο"/>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0 - Ορθογώνιο"/>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7" name="27 - Θέση ημερομηνίας"/>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07065CD9-EECA-40DB-81CE-E036391DDF4B}" type="datetimeFigureOut">
              <a:rPr lang="el-GR"/>
              <a:pPr>
                <a:defRPr/>
              </a:pPr>
              <a:t>2/7/2015</a:t>
            </a:fld>
            <a:endParaRPr lang="el-GR"/>
          </a:p>
        </p:txBody>
      </p:sp>
      <p:sp>
        <p:nvSpPr>
          <p:cNvPr id="10" name="16 - Θέση υποσέλιδου"/>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l-GR"/>
          </a:p>
        </p:txBody>
      </p:sp>
      <p:sp>
        <p:nvSpPr>
          <p:cNvPr id="11"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EECE044A-8CF9-491F-A7BE-3D2E12DCC323}" type="slidenum">
              <a:rPr lang="el-GR" altLang="el-GR"/>
              <a:pPr/>
              <a:t>‹#›</a:t>
            </a:fld>
            <a:endParaRPr lang="el-GR" altLang="el-GR"/>
          </a:p>
        </p:txBody>
      </p:sp>
    </p:spTree>
    <p:extLst>
      <p:ext uri="{BB962C8B-B14F-4D97-AF65-F5344CB8AC3E}">
        <p14:creationId xmlns:p14="http://schemas.microsoft.com/office/powerpoint/2010/main" val="222302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9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0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 Θέση κειμένου"/>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l-GR" smtClean="0"/>
              <a:t>Kλικ για επεξεργασία του τίτλου</a:t>
            </a:r>
            <a:endParaRPr lang="en-US"/>
          </a:p>
        </p:txBody>
      </p:sp>
      <p:sp>
        <p:nvSpPr>
          <p:cNvPr id="7" name="11 - Θέση ημερομηνίας"/>
          <p:cNvSpPr>
            <a:spLocks noGrp="1"/>
          </p:cNvSpPr>
          <p:nvPr>
            <p:ph type="dt" sz="half" idx="10"/>
          </p:nvPr>
        </p:nvSpPr>
        <p:spPr>
          <a:xfrm>
            <a:off x="6096000" y="6248400"/>
            <a:ext cx="2667000" cy="365125"/>
          </a:xfrm>
        </p:spPr>
        <p:txBody>
          <a:bodyPr/>
          <a:lstStyle>
            <a:lvl1pPr>
              <a:defRPr/>
            </a:lvl1pPr>
          </a:lstStyle>
          <a:p>
            <a:pPr>
              <a:defRPr/>
            </a:pPr>
            <a:fld id="{5A07BA0F-832C-4302-B9DE-B0B3C1290AD4}" type="datetimeFigureOut">
              <a:rPr lang="el-GR"/>
              <a:pPr>
                <a:defRPr/>
              </a:pPr>
              <a:t>2/7/2015</a:t>
            </a:fld>
            <a:endParaRPr lang="el-GR"/>
          </a:p>
        </p:txBody>
      </p:sp>
      <p:sp>
        <p:nvSpPr>
          <p:cNvPr id="8" name="12 - Θέση αριθμού διαφάνειας"/>
          <p:cNvSpPr>
            <a:spLocks noGrp="1"/>
          </p:cNvSpPr>
          <p:nvPr>
            <p:ph type="sldNum" sz="quarter" idx="11"/>
          </p:nvPr>
        </p:nvSpPr>
        <p:spPr>
          <a:xfrm>
            <a:off x="0" y="1752600"/>
            <a:ext cx="1295400" cy="701675"/>
          </a:xfrm>
        </p:spPr>
        <p:txBody>
          <a:bodyPr>
            <a:noAutofit/>
          </a:bodyPr>
          <a:lstStyle>
            <a:lvl1pPr>
              <a:defRPr sz="2400"/>
            </a:lvl1pPr>
          </a:lstStyle>
          <a:p>
            <a:fld id="{5D89E09D-0B35-46D5-8296-377CCAD5108B}" type="slidenum">
              <a:rPr lang="el-GR" altLang="el-GR"/>
              <a:pPr/>
              <a:t>‹#›</a:t>
            </a:fld>
            <a:endParaRPr lang="el-GR" altLang="el-GR"/>
          </a:p>
        </p:txBody>
      </p:sp>
      <p:sp>
        <p:nvSpPr>
          <p:cNvPr id="9" name="13 - Θέση υποσέλιδου"/>
          <p:cNvSpPr>
            <a:spLocks noGrp="1"/>
          </p:cNvSpPr>
          <p:nvPr>
            <p:ph type="ftr" sz="quarter" idx="12"/>
          </p:nvPr>
        </p:nvSpPr>
        <p:spPr>
          <a:xfrm>
            <a:off x="609600" y="6248400"/>
            <a:ext cx="5421313" cy="365125"/>
          </a:xfrm>
        </p:spPr>
        <p:txBody>
          <a:bodyPr/>
          <a:lstStyle>
            <a:lvl1pPr>
              <a:defRPr/>
            </a:lvl1pPr>
          </a:lstStyle>
          <a:p>
            <a:pPr>
              <a:defRPr/>
            </a:pPr>
            <a:endParaRPr lang="el-GR"/>
          </a:p>
        </p:txBody>
      </p:sp>
    </p:spTree>
    <p:extLst>
      <p:ext uri="{BB962C8B-B14F-4D97-AF65-F5344CB8AC3E}">
        <p14:creationId xmlns:p14="http://schemas.microsoft.com/office/powerpoint/2010/main" val="207644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6 - Ορθογώνιο"/>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7 - Ορθογώνιο"/>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8 - Ορθογώνιο"/>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609600"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844901"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7 - Θέση ημερομηνίας"/>
          <p:cNvSpPr>
            <a:spLocks noGrp="1"/>
          </p:cNvSpPr>
          <p:nvPr>
            <p:ph type="dt" sz="half" idx="10"/>
          </p:nvPr>
        </p:nvSpPr>
        <p:spPr>
          <a:xfrm>
            <a:off x="6096000" y="6248400"/>
            <a:ext cx="2667000" cy="365125"/>
          </a:xfrm>
        </p:spPr>
        <p:txBody>
          <a:bodyPr rtlCol="0"/>
          <a:lstStyle>
            <a:lvl1pPr>
              <a:defRPr/>
            </a:lvl1pPr>
          </a:lstStyle>
          <a:p>
            <a:pPr>
              <a:defRPr/>
            </a:pPr>
            <a:fld id="{1E7490AE-C510-4971-A600-72DD4314B640}" type="datetimeFigureOut">
              <a:rPr lang="el-GR"/>
              <a:pPr>
                <a:defRPr/>
              </a:pPr>
              <a:t>2/7/2015</a:t>
            </a:fld>
            <a:endParaRPr lang="el-GR"/>
          </a:p>
        </p:txBody>
      </p:sp>
      <p:sp>
        <p:nvSpPr>
          <p:cNvPr id="10" name="9 - Θέση αριθμού διαφάνειας"/>
          <p:cNvSpPr>
            <a:spLocks noGrp="1"/>
          </p:cNvSpPr>
          <p:nvPr>
            <p:ph type="sldNum" sz="quarter" idx="11"/>
          </p:nvPr>
        </p:nvSpPr>
        <p:spPr>
          <a:xfrm>
            <a:off x="0" y="1271588"/>
            <a:ext cx="533400" cy="244475"/>
          </a:xfrm>
        </p:spPr>
        <p:txBody>
          <a:bodyPr/>
          <a:lstStyle>
            <a:lvl1pPr>
              <a:defRPr/>
            </a:lvl1pPr>
          </a:lstStyle>
          <a:p>
            <a:fld id="{4BEF5674-C383-4C31-B38E-917893F84321}" type="slidenum">
              <a:rPr lang="el-GR" altLang="el-GR"/>
              <a:pPr/>
              <a:t>‹#›</a:t>
            </a:fld>
            <a:endParaRPr lang="el-GR" altLang="el-GR"/>
          </a:p>
        </p:txBody>
      </p:sp>
      <p:sp>
        <p:nvSpPr>
          <p:cNvPr id="12" name="11 - Θέση υποσέλιδου"/>
          <p:cNvSpPr>
            <a:spLocks noGrp="1"/>
          </p:cNvSpPr>
          <p:nvPr>
            <p:ph type="ftr" sz="quarter" idx="12"/>
          </p:nvPr>
        </p:nvSpPr>
        <p:spPr>
          <a:xfrm>
            <a:off x="609600" y="6248400"/>
            <a:ext cx="5421313" cy="365125"/>
          </a:xfrm>
        </p:spPr>
        <p:txBody>
          <a:bodyPr rtlCol="0"/>
          <a:lstStyle>
            <a:lvl1pPr>
              <a:defRPr/>
            </a:lvl1pPr>
          </a:lstStyle>
          <a:p>
            <a:pPr>
              <a:defRPr/>
            </a:pPr>
            <a:endParaRPr lang="el-GR"/>
          </a:p>
        </p:txBody>
      </p:sp>
    </p:spTree>
    <p:extLst>
      <p:ext uri="{BB962C8B-B14F-4D97-AF65-F5344CB8AC3E}">
        <p14:creationId xmlns:p14="http://schemas.microsoft.com/office/powerpoint/2010/main" val="36969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6 - Ορθογώνιο"/>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Ορθογώνιο"/>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 Ορθογώνιο"/>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 Τίτλος"/>
          <p:cNvSpPr>
            <a:spLocks noGrp="1"/>
          </p:cNvSpPr>
          <p:nvPr>
            <p:ph type="title"/>
          </p:nvPr>
        </p:nvSpPr>
        <p:spPr>
          <a:xfrm>
            <a:off x="533400" y="273050"/>
            <a:ext cx="8153400" cy="86995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609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800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0" name="9 - Θέση ημερομηνίας"/>
          <p:cNvSpPr>
            <a:spLocks noGrp="1"/>
          </p:cNvSpPr>
          <p:nvPr>
            <p:ph type="dt" sz="half" idx="10"/>
          </p:nvPr>
        </p:nvSpPr>
        <p:spPr>
          <a:xfrm>
            <a:off x="6096000" y="6248400"/>
            <a:ext cx="2667000" cy="365125"/>
          </a:xfrm>
        </p:spPr>
        <p:txBody>
          <a:bodyPr rtlCol="0"/>
          <a:lstStyle>
            <a:lvl1pPr>
              <a:defRPr/>
            </a:lvl1pPr>
          </a:lstStyle>
          <a:p>
            <a:pPr>
              <a:defRPr/>
            </a:pPr>
            <a:fld id="{BF439596-00AE-45A8-9869-4F63BF83D223}" type="datetimeFigureOut">
              <a:rPr lang="el-GR"/>
              <a:pPr>
                <a:defRPr/>
              </a:pPr>
              <a:t>2/7/2015</a:t>
            </a:fld>
            <a:endParaRPr lang="el-GR"/>
          </a:p>
        </p:txBody>
      </p:sp>
      <p:sp>
        <p:nvSpPr>
          <p:cNvPr id="12" name="11 - Θέση αριθμού διαφάνειας"/>
          <p:cNvSpPr>
            <a:spLocks noGrp="1"/>
          </p:cNvSpPr>
          <p:nvPr>
            <p:ph type="sldNum" sz="quarter" idx="11"/>
          </p:nvPr>
        </p:nvSpPr>
        <p:spPr>
          <a:xfrm>
            <a:off x="0" y="1271588"/>
            <a:ext cx="533400" cy="244475"/>
          </a:xfrm>
        </p:spPr>
        <p:txBody>
          <a:bodyPr/>
          <a:lstStyle>
            <a:lvl1pPr>
              <a:defRPr/>
            </a:lvl1pPr>
          </a:lstStyle>
          <a:p>
            <a:fld id="{64C3778C-3F3E-4C56-B67D-074FDBF7DCF5}" type="slidenum">
              <a:rPr lang="el-GR" altLang="el-GR"/>
              <a:pPr/>
              <a:t>‹#›</a:t>
            </a:fld>
            <a:endParaRPr lang="el-GR" altLang="el-GR"/>
          </a:p>
        </p:txBody>
      </p:sp>
      <p:sp>
        <p:nvSpPr>
          <p:cNvPr id="14" name="13 - Θέση υποσέλιδου"/>
          <p:cNvSpPr>
            <a:spLocks noGrp="1"/>
          </p:cNvSpPr>
          <p:nvPr>
            <p:ph type="ftr" sz="quarter" idx="12"/>
          </p:nvPr>
        </p:nvSpPr>
        <p:spPr>
          <a:xfrm>
            <a:off x="609600" y="6248400"/>
            <a:ext cx="5421313" cy="365125"/>
          </a:xfrm>
        </p:spPr>
        <p:txBody>
          <a:bodyPr rtlCol="0"/>
          <a:lstStyle>
            <a:lvl1pPr>
              <a:defRPr/>
            </a:lvl1pPr>
          </a:lstStyle>
          <a:p>
            <a:pPr>
              <a:defRPr/>
            </a:pPr>
            <a:endParaRPr lang="el-GR"/>
          </a:p>
        </p:txBody>
      </p:sp>
    </p:spTree>
    <p:extLst>
      <p:ext uri="{BB962C8B-B14F-4D97-AF65-F5344CB8AC3E}">
        <p14:creationId xmlns:p14="http://schemas.microsoft.com/office/powerpoint/2010/main" val="412703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6096000" y="6248400"/>
            <a:ext cx="2667000" cy="365125"/>
          </a:xfrm>
        </p:spPr>
        <p:txBody>
          <a:bodyPr/>
          <a:lstStyle>
            <a:lvl1pPr>
              <a:defRPr/>
            </a:lvl1pPr>
          </a:lstStyle>
          <a:p>
            <a:pPr>
              <a:defRPr/>
            </a:pPr>
            <a:fld id="{C451AB47-F7CE-4F9E-82C5-F5652DAFA84C}" type="datetimeFigureOut">
              <a:rPr lang="el-GR"/>
              <a:pPr>
                <a:defRPr/>
              </a:pPr>
              <a:t>2/7/2015</a:t>
            </a:fld>
            <a:endParaRPr lang="el-GR"/>
          </a:p>
        </p:txBody>
      </p:sp>
      <p:sp>
        <p:nvSpPr>
          <p:cNvPr id="3" name="2 - Θέση υποσέλιδου"/>
          <p:cNvSpPr>
            <a:spLocks noGrp="1"/>
          </p:cNvSpPr>
          <p:nvPr>
            <p:ph type="ftr" sz="quarter" idx="11"/>
          </p:nvPr>
        </p:nvSpPr>
        <p:spPr>
          <a:xfrm>
            <a:off x="609600" y="6248400"/>
            <a:ext cx="5421313" cy="365125"/>
          </a:xfrm>
        </p:spPr>
        <p:txBody>
          <a:bodyPr/>
          <a:lstStyle>
            <a:lvl1pPr>
              <a:defRPr/>
            </a:lvl1pPr>
          </a:lstStyle>
          <a:p>
            <a:pPr>
              <a:defRPr/>
            </a:pPr>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E45F5118-13CD-4847-8C00-D2DF47202630}" type="slidenum">
              <a:rPr lang="el-GR" altLang="el-GR"/>
              <a:pPr/>
              <a:t>‹#›</a:t>
            </a:fld>
            <a:endParaRPr lang="el-GR" altLang="el-GR"/>
          </a:p>
        </p:txBody>
      </p:sp>
    </p:spTree>
    <p:extLst>
      <p:ext uri="{BB962C8B-B14F-4D97-AF65-F5344CB8AC3E}">
        <p14:creationId xmlns:p14="http://schemas.microsoft.com/office/powerpoint/2010/main" val="5438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9 - Ορθογώνιο"/>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 Ορθογώνιο"/>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1 - Ορθογώνιο"/>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2 - Ορθογώνιο"/>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11 - Θέση ημερομηνίας"/>
          <p:cNvSpPr>
            <a:spLocks noGrp="1"/>
          </p:cNvSpPr>
          <p:nvPr>
            <p:ph type="dt" sz="half" idx="10"/>
          </p:nvPr>
        </p:nvSpPr>
        <p:spPr>
          <a:xfrm>
            <a:off x="6248400" y="6248400"/>
            <a:ext cx="2667000" cy="365125"/>
          </a:xfrm>
        </p:spPr>
        <p:txBody>
          <a:bodyPr rtlCol="0"/>
          <a:lstStyle>
            <a:lvl1pPr>
              <a:defRPr/>
            </a:lvl1pPr>
          </a:lstStyle>
          <a:p>
            <a:pPr>
              <a:defRPr/>
            </a:pPr>
            <a:fld id="{17F10A01-0AA7-4A31-AAA6-F4E233659716}" type="datetimeFigureOut">
              <a:rPr lang="el-GR"/>
              <a:pPr>
                <a:defRPr/>
              </a:pPr>
              <a:t>2/7/2015</a:t>
            </a:fld>
            <a:endParaRPr lang="el-GR"/>
          </a:p>
        </p:txBody>
      </p:sp>
      <p:sp>
        <p:nvSpPr>
          <p:cNvPr id="10" name="12 - Θέση αριθμού διαφάνειας"/>
          <p:cNvSpPr>
            <a:spLocks noGrp="1"/>
          </p:cNvSpPr>
          <p:nvPr>
            <p:ph type="sldNum" sz="quarter" idx="11"/>
          </p:nvPr>
        </p:nvSpPr>
        <p:spPr>
          <a:xfrm>
            <a:off x="0" y="4667250"/>
            <a:ext cx="1447800" cy="663575"/>
          </a:xfrm>
        </p:spPr>
        <p:txBody>
          <a:bodyPr/>
          <a:lstStyle>
            <a:lvl1pPr>
              <a:defRPr sz="2800"/>
            </a:lvl1pPr>
          </a:lstStyle>
          <a:p>
            <a:fld id="{4F51A648-782D-41F6-9332-0E3B5EF64C38}" type="slidenum">
              <a:rPr lang="el-GR" altLang="el-GR"/>
              <a:pPr/>
              <a:t>‹#›</a:t>
            </a:fld>
            <a:endParaRPr lang="el-GR" altLang="el-GR"/>
          </a:p>
        </p:txBody>
      </p:sp>
      <p:sp>
        <p:nvSpPr>
          <p:cNvPr id="11" name="13 - Θέση υποσέλιδου"/>
          <p:cNvSpPr>
            <a:spLocks noGrp="1"/>
          </p:cNvSpPr>
          <p:nvPr>
            <p:ph type="ftr" sz="quarter" idx="12"/>
          </p:nvPr>
        </p:nvSpPr>
        <p:spPr>
          <a:xfrm>
            <a:off x="1600200" y="6248400"/>
            <a:ext cx="4572000" cy="365125"/>
          </a:xfrm>
        </p:spPr>
        <p:txBody>
          <a:bodyPr rtlCol="0"/>
          <a:lstStyle>
            <a:lvl1pPr>
              <a:defRPr/>
            </a:lvl1pPr>
          </a:lstStyle>
          <a:p>
            <a:pPr>
              <a:defRPr/>
            </a:pPr>
            <a:endParaRPr lang="el-GR"/>
          </a:p>
        </p:txBody>
      </p:sp>
    </p:spTree>
    <p:extLst>
      <p:ext uri="{BB962C8B-B14F-4D97-AF65-F5344CB8AC3E}">
        <p14:creationId xmlns:p14="http://schemas.microsoft.com/office/powerpoint/2010/main" val="332372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4" name="9 - Ορθογώνιο"/>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0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 Κατακόρυφος τίτλος"/>
          <p:cNvSpPr>
            <a:spLocks noGrp="1"/>
          </p:cNvSpPr>
          <p:nvPr>
            <p:ph type="title" orient="vert"/>
          </p:nvPr>
        </p:nvSpPr>
        <p:spPr>
          <a:xfrm>
            <a:off x="6553200" y="609600"/>
            <a:ext cx="2057400" cy="55165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3 - Θέση ημερομηνίας"/>
          <p:cNvSpPr>
            <a:spLocks noGrp="1"/>
          </p:cNvSpPr>
          <p:nvPr>
            <p:ph type="dt" sz="half" idx="10"/>
          </p:nvPr>
        </p:nvSpPr>
        <p:spPr/>
        <p:txBody>
          <a:bodyPr/>
          <a:lstStyle>
            <a:lvl1pPr>
              <a:defRPr/>
            </a:lvl1pPr>
          </a:lstStyle>
          <a:p>
            <a:pPr>
              <a:defRPr/>
            </a:pPr>
            <a:fld id="{EE55719D-B6E0-4CAA-9A82-4F85E88A1E8B}" type="datetimeFigureOut">
              <a:rPr lang="el-GR"/>
              <a:pPr>
                <a:defRPr/>
              </a:pPr>
              <a:t>2/7/2015</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fld id="{1573CC4A-C5D3-427B-8020-85D50DD3B9F6}" type="slidenum">
              <a:rPr lang="el-GR" altLang="el-GR"/>
              <a:pPr/>
              <a:t>‹#›</a:t>
            </a:fld>
            <a:endParaRPr lang="el-GR" altLang="el-GR"/>
          </a:p>
        </p:txBody>
      </p:sp>
    </p:spTree>
    <p:extLst>
      <p:ext uri="{BB962C8B-B14F-4D97-AF65-F5344CB8AC3E}">
        <p14:creationId xmlns:p14="http://schemas.microsoft.com/office/powerpoint/2010/main" val="280260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3" y="274638"/>
            <a:ext cx="8898210" cy="1066130"/>
          </a:xfrm>
        </p:spPr>
        <p:txBody>
          <a:bodyPr/>
          <a:lstStyle>
            <a:lvl1pPr>
              <a:defRPr b="1">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marL="0" indent="0">
              <a:spcBef>
                <a:spcPts val="1200"/>
              </a:spcBef>
              <a:buNone/>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532440"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chemeClr val="tx1"/>
                </a:solidFill>
              </a:rPr>
              <a:pPr algn="ctr"/>
              <a:t>‹#›</a:t>
            </a:fld>
            <a:endParaRPr lang="el-GR" dirty="0">
              <a:solidFill>
                <a:schemeClr val="tx1"/>
              </a:solidFill>
            </a:endParaRPr>
          </a:p>
        </p:txBody>
      </p:sp>
      <p:sp>
        <p:nvSpPr>
          <p:cNvPr id="5" name="2 - Θέση υποσέλιδου"/>
          <p:cNvSpPr txBox="1">
            <a:spLocks/>
          </p:cNvSpPr>
          <p:nvPr userDrawn="1"/>
        </p:nvSpPr>
        <p:spPr bwMode="auto">
          <a:xfrm>
            <a:off x="179512" y="6441600"/>
            <a:ext cx="8208911"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Ενότητα </a:t>
            </a:r>
            <a:endParaRPr lang="en-US" sz="1200" b="0" kern="1200" dirty="0" smtClean="0">
              <a:solidFill>
                <a:schemeClr val="tx1"/>
              </a:solidFill>
              <a:latin typeface="+mn-lt"/>
              <a:ea typeface="+mn-ea"/>
              <a:cs typeface="+mn-cs"/>
            </a:endParaRPr>
          </a:p>
        </p:txBody>
      </p:sp>
    </p:spTree>
    <p:extLst>
      <p:ext uri="{BB962C8B-B14F-4D97-AF65-F5344CB8AC3E}">
        <p14:creationId xmlns:p14="http://schemas.microsoft.com/office/powerpoint/2010/main" val="21480179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7" name="21 - Θέση τίτλου"/>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endParaRPr lang="en-US" altLang="el-GR" smtClean="0"/>
          </a:p>
        </p:txBody>
      </p:sp>
      <p:sp>
        <p:nvSpPr>
          <p:cNvPr id="8198" name="12 - Θέση κειμένου"/>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3" name="3 - Θέση ημερομηνίας"/>
          <p:cNvSpPr>
            <a:spLocks noGrp="1"/>
          </p:cNvSpPr>
          <p:nvPr>
            <p:ph type="dt" sz="half" idx="2"/>
          </p:nvPr>
        </p:nvSpPr>
        <p:spPr>
          <a:xfrm>
            <a:off x="6553200" y="6248400"/>
            <a:ext cx="2209800" cy="365125"/>
          </a:xfrm>
          <a:prstGeom prst="rect">
            <a:avLst/>
          </a:prstGeom>
        </p:spPr>
        <p:txBody>
          <a:bodyPr vert="horz" anchor="ctr" anchorCtr="0"/>
          <a:lstStyle>
            <a:lvl1pPr fontAlgn="auto">
              <a:spcBef>
                <a:spcPts val="0"/>
              </a:spcBef>
              <a:spcAft>
                <a:spcPts val="0"/>
              </a:spcAft>
              <a:defRPr sz="1400">
                <a:solidFill>
                  <a:schemeClr val="tx2"/>
                </a:solidFill>
                <a:latin typeface="+mn-lt"/>
              </a:defRPr>
            </a:lvl1pPr>
          </a:lstStyle>
          <a:p>
            <a:pPr>
              <a:defRPr/>
            </a:pPr>
            <a:fld id="{53C3CC95-18CA-4126-AF26-6F49D0D1B017}" type="datetimeFigureOut">
              <a:rPr lang="el-GR"/>
              <a:pPr>
                <a:defRPr/>
              </a:pPr>
              <a:t>2/7/2015</a:t>
            </a:fld>
            <a:endParaRPr lang="el-GR"/>
          </a:p>
        </p:txBody>
      </p:sp>
      <p:sp>
        <p:nvSpPr>
          <p:cNvPr id="15" name="4 - Θέση υποσέλιδου"/>
          <p:cNvSpPr>
            <a:spLocks noGrp="1"/>
          </p:cNvSpPr>
          <p:nvPr>
            <p:ph type="ftr" sz="quarter" idx="3"/>
          </p:nvPr>
        </p:nvSpPr>
        <p:spPr>
          <a:xfrm>
            <a:off x="457200" y="6248400"/>
            <a:ext cx="5573713" cy="365125"/>
          </a:xfrm>
          <a:prstGeom prst="rect">
            <a:avLst/>
          </a:prstGeom>
        </p:spPr>
        <p:txBody>
          <a:bodyPr vert="horz" anchor="ctr"/>
          <a:lstStyle>
            <a:lvl1pPr algn="r" fontAlgn="auto">
              <a:spcBef>
                <a:spcPts val="0"/>
              </a:spcBef>
              <a:spcAft>
                <a:spcPts val="0"/>
              </a:spcAft>
              <a:defRPr sz="1400">
                <a:solidFill>
                  <a:schemeClr val="tx2"/>
                </a:solidFill>
                <a:latin typeface="+mn-lt"/>
              </a:defRPr>
            </a:lvl1pPr>
          </a:lstStyle>
          <a:p>
            <a:pPr>
              <a:defRPr/>
            </a:pPr>
            <a:endParaRPr lang="el-GR"/>
          </a:p>
        </p:txBody>
      </p:sp>
      <p:sp>
        <p:nvSpPr>
          <p:cNvPr id="16" name="5 - Θέση αριθμού διαφάνειας"/>
          <p:cNvSpPr>
            <a:spLocks noGrp="1"/>
          </p:cNvSpPr>
          <p:nvPr>
            <p:ph type="sldNum" sz="quarter" idx="4"/>
          </p:nvPr>
        </p:nvSpPr>
        <p:spPr>
          <a:xfrm rot="5400000">
            <a:off x="5989638" y="144462"/>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Calibri" panose="020F0502020204030204" pitchFamily="34" charset="0"/>
              </a:defRPr>
            </a:lvl1pPr>
          </a:lstStyle>
          <a:p>
            <a:fld id="{80442A47-2E5B-4F32-950E-51CE11BF4833}" type="slidenum">
              <a:rPr lang="el-GR" altLang="el-GR"/>
              <a:pPr/>
              <a:t>‹#›</a:t>
            </a:fld>
            <a:endParaRPr lang="el-GR" altLang="el-GR"/>
          </a:p>
        </p:txBody>
      </p:sp>
    </p:spTree>
    <p:extLst>
      <p:ext uri="{BB962C8B-B14F-4D97-AF65-F5344CB8AC3E}">
        <p14:creationId xmlns:p14="http://schemas.microsoft.com/office/powerpoint/2010/main" val="33000147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1560" y="1268760"/>
            <a:ext cx="7772400" cy="1440160"/>
          </a:xfrm>
        </p:spPr>
        <p:txBody>
          <a:bodyPr>
            <a:noAutofit/>
          </a:bodyPr>
          <a:lstStyle/>
          <a:p>
            <a:pPr algn="ctr"/>
            <a:r>
              <a:rPr lang="el-GR" sz="4800" b="1" dirty="0">
                <a:solidFill>
                  <a:srgbClr val="5075BC"/>
                </a:solidFill>
              </a:rPr>
              <a:t>Το παιχνίδι στην εκπαιδευτική </a:t>
            </a:r>
            <a:r>
              <a:rPr lang="el-GR" sz="4800" b="1" dirty="0" smtClean="0">
                <a:solidFill>
                  <a:srgbClr val="5075BC"/>
                </a:solidFill>
              </a:rPr>
              <a:t>διαδικασία</a:t>
            </a:r>
            <a:endParaRPr lang="el-GR" sz="6000" b="1" dirty="0">
              <a:solidFill>
                <a:srgbClr val="0070C0"/>
              </a:solidFill>
            </a:endParaRPr>
          </a:p>
        </p:txBody>
      </p:sp>
      <p:sp>
        <p:nvSpPr>
          <p:cNvPr id="3" name="Υπότιτλος 2"/>
          <p:cNvSpPr>
            <a:spLocks noGrp="1"/>
          </p:cNvSpPr>
          <p:nvPr>
            <p:ph type="subTitle" idx="1"/>
          </p:nvPr>
        </p:nvSpPr>
        <p:spPr>
          <a:xfrm>
            <a:off x="395536" y="2924944"/>
            <a:ext cx="8322644" cy="3312368"/>
          </a:xfrm>
        </p:spPr>
        <p:txBody>
          <a:bodyPr>
            <a:noAutofit/>
          </a:bodyPr>
          <a:lstStyle/>
          <a:p>
            <a:pPr algn="ctr"/>
            <a:r>
              <a:rPr lang="el-GR" sz="2800" b="1" dirty="0" smtClean="0">
                <a:solidFill>
                  <a:schemeClr val="tx1"/>
                </a:solidFill>
                <a:latin typeface="+mj-lt"/>
                <a:ea typeface="+mj-ea"/>
                <a:cs typeface="+mj-cs"/>
              </a:rPr>
              <a:t>Ενότητα </a:t>
            </a:r>
            <a:r>
              <a:rPr lang="el-GR" sz="2800" b="1" dirty="0" smtClean="0">
                <a:solidFill>
                  <a:schemeClr val="tx1"/>
                </a:solidFill>
                <a:latin typeface="+mj-lt"/>
                <a:ea typeface="+mj-ea"/>
                <a:cs typeface="+mj-cs"/>
              </a:rPr>
              <a:t>11Α</a:t>
            </a:r>
            <a:r>
              <a:rPr lang="en-US" sz="2800" dirty="0" smtClean="0">
                <a:solidFill>
                  <a:schemeClr val="tx1"/>
                </a:solidFill>
                <a:latin typeface="+mj-lt"/>
                <a:ea typeface="+mj-ea"/>
                <a:cs typeface="+mj-cs"/>
              </a:rPr>
              <a:t> </a:t>
            </a:r>
            <a:endParaRPr lang="el-GR" sz="2800" dirty="0" smtClean="0">
              <a:solidFill>
                <a:schemeClr val="tx1"/>
              </a:solidFill>
              <a:latin typeface="+mj-lt"/>
              <a:ea typeface="+mj-ea"/>
              <a:cs typeface="+mj-cs"/>
            </a:endParaRPr>
          </a:p>
          <a:p>
            <a:pPr algn="ctr"/>
            <a:r>
              <a:rPr lang="el-GR" sz="4400" b="1" dirty="0" smtClean="0">
                <a:solidFill>
                  <a:srgbClr val="0070C0"/>
                </a:solidFill>
                <a:latin typeface="+mj-lt"/>
                <a:ea typeface="+mj-ea"/>
                <a:cs typeface="+mj-cs"/>
              </a:rPr>
              <a:t>Η μάθηση έξω από την τάξη</a:t>
            </a:r>
            <a:endParaRPr lang="en-US" sz="4400" b="1" dirty="0" smtClean="0">
              <a:solidFill>
                <a:srgbClr val="0070C0"/>
              </a:solidFill>
              <a:latin typeface="+mj-lt"/>
              <a:ea typeface="+mj-ea"/>
              <a:cs typeface="+mj-cs"/>
            </a:endParaRPr>
          </a:p>
          <a:p>
            <a:pPr algn="ctr"/>
            <a:endParaRPr lang="en-US" sz="2800" dirty="0" smtClean="0">
              <a:solidFill>
                <a:schemeClr val="tx1"/>
              </a:solidFill>
            </a:endParaRPr>
          </a:p>
          <a:p>
            <a:pPr algn="ctr"/>
            <a:r>
              <a:rPr lang="el-GR" sz="2400" dirty="0" err="1" smtClean="0">
                <a:solidFill>
                  <a:schemeClr val="tx1"/>
                </a:solidFill>
              </a:rPr>
              <a:t>Καφένια</a:t>
            </a:r>
            <a:r>
              <a:rPr lang="el-GR" sz="2400" dirty="0" smtClean="0">
                <a:solidFill>
                  <a:schemeClr val="tx1"/>
                </a:solidFill>
              </a:rPr>
              <a:t> </a:t>
            </a:r>
            <a:r>
              <a:rPr lang="el-GR" sz="2400" dirty="0" err="1" smtClean="0">
                <a:solidFill>
                  <a:schemeClr val="tx1"/>
                </a:solidFill>
              </a:rPr>
              <a:t>Μπότσογλου</a:t>
            </a:r>
            <a:endParaRPr lang="el-GR" sz="2400" dirty="0" smtClean="0">
              <a:solidFill>
                <a:schemeClr val="tx1"/>
              </a:solidFill>
            </a:endParaRPr>
          </a:p>
          <a:p>
            <a:pPr algn="ctr"/>
            <a:r>
              <a:rPr lang="el-GR" sz="2400" dirty="0" smtClean="0">
                <a:solidFill>
                  <a:schemeClr val="tx1"/>
                </a:solidFill>
              </a:rPr>
              <a:t>Σχολή Ανθρωπιστικών και Κοινωνικών Επιστημών  Παιδαγωγικό Τμήμα Ειδικής Αγωγής</a:t>
            </a:r>
            <a:endParaRPr lang="en-US" sz="2400" dirty="0" smtClean="0">
              <a:solidFill>
                <a:schemeClr val="tx1"/>
              </a:solidFill>
            </a:endParaRPr>
          </a:p>
          <a:p>
            <a:pPr algn="ctr"/>
            <a:endParaRPr lang="el-GR" sz="2800" dirty="0" smtClean="0">
              <a:solidFill>
                <a:schemeClr val="tx1"/>
              </a:solidFill>
            </a:endParaRPr>
          </a:p>
        </p:txBody>
      </p:sp>
      <p:pic>
        <p:nvPicPr>
          <p:cNvPr id="9" name="Logo" descr="Λογότυπο Π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607" y="440668"/>
            <a:ext cx="3477085" cy="756084"/>
          </a:xfrm>
          <a:prstGeom prst="rect">
            <a:avLst/>
          </a:prstGeom>
        </p:spPr>
      </p:pic>
    </p:spTree>
    <p:extLst>
      <p:ext uri="{BB962C8B-B14F-4D97-AF65-F5344CB8AC3E}">
        <p14:creationId xmlns:p14="http://schemas.microsoft.com/office/powerpoint/2010/main" val="1943388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 Θέση περιεχομένου"/>
          <p:cNvSpPr>
            <a:spLocks noGrp="1"/>
          </p:cNvSpPr>
          <p:nvPr>
            <p:ph sz="quarter" idx="4294967295"/>
          </p:nvPr>
        </p:nvSpPr>
        <p:spPr>
          <a:xfrm>
            <a:off x="612775" y="476250"/>
            <a:ext cx="8153400" cy="5619750"/>
          </a:xfrm>
        </p:spPr>
        <p:txBody>
          <a:bodyPr/>
          <a:lstStyle/>
          <a:p>
            <a:pPr eaLnBrk="1" hangingPunct="1"/>
            <a:r>
              <a:rPr lang="el-GR" altLang="el-GR" smtClean="0"/>
              <a:t>Όταν τα παιδιά δεν εξοικειώνονται από μικρή ηλικία με τη φύση  και δεν αποκτούν θετικές εμπειρίες είναι πιθανό να αναπτύξουν φόβους και προκαταλήψεις απέναντι στη φύση (Beach, 2003).</a:t>
            </a:r>
          </a:p>
        </p:txBody>
      </p:sp>
      <p:pic>
        <p:nvPicPr>
          <p:cNvPr id="17411" name="Picture 5" descr="conway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420938"/>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18435" name="2 - Θέση περιεχομένου"/>
          <p:cNvSpPr>
            <a:spLocks noGrp="1"/>
          </p:cNvSpPr>
          <p:nvPr>
            <p:ph sz="quarter" idx="4294967295"/>
          </p:nvPr>
        </p:nvSpPr>
        <p:spPr>
          <a:xfrm>
            <a:off x="612775" y="1600200"/>
            <a:ext cx="8153400" cy="4495800"/>
          </a:xfrm>
        </p:spPr>
        <p:txBody>
          <a:bodyPr/>
          <a:lstStyle/>
          <a:p>
            <a:pPr eaLnBrk="1" hangingPunct="1"/>
            <a:r>
              <a:rPr lang="el-GR" altLang="el-GR" smtClean="0"/>
              <a:t>Οι θετικές εμπειρίες των παιδιών σε φυσικά περιβάλλοντα, δημιουργούν τη βάση για να αναπτύξουν ως ενήλικες σεβασμό και αγάπη για τη φύση.</a:t>
            </a:r>
          </a:p>
          <a:p>
            <a:pPr eaLnBrk="1" hangingPunct="1"/>
            <a:endParaRPr lang="el-GR" altLang="el-G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3" name="2 - Θέση περιεχομένου"/>
          <p:cNvSpPr>
            <a:spLocks noGrp="1"/>
          </p:cNvSpPr>
          <p:nvPr>
            <p:ph sz="quarter" idx="4294967295"/>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l-GR" dirty="0"/>
              <a:t>Τα παιδιά  των οποίων τα σπίτια τους είναι κοντά στη  φύση είναι πιο ανθεκτικά σε </a:t>
            </a:r>
            <a:r>
              <a:rPr lang="el-GR" dirty="0" err="1"/>
              <a:t>στρεσσογόνες</a:t>
            </a:r>
            <a:r>
              <a:rPr lang="el-GR" dirty="0"/>
              <a:t> καταστάσεις. Παρουσιάζουν με μικρότερη συχνότητα διαταραχές συμπεριφοράς, άγχος και κατάθλιψη,  και έχουν υψηλότερη αυτοεκτίμηση. Όσο περισσότερο τα παιδιά είναι κοντά στη φύση, τόσο περισσότερο επωφελούνται (</a:t>
            </a:r>
            <a:r>
              <a:rPr lang="en-GB" dirty="0"/>
              <a:t>Wells</a:t>
            </a:r>
            <a:r>
              <a:rPr lang="el-GR" dirty="0"/>
              <a:t> &amp; </a:t>
            </a:r>
            <a:r>
              <a:rPr lang="en-GB" dirty="0"/>
              <a:t>Evans</a:t>
            </a:r>
            <a:r>
              <a:rPr lang="el-GR" dirty="0"/>
              <a:t> 2003, </a:t>
            </a:r>
            <a:r>
              <a:rPr lang="en-GB" dirty="0"/>
              <a:t>Kahn</a:t>
            </a:r>
            <a:r>
              <a:rPr lang="el-GR" dirty="0"/>
              <a:t>, 1999).</a:t>
            </a:r>
          </a:p>
          <a:p>
            <a:pPr marL="320040" indent="-320040" eaLnBrk="1" fontAlgn="auto" hangingPunct="1">
              <a:spcAft>
                <a:spcPts val="0"/>
              </a:spcAft>
              <a:buFont typeface="Wingdings"/>
              <a:buChar char=""/>
              <a:defRPr/>
            </a:pPr>
            <a:r>
              <a:rPr lang="el-GR" dirty="0"/>
              <a:t>Τα παιδιά που έχουν επαφή με το φυσικό περιβάλλον, παρουσιάσουν αυξημένη ικανότητα συγκέντρωσης και αυτοελέγχου, αρρωσταίνουν λιγότερο,  και έχουν </a:t>
            </a:r>
            <a:r>
              <a:rPr lang="el-GR" dirty="0" smtClean="0"/>
              <a:t>καλύτερη </a:t>
            </a:r>
            <a:r>
              <a:rPr lang="el-GR" dirty="0"/>
              <a:t>φυσική κατάσταση </a:t>
            </a:r>
            <a:r>
              <a:rPr lang="en-GB" dirty="0" err="1"/>
              <a:t>Grahn</a:t>
            </a:r>
            <a:r>
              <a:rPr lang="el-GR" dirty="0"/>
              <a:t>, </a:t>
            </a:r>
            <a:r>
              <a:rPr lang="en-GB" dirty="0"/>
              <a:t>et al</a:t>
            </a:r>
            <a:r>
              <a:rPr lang="el-GR" dirty="0"/>
              <a:t>.1997, </a:t>
            </a:r>
            <a:r>
              <a:rPr lang="en-GB" dirty="0" err="1"/>
              <a:t>Fjortoft</a:t>
            </a:r>
            <a:r>
              <a:rPr lang="el-GR" dirty="0"/>
              <a:t> &amp; </a:t>
            </a:r>
            <a:r>
              <a:rPr lang="en-GB" dirty="0" err="1"/>
              <a:t>Sageie</a:t>
            </a:r>
            <a:r>
              <a:rPr lang="el-GR" dirty="0"/>
              <a:t> 2001).</a:t>
            </a:r>
          </a:p>
          <a:p>
            <a:pPr marL="320040" indent="-320040" eaLnBrk="1" fontAlgn="auto" hangingPunct="1">
              <a:spcAft>
                <a:spcPts val="0"/>
              </a:spcAft>
              <a:buFont typeface="Wingdings"/>
              <a:buChar char=""/>
              <a:defRPr/>
            </a:pP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3" name="2 - Θέση περιεχομένου"/>
          <p:cNvSpPr>
            <a:spLocks noGrp="1"/>
          </p:cNvSpPr>
          <p:nvPr>
            <p:ph sz="quarter" idx="4294967295"/>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l-GR" dirty="0"/>
              <a:t>Σε έρευνα που εξέτασε την επιρροή της παρουσίας φυσικών στοιχείων σε χώρους παιχνιδιού, διαπιστώθηκε τα παιδιά βελτιώνουν τις κοινωνικές τους δεξιότητες και τα φυσικά στοιχεία επιμηκύνουν την διάρκεια των δραστηριοτήτων παιχνιδιού (</a:t>
            </a:r>
            <a:r>
              <a:rPr lang="en-GB" dirty="0"/>
              <a:t>Herrington</a:t>
            </a:r>
            <a:r>
              <a:rPr lang="el-GR" dirty="0"/>
              <a:t> &amp; </a:t>
            </a:r>
            <a:r>
              <a:rPr lang="en-GB" dirty="0" err="1"/>
              <a:t>Studmann</a:t>
            </a:r>
            <a:r>
              <a:rPr lang="el-GR" dirty="0"/>
              <a:t>, 1998).</a:t>
            </a:r>
          </a:p>
          <a:p>
            <a:pPr marL="320040" indent="-320040" eaLnBrk="1" fontAlgn="auto" hangingPunct="1">
              <a:spcAft>
                <a:spcPts val="0"/>
              </a:spcAft>
              <a:buFont typeface="Wingdings"/>
              <a:buChar char=""/>
              <a:defRPr/>
            </a:pPr>
            <a:r>
              <a:rPr lang="el-GR" dirty="0"/>
              <a:t>Σε πρόσφατη έρευνα (</a:t>
            </a:r>
            <a:r>
              <a:rPr lang="en-GB" dirty="0" err="1"/>
              <a:t>Hestenes</a:t>
            </a:r>
            <a:r>
              <a:rPr lang="el-GR" dirty="0"/>
              <a:t>, </a:t>
            </a:r>
            <a:r>
              <a:rPr lang="en-GB" dirty="0"/>
              <a:t>Shim</a:t>
            </a:r>
            <a:r>
              <a:rPr lang="el-GR" dirty="0"/>
              <a:t>, &amp; </a:t>
            </a:r>
            <a:r>
              <a:rPr lang="en-GB" dirty="0" err="1"/>
              <a:t>DeBord</a:t>
            </a:r>
            <a:r>
              <a:rPr lang="el-GR" dirty="0"/>
              <a:t>,  2007) σε 41 υπαίθριους χώρους παιχνιδιού στη Νότια Καρολίνα, διαπιστώθηκε ότι σε αυτούς που υπήρχαν περισσότερα φυσικά στοιχεία, τα παιδιά, ανέπτυξαν περισσότερο δραστηριότητες δημιουργικού παιχνιδιού.</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3" name="2 - Θέση περιεχομένου"/>
          <p:cNvSpPr>
            <a:spLocks noGrp="1"/>
          </p:cNvSpPr>
          <p:nvPr>
            <p:ph sz="quarter" idx="4294967295"/>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l-GR" dirty="0" smtClean="0"/>
              <a:t>Ακόμη, σύμφωνα με  την έρευνα του </a:t>
            </a:r>
            <a:r>
              <a:rPr lang="en-GB" dirty="0" smtClean="0"/>
              <a:t>Hines</a:t>
            </a:r>
            <a:r>
              <a:rPr lang="el-GR" dirty="0" smtClean="0"/>
              <a:t>, (2005) ένα ακόμη πλεονέκτημα που προσφέρει το φυσικό περιβάλλον στο παιχνίδι των παιδιών είναι ότι, επιδρώντας στη συμπεριφορά των παιδιών, μειώνει την εκδήλωση επιθετικής συμπεριφοράς και τα ατυχήματα. Τα παιδιά τείνουν να αμβλύνουν τις διαφορές τους  στο φυσικό περιβάλλον ευκολότερα, και οι καυγάδες και τα ατυχήματα να δίνουν τη θέση τους σε δημιουργικές δραστηριότητες παιχνιδιού (</a:t>
            </a:r>
            <a:r>
              <a:rPr lang="en-GB" dirty="0" smtClean="0"/>
              <a:t>Malone</a:t>
            </a:r>
            <a:r>
              <a:rPr lang="el-GR" dirty="0" smtClean="0"/>
              <a:t> &amp; </a:t>
            </a:r>
            <a:r>
              <a:rPr lang="en-GB" dirty="0" smtClean="0"/>
              <a:t>Tranter</a:t>
            </a:r>
            <a:r>
              <a:rPr lang="el-GR" dirty="0" smtClean="0"/>
              <a:t> 2003).</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22531" name="2 - Θέση περιεχομένου"/>
          <p:cNvSpPr>
            <a:spLocks noGrp="1"/>
          </p:cNvSpPr>
          <p:nvPr>
            <p:ph sz="quarter" idx="4294967295"/>
          </p:nvPr>
        </p:nvSpPr>
        <p:spPr>
          <a:xfrm>
            <a:off x="612775" y="1600200"/>
            <a:ext cx="8153400" cy="4495800"/>
          </a:xfrm>
        </p:spPr>
        <p:txBody>
          <a:bodyPr/>
          <a:lstStyle/>
          <a:p>
            <a:pPr eaLnBrk="1" hangingPunct="1"/>
            <a:r>
              <a:rPr lang="el-GR" altLang="el-GR" smtClean="0"/>
              <a:t>Τα παιδιά στο φυσικό περιβάλλον παίζουν πιο ανεξάρτητα, και οι δραστηριότητες παιχνιδιού που αναπτύσσουν είναι πιο δημιουργικές και ενθαρρύνουν την ανάπτυξη γλωσσικών και συνεργατικών δεξιοτήτων. </a:t>
            </a:r>
            <a:r>
              <a:rPr lang="en-GB" altLang="el-GR" smtClean="0"/>
              <a:t>(Moore &amp; Wong 1997, Taylor, et al. 1998, Fjortoft 2000).</a:t>
            </a:r>
            <a:endParaRPr lang="el-GR" altLang="el-G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23555" name="2 - Θέση περιεχομένου"/>
          <p:cNvSpPr>
            <a:spLocks noGrp="1"/>
          </p:cNvSpPr>
          <p:nvPr>
            <p:ph sz="quarter" idx="4294967295"/>
          </p:nvPr>
        </p:nvSpPr>
        <p:spPr>
          <a:xfrm>
            <a:off x="612775" y="1600200"/>
            <a:ext cx="8153400" cy="4495800"/>
          </a:xfrm>
        </p:spPr>
        <p:txBody>
          <a:bodyPr/>
          <a:lstStyle/>
          <a:p>
            <a:pPr eaLnBrk="1" hangingPunct="1"/>
            <a:r>
              <a:rPr lang="el-GR" altLang="el-GR" smtClean="0"/>
              <a:t>Ο </a:t>
            </a:r>
            <a:r>
              <a:rPr lang="en-GB" altLang="el-GR" smtClean="0"/>
              <a:t>Pyle</a:t>
            </a:r>
            <a:r>
              <a:rPr lang="el-GR" altLang="el-GR" smtClean="0"/>
              <a:t>,  (2002) υποστηρίζει ότι επαφή των παιδιών με το φυσικό περιβάλλον, βελτιώνει την γνωστική ανάπτυξη των παιδιών μέσα από δραστηριότητες επίλυσης προβλημάτων και παρατήρησης (</a:t>
            </a:r>
            <a:r>
              <a:rPr lang="en-GB" altLang="el-GR" smtClean="0"/>
              <a:t>Crain</a:t>
            </a:r>
            <a:r>
              <a:rPr lang="el-GR" altLang="el-GR" smtClean="0"/>
              <a:t> 2001).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24579" name="2 - Θέση περιεχομένου"/>
          <p:cNvSpPr>
            <a:spLocks noGrp="1"/>
          </p:cNvSpPr>
          <p:nvPr>
            <p:ph sz="quarter" idx="4294967295"/>
          </p:nvPr>
        </p:nvSpPr>
        <p:spPr>
          <a:xfrm>
            <a:off x="612775" y="1600200"/>
            <a:ext cx="8153400" cy="4495800"/>
          </a:xfrm>
        </p:spPr>
        <p:txBody>
          <a:bodyPr/>
          <a:lstStyle/>
          <a:p>
            <a:pPr eaLnBrk="1" hangingPunct="1"/>
            <a:r>
              <a:rPr lang="el-GR" altLang="el-GR" smtClean="0"/>
              <a:t>Αναπτύσσει (</a:t>
            </a:r>
            <a:r>
              <a:rPr lang="en-GB" altLang="el-GR" smtClean="0"/>
              <a:t>Cobb</a:t>
            </a:r>
            <a:r>
              <a:rPr lang="el-GR" altLang="el-GR" smtClean="0"/>
              <a:t> 1977, </a:t>
            </a:r>
            <a:r>
              <a:rPr lang="en-GB" altLang="el-GR" smtClean="0"/>
              <a:t>Louv</a:t>
            </a:r>
            <a:r>
              <a:rPr lang="el-GR" altLang="el-GR" smtClean="0"/>
              <a:t> 1991)την περιέργεια, η οποία θεωρείται ως ένα από τα πιο σημαντικά κίνητρα στη δια βίου εκπαίδευση (</a:t>
            </a:r>
            <a:r>
              <a:rPr lang="en-GB" altLang="el-GR" smtClean="0"/>
              <a:t>Wilson</a:t>
            </a:r>
            <a:r>
              <a:rPr lang="el-GR" altLang="el-GR" smtClean="0"/>
              <a:t> 1997). </a:t>
            </a:r>
          </a:p>
          <a:p>
            <a:pPr eaLnBrk="1" hangingPunct="1"/>
            <a:r>
              <a:rPr lang="el-GR" altLang="el-GR" smtClean="0"/>
              <a:t>Τέλος, ενθαρρύνει την κοινωνική αλληλεπίδραση των παιδιών (</a:t>
            </a:r>
            <a:r>
              <a:rPr lang="en-GB" altLang="el-GR" smtClean="0"/>
              <a:t>Moore</a:t>
            </a:r>
            <a:r>
              <a:rPr lang="el-GR" altLang="el-GR" smtClean="0"/>
              <a:t> 1986, </a:t>
            </a:r>
            <a:r>
              <a:rPr lang="en-GB" altLang="el-GR" smtClean="0"/>
              <a:t>Bixler et al</a:t>
            </a:r>
            <a:r>
              <a:rPr lang="el-GR" altLang="el-GR" smtClean="0"/>
              <a:t>. 2002) και βοηθά τα παιδιά να αναπτύξουν πιο θετικά συναισθήματα για τους άλλους(</a:t>
            </a:r>
            <a:r>
              <a:rPr lang="en-GB" altLang="el-GR" smtClean="0"/>
              <a:t>Moore</a:t>
            </a:r>
            <a:r>
              <a:rPr lang="el-GR" altLang="el-GR" smtClean="0"/>
              <a:t> 1996).</a:t>
            </a:r>
          </a:p>
          <a:p>
            <a:pPr eaLnBrk="1" hangingPunct="1"/>
            <a:endParaRPr lang="el-GR" altLang="el-G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pPr eaLnBrk="1" hangingPunct="1"/>
            <a:r>
              <a:rPr lang="el-GR" altLang="el-GR" smtClean="0"/>
              <a:t>Η μάθηση έξω από την τάξη</a:t>
            </a:r>
          </a:p>
        </p:txBody>
      </p:sp>
      <p:sp>
        <p:nvSpPr>
          <p:cNvPr id="25603" name="Rectangle 3"/>
          <p:cNvSpPr>
            <a:spLocks noGrp="1"/>
          </p:cNvSpPr>
          <p:nvPr>
            <p:ph type="body" idx="4294967295"/>
          </p:nvPr>
        </p:nvSpPr>
        <p:spPr/>
        <p:txBody>
          <a:bodyPr/>
          <a:lstStyle/>
          <a:p>
            <a:pPr eaLnBrk="1" hangingPunct="1"/>
            <a:r>
              <a:rPr lang="el-GR" altLang="el-GR" smtClean="0"/>
              <a:t>Σύμφωνα με τον </a:t>
            </a:r>
            <a:r>
              <a:rPr lang="en-GB" altLang="el-GR" smtClean="0">
                <a:latin typeface="Calibri" panose="020F0502020204030204" pitchFamily="34" charset="0"/>
              </a:rPr>
              <a:t>Zinger </a:t>
            </a:r>
            <a:r>
              <a:rPr lang="el-GR" altLang="el-GR" smtClean="0"/>
              <a:t> (2002) οι υπαίθριοι χώροι παιχνιδιού είναι ένα εργαστήριο, μια άτυπη μορφή μάθησης, όπου πολλά είδη κοινωνικής μάθησης  πραγματοποιούνται. </a:t>
            </a:r>
          </a:p>
        </p:txBody>
      </p:sp>
      <p:pic>
        <p:nvPicPr>
          <p:cNvPr id="25604" name="Picture 4" descr="boylooking260_tcm4-6161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933825"/>
            <a:ext cx="2476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pPr eaLnBrk="1" hangingPunct="1"/>
            <a:endParaRPr lang="el-GR" altLang="el-GR" smtClean="0"/>
          </a:p>
        </p:txBody>
      </p:sp>
      <p:sp>
        <p:nvSpPr>
          <p:cNvPr id="26627" name="Rectangle 3"/>
          <p:cNvSpPr>
            <a:spLocks noGrp="1"/>
          </p:cNvSpPr>
          <p:nvPr>
            <p:ph type="body" idx="4294967295"/>
          </p:nvPr>
        </p:nvSpPr>
        <p:spPr/>
        <p:txBody>
          <a:bodyPr/>
          <a:lstStyle/>
          <a:p>
            <a:pPr eaLnBrk="1" hangingPunct="1"/>
            <a:r>
              <a:rPr lang="el-GR" altLang="el-GR" smtClean="0"/>
              <a:t>Οι </a:t>
            </a:r>
            <a:r>
              <a:rPr lang="en-GB" altLang="el-GR" smtClean="0">
                <a:latin typeface="Calibri" panose="020F0502020204030204" pitchFamily="34" charset="0"/>
              </a:rPr>
              <a:t>Eriksson</a:t>
            </a:r>
            <a:r>
              <a:rPr lang="el-GR" altLang="el-GR" smtClean="0"/>
              <a:t>-</a:t>
            </a:r>
            <a:r>
              <a:rPr lang="en-GB" altLang="el-GR" smtClean="0">
                <a:latin typeface="Calibri" panose="020F0502020204030204" pitchFamily="34" charset="0"/>
              </a:rPr>
              <a:t>Dobrovich</a:t>
            </a:r>
            <a:r>
              <a:rPr lang="el-GR" altLang="el-GR" smtClean="0"/>
              <a:t>, (2005) υποστηρίζουν  ότι η εκπαίδευση έξω από την τάξη (outdoor learning) είναι μία μέθοδος μάθησης που χρησιμοποιεί όλες τις αισθήσεις και αποτελεί ένα ιδανικό συμπλήρωμα για την τάξη και τις παραδοσιακές μεθόδους διδασκαλίας και μάθησης.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Everett%20sma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90805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pPr eaLnBrk="1" hangingPunct="1"/>
            <a:endParaRPr lang="el-GR" altLang="el-GR" smtClean="0"/>
          </a:p>
        </p:txBody>
      </p:sp>
      <p:sp>
        <p:nvSpPr>
          <p:cNvPr id="27651" name="Rectangle 3"/>
          <p:cNvSpPr>
            <a:spLocks noGrp="1"/>
          </p:cNvSpPr>
          <p:nvPr>
            <p:ph type="body" idx="4294967295"/>
          </p:nvPr>
        </p:nvSpPr>
        <p:spPr/>
        <p:txBody>
          <a:bodyPr/>
          <a:lstStyle/>
          <a:p>
            <a:pPr eaLnBrk="1" hangingPunct="1"/>
            <a:r>
              <a:rPr lang="el-GR" altLang="el-GR" smtClean="0"/>
              <a:t>Οι εμπειρίες από «πρώτο χέρι» που μπορούν να έχουν τα παιδιά και τους κάνουν να λερώνονται με χώμα, αυξάνουν το ενδιαφέρον των παιδιών και την κατανόηση για τα θέματα που ασχολούνται. Ο</a:t>
            </a:r>
            <a:r>
              <a:rPr lang="en-GB" altLang="el-GR" smtClean="0">
                <a:latin typeface="Calibri" panose="020F0502020204030204" pitchFamily="34" charset="0"/>
              </a:rPr>
              <a:t> </a:t>
            </a:r>
            <a:r>
              <a:rPr lang="el-GR" altLang="el-GR" smtClean="0"/>
              <a:t>ενθουσιασμός</a:t>
            </a:r>
            <a:r>
              <a:rPr lang="en-GB" altLang="el-GR" smtClean="0">
                <a:latin typeface="Calibri" panose="020F0502020204030204" pitchFamily="34" charset="0"/>
              </a:rPr>
              <a:t> </a:t>
            </a:r>
            <a:r>
              <a:rPr lang="el-GR" altLang="el-GR" smtClean="0"/>
              <a:t>τους</a:t>
            </a:r>
            <a:r>
              <a:rPr lang="en-GB" altLang="el-GR" smtClean="0">
                <a:latin typeface="Calibri" panose="020F0502020204030204" pitchFamily="34" charset="0"/>
              </a:rPr>
              <a:t> </a:t>
            </a:r>
            <a:r>
              <a:rPr lang="el-GR" altLang="el-GR" smtClean="0"/>
              <a:t>ενθαρρύνει</a:t>
            </a:r>
            <a:r>
              <a:rPr lang="en-GB" altLang="el-GR" smtClean="0">
                <a:latin typeface="Calibri" panose="020F0502020204030204" pitchFamily="34" charset="0"/>
              </a:rPr>
              <a:t> </a:t>
            </a:r>
            <a:r>
              <a:rPr lang="el-GR" altLang="el-GR" smtClean="0"/>
              <a:t>τη</a:t>
            </a:r>
            <a:r>
              <a:rPr lang="en-GB" altLang="el-GR" smtClean="0">
                <a:latin typeface="Calibri" panose="020F0502020204030204" pitchFamily="34" charset="0"/>
              </a:rPr>
              <a:t> </a:t>
            </a:r>
            <a:r>
              <a:rPr lang="el-GR" altLang="el-GR" smtClean="0"/>
              <a:t>διαδικασία</a:t>
            </a:r>
            <a:r>
              <a:rPr lang="en-GB" altLang="el-GR" smtClean="0">
                <a:latin typeface="Calibri" panose="020F0502020204030204" pitchFamily="34" charset="0"/>
              </a:rPr>
              <a:t> </a:t>
            </a:r>
            <a:r>
              <a:rPr lang="el-GR" altLang="el-GR" smtClean="0"/>
              <a:t>μάθησης</a:t>
            </a:r>
            <a:r>
              <a:rPr lang="en-GB" altLang="el-GR" smtClean="0">
                <a:latin typeface="Calibri" panose="020F0502020204030204" pitchFamily="34" charset="0"/>
              </a:rPr>
              <a:t>. </a:t>
            </a:r>
            <a:endParaRPr lang="el-GR" altLang="el-GR" smtClean="0"/>
          </a:p>
          <a:p>
            <a:pPr eaLnBrk="1" hangingPunct="1"/>
            <a:endParaRPr lang="el-GR" altLang="el-GR" smtClean="0"/>
          </a:p>
          <a:p>
            <a:pPr eaLnBrk="1" hangingPunct="1"/>
            <a:endParaRPr lang="el-GR" altLang="el-G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pPr eaLnBrk="1" hangingPunct="1"/>
            <a:endParaRPr lang="el-GR" altLang="el-GR" smtClean="0"/>
          </a:p>
        </p:txBody>
      </p:sp>
      <p:sp>
        <p:nvSpPr>
          <p:cNvPr id="28675" name="Rectangle 3"/>
          <p:cNvSpPr>
            <a:spLocks noGrp="1"/>
          </p:cNvSpPr>
          <p:nvPr>
            <p:ph type="body" idx="4294967295"/>
          </p:nvPr>
        </p:nvSpPr>
        <p:spPr/>
        <p:txBody>
          <a:bodyPr/>
          <a:lstStyle/>
          <a:p>
            <a:pPr eaLnBrk="1" hangingPunct="1"/>
            <a:r>
              <a:rPr lang="el-GR" altLang="el-GR" smtClean="0"/>
              <a:t>Στη διεθνή βιβλιογραφία γίνεται λόγος για τη «μεταφορά» του αναλυτικού προγράμματος στο υπαίθριο χώρο (</a:t>
            </a:r>
            <a:r>
              <a:rPr lang="en-GB" altLang="el-GR" smtClean="0">
                <a:latin typeface="Calibri" panose="020F0502020204030204" pitchFamily="34" charset="0"/>
              </a:rPr>
              <a:t>Broda</a:t>
            </a:r>
            <a:r>
              <a:rPr lang="el-GR" altLang="el-GR" smtClean="0"/>
              <a:t>, 2007, </a:t>
            </a:r>
            <a:r>
              <a:rPr lang="en-GB" altLang="el-GR" smtClean="0">
                <a:latin typeface="Calibri" panose="020F0502020204030204" pitchFamily="34" charset="0"/>
              </a:rPr>
              <a:t>Studer</a:t>
            </a:r>
            <a:r>
              <a:rPr lang="el-GR" altLang="el-GR" smtClean="0"/>
              <a:t>, 2008).  Σχεδόν, όλες οι μαθησιακές επιδιώξεις του αναλυτικού προγράμματος  μπορούν να πραγματοποιηθούν στον υπαίθριο χώρο με έναν τρόπο διαφορετικό που «βγάζει» τη μάθηση από τα στενά όρια της αίθουσας διδασκαλίας.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pPr eaLnBrk="1" hangingPunct="1"/>
            <a:endParaRPr lang="el-GR" altLang="el-GR" smtClean="0"/>
          </a:p>
        </p:txBody>
      </p:sp>
      <p:sp>
        <p:nvSpPr>
          <p:cNvPr id="29699" name="Rectangle 3"/>
          <p:cNvSpPr>
            <a:spLocks noGrp="1"/>
          </p:cNvSpPr>
          <p:nvPr>
            <p:ph type="body" idx="4294967295"/>
          </p:nvPr>
        </p:nvSpPr>
        <p:spPr/>
        <p:txBody>
          <a:bodyPr/>
          <a:lstStyle/>
          <a:p>
            <a:pPr eaLnBrk="1" hangingPunct="1">
              <a:lnSpc>
                <a:spcPct val="90000"/>
              </a:lnSpc>
            </a:pPr>
            <a:r>
              <a:rPr lang="el-GR" altLang="el-GR" smtClean="0"/>
              <a:t>Έννοιες των φυσικών επιστημών, που τα παιδιά τις βιώνουν ως αποτέλεσμα στο παιχνίδι τους καθώς παίζουν στις παιχνιδοκατασκευές μπορούν να κατανοηθούν μέσα από την το παιχνίδι των παιδιών: </a:t>
            </a:r>
          </a:p>
          <a:p>
            <a:pPr eaLnBrk="1" hangingPunct="1">
              <a:lnSpc>
                <a:spcPct val="90000"/>
              </a:lnSpc>
            </a:pPr>
            <a:r>
              <a:rPr lang="el-GR" altLang="el-GR" smtClean="0"/>
              <a:t>Η έννοια της ισορροπίας στη τραμπάλα, της ταχύτητας στην τσουλήθρα κτλ (Βαβουγιός, Μπότσογλου), ιδιαίτερα όταν ο εκπαιδευτικός επικεντρώνει την προσοχή των παιδιών στο θέμα αυτό.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Everett%20sma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628775"/>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pPr eaLnBrk="1" hangingPunct="1"/>
            <a:endParaRPr lang="el-GR" altLang="el-GR" smtClean="0"/>
          </a:p>
        </p:txBody>
      </p:sp>
      <p:sp>
        <p:nvSpPr>
          <p:cNvPr id="31747" name="Rectangle 3"/>
          <p:cNvSpPr>
            <a:spLocks noGrp="1"/>
          </p:cNvSpPr>
          <p:nvPr>
            <p:ph type="body" idx="4294967295"/>
          </p:nvPr>
        </p:nvSpPr>
        <p:spPr/>
        <p:txBody>
          <a:bodyPr/>
          <a:lstStyle/>
          <a:p>
            <a:pPr eaLnBrk="1" hangingPunct="1"/>
            <a:r>
              <a:rPr lang="el-GR" altLang="el-GR" smtClean="0"/>
              <a:t>Οι </a:t>
            </a:r>
            <a:r>
              <a:rPr lang="en-GB" altLang="el-GR" smtClean="0">
                <a:latin typeface="Calibri" panose="020F0502020204030204" pitchFamily="34" charset="0"/>
              </a:rPr>
              <a:t>Brahier and Brahier</a:t>
            </a:r>
            <a:r>
              <a:rPr lang="el-GR" altLang="el-GR" smtClean="0"/>
              <a:t> (1996) προτείνουν δραστηριότητες όπου τα παιδιά συγκεντρώνουν, αναλύουν  και κατηγοριοποιούν διάφορα στοιχεία του υπαίθριου χώρου τα οποί στη συνέχεια τα παρουσιάζουν.  Τα αποτελέσματα δείχνουν ότι η παιδική χαρά προσφέρει ένα εύφορο έδαφος για την καλλιέργεια των μαθηματικών ερευνών. </a:t>
            </a:r>
          </a:p>
          <a:p>
            <a:pPr eaLnBrk="1" hangingPunct="1"/>
            <a:endParaRPr lang="el-GR" altLang="el-G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pPr eaLnBrk="1" hangingPunct="1"/>
            <a:r>
              <a:rPr lang="el-GR" altLang="el-GR" sz="4000" smtClean="0"/>
              <a:t>ΔΕΠΠΣ  &amp; Υπαίθριοι χώροι παιχνιδιού</a:t>
            </a:r>
          </a:p>
        </p:txBody>
      </p:sp>
      <p:sp>
        <p:nvSpPr>
          <p:cNvPr id="32771" name="Rectangle 3"/>
          <p:cNvSpPr>
            <a:spLocks noGrp="1"/>
          </p:cNvSpPr>
          <p:nvPr>
            <p:ph type="body" idx="4294967295"/>
          </p:nvPr>
        </p:nvSpPr>
        <p:spPr/>
        <p:txBody>
          <a:bodyPr/>
          <a:lstStyle/>
          <a:p>
            <a:pPr eaLnBrk="1" hangingPunct="1"/>
            <a:r>
              <a:rPr lang="el-GR" altLang="el-GR" smtClean="0"/>
              <a:t>στις ενδεικτικές δραστηριότητες προτείνεται ο υπαίθριος χώρος ως πεδίο πραγματοποίησης  από τις ενότητες : </a:t>
            </a:r>
          </a:p>
          <a:p>
            <a:pPr eaLnBrk="1" hangingPunct="1"/>
            <a:r>
              <a:rPr lang="el-GR" altLang="el-GR" smtClean="0"/>
              <a:t>παιδί και γλώσσα (σελ. 151)  όπου σε ένα παράδειγμα η νηπιαγωγός αξιοποιεί την κατασκευή ενός πεζοδρομίου για να δημιουργήσει ένα βιβλίο μαζί με τα παιδιά,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pPr eaLnBrk="1" hangingPunct="1"/>
            <a:endParaRPr lang="el-GR" altLang="el-GR" smtClean="0"/>
          </a:p>
        </p:txBody>
      </p:sp>
      <p:sp>
        <p:nvSpPr>
          <p:cNvPr id="33795" name="Rectangle 3"/>
          <p:cNvSpPr>
            <a:spLocks noGrp="1"/>
          </p:cNvSpPr>
          <p:nvPr>
            <p:ph type="body" idx="4294967295"/>
          </p:nvPr>
        </p:nvSpPr>
        <p:spPr/>
        <p:txBody>
          <a:bodyPr/>
          <a:lstStyle/>
          <a:p>
            <a:pPr eaLnBrk="1" hangingPunct="1"/>
            <a:r>
              <a:rPr lang="el-GR" altLang="el-GR" smtClean="0"/>
              <a:t>παιδί και μαθηματικά (σς.187-190) όπου τα παιδιά κατανοούν τις έννοιες της μέτρησης του μήκους και της απόστασης μέσα από το παιχνίδι στην τσουλήθρα, όπως επίσης μέσα από τη διαθεματική προσέγγιση τις έννοιες της τριβής, του κεκλιμένου επιπέδου και της ταχύτητας. </a:t>
            </a:r>
          </a:p>
          <a:p>
            <a:pPr eaLnBrk="1" hangingPunct="1"/>
            <a:endParaRPr lang="el-GR" altLang="el-G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pPr eaLnBrk="1" hangingPunct="1"/>
            <a:endParaRPr lang="el-GR" altLang="el-GR" smtClean="0"/>
          </a:p>
        </p:txBody>
      </p:sp>
      <p:sp>
        <p:nvSpPr>
          <p:cNvPr id="34819" name="Rectangle 3"/>
          <p:cNvSpPr>
            <a:spLocks noGrp="1"/>
          </p:cNvSpPr>
          <p:nvPr>
            <p:ph type="body" idx="4294967295"/>
          </p:nvPr>
        </p:nvSpPr>
        <p:spPr/>
        <p:txBody>
          <a:bodyPr/>
          <a:lstStyle/>
          <a:p>
            <a:pPr eaLnBrk="1" hangingPunct="1">
              <a:lnSpc>
                <a:spcPct val="90000"/>
              </a:lnSpc>
            </a:pPr>
            <a:r>
              <a:rPr lang="el-GR" altLang="el-GR" b="1" smtClean="0"/>
              <a:t>Παιδί και περιβάλλον</a:t>
            </a:r>
            <a:r>
              <a:rPr lang="el-GR" altLang="el-GR" smtClean="0"/>
              <a:t>, όπου προτείνονται εξερευνήσεις των παιδιών στο φυσικό άμεσο περιβάλλον του σχολείου  τους, αλλά και στο ευρύτερο (σ.228-229), </a:t>
            </a:r>
          </a:p>
          <a:p>
            <a:pPr eaLnBrk="1" hangingPunct="1">
              <a:lnSpc>
                <a:spcPct val="90000"/>
              </a:lnSpc>
            </a:pPr>
            <a:r>
              <a:rPr lang="el-GR" altLang="el-GR" b="1" smtClean="0"/>
              <a:t>παιδί και δημιουργία –έκφραση </a:t>
            </a:r>
            <a:r>
              <a:rPr lang="el-GR" altLang="el-GR" smtClean="0"/>
              <a:t>(σ.305-307), όπου οι προτεινόμενες δραστηριότητες αξιοποιούν τη φύση και τα στοιχεία της, ως υλικά,  αλλά και ως πηγή έμπνευσης και δημιουργίας  για τα παιδιά και τέλος ως πεδίο δραστηριοτήτων φυσικής αγωγής (σ.343).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pPr eaLnBrk="1" hangingPunct="1"/>
            <a:r>
              <a:rPr lang="el-GR" altLang="el-GR" sz="4000" b="1" smtClean="0"/>
              <a:t>Φυσική ανάπτυξη</a:t>
            </a:r>
            <a:r>
              <a:rPr lang="el-GR" altLang="el-GR" sz="4000" smtClean="0"/>
              <a:t/>
            </a:r>
            <a:br>
              <a:rPr lang="el-GR" altLang="el-GR" sz="4000" smtClean="0"/>
            </a:br>
            <a:endParaRPr lang="el-GR" altLang="el-GR" sz="4000" smtClean="0"/>
          </a:p>
        </p:txBody>
      </p:sp>
      <p:sp>
        <p:nvSpPr>
          <p:cNvPr id="35843" name="Rectangle 3"/>
          <p:cNvSpPr>
            <a:spLocks noGrp="1"/>
          </p:cNvSpPr>
          <p:nvPr>
            <p:ph type="body" idx="4294967295"/>
          </p:nvPr>
        </p:nvSpPr>
        <p:spPr/>
        <p:txBody>
          <a:bodyPr/>
          <a:lstStyle/>
          <a:p>
            <a:pPr eaLnBrk="1" hangingPunct="1"/>
            <a:r>
              <a:rPr lang="el-GR" altLang="el-GR" smtClean="0"/>
              <a:t>Τα μοναδικά χαρακτηριστικά των υπαίθριων χώρων  σε σύγκριση με τον  εσωτερικό, προσφέρουν μεγαλύτερο χώρο και ελευθερία κίνησης στα παιδιά, καθώς εξοπλισμό και υλικά  που τους  επιτρέπουν να συμμετέχουν με όλο τους το σώμα,  καθώς επίσης και να ενισχύσουν τη λεπτή κινητικότητα (</a:t>
            </a:r>
            <a:r>
              <a:rPr lang="en-GB" altLang="el-GR" smtClean="0">
                <a:latin typeface="Calibri" panose="020F0502020204030204" pitchFamily="34" charset="0"/>
              </a:rPr>
              <a:t>Davies</a:t>
            </a:r>
            <a:r>
              <a:rPr lang="el-GR" altLang="el-GR" smtClean="0"/>
              <a:t>, 1996). Σύμφωνα με την </a:t>
            </a:r>
            <a:r>
              <a:rPr lang="en-GB" altLang="el-GR" smtClean="0">
                <a:latin typeface="Calibri" panose="020F0502020204030204" pitchFamily="34" charset="0"/>
              </a:rPr>
              <a:t>Cullen</a:t>
            </a:r>
            <a:r>
              <a:rPr lang="el-GR" altLang="el-GR" smtClean="0"/>
              <a:t> (1993) τα αγόρια, προτιμούν να αναπτύσσουν περισσότερο παιχνίδια σωματικής άσκησης από ότι τα κορίτσια</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pPr eaLnBrk="1" hangingPunct="1"/>
            <a:endParaRPr lang="el-GR" altLang="el-GR" smtClean="0"/>
          </a:p>
        </p:txBody>
      </p:sp>
      <p:sp>
        <p:nvSpPr>
          <p:cNvPr id="36867" name="Rectangle 3"/>
          <p:cNvSpPr>
            <a:spLocks noGrp="1"/>
          </p:cNvSpPr>
          <p:nvPr>
            <p:ph type="body" idx="4294967295"/>
          </p:nvPr>
        </p:nvSpPr>
        <p:spPr/>
        <p:txBody>
          <a:bodyPr/>
          <a:lstStyle/>
          <a:p>
            <a:pPr eaLnBrk="1" hangingPunct="1">
              <a:lnSpc>
                <a:spcPct val="80000"/>
              </a:lnSpc>
            </a:pPr>
            <a:r>
              <a:rPr lang="el-GR" altLang="el-GR" sz="2500" smtClean="0"/>
              <a:t>Σε έρευνα των </a:t>
            </a:r>
            <a:r>
              <a:rPr lang="en-GB" altLang="el-GR" sz="2500" smtClean="0">
                <a:latin typeface="Calibri" panose="020F0502020204030204" pitchFamily="34" charset="0"/>
              </a:rPr>
              <a:t>Baranowski et all </a:t>
            </a:r>
            <a:r>
              <a:rPr lang="el-GR" altLang="el-GR" sz="2500" smtClean="0"/>
              <a:t>(1993), διαπιστώθηκε ότι τα παιδιά προσχολικής ηλικίας περνούν συντριπτικά περισσότερο χρόνο μέσα σε εσωτερικούς χώρους, και ότι η  σωματική δραστηριότητα μέσα, είναι σαφώς μικρότερη από ότι στον υπαίθριο χώρο.</a:t>
            </a:r>
          </a:p>
          <a:p>
            <a:pPr eaLnBrk="1" hangingPunct="1">
              <a:lnSpc>
                <a:spcPct val="80000"/>
              </a:lnSpc>
            </a:pPr>
            <a:r>
              <a:rPr lang="el-GR" altLang="el-GR" sz="2500" smtClean="0"/>
              <a:t>Οι </a:t>
            </a:r>
            <a:r>
              <a:rPr lang="en-GB" altLang="el-GR" sz="2500" smtClean="0">
                <a:latin typeface="Calibri" panose="020F0502020204030204" pitchFamily="34" charset="0"/>
              </a:rPr>
              <a:t>Poest</a:t>
            </a:r>
            <a:r>
              <a:rPr lang="el-GR" altLang="el-GR" sz="2500" smtClean="0"/>
              <a:t>, </a:t>
            </a:r>
            <a:r>
              <a:rPr lang="en-GB" altLang="el-GR" sz="2500" smtClean="0">
                <a:latin typeface="Calibri" panose="020F0502020204030204" pitchFamily="34" charset="0"/>
              </a:rPr>
              <a:t>Williams</a:t>
            </a:r>
            <a:r>
              <a:rPr lang="el-GR" altLang="el-GR" sz="2500" smtClean="0"/>
              <a:t>, </a:t>
            </a:r>
            <a:r>
              <a:rPr lang="en-GB" altLang="el-GR" sz="2500" smtClean="0">
                <a:latin typeface="Calibri" panose="020F0502020204030204" pitchFamily="34" charset="0"/>
              </a:rPr>
              <a:t>Witt </a:t>
            </a:r>
            <a:r>
              <a:rPr lang="el-GR" altLang="el-GR" sz="2500" smtClean="0"/>
              <a:t>και  </a:t>
            </a:r>
            <a:r>
              <a:rPr lang="en-GB" altLang="el-GR" sz="2500" smtClean="0">
                <a:latin typeface="Calibri" panose="020F0502020204030204" pitchFamily="34" charset="0"/>
              </a:rPr>
              <a:t>Atwood</a:t>
            </a:r>
            <a:r>
              <a:rPr lang="el-GR" altLang="el-GR" sz="2500" smtClean="0"/>
              <a:t> (1989), οι οποίοι διερεύνησαν τις συνήθειες φυσικής δραστηριότητας των παιδιών στην σύγχρονη εποχή, διαπίστωσαν ότι  τα παιδιά προσχολικής ηλικίας δεν ασχολούνται καθημερινά και όλο το χρόνο με δραστηριότητες σωματικής άσκησης, ενώ, οι (</a:t>
            </a:r>
            <a:r>
              <a:rPr lang="en-GB" altLang="el-GR" sz="2500" smtClean="0">
                <a:latin typeface="Calibri" panose="020F0502020204030204" pitchFamily="34" charset="0"/>
              </a:rPr>
              <a:t>Pate</a:t>
            </a:r>
            <a:r>
              <a:rPr lang="el-GR" altLang="el-GR" sz="2500" smtClean="0"/>
              <a:t>,</a:t>
            </a:r>
            <a:r>
              <a:rPr lang="en-GB" altLang="el-GR" sz="2500" smtClean="0">
                <a:latin typeface="Calibri" panose="020F0502020204030204" pitchFamily="34" charset="0"/>
              </a:rPr>
              <a:t>et all</a:t>
            </a:r>
            <a:r>
              <a:rPr lang="el-GR" altLang="el-GR" sz="2500" smtClean="0"/>
              <a:t>, 2004), διαπίστωσαν ότι τα παιδιά εντάσσονται ολοένα και περισσότερο σε έναν «στατικό» τρόπο ζωής, με αποτέλεσμα την αύξηση των ποσοστών της παιδικής παχυσαρκίας.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p:txBody>
          <a:bodyPr/>
          <a:lstStyle/>
          <a:p>
            <a:pPr eaLnBrk="1" hangingPunct="1"/>
            <a:endParaRPr lang="el-GR" altLang="el-GR" smtClean="0"/>
          </a:p>
        </p:txBody>
      </p:sp>
      <p:sp>
        <p:nvSpPr>
          <p:cNvPr id="10243" name="Rectangle 3"/>
          <p:cNvSpPr>
            <a:spLocks noGrp="1"/>
          </p:cNvSpPr>
          <p:nvPr>
            <p:ph type="body" idx="4294967295"/>
          </p:nvPr>
        </p:nvSpPr>
        <p:spPr>
          <a:extLst>
            <a:ext uri="{91240B29-F687-4F45-9708-019B960494DF}">
              <a14:hiddenLine xmlns:a14="http://schemas.microsoft.com/office/drawing/2010/main" w="3175">
                <a:solidFill>
                  <a:srgbClr val="000000"/>
                </a:solidFill>
                <a:miter lim="800000"/>
                <a:headEnd/>
                <a:tailEnd/>
              </a14:hiddenLine>
            </a:ext>
          </a:extLst>
        </p:spPr>
        <p:txBody>
          <a:bodyPr/>
          <a:lstStyle/>
          <a:p>
            <a:pPr algn="ctr" eaLnBrk="1" hangingPunct="1">
              <a:buFont typeface="Wingdings" panose="05000000000000000000" pitchFamily="2" charset="2"/>
              <a:buNone/>
            </a:pPr>
            <a:r>
              <a:rPr lang="el-GR" altLang="el-GR" sz="4400" smtClean="0">
                <a:solidFill>
                  <a:schemeClr val="accent2"/>
                </a:solidFill>
              </a:rPr>
              <a:t>ΔΕΝ ΥΠΑΡΧΕΙ ΑΣΧΗΜΟΣ ΚΑΙΡΟΣ, ΥΠΑΡΧΟΥΝ ΜΟΝΟ ΑΚΑΤΑΛΛΗΛΑ ΡΟΥΧΑ</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pPr eaLnBrk="1" hangingPunct="1"/>
            <a:endParaRPr lang="el-GR" altLang="el-GR" smtClean="0"/>
          </a:p>
        </p:txBody>
      </p:sp>
      <p:sp>
        <p:nvSpPr>
          <p:cNvPr id="37891" name="Rectangle 3"/>
          <p:cNvSpPr>
            <a:spLocks noGrp="1"/>
          </p:cNvSpPr>
          <p:nvPr>
            <p:ph type="body" idx="4294967295"/>
          </p:nvPr>
        </p:nvSpPr>
        <p:spPr/>
        <p:txBody>
          <a:bodyPr/>
          <a:lstStyle/>
          <a:p>
            <a:pPr eaLnBrk="1" hangingPunct="1"/>
            <a:r>
              <a:rPr lang="el-GR" altLang="el-GR" smtClean="0"/>
              <a:t>Σύμφωνα με τις οδηγίες της </a:t>
            </a:r>
            <a:r>
              <a:rPr lang="en-GB" altLang="el-GR" smtClean="0">
                <a:latin typeface="Calibri" panose="020F0502020204030204" pitchFamily="34" charset="0"/>
              </a:rPr>
              <a:t>National Association for Sport and Physical Education</a:t>
            </a:r>
            <a:r>
              <a:rPr lang="el-GR" altLang="el-GR" smtClean="0"/>
              <a:t> (</a:t>
            </a:r>
            <a:r>
              <a:rPr lang="en-GB" altLang="el-GR" smtClean="0">
                <a:latin typeface="Calibri" panose="020F0502020204030204" pitchFamily="34" charset="0"/>
              </a:rPr>
              <a:t>NASPE</a:t>
            </a:r>
            <a:r>
              <a:rPr lang="el-GR" altLang="el-GR" smtClean="0"/>
              <a:t>, 2000) για τη φυσική δραστηριότητα των παιδιών μέχρι πέντε ετών τα παιδιά πρέπει να έχουν τουλάχιστον 60 λεπτά φυσικής δραστηριότητας σε υπαίθριους χώρους.</a:t>
            </a:r>
            <a:endParaRPr lang="el-GR" altLang="el-GR" b="1" smtClean="0"/>
          </a:p>
          <a:p>
            <a:pPr eaLnBrk="1" hangingPunct="1"/>
            <a:endParaRPr lang="el-GR" altLang="el-GR" smtClean="0"/>
          </a:p>
          <a:p>
            <a:pPr eaLnBrk="1" hangingPunct="1"/>
            <a:endParaRPr lang="el-GR" altLang="el-G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pPr eaLnBrk="1" hangingPunct="1"/>
            <a:r>
              <a:rPr lang="el-GR" altLang="el-GR" sz="4000" b="1" smtClean="0"/>
              <a:t>Γνωστική ανάπτυξη</a:t>
            </a:r>
            <a:r>
              <a:rPr lang="el-GR" altLang="el-GR" sz="4000" smtClean="0"/>
              <a:t/>
            </a:r>
            <a:br>
              <a:rPr lang="el-GR" altLang="el-GR" sz="4000" smtClean="0"/>
            </a:br>
            <a:endParaRPr lang="el-GR" altLang="el-GR" sz="4000" smtClean="0"/>
          </a:p>
        </p:txBody>
      </p:sp>
      <p:sp>
        <p:nvSpPr>
          <p:cNvPr id="38915" name="Rectangle 3"/>
          <p:cNvSpPr>
            <a:spLocks noGrp="1"/>
          </p:cNvSpPr>
          <p:nvPr>
            <p:ph type="body" idx="4294967295"/>
          </p:nvPr>
        </p:nvSpPr>
        <p:spPr/>
        <p:txBody>
          <a:bodyPr/>
          <a:lstStyle/>
          <a:p>
            <a:pPr eaLnBrk="1" hangingPunct="1">
              <a:lnSpc>
                <a:spcPct val="80000"/>
              </a:lnSpc>
            </a:pPr>
            <a:r>
              <a:rPr lang="el-GR" altLang="el-GR" sz="2100" smtClean="0"/>
              <a:t>Στην έρευνα των  </a:t>
            </a:r>
            <a:r>
              <a:rPr lang="en-GB" altLang="el-GR" sz="2100" smtClean="0">
                <a:latin typeface="Calibri" panose="020F0502020204030204" pitchFamily="34" charset="0"/>
              </a:rPr>
              <a:t>Frost et al</a:t>
            </a:r>
            <a:r>
              <a:rPr lang="el-GR" altLang="el-GR" sz="2100" smtClean="0"/>
              <a:t>. (2001) όπου πραγματοποιήθηκαν παρατηρήσεις σε ένα πρόγραμμα υψηλής ποιότητας, διαπιστώθηκε ότι ο υπαίθριος χώρος  οδηγούσε τόσο τα αγόρια, όσο και τα κορίτσια περισσότερο σε δραστηριότητες συμβολικού παιχνιδιού, σε σχέση με τον εσωτερικό χώρο. </a:t>
            </a:r>
            <a:endParaRPr lang="en-US" altLang="el-GR" sz="2100" smtClean="0"/>
          </a:p>
          <a:p>
            <a:pPr eaLnBrk="1" hangingPunct="1">
              <a:lnSpc>
                <a:spcPct val="80000"/>
              </a:lnSpc>
            </a:pPr>
            <a:endParaRPr lang="en-US" altLang="el-GR" sz="2100" smtClean="0"/>
          </a:p>
          <a:p>
            <a:pPr eaLnBrk="1" hangingPunct="1">
              <a:lnSpc>
                <a:spcPct val="80000"/>
              </a:lnSpc>
            </a:pPr>
            <a:endParaRPr lang="el-GR" altLang="el-GR" sz="2100" smtClean="0"/>
          </a:p>
          <a:p>
            <a:pPr eaLnBrk="1" hangingPunct="1">
              <a:lnSpc>
                <a:spcPct val="80000"/>
              </a:lnSpc>
            </a:pPr>
            <a:r>
              <a:rPr lang="el-GR" altLang="el-GR" sz="2100" smtClean="0"/>
              <a:t>Αντίστοιχα, οι </a:t>
            </a:r>
            <a:r>
              <a:rPr lang="en-GB" altLang="el-GR" sz="2100" smtClean="0">
                <a:latin typeface="Calibri" panose="020F0502020204030204" pitchFamily="34" charset="0"/>
              </a:rPr>
              <a:t>Shim</a:t>
            </a:r>
            <a:r>
              <a:rPr lang="el-GR" altLang="el-GR" sz="2100" smtClean="0"/>
              <a:t>, </a:t>
            </a:r>
            <a:r>
              <a:rPr lang="en-GB" altLang="el-GR" sz="2100" smtClean="0">
                <a:latin typeface="Calibri" panose="020F0502020204030204" pitchFamily="34" charset="0"/>
              </a:rPr>
              <a:t>Herwig</a:t>
            </a:r>
            <a:r>
              <a:rPr lang="el-GR" altLang="el-GR" sz="2100" smtClean="0"/>
              <a:t>, </a:t>
            </a:r>
            <a:r>
              <a:rPr lang="en-GB" altLang="el-GR" sz="2100" smtClean="0">
                <a:latin typeface="Calibri" panose="020F0502020204030204" pitchFamily="34" charset="0"/>
              </a:rPr>
              <a:t>and Shelly</a:t>
            </a:r>
            <a:r>
              <a:rPr lang="el-GR" altLang="el-GR" sz="2100" smtClean="0"/>
              <a:t> (2001), που πραγματοποίησαν παρατηρήσεις σε τρία προγράμματα χαμηλής ποιότητας, αναφέρουν ότι τα παιδιά προσχολικής ηλικίας είχαν περισσότερες πιθανότητες να αναπτύξουν πιο σύνθετες μορφές παιχνιδιού (αλληλεπιδραστικό παιχνίδι, δραματικό παιχνίδι) στον υπαίθριο χώρο  από ότι στον εσωτερικό.</a:t>
            </a:r>
            <a:endParaRPr lang="el-GR" altLang="el-GR" sz="2100" b="1"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pPr eaLnBrk="1" hangingPunct="1"/>
            <a:r>
              <a:rPr lang="el-GR" altLang="el-GR" sz="4000" b="1" smtClean="0"/>
              <a:t>Κοινωνική ανάπτυξη</a:t>
            </a:r>
            <a:r>
              <a:rPr lang="el-GR" altLang="el-GR" sz="4000" smtClean="0"/>
              <a:t/>
            </a:r>
            <a:br>
              <a:rPr lang="el-GR" altLang="el-GR" sz="4000" smtClean="0"/>
            </a:br>
            <a:endParaRPr lang="el-GR" altLang="el-GR" sz="4000" smtClean="0"/>
          </a:p>
        </p:txBody>
      </p:sp>
      <p:sp>
        <p:nvSpPr>
          <p:cNvPr id="39939" name="Rectangle 3"/>
          <p:cNvSpPr>
            <a:spLocks noGrp="1"/>
          </p:cNvSpPr>
          <p:nvPr>
            <p:ph type="body" idx="4294967295"/>
          </p:nvPr>
        </p:nvSpPr>
        <p:spPr/>
        <p:txBody>
          <a:bodyPr/>
          <a:lstStyle/>
          <a:p>
            <a:pPr eaLnBrk="1" hangingPunct="1">
              <a:lnSpc>
                <a:spcPct val="80000"/>
              </a:lnSpc>
            </a:pPr>
            <a:r>
              <a:rPr lang="el-GR" altLang="el-GR" sz="2500" smtClean="0"/>
              <a:t>Τα παιδιά αναπτύσσουν περισσότερο δραστηριότητες κοινωνικού παιχνιδιού στους υπαίθριους χώρους παιχνιδιού σε σχέση με τον εσωτερικό χώρο (</a:t>
            </a:r>
            <a:r>
              <a:rPr lang="en-GB" altLang="el-GR" sz="2500" smtClean="0">
                <a:latin typeface="Calibri" panose="020F0502020204030204" pitchFamily="34" charset="0"/>
              </a:rPr>
              <a:t>Hartle</a:t>
            </a:r>
            <a:r>
              <a:rPr lang="el-GR" altLang="el-GR" sz="2500" smtClean="0"/>
              <a:t>, 1996). Το μέγεθος μιας παιχνιδοκατασκευής  και ο χώρος που είναι διαθέσιμος στα παιδιά, εμπλέκει τα παιδιά σε δραστηριότητες παιχνιδιού που απαιτούν συνεργασία, και ομαδική δουλειά (</a:t>
            </a:r>
            <a:r>
              <a:rPr lang="en-GB" altLang="el-GR" sz="2500" smtClean="0">
                <a:latin typeface="Calibri" panose="020F0502020204030204" pitchFamily="34" charset="0"/>
              </a:rPr>
              <a:t>Naylor</a:t>
            </a:r>
            <a:r>
              <a:rPr lang="el-GR" altLang="el-GR" sz="2500" smtClean="0"/>
              <a:t>, 1985, </a:t>
            </a:r>
            <a:r>
              <a:rPr lang="en-GB" altLang="el-GR" sz="2500" smtClean="0">
                <a:latin typeface="Calibri" panose="020F0502020204030204" pitchFamily="34" charset="0"/>
              </a:rPr>
              <a:t>Davies</a:t>
            </a:r>
            <a:r>
              <a:rPr lang="el-GR" altLang="el-GR" sz="2500" smtClean="0"/>
              <a:t>, 1996).</a:t>
            </a:r>
          </a:p>
          <a:p>
            <a:pPr eaLnBrk="1" hangingPunct="1">
              <a:lnSpc>
                <a:spcPct val="80000"/>
              </a:lnSpc>
            </a:pPr>
            <a:r>
              <a:rPr lang="el-GR" altLang="el-GR" sz="2500" smtClean="0"/>
              <a:t>Ο </a:t>
            </a:r>
            <a:r>
              <a:rPr lang="en-GB" altLang="el-GR" sz="2500" smtClean="0">
                <a:latin typeface="Calibri" panose="020F0502020204030204" pitchFamily="34" charset="0"/>
              </a:rPr>
              <a:t>Henniger</a:t>
            </a:r>
            <a:r>
              <a:rPr lang="el-GR" altLang="el-GR" sz="2500" smtClean="0"/>
              <a:t> (1985,) διαπίστωσε διαφορές στο κοινωνικό παιχνίδι των παιδιών που πραγματοποιείται στον εσωτερικό και στον εξωτερικό χώρο. Τα παιδιά έπαιζαν περισσότερο μόνα τους στον εσωτερικό χώρο, ενώ στον υπαίθριο παρατηρήθηκε περισσότερο παράλληλο παιχνίδι· δε διαπιστώθηκαν διαφορές στο συνεργατικό παιχνίδι.</a:t>
            </a:r>
            <a:endParaRPr lang="el-GR" altLang="el-GR" sz="2500" b="1" smtClean="0"/>
          </a:p>
          <a:p>
            <a:pPr eaLnBrk="1" hangingPunct="1">
              <a:lnSpc>
                <a:spcPct val="80000"/>
              </a:lnSpc>
            </a:pPr>
            <a:endParaRPr lang="el-GR" altLang="el-GR" sz="2500" smtClean="0"/>
          </a:p>
          <a:p>
            <a:pPr eaLnBrk="1" hangingPunct="1">
              <a:lnSpc>
                <a:spcPct val="80000"/>
              </a:lnSpc>
            </a:pPr>
            <a:endParaRPr lang="el-GR" altLang="el-GR" sz="25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pPr eaLnBrk="1" hangingPunct="1"/>
            <a:r>
              <a:rPr lang="el-GR" altLang="el-GR" sz="4000" b="1" smtClean="0"/>
              <a:t>Συναισθηματική ανάπτυξη</a:t>
            </a:r>
            <a:r>
              <a:rPr lang="el-GR" altLang="el-GR" sz="4000" smtClean="0"/>
              <a:t/>
            </a:r>
            <a:br>
              <a:rPr lang="el-GR" altLang="el-GR" sz="4000" smtClean="0"/>
            </a:br>
            <a:endParaRPr lang="el-GR" altLang="el-GR" sz="4000" smtClean="0"/>
          </a:p>
        </p:txBody>
      </p:sp>
      <p:sp>
        <p:nvSpPr>
          <p:cNvPr id="40963" name="Rectangle 3"/>
          <p:cNvSpPr>
            <a:spLocks noGrp="1"/>
          </p:cNvSpPr>
          <p:nvPr>
            <p:ph type="body" idx="4294967295"/>
          </p:nvPr>
        </p:nvSpPr>
        <p:spPr/>
        <p:txBody>
          <a:bodyPr/>
          <a:lstStyle/>
          <a:p>
            <a:pPr eaLnBrk="1" hangingPunct="1">
              <a:lnSpc>
                <a:spcPct val="80000"/>
              </a:lnSpc>
            </a:pPr>
            <a:r>
              <a:rPr lang="el-GR" altLang="el-GR" sz="2500" smtClean="0"/>
              <a:t>Ο διαθέσιμος υπαίθριος χώρος οδηγεί τα παιδιά σε λιγότερους περιορισμούς στη συμπεριφορά τους και τους δίνει τη δυνατότητα να έχουν όποτε το επιθυμούν ιδιωτικότητα, μακριά από τα άλλα  παιδιά και τους ενήλικες ή να ενταχτούν σε μικρές ομάδες (</a:t>
            </a:r>
            <a:r>
              <a:rPr lang="en-GB" altLang="el-GR" sz="2500" smtClean="0">
                <a:latin typeface="Calibri" panose="020F0502020204030204" pitchFamily="34" charset="0"/>
              </a:rPr>
              <a:t>Greenman</a:t>
            </a:r>
            <a:r>
              <a:rPr lang="el-GR" altLang="el-GR" sz="2500" smtClean="0"/>
              <a:t>, 1988). </a:t>
            </a:r>
          </a:p>
          <a:p>
            <a:pPr eaLnBrk="1" hangingPunct="1">
              <a:lnSpc>
                <a:spcPct val="80000"/>
              </a:lnSpc>
            </a:pPr>
            <a:r>
              <a:rPr lang="el-GR" altLang="el-GR" sz="2500" smtClean="0"/>
              <a:t> Η ιδιωτικότητα βοηθάει τα παιδιά να αναπτύξουν προσωπική αυτονομία, καθώς τους προσφέρει  τη  δυνατότητα να ακολουθούν τις σκέψεις και τα συναισθήματά τους. Επιπλέον, τους δίνει την ευκαιρία να  απελευθερώσουν τα συναισθήματά τους, και να αποδεσμευτούν από τις κοινωνικές νόρμες και προσδοκίες (Davies, 1996). </a:t>
            </a:r>
          </a:p>
          <a:p>
            <a:pPr eaLnBrk="1" hangingPunct="1">
              <a:lnSpc>
                <a:spcPct val="80000"/>
              </a:lnSpc>
            </a:pPr>
            <a:endParaRPr lang="el-GR" altLang="el-GR" sz="25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pPr eaLnBrk="1" hangingPunct="1"/>
            <a:r>
              <a:rPr lang="el-GR" altLang="el-GR" sz="2800" b="1" i="1" smtClean="0"/>
              <a:t>Ο κίνδυνος ως στοιχείο της δραστηριότητας παιχνιδιού στους υπαίθριους χώρους παιχνιδιού</a:t>
            </a:r>
            <a:r>
              <a:rPr lang="el-GR" altLang="el-GR" sz="2800" smtClean="0"/>
              <a:t> </a:t>
            </a:r>
          </a:p>
        </p:txBody>
      </p:sp>
      <p:pic>
        <p:nvPicPr>
          <p:cNvPr id="41987" name="Picture 4"/>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443163" y="1600200"/>
            <a:ext cx="4491037" cy="4525963"/>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type="body" idx="4294967295"/>
          </p:nvPr>
        </p:nvSpPr>
        <p:spPr/>
        <p:txBody>
          <a:bodyPr/>
          <a:lstStyle/>
          <a:p>
            <a:pPr eaLnBrk="1" hangingPunct="1"/>
            <a:r>
              <a:rPr lang="el-GR" altLang="el-GR" smtClean="0"/>
              <a:t>Στα παιδιά αρέσει πολλές φορές να παίζουν παράτολμα, να εξερευνούν τα όρια τους και να αποκτούν νέες εμπειρίες </a:t>
            </a:r>
          </a:p>
          <a:p>
            <a:pPr eaLnBrk="1" hangingPunct="1"/>
            <a:r>
              <a:rPr lang="el-GR" altLang="el-GR" smtClean="0"/>
              <a:t>Το ρίσκο σαν στοιχείο της δραστηριότητας παιχνιδιού, έχει χαρακτηριστεί ως ιδιαίτερα  χρήσιμο, κύρια όταν τα παιδιά έχουν τη δυνατότητα να το ελέγξουν, σε ένα προσεκτικά σχεδιασμένο περιβάλλον.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pPr eaLnBrk="1" hangingPunct="1"/>
            <a:endParaRPr lang="el-GR" altLang="el-GR" smtClean="0"/>
          </a:p>
        </p:txBody>
      </p:sp>
      <p:pic>
        <p:nvPicPr>
          <p:cNvPr id="44035" name="Picture 4"/>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679575" y="2232025"/>
            <a:ext cx="6018213" cy="3262313"/>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pPr eaLnBrk="1" hangingPunct="1"/>
            <a:endParaRPr lang="el-GR" altLang="el-GR" smtClean="0"/>
          </a:p>
        </p:txBody>
      </p:sp>
      <p:sp>
        <p:nvSpPr>
          <p:cNvPr id="45059" name="Rectangle 3"/>
          <p:cNvSpPr>
            <a:spLocks noGrp="1"/>
          </p:cNvSpPr>
          <p:nvPr>
            <p:ph type="body" idx="4294967295"/>
          </p:nvPr>
        </p:nvSpPr>
        <p:spPr/>
        <p:txBody>
          <a:bodyPr/>
          <a:lstStyle/>
          <a:p>
            <a:pPr eaLnBrk="1" hangingPunct="1"/>
            <a:r>
              <a:rPr lang="el-GR" altLang="el-GR" sz="2500" smtClean="0"/>
              <a:t>Στην έκθεση της National Playing field Association, αναφέρεται ότι οι εμπειρίες διαχείρισης του κινδύνου αναπτύσσουν στα παιδιά τις κοινωνικές τους δεξιότητες, τις ικανότητές τους να λύνουν προβλήματα και να αντιμετωπίζουν στρεσσογόνες καταστάσεις. </a:t>
            </a:r>
          </a:p>
          <a:p>
            <a:pPr eaLnBrk="1" hangingPunct="1"/>
            <a:r>
              <a:rPr lang="el-GR" altLang="el-GR" sz="2500" smtClean="0"/>
              <a:t>Οι Christensen and Mikkelsen, (2008) υποστηρίζουν ότι καθώς τα παιδιά αντιμετωπίζουν  τους κινδύνους αναπτύσσουν  τις ατομικές τους ικανότητες, γεγονός που αποτελεί μια σημαντική διαδικασία κατά την οποία μαθαίνουν από τα λάθη τους και να μαθαίνουν να προφυλάσσουν την προσωπική τους υγεία και ασφάλεια.</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pPr eaLnBrk="1" hangingPunct="1"/>
            <a:endParaRPr lang="el-GR" altLang="el-GR" smtClean="0"/>
          </a:p>
        </p:txBody>
      </p:sp>
      <p:sp>
        <p:nvSpPr>
          <p:cNvPr id="46083" name="Rectangle 3"/>
          <p:cNvSpPr>
            <a:spLocks noGrp="1"/>
          </p:cNvSpPr>
          <p:nvPr>
            <p:ph type="body" idx="4294967295"/>
          </p:nvPr>
        </p:nvSpPr>
        <p:spPr/>
        <p:txBody>
          <a:bodyPr/>
          <a:lstStyle/>
          <a:p>
            <a:pPr algn="just" eaLnBrk="1" hangingPunct="1"/>
            <a:r>
              <a:rPr lang="el-GR" altLang="el-GR" smtClean="0">
                <a:solidFill>
                  <a:srgbClr val="000000"/>
                </a:solidFill>
                <a:latin typeface="Tahoma" panose="020B0604030504040204" pitchFamily="34" charset="0"/>
                <a:ea typeface="Times New Roman" panose="02020603050405020304" pitchFamily="18" charset="0"/>
                <a:cs typeface="Tahoma" panose="020B0604030504040204" pitchFamily="34" charset="0"/>
              </a:rPr>
              <a:t>Η Stephenson (2003:36) έχει εντοπίσει τρία στοιχεία που κάνουν την  δραστηριότητα ενός παιδιού να μοιάζει επικίνδυνη (Φωτ. 12): </a:t>
            </a:r>
            <a:endParaRPr lang="el-GR" altLang="el-GR" smtClean="0">
              <a:solidFill>
                <a:srgbClr val="000000"/>
              </a:solidFill>
              <a:ea typeface="Times New Roman" panose="02020603050405020304" pitchFamily="18" charset="0"/>
              <a:cs typeface="Tahoma" panose="020B0604030504040204" pitchFamily="34" charset="0"/>
            </a:endParaRPr>
          </a:p>
          <a:p>
            <a:pPr algn="just" eaLnBrk="1" hangingPunct="1">
              <a:buFont typeface="Courier New" panose="02070309020205020404" pitchFamily="49" charset="0"/>
              <a:buChar char="o"/>
            </a:pPr>
            <a:r>
              <a:rPr lang="el-GR" altLang="el-GR" smtClean="0">
                <a:solidFill>
                  <a:srgbClr val="000000"/>
                </a:solidFill>
                <a:latin typeface="Tahoma" panose="020B0604030504040204" pitchFamily="34" charset="0"/>
                <a:ea typeface="Times New Roman" panose="02020603050405020304" pitchFamily="18" charset="0"/>
                <a:cs typeface="Tahoma" panose="020B0604030504040204" pitchFamily="34" charset="0"/>
              </a:rPr>
              <a:t>το να προσπαθεί να κάνει κάτι που δεν το έχει ξανακάνει </a:t>
            </a:r>
            <a:endParaRPr lang="el-GR" altLang="el-GR"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eaLnBrk="1" hangingPunct="1">
              <a:buFont typeface="Courier New" panose="02070309020205020404" pitchFamily="49" charset="0"/>
              <a:buChar char="o"/>
            </a:pPr>
            <a:r>
              <a:rPr lang="el-GR" altLang="el-GR" smtClean="0">
                <a:solidFill>
                  <a:srgbClr val="000000"/>
                </a:solidFill>
                <a:latin typeface="Tahoma" panose="020B0604030504040204" pitchFamily="34" charset="0"/>
                <a:ea typeface="Times New Roman" panose="02020603050405020304" pitchFamily="18" charset="0"/>
                <a:cs typeface="Tahoma" panose="020B0604030504040204" pitchFamily="34" charset="0"/>
              </a:rPr>
              <a:t>το να νιώθει ότι </a:t>
            </a:r>
            <a:r>
              <a:rPr lang="el-GR" altLang="el-GR" smtClean="0">
                <a:solidFill>
                  <a:srgbClr val="000000"/>
                </a:solidFill>
                <a:ea typeface="Times New Roman" panose="02020603050405020304" pitchFamily="18" charset="0"/>
                <a:cs typeface="Tahoma" panose="020B0604030504040204" pitchFamily="34" charset="0"/>
              </a:rPr>
              <a:t>«</a:t>
            </a:r>
            <a:r>
              <a:rPr lang="el-GR" altLang="el-GR" smtClean="0">
                <a:solidFill>
                  <a:srgbClr val="000000"/>
                </a:solidFill>
                <a:latin typeface="Tahoma" panose="020B0604030504040204" pitchFamily="34" charset="0"/>
                <a:ea typeface="Times New Roman" panose="02020603050405020304" pitchFamily="18" charset="0"/>
                <a:cs typeface="Tahoma" panose="020B0604030504040204" pitchFamily="34" charset="0"/>
              </a:rPr>
              <a:t>φτάνει στα όρια</a:t>
            </a:r>
            <a:r>
              <a:rPr lang="el-GR" altLang="el-GR" smtClean="0">
                <a:solidFill>
                  <a:srgbClr val="000000"/>
                </a:solidFill>
                <a:ea typeface="Times New Roman" panose="02020603050405020304" pitchFamily="18" charset="0"/>
                <a:cs typeface="Tahoma" panose="020B0604030504040204" pitchFamily="34" charset="0"/>
              </a:rPr>
              <a:t>»</a:t>
            </a:r>
            <a:r>
              <a:rPr lang="el-GR" altLang="el-GR" smtClean="0">
                <a:solidFill>
                  <a:srgbClr val="000000"/>
                </a:solidFill>
                <a:latin typeface="Tahoma" panose="020B0604030504040204" pitchFamily="34" charset="0"/>
                <a:ea typeface="Times New Roman" panose="02020603050405020304" pitchFamily="18" charset="0"/>
                <a:cs typeface="Tahoma" panose="020B0604030504040204" pitchFamily="34" charset="0"/>
              </a:rPr>
              <a:t> βιώνοντας καταστάσεις που είναι </a:t>
            </a:r>
            <a:r>
              <a:rPr lang="el-GR" altLang="el-GR" smtClean="0">
                <a:solidFill>
                  <a:srgbClr val="000000"/>
                </a:solidFill>
                <a:ea typeface="Times New Roman" panose="02020603050405020304" pitchFamily="18" charset="0"/>
                <a:cs typeface="Tahoma" panose="020B0604030504040204" pitchFamily="34" charset="0"/>
              </a:rPr>
              <a:t>«</a:t>
            </a:r>
            <a:r>
              <a:rPr lang="el-GR" altLang="el-GR" smtClean="0">
                <a:solidFill>
                  <a:srgbClr val="000000"/>
                </a:solidFill>
                <a:latin typeface="Tahoma" panose="020B0604030504040204" pitchFamily="34" charset="0"/>
                <a:ea typeface="Times New Roman" panose="02020603050405020304" pitchFamily="18" charset="0"/>
                <a:cs typeface="Tahoma" panose="020B0604030504040204" pitchFamily="34" charset="0"/>
              </a:rPr>
              <a:t>εκτός ελέγχου</a:t>
            </a:r>
            <a:r>
              <a:rPr lang="el-GR" altLang="el-GR" smtClean="0">
                <a:solidFill>
                  <a:srgbClr val="000000"/>
                </a:solidFill>
                <a:ea typeface="Times New Roman" panose="02020603050405020304" pitchFamily="18" charset="0"/>
                <a:cs typeface="Tahoma" panose="020B0604030504040204" pitchFamily="34" charset="0"/>
              </a:rPr>
              <a:t>»</a:t>
            </a:r>
            <a:r>
              <a:rPr lang="el-GR" altLang="el-GR" smtClean="0">
                <a:solidFill>
                  <a:srgbClr val="000000"/>
                </a:solidFill>
                <a:latin typeface="Tahoma" panose="020B0604030504040204" pitchFamily="34" charset="0"/>
                <a:ea typeface="Times New Roman" panose="02020603050405020304" pitchFamily="18" charset="0"/>
                <a:cs typeface="Tahoma" panose="020B0604030504040204" pitchFamily="34" charset="0"/>
              </a:rPr>
              <a:t> κύρια λόγω του ύψους ή της ταχύτητας </a:t>
            </a:r>
            <a:endParaRPr lang="el-GR" altLang="el-GR"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eaLnBrk="1" hangingPunct="1">
              <a:buFont typeface="Courier New" panose="02070309020205020404" pitchFamily="49" charset="0"/>
              <a:buChar char="o"/>
            </a:pPr>
            <a:r>
              <a:rPr lang="el-GR" altLang="el-GR" smtClean="0">
                <a:solidFill>
                  <a:srgbClr val="000000"/>
                </a:solidFill>
                <a:latin typeface="Tahoma" panose="020B0604030504040204" pitchFamily="34" charset="0"/>
                <a:ea typeface="Times New Roman" panose="02020603050405020304" pitchFamily="18" charset="0"/>
                <a:cs typeface="Tahoma" panose="020B0604030504040204" pitchFamily="34" charset="0"/>
              </a:rPr>
              <a:t>το να ξεπερνά τον φόβο του</a:t>
            </a:r>
            <a:endParaRPr lang="el-GR" altLang="el-GR" smtClean="0">
              <a:solidFill>
                <a:srgbClr val="000000"/>
              </a:solidFill>
            </a:endParaRPr>
          </a:p>
          <a:p>
            <a:pPr eaLnBrk="1" hangingPunct="1"/>
            <a:endParaRPr lang="el-GR" altLang="el-G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pPr eaLnBrk="1" hangingPunct="1"/>
            <a:endParaRPr lang="el-GR" altLang="el-GR" smtClean="0"/>
          </a:p>
        </p:txBody>
      </p:sp>
      <p:pic>
        <p:nvPicPr>
          <p:cNvPr id="47107" name="Picture 4" descr="IMG_0084"/>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671638" y="1600200"/>
            <a:ext cx="6034087"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11267" name="2 - Θέση περιεχομένου"/>
          <p:cNvSpPr>
            <a:spLocks noGrp="1"/>
          </p:cNvSpPr>
          <p:nvPr>
            <p:ph sz="quarter" idx="4294967295"/>
          </p:nvPr>
        </p:nvSpPr>
        <p:spPr>
          <a:xfrm>
            <a:off x="612775" y="1600200"/>
            <a:ext cx="8153400" cy="4495800"/>
          </a:xfrm>
        </p:spPr>
        <p:txBody>
          <a:bodyPr/>
          <a:lstStyle/>
          <a:p>
            <a:pPr eaLnBrk="1" hangingPunct="1"/>
            <a:r>
              <a:rPr lang="el-GR" altLang="el-GR" smtClean="0"/>
              <a:t>Πολλές έρευνες έχουν δείξει ότι τα παιδιά ωφελούνται από την επαφή τους με το φυσικό περιβάλλον (</a:t>
            </a:r>
            <a:r>
              <a:rPr lang="en-GB" altLang="el-GR" smtClean="0"/>
              <a:t>Lester and Maudsley</a:t>
            </a:r>
            <a:r>
              <a:rPr lang="el-GR" altLang="el-GR" smtClean="0"/>
              <a:t>, 2007). </a:t>
            </a:r>
          </a:p>
          <a:p>
            <a:pPr eaLnBrk="1" hangingPunct="1"/>
            <a:r>
              <a:rPr lang="el-GR" altLang="el-GR" smtClean="0"/>
              <a:t>Τα υλικά που προσφέρει η φύση είναι μερικά από τα καλύτερα υλικά που μπορεί να βρει ένα παιδί για να παίξει. Μπορούν να βρεθούν εύκολα είτε από τα ίδια τα  παιδιά είτε από τους ενήλικες. (</a:t>
            </a:r>
            <a:r>
              <a:rPr lang="en-GB" altLang="el-GR" smtClean="0"/>
              <a:t>White</a:t>
            </a:r>
            <a:r>
              <a:rPr lang="el-GR" altLang="el-GR" smtClean="0"/>
              <a:t>, 2008)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pPr eaLnBrk="1" hangingPunct="1"/>
            <a:endParaRPr lang="el-GR" altLang="el-GR" smtClean="0"/>
          </a:p>
        </p:txBody>
      </p:sp>
      <p:sp>
        <p:nvSpPr>
          <p:cNvPr id="48131" name="Rectangle 3"/>
          <p:cNvSpPr>
            <a:spLocks noGrp="1"/>
          </p:cNvSpPr>
          <p:nvPr>
            <p:ph type="body" idx="4294967295"/>
          </p:nvPr>
        </p:nvSpPr>
        <p:spPr/>
        <p:txBody>
          <a:bodyPr/>
          <a:lstStyle/>
          <a:p>
            <a:pPr eaLnBrk="1" hangingPunct="1"/>
            <a:r>
              <a:rPr lang="el-GR" altLang="el-GR" sz="2500" smtClean="0"/>
              <a:t>Το ρίσκο και η ανάληψη κινδύνων από τα παιδιά, είναι κάτι που είναι μέσα στη φύση του παιχνιδιού και ίσως μέσα στην ανθρώπινη φύση (</a:t>
            </a:r>
            <a:r>
              <a:rPr lang="en-GB" altLang="el-GR" sz="2500" smtClean="0">
                <a:latin typeface="Calibri" panose="020F0502020204030204" pitchFamily="34" charset="0"/>
              </a:rPr>
              <a:t>Smith</a:t>
            </a:r>
            <a:r>
              <a:rPr lang="el-GR" altLang="el-GR" sz="2500" smtClean="0"/>
              <a:t>, 2005, Moss and Petrie 2002). </a:t>
            </a:r>
          </a:p>
          <a:p>
            <a:pPr eaLnBrk="1" hangingPunct="1"/>
            <a:r>
              <a:rPr lang="el-GR" altLang="el-GR" sz="2500" smtClean="0"/>
              <a:t>Οι εμπειρίες που προσφέρει μπορεί να αποδεδειχθούν ωφέλιμες για την ενήλικη ζωή των παιδιών και την ωρίμανση τους (Claxton 1999). Για αυτό το λόγο, θα πρέπει όλοι όσοι ασχολούνται με τον έναν ή άλλο τρόπο με το παιχνίδι των μικρών παιδιών να το λαμβάνουν υπ’ όψη τους ώστε τέτοιου είδους συμπεριφορές να μπορούν να εκδηλώνονται σε ασφαλή περιβάλλοντα.</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609600" y="228600"/>
            <a:ext cx="8153400" cy="1976438"/>
          </a:xfrm>
        </p:spPr>
        <p:txBody>
          <a:bodyPr/>
          <a:lstStyle/>
          <a:p>
            <a:pPr eaLnBrk="1" hangingPunct="1"/>
            <a:r>
              <a:rPr lang="el-GR" altLang="el-GR" sz="2800" i="1" smtClean="0"/>
              <a:t>Διαχείριση  και εκτίμηση κινδύνων (risk managment assesment) στους υπαίθριους χώρους παιχνιδιού</a:t>
            </a:r>
            <a:r>
              <a:rPr lang="el-GR" altLang="el-GR" sz="4000" b="1" smtClean="0"/>
              <a:t/>
            </a:r>
            <a:br>
              <a:rPr lang="el-GR" altLang="el-GR" sz="4000" b="1" smtClean="0"/>
            </a:br>
            <a:endParaRPr lang="el-GR" altLang="el-GR" sz="4000" b="1" smtClean="0"/>
          </a:p>
        </p:txBody>
      </p:sp>
      <p:sp>
        <p:nvSpPr>
          <p:cNvPr id="49155" name="Rectangle 3"/>
          <p:cNvSpPr>
            <a:spLocks noGrp="1"/>
          </p:cNvSpPr>
          <p:nvPr>
            <p:ph type="body" idx="4294967295"/>
          </p:nvPr>
        </p:nvSpPr>
        <p:spPr>
          <a:xfrm>
            <a:off x="612775" y="2852738"/>
            <a:ext cx="8153400" cy="3273425"/>
          </a:xfrm>
        </p:spPr>
        <p:txBody>
          <a:bodyPr/>
          <a:lstStyle/>
          <a:p>
            <a:pPr eaLnBrk="1" hangingPunct="1"/>
            <a:r>
              <a:rPr lang="el-GR" altLang="el-GR" smtClean="0"/>
              <a:t>Κατά το σχεδιασμό των παιχνιδοτόπων είναι σημαντικό καταρχήν, να υπάρχει η παραδοχή ότι τα παιδιά πολλές φορές αναζητούν την πρόκληση και τον κίνδυνο, και ότι αυτές οι εμπειρίες σε ένα καλά σχεδιασμένο περιβάλλον μπορεί να είναι ωφέλιμες για αυτά.</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pPr eaLnBrk="1" hangingPunct="1"/>
            <a:r>
              <a:rPr lang="el-GR" altLang="el-GR" sz="4000" smtClean="0"/>
              <a:t>οι ωφέλιμοι και οι μη ωφέλιμοι κίνδυνοι. </a:t>
            </a:r>
            <a:br>
              <a:rPr lang="el-GR" altLang="el-GR" sz="4000" smtClean="0"/>
            </a:br>
            <a:endParaRPr lang="el-GR" altLang="el-GR" sz="4000" smtClean="0"/>
          </a:p>
        </p:txBody>
      </p:sp>
      <p:sp>
        <p:nvSpPr>
          <p:cNvPr id="50179" name="Rectangle 3"/>
          <p:cNvSpPr>
            <a:spLocks noGrp="1"/>
          </p:cNvSpPr>
          <p:nvPr>
            <p:ph type="body" idx="4294967295"/>
          </p:nvPr>
        </p:nvSpPr>
        <p:spPr/>
        <p:txBody>
          <a:bodyPr/>
          <a:lstStyle/>
          <a:p>
            <a:pPr eaLnBrk="1" hangingPunct="1"/>
            <a:r>
              <a:rPr lang="el-GR" altLang="el-GR" smtClean="0"/>
              <a:t>Στους </a:t>
            </a:r>
            <a:r>
              <a:rPr lang="el-GR" altLang="el-GR" i="1" smtClean="0"/>
              <a:t>ωφέλιμους  κινδύνους</a:t>
            </a:r>
            <a:r>
              <a:rPr lang="el-GR" altLang="el-GR" smtClean="0"/>
              <a:t>, το περιβάλλον παιχνιδιού προσφέρει στα παιδιά την πρόκληση και υποστηρίζει την ανάπτυξη, τη μάθηση. Αυτά τα περιβάλλοντα, μπορεί να περιλαμβάνουν εξοπλισμό με κινούμενα μέρη, που παρέχει ευκαιρίες για δυναμικό παιχνίδι με προκλήσεις.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pPr eaLnBrk="1" hangingPunct="1"/>
            <a:endParaRPr lang="el-GR" altLang="el-GR" smtClean="0"/>
          </a:p>
        </p:txBody>
      </p:sp>
      <p:sp>
        <p:nvSpPr>
          <p:cNvPr id="51203" name="Rectangle 3"/>
          <p:cNvSpPr>
            <a:spLocks noGrp="1"/>
          </p:cNvSpPr>
          <p:nvPr>
            <p:ph type="body" idx="4294967295"/>
          </p:nvPr>
        </p:nvSpPr>
        <p:spPr/>
        <p:txBody>
          <a:bodyPr/>
          <a:lstStyle/>
          <a:p>
            <a:pPr eaLnBrk="1" hangingPunct="1"/>
            <a:r>
              <a:rPr lang="el-GR" altLang="el-GR" smtClean="0"/>
              <a:t>Αλλαγές στο ύψος προσφέρουν  στα παιδιά την ευκαιρία να ξεπεράσουν τους φόβους και δίνουν την αίσθηση της ικανοποίησης σε δραστηριότητες αναρρίχησης. </a:t>
            </a:r>
          </a:p>
          <a:p>
            <a:pPr eaLnBrk="1" hangingPunct="1"/>
            <a:r>
              <a:rPr lang="el-GR" altLang="el-GR" smtClean="0"/>
              <a:t>Χαλαρά και φυσικά υλικά που δίνουν στα παιδιά την ευκαιρία να δημιουργήσουν να καταστρέψουν και να ξαναφτιάξουν κατασκευές στις οποίες  χρησιμοποιούν τις δεξιότητες τους, τη δημιουργικότητα και τη φαντασία.</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pPr eaLnBrk="1" hangingPunct="1"/>
            <a:endParaRPr lang="el-GR" altLang="el-GR" smtClean="0"/>
          </a:p>
        </p:txBody>
      </p:sp>
      <p:sp>
        <p:nvSpPr>
          <p:cNvPr id="52227" name="Rectangle 3"/>
          <p:cNvSpPr>
            <a:spLocks noGrp="1"/>
          </p:cNvSpPr>
          <p:nvPr>
            <p:ph type="body" idx="4294967295"/>
          </p:nvPr>
        </p:nvSpPr>
        <p:spPr/>
        <p:txBody>
          <a:bodyPr/>
          <a:lstStyle/>
          <a:p>
            <a:pPr eaLnBrk="1" hangingPunct="1"/>
            <a:r>
              <a:rPr lang="el-GR" altLang="el-GR" smtClean="0"/>
              <a:t>Οι </a:t>
            </a:r>
            <a:r>
              <a:rPr lang="el-GR" altLang="el-GR" i="1" smtClean="0"/>
              <a:t>μη ωφέλιμοι κίνδυνοι</a:t>
            </a:r>
            <a:r>
              <a:rPr lang="el-GR" altLang="el-GR" smtClean="0"/>
              <a:t> είναι αυτοί που είναι δύσκολο ή αδύνατο για τα παιδιά να  τους αξιολογήσουν από  μόνα τους, και δεν έχουν κανένα  προφανές κέρδος. Σε αυτούς συγκαταλέγονται αιχμηρές ακμές ή σημεία του εξοπλισμού, κατεστραμμένες παιχνιδοκατασκέυες που μπορούν να καταρρεύσουν, καθώς και αντικείμενα που μπορούν  να γίνουν παγίδες για τα κεφάλια των παιδιών ή τα δάχτυλα</a:t>
            </a:r>
            <a:r>
              <a:rPr lang="el-GR" altLang="el-GR" i="1" smtClean="0"/>
              <a:t>.</a:t>
            </a:r>
          </a:p>
          <a:p>
            <a:pPr eaLnBrk="1" hangingPunct="1"/>
            <a:endParaRPr lang="el-GR" altLang="el-G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p:txBody>
          <a:bodyPr/>
          <a:lstStyle/>
          <a:p>
            <a:r>
              <a:rPr lang="el-GR" altLang="el-GR" smtClean="0">
                <a:latin typeface="Arial" panose="020B0604020202020204" pitchFamily="34" charset="0"/>
              </a:rPr>
              <a:t>Συμμετοχικός σχεδιασμός</a:t>
            </a:r>
          </a:p>
        </p:txBody>
      </p:sp>
      <p:sp>
        <p:nvSpPr>
          <p:cNvPr id="93187" name="Rectangle 3"/>
          <p:cNvSpPr>
            <a:spLocks noGrp="1"/>
          </p:cNvSpPr>
          <p:nvPr>
            <p:ph type="body" idx="4294967295"/>
          </p:nvPr>
        </p:nvSpPr>
        <p:spPr/>
        <p:txBody>
          <a:bodyPr/>
          <a:lstStyle/>
          <a:p>
            <a:pPr>
              <a:lnSpc>
                <a:spcPct val="90000"/>
              </a:lnSpc>
            </a:pPr>
            <a:r>
              <a:rPr lang="el-GR" altLang="el-GR" smtClean="0"/>
              <a:t>Είναι κοινός τόπος πλέον, ότι ο σχεδιασμός υπαίθριων χώρων παιχνιδιού πρέπει να  είναι αποτέλεσμα συνεργασίας όλων των παραγόντων που εμπλέκονται με τον ένα ή με τον άλλο τρόπο στη διαδικασία αυτή. </a:t>
            </a:r>
            <a:r>
              <a:rPr lang="el-GR" altLang="el-GR" b="1" smtClean="0"/>
              <a:t> </a:t>
            </a:r>
          </a:p>
          <a:p>
            <a:pPr>
              <a:lnSpc>
                <a:spcPct val="90000"/>
              </a:lnSpc>
            </a:pPr>
            <a:r>
              <a:rPr lang="el-GR" altLang="el-GR" smtClean="0"/>
              <a:t>Συγκεκριμένα, θα πρέπει να αποτελεί προϊόν διαλόγου των εκπαιδευτικών, των αρχιτεκτόνων υπαίθριων χώρων, των γεωπόνων, των παιδιών, των γονιών και της τοπικής κοινωνίας</a:t>
            </a:r>
            <a:r>
              <a:rPr lang="el-GR" altLang="el-GR" b="1" smtClean="0"/>
              <a:t> </a:t>
            </a:r>
            <a:r>
              <a:rPr lang="el-GR" altLang="el-GR" smtClean="0"/>
              <a:t>(Dudek, 2005).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p:txBody>
          <a:bodyPr/>
          <a:lstStyle/>
          <a:p>
            <a:pPr eaLnBrk="1" hangingPunct="1"/>
            <a:r>
              <a:rPr lang="el-GR" altLang="el-GR" sz="4000" b="1" smtClean="0"/>
              <a:t/>
            </a:r>
            <a:br>
              <a:rPr lang="el-GR" altLang="el-GR" sz="4000" b="1" smtClean="0"/>
            </a:br>
            <a:endParaRPr lang="el-GR" altLang="el-GR" sz="4000" b="1" smtClean="0"/>
          </a:p>
        </p:txBody>
      </p:sp>
      <p:sp>
        <p:nvSpPr>
          <p:cNvPr id="55299" name="Rectangle 3"/>
          <p:cNvSpPr>
            <a:spLocks noGrp="1"/>
          </p:cNvSpPr>
          <p:nvPr>
            <p:ph type="body" idx="4294967295"/>
          </p:nvPr>
        </p:nvSpPr>
        <p:spPr>
          <a:xfrm>
            <a:off x="612775" y="549275"/>
            <a:ext cx="8153400" cy="5576888"/>
          </a:xfrm>
        </p:spPr>
        <p:txBody>
          <a:bodyPr/>
          <a:lstStyle/>
          <a:p>
            <a:pPr eaLnBrk="1" hangingPunct="1"/>
            <a:r>
              <a:rPr lang="el-GR" altLang="el-GR" sz="2500" smtClean="0"/>
              <a:t>Τις τελευταίες δεκαετίες για τον σχεδιασμό των υπαίθριων χώρων παιχνιδιού λαμβάνονταν υπ’ όψη  οι απόψεις και οι ιδέες των παιδιών για τα οποία δημιουργούνταν. </a:t>
            </a:r>
          </a:p>
          <a:p>
            <a:pPr eaLnBrk="1" hangingPunct="1"/>
            <a:r>
              <a:rPr lang="el-GR" altLang="el-GR" sz="2500" smtClean="0"/>
              <a:t>Μέσα από συνεντεύξεις, και ζωγραφιές τα παιδιά έδιναν τις δικές τους προοπτικές για τα υπαίθρια περιβάλλοντα παιχνιδιού που θα ήθελαν να παίζουν. </a:t>
            </a:r>
          </a:p>
          <a:p>
            <a:pPr eaLnBrk="1" hangingPunct="1"/>
            <a:r>
              <a:rPr lang="el-GR" altLang="el-GR" sz="2500" smtClean="0"/>
              <a:t>Οι ιδέες αυτές, άλλες φορές δημιουργικές και ευφάνταστες, άλλες φορές πρωτότυπες και μερικές φορές  ανέφικτες  έδιναν τους σχεδιαστές ένα πλούσιο υλικό, που τους βοηθούσε να σχεδιάσουν περιβάλλοντα κοντά στις  ανάγκες και τις επιθυμίες των παιδιών.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p:txBody>
          <a:bodyPr/>
          <a:lstStyle/>
          <a:p>
            <a:pPr eaLnBrk="1" hangingPunct="1"/>
            <a:r>
              <a:rPr lang="el-GR" altLang="el-GR" sz="4000" smtClean="0"/>
              <a:t> Η προσέγγιση του </a:t>
            </a:r>
            <a:r>
              <a:rPr lang="el-GR" altLang="el-GR" sz="4000" b="1" smtClean="0"/>
              <a:t>Μωσαικού</a:t>
            </a:r>
            <a:r>
              <a:rPr lang="el-GR" altLang="el-GR" sz="4000" smtClean="0"/>
              <a:t> (</a:t>
            </a:r>
            <a:r>
              <a:rPr lang="en-GB" altLang="el-GR" sz="4000" smtClean="0">
                <a:latin typeface="Calibri" panose="020F0502020204030204" pitchFamily="34" charset="0"/>
              </a:rPr>
              <a:t>Mosaic approach</a:t>
            </a:r>
            <a:r>
              <a:rPr lang="el-GR" altLang="el-GR" sz="4000" smtClean="0"/>
              <a:t>) </a:t>
            </a:r>
          </a:p>
        </p:txBody>
      </p:sp>
      <p:sp>
        <p:nvSpPr>
          <p:cNvPr id="58371" name="Rectangle 3"/>
          <p:cNvSpPr>
            <a:spLocks noGrp="1"/>
          </p:cNvSpPr>
          <p:nvPr>
            <p:ph type="body" idx="4294967295"/>
          </p:nvPr>
        </p:nvSpPr>
        <p:spPr/>
        <p:txBody>
          <a:bodyPr/>
          <a:lstStyle/>
          <a:p>
            <a:pPr eaLnBrk="1" hangingPunct="1"/>
            <a:r>
              <a:rPr lang="el-GR" altLang="el-GR" smtClean="0"/>
              <a:t>Είναι επηρεασμένη από τη  "παιδαγωγική της ακρόασης"  (</a:t>
            </a:r>
            <a:r>
              <a:rPr lang="en-GB" altLang="el-GR" smtClean="0">
                <a:latin typeface="Calibri" panose="020F0502020204030204" pitchFamily="34" charset="0"/>
              </a:rPr>
              <a:t>Rinaldi</a:t>
            </a:r>
            <a:r>
              <a:rPr lang="el-GR" altLang="el-GR" smtClean="0"/>
              <a:t>, 2005,  Papatheodorou &amp; Moyles, 2009,) του </a:t>
            </a:r>
            <a:r>
              <a:rPr lang="en-GB" altLang="el-GR" smtClean="0">
                <a:latin typeface="Calibri" panose="020F0502020204030204" pitchFamily="34" charset="0"/>
              </a:rPr>
              <a:t>Reggio Emilia</a:t>
            </a:r>
            <a:r>
              <a:rPr lang="el-GR" altLang="el-GR" smtClean="0"/>
              <a:t> και προσφέρει πιο καινοτόμους τρόπους για τη συλλογή των απόψεων των μικρών παιδιών όπως για παράδειγμα, τις φωτογραφίες των ίδιων των παιδιών, χάρτες, βιβλία και περιηγήσεις στο περιβάλλον.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p:txBody>
          <a:bodyPr/>
          <a:lstStyle/>
          <a:p>
            <a:pPr eaLnBrk="1" hangingPunct="1"/>
            <a:endParaRPr lang="el-GR" altLang="el-GR" smtClean="0"/>
          </a:p>
        </p:txBody>
      </p:sp>
      <p:sp>
        <p:nvSpPr>
          <p:cNvPr id="59395" name="Rectangle 3"/>
          <p:cNvSpPr>
            <a:spLocks noGrp="1"/>
          </p:cNvSpPr>
          <p:nvPr>
            <p:ph type="body" idx="4294967295"/>
          </p:nvPr>
        </p:nvSpPr>
        <p:spPr/>
        <p:txBody>
          <a:bodyPr/>
          <a:lstStyle/>
          <a:p>
            <a:r>
              <a:rPr lang="el-GR" altLang="el-GR" sz="2500" smtClean="0"/>
              <a:t>Η προσέγγιση αυτή αξιοποιεί τόσο τα  παραδοσιακά εργαλεία παρατήρησης και τη συνέντευξη που και αυτά με τη σειρά, τους συμβάλλουν στην  δημιουργία της συνολικής εικόνας ή  του «μωσαϊκού». Όλοι αυτοί οι τρόποι βοηθούν στο να  γίνεται  τριγωνισμός των μεταξύ των διαφόρων ευρημάτων  των μεθόδων.  Άλλα εργαλεία που χρησιμοποιούνται  είναι:</a:t>
            </a:r>
          </a:p>
          <a:p>
            <a:r>
              <a:rPr lang="el-GR" altLang="el-GR" sz="2500" smtClean="0"/>
              <a:t>• Φωτογραφικές μηχανές: τα παιδιά χρησιμοποιούν φωτογραφικές μηχανές μιας χρήσης να λαμβάνουν φωτογραφίες των «σημαντικών πραγμάτων» του περιβάλλοντος όπως αυτά τα αντιλαμβάνονται</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p:txBody>
          <a:bodyPr/>
          <a:lstStyle/>
          <a:p>
            <a:endParaRPr lang="el-GR" altLang="el-GR" smtClean="0"/>
          </a:p>
        </p:txBody>
      </p:sp>
      <p:sp>
        <p:nvSpPr>
          <p:cNvPr id="95235" name="Rectangle 3"/>
          <p:cNvSpPr>
            <a:spLocks noGrp="1"/>
          </p:cNvSpPr>
          <p:nvPr>
            <p:ph type="body" idx="4294967295"/>
          </p:nvPr>
        </p:nvSpPr>
        <p:spPr/>
        <p:txBody>
          <a:bodyPr/>
          <a:lstStyle/>
          <a:p>
            <a:r>
              <a:rPr lang="el-GR" altLang="el-GR" smtClean="0"/>
              <a:t>• Περιηγήσεις στην περιοχή που εξετάζεται και καταγραφή τους  από τα παιδιά. </a:t>
            </a:r>
          </a:p>
          <a:p>
            <a:r>
              <a:rPr lang="el-GR" altLang="el-GR" smtClean="0"/>
              <a:t>• Δημιουργία χάρτη: δισδιάστατες παραστάσεις των παιδιών που χρησιμοποιούν τις φωτογραφίες  της περιοχής και σχέδια.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p:cNvSpPr>
          <p:nvPr>
            <p:ph type="title" idx="4294967295"/>
          </p:nvPr>
        </p:nvSpPr>
        <p:spPr/>
        <p:txBody>
          <a:bodyPr/>
          <a:lstStyle/>
          <a:p>
            <a:pPr eaLnBrk="1" hangingPunct="1"/>
            <a:endParaRPr lang="el-GR" altLang="el-GR" smtClean="0"/>
          </a:p>
        </p:txBody>
      </p:sp>
      <p:pic>
        <p:nvPicPr>
          <p:cNvPr id="12291" name="Picture 6" descr="88d"/>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71550" y="2281238"/>
            <a:ext cx="7143750" cy="3854450"/>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p:txBody>
          <a:bodyPr/>
          <a:lstStyle/>
          <a:p>
            <a:endParaRPr lang="el-GR" altLang="el-GR" smtClean="0"/>
          </a:p>
        </p:txBody>
      </p:sp>
      <p:sp>
        <p:nvSpPr>
          <p:cNvPr id="97283" name="Rectangle 3"/>
          <p:cNvSpPr>
            <a:spLocks noGrp="1"/>
          </p:cNvSpPr>
          <p:nvPr>
            <p:ph type="body" idx="4294967295"/>
          </p:nvPr>
        </p:nvSpPr>
        <p:spPr/>
        <p:txBody>
          <a:bodyPr/>
          <a:lstStyle/>
          <a:p>
            <a:pPr>
              <a:lnSpc>
                <a:spcPct val="90000"/>
              </a:lnSpc>
            </a:pPr>
            <a:r>
              <a:rPr lang="el-GR" altLang="el-GR" smtClean="0"/>
              <a:t>• Συνεντεύξεις: άτυπες συνεντεύξεις με το προσωπικό και τους γονείς  και φυσικά με τα παιδιά.</a:t>
            </a:r>
          </a:p>
          <a:p>
            <a:pPr>
              <a:lnSpc>
                <a:spcPct val="90000"/>
              </a:lnSpc>
            </a:pPr>
            <a:r>
              <a:rPr lang="el-GR" altLang="el-GR" smtClean="0"/>
              <a:t>Το μαγικό χαλί: Είναι η πιο καινούρια τεχνική που προστέθηκε στη προσέγγιση του Μωσαικού ύστερα από μια ιδέα της Christine Parker (2001), ως ένας τρόπος για να μιλάμε στα μικρά παιδιά για  διαφορετικές τοποθεσίες. Διαφάνειες από διάφορες τοποθεσίες προβάλλονται στα παιδιά, ενώ κάθονται πάνω σε σε ένα «μαγικό χαλί».</a:t>
            </a:r>
          </a:p>
          <a:p>
            <a:pPr>
              <a:lnSpc>
                <a:spcPct val="90000"/>
              </a:lnSpc>
            </a:pPr>
            <a:endParaRPr lang="el-GR" altLang="el-GR" smtClean="0"/>
          </a:p>
          <a:p>
            <a:pPr>
              <a:lnSpc>
                <a:spcPct val="90000"/>
              </a:lnSpc>
            </a:pPr>
            <a:endParaRPr lang="el-GR" altLang="el-GR"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p:txBody>
          <a:bodyPr/>
          <a:lstStyle/>
          <a:p>
            <a:endParaRPr lang="el-GR" altLang="el-GR" smtClean="0"/>
          </a:p>
        </p:txBody>
      </p:sp>
      <p:sp>
        <p:nvSpPr>
          <p:cNvPr id="98307" name="Rectangle 3"/>
          <p:cNvSpPr>
            <a:spLocks noGrp="1"/>
          </p:cNvSpPr>
          <p:nvPr>
            <p:ph type="body" idx="4294967295"/>
          </p:nvPr>
        </p:nvSpPr>
        <p:spPr/>
        <p:txBody>
          <a:bodyPr/>
          <a:lstStyle/>
          <a:p>
            <a:r>
              <a:rPr lang="el-GR" altLang="el-GR" smtClean="0"/>
              <a:t>Ένα ψηφιδωτό είναι μια εικόνα που αποτελείται από πολλά μικρά κομμάτια, τα οποία θα πρέπει να έρθουν, ώστε να καταστεί η έννοια του συνόλου. </a:t>
            </a:r>
            <a:r>
              <a:rPr lang="en-US" altLang="el-GR" smtClean="0">
                <a:latin typeface="Calibri" panose="020F0502020204030204" pitchFamily="34" charset="0"/>
              </a:rPr>
              <a:t>H</a:t>
            </a:r>
            <a:r>
              <a:rPr lang="el-GR" altLang="el-GR" smtClean="0"/>
              <a:t> προσέγγιση αυτή,  που ονομάζεται «Μωσαϊκό» δίνει στα μικρά παιδιά την ευκαιρία να εκφράσουν με διάφορους τρόπους τις απόψεις τους, χρησιμοποιώντας τις "εκατό γλώσσες" (Clark &amp; Moss, 2005).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8430410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77500" lnSpcReduction="20000"/>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2" name="Title 1"/>
          <p:cNvSpPr>
            <a:spLocks noGrp="1"/>
          </p:cNvSpPr>
          <p:nvPr>
            <p:ph type="title"/>
          </p:nvPr>
        </p:nvSpPr>
        <p:spPr/>
        <p:txBody>
          <a:bodyPr/>
          <a:lstStyle/>
          <a:p>
            <a:r>
              <a:rPr lang="el-GR" b="1" dirty="0" smtClean="0"/>
              <a:t>Χρηματοδότηση</a:t>
            </a:r>
            <a:endParaRPr lang="el-GR" b="1" dirty="0"/>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4653136"/>
            <a:ext cx="5501640" cy="1386840"/>
          </a:xfrm>
          <a:prstGeom prst="rect">
            <a:avLst/>
          </a:prstGeom>
        </p:spPr>
      </p:pic>
    </p:spTree>
    <p:extLst>
      <p:ext uri="{BB962C8B-B14F-4D97-AF65-F5344CB8AC3E}">
        <p14:creationId xmlns:p14="http://schemas.microsoft.com/office/powerpoint/2010/main" val="331775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p:cNvSpPr>
            <a:spLocks noGrp="1"/>
          </p:cNvSpPr>
          <p:nvPr>
            <p:ph type="body" idx="1"/>
          </p:nvPr>
        </p:nvSpPr>
        <p:spPr>
          <a:xfrm>
            <a:off x="323528" y="90289"/>
            <a:ext cx="8856984" cy="1673225"/>
          </a:xfrm>
        </p:spPr>
        <p:txBody>
          <a:bodyPr>
            <a:noAutofit/>
          </a:bodyPr>
          <a:lstStyle/>
          <a:p>
            <a:pPr marL="0" indent="0">
              <a:buNone/>
            </a:pPr>
            <a:r>
              <a:rPr lang="el-GR" sz="1800" dirty="0" smtClean="0"/>
              <a:t>Το </a:t>
            </a:r>
            <a:r>
              <a:rPr lang="el-GR" sz="1800" dirty="0"/>
              <a:t>παρόν υλικό διατίθεται με τους όρους </a:t>
            </a:r>
            <a:r>
              <a:rPr lang="el-GR" sz="1800" b="1" dirty="0"/>
              <a:t>της</a:t>
            </a:r>
            <a:r>
              <a:rPr lang="el-GR" sz="18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sp>
        <p:nvSpPr>
          <p:cNvPr id="2" name="Title"/>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740273"/>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233772" y="323938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4004904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259632" y="2924944"/>
            <a:ext cx="7123113" cy="3350096"/>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έχουν ανακτηθεί από το διαδίκτυο για εκπαιδευτικούς σκοπούς</a:t>
            </a:r>
            <a:endParaRPr lang="el-GR" sz="2000" i="1" dirty="0"/>
          </a:p>
        </p:txBody>
      </p:sp>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Tree>
    <p:extLst>
      <p:ext uri="{BB962C8B-B14F-4D97-AF65-F5344CB8AC3E}">
        <p14:creationId xmlns:p14="http://schemas.microsoft.com/office/powerpoint/2010/main" val="3856941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13315" name="2 - Θέση περιεχομένου"/>
          <p:cNvSpPr>
            <a:spLocks noGrp="1"/>
          </p:cNvSpPr>
          <p:nvPr>
            <p:ph sz="quarter" idx="4294967295"/>
          </p:nvPr>
        </p:nvSpPr>
        <p:spPr>
          <a:xfrm>
            <a:off x="612775" y="1600200"/>
            <a:ext cx="8153400" cy="4495800"/>
          </a:xfrm>
        </p:spPr>
        <p:txBody>
          <a:bodyPr/>
          <a:lstStyle/>
          <a:p>
            <a:pPr eaLnBrk="1" hangingPunct="1">
              <a:lnSpc>
                <a:spcPct val="80000"/>
              </a:lnSpc>
            </a:pPr>
            <a:r>
              <a:rPr lang="el-GR" altLang="el-GR" sz="2500" smtClean="0"/>
              <a:t>Οι  </a:t>
            </a:r>
            <a:r>
              <a:rPr lang="en-GB" altLang="el-GR" sz="2500" smtClean="0"/>
              <a:t>Fjortoft </a:t>
            </a:r>
            <a:r>
              <a:rPr lang="el-GR" altLang="el-GR" sz="2500" smtClean="0"/>
              <a:t>και  </a:t>
            </a:r>
            <a:r>
              <a:rPr lang="en-GB" altLang="el-GR" sz="2500" smtClean="0"/>
              <a:t>Sageie</a:t>
            </a:r>
            <a:r>
              <a:rPr lang="el-GR" altLang="el-GR" sz="2500" smtClean="0"/>
              <a:t> (2000) διαπίστωσαν ότι όταν τα παιδιά προσχολικής ηλικίας έχουν καθημερινή επαφή με το φυσικό περιβάλλον έχουν καλύτερη ψυχοκινητική ανάπτυξη από αυτά που δεν έχουν. </a:t>
            </a:r>
          </a:p>
          <a:p>
            <a:pPr eaLnBrk="1" hangingPunct="1">
              <a:lnSpc>
                <a:spcPct val="80000"/>
              </a:lnSpc>
            </a:pPr>
            <a:r>
              <a:rPr lang="el-GR" altLang="el-GR" sz="2500" smtClean="0"/>
              <a:t>Στην ίδια κατεύθυνση ο</a:t>
            </a:r>
            <a:r>
              <a:rPr lang="en-GB" altLang="el-GR" sz="2500" smtClean="0"/>
              <a:t> Grahn </a:t>
            </a:r>
            <a:r>
              <a:rPr lang="en-GB" altLang="el-GR" sz="2500" i="1" smtClean="0"/>
              <a:t>et al. </a:t>
            </a:r>
            <a:r>
              <a:rPr lang="el-GR" altLang="el-GR" sz="2500" smtClean="0"/>
              <a:t>(1997)  διαπίστωσε επίσης, ότι τα παιδιά που καθημερινά ανεξάρτητα από τον καιρό, περνούσαν κάποιο διάστημα της ημέρας σε έναν υπαίθριο χώρο πλούσιο σε βλάστηση και φοιτούσαν σε κάποιο νηπιαγωγείο έξω από την πόλη,  είχαν καλύτερη ψυχοκινητική ανάπτυξη και πιο αναπτυγμένη την  ικανότητα προσοχής από τα παιδιά  που παρακολουθούσαν κάποιο πρόγραμμα προσχολικής αγωγής στην πόλη, περιτριγυρισμένο από ψηλά κτίρια. </a:t>
            </a:r>
          </a:p>
          <a:p>
            <a:pPr eaLnBrk="1" hangingPunct="1">
              <a:lnSpc>
                <a:spcPct val="80000"/>
              </a:lnSpc>
            </a:pPr>
            <a:endParaRPr lang="el-GR" altLang="el-GR" sz="25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14339" name="2 - Θέση περιεχομένου"/>
          <p:cNvSpPr>
            <a:spLocks noGrp="1"/>
          </p:cNvSpPr>
          <p:nvPr>
            <p:ph sz="quarter" idx="4294967295"/>
          </p:nvPr>
        </p:nvSpPr>
        <p:spPr>
          <a:xfrm>
            <a:off x="612775" y="1600200"/>
            <a:ext cx="8153400" cy="4495800"/>
          </a:xfrm>
        </p:spPr>
        <p:txBody>
          <a:bodyPr/>
          <a:lstStyle/>
          <a:p>
            <a:pPr eaLnBrk="1" hangingPunct="1">
              <a:lnSpc>
                <a:spcPct val="90000"/>
              </a:lnSpc>
            </a:pPr>
            <a:r>
              <a:rPr lang="el-GR" altLang="el-GR" sz="2700" smtClean="0"/>
              <a:t>οι  </a:t>
            </a:r>
            <a:r>
              <a:rPr lang="en-GB" altLang="el-GR" sz="2700" smtClean="0"/>
              <a:t>Moore</a:t>
            </a:r>
            <a:r>
              <a:rPr lang="el-GR" altLang="el-GR" sz="2700" smtClean="0"/>
              <a:t> και  </a:t>
            </a:r>
            <a:r>
              <a:rPr lang="en-GB" altLang="el-GR" sz="2700" smtClean="0"/>
              <a:t>Wong</a:t>
            </a:r>
            <a:r>
              <a:rPr lang="el-GR" altLang="el-GR" sz="2700" smtClean="0"/>
              <a:t> (1997) διαπίστωσαν ότι τα παιδιά παίζουν χωρίς  ιδιαίτερες συγκρούσεις κοντά στη φύση. Συναισθηματικά, η επαφή με τη φύση και τα στοιχεία της, μειώνει το άγχος, δημιουργεί καλή διάθεση και αυξάνει την ικανότητα προσοχής (</a:t>
            </a:r>
            <a:r>
              <a:rPr lang="en-GB" altLang="el-GR" sz="2700" smtClean="0"/>
              <a:t>Bohling</a:t>
            </a:r>
            <a:r>
              <a:rPr lang="el-GR" altLang="el-GR" sz="2700" smtClean="0"/>
              <a:t>-</a:t>
            </a:r>
            <a:r>
              <a:rPr lang="en-GB" altLang="el-GR" sz="2700" smtClean="0"/>
              <a:t>Phillippi</a:t>
            </a:r>
            <a:r>
              <a:rPr lang="el-GR" altLang="el-GR" sz="2700" smtClean="0"/>
              <a:t>, 2006;Louv, 2006, (</a:t>
            </a:r>
            <a:r>
              <a:rPr lang="en-GB" altLang="el-GR" sz="2700" smtClean="0"/>
              <a:t>Wells</a:t>
            </a:r>
            <a:r>
              <a:rPr lang="el-GR" altLang="el-GR" sz="2700" smtClean="0"/>
              <a:t> 2000, </a:t>
            </a:r>
            <a:r>
              <a:rPr lang="en-GB" altLang="el-GR" sz="2700" smtClean="0"/>
              <a:t>Grahn</a:t>
            </a:r>
            <a:r>
              <a:rPr lang="el-GR" altLang="el-GR" sz="2700" smtClean="0"/>
              <a:t>, </a:t>
            </a:r>
            <a:r>
              <a:rPr lang="en-GB" altLang="el-GR" sz="2700" smtClean="0"/>
              <a:t>et al</a:t>
            </a:r>
            <a:r>
              <a:rPr lang="el-GR" altLang="el-GR" sz="2700" smtClean="0"/>
              <a:t>. 1997, </a:t>
            </a:r>
            <a:r>
              <a:rPr lang="en-GB" altLang="el-GR" sz="2700" smtClean="0"/>
              <a:t>Taylor et al</a:t>
            </a:r>
            <a:r>
              <a:rPr lang="el-GR" altLang="el-GR" sz="2700" smtClean="0"/>
              <a:t>. 2002)</a:t>
            </a:r>
          </a:p>
          <a:p>
            <a:pPr eaLnBrk="1" hangingPunct="1">
              <a:lnSpc>
                <a:spcPct val="90000"/>
              </a:lnSpc>
            </a:pPr>
            <a:r>
              <a:rPr lang="el-GR" altLang="el-GR" sz="2700" smtClean="0"/>
              <a:t>Τα παιδιά σύμφωνα με έρευνα του </a:t>
            </a:r>
            <a:r>
              <a:rPr lang="en-GB" altLang="el-GR" sz="2700" smtClean="0"/>
              <a:t>Greenman</a:t>
            </a:r>
            <a:r>
              <a:rPr lang="el-GR" altLang="el-GR" sz="2700" smtClean="0"/>
              <a:t> (2005) βρίσκουν τους υπαίθριους χώρους παιχνιδιού πιο ελκυστικούς και τους προτιμούν.  </a:t>
            </a:r>
          </a:p>
          <a:p>
            <a:pPr eaLnBrk="1" hangingPunct="1">
              <a:lnSpc>
                <a:spcPct val="90000"/>
              </a:lnSpc>
            </a:pPr>
            <a:endParaRPr lang="el-GR" altLang="el-GR" sz="27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idx="4294967295"/>
          </p:nvPr>
        </p:nvSpPr>
        <p:spPr>
          <a:xfrm>
            <a:off x="612775" y="228600"/>
            <a:ext cx="8153400" cy="990600"/>
          </a:xfrm>
        </p:spPr>
        <p:txBody>
          <a:bodyPr/>
          <a:lstStyle/>
          <a:p>
            <a:pPr eaLnBrk="1" hangingPunct="1"/>
            <a:endParaRPr lang="el-GR" altLang="el-GR" smtClean="0"/>
          </a:p>
        </p:txBody>
      </p:sp>
      <p:sp>
        <p:nvSpPr>
          <p:cNvPr id="3" name="2 - Θέση περιεχομένου"/>
          <p:cNvSpPr>
            <a:spLocks noGrp="1"/>
          </p:cNvSpPr>
          <p:nvPr>
            <p:ph sz="quarter" idx="4294967295"/>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l-GR" dirty="0"/>
              <a:t>Η παρουσία «πράσινων κατασκευών» παιχνιδιού στις παιδικές χαρές προσφέρει στα παιδιά επιπλέον δυνατότητες παιχνιδιού, όπως για να κρυφτούν και να σκαρφαλώσουν. Το στοιχείο αυτό σε συνδυασμό με την ύπαρξη  κινητών στοιχείων (</a:t>
            </a:r>
            <a:r>
              <a:rPr lang="en-GB" dirty="0"/>
              <a:t>loose parts</a:t>
            </a:r>
            <a:r>
              <a:rPr lang="el-GR" dirty="0"/>
              <a:t>) πολλαπλασιάζει τις δυνατότητες παιχνιδιού σε έναν </a:t>
            </a:r>
            <a:r>
              <a:rPr lang="el-GR" dirty="0" err="1"/>
              <a:t>παιχνιδότοπο</a:t>
            </a:r>
            <a:r>
              <a:rPr lang="el-GR" dirty="0"/>
              <a:t>, και παράλληλα, προσφέρει στα παιδιά μια μοναδική ευκαιρία να έρθουν σε άμεση επαφή με την φύση (</a:t>
            </a:r>
            <a:r>
              <a:rPr lang="en-GB" dirty="0"/>
              <a:t>Davis</a:t>
            </a:r>
            <a:r>
              <a:rPr lang="el-GR" dirty="0"/>
              <a:t>, </a:t>
            </a:r>
            <a:r>
              <a:rPr lang="en-GB" dirty="0"/>
              <a:t>White</a:t>
            </a:r>
            <a:r>
              <a:rPr lang="el-GR" dirty="0"/>
              <a:t>, </a:t>
            </a:r>
            <a:r>
              <a:rPr lang="en-GB" dirty="0"/>
              <a:t>Knight</a:t>
            </a:r>
            <a:r>
              <a:rPr lang="el-GR" dirty="0"/>
              <a:t>,   2009).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p:cNvSpPr>
          <p:nvPr>
            <p:ph type="title" idx="4294967295"/>
          </p:nvPr>
        </p:nvSpPr>
        <p:spPr/>
        <p:txBody>
          <a:bodyPr/>
          <a:lstStyle/>
          <a:p>
            <a:pPr eaLnBrk="1" hangingPunct="1"/>
            <a:endParaRPr lang="el-GR" altLang="el-GR" smtClean="0"/>
          </a:p>
        </p:txBody>
      </p:sp>
      <p:pic>
        <p:nvPicPr>
          <p:cNvPr id="16387" name="Picture 6" descr="31"/>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992438" y="1600200"/>
            <a:ext cx="3392487" cy="45259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8_Διάμεσος">
  <a:themeElements>
    <a:clrScheme name="Προσαρμοσμένος 1">
      <a:dk1>
        <a:sysClr val="windowText" lastClr="000000"/>
      </a:dk1>
      <a:lt1>
        <a:srgbClr val="F2F2F2"/>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259</TotalTime>
  <Words>2977</Words>
  <Application>Microsoft Office PowerPoint</Application>
  <PresentationFormat>Προβολή στην οθόνη (4:3)</PresentationFormat>
  <Paragraphs>116</Paragraphs>
  <Slides>55</Slides>
  <Notes>5</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55</vt:i4>
      </vt:variant>
    </vt:vector>
  </HeadingPairs>
  <TitlesOfParts>
    <vt:vector size="64" baseType="lpstr">
      <vt:lpstr>Arial</vt:lpstr>
      <vt:lpstr>Calibri</vt:lpstr>
      <vt:lpstr>Wingdings</vt:lpstr>
      <vt:lpstr>Wingdings 2</vt:lpstr>
      <vt:lpstr>Tw Cen MT</vt:lpstr>
      <vt:lpstr>Tahoma</vt:lpstr>
      <vt:lpstr>Times New Roman</vt:lpstr>
      <vt:lpstr>Courier New</vt:lpstr>
      <vt:lpstr>8_Διάμεσος</vt:lpstr>
      <vt:lpstr>Το παιχνίδι στην εκπαιδευτική διαδικασία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μάθηση έξω από την τάξη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ΔΕΠΠΣ  &amp; Υπαίθριοι χώροι παιχνιδιού</vt:lpstr>
      <vt:lpstr>Παρουσίαση του PowerPoint</vt:lpstr>
      <vt:lpstr>Παρουσίαση του PowerPoint</vt:lpstr>
      <vt:lpstr>Φυσική ανάπτυξη </vt:lpstr>
      <vt:lpstr>Παρουσίαση του PowerPoint</vt:lpstr>
      <vt:lpstr>Παρουσίαση του PowerPoint</vt:lpstr>
      <vt:lpstr>Γνωστική ανάπτυξη </vt:lpstr>
      <vt:lpstr>Κοινωνική ανάπτυξη </vt:lpstr>
      <vt:lpstr>Συναισθηματική ανάπτυξη </vt:lpstr>
      <vt:lpstr>Ο κίνδυνος ως στοιχείο της δραστηριότητας παιχνιδιού στους υπαίθριους χώρους παιχνιδιού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Διαχείριση  και εκτίμηση κινδύνων (risk managment assesment) στους υπαίθριους χώρους παιχνιδιού </vt:lpstr>
      <vt:lpstr>οι ωφέλιμοι και οι μη ωφέλιμοι κίνδυνοι.  </vt:lpstr>
      <vt:lpstr>Παρουσίαση του PowerPoint</vt:lpstr>
      <vt:lpstr>Παρουσίαση του PowerPoint</vt:lpstr>
      <vt:lpstr>Συμμετοχικός σχεδιασμός</vt:lpstr>
      <vt:lpstr> </vt:lpstr>
      <vt:lpstr> Η προσέγγιση του Μωσαικού (Mosaic approach) </vt:lpstr>
      <vt:lpstr>Παρουσίαση του PowerPoint</vt:lpstr>
      <vt:lpstr>Παρουσίαση του PowerPoint</vt:lpstr>
      <vt:lpstr>Παρουσίαση του PowerPoint</vt:lpstr>
      <vt:lpstr>Παρουσίαση του PowerPoint</vt:lpstr>
      <vt:lpstr>Τέλος Ενότητας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σΧΕση του παιδιου με το φυσικο περιβαλλον</dc:title>
  <dc:creator>user</dc:creator>
  <cp:lastModifiedBy>Kiriazis Vaitsis</cp:lastModifiedBy>
  <cp:revision>7</cp:revision>
  <dcterms:created xsi:type="dcterms:W3CDTF">2009-10-07T11:26:51Z</dcterms:created>
  <dcterms:modified xsi:type="dcterms:W3CDTF">2015-07-02T11:23:19Z</dcterms:modified>
</cp:coreProperties>
</file>