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9" r:id="rId4"/>
    <p:sldId id="261" r:id="rId5"/>
    <p:sldId id="288" r:id="rId6"/>
    <p:sldId id="293" r:id="rId7"/>
    <p:sldId id="294" r:id="rId8"/>
    <p:sldId id="296" r:id="rId9"/>
    <p:sldId id="309" r:id="rId10"/>
    <p:sldId id="295" r:id="rId11"/>
    <p:sldId id="310" r:id="rId12"/>
    <p:sldId id="311" r:id="rId13"/>
    <p:sldId id="298" r:id="rId14"/>
    <p:sldId id="297" r:id="rId15"/>
    <p:sldId id="302" r:id="rId16"/>
    <p:sldId id="299" r:id="rId17"/>
    <p:sldId id="300" r:id="rId18"/>
    <p:sldId id="301" r:id="rId19"/>
    <p:sldId id="303" r:id="rId20"/>
    <p:sldId id="304" r:id="rId21"/>
    <p:sldId id="305" r:id="rId22"/>
    <p:sldId id="306" r:id="rId23"/>
    <p:sldId id="307" r:id="rId24"/>
    <p:sldId id="308" r:id="rId25"/>
    <p:sldId id="292" r:id="rId26"/>
    <p:sldId id="280" r:id="rId27"/>
  </p:sldIdLst>
  <p:sldSz cx="9144000" cy="6858000" type="screen4x3"/>
  <p:notesSz cx="6858000" cy="9144000"/>
  <p:custDataLst>
    <p:tags r:id="rId29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9309" autoAdjust="0"/>
  </p:normalViewPr>
  <p:slideViewPr>
    <p:cSldViewPr>
      <p:cViewPr>
        <p:scale>
          <a:sx n="100" d="100"/>
          <a:sy n="100" d="100"/>
        </p:scale>
        <p:origin x="-168" y="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16/12/2014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l-GR" altLang="el-GR" smtClean="0"/>
              <a:t> </a:t>
            </a:r>
          </a:p>
        </p:txBody>
      </p:sp>
      <p:sp>
        <p:nvSpPr>
          <p:cNvPr id="1741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7DB7B7-6811-444E-A2B8-87FB92F62592}" type="slidenum">
              <a:rPr lang="el-GR" alt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Διδασκαλία της </a:t>
            </a:r>
            <a:r>
              <a:rPr lang="el-GR" dirty="0" err="1" smtClean="0"/>
              <a:t>Πετοσφαίρισης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476600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l-GR" sz="2800" b="1" dirty="0" smtClean="0"/>
              <a:t>8η:</a:t>
            </a:r>
            <a:r>
              <a:rPr lang="en-US" sz="2800" dirty="0" smtClean="0"/>
              <a:t> </a:t>
            </a:r>
            <a:r>
              <a:rPr lang="el-GR" sz="2800" dirty="0" smtClean="0"/>
              <a:t>Το Βόλεϊ ως ομαδικό άθλημα</a:t>
            </a:r>
          </a:p>
          <a:p>
            <a:endParaRPr lang="en-US" sz="2800" dirty="0" smtClean="0"/>
          </a:p>
          <a:p>
            <a:r>
              <a:rPr lang="el-GR" sz="2800" dirty="0" err="1" smtClean="0"/>
              <a:t>Πατσιαούρας</a:t>
            </a:r>
            <a:r>
              <a:rPr lang="el-GR" sz="2800" dirty="0" smtClean="0"/>
              <a:t> Αστέριος</a:t>
            </a:r>
          </a:p>
          <a:p>
            <a:r>
              <a:rPr lang="el-GR" sz="2800" dirty="0" smtClean="0"/>
              <a:t>Τμήμα</a:t>
            </a:r>
            <a:r>
              <a:rPr lang="en-US" sz="2800" dirty="0" smtClean="0"/>
              <a:t> </a:t>
            </a:r>
            <a:r>
              <a:rPr lang="el-GR" sz="2800" dirty="0" smtClean="0"/>
              <a:t>Επιστήμης Φυσικής Αγωγής και Αθλητισμού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2151" y="5591191"/>
            <a:ext cx="4310289" cy="1025873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grpSp>
        <p:nvGrpSpPr>
          <p:cNvPr id="12" name="Group 11"/>
          <p:cNvGrpSpPr/>
          <p:nvPr/>
        </p:nvGrpSpPr>
        <p:grpSpPr>
          <a:xfrm>
            <a:off x="657244" y="468279"/>
            <a:ext cx="7875196" cy="1303321"/>
            <a:chOff x="583004" y="468279"/>
            <a:chExt cx="7875196" cy="130332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89226" y="468279"/>
              <a:ext cx="1968974" cy="1303321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583004" y="520290"/>
              <a:ext cx="4706844" cy="1224136"/>
              <a:chOff x="510996" y="520290"/>
              <a:chExt cx="4706844" cy="1224136"/>
            </a:xfrm>
          </p:grpSpPr>
          <p:pic>
            <p:nvPicPr>
              <p:cNvPr id="1032" name="Picture 8" descr="http://www.med.uth.gr/UploadFiles/image/kentavros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996" y="520290"/>
                <a:ext cx="1224136" cy="12241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1763688" y="831907"/>
                <a:ext cx="3454152" cy="576064"/>
              </a:xfrm>
              <a:prstGeom prst="rect">
                <a:avLst/>
              </a:prstGeom>
              <a:noFill/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r>
                  <a:rPr lang="el-GR" sz="22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ΠΑΝΕΠΙΣΤΗΜΙΟ ΘΕΣΣΑΛΙΑΣ</a:t>
                </a:r>
              </a:p>
            </p:txBody>
          </p:sp>
        </p:grpSp>
      </p:grpSp>
      <p:pic>
        <p:nvPicPr>
          <p:cNvPr id="1026" name="Picture 2" descr="C:\Users\Billis\Documents\Τεφαα Open e-Class\vasilis-template'\tefaa-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04" y="5607520"/>
            <a:ext cx="993216" cy="99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D:\Τεφαα Open e-Class\ΘΕΟΔΩΡΑΚΗΣ ΜΑΘΗΜΑ\BYNCS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5907088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τεχνική του αθλήματος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Η τεχνική του βόλεϊ δημιουργεί προβλήματα στους παίκτες/</a:t>
            </a:r>
            <a:r>
              <a:rPr lang="el-GR" dirty="0" err="1" smtClean="0"/>
              <a:t>τριες</a:t>
            </a:r>
            <a:r>
              <a:rPr lang="el-GR" dirty="0" smtClean="0"/>
              <a:t> διότι οι </a:t>
            </a:r>
            <a:r>
              <a:rPr lang="el-GR" dirty="0"/>
              <a:t>κινήσεις </a:t>
            </a:r>
            <a:r>
              <a:rPr lang="el-GR" dirty="0" smtClean="0"/>
              <a:t>που πρέπει να κάνουν μέσα στο </a:t>
            </a:r>
            <a:r>
              <a:rPr lang="el-GR" dirty="0"/>
              <a:t>γήπεδο δεν χρησιμοποιούνται στην καθημερινή ζωή</a:t>
            </a:r>
            <a:r>
              <a:rPr lang="el-GR" dirty="0" smtClean="0"/>
              <a:t>, η εκμάθηση της σωστής τεχνικής είναι δύσκολη και χρονοβόρα, ενώ απαιτείται </a:t>
            </a:r>
            <a:r>
              <a:rPr lang="el-GR" dirty="0"/>
              <a:t>μεγάλη ικανότητα αυτοσυγκέντρωσης και συντονισμού </a:t>
            </a:r>
            <a:r>
              <a:rPr lang="el-GR" dirty="0" smtClean="0"/>
              <a:t>κινήσεων εξαιτίας </a:t>
            </a:r>
            <a:r>
              <a:rPr lang="el-GR" dirty="0"/>
              <a:t>της ταχύτητας </a:t>
            </a:r>
            <a:r>
              <a:rPr lang="el-GR" dirty="0" smtClean="0"/>
              <a:t>που έχει η μπάλα </a:t>
            </a:r>
            <a:r>
              <a:rPr lang="el-GR" dirty="0"/>
              <a:t>και των </a:t>
            </a:r>
            <a:r>
              <a:rPr lang="el-GR" dirty="0" smtClean="0"/>
              <a:t>ενεργειών των αντιπάλων –συμπαικτών.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49327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δυσκολία της τακτικής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τακτική δυσκολεύει πολύ τους παίκτες/</a:t>
            </a:r>
            <a:r>
              <a:rPr lang="el-GR" dirty="0" err="1" smtClean="0"/>
              <a:t>τριες</a:t>
            </a:r>
            <a:r>
              <a:rPr lang="el-GR" dirty="0" smtClean="0"/>
              <a:t> ιδίως όταν αλλάζουν ομάδα ή ηλικιακή κατηγορία διότι </a:t>
            </a:r>
            <a:r>
              <a:rPr lang="el-GR" dirty="0"/>
              <a:t>ο </a:t>
            </a:r>
            <a:r>
              <a:rPr lang="el-GR" dirty="0" smtClean="0"/>
              <a:t>παίκτης– </a:t>
            </a:r>
            <a:r>
              <a:rPr lang="el-GR" dirty="0" err="1"/>
              <a:t>τρια</a:t>
            </a:r>
            <a:r>
              <a:rPr lang="el-GR" dirty="0"/>
              <a:t> πρέπει </a:t>
            </a:r>
            <a:r>
              <a:rPr lang="el-GR" dirty="0" smtClean="0"/>
              <a:t>να εκτελέσει πολλές φορές διαφορετικές δεξιότητες </a:t>
            </a:r>
            <a:r>
              <a:rPr lang="el-GR" dirty="0"/>
              <a:t>εξαιτίας </a:t>
            </a:r>
            <a:r>
              <a:rPr lang="el-GR" dirty="0" smtClean="0"/>
              <a:t>της αλλαγής  </a:t>
            </a:r>
            <a:r>
              <a:rPr lang="el-GR" dirty="0"/>
              <a:t>θέσεως του/της </a:t>
            </a:r>
            <a:r>
              <a:rPr lang="el-GR" dirty="0" smtClean="0"/>
              <a:t>στο γήπεδο (στην </a:t>
            </a:r>
            <a:r>
              <a:rPr lang="el-GR" dirty="0"/>
              <a:t>επιθετική ή στην αμυντική ζώνη</a:t>
            </a:r>
            <a:r>
              <a:rPr lang="el-GR" dirty="0" smtClean="0"/>
              <a:t>).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9002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 κανονισμοί του αθλήματος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txBody>
          <a:bodyPr>
            <a:normAutofit fontScale="77500" lnSpcReduction="20000"/>
          </a:bodyPr>
          <a:lstStyle/>
          <a:p>
            <a:r>
              <a:rPr lang="el-GR" dirty="0" smtClean="0"/>
              <a:t>Οι κανονισμοί του αθλήματος δυσκολεύουν επίσης τους παίκτες αφού η </a:t>
            </a:r>
            <a:r>
              <a:rPr lang="el-GR" dirty="0"/>
              <a:t>επαφή με την μπάλα είναι χρονικά </a:t>
            </a:r>
            <a:r>
              <a:rPr lang="el-GR" dirty="0" smtClean="0"/>
              <a:t>περιορισμένη ώστε να μην κάνουν </a:t>
            </a:r>
            <a:r>
              <a:rPr lang="el-GR" dirty="0" err="1" smtClean="0"/>
              <a:t>πιαστή</a:t>
            </a:r>
            <a:r>
              <a:rPr lang="el-GR" dirty="0" smtClean="0"/>
              <a:t> μπάλα, υπάρχει </a:t>
            </a:r>
            <a:r>
              <a:rPr lang="el-GR" dirty="0"/>
              <a:t>ο περιορισμός </a:t>
            </a:r>
            <a:r>
              <a:rPr lang="el-GR" dirty="0" smtClean="0"/>
              <a:t>των 3 επαφών </a:t>
            </a:r>
            <a:r>
              <a:rPr lang="el-GR" dirty="0"/>
              <a:t>με την μπάλα </a:t>
            </a:r>
            <a:r>
              <a:rPr lang="el-GR" dirty="0" smtClean="0"/>
              <a:t>που πρέπει να κάνει μια ομάδα (4 επαφές εάν συνυπολογίσουμε και το μπλοκ) και υπάρχει </a:t>
            </a:r>
            <a:r>
              <a:rPr lang="el-GR" dirty="0"/>
              <a:t>η υποχρεωτική περιστροφή των παικτών </a:t>
            </a:r>
            <a:r>
              <a:rPr lang="el-GR" dirty="0" smtClean="0"/>
              <a:t>μέσα στο γήπεδο.</a:t>
            </a:r>
          </a:p>
          <a:p>
            <a:r>
              <a:rPr lang="el-GR" dirty="0" smtClean="0"/>
              <a:t>Επίσης οι συχνές αλλαγές στους κανονισμούς του αθλήματος από την </a:t>
            </a:r>
            <a:r>
              <a:rPr lang="en-US" dirty="0" smtClean="0"/>
              <a:t>FIVB, CEV </a:t>
            </a:r>
            <a:r>
              <a:rPr lang="el-GR" dirty="0" smtClean="0"/>
              <a:t>δυσκολεύουν τους παίκτες/</a:t>
            </a:r>
            <a:r>
              <a:rPr lang="el-GR" dirty="0" err="1" smtClean="0"/>
              <a:t>τριες</a:t>
            </a:r>
            <a:r>
              <a:rPr lang="el-GR" dirty="0" smtClean="0"/>
              <a:t> στην κατανόηση της ροής του παιχνιδιού και τους δημιουργούν ανασφάλεια, ενώ επιπρόσθετα αποτελούν και αιτία προστριβών με τους διαιτητές στον αγώνα.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37715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ομαδικότητα του αθλήματος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709120"/>
          </a:xfrm>
        </p:spPr>
        <p:txBody>
          <a:bodyPr>
            <a:normAutofit fontScale="77500" lnSpcReduction="20000"/>
          </a:bodyPr>
          <a:lstStyle/>
          <a:p>
            <a:r>
              <a:rPr lang="el-GR" dirty="0" smtClean="0"/>
              <a:t>Το </a:t>
            </a:r>
            <a:r>
              <a:rPr lang="el-GR" dirty="0"/>
              <a:t>βόλεϊ ανήκει στα παιχνίδια </a:t>
            </a:r>
            <a:r>
              <a:rPr lang="el-GR" dirty="0" smtClean="0"/>
              <a:t>που παίζεται με φιλέ (</a:t>
            </a:r>
            <a:r>
              <a:rPr lang="el-GR" dirty="0" err="1" smtClean="0"/>
              <a:t>net</a:t>
            </a:r>
            <a:r>
              <a:rPr lang="el-GR" dirty="0" smtClean="0"/>
              <a:t> </a:t>
            </a:r>
            <a:r>
              <a:rPr lang="el-GR" dirty="0" err="1" smtClean="0"/>
              <a:t>games</a:t>
            </a:r>
            <a:r>
              <a:rPr lang="el-GR" dirty="0" smtClean="0"/>
              <a:t>).</a:t>
            </a:r>
          </a:p>
          <a:p>
            <a:r>
              <a:rPr lang="el-GR" dirty="0" smtClean="0"/>
              <a:t>Το γήπεδο χωρίζεται σε δύο ίσα μέρη από τον φιλέ και αυτός ο </a:t>
            </a:r>
            <a:r>
              <a:rPr lang="el-GR" dirty="0"/>
              <a:t>διαχωρισμός </a:t>
            </a:r>
            <a:r>
              <a:rPr lang="el-GR" dirty="0" smtClean="0"/>
              <a:t>αποτελεί τον κυριότερο λόγο αποκλεισμού της σωματικής </a:t>
            </a:r>
            <a:r>
              <a:rPr lang="el-GR" dirty="0" smtClean="0"/>
              <a:t>επαφής </a:t>
            </a:r>
            <a:r>
              <a:rPr lang="el-GR" dirty="0" smtClean="0"/>
              <a:t>ενός παίκτη με τον αντίπαλο του.</a:t>
            </a:r>
          </a:p>
          <a:p>
            <a:r>
              <a:rPr lang="el-GR" dirty="0" smtClean="0"/>
              <a:t>Αυτή η απουσία σωματικής επαφής, σε αντιδιαστολή με άλλα ομαδικά αθλήματα, δεν προδιαθέτει και δεν βοηθάει στην </a:t>
            </a:r>
            <a:r>
              <a:rPr lang="el-GR" dirty="0"/>
              <a:t>άμεση σύγκρουση </a:t>
            </a:r>
            <a:r>
              <a:rPr lang="el-GR" dirty="0" smtClean="0"/>
              <a:t>με κάποιον αντίπαλο </a:t>
            </a:r>
            <a:r>
              <a:rPr lang="el-GR" dirty="0"/>
              <a:t>και </a:t>
            </a:r>
            <a:r>
              <a:rPr lang="el-GR" dirty="0" smtClean="0"/>
              <a:t>κατ’ </a:t>
            </a:r>
            <a:r>
              <a:rPr lang="el-GR" dirty="0"/>
              <a:t>επέκταση </a:t>
            </a:r>
            <a:r>
              <a:rPr lang="el-GR" dirty="0" smtClean="0"/>
              <a:t>στην </a:t>
            </a:r>
            <a:r>
              <a:rPr lang="el-GR" dirty="0" smtClean="0"/>
              <a:t>ύπαρξη σωματικής </a:t>
            </a:r>
            <a:r>
              <a:rPr lang="el-GR" dirty="0" smtClean="0"/>
              <a:t>βίας στη διάρκεια ενός αγώνα.</a:t>
            </a:r>
            <a:endParaRPr lang="el-GR" dirty="0" smtClean="0"/>
          </a:p>
          <a:p>
            <a:r>
              <a:rPr lang="el-GR" dirty="0" smtClean="0"/>
              <a:t>Εννοείται ότι υπάρχει λεκτική βία με τη μορφή μορφασμών, παρατηρήσεων, </a:t>
            </a:r>
            <a:r>
              <a:rPr lang="el-GR" dirty="0" smtClean="0"/>
              <a:t>γκριμάτσες προς τον αντίπαλο </a:t>
            </a:r>
            <a:r>
              <a:rPr lang="el-GR" dirty="0" smtClean="0"/>
              <a:t>κλπ.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2993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ομαδικότητα του αθλήματος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Το βόλεϊ </a:t>
            </a:r>
            <a:r>
              <a:rPr lang="el-GR" dirty="0" smtClean="0"/>
              <a:t>είναι </a:t>
            </a:r>
            <a:r>
              <a:rPr lang="el-GR" dirty="0"/>
              <a:t>κατεξοχήν ομαδικό </a:t>
            </a:r>
            <a:r>
              <a:rPr lang="el-GR" dirty="0" smtClean="0"/>
              <a:t>άθλημα. Η </a:t>
            </a:r>
            <a:r>
              <a:rPr lang="el-GR" dirty="0"/>
              <a:t>ομαδικότητα του αθλήματος εκφράζεται από την</a:t>
            </a:r>
            <a:br>
              <a:rPr lang="el-GR" dirty="0"/>
            </a:br>
            <a:r>
              <a:rPr lang="el-GR" dirty="0"/>
              <a:t>υποχρέωση της συνεργασίας των παικτών </a:t>
            </a:r>
            <a:r>
              <a:rPr lang="el-GR" dirty="0" smtClean="0"/>
              <a:t>μεταξύ τους </a:t>
            </a:r>
            <a:r>
              <a:rPr lang="el-GR" dirty="0"/>
              <a:t>εξαιτίας των περιορισμών που θέτουν </a:t>
            </a:r>
            <a:r>
              <a:rPr lang="el-GR" dirty="0" smtClean="0"/>
              <a:t>οι κανονισμοί του παιχνιδιού.</a:t>
            </a:r>
          </a:p>
          <a:p>
            <a:r>
              <a:rPr lang="el-GR" dirty="0" smtClean="0"/>
              <a:t>Οι </a:t>
            </a:r>
            <a:r>
              <a:rPr lang="el-GR" dirty="0"/>
              <a:t>επιτυχημένες ατομικές ενέργειες στην </a:t>
            </a:r>
            <a:r>
              <a:rPr lang="el-GR" dirty="0" smtClean="0"/>
              <a:t>επίθεση κυρίως </a:t>
            </a:r>
            <a:r>
              <a:rPr lang="el-GR" dirty="0"/>
              <a:t>είναι αποτέλεσμα </a:t>
            </a:r>
            <a:r>
              <a:rPr lang="el-GR" dirty="0" smtClean="0"/>
              <a:t>των προηγούμενων ενεργειών </a:t>
            </a:r>
            <a:r>
              <a:rPr lang="el-GR" dirty="0"/>
              <a:t>στην υποδοχή και στην πάσα και </a:t>
            </a:r>
            <a:r>
              <a:rPr lang="el-GR" dirty="0" smtClean="0"/>
              <a:t>της καλής </a:t>
            </a:r>
            <a:r>
              <a:rPr lang="el-GR" dirty="0"/>
              <a:t>συνεργασίας </a:t>
            </a:r>
            <a:r>
              <a:rPr lang="el-GR" dirty="0" smtClean="0"/>
              <a:t>των παικτών μεταξύ τους.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15995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ομαδικότητα του αθλήματος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Το </a:t>
            </a:r>
            <a:r>
              <a:rPr lang="el-GR" dirty="0"/>
              <a:t>βόλεϊ ως ομαδικό παιχνίδι απευθύνεται σε</a:t>
            </a:r>
            <a:br>
              <a:rPr lang="el-GR" dirty="0"/>
            </a:br>
            <a:r>
              <a:rPr lang="el-GR" dirty="0"/>
              <a:t>όλες τις ηλικίες, ενώ μπορεί πολύ εύκολα να</a:t>
            </a:r>
            <a:br>
              <a:rPr lang="el-GR" dirty="0"/>
            </a:br>
            <a:r>
              <a:rPr lang="el-GR" dirty="0"/>
              <a:t>παιχθεί τόσο σε κλειστούς, όσο και </a:t>
            </a:r>
            <a:r>
              <a:rPr lang="el-GR" dirty="0" smtClean="0"/>
              <a:t>σε ανοιχτούς χώρους, ακόμη και σε παραλίες με πρόχειρα γήπεδα.</a:t>
            </a:r>
          </a:p>
          <a:p>
            <a:r>
              <a:rPr lang="el-GR" dirty="0" smtClean="0"/>
              <a:t>Για </a:t>
            </a:r>
            <a:r>
              <a:rPr lang="el-GR" dirty="0"/>
              <a:t>την επιτυχή ενασχόληση με το βόλεϊ </a:t>
            </a:r>
            <a:r>
              <a:rPr lang="el-GR" dirty="0" smtClean="0"/>
              <a:t>σε υψηλή κατηγορία απαιτείται η καθημερινή </a:t>
            </a:r>
            <a:r>
              <a:rPr lang="el-GR" dirty="0"/>
              <a:t>πολύωρη </a:t>
            </a:r>
            <a:r>
              <a:rPr lang="el-GR" dirty="0" smtClean="0"/>
              <a:t>προπόνηση από τον </a:t>
            </a:r>
            <a:r>
              <a:rPr lang="el-GR" dirty="0" smtClean="0"/>
              <a:t>αθλητή, </a:t>
            </a:r>
            <a:r>
              <a:rPr lang="el-GR" dirty="0"/>
              <a:t>έτσι ώστε </a:t>
            </a:r>
            <a:r>
              <a:rPr lang="el-GR" dirty="0" smtClean="0"/>
              <a:t>το επίπεδο </a:t>
            </a:r>
            <a:r>
              <a:rPr lang="el-GR" dirty="0"/>
              <a:t>τεχνικής και φυσικής κατάστασης </a:t>
            </a:r>
            <a:r>
              <a:rPr lang="el-GR" dirty="0" smtClean="0"/>
              <a:t>να είναι υψηλό και να ανταποκρίνεται στις απαιτήσεις του αγώνα.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88018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Χαρακτηριστικά του παιχνιδιού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 smtClean="0"/>
              <a:t>Το βόλεϊ απαιτεί στις </a:t>
            </a:r>
            <a:r>
              <a:rPr lang="el-GR" dirty="0"/>
              <a:t>φάσεις του </a:t>
            </a:r>
            <a:r>
              <a:rPr lang="el-GR" dirty="0" smtClean="0"/>
              <a:t>παιχνιδιού (</a:t>
            </a:r>
            <a:r>
              <a:rPr lang="el-GR" dirty="0"/>
              <a:t>αγωνιστικά επεισόδια</a:t>
            </a:r>
            <a:r>
              <a:rPr lang="el-GR" dirty="0" smtClean="0"/>
              <a:t>) την ενεργή συμμετοχή όλων των παικτών </a:t>
            </a:r>
            <a:r>
              <a:rPr lang="el-GR" dirty="0"/>
              <a:t>ακόμη </a:t>
            </a:r>
            <a:r>
              <a:rPr lang="el-GR" dirty="0" smtClean="0"/>
              <a:t>και </a:t>
            </a:r>
            <a:r>
              <a:rPr lang="el-GR" dirty="0" smtClean="0"/>
              <a:t>εκείνων που για κάποια στιγμή  </a:t>
            </a:r>
            <a:r>
              <a:rPr lang="el-GR" dirty="0"/>
              <a:t>δεν έχουν την </a:t>
            </a:r>
            <a:r>
              <a:rPr lang="el-GR" dirty="0" smtClean="0"/>
              <a:t>μπάλα.</a:t>
            </a:r>
          </a:p>
          <a:p>
            <a:r>
              <a:rPr lang="el-GR" dirty="0"/>
              <a:t>Ο επιθετικός και ο αμυντικός χαρακτήρας του</a:t>
            </a:r>
            <a:br>
              <a:rPr lang="el-GR" dirty="0"/>
            </a:br>
            <a:r>
              <a:rPr lang="el-GR" dirty="0"/>
              <a:t>παιχνιδιού εκφράζεται ομαδικά αφού </a:t>
            </a:r>
            <a:r>
              <a:rPr lang="el-GR" dirty="0" smtClean="0"/>
              <a:t>στο βόλεϊ χρειάζονται</a:t>
            </a: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>τουλάχιστον 2 παίκτες </a:t>
            </a:r>
            <a:r>
              <a:rPr lang="el-GR" dirty="0"/>
              <a:t>για να ολοκληρωθεί ένα</a:t>
            </a:r>
            <a:br>
              <a:rPr lang="el-GR" dirty="0"/>
            </a:br>
            <a:r>
              <a:rPr lang="el-GR" dirty="0"/>
              <a:t>αγωνιστικό </a:t>
            </a:r>
            <a:r>
              <a:rPr lang="el-GR" dirty="0" smtClean="0"/>
              <a:t>επεισόδιο, </a:t>
            </a:r>
            <a:r>
              <a:rPr lang="el-GR" dirty="0" smtClean="0"/>
              <a:t>τόσο από πρακτικής </a:t>
            </a:r>
            <a:r>
              <a:rPr lang="el-GR" dirty="0" smtClean="0"/>
              <a:t>άποψης, </a:t>
            </a:r>
            <a:r>
              <a:rPr lang="el-GR" dirty="0" smtClean="0"/>
              <a:t>όσο και από τους κανονισμούς του παιχνιδιού.</a:t>
            </a:r>
          </a:p>
          <a:p>
            <a:r>
              <a:rPr lang="el-GR" dirty="0" smtClean="0"/>
              <a:t>Εύκολα αντιλαμβάνεται κανείς ότι οι απαιτήσεις του βόλεϊ από τους παίκτες για συνεχή αυτοσυγκέντρωση και άμεση ενεργοποίηση είναι πολύ μεγάλες.</a:t>
            </a:r>
          </a:p>
          <a:p>
            <a:r>
              <a:rPr lang="el-GR" dirty="0" smtClean="0"/>
              <a:t>Οι παίκτες έχουν το χρόνο να ξεκουραστούν στις </a:t>
            </a:r>
            <a:r>
              <a:rPr lang="el-GR" dirty="0"/>
              <a:t>νεκρές φάσεις πριν το </a:t>
            </a:r>
            <a:r>
              <a:rPr lang="el-GR" dirty="0" err="1"/>
              <a:t>σερβίς</a:t>
            </a:r>
            <a:r>
              <a:rPr lang="el-GR" dirty="0"/>
              <a:t> ή στα </a:t>
            </a:r>
            <a:r>
              <a:rPr lang="el-GR" dirty="0" err="1"/>
              <a:t>ταϊμ</a:t>
            </a:r>
            <a:r>
              <a:rPr lang="el-GR" dirty="0"/>
              <a:t> </a:t>
            </a:r>
            <a:r>
              <a:rPr lang="el-GR" dirty="0" smtClean="0"/>
              <a:t>άουτ.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33387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ροή του παιχνιδιού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Η </a:t>
            </a:r>
            <a:r>
              <a:rPr lang="el-GR" dirty="0"/>
              <a:t>ροή του </a:t>
            </a:r>
            <a:r>
              <a:rPr lang="el-GR" dirty="0" smtClean="0"/>
              <a:t>παιχνιδιού, τα διαφορετικά κάθε φορά αγωνιστικά επεισόδια και οι παρεμβάσεις του αντιπάλου αναγκάζει </a:t>
            </a:r>
            <a:r>
              <a:rPr lang="el-GR" dirty="0"/>
              <a:t>τους </a:t>
            </a:r>
            <a:r>
              <a:rPr lang="el-GR" dirty="0" smtClean="0"/>
              <a:t>παίκτες μιας ομάδας να </a:t>
            </a:r>
            <a:r>
              <a:rPr lang="el-GR" dirty="0"/>
              <a:t>προσαρμόζουν συνέχεια τις </a:t>
            </a:r>
            <a:r>
              <a:rPr lang="el-GR" dirty="0" smtClean="0"/>
              <a:t>αντιδράσεις τους</a:t>
            </a:r>
            <a:r>
              <a:rPr lang="el-GR" dirty="0"/>
              <a:t>:</a:t>
            </a:r>
            <a:br>
              <a:rPr lang="el-GR" dirty="0"/>
            </a:br>
            <a:r>
              <a:rPr lang="el-GR" dirty="0"/>
              <a:t>α</a:t>
            </a:r>
            <a:r>
              <a:rPr lang="el-GR" dirty="0" smtClean="0"/>
              <a:t>) στις </a:t>
            </a:r>
            <a:r>
              <a:rPr lang="el-GR" dirty="0"/>
              <a:t>διαφορετικές τροχιές της μπάλας,</a:t>
            </a:r>
            <a:br>
              <a:rPr lang="el-GR" dirty="0"/>
            </a:br>
            <a:r>
              <a:rPr lang="el-GR" dirty="0"/>
              <a:t>β</a:t>
            </a:r>
            <a:r>
              <a:rPr lang="el-GR" dirty="0" smtClean="0"/>
              <a:t>) στις </a:t>
            </a:r>
            <a:r>
              <a:rPr lang="el-GR" dirty="0"/>
              <a:t>διαφορετικές ταχύτητες της μπάλας και</a:t>
            </a:r>
            <a:br>
              <a:rPr lang="el-GR" dirty="0"/>
            </a:br>
            <a:r>
              <a:rPr lang="el-GR" dirty="0"/>
              <a:t>γ</a:t>
            </a:r>
            <a:r>
              <a:rPr lang="el-GR" dirty="0" smtClean="0"/>
              <a:t>) στις </a:t>
            </a:r>
            <a:r>
              <a:rPr lang="el-GR" dirty="0"/>
              <a:t>διαφορετικές κατευθύνσεις της </a:t>
            </a:r>
            <a:r>
              <a:rPr lang="el-GR" dirty="0" smtClean="0"/>
              <a:t>μπάλας.</a:t>
            </a:r>
          </a:p>
          <a:p>
            <a:r>
              <a:rPr lang="el-GR" dirty="0" smtClean="0"/>
              <a:t>Οι </a:t>
            </a:r>
            <a:r>
              <a:rPr lang="el-GR" dirty="0"/>
              <a:t>παίκτες του βόλεϊ δέχονται μεγάλες</a:t>
            </a:r>
            <a:br>
              <a:rPr lang="el-GR" dirty="0"/>
            </a:br>
            <a:r>
              <a:rPr lang="el-GR" dirty="0" smtClean="0"/>
              <a:t>επιβαρύνσεις, τόσο σωματικές (</a:t>
            </a:r>
            <a:r>
              <a:rPr lang="el-GR" dirty="0" err="1" smtClean="0"/>
              <a:t>νευρομυϊκές</a:t>
            </a:r>
            <a:r>
              <a:rPr lang="el-GR" dirty="0" smtClean="0"/>
              <a:t>), όσο και γνωστικές (ψυχολογίας) εξαιτίας του </a:t>
            </a:r>
            <a:r>
              <a:rPr lang="el-GR" dirty="0"/>
              <a:t>περιορισμένου χώρου του </a:t>
            </a:r>
            <a:r>
              <a:rPr lang="el-GR" dirty="0" smtClean="0"/>
              <a:t>γηπέδου.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38962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ροή του παιχνιδιού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Οι </a:t>
            </a:r>
            <a:r>
              <a:rPr lang="el-GR" dirty="0"/>
              <a:t>παίκτες </a:t>
            </a:r>
            <a:r>
              <a:rPr lang="el-GR" dirty="0" smtClean="0"/>
              <a:t>στη διάρκεια ενός αγωνιστικού επεισοδίου επικεντρώνουν </a:t>
            </a:r>
            <a:r>
              <a:rPr lang="el-GR" dirty="0"/>
              <a:t>τις προσπάθειές</a:t>
            </a:r>
            <a:br>
              <a:rPr lang="el-GR" dirty="0"/>
            </a:br>
            <a:r>
              <a:rPr lang="el-GR" dirty="0"/>
              <a:t>τους στο να κρατήσουν την μπάλα στον αέρα</a:t>
            </a:r>
            <a:br>
              <a:rPr lang="el-GR" dirty="0"/>
            </a:br>
            <a:r>
              <a:rPr lang="el-GR" dirty="0" smtClean="0"/>
              <a:t>και κάτω </a:t>
            </a:r>
            <a:r>
              <a:rPr lang="el-GR" dirty="0"/>
              <a:t>από τον έλεγχο </a:t>
            </a:r>
            <a:r>
              <a:rPr lang="el-GR" dirty="0" smtClean="0"/>
              <a:t>τους.</a:t>
            </a:r>
          </a:p>
          <a:p>
            <a:r>
              <a:rPr lang="el-GR" dirty="0" smtClean="0"/>
              <a:t>Τα διάφορα ατομικά ή ομαδικά λάθη </a:t>
            </a:r>
            <a:r>
              <a:rPr lang="el-GR" dirty="0"/>
              <a:t>που γίνονται στο παιχνίδι </a:t>
            </a:r>
            <a:r>
              <a:rPr lang="el-GR" dirty="0" smtClean="0"/>
              <a:t>έχουν </a:t>
            </a:r>
            <a:r>
              <a:rPr lang="el-GR" dirty="0" smtClean="0"/>
              <a:t>αντίκτυπο, </a:t>
            </a:r>
            <a:r>
              <a:rPr lang="el-GR" dirty="0"/>
              <a:t>τόσο στο σκορ του αγώνα, όσο </a:t>
            </a:r>
            <a:r>
              <a:rPr lang="el-GR" dirty="0" smtClean="0"/>
              <a:t>και στην </a:t>
            </a:r>
            <a:r>
              <a:rPr lang="el-GR" dirty="0"/>
              <a:t>ψυχολογία </a:t>
            </a:r>
            <a:r>
              <a:rPr lang="el-GR" dirty="0" smtClean="0"/>
              <a:t>του παίκτη, της ομάδας του, </a:t>
            </a:r>
            <a:r>
              <a:rPr lang="el-GR" dirty="0"/>
              <a:t>αλλά και των φιλάθλων </a:t>
            </a:r>
            <a:r>
              <a:rPr lang="el-GR" dirty="0" smtClean="0"/>
              <a:t>που παρακολουθούν </a:t>
            </a:r>
            <a:r>
              <a:rPr lang="el-GR" dirty="0"/>
              <a:t>τον </a:t>
            </a:r>
            <a:r>
              <a:rPr lang="el-GR" dirty="0" smtClean="0"/>
              <a:t>αγώνα.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3638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Ηλικιακές κατηγορίες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424936" cy="5040560"/>
          </a:xfrm>
        </p:spPr>
        <p:txBody>
          <a:bodyPr>
            <a:normAutofit fontScale="62500" lnSpcReduction="20000"/>
          </a:bodyPr>
          <a:lstStyle/>
          <a:p>
            <a:r>
              <a:rPr lang="el-GR" dirty="0" smtClean="0"/>
              <a:t>Στον </a:t>
            </a:r>
            <a:r>
              <a:rPr lang="el-GR" dirty="0"/>
              <a:t>αθλητισμό επιδόσεων σε συλλογικό επίπεδο </a:t>
            </a:r>
            <a:r>
              <a:rPr lang="el-GR" dirty="0" smtClean="0"/>
              <a:t>χωρίζονται οι </a:t>
            </a:r>
            <a:r>
              <a:rPr lang="el-GR" dirty="0"/>
              <a:t>παίκτες σε κατηγορίες </a:t>
            </a:r>
            <a:r>
              <a:rPr lang="el-GR" dirty="0" smtClean="0"/>
              <a:t>ανάλογα με τη βιολογική τους ηλικία έτσι ώστε να </a:t>
            </a:r>
            <a:r>
              <a:rPr lang="el-GR" dirty="0"/>
              <a:t>ανταποκρίνονται στα </a:t>
            </a:r>
            <a:r>
              <a:rPr lang="el-GR" dirty="0" smtClean="0"/>
              <a:t>σωματικά, πνευματικά </a:t>
            </a:r>
            <a:r>
              <a:rPr lang="el-GR" dirty="0"/>
              <a:t>και διανοητικά χαρακτηριστικά </a:t>
            </a:r>
            <a:r>
              <a:rPr lang="el-GR" dirty="0" smtClean="0"/>
              <a:t>τους.</a:t>
            </a:r>
          </a:p>
          <a:p>
            <a:r>
              <a:rPr lang="el-GR" dirty="0" smtClean="0"/>
              <a:t>Προσοχή αυτός ο διαχωρισμός δεν ανταποκρίνεται πλήρως σε σχέση με τον διαχωρισμό που κατά καιρούς προτείνεται από την οικεία Ομοσπονδία της </a:t>
            </a:r>
            <a:r>
              <a:rPr lang="el-GR" dirty="0" err="1" smtClean="0"/>
              <a:t>Πετοσφαίρισης</a:t>
            </a:r>
            <a:r>
              <a:rPr lang="el-GR" dirty="0" smtClean="0"/>
              <a:t> (Ε.Ο.ΠΕ.).</a:t>
            </a:r>
          </a:p>
          <a:p>
            <a:r>
              <a:rPr lang="el-GR" dirty="0" smtClean="0"/>
              <a:t>Σε Συλλόγους δημιουργούνται 5 βαθμίδες </a:t>
            </a:r>
            <a:r>
              <a:rPr lang="el-GR" dirty="0"/>
              <a:t>για τους </a:t>
            </a:r>
            <a:r>
              <a:rPr lang="el-GR" dirty="0" smtClean="0"/>
              <a:t>παίκτες/</a:t>
            </a:r>
            <a:r>
              <a:rPr lang="el-GR" dirty="0" err="1" smtClean="0"/>
              <a:t>τριες</a:t>
            </a:r>
            <a:r>
              <a:rPr lang="el-GR" dirty="0" smtClean="0"/>
              <a:t> </a:t>
            </a:r>
            <a:r>
              <a:rPr lang="el-GR" dirty="0"/>
              <a:t>που παίζουν </a:t>
            </a:r>
            <a:r>
              <a:rPr lang="el-GR" dirty="0" smtClean="0"/>
              <a:t>σε ομάδες: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α</a:t>
            </a:r>
            <a:r>
              <a:rPr lang="el-GR" dirty="0" smtClean="0"/>
              <a:t>) παιδιά ακαδημιών ηλικίας 10-12 ετών και μικρότερα,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β</a:t>
            </a:r>
            <a:r>
              <a:rPr lang="el-GR" dirty="0" smtClean="0"/>
              <a:t>) παίκτες ηλικίας 13-14 ετών (αντιστοιχεί σχετικά στα πρωταθλήματα </a:t>
            </a:r>
            <a:r>
              <a:rPr lang="el-GR" dirty="0" err="1" smtClean="0"/>
              <a:t>Παγκορασίδων</a:t>
            </a:r>
            <a:r>
              <a:rPr lang="el-GR" dirty="0" smtClean="0"/>
              <a:t> - </a:t>
            </a:r>
            <a:r>
              <a:rPr lang="el-GR" dirty="0" err="1"/>
              <a:t>Π</a:t>
            </a:r>
            <a:r>
              <a:rPr lang="el-GR" dirty="0" err="1" smtClean="0"/>
              <a:t>αμπαίδων</a:t>
            </a:r>
            <a:r>
              <a:rPr lang="el-GR" dirty="0" smtClean="0"/>
              <a:t>),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γ</a:t>
            </a:r>
            <a:r>
              <a:rPr lang="el-GR" dirty="0" smtClean="0"/>
              <a:t>) παίκτες ηλικίας 15-17 ετών (αντιστοιχεί </a:t>
            </a:r>
            <a:r>
              <a:rPr lang="el-GR" dirty="0"/>
              <a:t>σχετικά στα πρωταθλήματα Κ</a:t>
            </a:r>
            <a:r>
              <a:rPr lang="el-GR" dirty="0" smtClean="0"/>
              <a:t>ορασίδων </a:t>
            </a:r>
            <a:r>
              <a:rPr lang="el-GR" dirty="0"/>
              <a:t>- </a:t>
            </a:r>
            <a:r>
              <a:rPr lang="el-GR" dirty="0" smtClean="0"/>
              <a:t>Παίδων</a:t>
            </a:r>
            <a:r>
              <a:rPr lang="el-GR" dirty="0"/>
              <a:t>),</a:t>
            </a:r>
            <a:br>
              <a:rPr lang="el-GR" dirty="0"/>
            </a:br>
            <a:r>
              <a:rPr lang="el-GR" dirty="0"/>
              <a:t>δ) παίκτες ηλικίας 17-19 ετών </a:t>
            </a:r>
            <a:r>
              <a:rPr lang="el-GR" dirty="0" smtClean="0"/>
              <a:t>(αντιστοιχεί </a:t>
            </a:r>
            <a:r>
              <a:rPr lang="el-GR" dirty="0"/>
              <a:t>σχετικά στα πρωταθλήματα </a:t>
            </a:r>
            <a:r>
              <a:rPr lang="el-GR" dirty="0" smtClean="0"/>
              <a:t>Νεανίδων  </a:t>
            </a:r>
            <a:r>
              <a:rPr lang="el-GR" dirty="0"/>
              <a:t>- </a:t>
            </a:r>
            <a:r>
              <a:rPr lang="el-GR" dirty="0" smtClean="0"/>
              <a:t>Νέων ή Εφήβων),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ε</a:t>
            </a:r>
            <a:r>
              <a:rPr lang="el-GR" dirty="0" smtClean="0"/>
              <a:t>) παίκτες ηλικίας 19 ετών </a:t>
            </a:r>
            <a:r>
              <a:rPr lang="el-GR" dirty="0"/>
              <a:t>και άνω </a:t>
            </a:r>
            <a:r>
              <a:rPr lang="el-GR" dirty="0" smtClean="0"/>
              <a:t>(αντιστοιχεί </a:t>
            </a:r>
            <a:r>
              <a:rPr lang="el-GR" dirty="0"/>
              <a:t>σχετικά στα πρωταθλήματα </a:t>
            </a:r>
            <a:r>
              <a:rPr lang="el-GR" dirty="0" smtClean="0"/>
              <a:t>Γυναικών </a:t>
            </a:r>
            <a:r>
              <a:rPr lang="el-GR" dirty="0"/>
              <a:t>- </a:t>
            </a:r>
            <a:r>
              <a:rPr lang="el-GR" dirty="0" smtClean="0"/>
              <a:t>Ανδρών).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9497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  <p:pic>
        <p:nvPicPr>
          <p:cNvPr id="7" name="Picture 12" descr="D:\Τεφαα Open e-Class\ΘΕΟΔΩΡΑΚΗΣ ΜΑΘΗΜΑ\BYNCS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869160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Ηλικιακή ομάδα 10-12 ετών και νεώτερα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Στην </a:t>
            </a:r>
            <a:r>
              <a:rPr lang="el-GR" dirty="0"/>
              <a:t>ηλικία </a:t>
            </a:r>
            <a:r>
              <a:rPr lang="el-GR" dirty="0" smtClean="0"/>
              <a:t>των 10-12 ετών και μικρότερα ηλικιακά τα </a:t>
            </a:r>
            <a:r>
              <a:rPr lang="el-GR" dirty="0"/>
              <a:t>παιδιά μαθαίνουν </a:t>
            </a:r>
            <a:r>
              <a:rPr lang="el-GR" dirty="0" smtClean="0"/>
              <a:t>και μυούνται </a:t>
            </a:r>
            <a:r>
              <a:rPr lang="el-GR" dirty="0"/>
              <a:t>στα βασικά στοιχεία </a:t>
            </a:r>
            <a:r>
              <a:rPr lang="el-GR" dirty="0" smtClean="0"/>
              <a:t>της τεχνικής του βόλεϊ.</a:t>
            </a:r>
          </a:p>
          <a:p>
            <a:r>
              <a:rPr lang="el-GR" dirty="0" smtClean="0"/>
              <a:t>Σε </a:t>
            </a:r>
            <a:r>
              <a:rPr lang="el-GR" dirty="0"/>
              <a:t>αυτή τη βαθμίδα η μύηση στο άθλημα </a:t>
            </a:r>
            <a:r>
              <a:rPr lang="el-GR" dirty="0" smtClean="0"/>
              <a:t>γίνεται μέσω </a:t>
            </a:r>
            <a:r>
              <a:rPr lang="el-GR" dirty="0"/>
              <a:t>του μίνι βόλεϊ με μικρές </a:t>
            </a:r>
            <a:r>
              <a:rPr lang="el-GR" dirty="0" smtClean="0"/>
              <a:t>και ελαφρές μπάλες, με παιγνιώδη μορφή και χωρίς μεγάλες επιβαρύνσεις κατά τη διάρκεια της προπόνησης.</a:t>
            </a:r>
          </a:p>
          <a:p>
            <a:r>
              <a:rPr lang="el-GR" dirty="0" smtClean="0"/>
              <a:t>Σε </a:t>
            </a:r>
            <a:r>
              <a:rPr lang="el-GR" dirty="0"/>
              <a:t>αυτή την ηλικία εάν το επιτρέπει το επίπεδο</a:t>
            </a:r>
            <a:br>
              <a:rPr lang="el-GR" dirty="0"/>
            </a:br>
            <a:r>
              <a:rPr lang="el-GR" dirty="0"/>
              <a:t>τεχνικής </a:t>
            </a:r>
            <a:r>
              <a:rPr lang="el-GR" dirty="0" smtClean="0"/>
              <a:t>και η προπονητική ηλικία των παιδιών μπορεί  </a:t>
            </a:r>
            <a:r>
              <a:rPr lang="el-GR" dirty="0" smtClean="0"/>
              <a:t>να χρησιμοποιηθεί </a:t>
            </a:r>
            <a:r>
              <a:rPr lang="el-GR" dirty="0"/>
              <a:t>και το </a:t>
            </a:r>
            <a:r>
              <a:rPr lang="el-GR" dirty="0" smtClean="0"/>
              <a:t>κανονικό γήπεδο του βόλεϊ με </a:t>
            </a:r>
            <a:r>
              <a:rPr lang="el-GR" dirty="0"/>
              <a:t>κανονικές ομάδες </a:t>
            </a:r>
            <a:r>
              <a:rPr lang="el-GR" dirty="0" smtClean="0"/>
              <a:t>κάνοντας χρήση του συστήματος </a:t>
            </a:r>
            <a:r>
              <a:rPr lang="el-GR" dirty="0"/>
              <a:t>σύνθεσης και </a:t>
            </a:r>
            <a:r>
              <a:rPr lang="el-GR" dirty="0" smtClean="0"/>
              <a:t>παιχνιδιού 6:0.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113484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Παίκτες/</a:t>
            </a:r>
            <a:r>
              <a:rPr lang="el-GR" dirty="0" err="1" smtClean="0"/>
              <a:t>τριες</a:t>
            </a:r>
            <a:r>
              <a:rPr lang="el-GR" dirty="0" smtClean="0"/>
              <a:t> </a:t>
            </a:r>
            <a:r>
              <a:rPr lang="el-GR" dirty="0"/>
              <a:t>ηλικίας 13-14 ετών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 smtClean="0"/>
              <a:t>Είναι </a:t>
            </a:r>
            <a:r>
              <a:rPr lang="el-GR" dirty="0"/>
              <a:t>η </a:t>
            </a:r>
            <a:r>
              <a:rPr lang="el-GR" dirty="0" smtClean="0"/>
              <a:t>βαθμίδα - </a:t>
            </a:r>
            <a:r>
              <a:rPr lang="el-GR" dirty="0"/>
              <a:t>κατηγορία </a:t>
            </a:r>
            <a:r>
              <a:rPr lang="el-GR" dirty="0" smtClean="0"/>
              <a:t>που αντιστοιχεί κυρίως στα πρωταθλήματα των </a:t>
            </a:r>
            <a:r>
              <a:rPr lang="el-GR" dirty="0" err="1" smtClean="0"/>
              <a:t>παμπαίδων</a:t>
            </a:r>
            <a:r>
              <a:rPr lang="el-GR" dirty="0" smtClean="0"/>
              <a:t> και των </a:t>
            </a:r>
            <a:r>
              <a:rPr lang="el-GR" dirty="0" err="1" smtClean="0"/>
              <a:t>παγκορασίδων</a:t>
            </a:r>
            <a:r>
              <a:rPr lang="el-GR" dirty="0" smtClean="0"/>
              <a:t>.</a:t>
            </a:r>
          </a:p>
          <a:p>
            <a:r>
              <a:rPr lang="el-GR" dirty="0" smtClean="0"/>
              <a:t>Σε </a:t>
            </a:r>
            <a:r>
              <a:rPr lang="el-GR" dirty="0"/>
              <a:t>αυτή την κατηγορία τα παιδιά μαθαίνουν τις</a:t>
            </a:r>
            <a:br>
              <a:rPr lang="el-GR" dirty="0"/>
            </a:br>
            <a:r>
              <a:rPr lang="el-GR" dirty="0"/>
              <a:t>βασικές </a:t>
            </a:r>
            <a:r>
              <a:rPr lang="el-GR" dirty="0" smtClean="0"/>
              <a:t>κινήσεις, </a:t>
            </a:r>
            <a:r>
              <a:rPr lang="el-GR" dirty="0" smtClean="0"/>
              <a:t>τόσο στην </a:t>
            </a:r>
            <a:r>
              <a:rPr lang="el-GR" dirty="0" smtClean="0"/>
              <a:t>επίθεση, </a:t>
            </a:r>
            <a:r>
              <a:rPr lang="el-GR" dirty="0" smtClean="0"/>
              <a:t>όσο και στην άμυνα των παικτών μέσα στο γήπεδο.</a:t>
            </a:r>
          </a:p>
          <a:p>
            <a:r>
              <a:rPr lang="el-GR" dirty="0" smtClean="0"/>
              <a:t>Δεν </a:t>
            </a:r>
            <a:r>
              <a:rPr lang="el-GR" dirty="0"/>
              <a:t>υπάρχει συγκεκριμένη ειδίκευση, </a:t>
            </a:r>
            <a:r>
              <a:rPr lang="el-GR" dirty="0" smtClean="0"/>
              <a:t>παρότι ήδη χρησιμοποιείται κάποιος ως </a:t>
            </a:r>
            <a:r>
              <a:rPr lang="el-GR" dirty="0" err="1" smtClean="0"/>
              <a:t>πασαδόρος</a:t>
            </a:r>
            <a:r>
              <a:rPr lang="el-GR" dirty="0" smtClean="0"/>
              <a:t>, ενώ </a:t>
            </a:r>
            <a:r>
              <a:rPr lang="el-GR" dirty="0"/>
              <a:t>μεγάλο</a:t>
            </a:r>
            <a:br>
              <a:rPr lang="el-GR" dirty="0"/>
            </a:br>
            <a:r>
              <a:rPr lang="el-GR" dirty="0"/>
              <a:t>βάρος δίνεται στην ατομική τεχνική του </a:t>
            </a:r>
            <a:r>
              <a:rPr lang="el-GR" dirty="0" smtClean="0"/>
              <a:t>παίκτη/</a:t>
            </a:r>
            <a:r>
              <a:rPr lang="el-GR" dirty="0" err="1" smtClean="0"/>
              <a:t>τριας</a:t>
            </a:r>
            <a:r>
              <a:rPr lang="el-GR" dirty="0" smtClean="0"/>
              <a:t> δίνοντας μεγάλη σημασία στο </a:t>
            </a:r>
            <a:r>
              <a:rPr lang="el-GR" dirty="0" err="1" smtClean="0"/>
              <a:t>σερβίς</a:t>
            </a:r>
            <a:r>
              <a:rPr lang="el-GR" dirty="0" smtClean="0"/>
              <a:t>, την μανσέτα και την πάσα με δάχτυλα.</a:t>
            </a:r>
          </a:p>
          <a:p>
            <a:r>
              <a:rPr lang="el-GR" dirty="0" smtClean="0"/>
              <a:t>Το </a:t>
            </a:r>
            <a:r>
              <a:rPr lang="el-GR" dirty="0"/>
              <a:t>σύστημα σύνθεσης και παιχνιδιού είναι </a:t>
            </a:r>
            <a:r>
              <a:rPr lang="el-GR" dirty="0" smtClean="0"/>
              <a:t>το 4:2.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32370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Παίκτες/</a:t>
            </a:r>
            <a:r>
              <a:rPr lang="el-GR" dirty="0" err="1" smtClean="0"/>
              <a:t>τριες</a:t>
            </a:r>
            <a:r>
              <a:rPr lang="el-GR" dirty="0" smtClean="0"/>
              <a:t> </a:t>
            </a:r>
            <a:r>
              <a:rPr lang="el-GR" dirty="0"/>
              <a:t>ηλικίας 15-17 ετών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Συνήθως αυτή η ηλικιακή ομάδα ανήκει στη </a:t>
            </a:r>
            <a:r>
              <a:rPr lang="el-GR" dirty="0"/>
              <a:t>κατηγορία των παίδων- </a:t>
            </a:r>
            <a:r>
              <a:rPr lang="el-GR" dirty="0" smtClean="0"/>
              <a:t>κορασίδων.</a:t>
            </a:r>
          </a:p>
          <a:p>
            <a:r>
              <a:rPr lang="el-GR" dirty="0" smtClean="0"/>
              <a:t>Σε </a:t>
            </a:r>
            <a:r>
              <a:rPr lang="el-GR" dirty="0"/>
              <a:t>αυτή την ηλικία γίνεται η ειδίκευση του</a:t>
            </a:r>
            <a:br>
              <a:rPr lang="el-GR" dirty="0"/>
            </a:br>
            <a:r>
              <a:rPr lang="el-GR" dirty="0"/>
              <a:t>κάθε παίκτη/</a:t>
            </a:r>
            <a:r>
              <a:rPr lang="el-GR" dirty="0" err="1"/>
              <a:t>τριας</a:t>
            </a:r>
            <a:r>
              <a:rPr lang="el-GR" dirty="0"/>
              <a:t> σε μια συγκεκριμένη </a:t>
            </a:r>
            <a:r>
              <a:rPr lang="el-GR" dirty="0" smtClean="0"/>
              <a:t>θέση μέσα στο γήπεδο.</a:t>
            </a:r>
          </a:p>
          <a:p>
            <a:r>
              <a:rPr lang="el-GR" dirty="0" smtClean="0"/>
              <a:t>Δίνεται </a:t>
            </a:r>
            <a:r>
              <a:rPr lang="el-GR" dirty="0"/>
              <a:t>μεγάλο βάρος στην τεχνική και στην</a:t>
            </a:r>
            <a:br>
              <a:rPr lang="el-GR" dirty="0"/>
            </a:br>
            <a:r>
              <a:rPr lang="el-GR" dirty="0"/>
              <a:t>τελειοποίηση των δεξιοτήτων που απαιτούνται</a:t>
            </a:r>
            <a:br>
              <a:rPr lang="el-GR" dirty="0"/>
            </a:br>
            <a:r>
              <a:rPr lang="el-GR" dirty="0"/>
              <a:t>για το </a:t>
            </a:r>
            <a:r>
              <a:rPr lang="el-GR" dirty="0" smtClean="0"/>
              <a:t>βόλεϊ.</a:t>
            </a:r>
          </a:p>
          <a:p>
            <a:r>
              <a:rPr lang="el-GR" dirty="0" smtClean="0"/>
              <a:t>Το </a:t>
            </a:r>
            <a:r>
              <a:rPr lang="el-GR" dirty="0"/>
              <a:t>σύστημα σύνθεσης και παιχνιδιού είναι το</a:t>
            </a:r>
            <a:br>
              <a:rPr lang="el-GR" dirty="0"/>
            </a:br>
            <a:r>
              <a:rPr lang="el-GR" dirty="0" smtClean="0"/>
              <a:t>2:2:2 και το 5:1.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673004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Παίκτες/</a:t>
            </a:r>
            <a:r>
              <a:rPr lang="el-GR" dirty="0" err="1" smtClean="0"/>
              <a:t>τριες</a:t>
            </a:r>
            <a:r>
              <a:rPr lang="el-GR" dirty="0" smtClean="0"/>
              <a:t> </a:t>
            </a:r>
            <a:r>
              <a:rPr lang="el-GR" dirty="0"/>
              <a:t>ηλικίας 17-19 ετών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Είναι </a:t>
            </a:r>
            <a:r>
              <a:rPr lang="el-GR" dirty="0"/>
              <a:t>η κατηγορία των νέων- </a:t>
            </a:r>
            <a:r>
              <a:rPr lang="el-GR" dirty="0" smtClean="0"/>
              <a:t>νεανίδων.</a:t>
            </a:r>
          </a:p>
          <a:p>
            <a:r>
              <a:rPr lang="el-GR" dirty="0" smtClean="0"/>
              <a:t>Δίνεται </a:t>
            </a:r>
            <a:r>
              <a:rPr lang="el-GR" dirty="0"/>
              <a:t>μεγάλο βάρος στην τελειοποίηση της</a:t>
            </a:r>
            <a:br>
              <a:rPr lang="el-GR" dirty="0"/>
            </a:br>
            <a:r>
              <a:rPr lang="el-GR" dirty="0"/>
              <a:t>ομαδικής και ατομικής </a:t>
            </a:r>
            <a:r>
              <a:rPr lang="el-GR" dirty="0" smtClean="0"/>
              <a:t>τακτικής.</a:t>
            </a:r>
          </a:p>
          <a:p>
            <a:r>
              <a:rPr lang="el-GR" dirty="0" smtClean="0"/>
              <a:t>Οι </a:t>
            </a:r>
            <a:r>
              <a:rPr lang="el-GR" dirty="0"/>
              <a:t>παίκτες/</a:t>
            </a:r>
            <a:r>
              <a:rPr lang="el-GR" dirty="0" err="1"/>
              <a:t>τριες</a:t>
            </a:r>
            <a:r>
              <a:rPr lang="el-GR" dirty="0"/>
              <a:t> μαθαίνουν να παίζουν όλα τα</a:t>
            </a:r>
            <a:br>
              <a:rPr lang="el-GR" dirty="0"/>
            </a:br>
            <a:r>
              <a:rPr lang="el-GR" dirty="0"/>
              <a:t>αμυντικά και τα επιθετικά συστήματα και να</a:t>
            </a:r>
            <a:br>
              <a:rPr lang="el-GR" dirty="0"/>
            </a:br>
            <a:r>
              <a:rPr lang="el-GR" dirty="0"/>
              <a:t>τα εναλλάσσουν ανάλογα με τον αντίπαλό</a:t>
            </a:r>
            <a:br>
              <a:rPr lang="el-GR" dirty="0"/>
            </a:br>
            <a:r>
              <a:rPr lang="el-GR" dirty="0" smtClean="0"/>
              <a:t>τους.</a:t>
            </a:r>
          </a:p>
          <a:p>
            <a:r>
              <a:rPr lang="el-GR" dirty="0" smtClean="0"/>
              <a:t>Το </a:t>
            </a:r>
            <a:r>
              <a:rPr lang="el-GR" dirty="0"/>
              <a:t>σύστημα σύνθεσης και παιχνιδιού είναι το</a:t>
            </a:r>
            <a:br>
              <a:rPr lang="el-GR" dirty="0"/>
            </a:br>
            <a:r>
              <a:rPr lang="el-GR" dirty="0" smtClean="0"/>
              <a:t>5:1.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38671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Παίκτες/</a:t>
            </a:r>
            <a:r>
              <a:rPr lang="el-GR" dirty="0" err="1" smtClean="0"/>
              <a:t>τριες</a:t>
            </a:r>
            <a:r>
              <a:rPr lang="el-GR" dirty="0" smtClean="0"/>
              <a:t> </a:t>
            </a:r>
            <a:r>
              <a:rPr lang="el-GR" dirty="0"/>
              <a:t>ηλικίας 19 ετών και άνω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Είναι </a:t>
            </a:r>
            <a:r>
              <a:rPr lang="el-GR" dirty="0"/>
              <a:t>η κατηγορία ανδρών- </a:t>
            </a:r>
            <a:r>
              <a:rPr lang="el-GR" dirty="0" smtClean="0"/>
              <a:t>γυναικών.</a:t>
            </a:r>
          </a:p>
          <a:p>
            <a:r>
              <a:rPr lang="el-GR" dirty="0" smtClean="0"/>
              <a:t>Οι </a:t>
            </a:r>
            <a:r>
              <a:rPr lang="el-GR" dirty="0"/>
              <a:t>παίκτες/</a:t>
            </a:r>
            <a:r>
              <a:rPr lang="el-GR" dirty="0" err="1"/>
              <a:t>τριες</a:t>
            </a:r>
            <a:r>
              <a:rPr lang="el-GR" dirty="0"/>
              <a:t> </a:t>
            </a:r>
            <a:r>
              <a:rPr lang="el-GR" dirty="0" smtClean="0"/>
              <a:t>έχουν τελειοποιήσει πλέον </a:t>
            </a:r>
            <a:r>
              <a:rPr lang="el-GR" dirty="0"/>
              <a:t>όλα τα </a:t>
            </a:r>
            <a:r>
              <a:rPr lang="el-GR" dirty="0" smtClean="0"/>
              <a:t>τεχνικά και </a:t>
            </a:r>
            <a:r>
              <a:rPr lang="el-GR" dirty="0"/>
              <a:t>τακτικά χαρακτηριστικά τους </a:t>
            </a:r>
            <a:r>
              <a:rPr lang="el-GR" dirty="0" smtClean="0"/>
              <a:t>καθώς επίσης </a:t>
            </a:r>
            <a:r>
              <a:rPr lang="el-GR" dirty="0"/>
              <a:t>και την ατομική και ομαδική </a:t>
            </a:r>
            <a:r>
              <a:rPr lang="el-GR" dirty="0" smtClean="0"/>
              <a:t>τακτική τους και ουσιαστικά βελτιώνουν τα λάθη τους στην υπάρχουσα τεχνική.</a:t>
            </a:r>
          </a:p>
          <a:p>
            <a:r>
              <a:rPr lang="el-GR" dirty="0" smtClean="0"/>
              <a:t>Η </a:t>
            </a:r>
            <a:r>
              <a:rPr lang="el-GR" dirty="0"/>
              <a:t>κατηγορία αυτή είναι </a:t>
            </a:r>
            <a:r>
              <a:rPr lang="el-GR" dirty="0" smtClean="0"/>
              <a:t>σαφώς προσανατολισμένη </a:t>
            </a:r>
            <a:r>
              <a:rPr lang="el-GR" dirty="0"/>
              <a:t>στον αθλητισμό </a:t>
            </a:r>
            <a:r>
              <a:rPr lang="el-GR" dirty="0" smtClean="0"/>
              <a:t>επιδόσεων και στην επίτευξη απόδοσης.</a:t>
            </a:r>
          </a:p>
          <a:p>
            <a:r>
              <a:rPr lang="el-GR" dirty="0" smtClean="0"/>
              <a:t>Το </a:t>
            </a:r>
            <a:r>
              <a:rPr lang="el-GR" dirty="0"/>
              <a:t>σύστημα σύνθεσης και παιχνιδιού είναι το</a:t>
            </a:r>
            <a:br>
              <a:rPr lang="el-GR" dirty="0"/>
            </a:br>
            <a:r>
              <a:rPr lang="el-GR" dirty="0" smtClean="0"/>
              <a:t>5:1.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601557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err="1"/>
              <a:t>Ζέτου</a:t>
            </a:r>
            <a:r>
              <a:rPr lang="el-GR" dirty="0"/>
              <a:t>, Ε., Χαριτωνίδης, Κ. (2001</a:t>
            </a:r>
            <a:r>
              <a:rPr lang="el-GR" dirty="0" smtClean="0"/>
              <a:t>). Η </a:t>
            </a:r>
            <a:r>
              <a:rPr lang="el-GR" dirty="0"/>
              <a:t>διδασκαλία </a:t>
            </a:r>
            <a:r>
              <a:rPr lang="el-GR" dirty="0" smtClean="0"/>
              <a:t>της </a:t>
            </a:r>
            <a:r>
              <a:rPr lang="el-GR" dirty="0" err="1" smtClean="0"/>
              <a:t>Πετοσφαίρισης</a:t>
            </a:r>
            <a:r>
              <a:rPr lang="el-GR" dirty="0"/>
              <a:t>. Τόμος Ι </a:t>
            </a:r>
            <a:r>
              <a:rPr lang="en-US" dirty="0"/>
              <a:t>University Studio press.</a:t>
            </a:r>
          </a:p>
          <a:p>
            <a:r>
              <a:rPr lang="el-GR" dirty="0" err="1" smtClean="0"/>
              <a:t>Ζέτου</a:t>
            </a:r>
            <a:r>
              <a:rPr lang="el-GR" dirty="0"/>
              <a:t>, Ε., Χαριτωνίδης, Κ. (2002</a:t>
            </a:r>
            <a:r>
              <a:rPr lang="el-GR" dirty="0" smtClean="0"/>
              <a:t>). Η </a:t>
            </a:r>
            <a:r>
              <a:rPr lang="el-GR" dirty="0"/>
              <a:t>διδασκαλία </a:t>
            </a:r>
            <a:r>
              <a:rPr lang="el-GR" dirty="0" smtClean="0"/>
              <a:t>της </a:t>
            </a:r>
            <a:r>
              <a:rPr lang="en-US" dirty="0" err="1" smtClean="0"/>
              <a:t>Πετοσφ</a:t>
            </a:r>
            <a:r>
              <a:rPr lang="en-US" dirty="0" smtClean="0"/>
              <a:t>αίρισης</a:t>
            </a:r>
            <a:r>
              <a:rPr lang="en-US" dirty="0"/>
              <a:t>. </a:t>
            </a:r>
            <a:r>
              <a:rPr lang="en-US" dirty="0" err="1"/>
              <a:t>Τόμος</a:t>
            </a:r>
            <a:r>
              <a:rPr lang="en-US" dirty="0"/>
              <a:t> IΙ University Studio press.</a:t>
            </a:r>
          </a:p>
          <a:p>
            <a:r>
              <a:rPr lang="en-US" dirty="0" err="1" smtClean="0"/>
              <a:t>Papageorgiou</a:t>
            </a:r>
            <a:r>
              <a:rPr lang="en-US" dirty="0" smtClean="0"/>
              <a:t> </a:t>
            </a:r>
            <a:r>
              <a:rPr lang="en-US" dirty="0"/>
              <a:t>, A., </a:t>
            </a:r>
            <a:r>
              <a:rPr lang="en-US" dirty="0" err="1"/>
              <a:t>Spitzley</a:t>
            </a:r>
            <a:r>
              <a:rPr lang="en-US" dirty="0"/>
              <a:t>, W. (1994). </a:t>
            </a:r>
            <a:r>
              <a:rPr lang="en-US" dirty="0" err="1"/>
              <a:t>Handbuch</a:t>
            </a:r>
            <a:r>
              <a:rPr lang="en-US" dirty="0"/>
              <a:t> </a:t>
            </a:r>
            <a:r>
              <a:rPr lang="en-US" dirty="0" err="1" smtClean="0"/>
              <a:t>fuer</a:t>
            </a:r>
            <a:r>
              <a:rPr lang="el-GR" dirty="0" smtClean="0"/>
              <a:t> </a:t>
            </a:r>
            <a:r>
              <a:rPr lang="en-US" dirty="0" smtClean="0"/>
              <a:t>Volleyball</a:t>
            </a:r>
            <a:r>
              <a:rPr lang="en-US" dirty="0"/>
              <a:t>.</a:t>
            </a:r>
          </a:p>
          <a:p>
            <a:r>
              <a:rPr lang="el-GR" dirty="0" err="1" smtClean="0"/>
              <a:t>Πατσιαούρας</a:t>
            </a:r>
            <a:r>
              <a:rPr lang="el-GR" dirty="0" smtClean="0"/>
              <a:t> </a:t>
            </a:r>
            <a:r>
              <a:rPr lang="el-GR" dirty="0"/>
              <a:t>Α. (2006). </a:t>
            </a:r>
            <a:r>
              <a:rPr lang="el-GR" dirty="0" err="1"/>
              <a:t>Πετοσφαίριση</a:t>
            </a:r>
            <a:r>
              <a:rPr lang="el-GR" dirty="0"/>
              <a:t>. Θεωρία</a:t>
            </a:r>
            <a:r>
              <a:rPr lang="el-GR" dirty="0" smtClean="0"/>
              <a:t>, τεχνική</a:t>
            </a:r>
            <a:r>
              <a:rPr lang="el-GR" dirty="0"/>
              <a:t>, μεθοδολογία, ειδική διδακτική &amp; κανονισμοί</a:t>
            </a:r>
            <a:r>
              <a:rPr lang="el-GR" dirty="0" smtClean="0"/>
              <a:t>. ΑΣΕΠ</a:t>
            </a:r>
            <a:r>
              <a:rPr lang="el-GR" dirty="0"/>
              <a:t>, κλάδος Φυσικής Αγωγής. Εκδόσεις </a:t>
            </a:r>
            <a:r>
              <a:rPr lang="el-GR"/>
              <a:t>ΣΑΛΤΟ</a:t>
            </a:r>
            <a:r>
              <a:rPr lang="el-GR" smtClean="0"/>
              <a:t>, Θεσσαλονίκη</a:t>
            </a:r>
            <a:r>
              <a:rPr lang="el-GR" dirty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090018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>
          <a:xfrm>
            <a:off x="755576" y="3831723"/>
            <a:ext cx="7776864" cy="1752600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5718258"/>
            <a:ext cx="3240360" cy="771224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grpSp>
        <p:nvGrpSpPr>
          <p:cNvPr id="12" name="Group 11"/>
          <p:cNvGrpSpPr/>
          <p:nvPr/>
        </p:nvGrpSpPr>
        <p:grpSpPr>
          <a:xfrm>
            <a:off x="541784" y="468279"/>
            <a:ext cx="7990656" cy="1303321"/>
            <a:chOff x="467544" y="468279"/>
            <a:chExt cx="7990656" cy="130332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89226" y="468279"/>
              <a:ext cx="1968974" cy="1303321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467544" y="520290"/>
              <a:ext cx="3960440" cy="1224136"/>
              <a:chOff x="395536" y="520290"/>
              <a:chExt cx="3960440" cy="1224136"/>
            </a:xfrm>
          </p:grpSpPr>
          <p:pic>
            <p:nvPicPr>
              <p:cNvPr id="15" name="Picture 8" descr="http://www.med.uth.gr/UploadFiles/image/kentavros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520290"/>
                <a:ext cx="1224136" cy="12241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1619672" y="836712"/>
                <a:ext cx="2736304" cy="5760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r>
                  <a:rPr lang="el-GR" sz="22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ΠΑΝΕΠΙΣΤΗΜΙΟ ΘΕΣΣΑΛΙΑΣ</a:t>
                </a:r>
              </a:p>
            </p:txBody>
          </p:sp>
        </p:grpSp>
      </p:grpSp>
      <p:pic>
        <p:nvPicPr>
          <p:cNvPr id="11" name="Picture 2" descr="C:\Users\Billis\Documents\Τεφαα Open e-Class\vasilis-template'\tefaa-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253" y="5607262"/>
            <a:ext cx="993216" cy="99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D:\Τεφαα Open e-Class\ΘΕΟΔΩΡΑΚΗΣ ΜΑΘΗΜΑ\BYNCS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814" y="5907020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</a:t>
            </a:r>
            <a:r>
              <a:rPr lang="el-GR" sz="2400" b="1" smtClean="0"/>
              <a:t>Πανεπιστημίου Θεσσαλίας</a:t>
            </a:r>
            <a:r>
              <a:rPr lang="el-GR" sz="2400" smtClean="0"/>
              <a:t>» </a:t>
            </a:r>
            <a:r>
              <a:rPr lang="el-GR" sz="2400" dirty="0" smtClean="0"/>
              <a:t>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/>
            <a:r>
              <a:rPr lang="el-GR" dirty="0" smtClean="0"/>
              <a:t>Να καταταχθεί το βόλεϊ ως άθλημα στα ομαδικά αθλήματα και να γίνει ο διαχωρισμός ανάλογα με τις ηλικίες των παικτών μιας ομάδας.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Περιεχόμενα ενότητας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Το βόλεϊ ως ομαδικό άθλημα, κατηγορίες και ηλικίες παικτών – παικτριών.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D2AD3B-C63A-4EA4-9327-8FE3D1D418D1}" type="slidenum">
              <a:rPr lang="el-GR" alt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59495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Το βόλεϊ </a:t>
            </a:r>
            <a:r>
              <a:rPr lang="el-GR" dirty="0"/>
              <a:t>ω</a:t>
            </a:r>
            <a:r>
              <a:rPr lang="el-GR" dirty="0" smtClean="0"/>
              <a:t>ς ομαδικό </a:t>
            </a:r>
            <a:r>
              <a:rPr lang="el-GR" dirty="0"/>
              <a:t>ά</a:t>
            </a:r>
            <a:r>
              <a:rPr lang="el-GR" dirty="0" smtClean="0"/>
              <a:t>θλημα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Το </a:t>
            </a:r>
            <a:r>
              <a:rPr lang="el-GR" dirty="0"/>
              <a:t>βόλεϊ κατατάσσεται </a:t>
            </a:r>
            <a:r>
              <a:rPr lang="el-GR" dirty="0" smtClean="0"/>
              <a:t>ως άθλημα στις αθλοπαιδιές.</a:t>
            </a:r>
          </a:p>
          <a:p>
            <a:r>
              <a:rPr lang="el-GR" dirty="0" smtClean="0"/>
              <a:t>Οι </a:t>
            </a:r>
            <a:r>
              <a:rPr lang="el-GR" dirty="0"/>
              <a:t>αθλοπαιδιές είναι ομαδικές κινητικές</a:t>
            </a:r>
            <a:br>
              <a:rPr lang="el-GR" dirty="0"/>
            </a:br>
            <a:r>
              <a:rPr lang="el-GR" dirty="0"/>
              <a:t>δραστηριότητες που ορίζονται και </a:t>
            </a:r>
            <a:r>
              <a:rPr lang="el-GR" dirty="0" smtClean="0"/>
              <a:t>έχουν ιδιαίτερους κανονισμούς.</a:t>
            </a:r>
          </a:p>
          <a:p>
            <a:r>
              <a:rPr lang="el-GR" dirty="0"/>
              <a:t> </a:t>
            </a:r>
            <a:r>
              <a:rPr lang="el-GR" dirty="0" smtClean="0"/>
              <a:t>Συνήθως οι </a:t>
            </a:r>
            <a:r>
              <a:rPr lang="el-GR" dirty="0"/>
              <a:t>αθλοπαιδιές </a:t>
            </a:r>
            <a:r>
              <a:rPr lang="el-GR" dirty="0" smtClean="0"/>
              <a:t>χωρίζονται σε δύο μεγάλες κατηγορίες στα: α) απλά παιχνίδια και β) σε </a:t>
            </a:r>
            <a:r>
              <a:rPr lang="el-GR" dirty="0"/>
              <a:t>συγκεκριμένα αθλήματα </a:t>
            </a:r>
            <a:r>
              <a:rPr lang="el-GR" dirty="0" smtClean="0"/>
              <a:t>επιδόσεων.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25632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στόχος των αθλοπαιδιών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Ο σκοπός </a:t>
            </a:r>
            <a:r>
              <a:rPr lang="el-GR" dirty="0"/>
              <a:t>των αθλοπαιδιών είναι </a:t>
            </a:r>
            <a:r>
              <a:rPr lang="el-GR" dirty="0" smtClean="0"/>
              <a:t>να δώσει την ευκαιρία στους ανθρώπους να ικανοποιήσουν </a:t>
            </a:r>
            <a:r>
              <a:rPr lang="el-GR" dirty="0" smtClean="0"/>
              <a:t>την</a:t>
            </a:r>
            <a:r>
              <a:rPr lang="en-US" dirty="0" smtClean="0"/>
              <a:t> </a:t>
            </a:r>
            <a:r>
              <a:rPr lang="el-GR" dirty="0" smtClean="0"/>
              <a:t>έμφυτη </a:t>
            </a:r>
            <a:r>
              <a:rPr lang="el-GR" dirty="0" smtClean="0"/>
              <a:t>ανάγκη για </a:t>
            </a:r>
            <a:r>
              <a:rPr lang="el-GR" dirty="0"/>
              <a:t>κίνηση </a:t>
            </a:r>
            <a:r>
              <a:rPr lang="el-GR" dirty="0" smtClean="0"/>
              <a:t>που έχει κάθε άνθρωπος.</a:t>
            </a:r>
            <a:endParaRPr lang="el-GR" dirty="0" smtClean="0"/>
          </a:p>
          <a:p>
            <a:r>
              <a:rPr lang="el-GR" dirty="0" smtClean="0"/>
              <a:t>Ο στόχος </a:t>
            </a:r>
            <a:r>
              <a:rPr lang="el-GR" dirty="0"/>
              <a:t>των αθλοπαιδιών είναι να </a:t>
            </a:r>
            <a:r>
              <a:rPr lang="el-GR" dirty="0" smtClean="0"/>
              <a:t>έχει ο κάθε ασκούμενος τη </a:t>
            </a:r>
            <a:r>
              <a:rPr lang="el-GR" dirty="0"/>
              <a:t>δυνατότητα </a:t>
            </a:r>
            <a:r>
              <a:rPr lang="el-GR" dirty="0" smtClean="0"/>
              <a:t>τόσο της ομαδικής όσο και της ατομικής κίνησης.</a:t>
            </a:r>
          </a:p>
          <a:p>
            <a:r>
              <a:rPr lang="el-GR" dirty="0" smtClean="0"/>
              <a:t>Επιμέρους </a:t>
            </a:r>
            <a:r>
              <a:rPr lang="el-GR" dirty="0"/>
              <a:t>στόχος των αθλοπαιδιών </a:t>
            </a:r>
            <a:r>
              <a:rPr lang="el-GR" dirty="0" smtClean="0"/>
              <a:t>και </a:t>
            </a:r>
            <a:r>
              <a:rPr lang="el-GR" dirty="0" smtClean="0"/>
              <a:t>του </a:t>
            </a:r>
            <a:r>
              <a:rPr lang="el-GR" dirty="0" smtClean="0"/>
              <a:t>βόλεϊ ειδικότερα είναι η κοινωνικοποίηση </a:t>
            </a:r>
            <a:r>
              <a:rPr lang="el-GR" dirty="0"/>
              <a:t>του ατόμου και η άσκηση </a:t>
            </a:r>
            <a:r>
              <a:rPr lang="el-GR" dirty="0" smtClean="0"/>
              <a:t>με άλλους.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16869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συμβολή </a:t>
            </a:r>
            <a:r>
              <a:rPr lang="el-GR" dirty="0" err="1" smtClean="0"/>
              <a:t>τωναθλοπαιδιών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Οι </a:t>
            </a:r>
            <a:r>
              <a:rPr lang="el-GR" dirty="0"/>
              <a:t>αθλοπαιδιές </a:t>
            </a:r>
            <a:r>
              <a:rPr lang="el-GR" dirty="0" smtClean="0"/>
              <a:t>είναι πολύ σημαντικές για την κοινωνικοποίηση διότι συμβάλλουν</a:t>
            </a:r>
            <a:r>
              <a:rPr lang="el-GR" dirty="0"/>
              <a:t>:</a:t>
            </a:r>
            <a:br>
              <a:rPr lang="el-GR" dirty="0"/>
            </a:br>
            <a:r>
              <a:rPr lang="el-GR" dirty="0"/>
              <a:t>α</a:t>
            </a:r>
            <a:r>
              <a:rPr lang="el-GR" dirty="0" smtClean="0"/>
              <a:t>) στην </a:t>
            </a:r>
            <a:r>
              <a:rPr lang="el-GR" dirty="0"/>
              <a:t>ανάπτυξη της </a:t>
            </a:r>
            <a:r>
              <a:rPr lang="el-GR" dirty="0" smtClean="0"/>
              <a:t>συνεργασίας μεταξύ των παικτών και του προπονητή,</a:t>
            </a: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>β) στην </a:t>
            </a:r>
            <a:r>
              <a:rPr lang="el-GR" dirty="0"/>
              <a:t>ανάπτυξη της επικοινωνίας μεταξύ των </a:t>
            </a:r>
            <a:r>
              <a:rPr lang="el-GR" dirty="0" smtClean="0"/>
              <a:t>παικτών και των παικτών και του προπονητή τους,</a:t>
            </a: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>γ) στην </a:t>
            </a:r>
            <a:r>
              <a:rPr lang="el-GR" dirty="0"/>
              <a:t>ανάπτυξη της </a:t>
            </a:r>
            <a:r>
              <a:rPr lang="el-GR" dirty="0" smtClean="0"/>
              <a:t>ευγενούς άμιλλας </a:t>
            </a:r>
            <a:r>
              <a:rPr lang="el-GR" dirty="0"/>
              <a:t>και του </a:t>
            </a:r>
            <a:r>
              <a:rPr lang="el-GR" dirty="0" smtClean="0"/>
              <a:t>συναγωνισμού,</a:t>
            </a: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>δ) στην </a:t>
            </a:r>
            <a:r>
              <a:rPr lang="el-GR" dirty="0"/>
              <a:t>καλυτέρευση της υγείας </a:t>
            </a:r>
            <a:r>
              <a:rPr lang="el-GR" dirty="0" smtClean="0"/>
              <a:t>των παικτών, και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ε</a:t>
            </a:r>
            <a:r>
              <a:rPr lang="el-GR" dirty="0" smtClean="0"/>
              <a:t>) στην </a:t>
            </a:r>
            <a:r>
              <a:rPr lang="el-GR" dirty="0"/>
              <a:t>ψυχική </a:t>
            </a:r>
            <a:r>
              <a:rPr lang="el-GR" dirty="0" smtClean="0"/>
              <a:t>ισορροπία τους.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73708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</a:t>
            </a:r>
            <a:r>
              <a:rPr lang="el-GR" dirty="0" smtClean="0"/>
              <a:t>α προβλήματα και οι</a:t>
            </a:r>
            <a:br>
              <a:rPr lang="el-GR" dirty="0" smtClean="0"/>
            </a:br>
            <a:r>
              <a:rPr lang="el-GR" dirty="0" smtClean="0"/>
              <a:t>δυσκολίες του βόλεϊ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Τα </a:t>
            </a:r>
            <a:r>
              <a:rPr lang="el-GR" dirty="0"/>
              <a:t>προβλήματα που υπάρχουν και </a:t>
            </a:r>
            <a:r>
              <a:rPr lang="el-GR" dirty="0" smtClean="0"/>
              <a:t>αντιμετωπίζει ένας </a:t>
            </a:r>
            <a:r>
              <a:rPr lang="el-GR" dirty="0"/>
              <a:t>παίκτης/</a:t>
            </a:r>
            <a:r>
              <a:rPr lang="el-GR" dirty="0" err="1"/>
              <a:t>τρια</a:t>
            </a:r>
            <a:r>
              <a:rPr lang="el-GR" dirty="0"/>
              <a:t> </a:t>
            </a:r>
            <a:r>
              <a:rPr lang="el-GR" dirty="0" smtClean="0"/>
              <a:t>όταν προπονείται στο </a:t>
            </a:r>
            <a:r>
              <a:rPr lang="el-GR" dirty="0"/>
              <a:t>βόλεϊ </a:t>
            </a:r>
            <a:r>
              <a:rPr lang="el-GR" dirty="0" smtClean="0"/>
              <a:t>προκύπτουν:</a:t>
            </a:r>
          </a:p>
          <a:p>
            <a:r>
              <a:rPr lang="el-GR" dirty="0"/>
              <a:t> </a:t>
            </a:r>
            <a:r>
              <a:rPr lang="el-GR" dirty="0" smtClean="0"/>
              <a:t>α) από </a:t>
            </a:r>
            <a:r>
              <a:rPr lang="el-GR" dirty="0"/>
              <a:t>την τεχνική του </a:t>
            </a:r>
            <a:r>
              <a:rPr lang="el-GR" dirty="0" smtClean="0"/>
              <a:t>αθλήματος,</a:t>
            </a:r>
          </a:p>
          <a:p>
            <a:r>
              <a:rPr lang="el-GR" dirty="0"/>
              <a:t> </a:t>
            </a:r>
            <a:r>
              <a:rPr lang="el-GR" dirty="0" smtClean="0"/>
              <a:t>β) από </a:t>
            </a:r>
            <a:r>
              <a:rPr lang="el-GR" dirty="0"/>
              <a:t>την δυσκολία της </a:t>
            </a:r>
            <a:r>
              <a:rPr lang="el-GR" dirty="0" smtClean="0"/>
              <a:t>τακτικής, και </a:t>
            </a:r>
          </a:p>
          <a:p>
            <a:r>
              <a:rPr lang="el-GR" dirty="0"/>
              <a:t> </a:t>
            </a:r>
            <a:r>
              <a:rPr lang="el-GR" dirty="0" smtClean="0"/>
              <a:t>γ) από </a:t>
            </a:r>
            <a:r>
              <a:rPr lang="el-GR" dirty="0"/>
              <a:t>τους κανονισμούς του </a:t>
            </a:r>
            <a:r>
              <a:rPr lang="el-GR" dirty="0" smtClean="0"/>
              <a:t>παιχνιδιού.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341649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1564</TotalTime>
  <Words>1125</Words>
  <Application>Microsoft Office PowerPoint</Application>
  <PresentationFormat>Προβολή στην οθόνη (4:3)</PresentationFormat>
  <Paragraphs>129</Paragraphs>
  <Slides>26</Slides>
  <Notes>6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26</vt:i4>
      </vt:variant>
    </vt:vector>
  </HeadingPairs>
  <TitlesOfParts>
    <vt:vector size="27" baseType="lpstr">
      <vt:lpstr>Θέμα του Office</vt:lpstr>
      <vt:lpstr>Η Διδασκαλία της Πετοσφαίρισης</vt:lpstr>
      <vt:lpstr>Άδειες Χρήσης</vt:lpstr>
      <vt:lpstr>Χρηματοδότηση</vt:lpstr>
      <vt:lpstr>Σκοποί  ενότητας</vt:lpstr>
      <vt:lpstr>Περιεχόμενα ενότητας</vt:lpstr>
      <vt:lpstr>Το βόλεϊ ως ομαδικό άθλημα</vt:lpstr>
      <vt:lpstr>Ο στόχος των αθλοπαιδιών</vt:lpstr>
      <vt:lpstr>Η συμβολή τωναθλοπαιδιών</vt:lpstr>
      <vt:lpstr>Τα προβλήματα και οι δυσκολίες του βόλεϊ</vt:lpstr>
      <vt:lpstr>Η τεχνική του αθλήματος</vt:lpstr>
      <vt:lpstr>Η δυσκολία της τακτικής</vt:lpstr>
      <vt:lpstr>Οι κανονισμοί του αθλήματος</vt:lpstr>
      <vt:lpstr>Η ομαδικότητα του αθλήματος</vt:lpstr>
      <vt:lpstr>Η ομαδικότητα του αθλήματος</vt:lpstr>
      <vt:lpstr>Η ομαδικότητα του αθλήματος</vt:lpstr>
      <vt:lpstr>Χαρακτηριστικά του παιχνιδιού</vt:lpstr>
      <vt:lpstr>Η ροή του παιχνιδιού</vt:lpstr>
      <vt:lpstr>Η ροή του παιχνιδιού</vt:lpstr>
      <vt:lpstr>Ηλικιακές κατηγορίες</vt:lpstr>
      <vt:lpstr>Ηλικιακή ομάδα 10-12 ετών και νεώτερα</vt:lpstr>
      <vt:lpstr>Παίκτες/τριες ηλικίας 13-14 ετών</vt:lpstr>
      <vt:lpstr>Παίκτες/τριες ηλικίας 15-17 ετών</vt:lpstr>
      <vt:lpstr>Παίκτες/τριες ηλικίας 17-19 ετών</vt:lpstr>
      <vt:lpstr>Παίκτες/τριες ηλικίας 19 ετών και άνω</vt:lpstr>
      <vt:lpstr>Βιβλιογραφία</vt:lpstr>
      <vt:lpstr>Τέλος Ενότητας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pats</cp:lastModifiedBy>
  <cp:revision>260</cp:revision>
  <dcterms:created xsi:type="dcterms:W3CDTF">2012-09-06T09:03:05Z</dcterms:created>
  <dcterms:modified xsi:type="dcterms:W3CDTF">2014-12-16T14:52:37Z</dcterms:modified>
</cp:coreProperties>
</file>