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6" r:id="rId3"/>
    <p:sldId id="316" r:id="rId4"/>
    <p:sldId id="315" r:id="rId5"/>
    <p:sldId id="261" r:id="rId6"/>
    <p:sldId id="262" r:id="rId7"/>
    <p:sldId id="264" r:id="rId8"/>
    <p:sldId id="266" r:id="rId9"/>
    <p:sldId id="265" r:id="rId10"/>
    <p:sldId id="274" r:id="rId11"/>
    <p:sldId id="277" r:id="rId12"/>
    <p:sldId id="269" r:id="rId13"/>
    <p:sldId id="278" r:id="rId14"/>
    <p:sldId id="270" r:id="rId15"/>
    <p:sldId id="280"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emf"/><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hyperlink" Target="http://www.edulll.gr/" TargetMode="External"/><Relationship Id="rId5" Type="http://schemas.openxmlformats.org/officeDocument/2006/relationships/image" Target="../media/image12.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10.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wm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6: </a:t>
            </a:r>
            <a:r>
              <a:rPr lang="el-GR" altLang="el-GR" sz="2800" b="1" dirty="0">
                <a:cs typeface="Times New Roman" pitchFamily="18" charset="0"/>
              </a:rPr>
              <a:t>Προβλήματα Εξισορρόπησης </a:t>
            </a:r>
            <a:r>
              <a:rPr lang="el-GR" altLang="el-GR" sz="2800" b="1" dirty="0" smtClean="0">
                <a:cs typeface="Times New Roman" pitchFamily="18" charset="0"/>
              </a:rPr>
              <a:t>Πόρων</a:t>
            </a:r>
          </a:p>
          <a:p>
            <a:endParaRPr lang="el-GR" altLang="el-GR"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936104"/>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Πόροι και κόστος</a:t>
            </a:r>
            <a:endParaRPr lang="el-GR" dirty="0">
              <a:latin typeface="+mn-lt"/>
            </a:endParaRPr>
          </a:p>
        </p:txBody>
      </p:sp>
      <p:sp>
        <p:nvSpPr>
          <p:cNvPr id="2" name="Ορθογώνιο 1" descr="Αν η χρήση του κάθε πόρου κοστίζει 100 ευρώ ανά μονάδα χρόνου για τις 15 πρώτες μονάδες χρόνου και από κει και πέρα αυξάνεται κατά 10 τοις εκατό για κάθε μονάδα χρόνου:&#10;Ποιο είναι το συνολικό κόστος του έργου με το αρχικό και με το εξισορροπημένο χρονοδιάγραμμα;&#10;Ποια είναι η ελάχιστη εβδομαδιαία χρηματοδότηση που απαιτεί το εξισορροπημένο χρονοδιάγραμμα;&#10;Μέχρι πόσα επιπλέον ευρώ αξίζει να δαπανηθούν, για εξεύρεση επιπλέον πόρων, για να υλοποιηθεί το αρχικό χρονοδιάγραμμα; &#10;"/>
          <p:cNvSpPr/>
          <p:nvPr/>
        </p:nvSpPr>
        <p:spPr>
          <a:xfrm>
            <a:off x="467544" y="1124744"/>
            <a:ext cx="8219256" cy="4832092"/>
          </a:xfrm>
          <a:prstGeom prst="rect">
            <a:avLst/>
          </a:prstGeom>
        </p:spPr>
        <p:txBody>
          <a:bodyPr wrap="square">
            <a:spAutoFit/>
          </a:bodyPr>
          <a:lstStyle/>
          <a:p>
            <a:pPr>
              <a:buFont typeface="Wingdings" pitchFamily="2" charset="2"/>
              <a:buNone/>
            </a:pPr>
            <a:r>
              <a:rPr lang="el-GR" altLang="el-GR" sz="2800" dirty="0"/>
              <a:t>Αν η χρήση του κάθε πόρου κοστίζει 100 € ανά μονάδα χρόνου για τις 15 πρώτες μονάδες χρόνου και από κει και πέρα αυξάνεται κατά 10% για κάθε μονάδα χρόνου:</a:t>
            </a:r>
          </a:p>
          <a:p>
            <a:pPr marL="457200" indent="-457200">
              <a:buFont typeface="Arial" panose="020B0604020202020204" pitchFamily="34" charset="0"/>
              <a:buChar char="•"/>
            </a:pPr>
            <a:r>
              <a:rPr lang="el-GR" altLang="el-GR" sz="2800" dirty="0"/>
              <a:t>Ποιο είναι το συνολικό κόστος του έργου με το αρχικό και με το εξισορροπημένο χρονοδιάγραμμα;</a:t>
            </a:r>
          </a:p>
          <a:p>
            <a:pPr marL="457200" indent="-457200">
              <a:buFont typeface="Arial" panose="020B0604020202020204" pitchFamily="34" charset="0"/>
              <a:buChar char="•"/>
            </a:pPr>
            <a:r>
              <a:rPr lang="el-GR" altLang="el-GR" sz="2800" dirty="0"/>
              <a:t>Ποια είναι η ελάχιστη εβδομαδιαία χρηματοδότηση που απαιτεί το εξισορροπημένο χρονοδιάγραμμα;</a:t>
            </a:r>
          </a:p>
          <a:p>
            <a:pPr marL="457200" indent="-457200">
              <a:buFont typeface="Arial" panose="020B0604020202020204" pitchFamily="34" charset="0"/>
              <a:buChar char="•"/>
            </a:pPr>
            <a:r>
              <a:rPr lang="el-GR" altLang="el-GR" sz="2800" dirty="0"/>
              <a:t>Μέχρι πόσα επιπλέον € αξίζει να δαπανηθούν, για εξεύρεση επιπλέον πόρων, για να υλοποιηθεί το αρχικό χρονοδιάγραμμα; </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44624"/>
            <a:ext cx="8568952"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smtClean="0">
                <a:latin typeface="+mn-lt"/>
              </a:rPr>
              <a:t>Τί σημαίνει αύξηση 10% σε κάθε χρονική μονάδα;</a:t>
            </a:r>
            <a:endParaRPr lang="el-GR" dirty="0">
              <a:latin typeface="+mn-lt"/>
              <a:cs typeface="Times New Roman" pitchFamily="18" charset="0"/>
            </a:endParaRPr>
          </a:p>
        </p:txBody>
      </p:sp>
      <p:sp>
        <p:nvSpPr>
          <p:cNvPr id="24" name="Rectangle 9" descr="Μέχρι και τη 15η χρονική μονάδα το κόστος κάθε πόρου είναι 100 ευρώ,&#10;Την 16η χρονική μονάδα γίνεται 100 επί 1 κόμμα1 ίσο με 110 ευρώ,&#10;Την 17η χρονική μονάδα γίνεται 110 επί 1 κόμμα 1 ίσο με 121 ευρ, και ου το καθεξής,&#10;Οπότε το κόστος ανά χρονική μονάδα θα είναι:&#10;&#10;"/>
          <p:cNvSpPr>
            <a:spLocks noGrp="1" noChangeArrowheads="1"/>
          </p:cNvSpPr>
          <p:nvPr>
            <p:ph type="body" sz="half" idx="2"/>
          </p:nvPr>
        </p:nvSpPr>
        <p:spPr>
          <a:xfrm>
            <a:off x="486594" y="1562695"/>
            <a:ext cx="8219256" cy="2154337"/>
          </a:xfrm>
        </p:spPr>
        <p:txBody>
          <a:bodyPr>
            <a:normAutofit/>
          </a:bodyPr>
          <a:lstStyle/>
          <a:p>
            <a:r>
              <a:rPr lang="el-GR" altLang="el-GR" dirty="0"/>
              <a:t>Μέχρι και τη 15</a:t>
            </a:r>
            <a:r>
              <a:rPr lang="el-GR" altLang="el-GR" baseline="30000" dirty="0"/>
              <a:t>η</a:t>
            </a:r>
            <a:r>
              <a:rPr lang="el-GR" altLang="el-GR" dirty="0"/>
              <a:t> χρ. μονάδα το κόστος κάθε πόρου είναι 100 </a:t>
            </a:r>
            <a:r>
              <a:rPr lang="el-GR" altLang="el-GR" dirty="0" smtClean="0"/>
              <a:t>€,</a:t>
            </a:r>
            <a:endParaRPr lang="el-GR" altLang="el-GR" dirty="0"/>
          </a:p>
          <a:p>
            <a:r>
              <a:rPr lang="el-GR" altLang="el-GR" dirty="0"/>
              <a:t>Την 16</a:t>
            </a:r>
            <a:r>
              <a:rPr lang="el-GR" altLang="el-GR" baseline="30000" dirty="0"/>
              <a:t>η</a:t>
            </a:r>
            <a:r>
              <a:rPr lang="el-GR" altLang="el-GR" dirty="0"/>
              <a:t> χρ. μονάδα γίνεται 100 Χ 1.1=110 </a:t>
            </a:r>
            <a:r>
              <a:rPr lang="el-GR" altLang="el-GR" dirty="0" smtClean="0"/>
              <a:t>€,</a:t>
            </a:r>
            <a:endParaRPr lang="el-GR" altLang="el-GR" dirty="0"/>
          </a:p>
          <a:p>
            <a:r>
              <a:rPr lang="el-GR" altLang="el-GR" dirty="0"/>
              <a:t>Την 17</a:t>
            </a:r>
            <a:r>
              <a:rPr lang="el-GR" altLang="el-GR" baseline="30000" dirty="0"/>
              <a:t>η</a:t>
            </a:r>
            <a:r>
              <a:rPr lang="el-GR" altLang="el-GR" dirty="0"/>
              <a:t> χρ. μονάδα γίνεται 110 Χ 1.1= 121 </a:t>
            </a:r>
            <a:r>
              <a:rPr lang="el-GR" altLang="el-GR" dirty="0" smtClean="0"/>
              <a:t>€, κοκ, </a:t>
            </a:r>
            <a:endParaRPr lang="el-GR" altLang="el-GR" dirty="0"/>
          </a:p>
          <a:p>
            <a:r>
              <a:rPr lang="el-GR" altLang="el-GR" dirty="0"/>
              <a:t>Οπότε το κόστος ανά χρονική μονάδα θα είναι:</a:t>
            </a:r>
          </a:p>
          <a:p>
            <a:endParaRPr lang="el-GR" altLang="el-GR" dirty="0"/>
          </a:p>
        </p:txBody>
      </p:sp>
      <p:pic>
        <p:nvPicPr>
          <p:cNvPr id="10" name="Picture 6" descr="Στο τέλος της διαφάνειας αναπαριστούμε στον άξονα του χρόνου, αρχής γενομένης από τη χρονική μονάδα 14 και φθάνοντας μέχρι τη χρονική μονάδα 22 την αύξηση της τάξης του 10% για το κόστος χρήσης κάθε πόρου σε κάθε χρονική μονάδα μετά την 15η . Αυτό σημαίνει ότι κάτω από το 14 θα έχουμε την τιμή 100, κάτω από το 15 επίσης την τιμή 100, ενώ κάτω από το 16 το κόστος γίνεται 110, κάτω από το 17 121, κάτω από το 18 133.10, κάτω από το 19 146.41,κάτω από το 20 161.05, κάτω από το 21 177.16 και κάτω από το 22 194.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221088"/>
            <a:ext cx="8219257" cy="166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t>Συνολικό κόστος</a:t>
            </a:r>
            <a:endParaRPr lang="el-GR" dirty="0">
              <a:cs typeface="Times New Roman" pitchFamily="18" charset="0"/>
            </a:endParaRPr>
          </a:p>
        </p:txBody>
      </p:sp>
      <p:sp>
        <p:nvSpPr>
          <p:cNvPr id="26" name="Rectangle 3" descr="Συνολικό κόστος αρχικού 7707 κόμμα18 ευρώ,&#10;&#10;&#10;&#10;&#10;&#10;&#10;"/>
          <p:cNvSpPr>
            <a:spLocks noGrp="1" noChangeArrowheads="1"/>
          </p:cNvSpPr>
          <p:nvPr>
            <p:ph sz="quarter" idx="1"/>
          </p:nvPr>
        </p:nvSpPr>
        <p:spPr>
          <a:xfrm>
            <a:off x="467544" y="1340768"/>
            <a:ext cx="8208962" cy="3168352"/>
          </a:xfrm>
        </p:spPr>
        <p:txBody>
          <a:bodyPr>
            <a:normAutofit/>
          </a:bodyPr>
          <a:lstStyle/>
          <a:p>
            <a:pPr marL="342900" indent="-342900">
              <a:buFont typeface="Wingdings" panose="05000000000000000000" pitchFamily="2" charset="2"/>
              <a:buChar char="§"/>
            </a:pPr>
            <a:r>
              <a:rPr lang="el-GR" altLang="el-GR" b="0" dirty="0" smtClean="0"/>
              <a:t>Συνολικό κόστος αρχικού 7707.18€,</a:t>
            </a:r>
          </a:p>
          <a:p>
            <a:pPr marL="342900" indent="-342900">
              <a:buFont typeface="Wingdings" panose="05000000000000000000" pitchFamily="2" charset="2"/>
              <a:buChar char="§"/>
            </a:pPr>
            <a:endParaRPr lang="el-GR" altLang="el-GR" b="0" dirty="0" smtClean="0"/>
          </a:p>
          <a:p>
            <a:pPr marL="342900" indent="-342900">
              <a:buFont typeface="Wingdings" panose="05000000000000000000" pitchFamily="2" charset="2"/>
              <a:buChar char="§"/>
            </a:pPr>
            <a:endParaRPr lang="el-GR" altLang="el-GR" b="0" dirty="0" smtClean="0"/>
          </a:p>
          <a:p>
            <a:pPr marL="342900" indent="-342900">
              <a:buFont typeface="Wingdings" panose="05000000000000000000" pitchFamily="2" charset="2"/>
              <a:buChar char="§"/>
            </a:pPr>
            <a:endParaRPr lang="el-GR" altLang="el-GR" b="0" dirty="0" smtClean="0"/>
          </a:p>
          <a:p>
            <a:endParaRPr lang="el-GR" altLang="el-GR" b="0" dirty="0" smtClean="0"/>
          </a:p>
          <a:p>
            <a:endParaRPr lang="el-GR" altLang="el-GR" b="0" dirty="0" smtClean="0"/>
          </a:p>
          <a:p>
            <a:endParaRPr lang="el-GR" altLang="el-GR" b="0" dirty="0" smtClean="0"/>
          </a:p>
        </p:txBody>
      </p:sp>
      <p:pic>
        <p:nvPicPr>
          <p:cNvPr id="27" name="Picture 5" descr="Χρησιμοποιούμε τώρα τα στοιχεία κόστους από τη προηγούμενη διαφάνεια για να υπολογίσουμε το κόστος τόσο του αρχικού χρονοπρογράμματος, όσο και του αντίστοιχου εξισορροπημένου. Και στις δύο περιπτώσεις στην πρώτη γραμμή βάζουμε τις χρονικές μονάδες από το 1 έως και το 22. Στη δεύτερη γραμμή τον αριθμό των απαιτούμενων πόρων για το κάθε χρονοδιάγραμμα και στην τρίτη γραμμή το κόστος χρήσης πόρων για την κάθε χρονική μονάδα. Από τη χρονική μονάδα 1 έως και την 15 το κόστος είναι 100, ενώ από εκεί και πέρα βάζουμε τις τιμές που υπολογίσαμε στην προηγούμενη διαφάνεια. Τέλος, για κάθε χρονοπρόγραμμα υπάρχει και μια τέταρτη γραμμή στην οποία για την κάθε χρονική μονάδα τοποθετούμε το γινόμενο του αριθμού των πόρων που απαιτούνται στη συγκεκριμένη χρονική μονάδα επί το αντίστοιχο κόστος χρήσης πόρων. Για το κάθε χρονοπρόγραμμα αθροίζουμε τις τιμές της τέταρτης γραμμής και βρίσκουμε το συνολικό κόστος, το οποίο στο παράδειγμά μας είναι 7707.18€ για το αρχικό και 7922.10€ για το εξισορροπημέν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099" y="2058102"/>
            <a:ext cx="8194701" cy="15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descr="Συνολικό εξισορροπημένου 7922 κόμμα 10 ευρώ,&#10;"/>
          <p:cNvSpPr/>
          <p:nvPr/>
        </p:nvSpPr>
        <p:spPr>
          <a:xfrm>
            <a:off x="467544" y="3831431"/>
            <a:ext cx="5350375" cy="461665"/>
          </a:xfrm>
          <a:prstGeom prst="rect">
            <a:avLst/>
          </a:prstGeom>
        </p:spPr>
        <p:txBody>
          <a:bodyPr wrap="none">
            <a:spAutoFit/>
          </a:bodyPr>
          <a:lstStyle/>
          <a:p>
            <a:pPr marL="342900" indent="-342900">
              <a:buFont typeface="Wingdings" panose="05000000000000000000" pitchFamily="2" charset="2"/>
              <a:buChar char="§"/>
            </a:pPr>
            <a:r>
              <a:rPr lang="el-GR" altLang="el-GR" sz="2400" dirty="0"/>
              <a:t>Συνολικό εξισορροπημένου 7922.10 €,</a:t>
            </a:r>
          </a:p>
        </p:txBody>
      </p:sp>
      <p:pic>
        <p:nvPicPr>
          <p:cNvPr id="28" name="Picture 6"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689" y="4653136"/>
            <a:ext cx="8190767" cy="12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251520" y="116633"/>
            <a:ext cx="8640960" cy="12961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smtClean="0"/>
              <a:t>Ελάχιστη εβδομαδιαία χρηματοδότηση</a:t>
            </a:r>
            <a:endParaRPr lang="el-GR" dirty="0">
              <a:cs typeface="Times New Roman" pitchFamily="18" charset="0"/>
            </a:endParaRPr>
          </a:p>
        </p:txBody>
      </p:sp>
      <p:pic>
        <p:nvPicPr>
          <p:cNvPr id="8" name="Picture 4" descr="Για την ελάχιστη εβδομαδιαία χρηματοδότηση, αφενός θεωρούμε ότι η χρονική μονάδα είναι η εβδομάδα και αφετέρου παίρνουμε από την προηγούμενη διαφάνεια τα στοιχεία του εξισορροπημένου χρονοδιαγράμματος. Ελέγχουμε τις τιμές που υπάρχουν στην τέταρτη γραμμή και εντοπίζουμε τη μεγαλύτερη από αυτές. Στο παράδειγμά μας η τιμή αυτή είναι 644.204 € και αντιστοιχεί στην εβδομάδα 19. Αυτό σημαίνει ότι αν σε εβδομαδιαία βάση διαθέτουμε το παραπάνω ποσό το έργο μπορεί απρόσκοπτα να υλοποιηθεί σε 22 εβδομάδε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97" y="2420888"/>
            <a:ext cx="8435975" cy="191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5" descr="."/>
          <p:cNvSpPr>
            <a:spLocks noChangeArrowheads="1"/>
          </p:cNvSpPr>
          <p:nvPr/>
        </p:nvSpPr>
        <p:spPr bwMode="auto">
          <a:xfrm>
            <a:off x="7546148" y="3758043"/>
            <a:ext cx="615908" cy="492391"/>
          </a:xfrm>
          <a:prstGeom prst="ellipse">
            <a:avLst/>
          </a:prstGeom>
          <a:noFill/>
          <a:ln w="254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l-GR" altLang="el-GR"/>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a:t>Κατανόηση του προβλήματος των περιορισμένων πόρων,</a:t>
            </a:r>
          </a:p>
          <a:p>
            <a:pPr>
              <a:buFont typeface="Wingdings" panose="05000000000000000000" pitchFamily="2" charset="2"/>
              <a:buChar char="§"/>
            </a:pPr>
            <a:r>
              <a:rPr lang="el-GR" sz="2800" dirty="0"/>
              <a:t>Ικανότητα αξιοποίησης των περιθωρίων για την εξισορρόπηση της χρήσης των πόρων.</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a:hlinkClick r:id="rId4" action="ppaction://hlinksldjump"/>
              </a:rPr>
              <a:t>Υπολογισμός των αναγκών σε πόρους,</a:t>
            </a:r>
            <a:endParaRPr lang="el-GR" sz="2800" dirty="0"/>
          </a:p>
          <a:p>
            <a:pPr>
              <a:buFont typeface="Wingdings" panose="05000000000000000000" pitchFamily="2" charset="2"/>
              <a:buChar char="§"/>
            </a:pPr>
            <a:r>
              <a:rPr lang="el-GR" sz="2800" dirty="0">
                <a:hlinkClick r:id="rId5" action="ppaction://hlinksldjump"/>
              </a:rPr>
              <a:t>Αξιοποίηση των περιθωρίων για την εξισορρόπηση,</a:t>
            </a:r>
            <a:endParaRPr lang="el-GR" sz="2800" dirty="0"/>
          </a:p>
          <a:p>
            <a:pPr>
              <a:buFont typeface="Wingdings" panose="05000000000000000000" pitchFamily="2" charset="2"/>
              <a:buChar char="§"/>
            </a:pPr>
            <a:r>
              <a:rPr lang="el-GR" sz="2800" dirty="0">
                <a:hlinkClick r:id="rId5" action="ppaction://hlinksldjump"/>
              </a:rPr>
              <a:t>Επιπτώσεις της εξισορρόπησης στις χρηματικές ροές του έργου.</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smtClean="0">
                <a:latin typeface="+mn-lt"/>
              </a:rPr>
              <a:t>Το Έργο</a:t>
            </a:r>
            <a:endParaRPr lang="el-GR" dirty="0">
              <a:latin typeface="+mn-lt"/>
            </a:endParaRPr>
          </a:p>
        </p:txBody>
      </p:sp>
      <p:pic>
        <p:nvPicPr>
          <p:cNvPr id="6" name="Picture 244" descr="Θα χρησιμοποιήσουμε ως παράδειγμα ένα έργο με 8 δραστηριότητες. Σε έναν πίνακα 9 γραμμών και 4 στηλών δίνουμε όλα τα βασικά στοιχεία του έργου. Έτσι, στην πρώτη στήλη τοποθετήσαμε τις δραστηριότητες, κατά σειρά A,B,C,D,E,F,G και H. Στη δεύτερη στήλη εμφανίζουμε τις προαπαιτούμενες για κάθε δραστηριότητα, κατά σειρά η A είναι αρχική άρα δεν έχει  καμία προαπαιτούμενη,  η B έχει προαπαιτούμενη την A, η C την B, η D την C, η E την A, η F την C και την E, η G την E και η H τις F και G. Στην τρίτη στήλη βάζουμε τη διάρκεια της κάθε δραστηριότητας, εδώ σε χρονικές μονάδες, κατά σειρά η A 4 χμ, η B 4 χμ, η C 4 χμ, η D 2 χμ, η E 6 χμ, η F 6 χμ, η G 6 χμ και η H 4 χμ. Στην τέταρτη στήλη έχουμε τις απαιτήσεις της κάθε δραστηριότητας σε πόρους. Έτσι κατά σειρά για την A απαιτούνται 3 πόροι (αυτό σημαίνει ότι σε όλη τη διάρκειά της, δηλαδή για 4 χρονικές μονάδες  στη δραστηριότητα πρέπει να δεσμευτούν 3 μονάδες του πόρου), για τη B 2 πόροι, για τη C 2 πόροι, για τη D 2 πόροι, για την E 1 πόρος, για την F 2 πόροι, για την G 2 πόροι και για την H επίσης 2 πόροι."/>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95536" y="1535683"/>
            <a:ext cx="8399360" cy="3981549"/>
          </a:xfrm>
          <a:noFill/>
        </p:spPr>
      </p:pic>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6144"/>
          </a:xfrm>
        </p:spPr>
        <p:txBody>
          <a:bodyPr>
            <a:noAutofit/>
          </a:bodyPr>
          <a:lstStyle/>
          <a:p>
            <a:pPr eaLnBrk="0" hangingPunct="0"/>
            <a:r>
              <a:rPr lang="el-GR" altLang="el-GR" dirty="0" smtClean="0">
                <a:latin typeface="+mn-lt"/>
              </a:rPr>
              <a:t>Το χρονοδιάγραμμα με </a:t>
            </a:r>
            <a:r>
              <a:rPr lang="en-US" altLang="el-GR" dirty="0" smtClean="0">
                <a:latin typeface="+mn-lt"/>
              </a:rPr>
              <a:t>PERT/CPM</a:t>
            </a:r>
            <a:endParaRPr lang="en-US" dirty="0">
              <a:latin typeface="+mn-lt"/>
            </a:endParaRPr>
          </a:p>
        </p:txBody>
      </p:sp>
      <p:pic>
        <p:nvPicPr>
          <p:cNvPr id="7" name="Picture 4" descr="Στη διαφάνεια αυτή επιλύεται το παράδειγμα με τις 8 δραστηριότητες. Σε έναν πίνακα 9 γραμμών και 9 στηλών δίνουμε όλα τα βασικά στοιχεία του έργου όπως τα συζητήσαμε στην προηγούμενη διαφάνεια και επιπλέον το νωρίτερο και το αργότερο χρονοπρόγραμμα όπως αυτά προκύπτουν από τη μέθοδο CPM. Έτσι, εκτός από τις 4 πρώτες στήλες , η πέμπτη και η έκτη, εμφανίζουν το νωρίτερο χρονοπρόγραμμα και έχουμε κατά σειρά στην πέμπτη στήλη 0,4,8,12,4,12,10 και 18, ενώ στην έκτη 4,8,12,14,10,18,16 και 22. Τέλος, στις δύο τελευταίες στήλες έχουμε το αργότερο χρονοπρόγραμμα, στην έβδομη στήλη κατά σειρά 0,4,8,20,6,12,12 και 18 ενώ στην όγδοη στήλη κατά σειρά 4,8,12,22,12,18,18 και 22. Από τα παραπάνω στοιχεία προκύπτει ότι η ελάχιστη διάρκεια του έργου είναι 22 χρονικές μονάδες. Τέλος, στην ένατη στήλη υπολογίζουμε το συνολικό περιθώριο της κάθε δραστηριότητας κατά σειρά 0,0,0,8,2,0,2 και 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43318" y="1268760"/>
            <a:ext cx="8405146" cy="3744416"/>
          </a:xfrm>
          <a:prstGeom prst="rect">
            <a:avLst/>
          </a:prstGeom>
          <a:noFill/>
        </p:spPr>
      </p:pic>
      <p:sp>
        <p:nvSpPr>
          <p:cNvPr id="20" name="Rectangle 17" descr="Η διάρκεια είναι 22 χρονικές μονάδες χωρίς όμως να λάβουμε υπόψη τις απαιτήσεις της κάθε δραστηριότητας σε πόρους.&#10;"/>
          <p:cNvSpPr txBox="1">
            <a:spLocks noChangeArrowheads="1"/>
          </p:cNvSpPr>
          <p:nvPr/>
        </p:nvSpPr>
        <p:spPr>
          <a:xfrm>
            <a:off x="467544" y="5157192"/>
            <a:ext cx="8219256" cy="8640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50000"/>
              </a:spcBef>
            </a:pPr>
            <a:r>
              <a:rPr lang="el-GR" altLang="el-GR" sz="2400" dirty="0"/>
              <a:t>Η διάρκεια είναι 22 χμ χωρίς όμως να λάβουμε υπόψη τις απαιτήσεις της κάθε δραστηριότητας σε </a:t>
            </a:r>
            <a:r>
              <a:rPr lang="el-GR" altLang="el-GR" sz="2400" dirty="0" smtClean="0"/>
              <a:t>πόρους.</a:t>
            </a:r>
            <a:endParaRPr lang="el-GR" altLang="el-GR" sz="24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27384"/>
            <a:ext cx="8305800" cy="174474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sz="4000" dirty="0" smtClean="0">
                <a:latin typeface="+mn-lt"/>
              </a:rPr>
              <a:t>Οι απαιτήσεις σε πόρους</a:t>
            </a:r>
            <a:br>
              <a:rPr lang="el-GR" altLang="el-GR" sz="4000" dirty="0" smtClean="0">
                <a:latin typeface="+mn-lt"/>
              </a:rPr>
            </a:br>
            <a:r>
              <a:rPr lang="el-GR" altLang="el-GR" sz="4000" dirty="0" smtClean="0">
                <a:latin typeface="+mn-lt"/>
              </a:rPr>
              <a:t>(με συντομότερους χρόνος) </a:t>
            </a:r>
            <a:br>
              <a:rPr lang="el-GR" altLang="el-GR" sz="4000" dirty="0" smtClean="0">
                <a:latin typeface="+mn-lt"/>
              </a:rPr>
            </a:br>
            <a:r>
              <a:rPr lang="el-GR" altLang="el-GR" sz="4000" dirty="0" smtClean="0">
                <a:latin typeface="+mn-lt"/>
              </a:rPr>
              <a:t>(1 από 2)</a:t>
            </a:r>
            <a:endParaRPr lang="el-GR" sz="4000" dirty="0">
              <a:latin typeface="+mn-lt"/>
            </a:endParaRPr>
          </a:p>
        </p:txBody>
      </p:sp>
      <p:sp>
        <p:nvSpPr>
          <p:cNvPr id="2" name="Ορθογώνιο 1"/>
          <p:cNvSpPr/>
          <p:nvPr/>
        </p:nvSpPr>
        <p:spPr>
          <a:xfrm>
            <a:off x="467544" y="1628800"/>
            <a:ext cx="8219256" cy="830997"/>
          </a:xfrm>
          <a:prstGeom prst="rect">
            <a:avLst/>
          </a:prstGeom>
        </p:spPr>
        <p:txBody>
          <a:bodyPr wrap="square">
            <a:spAutoFit/>
          </a:bodyPr>
          <a:lstStyle/>
          <a:p>
            <a:pPr>
              <a:spcBef>
                <a:spcPct val="50000"/>
              </a:spcBef>
            </a:pPr>
            <a:r>
              <a:rPr lang="el-GR" altLang="el-GR" sz="2400" dirty="0"/>
              <a:t>Απαιτούνται 6 πόροι. Τι γίνεται αν έχουμε διαθέσιμους μόνο 4 </a:t>
            </a:r>
            <a:r>
              <a:rPr lang="el-GR" altLang="el-GR" sz="2400" dirty="0" smtClean="0"/>
              <a:t>πόρους</a:t>
            </a:r>
            <a:r>
              <a:rPr lang="el-GR" altLang="el-GR" sz="2400" dirty="0"/>
              <a:t>;</a:t>
            </a:r>
          </a:p>
        </p:txBody>
      </p:sp>
      <p:pic>
        <p:nvPicPr>
          <p:cNvPr id="13" name="Picture 9" descr="Στη διαφάνεια αυτή αναπτύσσουμε αφενός ένα γράφημα Gantt και ακριβώς κάτω από αυτό θα επιχειρήσουμε να καταγράψουμε με ένα ιστόγραμμα τις απαιτήσεις σε πόρους για κάθε χρονική μονάδα του έργου. Για τις ανάγκες του γραφήματος Gantt χαράξαμε οριζόντιο άξονα ο οποίος περιέχει 22 χρονικές μονάδες, ενώ στον κατακόρυφο άξονα και από πάνω προς τα κάτω τοποθετήσαμε τα ονόματα των δραστηριοτήτων από A έως και H. Για την κατασκευή του γραφήματος δίπλα από το όνομα της A τοποθετήσαμε (χρησιμοποιώντας το νωρίτερο χρονοπρόγραμμα) μια ράβδο μήκους 4 χρονικών μονάδων. Μέσα σε κάθε χρονική μονάδα βάλαμε τον αριθμό 3, δηλαδή απεικονίσαμε το γεγονός ότι η συγκεκριμένη δραστηριότητα απαιτεί 3 πόρους για κάθε χρονική μονάδα υλοποίησης. Μετά την A σύμφωνα με το νωρίτερο χρονοπρόγραμμα ξεκινάνε η B και η E. Για την B ακριβώς με την ολοκλήρωση της A και στην ευθεία της δραστηριότητας αυτής τοποθετήσαμε ράβδο μήκους 4 χρονικών μονάδων σε κάθε μία δε από τις χρονικές μονάδες βάλαμε τον αριθμό 2 που αντιστοιχεί στους πόρους που απαιτεί η δραστηριότητα , ενώ για την E με τον ίδιο τρόπο τοποθετήσαμε ράβδο μήκους 5 χρονικών μονάδων και σε κάθε χρονική μονάδα βάλαμε τον αριθμό 1 που αντιστοιχεί στους πόρους. Με την ίδια λογική κατασκευάζουμε όλο το γράφημα Gantt και επιπλέον για τις κρίσιμες δραστηριότητες, δηλαδή τις A,B,C,F και H χρησιμοποιήσαμε κόκκινο χρώμα. Αυτό γίνεται για να υποδηλώσουμε ότι δεν μπορούμε να τις μετακινήσουμε από τη θέση τους καθώς σε μια τέτοια περίπτωση το έργο θα υπερβεί τη διάρκεια των 22 χρονικών μονάδων.&#10;Ο αριθμός των πόρων που απαιτείται σε κάθε χρονική μονάδα έτσι ώστε το έργο να υλοποιηθεί με βάση το συγκεκριμένο χρονοπρόγραμμα προκύπτει από το πλήθος των δραστηριοτήτων που εκτελούνται στη δεδομένη χρονική μονάδα. Επομένως για τις χρονικές μονάδες 1 έως και 4 όπου εκτελείται μόνο η Α ο αριθμός των πόρων που απαιτούνται είναι 3 στην κάθε χρονική μονάδα. Στο ιστόγραμμα κάτω από το γράφημα Gantt κατασκευάζουμε παραλληλόγραμμο με βάση 4 (τις χρονικές μονάδες) και ύψος 3 (τον αριθμό των πόρων). Για τις χρονικές μονάδες από 5 έως και 8 εκτελούνται παράλληλα οι B και E, που απαιτούν 2 και 1 πόρους αντίστοιχα. Επομένως και εδώ οι απαιτήσεις είναι 3 πόροι σε κάθε χρονική μονάδα. Στο ιστόγραμμα κάτω από το γράφημα Gantt κατασκευάζουμε από τη χρονική μονάδα 5 έως και τη 8 παραλληλόγραμμο με βάση 4 (τις χρονικές μονάδες) και ύψος 3 (τον αριθμό των πόρων). Κατά τις χρονιές μονάδες 9 και 10 συνεχίζεται η εκτέλεση της E που απαιτεί 1 πόρο, ενώ έχει αρχίσει και η C η οποία απαιτεί 2 πόρους. Επομένως και στις δύο αυτές χρονικές μονάδες οι απαιτήσεις παραμένουν στους 3 πόρους και στο ιστόγραμμα κατασκευάζουμε από τη χρονική μονάδα 9 έως και τη 10 παραλληλόγραμμο με βάση 2 (τις χρονικές μονάδες) και ύψος 3 (τον αριθμό των πόρων). Κατά τις χρονικές μονάδες 11 και 12 συνεχίζεται η εκτέλεση της C η οποία απαιτεί 2 πόρους, ενώ αρχίζει να εκτελείται και η G που απαιτεί επίσης 2 πόρους. Στο ιστόγραμμα κάτω από το γράφημα Gantt κατασκευάζουμε παραλληλόγραμμο με βάση 2 (τις χρονικές μονάδες) και ύψος 4 (τον αριθμό των πόρων). Στις δύο επόμενες χρονικές μονάδες, δηλαδή στη 13 και 14 συνεχίζεται η εκτέλεση της G, ενώ αρχίζουν να εκτελούνται τόσο η D, όσο και η F που η κάθε μια απαιτεί από 2 πόρους. Επομένως η συνολική απαίτηση εδώ θα είναι 6 πόροι και στο ιστόγραμμα κατασκευάζουμε στις χρονικές μονάδες 13 και 14, παραλληλόγραμμο με βάση 2 (τις χρονικές μονάδες) και ύψος 6 (τον αριθμό των πόρων). Κατά τις χρονικές μονάδες 15 και 16 έχει τελειώσει η D ενώ συνεχίζονται οι F και G, με απαίτηση 2 πόρων για την κάθε μια, επομένως στο ιστόγραμμα κατασκευάζουμε παραλληλόγραμμο με βάση 2 (τις χρονικές μονάδες) και ύψος 4 (τον αριθμό των πόρων). Στις επόμενες δύο χρονικές μονάδες 17 και 18 υλοποιείται μόνο η F επομένως στο ιστόγραμμα κατασκευάζουμε παραλληλόγραμμο με βάση 2 (τις χρονικές μονάδες) και ύψος 2 (τον αριθμό των πόρων). Τέλος, για τις 4 τελευταίες χρονικές μονάδες έχουμε την υλοποίηση μόνο της H η οποία χρειάζεται 2 πόρους επομένως, στο ιστόγραμμα κατασκευάζουμε παραλληλόγραμμο με βάση 4 (τις χρονικές μονάδες) και ύψος 2 (τον αριθμό των πόρων).&#10;Η πληροφορία την οποία μας δίνει η κατασκευή αυτή είναι ότι το έργο για να υλοποιηθεί απρόσκοπτα χρησιμοποιώντας το νωρίτερο χρονοπρόγραμμα απαιτεί διαθεσιμότητα 6 πόρων. Αυτό συμβαίνει γιατί στις χρονικές μονάδες 13 και 14 η παράλληλη εκτέλεση των D, F και G απαιτεί 6 πόρους. Τι θα συμβεί αν διαθέτουμε όμως μόνο 4 πόρους; Σίγουρα δεν μπορούμε να υλοποιήσουμε το νωρίτερο χρονοπρόγραμμα. Μπορούμε όμως να ολοκληρώσουμε το έργο σε 22 χρονικές μονάδες;&#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386305"/>
            <a:ext cx="8488726" cy="406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Οι απαιτήσεις σε πόρους</a:t>
            </a:r>
            <a:br>
              <a:rPr lang="el-GR" altLang="el-GR" sz="4000" dirty="0"/>
            </a:br>
            <a:r>
              <a:rPr lang="el-GR" altLang="el-GR" sz="4000" dirty="0"/>
              <a:t>(με συντομότερους χρόνος) </a:t>
            </a:r>
            <a:br>
              <a:rPr lang="el-GR" altLang="el-GR" sz="4000" dirty="0"/>
            </a:br>
            <a:r>
              <a:rPr lang="el-GR" altLang="el-GR" sz="4000" dirty="0" smtClean="0"/>
              <a:t>(2 </a:t>
            </a:r>
            <a:r>
              <a:rPr lang="el-GR" altLang="el-GR" sz="4000" dirty="0"/>
              <a:t>από 2)</a:t>
            </a:r>
            <a:endParaRPr lang="el-GR" sz="4000" dirty="0">
              <a:latin typeface="+mn-lt"/>
            </a:endParaRPr>
          </a:p>
        </p:txBody>
      </p:sp>
      <p:pic>
        <p:nvPicPr>
          <p:cNvPr id="6" name="Picture 4" descr="Στη διαφάνεια αυτή επιχειρούμε να αντιμετωπίσουμε το πρόβλημα της ανεπάρκειας πόρων για την υλοποίηση του έργου σύμφωνα με το συντομότερο χρονοπρόγραμμα. Για την επίλυση εστιαζόμαστε αρχικά στις μη κρίσιμες δραστηριότητες του έργου καθώς αυτές έχουν περιθώριο καθυστέρησης χωρίς να επιμηκυνθεί η διάρκεια του έργου. Οι κρίσιμες δραστηριότητες όπως είπαμε και στην προηγούμενη διαφάνεια είναι οι A,B,C,F και H για τις οποίες χρησιμοποιήσαμε κόκκινο χρώμα. Επομένως, πρέπει να διερευνήσουμε πως μπορεί να αξιοποιηθεί το περιθώριο των υπολοίπων, δηλαδή D,E και G, κάθε μια εκ των οποίων μπορεί να καθυστερήσει αντίστοιχα 8,2 και 2 χρονικές μονάδες χωρίς καμία επίδραση στη διάρκεια του έργου. Έχοντας κατά νου ότι το πρόβλημα με την απαίτηση για 6 πόρους δημιουργείται στις χρονικές μονάδες 13 και 14 όπου εκτελούνται παράλληλα οι D,F και G, ας συζητήσουμε πως μπορούμε να αξιοποιήσουμε τα περιθώρια της D 8 χρονικών μονάδων και της G 2χρονικών μονάδων. Η πιθανή αξιοποίηση του περιθωρίου της G θα οδηγήσει τη δραστηριότητα αντί να ξεκινήσει στη χρονική μονάδα 10, ξεκινήσει στη χρονική μονάδα 12. Τις θα συμβεί τότε; Θα έχει παράλληλη εκτέλεση με τη δραστηριότητα F, επομένως και οι δύο θα απαιτούν κατά την εκτέλεσή τους συνολικά 4 πόρους. Επομένως, η πιθανή άρση της μη επάρκειας πόρων εξαρτάται από τη δραστηριότητα D, η οποία αν μετακινηθεί και αρχίσει από τη χρονική μονάδα 16 και μετά απελευθερώνει το κρίσιμο διάστημα που η υλοποίηση ζητούσε 6 πόρους και πλέον είναι εφικτή η υλοποίηση του έργου με 4 πόρους και σε 22 χρονικές μονάδες. Σε περίπτωση που δεν μπορούσαμε να αξιοποιήσουμε τα συνολικά περιθώρια των μη κρίσιμων δραστηριοτήτων, το πρόβλημά μας ανάγεται στην κατηγορία των Resource Constrained Project  Scheduling Problems ή πιο απλά στο πρόβλημα χρονοπρογραμματισμού με περιορισμένους πόρους για το οποίο έχουν αναπτυχθεί διάφορες προσεγγίσεις τις οποίες αναλύουμε εκτενώς στο μάθημα Ειδικά Θέματα Χρονικού Προγραμματισμού Έργω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 y="1684769"/>
            <a:ext cx="8435280" cy="462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cs typeface="Times New Roman" pitchFamily="18" charset="0"/>
              </a:rPr>
              <a:t>Προβλήματα Εξισορρόπησης Πόρων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2/2005 12:13:0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2,13,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3,24,10,5,1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5,26,27,2,28,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6,8,9,17,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7,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233A03C-719D-47C1-BB12-67628E72C6F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6739</TotalTime>
  <Words>460</Words>
  <Application>Microsoft Office PowerPoint</Application>
  <PresentationFormat>Προβολή στην οθόνη (4:3)</PresentationFormat>
  <Paragraphs>89</Paragraphs>
  <Slides>14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Χρονικός Προγραμματισμός Έργων</vt:lpstr>
      <vt:lpstr>Άδειες χρήσης </vt:lpstr>
      <vt:lpstr>Χρηματοδότηση </vt:lpstr>
      <vt:lpstr>Σκοποί  ενότητας</vt:lpstr>
      <vt:lpstr>Περιεχόμενα ενότητας</vt:lpstr>
      <vt:lpstr>Το Έργο</vt:lpstr>
      <vt:lpstr>Το χρονοδιάγραμμα με PERT/CPM</vt:lpstr>
      <vt:lpstr>Οι απαιτήσεις σε πόρους (με συντομότερους χρόνος)  (1 από 2)</vt:lpstr>
      <vt:lpstr>Οι απαιτήσεις σε πόρους (με συντομότερους χρόνος)  (2 από 2)</vt:lpstr>
      <vt:lpstr>Πόροι και κόστος</vt:lpstr>
      <vt:lpstr>Τί σημαίνει αύξηση 10% σε κάθε χρονική μονάδα;</vt:lpstr>
      <vt:lpstr>Συνολικό κόστος</vt:lpstr>
      <vt:lpstr>Ελάχιστη εβδομαδιαία χρηματοδότηση</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Προβλήματα Εξισορρόπησης Πόρων</dc:title>
  <dc:creator>Κλεάνθης Συρακούλης</dc:creator>
  <cp:keywords>Χρονικός Προγραμματισμός Έργων, Προβλήματα Εξισορρόπησης Πόρων, Κατανόηση του προβλήματος των περιορισμένων πόρων,  Ικανότητα αξιοποίησης των περιθωρίων για την εξισορρόπηση της χρήσης των πόρων.</cp:keywords>
  <cp:lastModifiedBy>Windows User</cp:lastModifiedBy>
  <cp:revision>538</cp:revision>
  <dcterms:created xsi:type="dcterms:W3CDTF">2012-09-06T09:03:05Z</dcterms:created>
  <dcterms:modified xsi:type="dcterms:W3CDTF">2005-05-01T21:14:18Z</dcterms:modified>
</cp:coreProperties>
</file>