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13.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27"/>
  </p:notesMasterIdLst>
  <p:sldIdLst>
    <p:sldId id="257" r:id="rId3"/>
    <p:sldId id="264" r:id="rId4"/>
    <p:sldId id="268" r:id="rId5"/>
    <p:sldId id="269" r:id="rId6"/>
    <p:sldId id="270" r:id="rId7"/>
    <p:sldId id="329" r:id="rId8"/>
    <p:sldId id="330" r:id="rId9"/>
    <p:sldId id="299" r:id="rId10"/>
    <p:sldId id="306" r:id="rId11"/>
    <p:sldId id="331" r:id="rId12"/>
    <p:sldId id="340" r:id="rId13"/>
    <p:sldId id="335" r:id="rId14"/>
    <p:sldId id="334" r:id="rId15"/>
    <p:sldId id="337" r:id="rId16"/>
    <p:sldId id="339" r:id="rId17"/>
    <p:sldId id="326" r:id="rId18"/>
    <p:sldId id="325" r:id="rId19"/>
    <p:sldId id="271" r:id="rId20"/>
    <p:sldId id="258" r:id="rId21"/>
    <p:sldId id="259" r:id="rId22"/>
    <p:sldId id="260" r:id="rId23"/>
    <p:sldId id="272" r:id="rId24"/>
    <p:sldId id="273" r:id="rId25"/>
    <p:sldId id="261" r:id="rId26"/>
  </p:sldIdLst>
  <p:sldSz cx="9144000" cy="6858000" type="screen4x3"/>
  <p:notesSz cx="6858000" cy="9144000"/>
  <p:custDataLst>
    <p:tags r:id="rId28"/>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Μεσαίο στυλ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Μεσαίο στυλ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793D81CF-94F2-401A-BA57-92F5A7B2D0C5}" styleName="Μεσαίο στυλ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8" d="100"/>
          <a:sy n="58" d="100"/>
        </p:scale>
        <p:origin x="72" y="118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gs" Target="tags/tag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image" Target="../media/image10.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E1FAE34-A9BA-4005-8175-E6F8E72C8B1C}" type="datetimeFigureOut">
              <a:rPr lang="el-GR" smtClean="0"/>
              <a:t>25/1/2016</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40790D-22C5-45BB-A770-83CDE294324C}" type="slidenum">
              <a:rPr lang="el-GR" smtClean="0"/>
              <a:t>‹#›</a:t>
            </a:fld>
            <a:endParaRPr lang="el-GR"/>
          </a:p>
        </p:txBody>
      </p:sp>
    </p:spTree>
    <p:extLst>
      <p:ext uri="{BB962C8B-B14F-4D97-AF65-F5344CB8AC3E}">
        <p14:creationId xmlns:p14="http://schemas.microsoft.com/office/powerpoint/2010/main" val="37960820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0DCCA508-3B63-4BA9-93AF-AA2EFF565143}" type="slidenum">
              <a:rPr lang="el-GR" smtClean="0">
                <a:solidFill>
                  <a:prstClr val="black"/>
                </a:solidFill>
              </a:rPr>
              <a:pPr/>
              <a:t>2</a:t>
            </a:fld>
            <a:endParaRPr lang="el-GR">
              <a:solidFill>
                <a:prstClr val="black"/>
              </a:solidFill>
            </a:endParaRPr>
          </a:p>
        </p:txBody>
      </p:sp>
    </p:spTree>
    <p:extLst>
      <p:ext uri="{BB962C8B-B14F-4D97-AF65-F5344CB8AC3E}">
        <p14:creationId xmlns:p14="http://schemas.microsoft.com/office/powerpoint/2010/main" val="8363420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19</a:t>
            </a:fld>
            <a:endParaRPr lang="el-GR"/>
          </a:p>
        </p:txBody>
      </p:sp>
    </p:spTree>
    <p:extLst>
      <p:ext uri="{BB962C8B-B14F-4D97-AF65-F5344CB8AC3E}">
        <p14:creationId xmlns:p14="http://schemas.microsoft.com/office/powerpoint/2010/main" val="4051807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20</a:t>
            </a:fld>
            <a:endParaRPr lang="el-GR"/>
          </a:p>
        </p:txBody>
      </p:sp>
    </p:spTree>
    <p:extLst>
      <p:ext uri="{BB962C8B-B14F-4D97-AF65-F5344CB8AC3E}">
        <p14:creationId xmlns:p14="http://schemas.microsoft.com/office/powerpoint/2010/main" val="15375097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21</a:t>
            </a:fld>
            <a:endParaRPr lang="el-GR"/>
          </a:p>
        </p:txBody>
      </p:sp>
    </p:spTree>
    <p:extLst>
      <p:ext uri="{BB962C8B-B14F-4D97-AF65-F5344CB8AC3E}">
        <p14:creationId xmlns:p14="http://schemas.microsoft.com/office/powerpoint/2010/main" val="33101659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22</a:t>
            </a:fld>
            <a:endParaRPr lang="el-GR"/>
          </a:p>
        </p:txBody>
      </p:sp>
    </p:spTree>
    <p:extLst>
      <p:ext uri="{BB962C8B-B14F-4D97-AF65-F5344CB8AC3E}">
        <p14:creationId xmlns:p14="http://schemas.microsoft.com/office/powerpoint/2010/main" val="21451231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23</a:t>
            </a:fld>
            <a:endParaRPr lang="el-GR"/>
          </a:p>
        </p:txBody>
      </p:sp>
    </p:spTree>
    <p:extLst>
      <p:ext uri="{BB962C8B-B14F-4D97-AF65-F5344CB8AC3E}">
        <p14:creationId xmlns:p14="http://schemas.microsoft.com/office/powerpoint/2010/main" val="11870570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24</a:t>
            </a:fld>
            <a:endParaRPr lang="el-GR"/>
          </a:p>
        </p:txBody>
      </p:sp>
    </p:spTree>
    <p:extLst>
      <p:ext uri="{BB962C8B-B14F-4D97-AF65-F5344CB8AC3E}">
        <p14:creationId xmlns:p14="http://schemas.microsoft.com/office/powerpoint/2010/main" val="40753707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F72778FE-CCD2-41F1-8A84-4E6A2B90B8E0}" type="datetimeFigureOut">
              <a:rPr lang="el-GR" smtClean="0"/>
              <a:t>25/1/2016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1821626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F72778FE-CCD2-41F1-8A84-4E6A2B90B8E0}" type="datetimeFigureOut">
              <a:rPr lang="el-GR" smtClean="0"/>
              <a:t>25/1/2016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21449077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F72778FE-CCD2-41F1-8A84-4E6A2B90B8E0}" type="datetimeFigureOut">
              <a:rPr lang="el-GR" smtClean="0"/>
              <a:t>25/1/2016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41077379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F72778FE-CCD2-41F1-8A84-4E6A2B90B8E0}" type="datetimeFigureOut">
              <a:rPr lang="el-GR" smtClean="0"/>
              <a:t>25/1/2016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39710633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F72778FE-CCD2-41F1-8A84-4E6A2B90B8E0}" type="datetimeFigureOut">
              <a:rPr lang="el-GR" smtClean="0"/>
              <a:t>25/1/2016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4560595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F72778FE-CCD2-41F1-8A84-4E6A2B90B8E0}" type="datetimeFigureOut">
              <a:rPr lang="el-GR" smtClean="0"/>
              <a:t>25/1/2016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31155886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F72778FE-CCD2-41F1-8A84-4E6A2B90B8E0}" type="datetimeFigureOut">
              <a:rPr lang="el-GR" smtClean="0"/>
              <a:t>25/1/2016</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1110466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F72778FE-CCD2-41F1-8A84-4E6A2B90B8E0}" type="datetimeFigureOut">
              <a:rPr lang="el-GR" smtClean="0"/>
              <a:t>25/1/2016</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42047982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F72778FE-CCD2-41F1-8A84-4E6A2B90B8E0}" type="datetimeFigureOut">
              <a:rPr lang="el-GR" smtClean="0"/>
              <a:t>25/1/2016</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743973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F72778FE-CCD2-41F1-8A84-4E6A2B90B8E0}" type="datetimeFigureOut">
              <a:rPr lang="el-GR" smtClean="0"/>
              <a:t>25/1/2016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11772923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F72778FE-CCD2-41F1-8A84-4E6A2B90B8E0}" type="datetimeFigureOut">
              <a:rPr lang="el-GR" smtClean="0"/>
              <a:t>25/1/2016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4167529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2778FE-CCD2-41F1-8A84-4E6A2B90B8E0}" type="datetimeFigureOut">
              <a:rPr lang="el-GR" smtClean="0"/>
              <a:t>25/1/2016</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6EEB8D-302B-4BB7-AB7B-5E18E67E8EEA}" type="slidenum">
              <a:rPr lang="el-GR" smtClean="0"/>
              <a:t>‹#›</a:t>
            </a:fld>
            <a:endParaRPr lang="el-GR"/>
          </a:p>
        </p:txBody>
      </p:sp>
    </p:spTree>
    <p:extLst>
      <p:ext uri="{BB962C8B-B14F-4D97-AF65-F5344CB8AC3E}">
        <p14:creationId xmlns:p14="http://schemas.microsoft.com/office/powerpoint/2010/main" val="1162531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www.teilar.gr/" TargetMode="External"/><Relationship Id="rId7" Type="http://schemas.openxmlformats.org/officeDocument/2006/relationships/hyperlink" Target="http://www.edulll.gr/" TargetMode="Externa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image" Target="../media/image2.png"/><Relationship Id="rId5" Type="http://schemas.openxmlformats.org/officeDocument/2006/relationships/hyperlink" Target="http://creativecommons.org/licenses/by-nc-sa/4.0/deed.el" TargetMode="Externa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xml"/><Relationship Id="rId1" Type="http://schemas.openxmlformats.org/officeDocument/2006/relationships/vmlDrawing" Target="../drawings/vmlDrawing2.vml"/><Relationship Id="rId6" Type="http://schemas.openxmlformats.org/officeDocument/2006/relationships/image" Target="../media/image9.png"/><Relationship Id="rId5" Type="http://schemas.openxmlformats.org/officeDocument/2006/relationships/image" Target="../media/image8.wmf"/><Relationship Id="rId4" Type="http://schemas.openxmlformats.org/officeDocument/2006/relationships/oleObject" Target="../embeddings/oleObject2.bin"/></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tags" Target="../tags/tag11.xml"/><Relationship Id="rId7" Type="http://schemas.openxmlformats.org/officeDocument/2006/relationships/oleObject" Target="../embeddings/oleObject4.bin"/><Relationship Id="rId2" Type="http://schemas.openxmlformats.org/officeDocument/2006/relationships/tags" Target="../tags/tag10.xml"/><Relationship Id="rId1" Type="http://schemas.openxmlformats.org/officeDocument/2006/relationships/vmlDrawing" Target="../drawings/vmlDrawing3.vml"/><Relationship Id="rId6" Type="http://schemas.openxmlformats.org/officeDocument/2006/relationships/image" Target="../media/image10.wmf"/><Relationship Id="rId5" Type="http://schemas.openxmlformats.org/officeDocument/2006/relationships/oleObject" Target="../embeddings/oleObject3.bin"/><Relationship Id="rId4"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creativecommons.org/licenses/by-nc-sa/4.0/deed.el" TargetMode="External"/><Relationship Id="rId2" Type="http://schemas.openxmlformats.org/officeDocument/2006/relationships/slideLayout" Target="../slideLayouts/slideLayout1.xml"/><Relationship Id="rId1" Type="http://schemas.openxmlformats.org/officeDocument/2006/relationships/tags" Target="../tags/tag12.xml"/><Relationship Id="rId6" Type="http://schemas.openxmlformats.org/officeDocument/2006/relationships/image" Target="../media/image3.png"/><Relationship Id="rId5" Type="http://schemas.openxmlformats.org/officeDocument/2006/relationships/hyperlink" Target="http://www.edulll.gr/" TargetMode="Externa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3.xml"/><Relationship Id="rId5" Type="http://schemas.openxmlformats.org/officeDocument/2006/relationships/image" Target="../media/image4.png"/><Relationship Id="rId4" Type="http://schemas.openxmlformats.org/officeDocument/2006/relationships/hyperlink" Target="http://www.edulll.gr/" TargetMode="External"/></Relationships>
</file>

<file path=ppt/slides/_rels/slide20.xml.rels><?xml version="1.0" encoding="UTF-8" standalone="yes"?>
<Relationships xmlns="http://schemas.openxmlformats.org/package/2006/relationships"><Relationship Id="rId3" Type="http://schemas.openxmlformats.org/officeDocument/2006/relationships/hyperlink" Target="http://cdev.teilar.gr/courses/DDE105/index.php"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13.xml"/><Relationship Id="rId5" Type="http://schemas.openxmlformats.org/officeDocument/2006/relationships/image" Target="../media/image12.png"/><Relationship Id="rId4" Type="http://schemas.openxmlformats.org/officeDocument/2006/relationships/hyperlink" Target="http://creativecommons.org/licenses/by-nc-sa/4.0/deed.el" TargetMode="Externa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slide" Target="slide5.xml"/><Relationship Id="rId7" Type="http://schemas.openxmlformats.org/officeDocument/2006/relationships/slide" Target="slide16.xml"/><Relationship Id="rId2" Type="http://schemas.openxmlformats.org/officeDocument/2006/relationships/slideLayout" Target="../slideLayouts/slideLayout6.xml"/><Relationship Id="rId1" Type="http://schemas.openxmlformats.org/officeDocument/2006/relationships/tags" Target="../tags/tag4.xml"/><Relationship Id="rId6" Type="http://schemas.openxmlformats.org/officeDocument/2006/relationships/slide" Target="slide12.xml"/><Relationship Id="rId5" Type="http://schemas.openxmlformats.org/officeDocument/2006/relationships/slide" Target="slide8.xml"/><Relationship Id="rId4" Type="http://schemas.openxmlformats.org/officeDocument/2006/relationships/slide" Target="slide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7.xml.rels><?xml version="1.0" encoding="UTF-8" standalone="yes"?>
<Relationships xmlns="http://schemas.openxmlformats.org/package/2006/relationships"><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vmlDrawing" Target="../drawings/vmlDrawing1.vml"/><Relationship Id="rId6" Type="http://schemas.openxmlformats.org/officeDocument/2006/relationships/image" Target="../media/image5.emf"/><Relationship Id="rId5" Type="http://schemas.openxmlformats.org/officeDocument/2006/relationships/oleObject" Target="../embeddings/oleObject1.bin"/><Relationship Id="rId4"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Layout" Target="../slideLayouts/slideLayout2.xml"/><Relationship Id="rId1" Type="http://schemas.openxmlformats.org/officeDocument/2006/relationships/tags" Target="../tags/tag8.xml"/><Relationship Id="rId4"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50" name="Ομάδα 1" descr="Λογότυπο του Τεϊ Θεσσαλίας. Τεχνολογικό εκπαιδευτικό ίδρυμα Θεσσαλίας."/>
          <p:cNvGrpSpPr>
            <a:grpSpLocks/>
          </p:cNvGrpSpPr>
          <p:nvPr/>
        </p:nvGrpSpPr>
        <p:grpSpPr bwMode="auto">
          <a:xfrm>
            <a:off x="611188" y="406400"/>
            <a:ext cx="3455987" cy="1093420"/>
            <a:chOff x="611559" y="406230"/>
            <a:chExt cx="3456384" cy="1093809"/>
          </a:xfrm>
        </p:grpSpPr>
        <p:pic>
          <p:nvPicPr>
            <p:cNvPr id="3" name="Εικόνα 1" descr="Λογότυπο του Τεϊ Θεσσαλίας." title="Λογότυπο του Ιδρύματος.">
              <a:hlinkClick r:id="rId3" tooltip="Μετάβαση στην ιστοσελίδα του Ιδρύματος"/>
            </p:cNvPr>
            <p:cNvPicPr>
              <a:picLocks noChangeAspect="1" noChangeArrowheads="1"/>
            </p:cNvPicPr>
            <p:nvPr/>
          </p:nvPicPr>
          <p:blipFill>
            <a:blip r:embed="rId4"/>
            <a:srcRect/>
            <a:stretch>
              <a:fillRect/>
            </a:stretch>
          </p:blipFill>
          <p:spPr bwMode="gray">
            <a:xfrm>
              <a:off x="611559" y="406230"/>
              <a:ext cx="1079624" cy="1041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6" name="Θέση περιεχομένου 1"/>
            <p:cNvSpPr txBox="1">
              <a:spLocks noChangeArrowheads="1"/>
            </p:cNvSpPr>
            <p:nvPr/>
          </p:nvSpPr>
          <p:spPr bwMode="auto">
            <a:xfrm>
              <a:off x="1810182" y="484376"/>
              <a:ext cx="2257761"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l-GR" sz="2000" dirty="0"/>
                <a:t>Τεχνολογικό Εκπαιδευτικό </a:t>
              </a:r>
            </a:p>
            <a:p>
              <a:pPr eaLnBrk="1" hangingPunct="1"/>
              <a:r>
                <a:rPr lang="el-GR" sz="2000" dirty="0"/>
                <a:t>Ίδρυμα Θεσσαλίας</a:t>
              </a:r>
            </a:p>
          </p:txBody>
        </p:sp>
      </p:grpSp>
      <p:sp>
        <p:nvSpPr>
          <p:cNvPr id="2" name="Τίτλος 1"/>
          <p:cNvSpPr>
            <a:spLocks noGrp="1"/>
          </p:cNvSpPr>
          <p:nvPr>
            <p:ph type="ctrTitle"/>
          </p:nvPr>
        </p:nvSpPr>
        <p:spPr>
          <a:xfrm>
            <a:off x="76200" y="1676400"/>
            <a:ext cx="8839200" cy="1470025"/>
          </a:xfrm>
        </p:spPr>
        <p:txBody>
          <a:bodyPr>
            <a:normAutofit/>
          </a:bodyPr>
          <a:lstStyle/>
          <a:p>
            <a:r>
              <a:rPr lang="el-GR" b="1" dirty="0" smtClean="0">
                <a:solidFill>
                  <a:prstClr val="black"/>
                </a:solidFill>
              </a:rPr>
              <a:t>Αρδευτική Μηχανική</a:t>
            </a:r>
            <a:endParaRPr lang="el-GR" dirty="0"/>
          </a:p>
        </p:txBody>
      </p:sp>
      <p:sp>
        <p:nvSpPr>
          <p:cNvPr id="6" name="Θέση περιεχομένου 2"/>
          <p:cNvSpPr txBox="1">
            <a:spLocks/>
          </p:cNvSpPr>
          <p:nvPr/>
        </p:nvSpPr>
        <p:spPr>
          <a:xfrm>
            <a:off x="1295400" y="3323930"/>
            <a:ext cx="6588967" cy="2362200"/>
          </a:xfrm>
          <a:prstGeom prst="rect">
            <a:avLst/>
          </a:prstGeom>
        </p:spPr>
        <p:txBody>
          <a:bodyPr anchor="ct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fontAlgn="auto">
              <a:spcBef>
                <a:spcPts val="0"/>
              </a:spcBef>
              <a:spcAft>
                <a:spcPts val="1800"/>
              </a:spcAft>
              <a:buFont typeface="Arial" pitchFamily="34" charset="0"/>
              <a:buNone/>
              <a:defRPr/>
            </a:pPr>
            <a:r>
              <a:rPr lang="el-GR" sz="2800" b="1" dirty="0" smtClean="0">
                <a:solidFill>
                  <a:prstClr val="black"/>
                </a:solidFill>
                <a:ea typeface="+mj-ea"/>
                <a:cs typeface="+mj-cs"/>
              </a:rPr>
              <a:t>Ενότητα </a:t>
            </a:r>
            <a:r>
              <a:rPr lang="en-US" sz="2800" b="1" dirty="0" smtClean="0">
                <a:solidFill>
                  <a:prstClr val="black"/>
                </a:solidFill>
                <a:ea typeface="+mj-ea"/>
                <a:cs typeface="+mj-cs"/>
              </a:rPr>
              <a:t>1:</a:t>
            </a:r>
            <a:r>
              <a:rPr lang="el-GR" sz="2800" b="1" dirty="0" smtClean="0">
                <a:solidFill>
                  <a:prstClr val="black"/>
                </a:solidFill>
                <a:ea typeface="+mj-ea"/>
                <a:cs typeface="+mj-cs"/>
              </a:rPr>
              <a:t>  </a:t>
            </a:r>
            <a:r>
              <a:rPr lang="el-GR" sz="2800" dirty="0" smtClean="0">
                <a:solidFill>
                  <a:prstClr val="black"/>
                </a:solidFill>
                <a:ea typeface="+mj-ea"/>
                <a:cs typeface="+mj-cs"/>
              </a:rPr>
              <a:t>Βασικές έννοιες και όροι</a:t>
            </a:r>
          </a:p>
          <a:p>
            <a:pPr marL="0" indent="0" algn="ctr" fontAlgn="auto">
              <a:spcBef>
                <a:spcPts val="0"/>
              </a:spcBef>
              <a:spcAft>
                <a:spcPts val="1000"/>
              </a:spcAft>
              <a:buFont typeface="Arial" pitchFamily="34" charset="0"/>
              <a:buNone/>
              <a:defRPr/>
            </a:pPr>
            <a:r>
              <a:rPr lang="el-GR" sz="2800" dirty="0" smtClean="0">
                <a:solidFill>
                  <a:prstClr val="black"/>
                </a:solidFill>
                <a:ea typeface="+mj-ea"/>
                <a:cs typeface="+mj-cs"/>
              </a:rPr>
              <a:t> </a:t>
            </a:r>
            <a:r>
              <a:rPr lang="el-GR" sz="2800" dirty="0" smtClean="0"/>
              <a:t>   Καθηγητής </a:t>
            </a:r>
            <a:r>
              <a:rPr lang="el-GR" sz="2800" dirty="0" smtClean="0">
                <a:solidFill>
                  <a:prstClr val="black"/>
                </a:solidFill>
                <a:ea typeface="+mj-ea"/>
                <a:cs typeface="+mj-cs"/>
              </a:rPr>
              <a:t>Παναγιώτης </a:t>
            </a:r>
            <a:r>
              <a:rPr lang="el-GR" sz="2800" dirty="0" err="1" smtClean="0">
                <a:solidFill>
                  <a:prstClr val="black"/>
                </a:solidFill>
                <a:ea typeface="+mj-ea"/>
                <a:cs typeface="+mj-cs"/>
              </a:rPr>
              <a:t>Βύρλας</a:t>
            </a:r>
            <a:r>
              <a:rPr lang="el-GR" sz="2800" dirty="0" smtClean="0">
                <a:solidFill>
                  <a:prstClr val="black"/>
                </a:solidFill>
                <a:ea typeface="+mj-ea"/>
                <a:cs typeface="+mj-cs"/>
              </a:rPr>
              <a:t> </a:t>
            </a:r>
          </a:p>
          <a:p>
            <a:pPr marL="0" indent="0" algn="ctr" fontAlgn="auto">
              <a:spcBef>
                <a:spcPts val="0"/>
              </a:spcBef>
              <a:buFont typeface="Arial" pitchFamily="34" charset="0"/>
              <a:buNone/>
              <a:defRPr/>
            </a:pPr>
            <a:r>
              <a:rPr lang="el-GR" sz="2800" dirty="0" smtClean="0">
                <a:solidFill>
                  <a:prstClr val="black"/>
                </a:solidFill>
                <a:ea typeface="+mj-ea"/>
                <a:cs typeface="+mj-cs"/>
              </a:rPr>
              <a:t>Σχολή Τεχνολόγων Γεωπόνων</a:t>
            </a:r>
          </a:p>
          <a:p>
            <a:pPr marL="0" indent="0" algn="ctr">
              <a:spcBef>
                <a:spcPts val="0"/>
              </a:spcBef>
              <a:buNone/>
              <a:defRPr/>
            </a:pPr>
            <a:r>
              <a:rPr lang="el-GR" sz="2800" dirty="0">
                <a:solidFill>
                  <a:prstClr val="black"/>
                </a:solidFill>
              </a:rPr>
              <a:t>Τμήμα </a:t>
            </a:r>
            <a:r>
              <a:rPr lang="el-GR" sz="2800" dirty="0" smtClean="0">
                <a:solidFill>
                  <a:prstClr val="black"/>
                </a:solidFill>
              </a:rPr>
              <a:t>Τεχνολόγων </a:t>
            </a:r>
            <a:r>
              <a:rPr lang="el-GR" sz="2800" dirty="0" err="1" smtClean="0">
                <a:solidFill>
                  <a:prstClr val="black"/>
                </a:solidFill>
              </a:rPr>
              <a:t>Γεοπόνων</a:t>
            </a:r>
            <a:r>
              <a:rPr lang="el-GR" sz="2800" dirty="0" smtClean="0">
                <a:solidFill>
                  <a:prstClr val="black"/>
                </a:solidFill>
              </a:rPr>
              <a:t> </a:t>
            </a:r>
            <a:endParaRPr lang="el-GR" sz="2800" dirty="0">
              <a:solidFill>
                <a:prstClr val="black"/>
              </a:solidFill>
            </a:endParaRPr>
          </a:p>
        </p:txBody>
      </p:sp>
      <p:pic>
        <p:nvPicPr>
          <p:cNvPr id="9" name="Εικόνα 2" descr=" Λογότυπο για άδειες χρήσης creative commons, b y, n c, s a ">
            <a:hlinkClick r:id="rId5" tooltip="Μετάβαση στην Άδεια Χρήσης"/>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908175" y="5971167"/>
            <a:ext cx="1583921" cy="554177"/>
          </a:xfrm>
          <a:prstGeom prst="rect">
            <a:avLst/>
          </a:prstGeom>
        </p:spPr>
      </p:pic>
      <p:pic>
        <p:nvPicPr>
          <p:cNvPr id="8" name="Εικόνα 3" descr="Λογότυπο επιχειρησιακού προγράμματος εκπαίδευση και δια βίου μάθηση του υπουργείου παιδείας, ΕΣΠΑ 2007 - 2013, με τη σημαία της Ευρωπαϊκής Ένωσης, το οποίο συγχρηματοδοτείται από την Ευρωπαϊκή Ένωση (Ευρωπαϊκό κοινωνικό ταμείο) και από εθνικούς πόρους. " title="Λογότυπο χρηματοδότησης">
            <a:hlinkClick r:id="rId7" tooltip="Μετάβαση σε www.edulll.gr"/>
          </p:cNvPr>
          <p:cNvPicPr>
            <a:picLocks noChangeAspect="1" noChangeArrowheads="1"/>
          </p:cNvPicPr>
          <p:nvPr/>
        </p:nvPicPr>
        <p:blipFill>
          <a:blip r:embed="rId8"/>
          <a:srcRect/>
          <a:stretch>
            <a:fillRect/>
          </a:stretch>
        </p:blipFill>
        <p:spPr bwMode="auto">
          <a:xfrm>
            <a:off x="3492500" y="565785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32891668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Ομοιομορφία άρδευσης 3</a:t>
            </a:r>
            <a:endParaRPr lang="el-GR" b="1" dirty="0"/>
          </a:p>
        </p:txBody>
      </p:sp>
      <p:sp>
        <p:nvSpPr>
          <p:cNvPr id="3" name="Θέση περιεχομένου 1"/>
          <p:cNvSpPr>
            <a:spLocks noGrp="1"/>
          </p:cNvSpPr>
          <p:nvPr>
            <p:ph idx="1"/>
          </p:nvPr>
        </p:nvSpPr>
        <p:spPr/>
        <p:txBody>
          <a:bodyPr>
            <a:normAutofit fontScale="92500" lnSpcReduction="20000"/>
          </a:bodyPr>
          <a:lstStyle/>
          <a:p>
            <a:pPr>
              <a:lnSpc>
                <a:spcPct val="125000"/>
              </a:lnSpc>
              <a:spcBef>
                <a:spcPts val="0"/>
              </a:spcBef>
            </a:pPr>
            <a:r>
              <a:rPr lang="el-GR" sz="2400" dirty="0"/>
              <a:t>Όποτε το νερό εφαρμόζεται με λιγότερη της τέλειας ομοιομορφίας, μερικά μέρη της καλλιέργειας θα λάβουν περισσότερο νερό από άλλα. Αν το αρδευτικό σύστημα λειτουργεί έτσι ώστε το μέρος της επιφάνειας που λαμβάνει το λιγότερο νερό να καλύπτει τις απαιτήσεις της καλλιέργειας, τότε η υπόλοιπη καλλιέργεια θα </a:t>
            </a:r>
            <a:r>
              <a:rPr lang="el-GR" sz="2400" dirty="0" err="1"/>
              <a:t>υπεραρδευτεί</a:t>
            </a:r>
            <a:r>
              <a:rPr lang="el-GR" sz="2400" dirty="0"/>
              <a:t>. Έτσι, μια ανομοιόμορφη άρδευση αναπόφευκτα οδηγεί σε κάποιον βαθμό </a:t>
            </a:r>
            <a:r>
              <a:rPr lang="el-GR" sz="2400" dirty="0" err="1"/>
              <a:t>υπεράρδευσης</a:t>
            </a:r>
            <a:r>
              <a:rPr lang="el-GR" sz="2400" dirty="0"/>
              <a:t> ή </a:t>
            </a:r>
            <a:r>
              <a:rPr lang="el-GR" sz="2400" dirty="0" err="1"/>
              <a:t>υποάρδευσης</a:t>
            </a:r>
            <a:r>
              <a:rPr lang="el-GR" sz="2400" dirty="0"/>
              <a:t>.</a:t>
            </a:r>
          </a:p>
          <a:p>
            <a:pPr>
              <a:lnSpc>
                <a:spcPct val="125000"/>
              </a:lnSpc>
              <a:spcBef>
                <a:spcPts val="0"/>
              </a:spcBef>
            </a:pPr>
            <a:r>
              <a:rPr lang="el-GR" sz="2400" dirty="0"/>
              <a:t>Η ομοιομορφία της άρδευσης είναι ισχυρώς συνδεδεμένη με την αποδοτικότητα με την οποία οι γεωργικοί πόροι χρησιμοποιούνται. Στο δεδομένο ότι η ανομοιομορφία έχει ως αποτέλεσμα την εφαρμογή επιπλέον νερού, πολλοί πόροι χάνονται. </a:t>
            </a:r>
          </a:p>
        </p:txBody>
      </p:sp>
      <p:sp>
        <p:nvSpPr>
          <p:cNvPr id="6" name="Θέση υποσέλιδου 1" descr="."/>
          <p:cNvSpPr>
            <a:spLocks noGrp="1"/>
          </p:cNvSpPr>
          <p:nvPr>
            <p:ph type="ftr" sz="quarter" idx="11"/>
          </p:nvPr>
        </p:nvSpPr>
        <p:spPr>
          <a:xfrm>
            <a:off x="3124200" y="6356350"/>
            <a:ext cx="2895600" cy="365125"/>
          </a:xfrm>
        </p:spPr>
        <p:txBody>
          <a:bodyPr/>
          <a:lstStyle/>
          <a:p>
            <a:pPr>
              <a:defRPr/>
            </a:pPr>
            <a:r>
              <a:rPr lang="el-GR" sz="1400" dirty="0">
                <a:solidFill>
                  <a:prstClr val="black"/>
                </a:solidFill>
              </a:rPr>
              <a:t>Βασικές έννοιες και </a:t>
            </a:r>
            <a:r>
              <a:rPr lang="el-GR" sz="1400" dirty="0" smtClean="0">
                <a:solidFill>
                  <a:prstClr val="black"/>
                </a:solidFill>
              </a:rPr>
              <a:t>όροι</a:t>
            </a:r>
            <a:endParaRPr lang="el-GR" sz="1400" dirty="0">
              <a:solidFill>
                <a:prstClr val="black"/>
              </a:solidFill>
            </a:endParaRPr>
          </a:p>
        </p:txBody>
      </p:sp>
      <p:sp>
        <p:nvSpPr>
          <p:cNvPr id="5" name="Θέση αριθμού διαφάνειας 1" descr="."/>
          <p:cNvSpPr>
            <a:spLocks noGrp="1"/>
          </p:cNvSpPr>
          <p:nvPr>
            <p:ph type="sldNum" sz="quarter" idx="12"/>
          </p:nvPr>
        </p:nvSpPr>
        <p:spPr>
          <a:xfrm>
            <a:off x="6553200" y="6356350"/>
            <a:ext cx="2133600" cy="365125"/>
          </a:xfrm>
        </p:spPr>
        <p:txBody>
          <a:bodyPr/>
          <a:lstStyle/>
          <a:p>
            <a:pPr>
              <a:defRPr/>
            </a:pPr>
            <a:fld id="{00AE728C-E611-4819-AE43-A6ECB79E445A}" type="slidenum">
              <a:rPr lang="el-GR" sz="1400" smtClean="0">
                <a:solidFill>
                  <a:schemeClr val="tx1"/>
                </a:solidFill>
              </a:rPr>
              <a:pPr>
                <a:defRPr/>
              </a:pPr>
              <a:t>10</a:t>
            </a:fld>
            <a:endParaRPr lang="el-GR" sz="1400" dirty="0">
              <a:solidFill>
                <a:schemeClr val="tx1"/>
              </a:solidFill>
            </a:endParaRPr>
          </a:p>
        </p:txBody>
      </p:sp>
    </p:spTree>
    <p:extLst>
      <p:ext uri="{BB962C8B-B14F-4D97-AF65-F5344CB8AC3E}">
        <p14:creationId xmlns:p14="http://schemas.microsoft.com/office/powerpoint/2010/main" val="26133688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Ομοιομορφία άρδευσης 4</a:t>
            </a:r>
            <a:endParaRPr lang="el-GR" b="1" dirty="0"/>
          </a:p>
        </p:txBody>
      </p:sp>
      <p:sp>
        <p:nvSpPr>
          <p:cNvPr id="3" name="Θέση περιεχομένου 1"/>
          <p:cNvSpPr>
            <a:spLocks noGrp="1"/>
          </p:cNvSpPr>
          <p:nvPr>
            <p:ph idx="1"/>
          </p:nvPr>
        </p:nvSpPr>
        <p:spPr/>
        <p:txBody>
          <a:bodyPr>
            <a:normAutofit/>
          </a:bodyPr>
          <a:lstStyle/>
          <a:p>
            <a:r>
              <a:rPr lang="el-GR" sz="2400" dirty="0"/>
              <a:t>Αυτοί περιλαμβάνουν: την ενέργεια για την άντληση του επιπλέον νερού, τα λιπάσματα και άλλα χημικά που είτε εφαρμόζονται με το νερό άρδευσης και διηθούνται βαθιά, είτε </a:t>
            </a:r>
            <a:r>
              <a:rPr lang="el-GR" sz="2400" dirty="0" err="1"/>
              <a:t>εκπλύνονται</a:t>
            </a:r>
            <a:r>
              <a:rPr lang="el-GR" sz="2400" dirty="0"/>
              <a:t> από το επιπλέον νερό και το κόστος σχεδίασης του συστήματος άρδευσης (και στράγγισης) για να μεταφέρουν το επιπλέον νερό. Με δεδομένο πως η ανομοιομορφία προκαλεί πτώση της απόδοσης των καλλιεργειών, ο στόχος της μέγιστης απόδοσης των εισροών δεν επιτυγχάνεται.</a:t>
            </a:r>
          </a:p>
        </p:txBody>
      </p:sp>
      <p:sp>
        <p:nvSpPr>
          <p:cNvPr id="6" name="Θέση υποσέλιδου 1" descr="."/>
          <p:cNvSpPr>
            <a:spLocks noGrp="1"/>
          </p:cNvSpPr>
          <p:nvPr>
            <p:ph type="ftr" sz="quarter" idx="11"/>
          </p:nvPr>
        </p:nvSpPr>
        <p:spPr>
          <a:xfrm>
            <a:off x="3124200" y="6356350"/>
            <a:ext cx="2895600" cy="365125"/>
          </a:xfrm>
        </p:spPr>
        <p:txBody>
          <a:bodyPr/>
          <a:lstStyle/>
          <a:p>
            <a:pPr>
              <a:defRPr/>
            </a:pPr>
            <a:r>
              <a:rPr lang="el-GR" sz="1400" dirty="0">
                <a:solidFill>
                  <a:prstClr val="black"/>
                </a:solidFill>
              </a:rPr>
              <a:t>Βασικές έννοιες και </a:t>
            </a:r>
            <a:r>
              <a:rPr lang="el-GR" sz="1400" dirty="0" smtClean="0">
                <a:solidFill>
                  <a:prstClr val="black"/>
                </a:solidFill>
              </a:rPr>
              <a:t>όροι</a:t>
            </a:r>
            <a:endParaRPr lang="el-GR" sz="1400" dirty="0">
              <a:solidFill>
                <a:prstClr val="black"/>
              </a:solidFill>
            </a:endParaRPr>
          </a:p>
        </p:txBody>
      </p:sp>
      <p:sp>
        <p:nvSpPr>
          <p:cNvPr id="5" name="Θέση αριθμού διαφάνειας 1" descr="."/>
          <p:cNvSpPr>
            <a:spLocks noGrp="1"/>
          </p:cNvSpPr>
          <p:nvPr>
            <p:ph type="sldNum" sz="quarter" idx="12"/>
          </p:nvPr>
        </p:nvSpPr>
        <p:spPr>
          <a:xfrm>
            <a:off x="6553200" y="6356350"/>
            <a:ext cx="2133600" cy="365125"/>
          </a:xfrm>
        </p:spPr>
        <p:txBody>
          <a:bodyPr/>
          <a:lstStyle/>
          <a:p>
            <a:pPr>
              <a:defRPr/>
            </a:pPr>
            <a:fld id="{00AE728C-E611-4819-AE43-A6ECB79E445A}" type="slidenum">
              <a:rPr lang="el-GR" sz="1400" smtClean="0">
                <a:solidFill>
                  <a:schemeClr val="tx1"/>
                </a:solidFill>
              </a:rPr>
              <a:pPr>
                <a:defRPr/>
              </a:pPr>
              <a:t>11</a:t>
            </a:fld>
            <a:endParaRPr lang="el-GR" sz="1400" dirty="0">
              <a:solidFill>
                <a:schemeClr val="tx1"/>
              </a:solidFill>
            </a:endParaRPr>
          </a:p>
        </p:txBody>
      </p:sp>
    </p:spTree>
    <p:extLst>
      <p:ext uri="{BB962C8B-B14F-4D97-AF65-F5344CB8AC3E}">
        <p14:creationId xmlns:p14="http://schemas.microsoft.com/office/powerpoint/2010/main" val="124469908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Αποδοτικότητα χρήσης νερού 1</a:t>
            </a:r>
            <a:endParaRPr lang="el-GR" b="1" dirty="0"/>
          </a:p>
        </p:txBody>
      </p:sp>
      <p:sp>
        <p:nvSpPr>
          <p:cNvPr id="3" name="Θέση περιεχομένου 1"/>
          <p:cNvSpPr>
            <a:spLocks noGrp="1"/>
          </p:cNvSpPr>
          <p:nvPr>
            <p:ph idx="1"/>
          </p:nvPr>
        </p:nvSpPr>
        <p:spPr/>
        <p:txBody>
          <a:bodyPr>
            <a:normAutofit fontScale="85000" lnSpcReduction="20000"/>
          </a:bodyPr>
          <a:lstStyle/>
          <a:p>
            <a:r>
              <a:rPr lang="el-GR" sz="2800" dirty="0"/>
              <a:t>Η σχέση της παραγωγής της καλλιέργειας με την κατανάλωση νερού αποτελεί ίσως το εγκυρότερο μέτρο αξιολόγησης των μεθόδων και των τεχνικών άρδευσης. Αυτή η σχέση εκφράζεται με την αποδοτικότητα χρήσης νερού (</a:t>
            </a:r>
            <a:r>
              <a:rPr lang="el-GR" sz="2800" dirty="0" err="1"/>
              <a:t>Water</a:t>
            </a:r>
            <a:r>
              <a:rPr lang="el-GR" sz="2800" dirty="0"/>
              <a:t> </a:t>
            </a:r>
            <a:r>
              <a:rPr lang="el-GR" sz="2800" dirty="0" err="1"/>
              <a:t>Use</a:t>
            </a:r>
            <a:r>
              <a:rPr lang="el-GR" sz="2800" dirty="0"/>
              <a:t> </a:t>
            </a:r>
            <a:r>
              <a:rPr lang="el-GR" sz="2800" dirty="0" err="1"/>
              <a:t>Efficiency</a:t>
            </a:r>
            <a:r>
              <a:rPr lang="el-GR" sz="2800" dirty="0"/>
              <a:t>), WUE, η οποία δίδεται γενικώς από τον λόγο της τελικής απόδοσης της καλλιέργειας προς την ποσότητα νερού που καταναλώθηκε για να επιτευχθεί αυτή η απόδοση.</a:t>
            </a:r>
          </a:p>
          <a:p>
            <a:r>
              <a:rPr lang="el-GR" sz="2800" dirty="0"/>
              <a:t>Μολονότι το είδος της καλλιέργειας μαζί με την διαθέσιμη ενέργεια από την ηλιακή ακτινοβολία είναι πολύ σημαντικοί παράγοντες που επηρεάζουν την WUE, το νερό είναι το κρίσιμο και σημαντικό στοιχείο στην γεωργία. Το νερό είναι σημαντικό στην τροφοδοτούμενη από τη βροχή γεωργία, πολύ σημαντικό στην γεωργία ημίξηρων περιοχών και εξόχως σημαντικό στην αρδευόμενη γεωργία </a:t>
            </a:r>
          </a:p>
          <a:p>
            <a:pPr marL="0" indent="0">
              <a:buNone/>
            </a:pPr>
            <a:endParaRPr lang="el-GR" sz="2800" dirty="0"/>
          </a:p>
          <a:p>
            <a:pPr marL="0" indent="0">
              <a:buNone/>
            </a:pPr>
            <a:endParaRPr lang="el-GR" sz="2800" dirty="0"/>
          </a:p>
        </p:txBody>
      </p:sp>
      <p:sp>
        <p:nvSpPr>
          <p:cNvPr id="6" name="Θέση υποσέλιδου 1" descr="."/>
          <p:cNvSpPr>
            <a:spLocks noGrp="1"/>
          </p:cNvSpPr>
          <p:nvPr>
            <p:ph type="ftr" sz="quarter" idx="11"/>
          </p:nvPr>
        </p:nvSpPr>
        <p:spPr>
          <a:xfrm>
            <a:off x="3124200" y="6356350"/>
            <a:ext cx="2895600" cy="365125"/>
          </a:xfrm>
        </p:spPr>
        <p:txBody>
          <a:bodyPr/>
          <a:lstStyle/>
          <a:p>
            <a:pPr>
              <a:defRPr/>
            </a:pPr>
            <a:r>
              <a:rPr lang="el-GR" sz="1400" dirty="0">
                <a:solidFill>
                  <a:prstClr val="black"/>
                </a:solidFill>
              </a:rPr>
              <a:t>Βασικές έννοιες και </a:t>
            </a:r>
            <a:r>
              <a:rPr lang="el-GR" sz="1400" dirty="0" smtClean="0">
                <a:solidFill>
                  <a:prstClr val="black"/>
                </a:solidFill>
              </a:rPr>
              <a:t>όροι</a:t>
            </a:r>
            <a:endParaRPr lang="el-GR" sz="1400" dirty="0">
              <a:solidFill>
                <a:prstClr val="black"/>
              </a:solidFill>
            </a:endParaRPr>
          </a:p>
        </p:txBody>
      </p:sp>
      <p:sp>
        <p:nvSpPr>
          <p:cNvPr id="5" name="Θέση αριθμού διαφάνειας 1" descr="."/>
          <p:cNvSpPr>
            <a:spLocks noGrp="1"/>
          </p:cNvSpPr>
          <p:nvPr>
            <p:ph type="sldNum" sz="quarter" idx="12"/>
          </p:nvPr>
        </p:nvSpPr>
        <p:spPr>
          <a:xfrm>
            <a:off x="6553200" y="6356350"/>
            <a:ext cx="2133600" cy="365125"/>
          </a:xfrm>
        </p:spPr>
        <p:txBody>
          <a:bodyPr/>
          <a:lstStyle/>
          <a:p>
            <a:pPr>
              <a:defRPr/>
            </a:pPr>
            <a:fld id="{00AE728C-E611-4819-AE43-A6ECB79E445A}" type="slidenum">
              <a:rPr lang="el-GR" sz="1400" smtClean="0">
                <a:solidFill>
                  <a:schemeClr val="tx1"/>
                </a:solidFill>
              </a:rPr>
              <a:pPr>
                <a:defRPr/>
              </a:pPr>
              <a:t>12</a:t>
            </a:fld>
            <a:endParaRPr lang="el-GR" sz="1400" dirty="0">
              <a:solidFill>
                <a:schemeClr val="tx1"/>
              </a:solidFill>
            </a:endParaRPr>
          </a:p>
        </p:txBody>
      </p:sp>
    </p:spTree>
    <p:extLst>
      <p:ext uri="{BB962C8B-B14F-4D97-AF65-F5344CB8AC3E}">
        <p14:creationId xmlns:p14="http://schemas.microsoft.com/office/powerpoint/2010/main" val="18427953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Αποδοτικότητα χρήσης νερού </a:t>
            </a:r>
            <a:r>
              <a:rPr lang="el-GR" b="1" dirty="0" smtClean="0"/>
              <a:t>2</a:t>
            </a:r>
            <a:endParaRPr lang="el-GR" b="1" dirty="0"/>
          </a:p>
        </p:txBody>
      </p:sp>
      <p:sp>
        <p:nvSpPr>
          <p:cNvPr id="3" name="Θέση περιεχομένου 1"/>
          <p:cNvSpPr>
            <a:spLocks noGrp="1"/>
          </p:cNvSpPr>
          <p:nvPr>
            <p:ph idx="1"/>
          </p:nvPr>
        </p:nvSpPr>
        <p:spPr/>
        <p:txBody>
          <a:bodyPr>
            <a:noAutofit/>
          </a:bodyPr>
          <a:lstStyle/>
          <a:p>
            <a:pPr marL="0" indent="0">
              <a:buNone/>
            </a:pPr>
            <a:r>
              <a:rPr lang="el-GR" sz="2400" dirty="0"/>
              <a:t>Η WUE ορίζεται γενικώς ως </a:t>
            </a:r>
          </a:p>
          <a:p>
            <a:pPr marL="0" indent="0">
              <a:buNone/>
            </a:pPr>
            <a:endParaRPr lang="el-GR" sz="2400" dirty="0" smtClean="0"/>
          </a:p>
          <a:p>
            <a:pPr marL="0" indent="0">
              <a:buNone/>
            </a:pPr>
            <a:endParaRPr lang="el-GR" sz="2400" dirty="0"/>
          </a:p>
          <a:p>
            <a:pPr marL="0" indent="0">
              <a:buNone/>
            </a:pPr>
            <a:endParaRPr lang="el-GR" sz="2400" dirty="0" smtClean="0"/>
          </a:p>
          <a:p>
            <a:pPr marL="0" indent="0">
              <a:buNone/>
            </a:pPr>
            <a:endParaRPr lang="el-GR" sz="2400" dirty="0"/>
          </a:p>
          <a:p>
            <a:pPr marL="0" indent="0">
              <a:buNone/>
            </a:pPr>
            <a:endParaRPr lang="el-GR" sz="2400" dirty="0" smtClean="0"/>
          </a:p>
          <a:p>
            <a:pPr marL="0" indent="0">
              <a:buNone/>
            </a:pPr>
            <a:endParaRPr lang="el-GR" sz="2400" dirty="0"/>
          </a:p>
        </p:txBody>
      </p:sp>
      <p:sp>
        <p:nvSpPr>
          <p:cNvPr id="6" name="Θέση υποσέλιδου 1" descr="."/>
          <p:cNvSpPr>
            <a:spLocks noGrp="1"/>
          </p:cNvSpPr>
          <p:nvPr>
            <p:ph type="ftr" sz="quarter" idx="11"/>
          </p:nvPr>
        </p:nvSpPr>
        <p:spPr>
          <a:xfrm>
            <a:off x="3124200" y="6356350"/>
            <a:ext cx="2895600" cy="365125"/>
          </a:xfrm>
        </p:spPr>
        <p:txBody>
          <a:bodyPr/>
          <a:lstStyle/>
          <a:p>
            <a:pPr>
              <a:defRPr/>
            </a:pPr>
            <a:r>
              <a:rPr lang="el-GR" sz="1400" dirty="0">
                <a:solidFill>
                  <a:prstClr val="black"/>
                </a:solidFill>
              </a:rPr>
              <a:t>Βασικές έννοιες και </a:t>
            </a:r>
            <a:r>
              <a:rPr lang="el-GR" sz="1400" dirty="0" smtClean="0">
                <a:solidFill>
                  <a:prstClr val="black"/>
                </a:solidFill>
              </a:rPr>
              <a:t>όροι</a:t>
            </a:r>
            <a:endParaRPr lang="el-GR" sz="1400" dirty="0">
              <a:solidFill>
                <a:prstClr val="black"/>
              </a:solidFill>
            </a:endParaRPr>
          </a:p>
        </p:txBody>
      </p:sp>
      <p:sp>
        <p:nvSpPr>
          <p:cNvPr id="5" name="Θέση αριθμού διαφάνειας 1" descr="."/>
          <p:cNvSpPr>
            <a:spLocks noGrp="1"/>
          </p:cNvSpPr>
          <p:nvPr>
            <p:ph type="sldNum" sz="quarter" idx="12"/>
          </p:nvPr>
        </p:nvSpPr>
        <p:spPr>
          <a:xfrm>
            <a:off x="6553200" y="6356350"/>
            <a:ext cx="2133600" cy="365125"/>
          </a:xfrm>
        </p:spPr>
        <p:txBody>
          <a:bodyPr/>
          <a:lstStyle/>
          <a:p>
            <a:pPr>
              <a:defRPr/>
            </a:pPr>
            <a:fld id="{00AE728C-E611-4819-AE43-A6ECB79E445A}" type="slidenum">
              <a:rPr lang="el-GR" sz="1400" smtClean="0">
                <a:solidFill>
                  <a:schemeClr val="tx1"/>
                </a:solidFill>
              </a:rPr>
              <a:pPr>
                <a:defRPr/>
              </a:pPr>
              <a:t>13</a:t>
            </a:fld>
            <a:endParaRPr lang="el-GR" sz="1400" dirty="0">
              <a:solidFill>
                <a:schemeClr val="tx1"/>
              </a:solidFill>
            </a:endParaRPr>
          </a:p>
        </p:txBody>
      </p:sp>
      <p:grpSp>
        <p:nvGrpSpPr>
          <p:cNvPr id="15" name="Ομάδα 14" descr="Εικόνα εξίσωσης όπου απεικονίζεται στον αριθμητή η παραγωγή της καλλιέργειας και στον παρονομαστή το νερό χρήσης για την παραγωγή ώστε να υπολογιστεί η αποδοτικότητα χρήσης νερού" title="Σχέση 2"/>
          <p:cNvGrpSpPr/>
          <p:nvPr/>
        </p:nvGrpSpPr>
        <p:grpSpPr>
          <a:xfrm>
            <a:off x="1775803" y="2564904"/>
            <a:ext cx="7242676" cy="2490277"/>
            <a:chOff x="1775803" y="2564904"/>
            <a:chExt cx="7242676" cy="2490277"/>
          </a:xfrm>
        </p:grpSpPr>
        <p:grpSp>
          <p:nvGrpSpPr>
            <p:cNvPr id="11" name="Ομάδα 10"/>
            <p:cNvGrpSpPr/>
            <p:nvPr/>
          </p:nvGrpSpPr>
          <p:grpSpPr>
            <a:xfrm>
              <a:off x="2410586" y="2564904"/>
              <a:ext cx="3960000" cy="1224136"/>
              <a:chOff x="2410586" y="2564904"/>
              <a:chExt cx="3960000" cy="1224136"/>
            </a:xfrm>
          </p:grpSpPr>
          <p:sp>
            <p:nvSpPr>
              <p:cNvPr id="10" name="Στρογγυλεμένο ορθογώνιο 13">
                <a:hlinkClick r:id="" action="ppaction://noaction"/>
              </p:cNvPr>
              <p:cNvSpPr/>
              <p:nvPr/>
            </p:nvSpPr>
            <p:spPr>
              <a:xfrm>
                <a:off x="2410586" y="2564904"/>
                <a:ext cx="3960000" cy="1224136"/>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l-GR" sz="2000" b="1" dirty="0"/>
              </a:p>
            </p:txBody>
          </p:sp>
          <p:graphicFrame>
            <p:nvGraphicFramePr>
              <p:cNvPr id="13" name="Αντικείμενο 12"/>
              <p:cNvGraphicFramePr>
                <a:graphicFrameLocks noChangeAspect="1"/>
              </p:cNvGraphicFramePr>
              <p:nvPr>
                <p:extLst>
                  <p:ext uri="{D42A27DB-BD31-4B8C-83A1-F6EECF244321}">
                    <p14:modId xmlns:p14="http://schemas.microsoft.com/office/powerpoint/2010/main" val="4213564821"/>
                  </p:ext>
                </p:extLst>
              </p:nvPr>
            </p:nvGraphicFramePr>
            <p:xfrm>
              <a:off x="3746858" y="2672916"/>
              <a:ext cx="1650283" cy="983823"/>
            </p:xfrm>
            <a:graphic>
              <a:graphicData uri="http://schemas.openxmlformats.org/presentationml/2006/ole">
                <mc:AlternateContent xmlns:mc="http://schemas.openxmlformats.org/markup-compatibility/2006">
                  <mc:Choice xmlns:v="urn:schemas-microsoft-com:vml" Requires="v">
                    <p:oleObj spid="_x0000_s2059" name="Equation" r:id="rId4" imgW="660240" imgH="393480" progId="Equation.3">
                      <p:embed/>
                    </p:oleObj>
                  </mc:Choice>
                  <mc:Fallback>
                    <p:oleObj name="Equation" r:id="rId4" imgW="660240" imgH="393480" progId="Equation.3">
                      <p:embed/>
                      <p:pic>
                        <p:nvPicPr>
                          <p:cNvPr id="0" name=""/>
                          <p:cNvPicPr>
                            <a:picLocks noChangeAspect="1" noChangeArrowheads="1"/>
                          </p:cNvPicPr>
                          <p:nvPr/>
                        </p:nvPicPr>
                        <p:blipFill>
                          <a:blip r:embed="rId5"/>
                          <a:srcRect/>
                          <a:stretch>
                            <a:fillRect/>
                          </a:stretch>
                        </p:blipFill>
                        <p:spPr bwMode="auto">
                          <a:xfrm>
                            <a:off x="3746858" y="2672916"/>
                            <a:ext cx="1650283" cy="983823"/>
                          </a:xfrm>
                          <a:prstGeom prst="rect">
                            <a:avLst/>
                          </a:prstGeom>
                          <a:noFill/>
                        </p:spPr>
                      </p:pic>
                    </p:oleObj>
                  </mc:Fallback>
                </mc:AlternateContent>
              </a:graphicData>
            </a:graphic>
          </p:graphicFrame>
        </p:grpSp>
        <p:pic>
          <p:nvPicPr>
            <p:cNvPr id="14" name="Εικόνα 13"/>
            <p:cNvPicPr>
              <a:picLocks noChangeAspect="1"/>
            </p:cNvPicPr>
            <p:nvPr/>
          </p:nvPicPr>
          <p:blipFill>
            <a:blip r:embed="rId6"/>
            <a:stretch>
              <a:fillRect/>
            </a:stretch>
          </p:blipFill>
          <p:spPr>
            <a:xfrm>
              <a:off x="1775803" y="3927323"/>
              <a:ext cx="7242676" cy="1127858"/>
            </a:xfrm>
            <a:prstGeom prst="rect">
              <a:avLst/>
            </a:prstGeom>
          </p:spPr>
        </p:pic>
      </p:grpSp>
    </p:spTree>
    <p:custDataLst>
      <p:tags r:id="rId2"/>
    </p:custDataLst>
    <p:extLst>
      <p:ext uri="{BB962C8B-B14F-4D97-AF65-F5344CB8AC3E}">
        <p14:creationId xmlns:p14="http://schemas.microsoft.com/office/powerpoint/2010/main" val="23767509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Αποδοτικότητα χρήσης νερού </a:t>
            </a:r>
            <a:r>
              <a:rPr lang="el-GR" b="1" dirty="0" smtClean="0"/>
              <a:t>3</a:t>
            </a:r>
            <a:endParaRPr lang="el-GR" b="1" dirty="0"/>
          </a:p>
        </p:txBody>
      </p:sp>
      <p:sp>
        <p:nvSpPr>
          <p:cNvPr id="3" name="Θέση περιεχομένου 1"/>
          <p:cNvSpPr>
            <a:spLocks noGrp="1"/>
          </p:cNvSpPr>
          <p:nvPr>
            <p:ph idx="1"/>
          </p:nvPr>
        </p:nvSpPr>
        <p:spPr/>
        <p:txBody>
          <a:bodyPr>
            <a:normAutofit/>
          </a:bodyPr>
          <a:lstStyle/>
          <a:p>
            <a:r>
              <a:rPr lang="el-GR" sz="2400" dirty="0"/>
              <a:t>Η WUE μπορεί επίσης να υπολογισθεί στη βάση της παραγωγής σε ξηρή μάζα (</a:t>
            </a:r>
            <a:r>
              <a:rPr lang="el-GR" sz="2400" dirty="0" err="1"/>
              <a:t>Sinclair</a:t>
            </a:r>
            <a:r>
              <a:rPr lang="el-GR" sz="2400" dirty="0"/>
              <a:t> </a:t>
            </a:r>
            <a:r>
              <a:rPr lang="el-GR" sz="2400" dirty="0" err="1"/>
              <a:t>et</a:t>
            </a:r>
            <a:r>
              <a:rPr lang="el-GR" sz="2400" dirty="0"/>
              <a:t> </a:t>
            </a:r>
            <a:r>
              <a:rPr lang="el-GR" sz="2400" dirty="0" err="1"/>
              <a:t>al</a:t>
            </a:r>
            <a:r>
              <a:rPr lang="el-GR" sz="2400" dirty="0"/>
              <a:t>., 1984), αλλά συνήθως η παραγωγή εκφράζεται σε νωπή (εμπορεύσιμη) μάζα, με πρότυπη σε κάποιες περιπτώσεις περιεκτικότητα σε υγρασία.</a:t>
            </a:r>
          </a:p>
          <a:p>
            <a:r>
              <a:rPr lang="el-GR" sz="2400" dirty="0"/>
              <a:t>Μολονότι με αυτόν τον όρο η WUE είναι χρήσιμη και έχει χρησιμοποιηθεί σε πολλές αναλύσεις, δεν διαχωρίζει τον ρόλο της άρδευσης. </a:t>
            </a:r>
          </a:p>
          <a:p>
            <a:pPr>
              <a:lnSpc>
                <a:spcPct val="125000"/>
              </a:lnSpc>
              <a:spcBef>
                <a:spcPts val="0"/>
              </a:spcBef>
            </a:pPr>
            <a:endParaRPr lang="el-GR" sz="2400" dirty="0"/>
          </a:p>
        </p:txBody>
      </p:sp>
      <p:sp>
        <p:nvSpPr>
          <p:cNvPr id="6" name="Θέση υποσέλιδου 1" descr="."/>
          <p:cNvSpPr>
            <a:spLocks noGrp="1"/>
          </p:cNvSpPr>
          <p:nvPr>
            <p:ph type="ftr" sz="quarter" idx="11"/>
          </p:nvPr>
        </p:nvSpPr>
        <p:spPr>
          <a:xfrm>
            <a:off x="3124200" y="6356350"/>
            <a:ext cx="2895600" cy="365125"/>
          </a:xfrm>
        </p:spPr>
        <p:txBody>
          <a:bodyPr/>
          <a:lstStyle/>
          <a:p>
            <a:pPr>
              <a:defRPr/>
            </a:pPr>
            <a:r>
              <a:rPr lang="el-GR" sz="1400" dirty="0">
                <a:solidFill>
                  <a:prstClr val="black"/>
                </a:solidFill>
              </a:rPr>
              <a:t>Βασικές έννοιες και </a:t>
            </a:r>
            <a:r>
              <a:rPr lang="el-GR" sz="1400" dirty="0" smtClean="0">
                <a:solidFill>
                  <a:prstClr val="black"/>
                </a:solidFill>
              </a:rPr>
              <a:t>όροι</a:t>
            </a:r>
            <a:endParaRPr lang="el-GR" sz="1400" dirty="0">
              <a:solidFill>
                <a:prstClr val="black"/>
              </a:solidFill>
            </a:endParaRPr>
          </a:p>
        </p:txBody>
      </p:sp>
      <p:sp>
        <p:nvSpPr>
          <p:cNvPr id="5" name="Θέση αριθμού διαφάνειας 1" descr="."/>
          <p:cNvSpPr>
            <a:spLocks noGrp="1"/>
          </p:cNvSpPr>
          <p:nvPr>
            <p:ph type="sldNum" sz="quarter" idx="12"/>
          </p:nvPr>
        </p:nvSpPr>
        <p:spPr>
          <a:xfrm>
            <a:off x="6553200" y="6356350"/>
            <a:ext cx="2133600" cy="365125"/>
          </a:xfrm>
        </p:spPr>
        <p:txBody>
          <a:bodyPr/>
          <a:lstStyle/>
          <a:p>
            <a:pPr>
              <a:defRPr/>
            </a:pPr>
            <a:fld id="{00AE728C-E611-4819-AE43-A6ECB79E445A}" type="slidenum">
              <a:rPr lang="el-GR" sz="1400" smtClean="0">
                <a:solidFill>
                  <a:schemeClr val="tx1"/>
                </a:solidFill>
              </a:rPr>
              <a:pPr>
                <a:defRPr/>
              </a:pPr>
              <a:t>14</a:t>
            </a:fld>
            <a:endParaRPr lang="el-GR" sz="1400" dirty="0">
              <a:solidFill>
                <a:schemeClr val="tx1"/>
              </a:solidFill>
            </a:endParaRPr>
          </a:p>
        </p:txBody>
      </p:sp>
    </p:spTree>
    <p:extLst>
      <p:ext uri="{BB962C8B-B14F-4D97-AF65-F5344CB8AC3E}">
        <p14:creationId xmlns:p14="http://schemas.microsoft.com/office/powerpoint/2010/main" val="583178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Αποδοτικότητα χρήσης νερού 4</a:t>
            </a:r>
          </a:p>
        </p:txBody>
      </p:sp>
      <p:sp>
        <p:nvSpPr>
          <p:cNvPr id="3" name="Θέση περιεχομένου 1"/>
          <p:cNvSpPr>
            <a:spLocks noGrp="1"/>
          </p:cNvSpPr>
          <p:nvPr>
            <p:ph idx="1"/>
          </p:nvPr>
        </p:nvSpPr>
        <p:spPr/>
        <p:txBody>
          <a:bodyPr>
            <a:normAutofit/>
          </a:bodyPr>
          <a:lstStyle/>
          <a:p>
            <a:r>
              <a:rPr lang="el-GR" sz="2400" dirty="0"/>
              <a:t>Ο </a:t>
            </a:r>
            <a:r>
              <a:rPr lang="el-GR" sz="2400" dirty="0" err="1"/>
              <a:t>Boss</a:t>
            </a:r>
            <a:r>
              <a:rPr lang="el-GR" sz="2400" dirty="0"/>
              <a:t> (1980,1985) ανέπτυξε κάποιες εκφράσεις που μπορούν ίσως να περιγράψουν το ρόλο της άρδευσης στην WUE. Αυτές μπορούν να γραφούν ως συνολική αποδοτικότητα χρήσης νερού (WUE</a:t>
            </a:r>
            <a:r>
              <a:rPr lang="el-GR" sz="2400" baseline="-25000" dirty="0"/>
              <a:t>ΕΤ</a:t>
            </a:r>
            <a:r>
              <a:rPr lang="el-GR" sz="2400" dirty="0"/>
              <a:t>) και αποδοτικότητα χρήσης αρδευτικού νερού (WUE</a:t>
            </a:r>
            <a:r>
              <a:rPr lang="el-GR" sz="2400" baseline="-25000" dirty="0"/>
              <a:t>IRR</a:t>
            </a:r>
            <a:r>
              <a:rPr lang="el-GR" sz="2400" dirty="0"/>
              <a:t>), ως:</a:t>
            </a:r>
          </a:p>
          <a:p>
            <a:endParaRPr lang="el-GR" sz="2400" dirty="0"/>
          </a:p>
          <a:p>
            <a:pPr>
              <a:lnSpc>
                <a:spcPct val="125000"/>
              </a:lnSpc>
              <a:spcBef>
                <a:spcPts val="0"/>
              </a:spcBef>
            </a:pPr>
            <a:endParaRPr lang="el-GR" sz="2400" dirty="0"/>
          </a:p>
        </p:txBody>
      </p:sp>
      <p:sp>
        <p:nvSpPr>
          <p:cNvPr id="6" name="Θέση υποσέλιδου 1" descr="."/>
          <p:cNvSpPr>
            <a:spLocks noGrp="1"/>
          </p:cNvSpPr>
          <p:nvPr>
            <p:ph type="ftr" sz="quarter" idx="11"/>
          </p:nvPr>
        </p:nvSpPr>
        <p:spPr>
          <a:xfrm>
            <a:off x="3124200" y="6356350"/>
            <a:ext cx="2895600" cy="365125"/>
          </a:xfrm>
        </p:spPr>
        <p:txBody>
          <a:bodyPr/>
          <a:lstStyle/>
          <a:p>
            <a:pPr>
              <a:defRPr/>
            </a:pPr>
            <a:r>
              <a:rPr lang="el-GR" sz="1400" dirty="0">
                <a:solidFill>
                  <a:prstClr val="black"/>
                </a:solidFill>
              </a:rPr>
              <a:t>Βασικές έννοιες και </a:t>
            </a:r>
            <a:r>
              <a:rPr lang="el-GR" sz="1400" dirty="0" smtClean="0">
                <a:solidFill>
                  <a:prstClr val="black"/>
                </a:solidFill>
              </a:rPr>
              <a:t>όροι</a:t>
            </a:r>
            <a:endParaRPr lang="el-GR" sz="1400" dirty="0">
              <a:solidFill>
                <a:prstClr val="black"/>
              </a:solidFill>
            </a:endParaRPr>
          </a:p>
        </p:txBody>
      </p:sp>
      <p:sp>
        <p:nvSpPr>
          <p:cNvPr id="5" name="Θέση αριθμού διαφάνειας 1" descr="."/>
          <p:cNvSpPr>
            <a:spLocks noGrp="1"/>
          </p:cNvSpPr>
          <p:nvPr>
            <p:ph type="sldNum" sz="quarter" idx="12"/>
          </p:nvPr>
        </p:nvSpPr>
        <p:spPr>
          <a:xfrm>
            <a:off x="6553200" y="6356350"/>
            <a:ext cx="2133600" cy="365125"/>
          </a:xfrm>
        </p:spPr>
        <p:txBody>
          <a:bodyPr/>
          <a:lstStyle/>
          <a:p>
            <a:pPr>
              <a:defRPr/>
            </a:pPr>
            <a:fld id="{00AE728C-E611-4819-AE43-A6ECB79E445A}" type="slidenum">
              <a:rPr lang="el-GR" sz="1400" smtClean="0">
                <a:solidFill>
                  <a:schemeClr val="tx1"/>
                </a:solidFill>
              </a:rPr>
              <a:pPr>
                <a:defRPr/>
              </a:pPr>
              <a:t>15</a:t>
            </a:fld>
            <a:endParaRPr lang="el-GR" sz="1400" dirty="0">
              <a:solidFill>
                <a:schemeClr val="tx1"/>
              </a:solidFill>
            </a:endParaRPr>
          </a:p>
        </p:txBody>
      </p:sp>
      <p:grpSp>
        <p:nvGrpSpPr>
          <p:cNvPr id="9" name="Ομάδα 8" descr="Εικόνα εξισώσεων όπου απεικονίζεται στον αριθμητή η μάζα του παραγόμενου προϊόντος και στον παρονομαστή η υδατοκατανάλωση ή το νερό που εφαρμόστηκε με την άρδευση ώστε να υπολογιστεί η αποδοτικότητα χρήσης νερού ή η αποδοτικότητα χρήσης αρδευτικού νερού." title="Σχέση 3 και 4"/>
          <p:cNvGrpSpPr/>
          <p:nvPr/>
        </p:nvGrpSpPr>
        <p:grpSpPr>
          <a:xfrm>
            <a:off x="1367644" y="3717072"/>
            <a:ext cx="6408712" cy="972068"/>
            <a:chOff x="1367644" y="3717072"/>
            <a:chExt cx="6408712" cy="972068"/>
          </a:xfrm>
        </p:grpSpPr>
        <p:sp>
          <p:nvSpPr>
            <p:cNvPr id="10" name="Στρογγυλεμένο ορθογώνιο 13">
              <a:hlinkClick r:id="" action="ppaction://noaction"/>
            </p:cNvPr>
            <p:cNvSpPr/>
            <p:nvPr/>
          </p:nvSpPr>
          <p:spPr>
            <a:xfrm>
              <a:off x="1367644" y="3717072"/>
              <a:ext cx="6408712" cy="972068"/>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l-GR" sz="2000" b="1" dirty="0"/>
            </a:p>
          </p:txBody>
        </p:sp>
        <p:graphicFrame>
          <p:nvGraphicFramePr>
            <p:cNvPr id="11" name="Αντικείμενο 10"/>
            <p:cNvGraphicFramePr>
              <a:graphicFrameLocks noChangeAspect="1"/>
            </p:cNvGraphicFramePr>
            <p:nvPr>
              <p:extLst>
                <p:ext uri="{D42A27DB-BD31-4B8C-83A1-F6EECF244321}">
                  <p14:modId xmlns:p14="http://schemas.microsoft.com/office/powerpoint/2010/main" val="4240257306"/>
                </p:ext>
              </p:extLst>
            </p:nvPr>
          </p:nvGraphicFramePr>
          <p:xfrm>
            <a:off x="2195723" y="3753532"/>
            <a:ext cx="1651000" cy="863600"/>
          </p:xfrm>
          <a:graphic>
            <a:graphicData uri="http://schemas.openxmlformats.org/presentationml/2006/ole">
              <mc:AlternateContent xmlns:mc="http://schemas.openxmlformats.org/markup-compatibility/2006">
                <mc:Choice xmlns:v="urn:schemas-microsoft-com:vml" Requires="v">
                  <p:oleObj spid="_x0000_s3086" name="Εξίσωση" r:id="rId5" imgW="825500" imgH="431800" progId="Equation.3">
                    <p:embed/>
                  </p:oleObj>
                </mc:Choice>
                <mc:Fallback>
                  <p:oleObj name="Εξίσωση" r:id="rId5" imgW="825500" imgH="4318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95723" y="3753532"/>
                          <a:ext cx="1651000" cy="863600"/>
                        </a:xfrm>
                        <a:prstGeom prst="rect">
                          <a:avLst/>
                        </a:prstGeom>
                        <a:noFill/>
                      </p:spPr>
                    </p:pic>
                  </p:oleObj>
                </mc:Fallback>
              </mc:AlternateContent>
            </a:graphicData>
          </a:graphic>
        </p:graphicFrame>
        <p:graphicFrame>
          <p:nvGraphicFramePr>
            <p:cNvPr id="12" name="Αντικείμενο 11"/>
            <p:cNvGraphicFramePr>
              <a:graphicFrameLocks noChangeAspect="1"/>
            </p:cNvGraphicFramePr>
            <p:nvPr>
              <p:extLst>
                <p:ext uri="{D42A27DB-BD31-4B8C-83A1-F6EECF244321}">
                  <p14:modId xmlns:p14="http://schemas.microsoft.com/office/powerpoint/2010/main" val="1549396649"/>
                </p:ext>
              </p:extLst>
            </p:nvPr>
          </p:nvGraphicFramePr>
          <p:xfrm>
            <a:off x="5040035" y="3753531"/>
            <a:ext cx="1854200" cy="863600"/>
          </p:xfrm>
          <a:graphic>
            <a:graphicData uri="http://schemas.openxmlformats.org/presentationml/2006/ole">
              <mc:AlternateContent xmlns:mc="http://schemas.openxmlformats.org/markup-compatibility/2006">
                <mc:Choice xmlns:v="urn:schemas-microsoft-com:vml" Requires="v">
                  <p:oleObj spid="_x0000_s3087" name="Εξίσωση" r:id="rId7" imgW="927100" imgH="431800" progId="Equation.3">
                    <p:embed/>
                  </p:oleObj>
                </mc:Choice>
                <mc:Fallback>
                  <p:oleObj name="Εξίσωση" r:id="rId7" imgW="927100" imgH="43180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040035" y="3753531"/>
                          <a:ext cx="1854200" cy="863600"/>
                        </a:xfrm>
                        <a:prstGeom prst="rect">
                          <a:avLst/>
                        </a:prstGeom>
                        <a:noFill/>
                      </p:spPr>
                    </p:pic>
                  </p:oleObj>
                </mc:Fallback>
              </mc:AlternateContent>
            </a:graphicData>
          </a:graphic>
        </p:graphicFrame>
      </p:grpSp>
      <p:graphicFrame>
        <p:nvGraphicFramePr>
          <p:cNvPr id="13" name="Πίνακας 12"/>
          <p:cNvGraphicFramePr>
            <a:graphicFrameLocks noGrp="1"/>
          </p:cNvGraphicFramePr>
          <p:nvPr>
            <p:custDataLst>
              <p:tags r:id="rId3"/>
            </p:custDataLst>
            <p:extLst>
              <p:ext uri="{D42A27DB-BD31-4B8C-83A1-F6EECF244321}">
                <p14:modId xmlns:p14="http://schemas.microsoft.com/office/powerpoint/2010/main" val="3343352586"/>
              </p:ext>
            </p:extLst>
          </p:nvPr>
        </p:nvGraphicFramePr>
        <p:xfrm>
          <a:off x="1043622" y="4729775"/>
          <a:ext cx="7056756" cy="1626576"/>
        </p:xfrm>
        <a:graphic>
          <a:graphicData uri="http://schemas.openxmlformats.org/drawingml/2006/table">
            <a:tbl>
              <a:tblPr firstRow="1"/>
              <a:tblGrid>
                <a:gridCol w="864096"/>
                <a:gridCol w="252000"/>
                <a:gridCol w="5940660"/>
              </a:tblGrid>
              <a:tr h="1626576">
                <a:tc>
                  <a:txBody>
                    <a:bodyPr/>
                    <a:lstStyle/>
                    <a:p>
                      <a:pPr algn="r">
                        <a:lnSpc>
                          <a:spcPct val="115000"/>
                        </a:lnSpc>
                        <a:spcAft>
                          <a:spcPts val="0"/>
                        </a:spcAft>
                      </a:pPr>
                      <a:r>
                        <a:rPr lang="el-GR" sz="1800" b="1" i="1" dirty="0" smtClean="0">
                          <a:effectLst/>
                          <a:latin typeface="Calibri"/>
                          <a:ea typeface="Times New Roman"/>
                        </a:rPr>
                        <a:t>WUE</a:t>
                      </a:r>
                      <a:r>
                        <a:rPr lang="el-GR" sz="1800" b="1" i="1" baseline="-25000" dirty="0" smtClean="0">
                          <a:effectLst/>
                          <a:latin typeface="Calibri"/>
                          <a:ea typeface="Times New Roman"/>
                        </a:rPr>
                        <a:t>ΕΤ</a:t>
                      </a:r>
                      <a:endParaRPr lang="el-GR" sz="1800" b="1" dirty="0" smtClean="0">
                        <a:effectLst/>
                        <a:latin typeface="Times New Roman"/>
                        <a:ea typeface="Times New Roman"/>
                      </a:endParaRPr>
                    </a:p>
                    <a:p>
                      <a:pPr algn="r">
                        <a:lnSpc>
                          <a:spcPct val="115000"/>
                        </a:lnSpc>
                        <a:spcAft>
                          <a:spcPts val="0"/>
                        </a:spcAft>
                      </a:pPr>
                      <a:r>
                        <a:rPr lang="el-GR" sz="1800" b="1" i="1" dirty="0" smtClean="0">
                          <a:effectLst/>
                          <a:latin typeface="Calibri"/>
                          <a:ea typeface="Times New Roman"/>
                        </a:rPr>
                        <a:t>WUE</a:t>
                      </a:r>
                      <a:r>
                        <a:rPr lang="el-GR" sz="1800" b="1" i="1" baseline="-25000" dirty="0" smtClean="0">
                          <a:effectLst/>
                          <a:latin typeface="Calibri"/>
                          <a:ea typeface="Times New Roman"/>
                        </a:rPr>
                        <a:t>IRR</a:t>
                      </a:r>
                      <a:endParaRPr lang="el-GR" sz="1800" b="1" dirty="0" smtClean="0">
                        <a:effectLst/>
                        <a:latin typeface="Times New Roman"/>
                        <a:ea typeface="Times New Roman"/>
                      </a:endParaRPr>
                    </a:p>
                    <a:p>
                      <a:pPr algn="r">
                        <a:lnSpc>
                          <a:spcPct val="115000"/>
                        </a:lnSpc>
                        <a:spcAft>
                          <a:spcPts val="0"/>
                        </a:spcAft>
                      </a:pPr>
                      <a:r>
                        <a:rPr lang="el-GR" sz="1800" b="1" i="1" dirty="0" smtClean="0">
                          <a:effectLst/>
                          <a:latin typeface="Calibri"/>
                          <a:ea typeface="Times New Roman"/>
                        </a:rPr>
                        <a:t>Y</a:t>
                      </a:r>
                      <a:endParaRPr lang="el-GR" sz="1800" b="1" dirty="0" smtClean="0">
                        <a:effectLst/>
                        <a:latin typeface="Times New Roman"/>
                        <a:ea typeface="Times New Roman"/>
                      </a:endParaRPr>
                    </a:p>
                    <a:p>
                      <a:pPr algn="r">
                        <a:lnSpc>
                          <a:spcPct val="115000"/>
                        </a:lnSpc>
                        <a:spcAft>
                          <a:spcPts val="0"/>
                        </a:spcAft>
                      </a:pPr>
                      <a:r>
                        <a:rPr lang="el-GR" sz="1800" b="1" i="1" dirty="0" err="1" smtClean="0">
                          <a:effectLst/>
                          <a:latin typeface="Calibri"/>
                          <a:ea typeface="Times New Roman"/>
                        </a:rPr>
                        <a:t>ET</a:t>
                      </a:r>
                      <a:r>
                        <a:rPr lang="el-GR" sz="1800" b="1" i="1" baseline="-25000" dirty="0" err="1" smtClean="0">
                          <a:effectLst/>
                          <a:latin typeface="Calibri"/>
                          <a:ea typeface="Times New Roman"/>
                        </a:rPr>
                        <a:t>i</a:t>
                      </a:r>
                      <a:endParaRPr lang="el-GR" sz="1800" b="1" dirty="0" smtClean="0">
                        <a:effectLst/>
                        <a:latin typeface="Times New Roman"/>
                        <a:ea typeface="Times New Roman"/>
                      </a:endParaRPr>
                    </a:p>
                    <a:p>
                      <a:pPr algn="r">
                        <a:lnSpc>
                          <a:spcPct val="115000"/>
                        </a:lnSpc>
                        <a:spcAft>
                          <a:spcPts val="0"/>
                        </a:spcAft>
                      </a:pPr>
                      <a:r>
                        <a:rPr lang="el-GR" sz="1800" b="1" i="1" dirty="0" smtClean="0">
                          <a:effectLst/>
                          <a:latin typeface="Calibri"/>
                          <a:ea typeface="Times New Roman"/>
                        </a:rPr>
                        <a:t>W</a:t>
                      </a:r>
                      <a:r>
                        <a:rPr lang="el-GR" sz="1800" b="1" i="1" baseline="-25000" dirty="0" smtClean="0">
                          <a:effectLst/>
                          <a:latin typeface="Calibri"/>
                          <a:ea typeface="Times New Roman"/>
                        </a:rPr>
                        <a:t>IRR</a:t>
                      </a:r>
                      <a:endParaRPr lang="el-GR" sz="1800" b="1" dirty="0">
                        <a:effectLst/>
                        <a:latin typeface="Times New Roman"/>
                        <a:ea typeface="Times New Roman"/>
                      </a:endParaRPr>
                    </a:p>
                  </a:txBody>
                  <a:tcPr marL="36195" marR="36195" marT="0" marB="0">
                    <a:lnL>
                      <a:noFill/>
                    </a:lnL>
                    <a:lnR>
                      <a:noFill/>
                    </a:lnR>
                    <a:lnT>
                      <a:noFill/>
                    </a:lnT>
                    <a:lnB>
                      <a:noFill/>
                    </a:lnB>
                  </a:tcPr>
                </a:tc>
                <a:tc>
                  <a:txBody>
                    <a:bodyPr/>
                    <a:lstStyle/>
                    <a:p>
                      <a:pPr algn="ctr">
                        <a:lnSpc>
                          <a:spcPct val="115000"/>
                        </a:lnSpc>
                        <a:spcAft>
                          <a:spcPts val="0"/>
                        </a:spcAft>
                      </a:pPr>
                      <a:r>
                        <a:rPr lang="el-GR" sz="1800" b="1" dirty="0">
                          <a:effectLst/>
                          <a:latin typeface="Calibri"/>
                          <a:ea typeface="Times New Roman"/>
                        </a:rPr>
                        <a:t>=</a:t>
                      </a:r>
                      <a:endParaRPr lang="el-GR" sz="1800" b="1" dirty="0">
                        <a:effectLst/>
                        <a:latin typeface="Times New Roman"/>
                        <a:ea typeface="Times New Roman"/>
                      </a:endParaRPr>
                    </a:p>
                    <a:p>
                      <a:pPr algn="ctr">
                        <a:lnSpc>
                          <a:spcPct val="115000"/>
                        </a:lnSpc>
                        <a:spcAft>
                          <a:spcPts val="0"/>
                        </a:spcAft>
                      </a:pPr>
                      <a:r>
                        <a:rPr lang="el-GR" sz="1800" b="1" dirty="0">
                          <a:effectLst/>
                          <a:latin typeface="Calibri"/>
                          <a:ea typeface="Times New Roman"/>
                        </a:rPr>
                        <a:t>=</a:t>
                      </a:r>
                      <a:endParaRPr lang="el-GR" sz="1800" b="1" dirty="0">
                        <a:effectLst/>
                        <a:latin typeface="Times New Roman"/>
                        <a:ea typeface="Times New Roman"/>
                      </a:endParaRPr>
                    </a:p>
                    <a:p>
                      <a:pPr algn="ctr">
                        <a:lnSpc>
                          <a:spcPct val="115000"/>
                        </a:lnSpc>
                        <a:spcAft>
                          <a:spcPts val="0"/>
                        </a:spcAft>
                      </a:pPr>
                      <a:r>
                        <a:rPr lang="el-GR" sz="1800" b="1" dirty="0">
                          <a:effectLst/>
                          <a:latin typeface="Calibri"/>
                          <a:ea typeface="Times New Roman"/>
                        </a:rPr>
                        <a:t>=</a:t>
                      </a:r>
                      <a:endParaRPr lang="el-GR" sz="1800" b="1" dirty="0">
                        <a:effectLst/>
                        <a:latin typeface="Times New Roman"/>
                        <a:ea typeface="Times New Roman"/>
                      </a:endParaRPr>
                    </a:p>
                    <a:p>
                      <a:pPr algn="ctr">
                        <a:lnSpc>
                          <a:spcPct val="115000"/>
                        </a:lnSpc>
                        <a:spcAft>
                          <a:spcPts val="0"/>
                        </a:spcAft>
                      </a:pPr>
                      <a:r>
                        <a:rPr lang="el-GR" sz="1800" b="1" dirty="0">
                          <a:effectLst/>
                          <a:latin typeface="Calibri"/>
                          <a:ea typeface="Times New Roman"/>
                        </a:rPr>
                        <a:t>=</a:t>
                      </a:r>
                      <a:endParaRPr lang="el-GR" sz="1800" b="1" dirty="0">
                        <a:effectLst/>
                        <a:latin typeface="Times New Roman"/>
                        <a:ea typeface="Times New Roman"/>
                      </a:endParaRPr>
                    </a:p>
                    <a:p>
                      <a:pPr algn="ctr">
                        <a:lnSpc>
                          <a:spcPct val="115000"/>
                        </a:lnSpc>
                        <a:spcAft>
                          <a:spcPts val="0"/>
                        </a:spcAft>
                      </a:pPr>
                      <a:r>
                        <a:rPr lang="el-GR" sz="1800" b="1" dirty="0">
                          <a:effectLst/>
                          <a:latin typeface="Calibri"/>
                          <a:ea typeface="Times New Roman"/>
                        </a:rPr>
                        <a:t>=</a:t>
                      </a:r>
                      <a:endParaRPr lang="el-GR" sz="1800" b="1" dirty="0">
                        <a:effectLst/>
                        <a:latin typeface="Times New Roman"/>
                        <a:ea typeface="Times New Roman"/>
                      </a:endParaRPr>
                    </a:p>
                  </a:txBody>
                  <a:tcPr marL="36195" marR="36195" marT="0" marB="0">
                    <a:lnL>
                      <a:noFill/>
                    </a:lnL>
                    <a:lnR>
                      <a:noFill/>
                    </a:lnR>
                    <a:lnT>
                      <a:noFill/>
                    </a:lnT>
                    <a:lnB>
                      <a:noFill/>
                    </a:lnB>
                  </a:tcPr>
                </a:tc>
                <a:tc>
                  <a:txBody>
                    <a:bodyPr/>
                    <a:lstStyle/>
                    <a:p>
                      <a:pPr algn="just">
                        <a:lnSpc>
                          <a:spcPct val="115000"/>
                        </a:lnSpc>
                        <a:spcAft>
                          <a:spcPts val="0"/>
                        </a:spcAft>
                      </a:pPr>
                      <a:r>
                        <a:rPr lang="el-GR" sz="1800" b="1" dirty="0">
                          <a:effectLst/>
                          <a:latin typeface="Calibri"/>
                          <a:ea typeface="Times New Roman"/>
                        </a:rPr>
                        <a:t>η συνολική αποδοτικότητα χρήσης νερού (</a:t>
                      </a:r>
                      <a:r>
                        <a:rPr lang="en-US" sz="1800" b="1" dirty="0">
                          <a:effectLst/>
                          <a:latin typeface="Calibri"/>
                          <a:ea typeface="Times New Roman"/>
                        </a:rPr>
                        <a:t>kg</a:t>
                      </a:r>
                      <a:r>
                        <a:rPr lang="el-GR" sz="1800" b="1" dirty="0">
                          <a:effectLst/>
                          <a:latin typeface="Calibri"/>
                          <a:ea typeface="Times New Roman"/>
                        </a:rPr>
                        <a:t> στρ</a:t>
                      </a:r>
                      <a:r>
                        <a:rPr lang="el-GR" sz="1800" b="1" baseline="30000" dirty="0">
                          <a:effectLst/>
                          <a:latin typeface="Calibri"/>
                          <a:ea typeface="Times New Roman"/>
                        </a:rPr>
                        <a:t>-1</a:t>
                      </a:r>
                      <a:r>
                        <a:rPr lang="el-GR" sz="1800" b="1" dirty="0">
                          <a:effectLst/>
                          <a:latin typeface="Calibri"/>
                          <a:ea typeface="Times New Roman"/>
                        </a:rPr>
                        <a:t> </a:t>
                      </a:r>
                      <a:r>
                        <a:rPr lang="fr-FR" sz="1800" b="1" dirty="0">
                          <a:effectLst/>
                          <a:latin typeface="Calibri"/>
                          <a:ea typeface="Times New Roman"/>
                        </a:rPr>
                        <a:t>mm</a:t>
                      </a:r>
                      <a:r>
                        <a:rPr lang="el-GR" sz="1800" b="1" baseline="30000" dirty="0">
                          <a:effectLst/>
                          <a:latin typeface="Calibri"/>
                          <a:ea typeface="Times New Roman"/>
                        </a:rPr>
                        <a:t>-1</a:t>
                      </a:r>
                      <a:r>
                        <a:rPr lang="el-GR" sz="1800" b="1" dirty="0">
                          <a:effectLst/>
                          <a:latin typeface="Calibri"/>
                          <a:ea typeface="Times New Roman"/>
                        </a:rPr>
                        <a:t>),</a:t>
                      </a:r>
                      <a:endParaRPr lang="el-GR" sz="1800" b="1" dirty="0">
                        <a:effectLst/>
                        <a:latin typeface="Times New Roman"/>
                        <a:ea typeface="Times New Roman"/>
                      </a:endParaRPr>
                    </a:p>
                    <a:p>
                      <a:pPr algn="just">
                        <a:lnSpc>
                          <a:spcPct val="115000"/>
                        </a:lnSpc>
                        <a:spcAft>
                          <a:spcPts val="0"/>
                        </a:spcAft>
                      </a:pPr>
                      <a:r>
                        <a:rPr lang="el-GR" sz="1800" b="1" dirty="0">
                          <a:effectLst/>
                          <a:latin typeface="Calibri"/>
                          <a:ea typeface="Times New Roman"/>
                        </a:rPr>
                        <a:t>η αποδοτικότητα χρήσης αρδευτικού νερού (</a:t>
                      </a:r>
                      <a:r>
                        <a:rPr lang="en-US" sz="1800" b="1" dirty="0">
                          <a:effectLst/>
                          <a:latin typeface="Calibri"/>
                          <a:ea typeface="Times New Roman"/>
                        </a:rPr>
                        <a:t>kg</a:t>
                      </a:r>
                      <a:r>
                        <a:rPr lang="el-GR" sz="1800" b="1" dirty="0">
                          <a:effectLst/>
                          <a:latin typeface="Calibri"/>
                          <a:ea typeface="Times New Roman"/>
                        </a:rPr>
                        <a:t> στρ</a:t>
                      </a:r>
                      <a:r>
                        <a:rPr lang="el-GR" sz="1800" b="1" baseline="30000" dirty="0">
                          <a:effectLst/>
                          <a:latin typeface="Calibri"/>
                          <a:ea typeface="Times New Roman"/>
                        </a:rPr>
                        <a:t>-1</a:t>
                      </a:r>
                      <a:r>
                        <a:rPr lang="el-GR" sz="1800" b="1" dirty="0">
                          <a:effectLst/>
                          <a:latin typeface="Calibri"/>
                          <a:ea typeface="Times New Roman"/>
                        </a:rPr>
                        <a:t> </a:t>
                      </a:r>
                      <a:r>
                        <a:rPr lang="fr-FR" sz="1800" b="1" dirty="0">
                          <a:effectLst/>
                          <a:latin typeface="Calibri"/>
                          <a:ea typeface="Times New Roman"/>
                        </a:rPr>
                        <a:t>mm</a:t>
                      </a:r>
                      <a:r>
                        <a:rPr lang="el-GR" sz="1800" b="1" baseline="30000" dirty="0">
                          <a:effectLst/>
                          <a:latin typeface="Calibri"/>
                          <a:ea typeface="Times New Roman"/>
                        </a:rPr>
                        <a:t>-1</a:t>
                      </a:r>
                      <a:r>
                        <a:rPr lang="el-GR" sz="1800" b="1" dirty="0">
                          <a:effectLst/>
                          <a:latin typeface="Calibri"/>
                          <a:ea typeface="Times New Roman"/>
                        </a:rPr>
                        <a:t>),</a:t>
                      </a:r>
                      <a:endParaRPr lang="el-GR" sz="1800" b="1" dirty="0">
                        <a:effectLst/>
                        <a:latin typeface="Times New Roman"/>
                        <a:ea typeface="Times New Roman"/>
                      </a:endParaRPr>
                    </a:p>
                    <a:p>
                      <a:pPr algn="just">
                        <a:lnSpc>
                          <a:spcPct val="115000"/>
                        </a:lnSpc>
                        <a:spcAft>
                          <a:spcPts val="0"/>
                        </a:spcAft>
                      </a:pPr>
                      <a:r>
                        <a:rPr lang="el-GR" sz="1800" b="1" dirty="0">
                          <a:effectLst/>
                          <a:latin typeface="Calibri"/>
                          <a:ea typeface="Times New Roman"/>
                        </a:rPr>
                        <a:t>η μάζα του παραγόμενου προϊόντος (</a:t>
                      </a:r>
                      <a:r>
                        <a:rPr lang="en-US" sz="1800" b="1" dirty="0">
                          <a:effectLst/>
                          <a:latin typeface="Calibri"/>
                          <a:ea typeface="Times New Roman"/>
                        </a:rPr>
                        <a:t>kg</a:t>
                      </a:r>
                      <a:r>
                        <a:rPr lang="el-GR" sz="1800" b="1" dirty="0">
                          <a:effectLst/>
                          <a:latin typeface="Calibri"/>
                          <a:ea typeface="Times New Roman"/>
                        </a:rPr>
                        <a:t> στρ</a:t>
                      </a:r>
                      <a:r>
                        <a:rPr lang="el-GR" sz="1800" b="1" baseline="30000" dirty="0">
                          <a:effectLst/>
                          <a:latin typeface="Calibri"/>
                          <a:ea typeface="Times New Roman"/>
                        </a:rPr>
                        <a:t>-1</a:t>
                      </a:r>
                      <a:r>
                        <a:rPr lang="el-GR" sz="1800" b="1" dirty="0">
                          <a:effectLst/>
                          <a:latin typeface="Calibri"/>
                          <a:ea typeface="Times New Roman"/>
                        </a:rPr>
                        <a:t>),</a:t>
                      </a:r>
                      <a:endParaRPr lang="el-GR" sz="1800" b="1" dirty="0">
                        <a:effectLst/>
                        <a:latin typeface="Times New Roman"/>
                        <a:ea typeface="Times New Roman"/>
                      </a:endParaRPr>
                    </a:p>
                    <a:p>
                      <a:pPr algn="just">
                        <a:lnSpc>
                          <a:spcPct val="115000"/>
                        </a:lnSpc>
                        <a:spcAft>
                          <a:spcPts val="0"/>
                        </a:spcAft>
                      </a:pPr>
                      <a:r>
                        <a:rPr lang="el-GR" sz="1800" b="1" dirty="0">
                          <a:effectLst/>
                          <a:latin typeface="Calibri"/>
                          <a:ea typeface="Times New Roman"/>
                        </a:rPr>
                        <a:t>η </a:t>
                      </a:r>
                      <a:r>
                        <a:rPr lang="el-GR" sz="1800" b="1" dirty="0" err="1">
                          <a:effectLst/>
                          <a:latin typeface="Calibri"/>
                          <a:ea typeface="Times New Roman"/>
                        </a:rPr>
                        <a:t>υδατοκατανάλωση</a:t>
                      </a:r>
                      <a:r>
                        <a:rPr lang="el-GR" sz="1800" b="1" dirty="0">
                          <a:effectLst/>
                          <a:latin typeface="Calibri"/>
                          <a:ea typeface="Times New Roman"/>
                        </a:rPr>
                        <a:t> (</a:t>
                      </a:r>
                      <a:r>
                        <a:rPr lang="en-US" sz="1800" b="1" dirty="0">
                          <a:effectLst/>
                          <a:latin typeface="Calibri"/>
                          <a:ea typeface="Times New Roman"/>
                        </a:rPr>
                        <a:t>mm</a:t>
                      </a:r>
                      <a:r>
                        <a:rPr lang="el-GR" sz="1800" b="1" dirty="0">
                          <a:effectLst/>
                          <a:latin typeface="Calibri"/>
                          <a:ea typeface="Times New Roman"/>
                        </a:rPr>
                        <a:t>),</a:t>
                      </a:r>
                      <a:endParaRPr lang="el-GR" sz="1800" b="1" dirty="0">
                        <a:effectLst/>
                        <a:latin typeface="Times New Roman"/>
                        <a:ea typeface="Times New Roman"/>
                      </a:endParaRPr>
                    </a:p>
                    <a:p>
                      <a:pPr algn="just">
                        <a:lnSpc>
                          <a:spcPct val="115000"/>
                        </a:lnSpc>
                        <a:spcAft>
                          <a:spcPts val="0"/>
                        </a:spcAft>
                      </a:pPr>
                      <a:r>
                        <a:rPr lang="el-GR" sz="1800" b="1" dirty="0">
                          <a:effectLst/>
                          <a:latin typeface="Calibri"/>
                          <a:ea typeface="Times New Roman"/>
                        </a:rPr>
                        <a:t>το νερό που εφαρμόσθηκε με την άρδευση (</a:t>
                      </a:r>
                      <a:r>
                        <a:rPr lang="en-US" sz="1800" b="1" dirty="0">
                          <a:effectLst/>
                          <a:latin typeface="Calibri"/>
                          <a:ea typeface="Times New Roman"/>
                        </a:rPr>
                        <a:t>mm</a:t>
                      </a:r>
                      <a:r>
                        <a:rPr lang="el-GR" sz="1800" b="1" dirty="0">
                          <a:effectLst/>
                          <a:latin typeface="Calibri"/>
                          <a:ea typeface="Times New Roman"/>
                        </a:rPr>
                        <a:t>).</a:t>
                      </a:r>
                      <a:endParaRPr lang="el-GR" sz="1800" b="1" dirty="0">
                        <a:effectLst/>
                        <a:latin typeface="Times New Roman"/>
                        <a:ea typeface="Times New Roman"/>
                      </a:endParaRPr>
                    </a:p>
                  </a:txBody>
                  <a:tcPr marL="36195" marR="36195" marT="0" marB="0">
                    <a:lnL>
                      <a:noFill/>
                    </a:lnL>
                    <a:lnR>
                      <a:noFill/>
                    </a:lnR>
                    <a:lnT>
                      <a:noFill/>
                    </a:lnT>
                    <a:lnB>
                      <a:noFill/>
                    </a:lnB>
                  </a:tcPr>
                </a:tc>
              </a:tr>
            </a:tbl>
          </a:graphicData>
        </a:graphic>
      </p:graphicFrame>
    </p:spTree>
    <p:custDataLst>
      <p:tags r:id="rId2"/>
    </p:custDataLst>
    <p:extLst>
      <p:ext uri="{BB962C8B-B14F-4D97-AF65-F5344CB8AC3E}">
        <p14:creationId xmlns:p14="http://schemas.microsoft.com/office/powerpoint/2010/main" val="186940529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Βιβλιογραφία</a:t>
            </a:r>
            <a:endParaRPr lang="el-GR" b="1" dirty="0"/>
          </a:p>
        </p:txBody>
      </p:sp>
      <p:sp>
        <p:nvSpPr>
          <p:cNvPr id="3" name="Θέση περιεχομένου 1"/>
          <p:cNvSpPr>
            <a:spLocks noGrp="1"/>
          </p:cNvSpPr>
          <p:nvPr>
            <p:ph idx="1"/>
          </p:nvPr>
        </p:nvSpPr>
        <p:spPr/>
        <p:txBody>
          <a:bodyPr>
            <a:normAutofit fontScale="77500" lnSpcReduction="20000"/>
          </a:bodyPr>
          <a:lstStyle/>
          <a:p>
            <a:pPr>
              <a:lnSpc>
                <a:spcPct val="100000"/>
              </a:lnSpc>
            </a:pPr>
            <a:r>
              <a:rPr lang="el-GR" sz="2400" dirty="0" err="1" smtClean="0"/>
              <a:t>James</a:t>
            </a:r>
            <a:r>
              <a:rPr lang="el-GR" sz="2400" dirty="0" smtClean="0"/>
              <a:t>, L.G., 1988. </a:t>
            </a:r>
            <a:r>
              <a:rPr lang="el-GR" sz="2400" dirty="0" err="1" smtClean="0"/>
              <a:t>Principles</a:t>
            </a:r>
            <a:r>
              <a:rPr lang="el-GR" sz="2400" dirty="0" smtClean="0"/>
              <a:t> of Farm </a:t>
            </a:r>
            <a:r>
              <a:rPr lang="el-GR" sz="2400" dirty="0" err="1" smtClean="0"/>
              <a:t>Irrigation</a:t>
            </a:r>
            <a:r>
              <a:rPr lang="el-GR" sz="2400" dirty="0" smtClean="0"/>
              <a:t> </a:t>
            </a:r>
            <a:r>
              <a:rPr lang="el-GR" sz="2400" dirty="0" err="1" smtClean="0"/>
              <a:t>System</a:t>
            </a:r>
            <a:r>
              <a:rPr lang="el-GR" sz="2400" dirty="0" smtClean="0"/>
              <a:t> </a:t>
            </a:r>
            <a:r>
              <a:rPr lang="el-GR" sz="2400" dirty="0" err="1" smtClean="0"/>
              <a:t>Design</a:t>
            </a:r>
            <a:r>
              <a:rPr lang="el-GR" sz="2400" dirty="0" smtClean="0"/>
              <a:t>. </a:t>
            </a:r>
            <a:r>
              <a:rPr lang="el-GR" sz="2400" dirty="0" err="1" smtClean="0"/>
              <a:t>New</a:t>
            </a:r>
            <a:r>
              <a:rPr lang="el-GR" sz="2400" dirty="0" smtClean="0"/>
              <a:t> </a:t>
            </a:r>
            <a:r>
              <a:rPr lang="el-GR" sz="2400" dirty="0" err="1" smtClean="0"/>
              <a:t>York</a:t>
            </a:r>
            <a:r>
              <a:rPr lang="el-GR" sz="2400" dirty="0" smtClean="0"/>
              <a:t> : </a:t>
            </a:r>
            <a:r>
              <a:rPr lang="el-GR" sz="2400" dirty="0" err="1" smtClean="0"/>
              <a:t>Wiley</a:t>
            </a:r>
            <a:r>
              <a:rPr lang="el-GR" sz="2400" dirty="0" smtClean="0"/>
              <a:t>.</a:t>
            </a:r>
          </a:p>
          <a:p>
            <a:pPr>
              <a:lnSpc>
                <a:spcPct val="100000"/>
              </a:lnSpc>
            </a:pPr>
            <a:r>
              <a:rPr lang="el-GR" sz="2400" dirty="0" err="1" smtClean="0"/>
              <a:t>Kay</a:t>
            </a:r>
            <a:r>
              <a:rPr lang="el-GR" sz="2400" dirty="0" smtClean="0"/>
              <a:t>, M., 1988. </a:t>
            </a:r>
            <a:r>
              <a:rPr lang="el-GR" sz="2400" dirty="0" err="1" smtClean="0"/>
              <a:t>Sprinkler</a:t>
            </a:r>
            <a:r>
              <a:rPr lang="el-GR" sz="2400" dirty="0" smtClean="0"/>
              <a:t> </a:t>
            </a:r>
            <a:r>
              <a:rPr lang="el-GR" sz="2400" dirty="0" err="1" smtClean="0"/>
              <a:t>Irrigation</a:t>
            </a:r>
            <a:r>
              <a:rPr lang="el-GR" sz="2400" dirty="0" smtClean="0"/>
              <a:t> : </a:t>
            </a:r>
            <a:r>
              <a:rPr lang="el-GR" sz="2400" dirty="0" err="1" smtClean="0"/>
              <a:t>equipment</a:t>
            </a:r>
            <a:r>
              <a:rPr lang="el-GR" sz="2400" dirty="0" smtClean="0"/>
              <a:t> and </a:t>
            </a:r>
            <a:r>
              <a:rPr lang="el-GR" sz="2400" dirty="0" err="1" smtClean="0"/>
              <a:t>practice</a:t>
            </a:r>
            <a:r>
              <a:rPr lang="el-GR" sz="2400" dirty="0" smtClean="0"/>
              <a:t>. </a:t>
            </a:r>
            <a:r>
              <a:rPr lang="el-GR" sz="2400" dirty="0" err="1" smtClean="0"/>
              <a:t>Batsford</a:t>
            </a:r>
            <a:r>
              <a:rPr lang="el-GR" sz="2400" dirty="0" smtClean="0"/>
              <a:t> : </a:t>
            </a:r>
            <a:r>
              <a:rPr lang="el-GR" sz="2400" dirty="0" err="1" smtClean="0"/>
              <a:t>London</a:t>
            </a:r>
            <a:r>
              <a:rPr lang="el-GR" sz="2400" dirty="0" smtClean="0"/>
              <a:t>.</a:t>
            </a:r>
          </a:p>
          <a:p>
            <a:pPr>
              <a:lnSpc>
                <a:spcPct val="100000"/>
              </a:lnSpc>
            </a:pPr>
            <a:r>
              <a:rPr lang="el-GR" sz="2400" dirty="0" err="1" smtClean="0"/>
              <a:t>Keller</a:t>
            </a:r>
            <a:r>
              <a:rPr lang="el-GR" sz="2400" dirty="0" smtClean="0"/>
              <a:t>, J. and R.D. </a:t>
            </a:r>
            <a:r>
              <a:rPr lang="el-GR" sz="2400" dirty="0" err="1" smtClean="0"/>
              <a:t>Bliesner</a:t>
            </a:r>
            <a:r>
              <a:rPr lang="el-GR" sz="2400" dirty="0" smtClean="0"/>
              <a:t>, 1990. </a:t>
            </a:r>
            <a:r>
              <a:rPr lang="el-GR" sz="2400" dirty="0" err="1" smtClean="0"/>
              <a:t>Sprinkle</a:t>
            </a:r>
            <a:r>
              <a:rPr lang="el-GR" sz="2400" dirty="0" smtClean="0"/>
              <a:t> and </a:t>
            </a:r>
            <a:r>
              <a:rPr lang="el-GR" sz="2400" dirty="0" err="1" smtClean="0"/>
              <a:t>Trickle</a:t>
            </a:r>
            <a:r>
              <a:rPr lang="el-GR" sz="2400" dirty="0" smtClean="0"/>
              <a:t> </a:t>
            </a:r>
            <a:r>
              <a:rPr lang="el-GR" sz="2400" dirty="0" err="1" smtClean="0"/>
              <a:t>Irrigation</a:t>
            </a:r>
            <a:r>
              <a:rPr lang="el-GR" sz="2400" dirty="0" smtClean="0"/>
              <a:t>. </a:t>
            </a:r>
            <a:r>
              <a:rPr lang="el-GR" sz="2400" dirty="0" err="1" smtClean="0"/>
              <a:t>New</a:t>
            </a:r>
            <a:r>
              <a:rPr lang="el-GR" sz="2400" dirty="0" smtClean="0"/>
              <a:t> </a:t>
            </a:r>
            <a:r>
              <a:rPr lang="el-GR" sz="2400" dirty="0" err="1" smtClean="0"/>
              <a:t>York</a:t>
            </a:r>
            <a:r>
              <a:rPr lang="el-GR" sz="2400" dirty="0" smtClean="0"/>
              <a:t> : </a:t>
            </a:r>
            <a:r>
              <a:rPr lang="el-GR" sz="2400" dirty="0" err="1" smtClean="0"/>
              <a:t>Van</a:t>
            </a:r>
            <a:r>
              <a:rPr lang="el-GR" sz="2400" dirty="0" smtClean="0"/>
              <a:t> </a:t>
            </a:r>
            <a:r>
              <a:rPr lang="el-GR" sz="2400" dirty="0" err="1" smtClean="0"/>
              <a:t>Nostrand</a:t>
            </a:r>
            <a:r>
              <a:rPr lang="el-GR" sz="2400" dirty="0" smtClean="0"/>
              <a:t> </a:t>
            </a:r>
            <a:r>
              <a:rPr lang="el-GR" sz="2400" dirty="0" err="1" smtClean="0"/>
              <a:t>Reinhold</a:t>
            </a:r>
            <a:r>
              <a:rPr lang="el-GR" sz="2400" dirty="0" smtClean="0"/>
              <a:t>. </a:t>
            </a:r>
          </a:p>
          <a:p>
            <a:pPr>
              <a:lnSpc>
                <a:spcPct val="100000"/>
              </a:lnSpc>
            </a:pPr>
            <a:r>
              <a:rPr lang="el-GR" sz="2400" dirty="0" smtClean="0"/>
              <a:t>Κωνσταντινίδης, Κ. Α. 1975. Η μέθοδος αρδεύσεως δια </a:t>
            </a:r>
            <a:r>
              <a:rPr lang="el-GR" sz="2400" dirty="0" err="1" smtClean="0"/>
              <a:t>καταιονίσεως</a:t>
            </a:r>
            <a:r>
              <a:rPr lang="el-GR" sz="2400" dirty="0" smtClean="0"/>
              <a:t>. </a:t>
            </a:r>
            <a:r>
              <a:rPr lang="el-GR" sz="2400" dirty="0" err="1" smtClean="0"/>
              <a:t>Αφοι</a:t>
            </a:r>
            <a:r>
              <a:rPr lang="el-GR" sz="2400" dirty="0" smtClean="0"/>
              <a:t> </a:t>
            </a:r>
            <a:r>
              <a:rPr lang="el-GR" sz="2400" dirty="0" err="1" smtClean="0"/>
              <a:t>Σάκκουλα</a:t>
            </a:r>
            <a:r>
              <a:rPr lang="el-GR" sz="2400" dirty="0" smtClean="0"/>
              <a:t>: Θεσσαλονίκη.</a:t>
            </a:r>
          </a:p>
          <a:p>
            <a:pPr>
              <a:lnSpc>
                <a:spcPct val="100000"/>
              </a:lnSpc>
            </a:pPr>
            <a:r>
              <a:rPr lang="el-GR" sz="2400" dirty="0" err="1" smtClean="0"/>
              <a:t>Λουιζάκης</a:t>
            </a:r>
            <a:r>
              <a:rPr lang="el-GR" sz="2400" dirty="0" smtClean="0"/>
              <a:t>, Α. 1986. Συγκρότημα τεχνητής βροχής με </a:t>
            </a:r>
            <a:r>
              <a:rPr lang="el-GR" sz="2400" dirty="0" err="1" smtClean="0"/>
              <a:t>αυτοπροωθούμενο</a:t>
            </a:r>
            <a:r>
              <a:rPr lang="el-GR" sz="2400" dirty="0" smtClean="0"/>
              <a:t> εκτοξευτήρα. Ι.Ε.Β. (Νο.54), </a:t>
            </a:r>
            <a:r>
              <a:rPr lang="el-GR" sz="2400" dirty="0" err="1" smtClean="0"/>
              <a:t>Σίνδος</a:t>
            </a:r>
            <a:r>
              <a:rPr lang="el-GR" sz="2400" dirty="0" smtClean="0"/>
              <a:t>.</a:t>
            </a:r>
          </a:p>
          <a:p>
            <a:pPr>
              <a:lnSpc>
                <a:spcPct val="100000"/>
              </a:lnSpc>
            </a:pPr>
            <a:r>
              <a:rPr lang="el-GR" sz="2400" dirty="0" err="1" smtClean="0"/>
              <a:t>Mιχελάκις</a:t>
            </a:r>
            <a:r>
              <a:rPr lang="el-GR" sz="2400" dirty="0" smtClean="0"/>
              <a:t> Ν., 1988. Συστήματα Αυτόματης Άρδευσης: Άρδευση με Σταγόνες. Αθήνα : Εκδοτική Αγροτεχνική. </a:t>
            </a:r>
          </a:p>
          <a:p>
            <a:pPr>
              <a:lnSpc>
                <a:spcPct val="100000"/>
              </a:lnSpc>
            </a:pPr>
            <a:r>
              <a:rPr lang="el-GR" sz="2400" dirty="0" err="1" smtClean="0"/>
              <a:t>Pair</a:t>
            </a:r>
            <a:r>
              <a:rPr lang="el-GR" sz="2400" dirty="0" smtClean="0"/>
              <a:t>, C. H., W. H. </a:t>
            </a:r>
            <a:r>
              <a:rPr lang="el-GR" sz="2400" dirty="0" err="1" smtClean="0"/>
              <a:t>Hing</a:t>
            </a:r>
            <a:r>
              <a:rPr lang="el-GR" sz="2400" dirty="0" smtClean="0"/>
              <a:t>, K. R. </a:t>
            </a:r>
            <a:r>
              <a:rPr lang="el-GR" sz="2400" dirty="0" err="1" smtClean="0"/>
              <a:t>Frost</a:t>
            </a:r>
            <a:r>
              <a:rPr lang="el-GR" sz="2400" dirty="0" smtClean="0"/>
              <a:t>, R. E. </a:t>
            </a:r>
            <a:r>
              <a:rPr lang="el-GR" sz="2400" dirty="0" err="1" smtClean="0"/>
              <a:t>Sneed</a:t>
            </a:r>
            <a:r>
              <a:rPr lang="el-GR" sz="2400" dirty="0" smtClean="0"/>
              <a:t>, and T. J. </a:t>
            </a:r>
            <a:r>
              <a:rPr lang="el-GR" sz="2400" dirty="0" err="1" smtClean="0"/>
              <a:t>Schilty</a:t>
            </a:r>
            <a:r>
              <a:rPr lang="el-GR" sz="2400" dirty="0" smtClean="0"/>
              <a:t> (</a:t>
            </a:r>
            <a:r>
              <a:rPr lang="el-GR" sz="2400" dirty="0" err="1" smtClean="0"/>
              <a:t>Eds</a:t>
            </a:r>
            <a:r>
              <a:rPr lang="el-GR" sz="2400" dirty="0" smtClean="0"/>
              <a:t>.) 1983. </a:t>
            </a:r>
            <a:r>
              <a:rPr lang="el-GR" sz="2400" dirty="0" err="1" smtClean="0"/>
              <a:t>Irrigation</a:t>
            </a:r>
            <a:r>
              <a:rPr lang="el-GR" sz="2400" dirty="0" smtClean="0"/>
              <a:t>, (</a:t>
            </a:r>
            <a:r>
              <a:rPr lang="el-GR" sz="2400" dirty="0" err="1" smtClean="0"/>
              <a:t>formerly</a:t>
            </a:r>
            <a:r>
              <a:rPr lang="el-GR" sz="2400" dirty="0" smtClean="0"/>
              <a:t> </a:t>
            </a:r>
            <a:r>
              <a:rPr lang="el-GR" sz="2400" dirty="0" err="1" smtClean="0"/>
              <a:t>Sprinkler</a:t>
            </a:r>
            <a:r>
              <a:rPr lang="el-GR" sz="2400" dirty="0" smtClean="0"/>
              <a:t> </a:t>
            </a:r>
            <a:r>
              <a:rPr lang="el-GR" sz="2400" dirty="0" err="1" smtClean="0"/>
              <a:t>Irrigation</a:t>
            </a:r>
            <a:r>
              <a:rPr lang="el-GR" sz="2400" dirty="0" smtClean="0"/>
              <a:t>), 5th </a:t>
            </a:r>
            <a:r>
              <a:rPr lang="el-GR" sz="2400" dirty="0" err="1" smtClean="0"/>
              <a:t>ed</a:t>
            </a:r>
            <a:r>
              <a:rPr lang="el-GR" sz="2400" dirty="0" smtClean="0"/>
              <a:t>. </a:t>
            </a:r>
            <a:r>
              <a:rPr lang="el-GR" sz="2400" dirty="0" err="1" smtClean="0"/>
              <a:t>Arlington</a:t>
            </a:r>
            <a:r>
              <a:rPr lang="el-GR" sz="2400" dirty="0" smtClean="0"/>
              <a:t>, </a:t>
            </a:r>
            <a:r>
              <a:rPr lang="el-GR" sz="2400" dirty="0" err="1" smtClean="0"/>
              <a:t>Virginia</a:t>
            </a:r>
            <a:r>
              <a:rPr lang="el-GR" sz="2400" dirty="0" smtClean="0"/>
              <a:t> : The </a:t>
            </a:r>
            <a:r>
              <a:rPr lang="el-GR" sz="2400" dirty="0" err="1" smtClean="0"/>
              <a:t>Irrigation</a:t>
            </a:r>
            <a:r>
              <a:rPr lang="el-GR" sz="2400" dirty="0" smtClean="0"/>
              <a:t> Association.</a:t>
            </a:r>
          </a:p>
          <a:p>
            <a:pPr>
              <a:lnSpc>
                <a:spcPct val="100000"/>
              </a:lnSpc>
            </a:pPr>
            <a:r>
              <a:rPr lang="el-GR" sz="2400" dirty="0" err="1" smtClean="0"/>
              <a:t>Solomon</a:t>
            </a:r>
            <a:r>
              <a:rPr lang="el-GR" sz="2400" dirty="0" smtClean="0"/>
              <a:t>, K. 1988. </a:t>
            </a:r>
            <a:r>
              <a:rPr lang="el-GR" sz="2400" dirty="0" err="1" smtClean="0"/>
              <a:t>Irrigation</a:t>
            </a:r>
            <a:r>
              <a:rPr lang="el-GR" sz="2400" dirty="0" smtClean="0"/>
              <a:t> </a:t>
            </a:r>
            <a:r>
              <a:rPr lang="el-GR" sz="2400" dirty="0" err="1" smtClean="0"/>
              <a:t>system</a:t>
            </a:r>
            <a:r>
              <a:rPr lang="el-GR" sz="2400" dirty="0" smtClean="0"/>
              <a:t> </a:t>
            </a:r>
            <a:r>
              <a:rPr lang="el-GR" sz="2400" dirty="0" err="1" smtClean="0"/>
              <a:t>selection</a:t>
            </a:r>
            <a:r>
              <a:rPr lang="el-GR" sz="2400" dirty="0" smtClean="0"/>
              <a:t>. </a:t>
            </a:r>
            <a:r>
              <a:rPr lang="el-GR" sz="2400" dirty="0" err="1" smtClean="0"/>
              <a:t>Irrigation</a:t>
            </a:r>
            <a:r>
              <a:rPr lang="el-GR" sz="2400" dirty="0" smtClean="0"/>
              <a:t> </a:t>
            </a:r>
            <a:r>
              <a:rPr lang="el-GR" sz="2400" dirty="0" err="1" smtClean="0"/>
              <a:t>Notes</a:t>
            </a:r>
            <a:r>
              <a:rPr lang="el-GR" sz="2400" dirty="0" smtClean="0"/>
              <a:t>, </a:t>
            </a:r>
            <a:r>
              <a:rPr lang="el-GR" sz="2400" dirty="0" err="1" smtClean="0"/>
              <a:t>Center</a:t>
            </a:r>
            <a:r>
              <a:rPr lang="el-GR" sz="2400" dirty="0" smtClean="0"/>
              <a:t> for </a:t>
            </a:r>
            <a:r>
              <a:rPr lang="el-GR" sz="2400" dirty="0" err="1" smtClean="0"/>
              <a:t>Irrigation</a:t>
            </a:r>
            <a:r>
              <a:rPr lang="el-GR" sz="2400" dirty="0" smtClean="0"/>
              <a:t> </a:t>
            </a:r>
            <a:r>
              <a:rPr lang="el-GR" sz="2400" dirty="0" err="1" smtClean="0"/>
              <a:t>Technology</a:t>
            </a:r>
            <a:r>
              <a:rPr lang="el-GR" sz="2400" dirty="0" smtClean="0"/>
              <a:t>, CATI </a:t>
            </a:r>
            <a:r>
              <a:rPr lang="el-GR" sz="2400" dirty="0" err="1" smtClean="0"/>
              <a:t>Publication</a:t>
            </a:r>
            <a:r>
              <a:rPr lang="el-GR" sz="2400" dirty="0" smtClean="0"/>
              <a:t> </a:t>
            </a:r>
            <a:r>
              <a:rPr lang="el-GR" sz="2400" dirty="0" err="1" smtClean="0"/>
              <a:t>No</a:t>
            </a:r>
            <a:r>
              <a:rPr lang="el-GR" sz="2400" dirty="0" smtClean="0"/>
              <a:t>. 880105.</a:t>
            </a:r>
          </a:p>
          <a:p>
            <a:pPr marL="0" indent="0">
              <a:buNone/>
            </a:pPr>
            <a:endParaRPr lang="el-GR" sz="2800" dirty="0"/>
          </a:p>
        </p:txBody>
      </p:sp>
      <p:sp>
        <p:nvSpPr>
          <p:cNvPr id="6" name="Θέση υποσέλιδου 1" descr="."/>
          <p:cNvSpPr>
            <a:spLocks noGrp="1"/>
          </p:cNvSpPr>
          <p:nvPr>
            <p:ph type="ftr" sz="quarter" idx="11"/>
          </p:nvPr>
        </p:nvSpPr>
        <p:spPr>
          <a:xfrm>
            <a:off x="3124200" y="6356350"/>
            <a:ext cx="2895600" cy="365125"/>
          </a:xfrm>
        </p:spPr>
        <p:txBody>
          <a:bodyPr/>
          <a:lstStyle/>
          <a:p>
            <a:pPr>
              <a:defRPr/>
            </a:pPr>
            <a:r>
              <a:rPr lang="el-GR" sz="1400" dirty="0">
                <a:solidFill>
                  <a:prstClr val="black"/>
                </a:solidFill>
              </a:rPr>
              <a:t>Βασικές έννοιες και </a:t>
            </a:r>
            <a:r>
              <a:rPr lang="el-GR" sz="1400" dirty="0" smtClean="0">
                <a:solidFill>
                  <a:prstClr val="black"/>
                </a:solidFill>
              </a:rPr>
              <a:t>όροι</a:t>
            </a:r>
            <a:endParaRPr lang="el-GR" sz="1400" dirty="0">
              <a:solidFill>
                <a:prstClr val="black"/>
              </a:solidFill>
            </a:endParaRPr>
          </a:p>
        </p:txBody>
      </p:sp>
      <p:sp>
        <p:nvSpPr>
          <p:cNvPr id="5" name="Θέση αριθμού διαφάνειας 1" descr="."/>
          <p:cNvSpPr>
            <a:spLocks noGrp="1"/>
          </p:cNvSpPr>
          <p:nvPr>
            <p:ph type="sldNum" sz="quarter" idx="12"/>
          </p:nvPr>
        </p:nvSpPr>
        <p:spPr>
          <a:xfrm>
            <a:off x="6553200" y="6356350"/>
            <a:ext cx="2133600" cy="365125"/>
          </a:xfrm>
        </p:spPr>
        <p:txBody>
          <a:bodyPr/>
          <a:lstStyle/>
          <a:p>
            <a:pPr>
              <a:defRPr/>
            </a:pPr>
            <a:fld id="{00AE728C-E611-4819-AE43-A6ECB79E445A}" type="slidenum">
              <a:rPr lang="el-GR" sz="1400" smtClean="0">
                <a:solidFill>
                  <a:schemeClr val="tx1"/>
                </a:solidFill>
              </a:rPr>
              <a:pPr>
                <a:defRPr/>
              </a:pPr>
              <a:t>16</a:t>
            </a:fld>
            <a:endParaRPr lang="el-GR" sz="1400" dirty="0">
              <a:solidFill>
                <a:schemeClr val="tx1"/>
              </a:solidFill>
            </a:endParaRPr>
          </a:p>
        </p:txBody>
      </p:sp>
    </p:spTree>
    <p:extLst>
      <p:ext uri="{BB962C8B-B14F-4D97-AF65-F5344CB8AC3E}">
        <p14:creationId xmlns:p14="http://schemas.microsoft.com/office/powerpoint/2010/main" val="119758932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a:bodyPr>
          <a:lstStyle/>
          <a:p>
            <a:r>
              <a:rPr lang="el-GR" b="1" smtClean="0"/>
              <a:t>Τέλος ενότητας</a:t>
            </a:r>
            <a:endParaRPr lang="el-GR" b="1" dirty="0"/>
          </a:p>
        </p:txBody>
      </p:sp>
      <p:sp>
        <p:nvSpPr>
          <p:cNvPr id="3" name="Υπότιτλος 1"/>
          <p:cNvSpPr>
            <a:spLocks noGrp="1"/>
          </p:cNvSpPr>
          <p:nvPr>
            <p:ph type="subTitle" idx="1"/>
          </p:nvPr>
        </p:nvSpPr>
        <p:spPr bwMode="gray"/>
        <p:txBody>
          <a:bodyPr>
            <a:normAutofit/>
          </a:bodyPr>
          <a:lstStyle/>
          <a:p>
            <a:pPr algn="r"/>
            <a:endParaRPr lang="el-GR" sz="4400" dirty="0" smtClean="0">
              <a:solidFill>
                <a:schemeClr val="tx1">
                  <a:lumMod val="65000"/>
                  <a:lumOff val="35000"/>
                </a:schemeClr>
              </a:solidFill>
            </a:endParaRPr>
          </a:p>
          <a:p>
            <a:pPr algn="r"/>
            <a:r>
              <a:rPr lang="el-GR" sz="2000" dirty="0" smtClean="0">
                <a:solidFill>
                  <a:schemeClr val="tx1">
                    <a:lumMod val="65000"/>
                    <a:lumOff val="35000"/>
                  </a:schemeClr>
                </a:solidFill>
              </a:rPr>
              <a:t>Επεξεργασία: Μέγας Χρήστος</a:t>
            </a:r>
            <a:endParaRPr lang="el-GR" sz="2000" dirty="0">
              <a:solidFill>
                <a:schemeClr val="tx1">
                  <a:lumMod val="65000"/>
                  <a:lumOff val="35000"/>
                </a:schemeClr>
              </a:solidFill>
            </a:endParaRPr>
          </a:p>
        </p:txBody>
      </p:sp>
      <p:pic>
        <p:nvPicPr>
          <p:cNvPr id="6" name="Εικόνα 1" descr=" Λογότυπο για άδειες χρήσης creative commons, b y, n c, s a ">
            <a:hlinkClick r:id="rId3" tooltip="Μετάβαση στην Άδεια Χρήσης"/>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07959" y="5949280"/>
            <a:ext cx="1583921" cy="554177"/>
          </a:xfrm>
          <a:prstGeom prst="rect">
            <a:avLst/>
          </a:prstGeom>
        </p:spPr>
      </p:pic>
      <p:pic>
        <p:nvPicPr>
          <p:cNvPr id="7" name="Εικόνα 2" descr="Λογότυπο επιχειρησιακού προγράμματος εκπαίδευση και δια βίου μάθηση ">
            <a:hlinkClick r:id="rId5" tooltip="Μετάβαση στο www.edulll.gr/"/>
          </p:cNvPr>
          <p:cNvPicPr>
            <a:picLocks noChangeAspect="1" noChangeArrowheads="1"/>
          </p:cNvPicPr>
          <p:nvPr/>
        </p:nvPicPr>
        <p:blipFill>
          <a:blip r:embed="rId6" cstate="print"/>
          <a:srcRect/>
          <a:stretch>
            <a:fillRect/>
          </a:stretch>
        </p:blipFill>
        <p:spPr bwMode="auto">
          <a:xfrm>
            <a:off x="3492500" y="563880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353756587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cap="none" dirty="0" smtClean="0"/>
              <a:t>Σημειώματα</a:t>
            </a:r>
            <a:endParaRPr lang="el-GR" cap="none" dirty="0"/>
          </a:p>
        </p:txBody>
      </p:sp>
    </p:spTree>
    <p:extLst>
      <p:ext uri="{BB962C8B-B14F-4D97-AF65-F5344CB8AC3E}">
        <p14:creationId xmlns:p14="http://schemas.microsoft.com/office/powerpoint/2010/main" val="254342997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type="title"/>
          </p:nvPr>
        </p:nvSpPr>
        <p:spPr/>
        <p:txBody>
          <a:bodyPr>
            <a:noAutofit/>
          </a:bodyPr>
          <a:lstStyle/>
          <a:p>
            <a:r>
              <a:rPr lang="el-GR" sz="4000" b="1" dirty="0"/>
              <a:t>Σημείωμα Ιστορικού </a:t>
            </a:r>
            <a:r>
              <a:rPr lang="el-GR" sz="4000" b="1" dirty="0" smtClean="0"/>
              <a:t/>
            </a:r>
            <a:br>
              <a:rPr lang="el-GR" sz="4000" b="1" dirty="0" smtClean="0"/>
            </a:br>
            <a:r>
              <a:rPr lang="el-GR" sz="4000" b="1" dirty="0" smtClean="0"/>
              <a:t>Εκδόσεων</a:t>
            </a:r>
            <a:r>
              <a:rPr lang="en-US" sz="4000" b="1" dirty="0" smtClean="0"/>
              <a:t> </a:t>
            </a:r>
            <a:r>
              <a:rPr lang="el-GR" sz="4000" b="1" dirty="0" smtClean="0"/>
              <a:t>Έργου</a:t>
            </a:r>
            <a:endParaRPr lang="el-GR" sz="4000" b="1" dirty="0"/>
          </a:p>
        </p:txBody>
      </p:sp>
      <p:sp>
        <p:nvSpPr>
          <p:cNvPr id="5" name="Θέση περιεχομένου 1"/>
          <p:cNvSpPr>
            <a:spLocks noGrp="1"/>
          </p:cNvSpPr>
          <p:nvPr>
            <p:ph idx="1"/>
          </p:nvPr>
        </p:nvSpPr>
        <p:spPr/>
        <p:txBody>
          <a:bodyPr>
            <a:normAutofit/>
          </a:bodyPr>
          <a:lstStyle/>
          <a:p>
            <a:pPr marL="0" indent="0">
              <a:spcBef>
                <a:spcPts val="0"/>
              </a:spcBef>
              <a:buNone/>
            </a:pPr>
            <a:endParaRPr lang="el-GR" sz="2000" dirty="0" smtClean="0"/>
          </a:p>
          <a:p>
            <a:pPr marL="0" indent="0">
              <a:spcBef>
                <a:spcPts val="0"/>
              </a:spcBef>
              <a:spcAft>
                <a:spcPts val="4200"/>
              </a:spcAft>
              <a:buNone/>
            </a:pPr>
            <a:r>
              <a:rPr lang="el-GR" sz="2800" dirty="0" smtClean="0"/>
              <a:t>Το </a:t>
            </a:r>
            <a:r>
              <a:rPr lang="el-GR" sz="2800" dirty="0"/>
              <a:t>παρόν έργο αποτελεί την έκδοση </a:t>
            </a:r>
            <a:r>
              <a:rPr lang="en-US" sz="2800" dirty="0" smtClean="0"/>
              <a:t>1</a:t>
            </a:r>
            <a:r>
              <a:rPr lang="el-GR" sz="2800" dirty="0" smtClean="0"/>
              <a:t>.</a:t>
            </a:r>
            <a:r>
              <a:rPr lang="en-US" sz="2800" dirty="0" smtClean="0"/>
              <a:t>00</a:t>
            </a:r>
            <a:r>
              <a:rPr lang="el-GR" sz="2800" dirty="0" smtClean="0"/>
              <a:t>.</a:t>
            </a:r>
            <a:endParaRPr lang="el-GR" sz="2800" dirty="0"/>
          </a:p>
          <a:p>
            <a:pPr marL="0" indent="0">
              <a:spcBef>
                <a:spcPts val="0"/>
              </a:spcBef>
              <a:spcAft>
                <a:spcPts val="1800"/>
              </a:spcAft>
              <a:buNone/>
            </a:pPr>
            <a:r>
              <a:rPr lang="el-GR" sz="2400" dirty="0" smtClean="0"/>
              <a:t>Έχουν προηγηθεί οι κάτωθι εκδόσεις:</a:t>
            </a:r>
          </a:p>
          <a:p>
            <a:pPr lvl="1">
              <a:spcBef>
                <a:spcPts val="0"/>
              </a:spcBef>
              <a:spcAft>
                <a:spcPts val="1200"/>
              </a:spcAft>
              <a:buFont typeface="Arial" panose="020B0604020202020204" pitchFamily="34" charset="0"/>
              <a:buChar char="•"/>
            </a:pPr>
            <a:r>
              <a:rPr lang="el-GR" sz="2000" dirty="0" smtClean="0"/>
              <a:t>Έκδοση </a:t>
            </a:r>
            <a:r>
              <a:rPr lang="el-GR" sz="2000" dirty="0" smtClean="0">
                <a:solidFill>
                  <a:srgbClr val="FF0000"/>
                </a:solidFill>
              </a:rPr>
              <a:t>Χ1</a:t>
            </a:r>
            <a:r>
              <a:rPr lang="el-GR" sz="2000" dirty="0" smtClean="0"/>
              <a:t>.</a:t>
            </a:r>
            <a:r>
              <a:rPr lang="el-GR" sz="2000" dirty="0" smtClean="0">
                <a:solidFill>
                  <a:srgbClr val="FF0000"/>
                </a:solidFill>
              </a:rPr>
              <a:t>Υ1Ζ1</a:t>
            </a:r>
            <a:r>
              <a:rPr lang="el-GR" sz="2000" dirty="0" smtClean="0"/>
              <a:t> διαθέσιμη εδώ. </a:t>
            </a:r>
            <a:r>
              <a:rPr lang="el-GR" sz="2000" dirty="0" smtClean="0">
                <a:solidFill>
                  <a:srgbClr val="92D050"/>
                </a:solidFill>
              </a:rPr>
              <a:t>(Συνδέστε στο «εδώ» τον </a:t>
            </a:r>
            <a:r>
              <a:rPr lang="el-GR" sz="2000" dirty="0" err="1" smtClean="0">
                <a:solidFill>
                  <a:srgbClr val="92D050"/>
                </a:solidFill>
              </a:rPr>
              <a:t>υπερσύνδεσμο</a:t>
            </a:r>
            <a:r>
              <a:rPr lang="el-GR" sz="2000" dirty="0" smtClean="0">
                <a:solidFill>
                  <a:srgbClr val="92D050"/>
                </a:solidFill>
              </a:rPr>
              <a:t>). </a:t>
            </a:r>
          </a:p>
          <a:p>
            <a:pPr lvl="1">
              <a:spcBef>
                <a:spcPts val="0"/>
              </a:spcBef>
              <a:spcAft>
                <a:spcPts val="1200"/>
              </a:spcAft>
              <a:buFont typeface="Arial" panose="020B0604020202020204" pitchFamily="34" charset="0"/>
              <a:buChar char="•"/>
            </a:pPr>
            <a:r>
              <a:rPr lang="el-GR" sz="2000" dirty="0" smtClean="0"/>
              <a:t>Έκδοση </a:t>
            </a:r>
            <a:r>
              <a:rPr lang="el-GR" sz="2000" dirty="0" smtClean="0">
                <a:solidFill>
                  <a:srgbClr val="FF0000"/>
                </a:solidFill>
              </a:rPr>
              <a:t>Χ2</a:t>
            </a:r>
            <a:r>
              <a:rPr lang="el-GR" sz="2000" dirty="0" smtClean="0"/>
              <a:t>.</a:t>
            </a:r>
            <a:r>
              <a:rPr lang="el-GR" sz="2000" dirty="0" smtClean="0">
                <a:solidFill>
                  <a:srgbClr val="FF0000"/>
                </a:solidFill>
              </a:rPr>
              <a:t>Υ2Ζ2</a:t>
            </a:r>
            <a:r>
              <a:rPr lang="el-GR" sz="2000" dirty="0" smtClean="0"/>
              <a:t> διαθέσιμη εδώ. </a:t>
            </a:r>
            <a:r>
              <a:rPr lang="el-GR" sz="2000" dirty="0" smtClean="0">
                <a:solidFill>
                  <a:srgbClr val="92D050"/>
                </a:solidFill>
              </a:rPr>
              <a:t>(Συνδέστε στο «εδώ» τον </a:t>
            </a:r>
            <a:r>
              <a:rPr lang="el-GR" sz="2000" dirty="0" err="1" smtClean="0">
                <a:solidFill>
                  <a:srgbClr val="92D050"/>
                </a:solidFill>
              </a:rPr>
              <a:t>υπερσύνδεσμο</a:t>
            </a:r>
            <a:r>
              <a:rPr lang="el-GR" sz="2000" dirty="0" smtClean="0">
                <a:solidFill>
                  <a:srgbClr val="92D050"/>
                </a:solidFill>
              </a:rPr>
              <a:t>). </a:t>
            </a:r>
          </a:p>
          <a:p>
            <a:pPr lvl="1">
              <a:spcBef>
                <a:spcPts val="0"/>
              </a:spcBef>
              <a:buFont typeface="Arial" panose="020B0604020202020204" pitchFamily="34" charset="0"/>
              <a:buChar char="•"/>
            </a:pPr>
            <a:r>
              <a:rPr lang="el-GR" sz="2000" dirty="0" smtClean="0"/>
              <a:t>Έκδοση </a:t>
            </a:r>
            <a:r>
              <a:rPr lang="el-GR" sz="2000" dirty="0" smtClean="0">
                <a:solidFill>
                  <a:srgbClr val="FF0000"/>
                </a:solidFill>
              </a:rPr>
              <a:t>Χ3</a:t>
            </a:r>
            <a:r>
              <a:rPr lang="el-GR" sz="2000" dirty="0" smtClean="0"/>
              <a:t>.</a:t>
            </a:r>
            <a:r>
              <a:rPr lang="el-GR" sz="2000" dirty="0" smtClean="0">
                <a:solidFill>
                  <a:srgbClr val="FF0000"/>
                </a:solidFill>
              </a:rPr>
              <a:t>Υ3Ζ3</a:t>
            </a:r>
            <a:r>
              <a:rPr lang="el-GR" sz="2000" dirty="0" smtClean="0"/>
              <a:t> διαθέσιμη εδώ. </a:t>
            </a:r>
            <a:r>
              <a:rPr lang="el-GR" sz="2000" dirty="0" smtClean="0">
                <a:solidFill>
                  <a:srgbClr val="92D050"/>
                </a:solidFill>
              </a:rPr>
              <a:t>(Συνδέστε στο «εδώ» τον </a:t>
            </a:r>
            <a:r>
              <a:rPr lang="el-GR" sz="2000" dirty="0" err="1" smtClean="0">
                <a:solidFill>
                  <a:srgbClr val="92D050"/>
                </a:solidFill>
              </a:rPr>
              <a:t>υπερσύνδεσμο</a:t>
            </a:r>
            <a:r>
              <a:rPr lang="el-GR" sz="2000" dirty="0" smtClean="0">
                <a:solidFill>
                  <a:srgbClr val="92D050"/>
                </a:solidFill>
              </a:rPr>
              <a:t>). </a:t>
            </a:r>
          </a:p>
          <a:p>
            <a:endParaRPr lang="el-GR" sz="2000" dirty="0"/>
          </a:p>
        </p:txBody>
      </p:sp>
    </p:spTree>
    <p:extLst>
      <p:ext uri="{BB962C8B-B14F-4D97-AF65-F5344CB8AC3E}">
        <p14:creationId xmlns:p14="http://schemas.microsoft.com/office/powerpoint/2010/main" val="24025970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Τίτλος 1"/>
          <p:cNvSpPr>
            <a:spLocks noGrp="1"/>
          </p:cNvSpPr>
          <p:nvPr>
            <p:ph type="title"/>
          </p:nvPr>
        </p:nvSpPr>
        <p:spPr/>
        <p:txBody>
          <a:bodyPr/>
          <a:lstStyle/>
          <a:p>
            <a:pPr eaLnBrk="1" hangingPunct="1"/>
            <a:r>
              <a:rPr lang="el-GR" b="1" dirty="0" smtClean="0">
                <a:latin typeface="Calibri" panose="020F0502020204030204" pitchFamily="34" charset="0"/>
              </a:rPr>
              <a:t>Χρηματοδότηση</a:t>
            </a:r>
            <a:r>
              <a:rPr lang="el-GR" b="1" dirty="0" smtClean="0"/>
              <a:t> </a:t>
            </a:r>
          </a:p>
        </p:txBody>
      </p:sp>
      <p:sp>
        <p:nvSpPr>
          <p:cNvPr id="4099" name="Θέση περιεχομένου 1"/>
          <p:cNvSpPr>
            <a:spLocks noGrp="1"/>
          </p:cNvSpPr>
          <p:nvPr>
            <p:ph idx="1"/>
          </p:nvPr>
        </p:nvSpPr>
        <p:spPr/>
        <p:txBody>
          <a:bodyPr>
            <a:normAutofit/>
          </a:bodyPr>
          <a:lstStyle/>
          <a:p>
            <a:pPr eaLnBrk="1" hangingPunct="1">
              <a:spcBef>
                <a:spcPts val="0"/>
              </a:spcBef>
              <a:spcAft>
                <a:spcPts val="600"/>
              </a:spcAft>
            </a:pPr>
            <a:r>
              <a:rPr lang="el-GR" sz="2000" dirty="0" smtClean="0">
                <a:latin typeface="Calibri" panose="020F0502020204030204" pitchFamily="34" charset="0"/>
              </a:rPr>
              <a:t>Το παρόν εκπαιδευτικό υλικό έχει αναπτυχθεί στο πλαίσιο του εκπαιδευτικού έργου του διδάσκοντα</a:t>
            </a:r>
            <a:r>
              <a:rPr lang="en-US" sz="2000" dirty="0" smtClean="0">
                <a:latin typeface="Calibri" panose="020F0502020204030204" pitchFamily="34" charset="0"/>
              </a:rPr>
              <a:t>.</a:t>
            </a:r>
            <a:r>
              <a:rPr lang="el-GR" sz="2000" dirty="0" smtClean="0">
                <a:latin typeface="Calibri" panose="020F0502020204030204" pitchFamily="34" charset="0"/>
              </a:rPr>
              <a:t> </a:t>
            </a:r>
            <a:endParaRPr lang="en-US" sz="2000" dirty="0" smtClean="0">
              <a:latin typeface="Calibri" panose="020F0502020204030204" pitchFamily="34" charset="0"/>
            </a:endParaRPr>
          </a:p>
          <a:p>
            <a:pPr lvl="0">
              <a:spcBef>
                <a:spcPts val="0"/>
              </a:spcBef>
              <a:spcAft>
                <a:spcPts val="600"/>
              </a:spcAft>
            </a:pPr>
            <a:r>
              <a:rPr lang="el-GR" sz="2000" dirty="0">
                <a:solidFill>
                  <a:prstClr val="black"/>
                </a:solidFill>
                <a:latin typeface="Calibri" panose="020F0502020204030204" pitchFamily="34" charset="0"/>
              </a:rPr>
              <a:t>Το έργο «</a:t>
            </a:r>
            <a:r>
              <a:rPr lang="el-GR" sz="2000" b="1" dirty="0">
                <a:solidFill>
                  <a:prstClr val="black"/>
                </a:solidFill>
                <a:latin typeface="Calibri" panose="020F0502020204030204" pitchFamily="34" charset="0"/>
              </a:rPr>
              <a:t>Ανοικτά Ακαδημαϊκά Μαθήματα στο </a:t>
            </a:r>
            <a:r>
              <a:rPr lang="el-GR" sz="2000" b="1" dirty="0" smtClean="0">
                <a:solidFill>
                  <a:prstClr val="black"/>
                </a:solidFill>
                <a:latin typeface="Calibri" panose="020F0502020204030204" pitchFamily="34" charset="0"/>
              </a:rPr>
              <a:t>Τ.Ε.Ι. </a:t>
            </a:r>
            <a:r>
              <a:rPr lang="el-GR" sz="2000" b="1" dirty="0">
                <a:solidFill>
                  <a:prstClr val="black"/>
                </a:solidFill>
                <a:latin typeface="Calibri" panose="020F0502020204030204" pitchFamily="34" charset="0"/>
              </a:rPr>
              <a:t>Θεσσαλίας</a:t>
            </a:r>
            <a:r>
              <a:rPr lang="el-GR" sz="2000" dirty="0">
                <a:solidFill>
                  <a:prstClr val="black"/>
                </a:solidFill>
                <a:latin typeface="Calibri" panose="020F0502020204030204" pitchFamily="34" charset="0"/>
              </a:rPr>
              <a:t>» έχει χρηματοδοτήσει μόνο τη αναδιαμόρφωση του εκπαιδευτικού υλικού</a:t>
            </a:r>
            <a:r>
              <a:rPr lang="el-GR" sz="2000" dirty="0" smtClean="0">
                <a:solidFill>
                  <a:prstClr val="black"/>
                </a:solidFill>
                <a:latin typeface="Calibri" panose="020F0502020204030204" pitchFamily="34" charset="0"/>
              </a:rPr>
              <a:t>.</a:t>
            </a:r>
            <a:endParaRPr lang="el-GR" sz="2000" dirty="0" smtClean="0">
              <a:latin typeface="Calibri" panose="020F0502020204030204" pitchFamily="34" charset="0"/>
            </a:endParaRPr>
          </a:p>
          <a:p>
            <a:pPr eaLnBrk="1" hangingPunct="1">
              <a:spcBef>
                <a:spcPts val="0"/>
              </a:spcBef>
            </a:pPr>
            <a:r>
              <a:rPr lang="el-GR" sz="2000" dirty="0" smtClean="0">
                <a:latin typeface="Calibri" panose="020F0502020204030204" pitchFamily="34" charset="0"/>
              </a:rPr>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r>
              <a:rPr lang="en-US" sz="2000" dirty="0" smtClean="0">
                <a:latin typeface="Calibri" panose="020F0502020204030204" pitchFamily="34" charset="0"/>
              </a:rPr>
              <a:t>. </a:t>
            </a:r>
            <a:endParaRPr lang="el-GR" sz="2000" dirty="0" smtClean="0">
              <a:latin typeface="Calibri" panose="020F0502020204030204" pitchFamily="34" charset="0"/>
            </a:endParaRPr>
          </a:p>
        </p:txBody>
      </p:sp>
      <p:pic>
        <p:nvPicPr>
          <p:cNvPr id="6" name="Εικόνα 1" descr=" Λογότυπο επιχειρησιακού προγράμματος εκπαίδευση και δια βίου μάθηση.   ">
            <a:hlinkClick r:id="rId4" tooltip="Μετάβαση σε www.edulll.gr"/>
          </p:cNvPr>
          <p:cNvPicPr>
            <a:picLocks noChangeAspect="1" noChangeArrowheads="1"/>
          </p:cNvPicPr>
          <p:nvPr/>
        </p:nvPicPr>
        <p:blipFill>
          <a:blip r:embed="rId5" cstate="print"/>
          <a:srcRect/>
          <a:stretch>
            <a:fillRect/>
          </a:stretch>
        </p:blipFill>
        <p:spPr bwMode="auto">
          <a:xfrm>
            <a:off x="684213" y="4221163"/>
            <a:ext cx="7848600" cy="2016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2</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257347550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a:t>Σημείωμα </a:t>
            </a:r>
            <a:r>
              <a:rPr lang="el-GR" b="1" dirty="0" smtClean="0"/>
              <a:t>Αναφοράς</a:t>
            </a:r>
            <a:endParaRPr lang="el-GR" b="1" dirty="0"/>
          </a:p>
        </p:txBody>
      </p:sp>
      <p:sp>
        <p:nvSpPr>
          <p:cNvPr id="3" name="Θέση περιεχομένου 1"/>
          <p:cNvSpPr>
            <a:spLocks noGrp="1"/>
          </p:cNvSpPr>
          <p:nvPr>
            <p:ph idx="1"/>
          </p:nvPr>
        </p:nvSpPr>
        <p:spPr/>
        <p:txBody>
          <a:bodyPr>
            <a:normAutofit/>
          </a:bodyPr>
          <a:lstStyle/>
          <a:p>
            <a:pPr marL="0" indent="0">
              <a:buNone/>
            </a:pPr>
            <a:endParaRPr lang="el-GR" sz="2400" dirty="0" smtClean="0"/>
          </a:p>
          <a:p>
            <a:pPr marL="0" indent="0">
              <a:buNone/>
            </a:pPr>
            <a:endParaRPr lang="el-GR" sz="2400" dirty="0"/>
          </a:p>
          <a:p>
            <a:pPr marL="0" indent="0">
              <a:buNone/>
            </a:pPr>
            <a:r>
              <a:rPr lang="en-US" sz="2400" dirty="0" smtClean="0"/>
              <a:t>Copyright</a:t>
            </a:r>
            <a:r>
              <a:rPr lang="el-GR" sz="2400" dirty="0" smtClean="0"/>
              <a:t> Τεχνολογικό Εκπαιδευτικό Ίδρυμα Θεσσαλίας</a:t>
            </a:r>
            <a:r>
              <a:rPr lang="en-US" sz="2400" dirty="0" smtClean="0"/>
              <a:t>, </a:t>
            </a:r>
            <a:r>
              <a:rPr lang="el-GR" sz="2400" dirty="0" smtClean="0"/>
              <a:t>Παναγιώτης </a:t>
            </a:r>
            <a:r>
              <a:rPr lang="el-GR" sz="2400" dirty="0" err="1" smtClean="0"/>
              <a:t>Βύρλας</a:t>
            </a:r>
            <a:r>
              <a:rPr lang="el-GR" sz="2400" dirty="0" smtClean="0"/>
              <a:t> 2015. Παναγιώτης </a:t>
            </a:r>
            <a:r>
              <a:rPr lang="el-GR" sz="2400" dirty="0" err="1" smtClean="0"/>
              <a:t>Βύρλας</a:t>
            </a:r>
            <a:r>
              <a:rPr lang="el-GR" sz="2400" dirty="0" smtClean="0"/>
              <a:t> </a:t>
            </a:r>
            <a:br>
              <a:rPr lang="el-GR" sz="2400" dirty="0" smtClean="0"/>
            </a:br>
            <a:r>
              <a:rPr lang="el-GR" sz="2400" dirty="0" smtClean="0"/>
              <a:t>«Αρδευτική Μηχανική» Έκδοση 1.0 Λάρισα  01/09/2015 . </a:t>
            </a:r>
            <a:r>
              <a:rPr lang="el-GR" sz="2400" dirty="0"/>
              <a:t>Διαθέσιμο από τη δικτυακή </a:t>
            </a:r>
            <a:r>
              <a:rPr lang="el-GR" sz="2400" dirty="0" smtClean="0"/>
              <a:t>διεύθυνση: </a:t>
            </a:r>
            <a:r>
              <a:rPr lang="en-US" sz="2400" dirty="0" smtClean="0">
                <a:solidFill>
                  <a:srgbClr val="FF0000"/>
                </a:solidFill>
                <a:hlinkClick r:id="rId3" tooltip="Μετάβαση στην ιστοσελίδα του μαθήματος"/>
              </a:rPr>
              <a:t>http://cdev.teilar.gr/courses/AGR100/index.php</a:t>
            </a:r>
            <a:r>
              <a:rPr lang="el-GR" sz="2400" dirty="0" smtClean="0"/>
              <a:t>.</a:t>
            </a:r>
            <a:endParaRPr lang="el-GR" sz="2400" dirty="0"/>
          </a:p>
          <a:p>
            <a:endParaRPr lang="el-GR" sz="2000" dirty="0"/>
          </a:p>
        </p:txBody>
      </p:sp>
    </p:spTree>
    <p:extLst>
      <p:ext uri="{BB962C8B-B14F-4D97-AF65-F5344CB8AC3E}">
        <p14:creationId xmlns:p14="http://schemas.microsoft.com/office/powerpoint/2010/main" val="83510681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a:t>Σημείωμα </a:t>
            </a:r>
            <a:r>
              <a:rPr lang="el-GR" b="1" dirty="0" smtClean="0"/>
              <a:t>Αδειοδότησης</a:t>
            </a:r>
            <a:endParaRPr lang="el-GR" b="1" dirty="0"/>
          </a:p>
        </p:txBody>
      </p:sp>
      <p:sp>
        <p:nvSpPr>
          <p:cNvPr id="3" name="Θέση περιεχομένου 1"/>
          <p:cNvSpPr>
            <a:spLocks noGrp="1"/>
          </p:cNvSpPr>
          <p:nvPr>
            <p:ph idx="1"/>
          </p:nvPr>
        </p:nvSpPr>
        <p:spPr>
          <a:xfrm>
            <a:off x="457200" y="1524000"/>
            <a:ext cx="8229600" cy="1905000"/>
          </a:xfrm>
        </p:spPr>
        <p:txBody>
          <a:bodyPr>
            <a:noAutofit/>
          </a:bodyPr>
          <a:lstStyle/>
          <a:p>
            <a:pPr>
              <a:spcBef>
                <a:spcPts val="0"/>
              </a:spcBef>
            </a:pPr>
            <a:r>
              <a:rPr lang="el-GR" sz="2000" dirty="0" smtClean="0"/>
              <a:t>Το </a:t>
            </a:r>
            <a:r>
              <a:rPr lang="el-GR" sz="2000" dirty="0"/>
              <a:t>παρόν υλικό διατίθεται με τους όρους της άδειας χρήσης </a:t>
            </a:r>
            <a:r>
              <a:rPr lang="en-US" sz="2000" dirty="0" smtClean="0"/>
              <a:t>Creative Commons</a:t>
            </a:r>
            <a:r>
              <a:rPr lang="el-GR" sz="2000" dirty="0" smtClean="0"/>
              <a:t>: Αναφορά - </a:t>
            </a:r>
            <a:r>
              <a:rPr lang="el-GR" sz="2000" dirty="0"/>
              <a:t>Μη Εμπορική </a:t>
            </a:r>
            <a:r>
              <a:rPr lang="el-GR" sz="2000" dirty="0" smtClean="0"/>
              <a:t>Χρήση - </a:t>
            </a:r>
            <a:r>
              <a:rPr lang="el-GR" sz="2000" dirty="0"/>
              <a:t>Παρόμοια </a:t>
            </a:r>
            <a:r>
              <a:rPr lang="el-GR" sz="2000" dirty="0" smtClean="0"/>
              <a:t>Διανομή, </a:t>
            </a:r>
            <a:r>
              <a:rPr lang="el-GR" sz="2000" dirty="0"/>
              <a:t>4.0 [1] ή μεταγενέστερη, Διεθνής </a:t>
            </a:r>
            <a:r>
              <a:rPr lang="el-GR" sz="2000" dirty="0" smtClean="0"/>
              <a:t>Έκδοση.</a:t>
            </a:r>
            <a:r>
              <a:rPr lang="en-US" sz="2000" dirty="0" smtClean="0"/>
              <a:t> </a:t>
            </a:r>
            <a:r>
              <a:rPr lang="el-GR" sz="2000" dirty="0" smtClean="0"/>
              <a:t>Εξαιρούνται </a:t>
            </a:r>
            <a:r>
              <a:rPr lang="el-GR" sz="2000" dirty="0"/>
              <a:t>τα αυτοτελή έργα τρίτων π.χ. φωτογραφίες, διαγράμματα </a:t>
            </a:r>
            <a:r>
              <a:rPr lang="el-GR" sz="2000" dirty="0" smtClean="0"/>
              <a:t>κ.λπ., τα </a:t>
            </a:r>
            <a:r>
              <a:rPr lang="el-GR" sz="2000" dirty="0"/>
              <a:t>οποία εμπεριέχονται σε αυτό και τα οποία αναφέρονται μαζί με τους όρους χρήσης τους στο «Σημείωμα Χρήσης Έργων Τρίτων</a:t>
            </a:r>
            <a:r>
              <a:rPr lang="el-GR" sz="2000" dirty="0" smtClean="0"/>
              <a:t>».                     </a:t>
            </a:r>
          </a:p>
          <a:p>
            <a:pPr marL="0" indent="0">
              <a:buNone/>
            </a:pPr>
            <a:endParaRPr lang="el-GR" sz="2000" dirty="0"/>
          </a:p>
        </p:txBody>
      </p:sp>
      <p:pic>
        <p:nvPicPr>
          <p:cNvPr id="2056" name="Εικόνα 1" descr=" Λογότυπο για άδειες χρήσης creative commons, b y, n c, s a " title="Λογότυπο creative commons">
            <a:hlinkClick r:id="rId4" tooltip="Μετάβαση στην Άδεια Χρήσης"/>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801422" y="3581400"/>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Θέση περιεχομένου 2"/>
          <p:cNvSpPr txBox="1"/>
          <p:nvPr/>
        </p:nvSpPr>
        <p:spPr>
          <a:xfrm>
            <a:off x="533400" y="4224704"/>
            <a:ext cx="8229600" cy="2252296"/>
          </a:xfrm>
          <a:prstGeom prst="rect">
            <a:avLst/>
          </a:prstGeom>
        </p:spPr>
        <p:txBody>
          <a:bodyPr vert="horz" wrap="square" lIns="91440" tIns="45720" rIns="91440" bIns="45720" rtlCol="0" anchor="ctr">
            <a:normAutofit/>
          </a:bodyPr>
          <a:lstStyle/>
          <a:p>
            <a:pPr>
              <a:spcAft>
                <a:spcPts val="600"/>
              </a:spcAft>
            </a:pPr>
            <a:r>
              <a:rPr lang="el-GR" sz="1400" dirty="0"/>
              <a:t>[1] </a:t>
            </a:r>
            <a:r>
              <a:rPr lang="en-US" sz="1400" dirty="0" smtClean="0">
                <a:hlinkClick r:id="rId4" tooltip="Μετάβαση στην Άδεια Χρήσης"/>
              </a:rPr>
              <a:t>http://creativecommons.org/licenses/by-nc-sa/4.0/</a:t>
            </a:r>
            <a:endParaRPr lang="el-GR" sz="1400" dirty="0"/>
          </a:p>
          <a:p>
            <a:r>
              <a:rPr lang="el-GR" sz="1400" dirty="0"/>
              <a:t>Ως </a:t>
            </a:r>
            <a:r>
              <a:rPr lang="el-GR" sz="1400" b="1" dirty="0"/>
              <a:t>Μη Εμπορική</a:t>
            </a:r>
            <a:r>
              <a:rPr lang="el-GR" sz="1400" dirty="0"/>
              <a:t> ορίζεται η χρήση:</a:t>
            </a:r>
          </a:p>
          <a:p>
            <a:pPr marL="800100" lvl="1" indent="-342900">
              <a:buFont typeface="Arial" panose="020B0604020202020204" pitchFamily="34" charset="0"/>
              <a:buChar char="•"/>
            </a:pPr>
            <a:r>
              <a:rPr lang="el-GR" sz="1400" dirty="0"/>
              <a:t>που δεν περιλαμβάνει άμεσο ή έμμεσο οικονομικό όφελος από την χρήση του έργου, για το διανομέα του έργου και </a:t>
            </a:r>
            <a:r>
              <a:rPr lang="el-GR" sz="1400" dirty="0" err="1" smtClean="0"/>
              <a:t>αδειοδόχο</a:t>
            </a:r>
            <a:r>
              <a:rPr lang="el-GR" sz="1400" dirty="0"/>
              <a:t>,</a:t>
            </a:r>
          </a:p>
          <a:p>
            <a:pPr marL="800100" lvl="1" indent="-342900">
              <a:buFont typeface="Arial" panose="020B0604020202020204" pitchFamily="34" charset="0"/>
              <a:buChar char="•"/>
            </a:pPr>
            <a:r>
              <a:rPr lang="el-GR" sz="1400" dirty="0"/>
              <a:t>που</a:t>
            </a:r>
            <a:r>
              <a:rPr lang="en-GB" sz="1400" dirty="0"/>
              <a:t> </a:t>
            </a:r>
            <a:r>
              <a:rPr lang="el-GR" sz="1400" dirty="0"/>
              <a:t>δεν περιλαμβάνει οικονομική συναλλαγή ως προϋπόθεση για τη χρήση ή πρόσβαση στο </a:t>
            </a:r>
            <a:r>
              <a:rPr lang="el-GR" sz="1400" dirty="0" smtClean="0"/>
              <a:t>έργο,</a:t>
            </a:r>
            <a:endParaRPr lang="el-GR" sz="1400" dirty="0"/>
          </a:p>
          <a:p>
            <a:pPr marL="800100" lvl="1" indent="-342900">
              <a:spcAft>
                <a:spcPts val="600"/>
              </a:spcAft>
              <a:buFont typeface="Arial" panose="020B0604020202020204" pitchFamily="34" charset="0"/>
              <a:buChar char="•"/>
            </a:pPr>
            <a:r>
              <a:rPr lang="el-GR" sz="1400" dirty="0"/>
              <a:t>που</a:t>
            </a:r>
            <a:r>
              <a:rPr lang="en-GB" sz="1400" dirty="0"/>
              <a:t> </a:t>
            </a:r>
            <a:r>
              <a:rPr lang="el-GR" sz="1400" dirty="0"/>
              <a:t>δεν προσπορίζει στο διανομέα του έργου και</a:t>
            </a:r>
            <a:r>
              <a:rPr lang="en-GB" sz="1400" dirty="0"/>
              <a:t> </a:t>
            </a:r>
            <a:r>
              <a:rPr lang="el-GR" sz="1400" dirty="0" err="1"/>
              <a:t>αδειοδόχο</a:t>
            </a:r>
            <a:r>
              <a:rPr lang="en-GB" sz="1400" dirty="0"/>
              <a:t> </a:t>
            </a:r>
            <a:r>
              <a:rPr lang="el-GR" sz="1400" dirty="0"/>
              <a:t>έμμεσο οικονομικό όφελος (π.χ. διαφημίσεις) από την προβολή του έργου σε διαδικτυακό </a:t>
            </a:r>
            <a:r>
              <a:rPr lang="el-GR" sz="1400" dirty="0" smtClean="0"/>
              <a:t>τόπο.</a:t>
            </a:r>
            <a:endParaRPr lang="el-GR" sz="1400" dirty="0"/>
          </a:p>
          <a:p>
            <a:r>
              <a:rPr lang="el-GR" sz="1400" dirty="0" smtClean="0"/>
              <a:t>Ο </a:t>
            </a:r>
            <a:r>
              <a:rPr lang="el-GR" sz="1400" dirty="0"/>
              <a:t>δικαιούχος μπορεί να παρέχει στον </a:t>
            </a:r>
            <a:r>
              <a:rPr lang="el-GR" sz="1400" dirty="0" err="1"/>
              <a:t>αδειοδόχο</a:t>
            </a:r>
            <a:r>
              <a:rPr lang="el-GR" sz="1400" dirty="0"/>
              <a:t> ξεχωριστή άδεια να χρησιμοποιεί το έργο για εμπορική χρήση, εφόσον αυτό του ζητηθεί</a:t>
            </a:r>
            <a:r>
              <a:rPr lang="el-GR" sz="1400" dirty="0" smtClean="0"/>
              <a:t>.</a:t>
            </a:r>
            <a:endParaRPr lang="el-GR" sz="1400" dirty="0"/>
          </a:p>
        </p:txBody>
      </p:sp>
    </p:spTree>
    <p:custDataLst>
      <p:tags r:id="rId1"/>
    </p:custDataLst>
    <p:extLst>
      <p:ext uri="{BB962C8B-B14F-4D97-AF65-F5344CB8AC3E}">
        <p14:creationId xmlns:p14="http://schemas.microsoft.com/office/powerpoint/2010/main" val="115167613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sz="4000" b="1" dirty="0"/>
              <a:t>Σημείωμα Χρήσης </a:t>
            </a:r>
            <a:r>
              <a:rPr lang="el-GR" sz="4000" b="1" dirty="0" smtClean="0"/>
              <a:t>Έργων Τρίτων</a:t>
            </a:r>
            <a:r>
              <a:rPr lang="en-US" sz="4000" b="1" dirty="0" smtClean="0"/>
              <a:t> </a:t>
            </a:r>
            <a:r>
              <a:rPr lang="el-GR" sz="4000" b="1" dirty="0" smtClean="0"/>
              <a:t/>
            </a:r>
            <a:br>
              <a:rPr lang="el-GR" sz="4000" b="1" dirty="0" smtClean="0"/>
            </a:br>
            <a:r>
              <a:rPr lang="en-US" sz="4000" b="1" dirty="0" smtClean="0"/>
              <a:t>(1/2)</a:t>
            </a:r>
            <a:endParaRPr lang="el-GR" sz="4000" b="1" dirty="0"/>
          </a:p>
        </p:txBody>
      </p:sp>
      <p:sp>
        <p:nvSpPr>
          <p:cNvPr id="3" name="Θέση περιεχομένου 1"/>
          <p:cNvSpPr>
            <a:spLocks noGrp="1"/>
          </p:cNvSpPr>
          <p:nvPr>
            <p:ph idx="1"/>
          </p:nvPr>
        </p:nvSpPr>
        <p:spPr/>
        <p:txBody>
          <a:bodyPr>
            <a:noAutofit/>
          </a:bodyPr>
          <a:lstStyle/>
          <a:p>
            <a:pPr marL="0" indent="0">
              <a:buNone/>
            </a:pPr>
            <a:r>
              <a:rPr lang="el-GR" sz="2400" dirty="0" smtClean="0"/>
              <a:t>Το </a:t>
            </a:r>
            <a:r>
              <a:rPr lang="el-GR" sz="2400" dirty="0"/>
              <a:t>Έργο αυτό κάνει χρήση των ακόλουθων έργων:</a:t>
            </a:r>
          </a:p>
          <a:p>
            <a:pPr marL="0" indent="0">
              <a:buNone/>
            </a:pPr>
            <a:r>
              <a:rPr lang="el-GR" sz="2400" b="1" dirty="0" smtClean="0"/>
              <a:t>Εικόνες/Σχήματα/Διαγράμματα</a:t>
            </a:r>
            <a:r>
              <a:rPr lang="en-US" sz="2400" b="1" dirty="0" smtClean="0"/>
              <a:t>/</a:t>
            </a:r>
            <a:r>
              <a:rPr lang="el-GR" sz="2400" b="1" dirty="0" smtClean="0"/>
              <a:t>Φωτογραφίες</a:t>
            </a:r>
          </a:p>
          <a:p>
            <a:pPr marL="0" indent="0">
              <a:buNone/>
            </a:pPr>
            <a:r>
              <a:rPr lang="el-GR" sz="2000" dirty="0" smtClean="0">
                <a:solidFill>
                  <a:srgbClr val="FF0000"/>
                </a:solidFill>
              </a:rPr>
              <a:t>Εικόνα 1: &lt;αναφορά</a:t>
            </a:r>
            <a:r>
              <a:rPr lang="el-GR" sz="2000" dirty="0">
                <a:solidFill>
                  <a:srgbClr val="FF0000"/>
                </a:solidFill>
              </a:rPr>
              <a:t>&gt;&lt;άδεια με την οποία διατίθεται&gt; </a:t>
            </a:r>
            <a:r>
              <a:rPr lang="el-GR" sz="2000" dirty="0" smtClean="0">
                <a:solidFill>
                  <a:srgbClr val="FF0000"/>
                </a:solidFill>
              </a:rPr>
              <a:t>&lt;σύνδεσμος&gt;&lt;πηγή&gt;&lt;</a:t>
            </a:r>
            <a:r>
              <a:rPr lang="el-GR" sz="2000" dirty="0" err="1" smtClean="0">
                <a:solidFill>
                  <a:srgbClr val="FF0000"/>
                </a:solidFill>
              </a:rPr>
              <a:t>κ.τ.λ</a:t>
            </a:r>
            <a:r>
              <a:rPr lang="el-GR" sz="2000" dirty="0" smtClean="0">
                <a:solidFill>
                  <a:srgbClr val="FF0000"/>
                </a:solidFill>
              </a:rPr>
              <a:t>&gt;</a:t>
            </a:r>
          </a:p>
          <a:p>
            <a:pPr marL="0" indent="0">
              <a:buNone/>
            </a:pPr>
            <a:r>
              <a:rPr lang="el-GR" sz="2000" dirty="0">
                <a:solidFill>
                  <a:srgbClr val="FF0000"/>
                </a:solidFill>
              </a:rPr>
              <a:t>Εικόνα </a:t>
            </a:r>
            <a:r>
              <a:rPr lang="el-GR" sz="2000" dirty="0" smtClean="0">
                <a:solidFill>
                  <a:srgbClr val="FF0000"/>
                </a:solidFill>
              </a:rPr>
              <a:t>2: </a:t>
            </a:r>
            <a:r>
              <a:rPr lang="el-GR" sz="2000" dirty="0">
                <a:solidFill>
                  <a:srgbClr val="FF0000"/>
                </a:solidFill>
              </a:rPr>
              <a:t>&lt;αναφορά&gt;&lt;άδεια με την οποία διατίθεται&gt; &lt;σύνδεσμος</a:t>
            </a:r>
            <a:r>
              <a:rPr lang="el-GR" sz="2000" dirty="0" smtClean="0">
                <a:solidFill>
                  <a:srgbClr val="FF0000"/>
                </a:solidFill>
              </a:rPr>
              <a:t>&gt;&lt;</a:t>
            </a:r>
            <a:r>
              <a:rPr lang="el-GR" sz="2000" dirty="0">
                <a:solidFill>
                  <a:srgbClr val="FF0000"/>
                </a:solidFill>
              </a:rPr>
              <a:t>πηγή</a:t>
            </a:r>
            <a:r>
              <a:rPr lang="el-GR" sz="2000" dirty="0" smtClean="0">
                <a:solidFill>
                  <a:srgbClr val="FF0000"/>
                </a:solidFill>
              </a:rPr>
              <a:t>&gt;&lt;</a:t>
            </a:r>
            <a:r>
              <a:rPr lang="el-GR" sz="2000" dirty="0" err="1">
                <a:solidFill>
                  <a:srgbClr val="FF0000"/>
                </a:solidFill>
              </a:rPr>
              <a:t>κ.τ.λ</a:t>
            </a:r>
            <a:r>
              <a:rPr lang="el-GR" sz="2000" dirty="0">
                <a:solidFill>
                  <a:srgbClr val="FF0000"/>
                </a:solidFill>
              </a:rPr>
              <a:t>&gt;</a:t>
            </a:r>
          </a:p>
          <a:p>
            <a:pPr marL="0" indent="0">
              <a:buNone/>
            </a:pPr>
            <a:r>
              <a:rPr lang="el-GR" sz="2000" dirty="0">
                <a:solidFill>
                  <a:srgbClr val="FF0000"/>
                </a:solidFill>
              </a:rPr>
              <a:t>Εικόνα </a:t>
            </a:r>
            <a:r>
              <a:rPr lang="el-GR" sz="2000" dirty="0" smtClean="0">
                <a:solidFill>
                  <a:srgbClr val="FF0000"/>
                </a:solidFill>
              </a:rPr>
              <a:t>3: </a:t>
            </a:r>
            <a:r>
              <a:rPr lang="el-GR" sz="2000" dirty="0">
                <a:solidFill>
                  <a:srgbClr val="FF0000"/>
                </a:solidFill>
              </a:rPr>
              <a:t>&lt;αναφορά&gt;&lt;άδεια με την οποία διατίθεται&gt; &lt;σύνδεσμος</a:t>
            </a:r>
            <a:r>
              <a:rPr lang="el-GR" sz="2000" dirty="0" smtClean="0">
                <a:solidFill>
                  <a:srgbClr val="FF0000"/>
                </a:solidFill>
              </a:rPr>
              <a:t>&gt;&lt;πηγή&gt;&lt;</a:t>
            </a:r>
            <a:r>
              <a:rPr lang="el-GR" sz="2000" dirty="0" err="1">
                <a:solidFill>
                  <a:srgbClr val="FF0000"/>
                </a:solidFill>
              </a:rPr>
              <a:t>κ.τ.λ</a:t>
            </a:r>
            <a:r>
              <a:rPr lang="el-GR" sz="2000" dirty="0">
                <a:solidFill>
                  <a:srgbClr val="FF0000"/>
                </a:solidFill>
              </a:rPr>
              <a:t>&gt;</a:t>
            </a:r>
          </a:p>
          <a:p>
            <a:pPr marL="0" indent="0">
              <a:buNone/>
            </a:pPr>
            <a:r>
              <a:rPr lang="el-GR" sz="2000" dirty="0">
                <a:solidFill>
                  <a:srgbClr val="FF0000"/>
                </a:solidFill>
              </a:rPr>
              <a:t>Εικόνα </a:t>
            </a:r>
            <a:r>
              <a:rPr lang="el-GR" sz="2000" dirty="0" smtClean="0">
                <a:solidFill>
                  <a:srgbClr val="FF0000"/>
                </a:solidFill>
              </a:rPr>
              <a:t>4: </a:t>
            </a:r>
            <a:r>
              <a:rPr lang="el-GR" sz="2000" dirty="0">
                <a:solidFill>
                  <a:srgbClr val="FF0000"/>
                </a:solidFill>
              </a:rPr>
              <a:t>&lt;αναφορά&gt;&lt;άδεια με την οποία διατίθεται&gt; &lt;σύνδεσμος</a:t>
            </a:r>
            <a:r>
              <a:rPr lang="el-GR" sz="2000" dirty="0" smtClean="0">
                <a:solidFill>
                  <a:srgbClr val="FF0000"/>
                </a:solidFill>
              </a:rPr>
              <a:t>&gt;&lt;πηγή&gt;&lt;</a:t>
            </a:r>
            <a:r>
              <a:rPr lang="el-GR" sz="2000" dirty="0" err="1">
                <a:solidFill>
                  <a:srgbClr val="FF0000"/>
                </a:solidFill>
              </a:rPr>
              <a:t>κ.τ.λ</a:t>
            </a:r>
            <a:r>
              <a:rPr lang="el-GR" sz="2000" dirty="0">
                <a:solidFill>
                  <a:srgbClr val="FF0000"/>
                </a:solidFill>
              </a:rPr>
              <a:t>&gt;</a:t>
            </a:r>
          </a:p>
          <a:p>
            <a:pPr marL="0" indent="0">
              <a:buNone/>
            </a:pPr>
            <a:r>
              <a:rPr lang="el-GR" sz="2000" dirty="0">
                <a:solidFill>
                  <a:srgbClr val="FF0000"/>
                </a:solidFill>
              </a:rPr>
              <a:t>Εικόνα </a:t>
            </a:r>
            <a:r>
              <a:rPr lang="el-GR" sz="2000" dirty="0" smtClean="0">
                <a:solidFill>
                  <a:srgbClr val="FF0000"/>
                </a:solidFill>
              </a:rPr>
              <a:t>5: </a:t>
            </a:r>
            <a:r>
              <a:rPr lang="el-GR" sz="2000" dirty="0">
                <a:solidFill>
                  <a:srgbClr val="FF0000"/>
                </a:solidFill>
              </a:rPr>
              <a:t>&lt;αναφορά&gt;&lt;άδεια με την οποία διατίθεται&gt; &lt;</a:t>
            </a:r>
            <a:r>
              <a:rPr lang="el-GR" sz="2000" dirty="0" err="1">
                <a:solidFill>
                  <a:srgbClr val="FF0000"/>
                </a:solidFill>
              </a:rPr>
              <a:t>σύνδεσμος</a:t>
            </a:r>
            <a:r>
              <a:rPr lang="el-GR" sz="2000" dirty="0" err="1" smtClean="0">
                <a:solidFill>
                  <a:srgbClr val="FF0000"/>
                </a:solidFill>
              </a:rPr>
              <a:t>&gt;&lt;πηγή&gt;&lt;</a:t>
            </a:r>
            <a:r>
              <a:rPr lang="el-GR" sz="2000" dirty="0" err="1">
                <a:solidFill>
                  <a:srgbClr val="FF0000"/>
                </a:solidFill>
              </a:rPr>
              <a:t>κ.τ.λ</a:t>
            </a:r>
            <a:r>
              <a:rPr lang="el-GR" sz="2000" dirty="0" smtClean="0">
                <a:solidFill>
                  <a:srgbClr val="FF0000"/>
                </a:solidFill>
              </a:rPr>
              <a:t>&gt;</a:t>
            </a:r>
            <a:endParaRPr lang="el-GR" sz="2000" dirty="0">
              <a:solidFill>
                <a:srgbClr val="FF0000"/>
              </a:solidFill>
            </a:endParaRPr>
          </a:p>
        </p:txBody>
      </p:sp>
    </p:spTree>
    <p:extLst>
      <p:ext uri="{BB962C8B-B14F-4D97-AF65-F5344CB8AC3E}">
        <p14:creationId xmlns:p14="http://schemas.microsoft.com/office/powerpoint/2010/main" val="289762293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sz="4000" b="1" dirty="0"/>
              <a:t>Σημείωμα Χρήσης </a:t>
            </a:r>
            <a:r>
              <a:rPr lang="el-GR" sz="4000" b="1" dirty="0" smtClean="0"/>
              <a:t>Έργων Τρίτων</a:t>
            </a:r>
            <a:r>
              <a:rPr lang="en-US" sz="4000" b="1" dirty="0" smtClean="0"/>
              <a:t> </a:t>
            </a:r>
            <a:r>
              <a:rPr lang="el-GR" sz="4000" b="1" dirty="0" smtClean="0"/>
              <a:t/>
            </a:r>
            <a:br>
              <a:rPr lang="el-GR" sz="4000" b="1" dirty="0" smtClean="0"/>
            </a:br>
            <a:r>
              <a:rPr lang="en-US" sz="4000" b="1" dirty="0" smtClean="0"/>
              <a:t>(2/2)</a:t>
            </a:r>
            <a:r>
              <a:rPr lang="el-GR" sz="4000" b="1" dirty="0" smtClean="0"/>
              <a:t> </a:t>
            </a:r>
            <a:endParaRPr lang="el-GR" sz="4000" b="1" dirty="0"/>
          </a:p>
        </p:txBody>
      </p:sp>
      <p:sp>
        <p:nvSpPr>
          <p:cNvPr id="3" name="Θέση περιεχομένου 1"/>
          <p:cNvSpPr>
            <a:spLocks noGrp="1"/>
          </p:cNvSpPr>
          <p:nvPr>
            <p:ph idx="1"/>
          </p:nvPr>
        </p:nvSpPr>
        <p:spPr/>
        <p:txBody>
          <a:bodyPr>
            <a:normAutofit/>
          </a:bodyPr>
          <a:lstStyle/>
          <a:p>
            <a:pPr marL="0" indent="0">
              <a:buNone/>
            </a:pPr>
            <a:r>
              <a:rPr lang="el-GR" sz="2400" dirty="0" smtClean="0"/>
              <a:t>Το </a:t>
            </a:r>
            <a:r>
              <a:rPr lang="el-GR" sz="2400" dirty="0"/>
              <a:t>Έργο αυτό κάνει χρήση των ακόλουθων έργων:</a:t>
            </a:r>
          </a:p>
          <a:p>
            <a:pPr marL="0" indent="0">
              <a:buNone/>
            </a:pPr>
            <a:r>
              <a:rPr lang="el-GR" sz="2400" b="1" dirty="0" smtClean="0"/>
              <a:t>Πίνακες</a:t>
            </a:r>
          </a:p>
          <a:p>
            <a:pPr marL="0" indent="0">
              <a:buNone/>
            </a:pPr>
            <a:r>
              <a:rPr lang="el-GR" sz="2000" dirty="0" smtClean="0">
                <a:solidFill>
                  <a:srgbClr val="FF0000"/>
                </a:solidFill>
              </a:rPr>
              <a:t>Πίνακας 1: &lt;αναφορά</a:t>
            </a:r>
            <a:r>
              <a:rPr lang="el-GR" sz="2000" dirty="0">
                <a:solidFill>
                  <a:srgbClr val="FF0000"/>
                </a:solidFill>
              </a:rPr>
              <a:t>&gt;&lt;άδεια με την οποία διατίθεται&gt; </a:t>
            </a:r>
            <a:r>
              <a:rPr lang="el-GR" sz="2000" dirty="0" smtClean="0">
                <a:solidFill>
                  <a:srgbClr val="FF0000"/>
                </a:solidFill>
              </a:rPr>
              <a:t>&lt;σύνδεσμος&gt;&lt;πηγή&gt;&lt;</a:t>
            </a:r>
            <a:r>
              <a:rPr lang="el-GR" sz="2000" dirty="0" err="1" smtClean="0">
                <a:solidFill>
                  <a:srgbClr val="FF0000"/>
                </a:solidFill>
              </a:rPr>
              <a:t>κ.τ.λ</a:t>
            </a:r>
            <a:r>
              <a:rPr lang="el-GR" sz="2000" dirty="0" smtClean="0">
                <a:solidFill>
                  <a:srgbClr val="FF0000"/>
                </a:solidFill>
              </a:rPr>
              <a:t>&gt;</a:t>
            </a:r>
          </a:p>
          <a:p>
            <a:pPr marL="0" indent="0">
              <a:buNone/>
            </a:pPr>
            <a:r>
              <a:rPr lang="el-GR" sz="2000" dirty="0" smtClean="0">
                <a:solidFill>
                  <a:srgbClr val="FF0000"/>
                </a:solidFill>
              </a:rPr>
              <a:t>Πίνακας 2: </a:t>
            </a:r>
            <a:r>
              <a:rPr lang="el-GR" sz="2000" dirty="0">
                <a:solidFill>
                  <a:srgbClr val="FF0000"/>
                </a:solidFill>
              </a:rPr>
              <a:t>&lt;αναφορά&gt;&lt;άδεια με την οποία διατίθεται&gt; &lt;σύνδεσμος</a:t>
            </a:r>
            <a:r>
              <a:rPr lang="el-GR" sz="2000" dirty="0" smtClean="0">
                <a:solidFill>
                  <a:srgbClr val="FF0000"/>
                </a:solidFill>
              </a:rPr>
              <a:t>&gt;&lt;πηγή&gt;&lt;</a:t>
            </a:r>
            <a:r>
              <a:rPr lang="el-GR" sz="2000" dirty="0" err="1">
                <a:solidFill>
                  <a:srgbClr val="FF0000"/>
                </a:solidFill>
              </a:rPr>
              <a:t>κ.τ.λ</a:t>
            </a:r>
            <a:r>
              <a:rPr lang="el-GR" sz="2000" dirty="0">
                <a:solidFill>
                  <a:srgbClr val="FF0000"/>
                </a:solidFill>
              </a:rPr>
              <a:t>&gt;</a:t>
            </a:r>
          </a:p>
          <a:p>
            <a:pPr marL="0" indent="0">
              <a:buNone/>
            </a:pPr>
            <a:r>
              <a:rPr lang="el-GR" sz="2000" dirty="0" smtClean="0">
                <a:solidFill>
                  <a:srgbClr val="FF0000"/>
                </a:solidFill>
              </a:rPr>
              <a:t>Πίνακας 3: </a:t>
            </a:r>
            <a:r>
              <a:rPr lang="el-GR" sz="2000" dirty="0">
                <a:solidFill>
                  <a:srgbClr val="FF0000"/>
                </a:solidFill>
              </a:rPr>
              <a:t>&lt;αναφορά&gt;&lt;άδεια με την οποία διατίθεται&gt; &lt;σύνδεσμος</a:t>
            </a:r>
            <a:r>
              <a:rPr lang="el-GR" sz="2000" dirty="0" smtClean="0">
                <a:solidFill>
                  <a:srgbClr val="FF0000"/>
                </a:solidFill>
              </a:rPr>
              <a:t>&gt;&lt;πηγή&gt;&lt;</a:t>
            </a:r>
            <a:r>
              <a:rPr lang="el-GR" sz="2000" dirty="0" err="1" smtClean="0">
                <a:solidFill>
                  <a:srgbClr val="FF0000"/>
                </a:solidFill>
              </a:rPr>
              <a:t>κ.τ.λ</a:t>
            </a:r>
            <a:r>
              <a:rPr lang="el-GR" sz="2000" dirty="0" smtClean="0">
                <a:solidFill>
                  <a:srgbClr val="FF0000"/>
                </a:solidFill>
              </a:rPr>
              <a:t>&gt;</a:t>
            </a:r>
            <a:endParaRPr lang="el-GR" sz="2000" dirty="0">
              <a:solidFill>
                <a:srgbClr val="FF0000"/>
              </a:solidFill>
            </a:endParaRPr>
          </a:p>
        </p:txBody>
      </p:sp>
    </p:spTree>
    <p:extLst>
      <p:ext uri="{BB962C8B-B14F-4D97-AF65-F5344CB8AC3E}">
        <p14:creationId xmlns:p14="http://schemas.microsoft.com/office/powerpoint/2010/main" val="76214302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a:t>Διατήρηση </a:t>
            </a:r>
            <a:r>
              <a:rPr lang="el-GR" b="1" dirty="0" smtClean="0"/>
              <a:t>Σημειωμάτων</a:t>
            </a:r>
            <a:endParaRPr lang="el-GR" b="1" dirty="0"/>
          </a:p>
        </p:txBody>
      </p:sp>
      <p:sp>
        <p:nvSpPr>
          <p:cNvPr id="3" name="Θέση περιεχομένου 1"/>
          <p:cNvSpPr>
            <a:spLocks noGrp="1"/>
          </p:cNvSpPr>
          <p:nvPr>
            <p:ph idx="1"/>
          </p:nvPr>
        </p:nvSpPr>
        <p:spPr/>
        <p:txBody>
          <a:bodyPr>
            <a:normAutofit/>
          </a:bodyPr>
          <a:lstStyle/>
          <a:p>
            <a:pPr marL="0" indent="0">
              <a:spcBef>
                <a:spcPts val="0"/>
              </a:spcBef>
              <a:buNone/>
            </a:pPr>
            <a:endParaRPr lang="el-GR" sz="2400" dirty="0" smtClean="0"/>
          </a:p>
          <a:p>
            <a:pPr marL="0" indent="0">
              <a:spcBef>
                <a:spcPts val="0"/>
              </a:spcBef>
              <a:spcAft>
                <a:spcPts val="1800"/>
              </a:spcAft>
              <a:buNone/>
            </a:pPr>
            <a:r>
              <a:rPr lang="el-GR" sz="2400" dirty="0" smtClean="0"/>
              <a:t>Οποιαδήποτε </a:t>
            </a:r>
            <a:r>
              <a:rPr lang="el-GR" sz="2400" dirty="0"/>
              <a:t>αναπαραγωγή ή διασκευή του υλικού θα πρέπει να συμπεριλαμβάνει:</a:t>
            </a:r>
          </a:p>
          <a:p>
            <a:pPr lvl="2" indent="-347472">
              <a:spcBef>
                <a:spcPts val="0"/>
              </a:spcBef>
              <a:spcAft>
                <a:spcPts val="600"/>
              </a:spcAft>
              <a:buFont typeface="Wingdings" panose="05000000000000000000" pitchFamily="2" charset="2"/>
              <a:buChar char="§"/>
            </a:pPr>
            <a:r>
              <a:rPr lang="el-GR" sz="2000" dirty="0" smtClean="0"/>
              <a:t>το</a:t>
            </a:r>
            <a:r>
              <a:rPr lang="en-US" sz="2000" dirty="0" smtClean="0"/>
              <a:t> </a:t>
            </a:r>
            <a:r>
              <a:rPr lang="el-GR" sz="2000" dirty="0" smtClean="0"/>
              <a:t>Σημείωμα</a:t>
            </a:r>
            <a:r>
              <a:rPr lang="en-US" sz="2000" dirty="0" smtClean="0"/>
              <a:t> Αναφοράς</a:t>
            </a:r>
            <a:r>
              <a:rPr lang="el-GR" sz="2000" dirty="0" smtClean="0"/>
              <a:t>,</a:t>
            </a:r>
            <a:endParaRPr lang="el-GR" sz="2000" dirty="0"/>
          </a:p>
          <a:p>
            <a:pPr lvl="2" indent="-347472">
              <a:spcBef>
                <a:spcPts val="0"/>
              </a:spcBef>
              <a:spcAft>
                <a:spcPts val="600"/>
              </a:spcAft>
              <a:buFont typeface="Wingdings" panose="05000000000000000000" pitchFamily="2" charset="2"/>
              <a:buChar char="§"/>
            </a:pPr>
            <a:r>
              <a:rPr lang="el-GR" sz="2000" dirty="0" smtClean="0"/>
              <a:t>το</a:t>
            </a:r>
            <a:r>
              <a:rPr lang="en-US" sz="2000" dirty="0" smtClean="0"/>
              <a:t> </a:t>
            </a:r>
            <a:r>
              <a:rPr lang="el-GR" sz="2000" dirty="0" smtClean="0"/>
              <a:t>Σημείωμα</a:t>
            </a:r>
            <a:r>
              <a:rPr lang="en-US" sz="2000" dirty="0" smtClean="0"/>
              <a:t> Αδειοδότησης</a:t>
            </a:r>
            <a:r>
              <a:rPr lang="el-GR" sz="2000" dirty="0" smtClean="0"/>
              <a:t>,</a:t>
            </a:r>
            <a:endParaRPr lang="el-GR" sz="2000" dirty="0"/>
          </a:p>
          <a:p>
            <a:pPr lvl="2" indent="-347472">
              <a:spcBef>
                <a:spcPts val="0"/>
              </a:spcBef>
              <a:spcAft>
                <a:spcPts val="600"/>
              </a:spcAft>
              <a:buFont typeface="Wingdings" panose="05000000000000000000" pitchFamily="2" charset="2"/>
              <a:buChar char="§"/>
            </a:pPr>
            <a:r>
              <a:rPr lang="el-GR" sz="2000" dirty="0" smtClean="0"/>
              <a:t>τη</a:t>
            </a:r>
            <a:r>
              <a:rPr lang="en-US" sz="2000" dirty="0" smtClean="0"/>
              <a:t> </a:t>
            </a:r>
            <a:r>
              <a:rPr lang="el-GR" sz="2000" dirty="0"/>
              <a:t>Δ</a:t>
            </a:r>
            <a:r>
              <a:rPr lang="el-GR" sz="2000" dirty="0" smtClean="0"/>
              <a:t>ήλωση</a:t>
            </a:r>
            <a:r>
              <a:rPr lang="en-US" sz="2000" dirty="0" smtClean="0"/>
              <a:t> </a:t>
            </a:r>
            <a:r>
              <a:rPr lang="el-GR" sz="2000" dirty="0" smtClean="0"/>
              <a:t>Διατήρησης Σημειωμάτων,</a:t>
            </a:r>
            <a:endParaRPr lang="el-GR" sz="2000" dirty="0"/>
          </a:p>
          <a:p>
            <a:pPr lvl="2" indent="-347472">
              <a:spcBef>
                <a:spcPts val="0"/>
              </a:spcBef>
              <a:spcAft>
                <a:spcPts val="1800"/>
              </a:spcAft>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r>
              <a:rPr lang="el-GR" sz="2000" dirty="0" smtClean="0"/>
              <a:t>).</a:t>
            </a:r>
            <a:endParaRPr lang="el-GR" sz="2000" dirty="0"/>
          </a:p>
          <a:p>
            <a:pPr marL="0" indent="0">
              <a:spcBef>
                <a:spcPts val="0"/>
              </a:spcBef>
              <a:buNone/>
            </a:pPr>
            <a:r>
              <a:rPr lang="el-GR" sz="2400" dirty="0"/>
              <a:t>μαζί με τους συνοδευόμενους </a:t>
            </a:r>
            <a:r>
              <a:rPr lang="el-GR" sz="2400" dirty="0" err="1"/>
              <a:t>υπερσυνδέσμους</a:t>
            </a:r>
            <a:r>
              <a:rPr lang="el-GR" sz="2400" dirty="0"/>
              <a:t>.</a:t>
            </a:r>
          </a:p>
          <a:p>
            <a:endParaRPr lang="el-GR" sz="2000" dirty="0"/>
          </a:p>
        </p:txBody>
      </p:sp>
    </p:spTree>
    <p:extLst>
      <p:ext uri="{BB962C8B-B14F-4D97-AF65-F5344CB8AC3E}">
        <p14:creationId xmlns:p14="http://schemas.microsoft.com/office/powerpoint/2010/main" val="16849825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Τίτλος 1"/>
          <p:cNvSpPr>
            <a:spLocks noGrp="1"/>
          </p:cNvSpPr>
          <p:nvPr>
            <p:ph type="title"/>
          </p:nvPr>
        </p:nvSpPr>
        <p:spPr/>
        <p:txBody>
          <a:bodyPr/>
          <a:lstStyle/>
          <a:p>
            <a:pPr eaLnBrk="1" hangingPunct="1"/>
            <a:r>
              <a:rPr lang="el-GR" b="1" smtClean="0"/>
              <a:t>Σκοποί ενότητας </a:t>
            </a:r>
          </a:p>
        </p:txBody>
      </p:sp>
      <p:sp>
        <p:nvSpPr>
          <p:cNvPr id="5122" name="Θέση περιεχομένου 1"/>
          <p:cNvSpPr>
            <a:spLocks noGrp="1"/>
          </p:cNvSpPr>
          <p:nvPr>
            <p:ph idx="1"/>
          </p:nvPr>
        </p:nvSpPr>
        <p:spPr/>
        <p:txBody>
          <a:bodyPr/>
          <a:lstStyle/>
          <a:p>
            <a:pPr marL="0" indent="0" eaLnBrk="1" hangingPunct="1">
              <a:spcBef>
                <a:spcPts val="0"/>
              </a:spcBef>
              <a:spcAft>
                <a:spcPts val="1800"/>
              </a:spcAft>
              <a:buNone/>
            </a:pPr>
            <a:r>
              <a:rPr lang="el-GR" dirty="0" smtClean="0"/>
              <a:t>Ο αναγνώστης να μπορεί να:</a:t>
            </a:r>
          </a:p>
          <a:p>
            <a:pPr marL="1314450" lvl="2" indent="-514350" eaLnBrk="1" hangingPunct="1">
              <a:spcBef>
                <a:spcPts val="0"/>
              </a:spcBef>
              <a:buFont typeface="+mj-lt"/>
              <a:buAutoNum type="arabicParenR"/>
            </a:pPr>
            <a:endParaRPr lang="el-GR" sz="2800" dirty="0" smtClean="0"/>
          </a:p>
          <a:p>
            <a:pPr marL="1314450" lvl="2" indent="-514350" eaLnBrk="1" hangingPunct="1">
              <a:spcBef>
                <a:spcPts val="0"/>
              </a:spcBef>
              <a:buFont typeface="+mj-lt"/>
              <a:buAutoNum type="arabicParenR"/>
            </a:pPr>
            <a:r>
              <a:rPr lang="el-GR" sz="2800" dirty="0" smtClean="0"/>
              <a:t>Κατανοήσει την αναγκαιότητα ορθής χρήσης νερού για άρδευση</a:t>
            </a:r>
          </a:p>
          <a:p>
            <a:pPr marL="1314450" lvl="2" indent="-514350">
              <a:spcBef>
                <a:spcPts val="0"/>
              </a:spcBef>
              <a:buFont typeface="+mj-lt"/>
              <a:buAutoNum type="arabicParenR"/>
            </a:pPr>
            <a:r>
              <a:rPr lang="el-GR" sz="2800" dirty="0"/>
              <a:t>Κατανοήσει την αναγκαιότητα ορθής χρήσης νερού για </a:t>
            </a:r>
            <a:r>
              <a:rPr lang="el-GR" sz="2800" dirty="0" smtClean="0"/>
              <a:t>καλλιέργεια</a:t>
            </a:r>
            <a:endParaRPr lang="el-GR" sz="2800" dirty="0"/>
          </a:p>
          <a:p>
            <a:pPr marL="1314450" lvl="2" indent="-514350" eaLnBrk="1" hangingPunct="1">
              <a:spcBef>
                <a:spcPts val="0"/>
              </a:spcBef>
              <a:buFont typeface="+mj-lt"/>
              <a:buAutoNum type="arabicParenR"/>
            </a:pPr>
            <a:r>
              <a:rPr lang="el-GR" sz="2800" dirty="0" smtClean="0"/>
              <a:t>Αποδοτικότητα άρδευσης - ομοιομορφίας</a:t>
            </a:r>
          </a:p>
          <a:p>
            <a:pPr marL="1314450" lvl="2" indent="-514350" eaLnBrk="1" hangingPunct="1">
              <a:spcBef>
                <a:spcPts val="0"/>
              </a:spcBef>
              <a:buFont typeface="+mj-lt"/>
              <a:buAutoNum type="arabicParenR"/>
            </a:pPr>
            <a:r>
              <a:rPr lang="el-GR" sz="2800" dirty="0" smtClean="0"/>
              <a:t>Λύσει με μαθηματικές σχέσεις προβλήματα </a:t>
            </a:r>
          </a:p>
        </p:txBody>
      </p:sp>
      <p:sp>
        <p:nvSpPr>
          <p:cNvPr id="2" name="Θέση υποσέλιδου 1" descr="."/>
          <p:cNvSpPr>
            <a:spLocks noGrp="1"/>
          </p:cNvSpPr>
          <p:nvPr>
            <p:ph type="ftr" sz="quarter" idx="11"/>
          </p:nvPr>
        </p:nvSpPr>
        <p:spPr/>
        <p:txBody>
          <a:bodyPr/>
          <a:lstStyle/>
          <a:p>
            <a:pPr>
              <a:defRPr/>
            </a:pPr>
            <a:r>
              <a:rPr lang="el-GR" sz="1400" dirty="0">
                <a:solidFill>
                  <a:prstClr val="black"/>
                </a:solidFill>
              </a:rPr>
              <a:t>Βασικές έννοιες και </a:t>
            </a:r>
            <a:r>
              <a:rPr lang="el-GR" sz="1400" dirty="0" smtClean="0">
                <a:solidFill>
                  <a:prstClr val="black"/>
                </a:solidFill>
              </a:rPr>
              <a:t>όροι</a:t>
            </a:r>
            <a:endParaRPr lang="el-GR" sz="1400" dirty="0">
              <a:solidFill>
                <a:prstClr val="black"/>
              </a:solidFill>
            </a:endParaRPr>
          </a:p>
        </p:txBody>
      </p:sp>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schemeClr val="tx1"/>
                </a:solidFill>
              </a:rPr>
              <a:pPr>
                <a:defRPr/>
              </a:pPr>
              <a:t>3</a:t>
            </a:fld>
            <a:endParaRPr lang="el-GR" sz="1400" dirty="0">
              <a:solidFill>
                <a:schemeClr val="tx1"/>
              </a:solidFill>
            </a:endParaRPr>
          </a:p>
        </p:txBody>
      </p:sp>
    </p:spTree>
    <p:extLst>
      <p:ext uri="{BB962C8B-B14F-4D97-AF65-F5344CB8AC3E}">
        <p14:creationId xmlns:p14="http://schemas.microsoft.com/office/powerpoint/2010/main" val="42383662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Τίτλος 1"/>
          <p:cNvSpPr>
            <a:spLocks noGrp="1"/>
          </p:cNvSpPr>
          <p:nvPr>
            <p:ph type="title"/>
          </p:nvPr>
        </p:nvSpPr>
        <p:spPr/>
        <p:txBody>
          <a:bodyPr/>
          <a:lstStyle/>
          <a:p>
            <a:pPr eaLnBrk="1" hangingPunct="1"/>
            <a:r>
              <a:rPr lang="el-GR" b="1" dirty="0" smtClean="0"/>
              <a:t>Περιεχόμενα ενότητας</a:t>
            </a:r>
          </a:p>
        </p:txBody>
      </p:sp>
      <p:sp>
        <p:nvSpPr>
          <p:cNvPr id="14" name="Θέση περιεχομένου 1">
            <a:hlinkClick r:id="" action="ppaction://noaction"/>
          </p:cNvPr>
          <p:cNvSpPr txBox="1"/>
          <p:nvPr/>
        </p:nvSpPr>
        <p:spPr>
          <a:xfrm>
            <a:off x="809254" y="1556792"/>
            <a:ext cx="7435151" cy="3493264"/>
          </a:xfrm>
          <a:prstGeom prst="rect">
            <a:avLst/>
          </a:prstGeom>
          <a:noFill/>
        </p:spPr>
        <p:txBody>
          <a:bodyPr wrap="square" rtlCol="0">
            <a:spAutoFit/>
          </a:bodyPr>
          <a:lstStyle/>
          <a:p>
            <a:pPr marL="457200" indent="-457200">
              <a:spcAft>
                <a:spcPts val="600"/>
              </a:spcAft>
              <a:buFont typeface="Arial" panose="020B0604020202020204" pitchFamily="34" charset="0"/>
              <a:buChar char="•"/>
            </a:pPr>
            <a:r>
              <a:rPr lang="el-GR" sz="2800" dirty="0" smtClean="0">
                <a:solidFill>
                  <a:srgbClr val="0070C0"/>
                </a:solidFill>
                <a:hlinkClick r:id="rId3" action="ppaction://hlinksldjump"/>
              </a:rPr>
              <a:t>Χρήση αρδευτικού νερού</a:t>
            </a:r>
            <a:endParaRPr lang="el-GR" sz="2800" dirty="0" smtClean="0">
              <a:solidFill>
                <a:srgbClr val="0070C0"/>
              </a:solidFill>
            </a:endParaRPr>
          </a:p>
          <a:p>
            <a:pPr marL="457200" indent="-457200">
              <a:spcAft>
                <a:spcPts val="600"/>
              </a:spcAft>
              <a:buFont typeface="Arial" panose="020B0604020202020204" pitchFamily="34" charset="0"/>
              <a:buChar char="•"/>
            </a:pPr>
            <a:r>
              <a:rPr lang="el-GR" sz="2800" dirty="0" smtClean="0">
                <a:solidFill>
                  <a:srgbClr val="0070C0"/>
                </a:solidFill>
                <a:hlinkClick r:id="rId4" action="ppaction://hlinksldjump"/>
              </a:rPr>
              <a:t>Αποδοτικότητα άρδευσης</a:t>
            </a:r>
            <a:endParaRPr lang="el-GR" sz="2800" dirty="0" smtClean="0">
              <a:solidFill>
                <a:srgbClr val="0070C0"/>
              </a:solidFill>
            </a:endParaRPr>
          </a:p>
          <a:p>
            <a:pPr marL="457200" indent="-457200">
              <a:spcAft>
                <a:spcPts val="600"/>
              </a:spcAft>
              <a:buFont typeface="Arial" panose="020B0604020202020204" pitchFamily="34" charset="0"/>
              <a:buChar char="•"/>
            </a:pPr>
            <a:r>
              <a:rPr lang="el-GR" sz="2800" dirty="0" smtClean="0">
                <a:solidFill>
                  <a:srgbClr val="0070C0"/>
                </a:solidFill>
                <a:hlinkClick r:id="rId5" action="ppaction://hlinksldjump"/>
              </a:rPr>
              <a:t>Ομοιομορφία άρδευσης</a:t>
            </a:r>
            <a:endParaRPr lang="el-GR" sz="2800" dirty="0" smtClean="0">
              <a:solidFill>
                <a:srgbClr val="0070C0"/>
              </a:solidFill>
            </a:endParaRPr>
          </a:p>
          <a:p>
            <a:pPr marL="457200" indent="-457200">
              <a:spcAft>
                <a:spcPts val="600"/>
              </a:spcAft>
              <a:buFont typeface="Arial" panose="020B0604020202020204" pitchFamily="34" charset="0"/>
              <a:buChar char="•"/>
            </a:pPr>
            <a:r>
              <a:rPr lang="el-GR" sz="2800" dirty="0" smtClean="0">
                <a:solidFill>
                  <a:srgbClr val="0070C0"/>
                </a:solidFill>
                <a:hlinkClick r:id="rId6" action="ppaction://hlinksldjump"/>
              </a:rPr>
              <a:t>Αποδοτικότητα χρήσης νερού</a:t>
            </a:r>
            <a:endParaRPr lang="el-GR" sz="2800" dirty="0" smtClean="0">
              <a:solidFill>
                <a:srgbClr val="0070C0"/>
              </a:solidFill>
            </a:endParaRPr>
          </a:p>
          <a:p>
            <a:pPr marL="457200" indent="-457200">
              <a:spcAft>
                <a:spcPts val="600"/>
              </a:spcAft>
              <a:buFont typeface="Arial" panose="020B0604020202020204" pitchFamily="34" charset="0"/>
              <a:buChar char="•"/>
            </a:pPr>
            <a:r>
              <a:rPr lang="el-GR" sz="2800" dirty="0" smtClean="0">
                <a:solidFill>
                  <a:srgbClr val="0070C0"/>
                </a:solidFill>
                <a:hlinkClick r:id="rId7" action="ppaction://hlinksldjump"/>
              </a:rPr>
              <a:t>Βιβλιογραφία</a:t>
            </a:r>
            <a:endParaRPr lang="en-US" sz="2800" dirty="0" smtClean="0">
              <a:solidFill>
                <a:srgbClr val="0070C0"/>
              </a:solidFill>
            </a:endParaRPr>
          </a:p>
          <a:p>
            <a:r>
              <a:rPr lang="el-GR" sz="2800" dirty="0" smtClean="0"/>
              <a:t> </a:t>
            </a:r>
            <a:endParaRPr lang="el-GR" sz="2800" dirty="0"/>
          </a:p>
          <a:p>
            <a:endParaRPr lang="el-GR" sz="2800" dirty="0">
              <a:latin typeface="+mn-lt"/>
            </a:endParaRPr>
          </a:p>
        </p:txBody>
      </p:sp>
      <p:sp>
        <p:nvSpPr>
          <p:cNvPr id="13" name="Θέση υποσέλιδου 1" descr="."/>
          <p:cNvSpPr>
            <a:spLocks noGrp="1"/>
          </p:cNvSpPr>
          <p:nvPr>
            <p:ph type="ftr" sz="quarter" idx="11"/>
          </p:nvPr>
        </p:nvSpPr>
        <p:spPr>
          <a:xfrm>
            <a:off x="3124200" y="6356350"/>
            <a:ext cx="2895600" cy="365125"/>
          </a:xfrm>
        </p:spPr>
        <p:txBody>
          <a:bodyPr/>
          <a:lstStyle/>
          <a:p>
            <a:pPr>
              <a:defRPr/>
            </a:pPr>
            <a:r>
              <a:rPr lang="el-GR" sz="1400" dirty="0">
                <a:solidFill>
                  <a:prstClr val="black"/>
                </a:solidFill>
              </a:rPr>
              <a:t>Βασικές έννοιες και </a:t>
            </a:r>
            <a:r>
              <a:rPr lang="el-GR" sz="1400" dirty="0" smtClean="0">
                <a:solidFill>
                  <a:prstClr val="black"/>
                </a:solidFill>
              </a:rPr>
              <a:t>όροι</a:t>
            </a:r>
            <a:endParaRPr lang="el-GR" sz="1400" dirty="0">
              <a:solidFill>
                <a:prstClr val="black"/>
              </a:solidFill>
            </a:endParaRPr>
          </a:p>
        </p:txBody>
      </p:sp>
      <p:sp>
        <p:nvSpPr>
          <p:cNvPr id="6" name="Θέση αριθμού διαφάνειας 1" descr="."/>
          <p:cNvSpPr>
            <a:spLocks noGrp="1"/>
          </p:cNvSpPr>
          <p:nvPr>
            <p:ph type="sldNum" sz="quarter" idx="12"/>
          </p:nvPr>
        </p:nvSpPr>
        <p:spPr/>
        <p:txBody>
          <a:bodyPr/>
          <a:lstStyle/>
          <a:p>
            <a:pPr>
              <a:defRPr/>
            </a:pPr>
            <a:fld id="{00AE728C-E611-4819-AE43-A6ECB79E445A}" type="slidenum">
              <a:rPr lang="el-GR" sz="1400" smtClean="0">
                <a:solidFill>
                  <a:schemeClr val="tx1"/>
                </a:solidFill>
              </a:rPr>
              <a:pPr>
                <a:defRPr/>
              </a:pPr>
              <a:t>4</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13391785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Χρήση αρδευτικού νερού 1</a:t>
            </a:r>
            <a:endParaRPr lang="el-GR" b="1" dirty="0"/>
          </a:p>
        </p:txBody>
      </p:sp>
      <p:sp>
        <p:nvSpPr>
          <p:cNvPr id="3" name="Θέση περιεχομένου 1"/>
          <p:cNvSpPr>
            <a:spLocks noGrp="1"/>
          </p:cNvSpPr>
          <p:nvPr>
            <p:ph idx="1"/>
          </p:nvPr>
        </p:nvSpPr>
        <p:spPr/>
        <p:txBody>
          <a:bodyPr>
            <a:noAutofit/>
          </a:bodyPr>
          <a:lstStyle/>
          <a:p>
            <a:r>
              <a:rPr lang="el-GR" sz="2400" dirty="0"/>
              <a:t>Η χρήση του νερού μπορεί να χαρακτηριστεί ως ωφέλιμη ή μη ωφέλιμη για τη φυτική παραγωγή. Το νερό που κατευθύνεται στην άρδευση μπορεί επίσης να διαιρεθεί σε καταναλωτική και μη καταναλωτική χρήση. Ο Πίνακας απεικονίζει τον καταμερισμό της χρήσης του νερού. Η κατανόηση αυτών των εννοιών είναι απαραίτητη για τη διαμόρφωση των ορισμών της αποδοτικότητας της άρδευσης. Για παράδειγμα, η ωφέλιμη χρήση δεν περιλαμβάνει μόνο τις ανάγκες σε νερό των καλλιεργειών. Σε αυτήν περιλαμβάνεται η </a:t>
            </a:r>
            <a:r>
              <a:rPr lang="el-GR" sz="2400" dirty="0" err="1"/>
              <a:t>έκπλυση</a:t>
            </a:r>
            <a:r>
              <a:rPr lang="el-GR" sz="2400" dirty="0"/>
              <a:t> η οποία δεν αποτελεί καταναλισκόμενη χρήση</a:t>
            </a:r>
          </a:p>
          <a:p>
            <a:pPr marL="0" indent="0">
              <a:buNone/>
            </a:pPr>
            <a:endParaRPr lang="el-GR" sz="2400" dirty="0"/>
          </a:p>
        </p:txBody>
      </p:sp>
      <p:sp>
        <p:nvSpPr>
          <p:cNvPr id="6" name="Θέση υποσέλιδου 1" descr="."/>
          <p:cNvSpPr>
            <a:spLocks noGrp="1"/>
          </p:cNvSpPr>
          <p:nvPr>
            <p:ph type="ftr" sz="quarter" idx="11"/>
          </p:nvPr>
        </p:nvSpPr>
        <p:spPr>
          <a:xfrm>
            <a:off x="3124200" y="6356350"/>
            <a:ext cx="2895600" cy="365125"/>
          </a:xfrm>
        </p:spPr>
        <p:txBody>
          <a:bodyPr/>
          <a:lstStyle/>
          <a:p>
            <a:pPr>
              <a:defRPr/>
            </a:pPr>
            <a:r>
              <a:rPr lang="el-GR" sz="1400" dirty="0">
                <a:solidFill>
                  <a:prstClr val="black"/>
                </a:solidFill>
              </a:rPr>
              <a:t>Βασικές έννοιες και </a:t>
            </a:r>
            <a:r>
              <a:rPr lang="el-GR" sz="1400" dirty="0" smtClean="0">
                <a:solidFill>
                  <a:prstClr val="black"/>
                </a:solidFill>
              </a:rPr>
              <a:t>όροι</a:t>
            </a:r>
            <a:endParaRPr lang="el-GR" sz="1400" dirty="0">
              <a:solidFill>
                <a:prstClr val="black"/>
              </a:solidFill>
            </a:endParaRPr>
          </a:p>
        </p:txBody>
      </p:sp>
      <p:sp>
        <p:nvSpPr>
          <p:cNvPr id="5" name="Θέση αριθμού διαφάνειας 1" descr="."/>
          <p:cNvSpPr>
            <a:spLocks noGrp="1"/>
          </p:cNvSpPr>
          <p:nvPr>
            <p:ph type="sldNum" sz="quarter" idx="12"/>
          </p:nvPr>
        </p:nvSpPr>
        <p:spPr>
          <a:xfrm>
            <a:off x="6553200" y="6356350"/>
            <a:ext cx="2133600" cy="365125"/>
          </a:xfrm>
        </p:spPr>
        <p:txBody>
          <a:bodyPr/>
          <a:lstStyle/>
          <a:p>
            <a:pPr>
              <a:defRPr/>
            </a:pPr>
            <a:fld id="{00AE728C-E611-4819-AE43-A6ECB79E445A}" type="slidenum">
              <a:rPr lang="el-GR" sz="1400" smtClean="0">
                <a:solidFill>
                  <a:schemeClr val="tx1"/>
                </a:solidFill>
              </a:rPr>
              <a:pPr>
                <a:defRPr/>
              </a:pPr>
              <a:t>5</a:t>
            </a:fld>
            <a:endParaRPr lang="el-GR" sz="1400" dirty="0">
              <a:solidFill>
                <a:schemeClr val="tx1"/>
              </a:solidFill>
            </a:endParaRPr>
          </a:p>
        </p:txBody>
      </p:sp>
    </p:spTree>
    <p:extLst>
      <p:ext uri="{BB962C8B-B14F-4D97-AF65-F5344CB8AC3E}">
        <p14:creationId xmlns:p14="http://schemas.microsoft.com/office/powerpoint/2010/main" val="33651005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Χρήση αρδευτικού νερού 2</a:t>
            </a:r>
            <a:endParaRPr lang="el-GR" b="1" dirty="0"/>
          </a:p>
        </p:txBody>
      </p:sp>
      <p:graphicFrame>
        <p:nvGraphicFramePr>
          <p:cNvPr id="7" name="Θέση περιεχομένου 6" descr="Πίνακας απεικόνισης για την ωφέλιμη και μη ωφέλιμη χρήση του αρδευτικού νερού σε σχέση με την κατανάλωση"/>
          <p:cNvGraphicFramePr>
            <a:graphicFrameLocks noGrp="1"/>
          </p:cNvGraphicFramePr>
          <p:nvPr>
            <p:ph idx="1"/>
            <p:custDataLst>
              <p:tags r:id="rId1"/>
            </p:custDataLst>
            <p:extLst>
              <p:ext uri="{D42A27DB-BD31-4B8C-83A1-F6EECF244321}">
                <p14:modId xmlns:p14="http://schemas.microsoft.com/office/powerpoint/2010/main" val="1679749398"/>
              </p:ext>
            </p:extLst>
          </p:nvPr>
        </p:nvGraphicFramePr>
        <p:xfrm>
          <a:off x="457201" y="1600200"/>
          <a:ext cx="7924799" cy="4357614"/>
        </p:xfrm>
        <a:graphic>
          <a:graphicData uri="http://schemas.openxmlformats.org/drawingml/2006/table">
            <a:tbl>
              <a:tblPr firstRow="1" bandRow="1">
                <a:tableStyleId>{D7AC3CCA-C797-4891-BE02-D94E43425B78}</a:tableStyleId>
              </a:tblPr>
              <a:tblGrid>
                <a:gridCol w="2065211"/>
                <a:gridCol w="3040188"/>
                <a:gridCol w="2819400"/>
              </a:tblGrid>
              <a:tr h="351546">
                <a:tc>
                  <a:txBody>
                    <a:bodyPr/>
                    <a:lstStyle/>
                    <a:p>
                      <a:pPr algn="just"/>
                      <a:r>
                        <a:rPr lang="el-GR" dirty="0" smtClean="0"/>
                        <a:t>ΚΑΤΗΓΟΡΙΑ ΧΡΗΣΗΣ</a:t>
                      </a:r>
                      <a:endParaRPr lang="el-GR" dirty="0"/>
                    </a:p>
                  </a:txBody>
                  <a:tcPr>
                    <a:noFill/>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l-GR" sz="1800" dirty="0" smtClean="0">
                          <a:effectLst/>
                          <a:latin typeface="Calibri" pitchFamily="34" charset="0"/>
                          <a:ea typeface="Times New Roman"/>
                          <a:cs typeface="Calibri" pitchFamily="34" charset="0"/>
                        </a:rPr>
                        <a:t>Καταναλωτική χρήση</a:t>
                      </a:r>
                    </a:p>
                  </a:txBody>
                  <a:tcPr>
                    <a:noFill/>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l-GR" sz="1800" dirty="0" smtClean="0">
                          <a:effectLst/>
                          <a:latin typeface="Calibri" pitchFamily="34" charset="0"/>
                          <a:ea typeface="Times New Roman"/>
                          <a:cs typeface="Calibri" pitchFamily="34" charset="0"/>
                        </a:rPr>
                        <a:t>Μη καταναλωτική</a:t>
                      </a:r>
                      <a:r>
                        <a:rPr lang="el-GR" sz="1800" baseline="0" dirty="0" smtClean="0">
                          <a:effectLst/>
                          <a:latin typeface="Calibri" pitchFamily="34" charset="0"/>
                          <a:ea typeface="Times New Roman"/>
                          <a:cs typeface="Calibri" pitchFamily="34" charset="0"/>
                        </a:rPr>
                        <a:t> χρήση</a:t>
                      </a:r>
                      <a:endParaRPr lang="el-GR" sz="1800" dirty="0" smtClean="0">
                        <a:effectLst/>
                        <a:latin typeface="Calibri" pitchFamily="34" charset="0"/>
                        <a:ea typeface="Times New Roman"/>
                        <a:cs typeface="Calibri" pitchFamily="34" charset="0"/>
                      </a:endParaRPr>
                    </a:p>
                  </a:txBody>
                  <a:tcPr>
                    <a:noFill/>
                  </a:tcPr>
                </a:tc>
              </a:tr>
              <a:tr h="1669844">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l-GR" sz="1800" dirty="0" smtClean="0">
                          <a:effectLst/>
                          <a:latin typeface="Calibri" pitchFamily="34" charset="0"/>
                          <a:ea typeface="Times New Roman"/>
                          <a:cs typeface="Calibri" pitchFamily="34" charset="0"/>
                        </a:rPr>
                        <a:t>Ωφέλιμη χρήση</a:t>
                      </a:r>
                    </a:p>
                  </a:txBody>
                  <a:tcPr>
                    <a:noFill/>
                  </a:tcPr>
                </a:tc>
                <a:tc>
                  <a:txBody>
                    <a:bodyPr/>
                    <a:lstStyle/>
                    <a:p>
                      <a:pPr marL="285750" indent="-285750" algn="just">
                        <a:spcBef>
                          <a:spcPts val="0"/>
                        </a:spcBef>
                        <a:spcAft>
                          <a:spcPts val="0"/>
                        </a:spcAft>
                        <a:buClrTx/>
                        <a:buFont typeface="Wingdings" pitchFamily="2" charset="2"/>
                        <a:buChar char="§"/>
                      </a:pPr>
                      <a:r>
                        <a:rPr lang="el-GR" sz="1800" dirty="0" err="1" smtClean="0">
                          <a:effectLst/>
                          <a:latin typeface="Calibri" pitchFamily="34" charset="0"/>
                          <a:ea typeface="Times New Roman"/>
                          <a:cs typeface="Calibri" pitchFamily="34" charset="0"/>
                        </a:rPr>
                        <a:t>εξατμισοδιαπνοή</a:t>
                      </a:r>
                      <a:r>
                        <a:rPr lang="el-GR" sz="1800" dirty="0" smtClean="0">
                          <a:effectLst/>
                          <a:latin typeface="Calibri" pitchFamily="34" charset="0"/>
                          <a:ea typeface="Times New Roman"/>
                          <a:cs typeface="Calibri" pitchFamily="34" charset="0"/>
                        </a:rPr>
                        <a:t> καλλιέργειας</a:t>
                      </a:r>
                    </a:p>
                    <a:p>
                      <a:pPr marL="285750" indent="-285750" algn="just">
                        <a:spcBef>
                          <a:spcPts val="0"/>
                        </a:spcBef>
                        <a:spcAft>
                          <a:spcPts val="0"/>
                        </a:spcAft>
                        <a:buClrTx/>
                        <a:buFont typeface="Wingdings" pitchFamily="2" charset="2"/>
                        <a:buChar char="§"/>
                      </a:pPr>
                      <a:r>
                        <a:rPr lang="el-GR" sz="1800" dirty="0" smtClean="0">
                          <a:effectLst/>
                          <a:latin typeface="Calibri" pitchFamily="34" charset="0"/>
                          <a:ea typeface="Times New Roman"/>
                          <a:cs typeface="Calibri" pitchFamily="34" charset="0"/>
                        </a:rPr>
                        <a:t>εξάτμιση νερού για ψύξη</a:t>
                      </a:r>
                    </a:p>
                    <a:p>
                      <a:pPr marL="285750" indent="-285750" algn="just">
                        <a:spcBef>
                          <a:spcPts val="0"/>
                        </a:spcBef>
                        <a:spcAft>
                          <a:spcPts val="0"/>
                        </a:spcAft>
                        <a:buClrTx/>
                        <a:buFont typeface="Wingdings" pitchFamily="2" charset="2"/>
                        <a:buChar char="§"/>
                      </a:pPr>
                      <a:r>
                        <a:rPr lang="el-GR" sz="1800" dirty="0" smtClean="0">
                          <a:effectLst/>
                          <a:latin typeface="Calibri" pitchFamily="34" charset="0"/>
                          <a:ea typeface="Times New Roman"/>
                          <a:cs typeface="Calibri" pitchFamily="34" charset="0"/>
                        </a:rPr>
                        <a:t>νερό για </a:t>
                      </a:r>
                      <a:r>
                        <a:rPr lang="el-GR" sz="1800" dirty="0" err="1" smtClean="0">
                          <a:effectLst/>
                          <a:latin typeface="Calibri" pitchFamily="34" charset="0"/>
                          <a:ea typeface="Times New Roman"/>
                          <a:cs typeface="Calibri" pitchFamily="34" charset="0"/>
                        </a:rPr>
                        <a:t>αντιπαγετική</a:t>
                      </a:r>
                      <a:r>
                        <a:rPr lang="el-GR" sz="1800" dirty="0" smtClean="0">
                          <a:effectLst/>
                          <a:latin typeface="Calibri" pitchFamily="34" charset="0"/>
                          <a:ea typeface="Times New Roman"/>
                          <a:cs typeface="Calibri" pitchFamily="34" charset="0"/>
                        </a:rPr>
                        <a:t> προστασία</a:t>
                      </a:r>
                    </a:p>
                  </a:txBody>
                  <a:tcPr>
                    <a:noFill/>
                  </a:tcPr>
                </a:tc>
                <a:tc>
                  <a:txBody>
                    <a:bodyPr/>
                    <a:lstStyle/>
                    <a:p>
                      <a:pPr marL="285750" indent="-285750" algn="just">
                        <a:spcBef>
                          <a:spcPts val="0"/>
                        </a:spcBef>
                        <a:spcAft>
                          <a:spcPts val="0"/>
                        </a:spcAft>
                        <a:buClrTx/>
                        <a:buFont typeface="Wingdings" pitchFamily="2" charset="2"/>
                        <a:buChar char="§"/>
                      </a:pPr>
                      <a:endParaRPr lang="el-GR" sz="1800" dirty="0" smtClean="0">
                        <a:effectLst/>
                        <a:latin typeface="Calibri" pitchFamily="34" charset="0"/>
                        <a:ea typeface="Times New Roman"/>
                        <a:cs typeface="Calibri" pitchFamily="34" charset="0"/>
                      </a:endParaRPr>
                    </a:p>
                    <a:p>
                      <a:pPr marL="285750" indent="-285750" algn="just">
                        <a:spcBef>
                          <a:spcPts val="0"/>
                        </a:spcBef>
                        <a:spcAft>
                          <a:spcPts val="0"/>
                        </a:spcAft>
                        <a:buClrTx/>
                        <a:buFont typeface="Wingdings" pitchFamily="2" charset="2"/>
                        <a:buChar char="§"/>
                      </a:pPr>
                      <a:endParaRPr lang="el-GR" sz="1800" dirty="0" smtClean="0">
                        <a:effectLst/>
                        <a:latin typeface="Calibri" pitchFamily="34" charset="0"/>
                        <a:ea typeface="Times New Roman"/>
                        <a:cs typeface="Calibri" pitchFamily="34" charset="0"/>
                      </a:endParaRPr>
                    </a:p>
                    <a:p>
                      <a:pPr marL="285750" indent="-285750" algn="just">
                        <a:spcBef>
                          <a:spcPts val="0"/>
                        </a:spcBef>
                        <a:spcAft>
                          <a:spcPts val="0"/>
                        </a:spcAft>
                        <a:buClrTx/>
                        <a:buFont typeface="Wingdings" pitchFamily="2" charset="2"/>
                        <a:buChar char="§"/>
                      </a:pPr>
                      <a:r>
                        <a:rPr lang="el-GR" sz="1800" dirty="0" smtClean="0">
                          <a:effectLst/>
                          <a:latin typeface="Calibri" pitchFamily="34" charset="0"/>
                          <a:ea typeface="Times New Roman"/>
                          <a:cs typeface="Calibri" pitchFamily="34" charset="0"/>
                        </a:rPr>
                        <a:t>νερό για </a:t>
                      </a:r>
                      <a:r>
                        <a:rPr lang="el-GR" sz="1800" dirty="0" err="1" smtClean="0">
                          <a:effectLst/>
                          <a:latin typeface="Calibri" pitchFamily="34" charset="0"/>
                          <a:ea typeface="Times New Roman"/>
                          <a:cs typeface="Calibri" pitchFamily="34" charset="0"/>
                        </a:rPr>
                        <a:t>έκπλυση</a:t>
                      </a:r>
                      <a:endParaRPr lang="el-GR" sz="1800" dirty="0" smtClean="0">
                        <a:effectLst/>
                        <a:latin typeface="Calibri" pitchFamily="34" charset="0"/>
                        <a:ea typeface="Times New Roman"/>
                        <a:cs typeface="Calibri" pitchFamily="34" charset="0"/>
                      </a:endParaRPr>
                    </a:p>
                    <a:p>
                      <a:pPr algn="just">
                        <a:spcBef>
                          <a:spcPts val="0"/>
                        </a:spcBef>
                        <a:spcAft>
                          <a:spcPts val="0"/>
                        </a:spcAft>
                      </a:pPr>
                      <a:endParaRPr lang="el-GR" dirty="0"/>
                    </a:p>
                  </a:txBody>
                  <a:tcPr>
                    <a:noFill/>
                  </a:tcPr>
                </a:tc>
              </a:tr>
              <a:tr h="2322010">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l-GR" sz="1800" dirty="0" smtClean="0">
                          <a:effectLst/>
                          <a:latin typeface="Calibri" pitchFamily="34" charset="0"/>
                          <a:ea typeface="Times New Roman"/>
                          <a:cs typeface="Calibri" pitchFamily="34" charset="0"/>
                        </a:rPr>
                        <a:t>Μη ωφέλιμη χρήση</a:t>
                      </a:r>
                    </a:p>
                  </a:txBody>
                  <a:tcPr>
                    <a:noFill/>
                  </a:tcPr>
                </a:tc>
                <a:tc>
                  <a:txBody>
                    <a:bodyPr/>
                    <a:lstStyle/>
                    <a:p>
                      <a:pPr marL="285750" indent="-285750" algn="just">
                        <a:spcBef>
                          <a:spcPts val="0"/>
                        </a:spcBef>
                        <a:spcAft>
                          <a:spcPts val="0"/>
                        </a:spcAft>
                        <a:buClrTx/>
                        <a:buFont typeface="Wingdings" pitchFamily="2" charset="2"/>
                        <a:buChar char="§"/>
                      </a:pPr>
                      <a:r>
                        <a:rPr lang="el-GR" sz="1800" dirty="0" err="1" smtClean="0">
                          <a:effectLst/>
                          <a:latin typeface="Calibri" pitchFamily="34" charset="0"/>
                          <a:ea typeface="Times New Roman"/>
                          <a:cs typeface="Calibri" pitchFamily="34" charset="0"/>
                        </a:rPr>
                        <a:t>εξατμισοδιαπνοή</a:t>
                      </a:r>
                      <a:r>
                        <a:rPr lang="el-GR" sz="1800" dirty="0" smtClean="0">
                          <a:effectLst/>
                          <a:latin typeface="Calibri" pitchFamily="34" charset="0"/>
                          <a:ea typeface="Times New Roman"/>
                          <a:cs typeface="Calibri" pitchFamily="34" charset="0"/>
                        </a:rPr>
                        <a:t> ζιζανίων</a:t>
                      </a:r>
                    </a:p>
                    <a:p>
                      <a:pPr marL="285750" indent="-285750" algn="just">
                        <a:spcBef>
                          <a:spcPts val="0"/>
                        </a:spcBef>
                        <a:spcAft>
                          <a:spcPts val="0"/>
                        </a:spcAft>
                        <a:buClrTx/>
                        <a:buFont typeface="Wingdings" pitchFamily="2" charset="2"/>
                        <a:buChar char="§"/>
                      </a:pPr>
                      <a:r>
                        <a:rPr lang="el-GR" sz="1800" dirty="0" smtClean="0">
                          <a:effectLst/>
                          <a:latin typeface="Calibri" pitchFamily="34" charset="0"/>
                          <a:ea typeface="Times New Roman"/>
                          <a:cs typeface="Calibri" pitchFamily="34" charset="0"/>
                        </a:rPr>
                        <a:t>εξάτμιση κατά την εκτόξευση</a:t>
                      </a:r>
                    </a:p>
                    <a:p>
                      <a:pPr marL="285750" indent="-285750" algn="just">
                        <a:spcBef>
                          <a:spcPts val="0"/>
                        </a:spcBef>
                        <a:spcAft>
                          <a:spcPts val="0"/>
                        </a:spcAft>
                        <a:buClrTx/>
                        <a:buFont typeface="Wingdings" pitchFamily="2" charset="2"/>
                        <a:buChar char="§"/>
                      </a:pPr>
                      <a:r>
                        <a:rPr lang="el-GR" sz="1800" dirty="0" smtClean="0">
                          <a:effectLst/>
                          <a:latin typeface="Calibri" pitchFamily="34" charset="0"/>
                          <a:ea typeface="Times New Roman"/>
                          <a:cs typeface="Calibri" pitchFamily="34" charset="0"/>
                        </a:rPr>
                        <a:t>εξάτμιση από το έδαφος</a:t>
                      </a:r>
                    </a:p>
                    <a:p>
                      <a:pPr marL="285750" indent="-285750" algn="just">
                        <a:spcBef>
                          <a:spcPts val="0"/>
                        </a:spcBef>
                        <a:spcAft>
                          <a:spcPts val="0"/>
                        </a:spcAft>
                        <a:buClrTx/>
                        <a:buFont typeface="Wingdings" pitchFamily="2" charset="2"/>
                        <a:buChar char="§"/>
                      </a:pPr>
                      <a:r>
                        <a:rPr lang="el-GR" sz="1800" dirty="0" smtClean="0">
                          <a:effectLst/>
                          <a:latin typeface="Calibri" pitchFamily="34" charset="0"/>
                          <a:ea typeface="Times New Roman"/>
                          <a:cs typeface="Calibri" pitchFamily="34" charset="0"/>
                        </a:rPr>
                        <a:t>εξάτμιση από δεξαμενές και κανάλια</a:t>
                      </a:r>
                    </a:p>
                  </a:txBody>
                  <a:tcPr>
                    <a:noFill/>
                  </a:tcPr>
                </a:tc>
                <a:tc>
                  <a:txBody>
                    <a:bodyPr/>
                    <a:lstStyle/>
                    <a:p>
                      <a:pPr marL="285750" indent="-285750" algn="just">
                        <a:spcBef>
                          <a:spcPts val="0"/>
                        </a:spcBef>
                        <a:spcAft>
                          <a:spcPts val="0"/>
                        </a:spcAft>
                        <a:buFont typeface="Wingdings" pitchFamily="2" charset="2"/>
                        <a:buChar char="§"/>
                      </a:pPr>
                      <a:r>
                        <a:rPr lang="el-GR" sz="1800" dirty="0" err="1" smtClean="0">
                          <a:effectLst/>
                          <a:latin typeface="Calibri" pitchFamily="34" charset="0"/>
                          <a:ea typeface="Times New Roman"/>
                          <a:cs typeface="Calibri" pitchFamily="34" charset="0"/>
                        </a:rPr>
                        <a:t>βαθειά</a:t>
                      </a:r>
                      <a:r>
                        <a:rPr lang="el-GR" sz="1800" dirty="0" smtClean="0">
                          <a:effectLst/>
                          <a:latin typeface="Calibri" pitchFamily="34" charset="0"/>
                          <a:ea typeface="Times New Roman"/>
                          <a:cs typeface="Calibri" pitchFamily="34" charset="0"/>
                        </a:rPr>
                        <a:t> διήθηση</a:t>
                      </a:r>
                    </a:p>
                    <a:p>
                      <a:pPr marL="285750" indent="-285750" algn="just">
                        <a:spcBef>
                          <a:spcPts val="0"/>
                        </a:spcBef>
                        <a:spcAft>
                          <a:spcPts val="0"/>
                        </a:spcAft>
                        <a:buFont typeface="Wingdings" pitchFamily="2" charset="2"/>
                        <a:buChar char="§"/>
                      </a:pPr>
                      <a:r>
                        <a:rPr lang="el-GR" sz="1800" dirty="0" smtClean="0">
                          <a:effectLst/>
                          <a:latin typeface="Calibri" pitchFamily="34" charset="0"/>
                          <a:ea typeface="Times New Roman"/>
                          <a:cs typeface="Calibri" pitchFamily="34" charset="0"/>
                        </a:rPr>
                        <a:t>επιφανειακή απορροή</a:t>
                      </a:r>
                    </a:p>
                    <a:p>
                      <a:pPr marL="285750" indent="-285750" algn="just">
                        <a:spcBef>
                          <a:spcPts val="0"/>
                        </a:spcBef>
                        <a:spcAft>
                          <a:spcPts val="0"/>
                        </a:spcAft>
                        <a:buFont typeface="Wingdings" pitchFamily="2" charset="2"/>
                        <a:buChar char="§"/>
                      </a:pPr>
                      <a:r>
                        <a:rPr lang="el-GR" sz="1800" dirty="0" smtClean="0">
                          <a:effectLst/>
                          <a:latin typeface="Calibri" pitchFamily="34" charset="0"/>
                          <a:ea typeface="Times New Roman"/>
                          <a:cs typeface="Calibri" pitchFamily="34" charset="0"/>
                        </a:rPr>
                        <a:t>σπατάλη κατά την λειτουργία</a:t>
                      </a:r>
                    </a:p>
                    <a:p>
                      <a:pPr algn="just">
                        <a:spcBef>
                          <a:spcPts val="0"/>
                        </a:spcBef>
                        <a:spcAft>
                          <a:spcPts val="0"/>
                        </a:spcAft>
                      </a:pPr>
                      <a:endParaRPr lang="el-GR" dirty="0"/>
                    </a:p>
                  </a:txBody>
                  <a:tcPr>
                    <a:noFill/>
                  </a:tcPr>
                </a:tc>
              </a:tr>
            </a:tbl>
          </a:graphicData>
        </a:graphic>
      </p:graphicFrame>
      <p:sp>
        <p:nvSpPr>
          <p:cNvPr id="6" name="Θέση υποσέλιδου 1" descr="."/>
          <p:cNvSpPr>
            <a:spLocks noGrp="1"/>
          </p:cNvSpPr>
          <p:nvPr>
            <p:ph type="ftr" sz="quarter" idx="11"/>
          </p:nvPr>
        </p:nvSpPr>
        <p:spPr>
          <a:xfrm>
            <a:off x="3124200" y="6356350"/>
            <a:ext cx="2895600" cy="365125"/>
          </a:xfrm>
        </p:spPr>
        <p:txBody>
          <a:bodyPr/>
          <a:lstStyle/>
          <a:p>
            <a:pPr>
              <a:defRPr/>
            </a:pPr>
            <a:r>
              <a:rPr lang="el-GR" sz="1400" dirty="0">
                <a:solidFill>
                  <a:prstClr val="black"/>
                </a:solidFill>
              </a:rPr>
              <a:t>Βασικές έννοιες και </a:t>
            </a:r>
            <a:r>
              <a:rPr lang="el-GR" sz="1400" dirty="0" smtClean="0">
                <a:solidFill>
                  <a:prstClr val="black"/>
                </a:solidFill>
              </a:rPr>
              <a:t>όροι</a:t>
            </a:r>
            <a:endParaRPr lang="el-GR" sz="1400" dirty="0">
              <a:solidFill>
                <a:prstClr val="black"/>
              </a:solidFill>
            </a:endParaRPr>
          </a:p>
        </p:txBody>
      </p:sp>
      <p:sp>
        <p:nvSpPr>
          <p:cNvPr id="5" name="Θέση αριθμού διαφάνειας 1" descr="."/>
          <p:cNvSpPr>
            <a:spLocks noGrp="1"/>
          </p:cNvSpPr>
          <p:nvPr>
            <p:ph type="sldNum" sz="quarter" idx="12"/>
          </p:nvPr>
        </p:nvSpPr>
        <p:spPr>
          <a:xfrm>
            <a:off x="6553200" y="6356350"/>
            <a:ext cx="2133600" cy="365125"/>
          </a:xfrm>
        </p:spPr>
        <p:txBody>
          <a:bodyPr/>
          <a:lstStyle/>
          <a:p>
            <a:pPr>
              <a:defRPr/>
            </a:pPr>
            <a:fld id="{00AE728C-E611-4819-AE43-A6ECB79E445A}" type="slidenum">
              <a:rPr lang="el-GR" sz="1400" smtClean="0">
                <a:solidFill>
                  <a:schemeClr val="tx1"/>
                </a:solidFill>
              </a:rPr>
              <a:pPr>
                <a:defRPr/>
              </a:pPr>
              <a:t>6</a:t>
            </a:fld>
            <a:endParaRPr lang="el-GR" sz="1400" dirty="0">
              <a:solidFill>
                <a:schemeClr val="tx1"/>
              </a:solidFill>
            </a:endParaRPr>
          </a:p>
        </p:txBody>
      </p:sp>
    </p:spTree>
    <p:extLst>
      <p:ext uri="{BB962C8B-B14F-4D97-AF65-F5344CB8AC3E}">
        <p14:creationId xmlns:p14="http://schemas.microsoft.com/office/powerpoint/2010/main" val="14913272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Αποδοτικότητα άρδευσης</a:t>
            </a:r>
            <a:endParaRPr lang="el-GR" b="1" dirty="0"/>
          </a:p>
        </p:txBody>
      </p:sp>
      <p:sp>
        <p:nvSpPr>
          <p:cNvPr id="3" name="Θέση περιεχομένου 1"/>
          <p:cNvSpPr>
            <a:spLocks noGrp="1"/>
          </p:cNvSpPr>
          <p:nvPr>
            <p:ph idx="1"/>
          </p:nvPr>
        </p:nvSpPr>
        <p:spPr/>
        <p:txBody>
          <a:bodyPr>
            <a:noAutofit/>
          </a:bodyPr>
          <a:lstStyle/>
          <a:p>
            <a:r>
              <a:rPr lang="el-GR" sz="2400" dirty="0"/>
              <a:t>Το νερό που παροχετεύεται για να ικανοποιήσει τις απαιτήσεις σε ΕΤ των καλλιεργειών δεν είναι το μόνο ωφέλιμο νερό που μπορεί να εφαρμόζεται με ένα αρδευτικό σύστημα. Η αποτελεσματικότητα άρδευσης (</a:t>
            </a:r>
            <a:r>
              <a:rPr lang="el-GR" sz="2400" dirty="0" err="1"/>
              <a:t>Irrigation</a:t>
            </a:r>
            <a:r>
              <a:rPr lang="el-GR" sz="2400" dirty="0"/>
              <a:t> </a:t>
            </a:r>
            <a:r>
              <a:rPr lang="el-GR" sz="2400" dirty="0" err="1"/>
              <a:t>Efficiency</a:t>
            </a:r>
            <a:r>
              <a:rPr lang="el-GR" sz="2400" dirty="0"/>
              <a:t>) ορίζεται ως ο λόγος του όγκου του νερού που χρησιμοποιείται επωφελώς προς τον συνολικό όγκο του αρδευτικού νερού που εφαρμόζεται και δίδεται ως: </a:t>
            </a:r>
          </a:p>
          <a:p>
            <a:pPr marL="0" indent="0">
              <a:buNone/>
            </a:pPr>
            <a:endParaRPr lang="el-GR" sz="2400" dirty="0"/>
          </a:p>
        </p:txBody>
      </p:sp>
      <p:grpSp>
        <p:nvGrpSpPr>
          <p:cNvPr id="12" name="Ομάδα 11" descr="Εικόνα εξίσωσης όπου απεικονίζεται στον αριθμητή ο όγκος ωφέλιμου νερού  και στον παρονομαστή ο όγκος του νερού που παροχεύτηκε στον αγρό." title="Σχέση 1"/>
          <p:cNvGrpSpPr/>
          <p:nvPr/>
        </p:nvGrpSpPr>
        <p:grpSpPr>
          <a:xfrm>
            <a:off x="2568838" y="4329100"/>
            <a:ext cx="3603362" cy="928700"/>
            <a:chOff x="2568838" y="4329100"/>
            <a:chExt cx="3603362" cy="928700"/>
          </a:xfrm>
        </p:grpSpPr>
        <p:sp>
          <p:nvSpPr>
            <p:cNvPr id="7" name="Στρογγυλεμένο ορθογώνιο 13">
              <a:hlinkClick r:id="" action="ppaction://noaction"/>
            </p:cNvPr>
            <p:cNvSpPr/>
            <p:nvPr/>
          </p:nvSpPr>
          <p:spPr>
            <a:xfrm>
              <a:off x="2568838" y="4329100"/>
              <a:ext cx="3603362" cy="898331"/>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l-GR" sz="2000" b="1" dirty="0"/>
            </a:p>
          </p:txBody>
        </p:sp>
        <p:graphicFrame>
          <p:nvGraphicFramePr>
            <p:cNvPr id="8" name="Object 3"/>
            <p:cNvGraphicFramePr>
              <a:graphicFrameLocks noChangeAspect="1"/>
            </p:cNvGraphicFramePr>
            <p:nvPr>
              <p:extLst>
                <p:ext uri="{D42A27DB-BD31-4B8C-83A1-F6EECF244321}">
                  <p14:modId xmlns:p14="http://schemas.microsoft.com/office/powerpoint/2010/main" val="755160479"/>
                </p:ext>
              </p:extLst>
            </p:nvPr>
          </p:nvGraphicFramePr>
          <p:xfrm>
            <a:off x="3754077" y="4329100"/>
            <a:ext cx="1232885" cy="928700"/>
          </p:xfrm>
          <a:graphic>
            <a:graphicData uri="http://schemas.openxmlformats.org/presentationml/2006/ole">
              <mc:AlternateContent xmlns:mc="http://schemas.openxmlformats.org/markup-compatibility/2006">
                <mc:Choice xmlns:v="urn:schemas-microsoft-com:vml" Requires="v">
                  <p:oleObj spid="_x0000_s1038" name="Equation" r:id="rId5" imgW="541963" imgH="446604" progId="Equation.DSMT4">
                    <p:embed/>
                  </p:oleObj>
                </mc:Choice>
                <mc:Fallback>
                  <p:oleObj name="Equation" r:id="rId5" imgW="541963" imgH="446604" progId="Equation.DSMT4">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54077" y="4329100"/>
                          <a:ext cx="1232885" cy="928700"/>
                        </a:xfrm>
                        <a:prstGeom prst="rect">
                          <a:avLst/>
                        </a:prstGeom>
                        <a:noFill/>
                        <a:ln>
                          <a:noFill/>
                        </a:ln>
                        <a:effectLst/>
                        <a:extLst/>
                      </p:spPr>
                    </p:pic>
                  </p:oleObj>
                </mc:Fallback>
              </mc:AlternateContent>
            </a:graphicData>
          </a:graphic>
        </p:graphicFrame>
      </p:grpSp>
      <p:graphicFrame>
        <p:nvGraphicFramePr>
          <p:cNvPr id="9" name="Πίνακας 8"/>
          <p:cNvGraphicFramePr>
            <a:graphicFrameLocks noGrp="1"/>
          </p:cNvGraphicFramePr>
          <p:nvPr>
            <p:custDataLst>
              <p:tags r:id="rId3"/>
            </p:custDataLst>
            <p:extLst>
              <p:ext uri="{D42A27DB-BD31-4B8C-83A1-F6EECF244321}">
                <p14:modId xmlns:p14="http://schemas.microsoft.com/office/powerpoint/2010/main" val="1767147236"/>
              </p:ext>
            </p:extLst>
          </p:nvPr>
        </p:nvGraphicFramePr>
        <p:xfrm>
          <a:off x="2362200" y="5241518"/>
          <a:ext cx="6192689" cy="914400"/>
        </p:xfrm>
        <a:graphic>
          <a:graphicData uri="http://schemas.openxmlformats.org/drawingml/2006/table">
            <a:tbl>
              <a:tblPr firstRow="1" firstCol="1"/>
              <a:tblGrid>
                <a:gridCol w="672862"/>
                <a:gridCol w="215778"/>
                <a:gridCol w="5304049"/>
              </a:tblGrid>
              <a:tr h="59690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l-GR" sz="1800" b="1" i="1" u="none" strike="noStrike" cap="none" normalizeH="0" baseline="0" dirty="0" err="1" smtClean="0">
                          <a:ln>
                            <a:noFill/>
                          </a:ln>
                          <a:solidFill>
                            <a:schemeClr val="tx1"/>
                          </a:solidFill>
                          <a:effectLst/>
                          <a:latin typeface="Calibri" panose="020F0502020204030204" pitchFamily="34" charset="0"/>
                          <a:ea typeface="Times New Roman" pitchFamily="18" charset="0"/>
                          <a:cs typeface="Calibri" pitchFamily="34" charset="0"/>
                        </a:rPr>
                        <a:t>E</a:t>
                      </a:r>
                      <a:r>
                        <a:rPr kumimoji="0" lang="el-GR" sz="1800" b="1" i="1" u="none" strike="noStrike" cap="none" normalizeH="0" baseline="-30000" dirty="0" err="1" smtClean="0">
                          <a:ln>
                            <a:noFill/>
                          </a:ln>
                          <a:solidFill>
                            <a:schemeClr val="tx1"/>
                          </a:solidFill>
                          <a:effectLst/>
                          <a:latin typeface="Calibri" panose="020F0502020204030204" pitchFamily="34" charset="0"/>
                          <a:ea typeface="Times New Roman" pitchFamily="18" charset="0"/>
                          <a:cs typeface="Calibri" pitchFamily="34" charset="0"/>
                        </a:rPr>
                        <a:t>irr</a:t>
                      </a:r>
                      <a:endParaRPr kumimoji="0" lang="el-GR" sz="1800" b="1" i="0" u="none" strike="noStrike" cap="none" normalizeH="0" baseline="0" dirty="0" smtClean="0">
                        <a:ln>
                          <a:noFill/>
                        </a:ln>
                        <a:solidFill>
                          <a:schemeClr val="tx1"/>
                        </a:solidFill>
                        <a:effectLst/>
                        <a:latin typeface="Calibri" panose="020F0502020204030204" pitchFamily="34" charset="0"/>
                        <a:ea typeface="Times New Roman" pitchFamily="18" charset="0"/>
                        <a:cs typeface="Calibri"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el-GR" sz="1800" b="1" i="1" u="none" strike="noStrike" cap="none" normalizeH="0" baseline="0" dirty="0" err="1" smtClean="0">
                          <a:ln>
                            <a:noFill/>
                          </a:ln>
                          <a:solidFill>
                            <a:schemeClr val="tx1"/>
                          </a:solidFill>
                          <a:effectLst/>
                          <a:latin typeface="Calibri" panose="020F0502020204030204" pitchFamily="34" charset="0"/>
                          <a:ea typeface="Times New Roman" pitchFamily="18" charset="0"/>
                          <a:cs typeface="Calibri" pitchFamily="34" charset="0"/>
                        </a:rPr>
                        <a:t>V</a:t>
                      </a:r>
                      <a:r>
                        <a:rPr kumimoji="0" lang="el-GR" sz="1800" b="1" i="1" u="none" strike="noStrike" cap="none" normalizeH="0" baseline="-30000" dirty="0" err="1" smtClean="0">
                          <a:ln>
                            <a:noFill/>
                          </a:ln>
                          <a:solidFill>
                            <a:schemeClr val="tx1"/>
                          </a:solidFill>
                          <a:effectLst/>
                          <a:latin typeface="Calibri" panose="020F0502020204030204" pitchFamily="34" charset="0"/>
                          <a:ea typeface="Times New Roman" pitchFamily="18" charset="0"/>
                          <a:cs typeface="Calibri" pitchFamily="34" charset="0"/>
                        </a:rPr>
                        <a:t>b</a:t>
                      </a:r>
                      <a:endParaRPr kumimoji="0" lang="el-GR" sz="1800" b="1" i="0" u="none" strike="noStrike" cap="none" normalizeH="0" baseline="0" dirty="0" smtClean="0">
                        <a:ln>
                          <a:noFill/>
                        </a:ln>
                        <a:solidFill>
                          <a:schemeClr val="tx1"/>
                        </a:solidFill>
                        <a:effectLst/>
                        <a:latin typeface="Calibri" panose="020F0502020204030204" pitchFamily="34" charset="0"/>
                        <a:cs typeface="Times New Roman" pitchFamily="18"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el-GR" sz="1800" b="1" i="1" u="none" strike="noStrike" cap="none" normalizeH="0" baseline="0" dirty="0" err="1" smtClean="0">
                          <a:ln>
                            <a:noFill/>
                          </a:ln>
                          <a:solidFill>
                            <a:schemeClr val="tx1"/>
                          </a:solidFill>
                          <a:effectLst/>
                          <a:latin typeface="Calibri" panose="020F0502020204030204" pitchFamily="34" charset="0"/>
                          <a:cs typeface="Times New Roman" pitchFamily="18" charset="0"/>
                        </a:rPr>
                        <a:t>V</a:t>
                      </a:r>
                      <a:r>
                        <a:rPr kumimoji="0" lang="el-GR" sz="1800" b="1" i="1" u="none" strike="noStrike" cap="none" normalizeH="0" baseline="-30000" dirty="0" err="1" smtClean="0">
                          <a:ln>
                            <a:noFill/>
                          </a:ln>
                          <a:solidFill>
                            <a:schemeClr val="tx1"/>
                          </a:solidFill>
                          <a:effectLst/>
                          <a:latin typeface="Calibri" panose="020F0502020204030204" pitchFamily="34" charset="0"/>
                          <a:cs typeface="Times New Roman" pitchFamily="18" charset="0"/>
                        </a:rPr>
                        <a:t>f</a:t>
                      </a:r>
                      <a:endParaRPr kumimoji="0" lang="el-GR" sz="1800" b="1" i="0" u="none" strike="noStrike" cap="none" normalizeH="0" baseline="0" dirty="0" smtClean="0">
                        <a:ln>
                          <a:noFill/>
                        </a:ln>
                        <a:solidFill>
                          <a:schemeClr val="tx1"/>
                        </a:solidFill>
                        <a:effectLst/>
                        <a:latin typeface="Calibri" panose="020F0502020204030204" pitchFamily="34" charset="0"/>
                      </a:endParaRPr>
                    </a:p>
                  </a:txBody>
                  <a:tcPr horzOverflow="overflow">
                    <a:lnL cap="flat">
                      <a:noFill/>
                    </a:lnL>
                    <a:lnR>
                      <a:noFill/>
                    </a:lnR>
                    <a:lnT cap="fla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1800" b="1" i="0" u="none" strike="noStrike" cap="none" normalizeH="0" baseline="0" dirty="0" smtClean="0">
                          <a:ln>
                            <a:noFill/>
                          </a:ln>
                          <a:solidFill>
                            <a:schemeClr val="tx1"/>
                          </a:solidFill>
                          <a:effectLst/>
                          <a:latin typeface="Calibri" panose="020F0502020204030204" pitchFamily="34" charset="0"/>
                          <a:ea typeface="Times New Roman" pitchFamily="18" charset="0"/>
                          <a:cs typeface="Calibri" pitchFamily="34" charset="0"/>
                        </a:rPr>
                        <a:t>=</a:t>
                      </a:r>
                      <a:endParaRPr kumimoji="0" lang="en-GB" sz="1800" b="1" i="0" u="none" strike="noStrike" cap="none" normalizeH="0" baseline="0" dirty="0" smtClean="0">
                        <a:ln>
                          <a:noFill/>
                        </a:ln>
                        <a:solidFill>
                          <a:schemeClr val="tx1"/>
                        </a:solidFill>
                        <a:effectLst/>
                        <a:latin typeface="Calibri" panose="020F0502020204030204" pitchFamily="34" charset="0"/>
                        <a:ea typeface="Times New Roman" pitchFamily="18" charset="0"/>
                        <a:cs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l-GR" sz="1800" b="1" i="0" u="none" strike="noStrike" cap="none" normalizeH="0" baseline="0" dirty="0" smtClean="0">
                          <a:ln>
                            <a:noFill/>
                          </a:ln>
                          <a:solidFill>
                            <a:schemeClr val="tx1"/>
                          </a:solidFill>
                          <a:effectLst/>
                          <a:latin typeface="Calibri" panose="020F0502020204030204" pitchFamily="34" charset="0"/>
                          <a:ea typeface="Times New Roman" pitchFamily="18" charset="0"/>
                          <a:cs typeface="Calibri" pitchFamily="34" charset="0"/>
                        </a:rPr>
                        <a:t>=</a:t>
                      </a:r>
                      <a:endParaRPr kumimoji="0" lang="en-GB" sz="1800" b="1" i="0" u="none" strike="noStrike" cap="none" normalizeH="0" baseline="0" dirty="0" smtClean="0">
                        <a:ln>
                          <a:noFill/>
                        </a:ln>
                        <a:solidFill>
                          <a:schemeClr val="tx1"/>
                        </a:solidFill>
                        <a:effectLst/>
                        <a:latin typeface="Calibri" panose="020F0502020204030204"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l-GR" sz="1800" b="1" i="0" u="none" strike="noStrike" cap="none" normalizeH="0" baseline="0" dirty="0" smtClean="0">
                          <a:ln>
                            <a:noFill/>
                          </a:ln>
                          <a:solidFill>
                            <a:schemeClr val="tx1"/>
                          </a:solidFill>
                          <a:effectLst/>
                          <a:latin typeface="Calibri" panose="020F0502020204030204" pitchFamily="34" charset="0"/>
                          <a:cs typeface="Times New Roman" pitchFamily="18" charset="0"/>
                        </a:rPr>
                        <a:t>=</a:t>
                      </a:r>
                      <a:endParaRPr kumimoji="0" lang="el-GR" sz="1800" b="1" i="0" u="none" strike="noStrike" cap="none" normalizeH="0" baseline="0" dirty="0" smtClean="0">
                        <a:ln>
                          <a:noFill/>
                        </a:ln>
                        <a:solidFill>
                          <a:schemeClr val="tx1"/>
                        </a:solidFill>
                        <a:effectLst/>
                        <a:latin typeface="Calibri" panose="020F0502020204030204" pitchFamily="34" charset="0"/>
                      </a:endParaRPr>
                    </a:p>
                  </a:txBody>
                  <a:tcPr anchor="ctr" horzOverflow="overflow">
                    <a:lnL>
                      <a:noFill/>
                    </a:lnL>
                    <a:lnR>
                      <a:noFill/>
                    </a:lnR>
                    <a:lnT cap="fla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800" b="1" i="0" u="none" strike="noStrike" cap="none" normalizeH="0" baseline="0" dirty="0" smtClean="0">
                          <a:ln>
                            <a:noFill/>
                          </a:ln>
                          <a:solidFill>
                            <a:schemeClr val="tx1"/>
                          </a:solidFill>
                          <a:effectLst/>
                          <a:latin typeface="Calibri" panose="020F0502020204030204" pitchFamily="34" charset="0"/>
                          <a:ea typeface="Times New Roman" pitchFamily="18" charset="0"/>
                          <a:cs typeface="Calibri" pitchFamily="34" charset="0"/>
                        </a:rPr>
                        <a:t>η αποδοτικότητα άρδευσης, (%)</a:t>
                      </a:r>
                      <a:endParaRPr kumimoji="0" lang="en-GB" sz="1800" b="1" i="0" u="none" strike="noStrike" cap="none" normalizeH="0" baseline="0" dirty="0" smtClean="0">
                        <a:ln>
                          <a:noFill/>
                        </a:ln>
                        <a:solidFill>
                          <a:schemeClr val="tx1"/>
                        </a:solidFill>
                        <a:effectLst/>
                        <a:latin typeface="Calibri" panose="020F0502020204030204" pitchFamily="34" charset="0"/>
                        <a:ea typeface="Times New Roman" pitchFamily="18"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sz="1800" b="1" i="0" u="none" strike="noStrike" cap="none" normalizeH="0" baseline="0" dirty="0" smtClean="0">
                          <a:ln>
                            <a:noFill/>
                          </a:ln>
                          <a:solidFill>
                            <a:schemeClr val="tx1"/>
                          </a:solidFill>
                          <a:effectLst/>
                          <a:latin typeface="Calibri" panose="020F0502020204030204" pitchFamily="34" charset="0"/>
                          <a:ea typeface="Times New Roman" pitchFamily="18" charset="0"/>
                          <a:cs typeface="Calibri" pitchFamily="34" charset="0"/>
                        </a:rPr>
                        <a:t>ο όγκος του νερού ωφέλιμου νερού</a:t>
                      </a:r>
                      <a:endParaRPr kumimoji="0" lang="en-GB" sz="1800" b="1" i="0" u="none" strike="noStrike" cap="none" normalizeH="0" baseline="0" dirty="0" smtClean="0">
                        <a:ln>
                          <a:noFill/>
                        </a:ln>
                        <a:solidFill>
                          <a:schemeClr val="tx1"/>
                        </a:solidFill>
                        <a:effectLst/>
                        <a:latin typeface="Calibri" panose="020F0502020204030204"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sz="1800" b="1" i="0" u="none" strike="noStrike" cap="none" normalizeH="0" baseline="0" dirty="0" smtClean="0">
                          <a:ln>
                            <a:noFill/>
                          </a:ln>
                          <a:solidFill>
                            <a:schemeClr val="tx1"/>
                          </a:solidFill>
                          <a:effectLst/>
                          <a:latin typeface="Calibri" panose="020F0502020204030204" pitchFamily="34" charset="0"/>
                          <a:cs typeface="Times New Roman" pitchFamily="18" charset="0"/>
                        </a:rPr>
                        <a:t>ο όγκος του νερού που παροχετεύτηκε στον αγρό</a:t>
                      </a:r>
                      <a:endParaRPr kumimoji="0" lang="el-GR" sz="1800" b="1" i="0" u="none" strike="noStrike" cap="none" normalizeH="0" baseline="0" dirty="0" smtClean="0">
                        <a:ln>
                          <a:noFill/>
                        </a:ln>
                        <a:solidFill>
                          <a:schemeClr val="tx1"/>
                        </a:solidFill>
                        <a:effectLst/>
                        <a:latin typeface="Calibri" panose="020F0502020204030204" pitchFamily="34" charset="0"/>
                      </a:endParaRPr>
                    </a:p>
                  </a:txBody>
                  <a:tcPr horzOverflow="overflow">
                    <a:lnL>
                      <a:noFill/>
                    </a:lnL>
                    <a:lnR cap="flat">
                      <a:noFill/>
                    </a:lnR>
                    <a:lnT cap="flat">
                      <a:noFill/>
                    </a:lnT>
                    <a:lnB cap="flat">
                      <a:noFill/>
                    </a:lnB>
                    <a:lnTlToBr>
                      <a:noFill/>
                    </a:lnTlToBr>
                    <a:lnBlToTr>
                      <a:noFill/>
                    </a:lnBlToTr>
                    <a:noFill/>
                  </a:tcPr>
                </a:tc>
              </a:tr>
            </a:tbl>
          </a:graphicData>
        </a:graphic>
      </p:graphicFrame>
      <p:sp>
        <p:nvSpPr>
          <p:cNvPr id="6" name="Θέση υποσέλιδου 1" descr="."/>
          <p:cNvSpPr>
            <a:spLocks noGrp="1"/>
          </p:cNvSpPr>
          <p:nvPr>
            <p:ph type="ftr" sz="quarter" idx="11"/>
          </p:nvPr>
        </p:nvSpPr>
        <p:spPr>
          <a:xfrm>
            <a:off x="3124200" y="6356350"/>
            <a:ext cx="2895600" cy="365125"/>
          </a:xfrm>
        </p:spPr>
        <p:txBody>
          <a:bodyPr/>
          <a:lstStyle/>
          <a:p>
            <a:pPr>
              <a:defRPr/>
            </a:pPr>
            <a:r>
              <a:rPr lang="el-GR" sz="1400" dirty="0">
                <a:solidFill>
                  <a:prstClr val="black"/>
                </a:solidFill>
              </a:rPr>
              <a:t>Βασικές έννοιες και </a:t>
            </a:r>
            <a:r>
              <a:rPr lang="el-GR" sz="1400" dirty="0" smtClean="0">
                <a:solidFill>
                  <a:prstClr val="black"/>
                </a:solidFill>
              </a:rPr>
              <a:t>όροι</a:t>
            </a:r>
            <a:endParaRPr lang="el-GR" sz="1400" dirty="0">
              <a:solidFill>
                <a:prstClr val="black"/>
              </a:solidFill>
            </a:endParaRPr>
          </a:p>
        </p:txBody>
      </p:sp>
      <p:sp>
        <p:nvSpPr>
          <p:cNvPr id="5" name="Θέση αριθμού διαφάνειας 1" descr="."/>
          <p:cNvSpPr>
            <a:spLocks noGrp="1"/>
          </p:cNvSpPr>
          <p:nvPr>
            <p:ph type="sldNum" sz="quarter" idx="12"/>
          </p:nvPr>
        </p:nvSpPr>
        <p:spPr>
          <a:xfrm>
            <a:off x="6553200" y="6356350"/>
            <a:ext cx="2133600" cy="365125"/>
          </a:xfrm>
        </p:spPr>
        <p:txBody>
          <a:bodyPr/>
          <a:lstStyle/>
          <a:p>
            <a:pPr>
              <a:defRPr/>
            </a:pPr>
            <a:fld id="{00AE728C-E611-4819-AE43-A6ECB79E445A}" type="slidenum">
              <a:rPr lang="el-GR" sz="1400" smtClean="0">
                <a:solidFill>
                  <a:schemeClr val="tx1"/>
                </a:solidFill>
              </a:rPr>
              <a:pPr>
                <a:defRPr/>
              </a:pPr>
              <a:t>7</a:t>
            </a:fld>
            <a:endParaRPr lang="el-GR" sz="1400" dirty="0">
              <a:solidFill>
                <a:schemeClr val="tx1"/>
              </a:solidFill>
            </a:endParaRPr>
          </a:p>
        </p:txBody>
      </p:sp>
    </p:spTree>
    <p:custDataLst>
      <p:tags r:id="rId2"/>
    </p:custDataLst>
    <p:extLst>
      <p:ext uri="{BB962C8B-B14F-4D97-AF65-F5344CB8AC3E}">
        <p14:creationId xmlns:p14="http://schemas.microsoft.com/office/powerpoint/2010/main" val="15458979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Ομοιομορφία άρδευσης 1</a:t>
            </a:r>
            <a:endParaRPr lang="el-GR" b="1" dirty="0"/>
          </a:p>
        </p:txBody>
      </p:sp>
      <p:sp>
        <p:nvSpPr>
          <p:cNvPr id="3" name="Θέση περιεχομένου 1"/>
          <p:cNvSpPr>
            <a:spLocks noGrp="1"/>
          </p:cNvSpPr>
          <p:nvPr>
            <p:ph idx="1"/>
          </p:nvPr>
        </p:nvSpPr>
        <p:spPr/>
        <p:txBody>
          <a:bodyPr>
            <a:normAutofit fontScale="92500" lnSpcReduction="20000"/>
          </a:bodyPr>
          <a:lstStyle/>
          <a:p>
            <a:pPr>
              <a:lnSpc>
                <a:spcPct val="125000"/>
              </a:lnSpc>
              <a:spcBef>
                <a:spcPts val="0"/>
              </a:spcBef>
            </a:pPr>
            <a:r>
              <a:rPr lang="el-GR" sz="2400" dirty="0"/>
              <a:t>Τα διάφορα μέτρα αποδοτικότητας της άρδευσης εκφράζονται ως συναρτήσεις του όγκου του νερού που εκτρέπεται και της χρήσης ή διάθεσης του νερού, όπως αυτή εφαρμόζεται με το σύστημα άρδευσης. Η ομοιομορφία της εφαρμογής μέσα σε ένα δεδομένο πεδίο δεν λαμβάνεται υπόψη στους ορισμούς της αποδοτικότητας. Όμως, η ικανότητα του συστήματος να εφαρμόζει το νερό ομοιόμορφα σε όλη την αρδευόμενη επιφάνεια είναι ένας κυρίαρχος παράγων που επηρεάζει την ανάπτυξη των φυτών.</a:t>
            </a:r>
          </a:p>
          <a:p>
            <a:pPr>
              <a:lnSpc>
                <a:spcPct val="125000"/>
              </a:lnSpc>
              <a:spcBef>
                <a:spcPts val="0"/>
              </a:spcBef>
            </a:pPr>
            <a:r>
              <a:rPr lang="el-GR" sz="2400" dirty="0"/>
              <a:t>Η ομοιομορφία άρδευσης (</a:t>
            </a:r>
            <a:r>
              <a:rPr lang="el-GR" sz="2400" dirty="0" err="1"/>
              <a:t>irrigation</a:t>
            </a:r>
            <a:r>
              <a:rPr lang="el-GR" sz="2400" dirty="0"/>
              <a:t> </a:t>
            </a:r>
            <a:r>
              <a:rPr lang="el-GR" sz="2400" dirty="0" err="1"/>
              <a:t>uniformity</a:t>
            </a:r>
            <a:r>
              <a:rPr lang="el-GR" sz="2400" dirty="0"/>
              <a:t>) στην πραγματικότητα αναφέρεται στην μεταβλητότητα ή ανομοιομορφία, των ποσοτήτων νερού που εφαρμόζονται σε διάφορα σημεία μέσα στην αρδευόμενη έκταση.</a:t>
            </a:r>
          </a:p>
          <a:p>
            <a:endParaRPr lang="el-GR" sz="2400" dirty="0" smtClean="0"/>
          </a:p>
          <a:p>
            <a:pPr marL="0" indent="0">
              <a:buNone/>
            </a:pPr>
            <a:endParaRPr lang="el-GR" sz="2800" dirty="0"/>
          </a:p>
        </p:txBody>
      </p:sp>
      <p:sp>
        <p:nvSpPr>
          <p:cNvPr id="6" name="Θέση υποσέλιδου 1" descr="."/>
          <p:cNvSpPr>
            <a:spLocks noGrp="1"/>
          </p:cNvSpPr>
          <p:nvPr>
            <p:ph type="ftr" sz="quarter" idx="11"/>
          </p:nvPr>
        </p:nvSpPr>
        <p:spPr>
          <a:xfrm>
            <a:off x="3124200" y="6356350"/>
            <a:ext cx="2895600" cy="365125"/>
          </a:xfrm>
        </p:spPr>
        <p:txBody>
          <a:bodyPr/>
          <a:lstStyle/>
          <a:p>
            <a:pPr>
              <a:defRPr/>
            </a:pPr>
            <a:r>
              <a:rPr lang="el-GR" sz="1400" dirty="0">
                <a:solidFill>
                  <a:prstClr val="black"/>
                </a:solidFill>
              </a:rPr>
              <a:t>Βασικές έννοιες και </a:t>
            </a:r>
            <a:r>
              <a:rPr lang="el-GR" sz="1400" dirty="0" smtClean="0">
                <a:solidFill>
                  <a:prstClr val="black"/>
                </a:solidFill>
              </a:rPr>
              <a:t>όροι</a:t>
            </a:r>
            <a:endParaRPr lang="el-GR" sz="1400" dirty="0">
              <a:solidFill>
                <a:prstClr val="black"/>
              </a:solidFill>
            </a:endParaRPr>
          </a:p>
        </p:txBody>
      </p:sp>
      <p:sp>
        <p:nvSpPr>
          <p:cNvPr id="5" name="Θέση αριθμού διαφάνειας 1" descr="."/>
          <p:cNvSpPr>
            <a:spLocks noGrp="1"/>
          </p:cNvSpPr>
          <p:nvPr>
            <p:ph type="sldNum" sz="quarter" idx="12"/>
          </p:nvPr>
        </p:nvSpPr>
        <p:spPr>
          <a:xfrm>
            <a:off x="6553200" y="6356350"/>
            <a:ext cx="2133600" cy="365125"/>
          </a:xfrm>
        </p:spPr>
        <p:txBody>
          <a:bodyPr/>
          <a:lstStyle/>
          <a:p>
            <a:pPr>
              <a:defRPr/>
            </a:pPr>
            <a:fld id="{00AE728C-E611-4819-AE43-A6ECB79E445A}" type="slidenum">
              <a:rPr lang="el-GR" sz="1400" smtClean="0">
                <a:solidFill>
                  <a:schemeClr val="tx1"/>
                </a:solidFill>
              </a:rPr>
              <a:pPr>
                <a:defRPr/>
              </a:pPr>
              <a:t>8</a:t>
            </a:fld>
            <a:endParaRPr lang="el-GR" sz="1400" dirty="0">
              <a:solidFill>
                <a:schemeClr val="tx1"/>
              </a:solidFill>
            </a:endParaRPr>
          </a:p>
        </p:txBody>
      </p:sp>
    </p:spTree>
    <p:extLst>
      <p:ext uri="{BB962C8B-B14F-4D97-AF65-F5344CB8AC3E}">
        <p14:creationId xmlns:p14="http://schemas.microsoft.com/office/powerpoint/2010/main" val="36540565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Θέση αριθμού διαφάνειας 1" descr="."/>
          <p:cNvSpPr>
            <a:spLocks noGrp="1"/>
          </p:cNvSpPr>
          <p:nvPr>
            <p:ph type="sldNum" sz="quarter" idx="12"/>
          </p:nvPr>
        </p:nvSpPr>
        <p:spPr>
          <a:xfrm>
            <a:off x="6553200" y="6356350"/>
            <a:ext cx="2133600" cy="365125"/>
          </a:xfrm>
        </p:spPr>
        <p:txBody>
          <a:bodyPr/>
          <a:lstStyle/>
          <a:p>
            <a:pPr>
              <a:defRPr/>
            </a:pPr>
            <a:fld id="{00AE728C-E611-4819-AE43-A6ECB79E445A}" type="slidenum">
              <a:rPr lang="el-GR" sz="1400" smtClean="0">
                <a:solidFill>
                  <a:schemeClr val="tx1"/>
                </a:solidFill>
              </a:rPr>
              <a:pPr>
                <a:defRPr/>
              </a:pPr>
              <a:t>9</a:t>
            </a:fld>
            <a:endParaRPr lang="el-GR" sz="1400" dirty="0">
              <a:solidFill>
                <a:schemeClr val="tx1"/>
              </a:solidFill>
            </a:endParaRPr>
          </a:p>
        </p:txBody>
      </p:sp>
      <p:sp>
        <p:nvSpPr>
          <p:cNvPr id="6" name="Θέση υποσέλιδου 1" descr="."/>
          <p:cNvSpPr>
            <a:spLocks noGrp="1"/>
          </p:cNvSpPr>
          <p:nvPr>
            <p:ph type="ftr" sz="quarter" idx="11"/>
          </p:nvPr>
        </p:nvSpPr>
        <p:spPr>
          <a:xfrm>
            <a:off x="3124200" y="6356350"/>
            <a:ext cx="2895600" cy="365125"/>
          </a:xfrm>
        </p:spPr>
        <p:txBody>
          <a:bodyPr/>
          <a:lstStyle/>
          <a:p>
            <a:pPr>
              <a:defRPr/>
            </a:pPr>
            <a:r>
              <a:rPr lang="el-GR" sz="1400" dirty="0">
                <a:solidFill>
                  <a:prstClr val="black"/>
                </a:solidFill>
              </a:rPr>
              <a:t>Βασικές έννοιες και </a:t>
            </a:r>
            <a:r>
              <a:rPr lang="el-GR" sz="1400" dirty="0" smtClean="0">
                <a:solidFill>
                  <a:prstClr val="black"/>
                </a:solidFill>
              </a:rPr>
              <a:t>όροι</a:t>
            </a:r>
            <a:endParaRPr lang="el-GR" sz="1400" dirty="0">
              <a:solidFill>
                <a:prstClr val="black"/>
              </a:solidFill>
            </a:endParaRPr>
          </a:p>
        </p:txBody>
      </p:sp>
      <p:grpSp>
        <p:nvGrpSpPr>
          <p:cNvPr id="7" name="Ομάδα 6" descr="Εικόνα όπου απεικονίζεται η ομοιομορφία στην άρδευση και δίπλα σε αυτή η ανομοιομορφη άρδευση" title="Εικόνα 1"/>
          <p:cNvGrpSpPr/>
          <p:nvPr/>
        </p:nvGrpSpPr>
        <p:grpSpPr>
          <a:xfrm>
            <a:off x="535052" y="2576511"/>
            <a:ext cx="8037892" cy="2382520"/>
            <a:chOff x="535052" y="2576511"/>
            <a:chExt cx="8037892" cy="2382520"/>
          </a:xfrm>
        </p:grpSpPr>
        <p:pic>
          <p:nvPicPr>
            <p:cNvPr id="8" name="Εικόνα 7" descr="0206it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35052" y="2576511"/>
              <a:ext cx="3964940" cy="2382520"/>
            </a:xfrm>
            <a:prstGeom prst="rect">
              <a:avLst/>
            </a:prstGeom>
            <a:noFill/>
            <a:ln>
              <a:noFill/>
            </a:ln>
          </p:spPr>
        </p:pic>
        <p:pic>
          <p:nvPicPr>
            <p:cNvPr id="10" name="Εικόνα 9" descr="0206itg1"/>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608004" y="2576511"/>
              <a:ext cx="3964940" cy="2382520"/>
            </a:xfrm>
            <a:prstGeom prst="rect">
              <a:avLst/>
            </a:prstGeom>
            <a:noFill/>
            <a:ln>
              <a:noFill/>
            </a:ln>
          </p:spPr>
        </p:pic>
      </p:grpSp>
      <p:sp>
        <p:nvSpPr>
          <p:cNvPr id="3" name="Θέση περιεχομένου 2"/>
          <p:cNvSpPr>
            <a:spLocks noGrp="1"/>
          </p:cNvSpPr>
          <p:nvPr>
            <p:ph idx="1"/>
          </p:nvPr>
        </p:nvSpPr>
        <p:spPr/>
        <p:txBody>
          <a:bodyPr/>
          <a:lstStyle/>
          <a:p>
            <a:pPr marL="0" indent="0">
              <a:buNone/>
            </a:pPr>
            <a:r>
              <a:rPr lang="el-GR" dirty="0" smtClean="0"/>
              <a:t>Εικόνα 1 και Εικόνα 2</a:t>
            </a:r>
            <a:endParaRPr lang="el-GR" dirty="0"/>
          </a:p>
        </p:txBody>
      </p:sp>
      <p:sp>
        <p:nvSpPr>
          <p:cNvPr id="2" name="Τίτλος 1"/>
          <p:cNvSpPr>
            <a:spLocks noGrp="1"/>
          </p:cNvSpPr>
          <p:nvPr>
            <p:ph type="title"/>
          </p:nvPr>
        </p:nvSpPr>
        <p:spPr/>
        <p:txBody>
          <a:bodyPr/>
          <a:lstStyle/>
          <a:p>
            <a:r>
              <a:rPr lang="el-GR" b="1" dirty="0" smtClean="0"/>
              <a:t>Ομοιομορφία άρδευσης 2</a:t>
            </a:r>
            <a:endParaRPr lang="el-GR" b="1" dirty="0"/>
          </a:p>
        </p:txBody>
      </p:sp>
    </p:spTree>
    <p:custDataLst>
      <p:tags r:id="rId1"/>
    </p:custDataLst>
    <p:extLst>
      <p:ext uri="{BB962C8B-B14F-4D97-AF65-F5344CB8AC3E}">
        <p14:creationId xmlns:p14="http://schemas.microsoft.com/office/powerpoint/2010/main" val="2598368635"/>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ZHAW.ACCESSIBILITYADDIN.CHECKTIMEDATE" val="25/1/2016 16:42:19 μμ"/>
</p:tagLst>
</file>

<file path=ppt/tags/tag10.xml><?xml version="1.0" encoding="utf-8"?>
<p:tagLst xmlns:a="http://schemas.openxmlformats.org/drawingml/2006/main" xmlns:r="http://schemas.openxmlformats.org/officeDocument/2006/relationships" xmlns:p="http://schemas.openxmlformats.org/presentationml/2006/main">
  <p:tag name="ZHAW.ACCESSIBILITYADDIN.READINGORDER" val="2,3,6,5,9,13,"/>
</p:tagLst>
</file>

<file path=ppt/tags/tag11.xml><?xml version="1.0" encoding="utf-8"?>
<p:tagLst xmlns:a="http://schemas.openxmlformats.org/drawingml/2006/main" xmlns:r="http://schemas.openxmlformats.org/officeDocument/2006/relationships" xmlns:p="http://schemas.openxmlformats.org/presentationml/2006/main">
  <p:tag name="ZHAW.ACCESSIBILITYADDIN.TABLEHEADER" val="R0;"/>
</p:tagLst>
</file>

<file path=ppt/tags/tag12.xml><?xml version="1.0" encoding="utf-8"?>
<p:tagLst xmlns:a="http://schemas.openxmlformats.org/drawingml/2006/main" xmlns:r="http://schemas.openxmlformats.org/officeDocument/2006/relationships" xmlns:p="http://schemas.openxmlformats.org/presentationml/2006/main">
  <p:tag name="ZHAW.ACCESSIBILITYADDIN.READINGORDER" val="2,3,6,7,"/>
</p:tagLst>
</file>

<file path=ppt/tags/tag13.xml><?xml version="1.0" encoding="utf-8"?>
<p:tagLst xmlns:a="http://schemas.openxmlformats.org/drawingml/2006/main" xmlns:r="http://schemas.openxmlformats.org/officeDocument/2006/relationships" xmlns:p="http://schemas.openxmlformats.org/presentationml/2006/main">
  <p:tag name="ZHAW.ACCESSIBILITYADDIN.READINGORDER" val="2,3,2056,6,"/>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2050,2,6,9,8,"/>
</p:tagLst>
</file>

<file path=ppt/tags/tag3.xml><?xml version="1.0" encoding="utf-8"?>
<p:tagLst xmlns:a="http://schemas.openxmlformats.org/drawingml/2006/main" xmlns:r="http://schemas.openxmlformats.org/officeDocument/2006/relationships" xmlns:p="http://schemas.openxmlformats.org/presentationml/2006/main">
  <p:tag name="ZHAW.ACCESSIBILITYADDIN.READINGORDER" val="4098,4099,6,3,"/>
</p:tagLst>
</file>

<file path=ppt/tags/tag4.xml><?xml version="1.0" encoding="utf-8"?>
<p:tagLst xmlns:a="http://schemas.openxmlformats.org/drawingml/2006/main" xmlns:r="http://schemas.openxmlformats.org/officeDocument/2006/relationships" xmlns:p="http://schemas.openxmlformats.org/presentationml/2006/main">
  <p:tag name="ZHAW.ACCESSIBILITYADDIN.READINGORDER" val="6146,14,13,6,"/>
</p:tagLst>
</file>

<file path=ppt/tags/tag5.xml><?xml version="1.0" encoding="utf-8"?>
<p:tagLst xmlns:a="http://schemas.openxmlformats.org/drawingml/2006/main" xmlns:r="http://schemas.openxmlformats.org/officeDocument/2006/relationships" xmlns:p="http://schemas.openxmlformats.org/presentationml/2006/main">
  <p:tag name="ZHAW.ACCESSIBILITYADDIN.TABLEHEADER" val="R0;"/>
</p:tagLst>
</file>

<file path=ppt/tags/tag6.xml><?xml version="1.0" encoding="utf-8"?>
<p:tagLst xmlns:a="http://schemas.openxmlformats.org/drawingml/2006/main" xmlns:r="http://schemas.openxmlformats.org/officeDocument/2006/relationships" xmlns:p="http://schemas.openxmlformats.org/presentationml/2006/main">
  <p:tag name="ZHAW.ACCESSIBILITYADDIN.READINGORDER" val="2,3,12,9,6,5,"/>
</p:tagLst>
</file>

<file path=ppt/tags/tag7.xml><?xml version="1.0" encoding="utf-8"?>
<p:tagLst xmlns:a="http://schemas.openxmlformats.org/drawingml/2006/main" xmlns:r="http://schemas.openxmlformats.org/officeDocument/2006/relationships" xmlns:p="http://schemas.openxmlformats.org/presentationml/2006/main">
  <p:tag name="ZHAW.ACCESSIBILITYADDIN.TABLEHEADER" val="R0;C0;"/>
</p:tagLst>
</file>

<file path=ppt/tags/tag8.xml><?xml version="1.0" encoding="utf-8"?>
<p:tagLst xmlns:a="http://schemas.openxmlformats.org/drawingml/2006/main" xmlns:r="http://schemas.openxmlformats.org/officeDocument/2006/relationships" xmlns:p="http://schemas.openxmlformats.org/presentationml/2006/main">
  <p:tag name="ZHAW.ACCESSIBILITYADDIN.READINGORDER" val="5,6,7,3,2,"/>
</p:tagLst>
</file>

<file path=ppt/tags/tag9.xml><?xml version="1.0" encoding="utf-8"?>
<p:tagLst xmlns:a="http://schemas.openxmlformats.org/drawingml/2006/main" xmlns:r="http://schemas.openxmlformats.org/officeDocument/2006/relationships" xmlns:p="http://schemas.openxmlformats.org/presentationml/2006/main">
  <p:tag name="ZHAW.ACCESSIBILITYADDIN.READINGORDER" val="2,3,6,5,15,"/>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d = " h t t p : / / w w w . w 3 . o r g / 2 0 0 1 / X M L S c h e m a "   x m l n s : x s i = " h t t p : / / w w w . w 3 . o r g / 2 0 0 1 / X M L S c h e m a - i n s t a n c e " 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6101F861-97AC-44DD-90CE-F7357469E79E}">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908</TotalTime>
  <Words>1644</Words>
  <Application>Microsoft Office PowerPoint</Application>
  <PresentationFormat>Προβολή στην οθόνη (4:3)</PresentationFormat>
  <Paragraphs>186</Paragraphs>
  <Slides>24</Slides>
  <Notes>7</Notes>
  <HiddenSlides>0</HiddenSlides>
  <MMClips>0</MMClips>
  <ScaleCrop>false</ScaleCrop>
  <HeadingPairs>
    <vt:vector size="8" baseType="variant">
      <vt:variant>
        <vt:lpstr>Γραμματοσειρές που χρησιμοποιούνται</vt:lpstr>
      </vt:variant>
      <vt:variant>
        <vt:i4>4</vt:i4>
      </vt:variant>
      <vt:variant>
        <vt:lpstr>Θέμα</vt:lpstr>
      </vt:variant>
      <vt:variant>
        <vt:i4>1</vt:i4>
      </vt:variant>
      <vt:variant>
        <vt:lpstr>Ενσωματωμένοι διακομιστές OLE</vt:lpstr>
      </vt:variant>
      <vt:variant>
        <vt:i4>2</vt:i4>
      </vt:variant>
      <vt:variant>
        <vt:lpstr>Τίτλοι διαφανειών</vt:lpstr>
      </vt:variant>
      <vt:variant>
        <vt:i4>24</vt:i4>
      </vt:variant>
    </vt:vector>
  </HeadingPairs>
  <TitlesOfParts>
    <vt:vector size="31" baseType="lpstr">
      <vt:lpstr>Arial</vt:lpstr>
      <vt:lpstr>Calibri</vt:lpstr>
      <vt:lpstr>Times New Roman</vt:lpstr>
      <vt:lpstr>Wingdings</vt:lpstr>
      <vt:lpstr>Θέμα του Office</vt:lpstr>
      <vt:lpstr>Equation</vt:lpstr>
      <vt:lpstr>Εξίσωση</vt:lpstr>
      <vt:lpstr>Αρδευτική Μηχανική</vt:lpstr>
      <vt:lpstr>Χρηματοδότηση </vt:lpstr>
      <vt:lpstr>Σκοποί ενότητας </vt:lpstr>
      <vt:lpstr>Περιεχόμενα ενότητας</vt:lpstr>
      <vt:lpstr>Χρήση αρδευτικού νερού 1</vt:lpstr>
      <vt:lpstr>Χρήση αρδευτικού νερού 2</vt:lpstr>
      <vt:lpstr>Αποδοτικότητα άρδευσης</vt:lpstr>
      <vt:lpstr>Ομοιομορφία άρδευσης 1</vt:lpstr>
      <vt:lpstr>Ομοιομορφία άρδευσης 2</vt:lpstr>
      <vt:lpstr>Ομοιομορφία άρδευσης 3</vt:lpstr>
      <vt:lpstr>Ομοιομορφία άρδευσης 4</vt:lpstr>
      <vt:lpstr>Αποδοτικότητα χρήσης νερού 1</vt:lpstr>
      <vt:lpstr>Αποδοτικότητα χρήσης νερού 2</vt:lpstr>
      <vt:lpstr>Αποδοτικότητα χρήσης νερού 3</vt:lpstr>
      <vt:lpstr>Αποδοτικότητα χρήσης νερού 4</vt:lpstr>
      <vt:lpstr>Βιβλιογραφία</vt:lpstr>
      <vt:lpstr>Τέλος ενότητας</vt:lpstr>
      <vt:lpstr>Σημειώματα</vt:lpstr>
      <vt:lpstr>Σημείωμα Ιστορικού  Εκδόσεων Έργου</vt:lpstr>
      <vt:lpstr>Σημείωμα Αναφοράς</vt:lpstr>
      <vt:lpstr>Σημείωμα Αδειοδότησης</vt:lpstr>
      <vt:lpstr>Σημείωμα Χρήσης Έργων Τρίτων  (1/2)</vt:lpstr>
      <vt:lpstr>Σημείωμα Χρήσης Έργων Τρίτων  (2/2) </vt:lpstr>
      <vt:lpstr>Διατήρηση Σημειωμάτων</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Προγραμματισμός Επιχειρησιακών Πόρων ERP</dc:title>
  <dc:creator>IOANNIS TZIGOYRAS</dc:creator>
  <cp:lastModifiedBy>I.B.ΤΖΙΓΚ</cp:lastModifiedBy>
  <cp:revision>72</cp:revision>
  <dcterms:created xsi:type="dcterms:W3CDTF">2014-09-20T14:32:06Z</dcterms:created>
  <dcterms:modified xsi:type="dcterms:W3CDTF">2016-01-25T14:42:22Z</dcterms:modified>
</cp:coreProperties>
</file>