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F01AD7C-DF82-473E-A772-AB2F484CA86B}" type="datetimeFigureOut">
              <a:rPr lang="el-GR" smtClean="0"/>
              <a:t>7/1/2016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740C07-C937-40D8-A53C-41EBE4A4D355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55576" y="1484784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dirty="0" smtClean="0"/>
              <a:t>Διαχείριση Συγκρούσεων 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08039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l-GR" sz="4000" b="1" dirty="0"/>
              <a:t>Στρατηγικές διαχείρισης </a:t>
            </a:r>
            <a:r>
              <a:rPr lang="el-GR" sz="4000" b="1" dirty="0" smtClean="0"/>
              <a:t>συγκρούσεων</a:t>
            </a:r>
            <a:endParaRPr lang="en-US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1412776"/>
            <a:ext cx="5760640" cy="4911824"/>
          </a:xfrm>
        </p:spPr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b="1" i="1" dirty="0"/>
              <a:t>έμμεση</a:t>
            </a:r>
            <a:r>
              <a:rPr lang="el-GR" b="1" dirty="0"/>
              <a:t> </a:t>
            </a:r>
            <a:r>
              <a:rPr lang="el-GR" b="1" i="1" dirty="0"/>
              <a:t>διαχείριση συγκρούσεων</a:t>
            </a:r>
            <a:r>
              <a:rPr lang="el-GR" b="1" dirty="0"/>
              <a:t> </a:t>
            </a:r>
            <a:r>
              <a:rPr lang="el-GR" dirty="0"/>
              <a:t>αναφέρεται στη χρησιμοποίηση στρατηγικών όπως </a:t>
            </a:r>
            <a:endParaRPr lang="el-GR" dirty="0" smtClean="0"/>
          </a:p>
          <a:p>
            <a:pPr lvl="1"/>
            <a:r>
              <a:rPr lang="el-GR" dirty="0" smtClean="0"/>
              <a:t>(</a:t>
            </a:r>
            <a:r>
              <a:rPr lang="el-GR" dirty="0"/>
              <a:t>α) μείωση της αλληλεξάρτησης, </a:t>
            </a:r>
            <a:endParaRPr lang="el-GR" dirty="0" smtClean="0"/>
          </a:p>
          <a:p>
            <a:pPr lvl="1"/>
            <a:r>
              <a:rPr lang="el-GR" dirty="0" smtClean="0"/>
              <a:t>(</a:t>
            </a:r>
            <a:r>
              <a:rPr lang="el-GR" dirty="0"/>
              <a:t>β) επίκληση κοινών στόχων, </a:t>
            </a:r>
            <a:endParaRPr lang="el-GR" dirty="0" smtClean="0"/>
          </a:p>
          <a:p>
            <a:pPr lvl="1"/>
            <a:r>
              <a:rPr lang="el-GR" dirty="0" smtClean="0"/>
              <a:t>(</a:t>
            </a:r>
            <a:r>
              <a:rPr lang="el-GR" dirty="0"/>
              <a:t>γ) ιεραρχική προσφυγή, και </a:t>
            </a:r>
            <a:endParaRPr lang="el-GR" dirty="0" smtClean="0"/>
          </a:p>
          <a:p>
            <a:pPr lvl="1"/>
            <a:r>
              <a:rPr lang="el-GR" dirty="0" smtClean="0"/>
              <a:t>(</a:t>
            </a:r>
            <a:r>
              <a:rPr lang="el-GR" dirty="0"/>
              <a:t>δ) υιοθέτηση σεναρίων και </a:t>
            </a:r>
            <a:r>
              <a:rPr lang="el-GR" dirty="0" err="1"/>
              <a:t>συμπεριφορικών</a:t>
            </a:r>
            <a:r>
              <a:rPr lang="el-GR" dirty="0"/>
              <a:t> </a:t>
            </a:r>
            <a:r>
              <a:rPr lang="el-GR" dirty="0" smtClean="0"/>
              <a:t>ρουτινών</a:t>
            </a:r>
          </a:p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70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el-GR" sz="4000" b="1" dirty="0"/>
              <a:t>Στρατηγικές διαχείρισης </a:t>
            </a:r>
            <a:r>
              <a:rPr lang="el-GR" sz="4000" b="1" dirty="0" smtClean="0"/>
              <a:t>συγκρούσεων</a:t>
            </a:r>
            <a:endParaRPr lang="en-US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Η </a:t>
            </a:r>
            <a:r>
              <a:rPr lang="el-GR" b="1" i="1" dirty="0"/>
              <a:t>άμεση διαχείριση</a:t>
            </a:r>
            <a:r>
              <a:rPr lang="el-GR" b="1" dirty="0"/>
              <a:t> </a:t>
            </a:r>
            <a:r>
              <a:rPr lang="el-GR" b="1" i="1" dirty="0"/>
              <a:t>συγκρούσεων</a:t>
            </a:r>
            <a:r>
              <a:rPr lang="el-GR" b="1" dirty="0"/>
              <a:t> </a:t>
            </a:r>
            <a:r>
              <a:rPr lang="el-GR" dirty="0"/>
              <a:t>δίνει έμφαση σε πέντε στρατηγικές (επιβολή/ανταγωνισμός, υποχώρηση, αποφυγή, συνεργασία/ επίλυση προβλήματος, συμβιβασμός) που διαφοροποιούνται ανάλογα με τη </a:t>
            </a:r>
            <a:r>
              <a:rPr lang="el-GR" dirty="0" err="1"/>
              <a:t>διεκδικητικότητα</a:t>
            </a:r>
            <a:r>
              <a:rPr lang="el-GR" dirty="0"/>
              <a:t> (</a:t>
            </a:r>
            <a:r>
              <a:rPr lang="en-US" dirty="0"/>
              <a:t>assertiveness</a:t>
            </a:r>
            <a:r>
              <a:rPr lang="el-GR" dirty="0"/>
              <a:t>) και τη </a:t>
            </a:r>
            <a:r>
              <a:rPr lang="el-GR" dirty="0" err="1"/>
              <a:t>συνεργασιμότητα</a:t>
            </a:r>
            <a:r>
              <a:rPr lang="el-GR" dirty="0"/>
              <a:t> (</a:t>
            </a:r>
            <a:r>
              <a:rPr lang="en-US" dirty="0"/>
              <a:t>cooperativeness</a:t>
            </a:r>
            <a:r>
              <a:rPr lang="el-GR" dirty="0"/>
              <a:t>) των διαπροσωπικών δυναμικών της κατάστασης.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i="1" dirty="0" err="1"/>
              <a:t>διεκδικητικότητα</a:t>
            </a:r>
            <a:r>
              <a:rPr lang="el-GR" b="1" dirty="0"/>
              <a:t> </a:t>
            </a:r>
            <a:r>
              <a:rPr lang="el-GR" dirty="0"/>
              <a:t>μπορεί να ορισθεί ως μια ευέλικτη δήλωση προτίμησης στην οποία το ένα μέλος προσπαθεί να ικανοποιήσει τις δικές του επιδιώξεις, ενώ η </a:t>
            </a:r>
            <a:r>
              <a:rPr lang="el-GR" i="1" dirty="0" err="1"/>
              <a:t>συνεργασιμότητα</a:t>
            </a:r>
            <a:r>
              <a:rPr lang="el-GR" dirty="0"/>
              <a:t> ως μια ευέλικτη δήλωση προτίμησης στην οποία το ένα μέλος προσπαθεί να ικανοποιήσει τις επιδιώξεις του άλλου </a:t>
            </a:r>
            <a:r>
              <a:rPr lang="el-GR" dirty="0" smtClean="0"/>
              <a:t>μέλους</a:t>
            </a:r>
            <a:r>
              <a:rPr lang="el-GR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30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Έμμεση διαχείριση </a:t>
            </a:r>
            <a:r>
              <a:rPr lang="el-GR" b="1" dirty="0" smtClean="0"/>
              <a:t>συγκρούσεων</a:t>
            </a:r>
            <a:endParaRPr lang="en-US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1988840"/>
            <a:ext cx="6624736" cy="4301832"/>
          </a:xfrm>
        </p:spPr>
        <p:txBody>
          <a:bodyPr/>
          <a:lstStyle/>
          <a:p>
            <a:r>
              <a:rPr lang="el-GR" i="1" dirty="0"/>
              <a:t>Διαχείριση </a:t>
            </a:r>
            <a:r>
              <a:rPr lang="el-GR" i="1" dirty="0" smtClean="0"/>
              <a:t>αλληλεξάρτησης</a:t>
            </a:r>
            <a:endParaRPr lang="el-GR" dirty="0"/>
          </a:p>
          <a:p>
            <a:r>
              <a:rPr lang="el-GR" i="1" dirty="0"/>
              <a:t>Επίκληση κοινών </a:t>
            </a:r>
            <a:r>
              <a:rPr lang="el-GR" i="1" dirty="0" smtClean="0"/>
              <a:t>στόχων</a:t>
            </a:r>
          </a:p>
          <a:p>
            <a:r>
              <a:rPr lang="el-GR" i="1" dirty="0"/>
              <a:t>Ιεραρχική </a:t>
            </a:r>
            <a:r>
              <a:rPr lang="el-GR" i="1" dirty="0" smtClean="0"/>
              <a:t>προσφυγή</a:t>
            </a:r>
          </a:p>
          <a:p>
            <a:r>
              <a:rPr lang="el-GR" i="1" dirty="0"/>
              <a:t>Υιοθέτηση σεναρίων και </a:t>
            </a:r>
            <a:r>
              <a:rPr lang="el-GR" i="1" dirty="0" err="1"/>
              <a:t>συμπεριφορικών</a:t>
            </a:r>
            <a:r>
              <a:rPr lang="el-GR" i="1" dirty="0"/>
              <a:t> ρουτινών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42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1124744"/>
            <a:ext cx="31683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800" b="1" dirty="0"/>
              <a:t>Άμεση διαχείριση </a:t>
            </a:r>
            <a:r>
              <a:rPr lang="el-GR" sz="2800" b="1" dirty="0" smtClean="0"/>
              <a:t>συγκρούσεων</a:t>
            </a:r>
            <a:endParaRPr lang="en-US" sz="28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4807"/>
            <a:ext cx="8316416" cy="6573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982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el-GR" sz="4000" dirty="0"/>
              <a:t>Ορισμός </a:t>
            </a:r>
            <a:r>
              <a:rPr lang="el-GR" sz="4000" dirty="0" smtClean="0"/>
              <a:t>σύγκρουσης</a:t>
            </a:r>
            <a:endParaRPr lang="en-US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85000" lnSpcReduction="10000"/>
          </a:bodyPr>
          <a:lstStyle/>
          <a:p>
            <a:r>
              <a:rPr lang="el-GR" dirty="0" smtClean="0"/>
              <a:t>-  Μορφές </a:t>
            </a:r>
            <a:r>
              <a:rPr lang="el-GR" dirty="0"/>
              <a:t>τριβής, διαφωνίας, ή διχόνοιας που προκύπτουν μέσα σε μια ομάδα, όταν οι πεποιθήσεις ή οι ενέργειες ενός ή περισσοτέρων μελών της ομάδας θεωρούνται αντίθετες ή απαράδεκτες από ένα ή περισσότερα μέλη της ομάδας (</a:t>
            </a:r>
            <a:r>
              <a:rPr lang="en-US" dirty="0" err="1"/>
              <a:t>Thoti</a:t>
            </a:r>
            <a:r>
              <a:rPr lang="el-GR" dirty="0"/>
              <a:t>, </a:t>
            </a:r>
            <a:r>
              <a:rPr lang="en-US" dirty="0" err="1"/>
              <a:t>Saufi</a:t>
            </a:r>
            <a:r>
              <a:rPr lang="el-GR" dirty="0"/>
              <a:t>, &amp; </a:t>
            </a:r>
            <a:r>
              <a:rPr lang="en-US" dirty="0" err="1"/>
              <a:t>Rathod</a:t>
            </a:r>
            <a:r>
              <a:rPr lang="el-GR" dirty="0"/>
              <a:t>, 2013). </a:t>
            </a:r>
            <a:endParaRPr lang="el-GR" dirty="0" smtClean="0"/>
          </a:p>
          <a:p>
            <a:r>
              <a:rPr lang="el-GR" dirty="0" smtClean="0"/>
              <a:t>-  Μία </a:t>
            </a:r>
            <a:r>
              <a:rPr lang="el-GR" dirty="0"/>
              <a:t>σκόπιμη, ενεργή και αμφίδρομη διαδικασία, όπου οι ενέργειες ενός ατόμου ή ομάδας επιδιώκουν την παρεμπόδιση επίτευξης των στόχων ενός άλλου ατόμου ή ομάδας (</a:t>
            </a:r>
            <a:r>
              <a:rPr lang="en-US" dirty="0"/>
              <a:t>de Wit</a:t>
            </a:r>
            <a:r>
              <a:rPr lang="el-GR" dirty="0"/>
              <a:t>, </a:t>
            </a:r>
            <a:r>
              <a:rPr lang="en-US" dirty="0"/>
              <a:t>Greer</a:t>
            </a:r>
            <a:r>
              <a:rPr lang="el-GR" dirty="0"/>
              <a:t>, &amp; </a:t>
            </a:r>
            <a:r>
              <a:rPr lang="en-US" dirty="0" err="1"/>
              <a:t>Jehn</a:t>
            </a:r>
            <a:r>
              <a:rPr lang="el-GR" dirty="0"/>
              <a:t>, </a:t>
            </a:r>
            <a:r>
              <a:rPr lang="el-GR" dirty="0" smtClean="0"/>
              <a:t>2012). </a:t>
            </a:r>
          </a:p>
          <a:p>
            <a:r>
              <a:rPr lang="el-GR" i="1" dirty="0" err="1" smtClean="0"/>
              <a:t>Οργανωσιακή</a:t>
            </a:r>
            <a:r>
              <a:rPr lang="el-GR" i="1" dirty="0" smtClean="0"/>
              <a:t> σύγκρουση</a:t>
            </a:r>
            <a:r>
              <a:rPr lang="el-GR" dirty="0" smtClean="0"/>
              <a:t>: </a:t>
            </a:r>
            <a:r>
              <a:rPr lang="el-GR" dirty="0"/>
              <a:t>είναι μια κατάσταση ασυμφωνίας που προκαλείται από την πραγματική ή αντιληπτή αντίθεση στις ανάγκες, τις αξίες και τα συμφέροντα μεταξύ των ανθρώπων που εργάζονται μαζί σε έναν οργανισμό.</a:t>
            </a:r>
            <a:endParaRPr lang="en-US" dirty="0"/>
          </a:p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6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64672"/>
          </a:xfrm>
        </p:spPr>
        <p:txBody>
          <a:bodyPr>
            <a:noAutofit/>
          </a:bodyPr>
          <a:lstStyle/>
          <a:p>
            <a:r>
              <a:rPr lang="el-GR" sz="4000" b="1" dirty="0"/>
              <a:t>Θεωρητικές προσεγγίσεις σύγκρουσης</a:t>
            </a:r>
            <a:endParaRPr lang="en-US" sz="4000" b="1" dirty="0"/>
          </a:p>
        </p:txBody>
      </p:sp>
      <p:sp>
        <p:nvSpPr>
          <p:cNvPr id="12" name="Θέση περιεχομένου 11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54461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l-GR" b="1" dirty="0"/>
              <a:t>Παραδοσιακή άποψη της σύγκρουσης</a:t>
            </a:r>
            <a:r>
              <a:rPr lang="el-GR" dirty="0"/>
              <a:t> οποιαδήποτε σύγκρουση σε μια οργάνωση ήταν κακή, αρνητική και επιβλαβής και έπρεπε να αποφεύγεται</a:t>
            </a:r>
            <a:r>
              <a:rPr lang="el-GR" dirty="0" smtClean="0"/>
              <a:t>.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l-GR" b="1" dirty="0"/>
              <a:t>Άποψη των ανθρωπίνων σχέσεων</a:t>
            </a:r>
            <a:r>
              <a:rPr lang="el-GR" dirty="0"/>
              <a:t>: </a:t>
            </a:r>
            <a:r>
              <a:rPr lang="el-GR" dirty="0" smtClean="0"/>
              <a:t> Η σύγκρουση είναι </a:t>
            </a:r>
            <a:r>
              <a:rPr lang="el-GR" dirty="0"/>
              <a:t>φυσικό και αναπόφευκτο φαινόμενο σε όλες τις οργανώσεις και δεν μπορεί να </a:t>
            </a:r>
            <a:r>
              <a:rPr lang="el-GR" dirty="0" smtClean="0"/>
              <a:t>εξαλειφθεί.</a:t>
            </a:r>
            <a:endParaRPr lang="el-GR" dirty="0"/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l-GR" b="1" dirty="0" smtClean="0"/>
              <a:t>Αλληλεπιδραστική άποψη</a:t>
            </a:r>
            <a:r>
              <a:rPr lang="el-GR" dirty="0" smtClean="0"/>
              <a:t>: </a:t>
            </a:r>
            <a:r>
              <a:rPr lang="el-GR" dirty="0"/>
              <a:t>υποθέτει ότι η σύγκρουση σε χαμηλά έως μέτρια επίπεδα είναι απαραίτητη για τη βελτίωση της απόδοσης</a:t>
            </a:r>
            <a:r>
              <a:rPr lang="el-GR" dirty="0" smtClean="0"/>
              <a:t>.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l-GR" b="1" dirty="0"/>
              <a:t>Μοντέλο σύγκρουσης του Αντεστραμμένου –</a:t>
            </a:r>
            <a:r>
              <a:rPr lang="en-US" b="1" dirty="0"/>
              <a:t>U</a:t>
            </a:r>
            <a:r>
              <a:rPr lang="el-GR" dirty="0"/>
              <a:t>: τα μέτρια επίπεδα της σύγκρουσης είναι συνυφασμένα με τη λειτουργικότητα και αποτελεσματικότητα, ενώ τα χαμηλά και υψηλά επίπεδα με τη δυσλειτουργία και την αναποτελεσματικότητα του οργανισμού</a:t>
            </a:r>
            <a:r>
              <a:rPr lang="el-GR" dirty="0" smtClean="0"/>
              <a:t>.</a:t>
            </a:r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r>
              <a:rPr lang="el-GR" b="1" dirty="0"/>
              <a:t>Λειτουργική (εποικοδομητική)</a:t>
            </a:r>
            <a:r>
              <a:rPr lang="el-GR" dirty="0"/>
              <a:t> </a:t>
            </a:r>
            <a:r>
              <a:rPr lang="el-GR" b="1" dirty="0"/>
              <a:t>σύγκρουση</a:t>
            </a:r>
            <a:r>
              <a:rPr lang="el-GR" dirty="0"/>
              <a:t>: υφίσταται όταν τα μέλη της ομάδας διαφέρουν ως προς τις απόψεις και γνώμες σχετικά με τα καθήκοντα που εκτελούνται και την ερμηνεία των πληροφοριών που σχετίζονται με την εργασία</a:t>
            </a:r>
            <a:r>
              <a:rPr lang="el-GR" dirty="0" smtClean="0"/>
              <a:t>.</a:t>
            </a:r>
            <a:endParaRPr lang="en-US" dirty="0"/>
          </a:p>
          <a:p>
            <a:pPr marL="514350" indent="-514350">
              <a:buClr>
                <a:srgbClr val="FF0000"/>
              </a:buClr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8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Autofit/>
          </a:bodyPr>
          <a:lstStyle/>
          <a:p>
            <a:r>
              <a:rPr lang="el-GR" sz="4000" b="1" dirty="0"/>
              <a:t>Θεωρητικές προσεγγίσεις σύγκρουσης</a:t>
            </a:r>
            <a:endParaRPr lang="en-US" sz="4000" b="1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half" idx="1"/>
          </p:nvPr>
        </p:nvSpPr>
        <p:spPr>
          <a:xfrm>
            <a:off x="4283968" y="2060848"/>
            <a:ext cx="3672408" cy="936104"/>
          </a:xfrm>
        </p:spPr>
        <p:txBody>
          <a:bodyPr>
            <a:normAutofit/>
          </a:bodyPr>
          <a:lstStyle/>
          <a:p>
            <a:r>
              <a:rPr lang="el-GR" sz="2400" dirty="0"/>
              <a:t>Παραδοσιακή άποψη της </a:t>
            </a:r>
            <a:r>
              <a:rPr lang="el-GR" sz="2400" dirty="0" smtClean="0"/>
              <a:t>σύγκρουσης</a:t>
            </a:r>
            <a:endParaRPr lang="en-US" sz="2400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84784"/>
            <a:ext cx="6129193" cy="4809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2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sz="half" idx="1"/>
          </p:nvPr>
        </p:nvSpPr>
        <p:spPr>
          <a:xfrm>
            <a:off x="5389534" y="1484784"/>
            <a:ext cx="3744416" cy="792088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Μοντέλο σύγκρουσης του Αντεστραμμένου -</a:t>
            </a:r>
            <a:r>
              <a:rPr lang="en-US" sz="2400" dirty="0"/>
              <a:t>U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568952" cy="565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889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sz="half" idx="1"/>
          </p:nvPr>
        </p:nvSpPr>
        <p:spPr>
          <a:xfrm>
            <a:off x="5386505" y="188640"/>
            <a:ext cx="3744416" cy="792088"/>
          </a:xfrm>
        </p:spPr>
        <p:txBody>
          <a:bodyPr>
            <a:normAutofit fontScale="92500"/>
          </a:bodyPr>
          <a:lstStyle/>
          <a:p>
            <a:r>
              <a:rPr lang="el-GR" sz="2400" dirty="0"/>
              <a:t>Λειτουργική σύγκρουση και σύγκρουση στη σχέση</a:t>
            </a:r>
            <a:endParaRPr lang="en-US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23" y="455209"/>
            <a:ext cx="7908601" cy="635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4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872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b="1" dirty="0" smtClean="0"/>
              <a:t>Προτεινόμενο μοντέλο </a:t>
            </a:r>
            <a:r>
              <a:rPr lang="el-GR" sz="3600" b="1" dirty="0"/>
              <a:t>αποσύνδεσης των συγκρούσεων μεταξύ έργου και σχέσης</a:t>
            </a:r>
            <a:endParaRPr lang="en-US" sz="3600" b="1" dirty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38304"/>
            <a:ext cx="8535286" cy="4192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00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7504" y="476672"/>
            <a:ext cx="8856984" cy="648072"/>
          </a:xfrm>
        </p:spPr>
        <p:txBody>
          <a:bodyPr>
            <a:noAutofit/>
          </a:bodyPr>
          <a:lstStyle/>
          <a:p>
            <a:pPr algn="ctr"/>
            <a:r>
              <a:rPr lang="el-GR" sz="3200" b="1" dirty="0" smtClean="0"/>
              <a:t>Περιορισμοί της αρνητικής συναισθηματικότητας</a:t>
            </a:r>
            <a:endParaRPr lang="en-US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/>
              <a:t>Συναισθηματική νοημοσύνη</a:t>
            </a:r>
            <a:r>
              <a:rPr lang="el-GR" dirty="0"/>
              <a:t>: αναφέρεται στην ικανότητα των εργαζόμενων να διαχειρίζονται τα συναισθήματά τους και κατανοώντας τα συναισθήματα των άλλων να συμβάλλουν στην αποτελεσματική διευθέτηση των συγκρούσεων εστιάζοντας στην επίλυση προβλημάτων και τη λήψη </a:t>
            </a:r>
            <a:r>
              <a:rPr lang="el-GR" dirty="0" smtClean="0"/>
              <a:t>αποφάσεων.</a:t>
            </a:r>
          </a:p>
          <a:p>
            <a:r>
              <a:rPr lang="el-GR" b="1" dirty="0"/>
              <a:t>Συλλογική συναισθηματική νοημοσύνη</a:t>
            </a:r>
            <a:r>
              <a:rPr lang="el-GR" dirty="0"/>
              <a:t>: η συναισθηματική νοημοσύνη που χαρακτηρίζει τα άτομα μιας ομάδας. Επιτρέπει στα άτομα της ομάδας να επινοήσουν δημιουργικές λύσεις στις υπάρχουσες  διαφωνίες και να αποφεύγουν την κλιμάκωση των συγκρούσεων</a:t>
            </a:r>
            <a:r>
              <a:rPr lang="el-GR" dirty="0" smtClean="0"/>
              <a:t>.</a:t>
            </a:r>
          </a:p>
          <a:p>
            <a:r>
              <a:rPr lang="el-GR" b="1" dirty="0" err="1"/>
              <a:t>Ενδοομαδικές</a:t>
            </a:r>
            <a:r>
              <a:rPr lang="el-GR" b="1" dirty="0"/>
              <a:t> σχέσεις – δεσμοί</a:t>
            </a:r>
            <a:r>
              <a:rPr lang="el-GR" dirty="0"/>
              <a:t>: προβλήματα διαπροσωπικών σχέσεων μεταξύ των μελών μιας ομάδας. </a:t>
            </a:r>
            <a:endParaRPr lang="en-US" dirty="0"/>
          </a:p>
          <a:p>
            <a:r>
              <a:rPr lang="el-GR" b="1" dirty="0" err="1"/>
              <a:t>Ενδοομαδικοί</a:t>
            </a:r>
            <a:r>
              <a:rPr lang="el-GR" b="1" dirty="0"/>
              <a:t> υποστηρικτικοί κανόνες – νόρμες</a:t>
            </a:r>
            <a:r>
              <a:rPr lang="el-GR" dirty="0"/>
              <a:t>: σταθερά πρότυπα συμπεριφοράς που αναπτύχθηκαν και έγιναν αμοιβαία αποδεκτά από την ομάδα.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16200000">
            <a:off x="-1842408" y="3145129"/>
            <a:ext cx="5688632" cy="636680"/>
          </a:xfrm>
        </p:spPr>
        <p:txBody>
          <a:bodyPr>
            <a:noAutofit/>
          </a:bodyPr>
          <a:lstStyle/>
          <a:p>
            <a:r>
              <a:rPr lang="el-GR" sz="2400" dirty="0"/>
              <a:t>Μοντέλο επεξεργασίας των </a:t>
            </a:r>
            <a:r>
              <a:rPr lang="el-GR" sz="2400" dirty="0" smtClean="0"/>
              <a:t>συγκρούσεων</a:t>
            </a:r>
            <a:endParaRPr lang="en-US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51316-2114-40C2-9192-C277D3D14ED2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185570"/>
            <a:ext cx="6725989" cy="655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30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ποκορύφωμα">
  <a:themeElements>
    <a:clrScheme name="Αποκορύφωμα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Αποκορύφωμα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561</Words>
  <Application>Microsoft Office PowerPoint</Application>
  <PresentationFormat>Προβολή στην οθόνη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Αποκορύφωμα</vt:lpstr>
      <vt:lpstr>Παρουσίαση του PowerPoint</vt:lpstr>
      <vt:lpstr>Ορισμός σύγκρουσης</vt:lpstr>
      <vt:lpstr>Θεωρητικές προσεγγίσεις σύγκρουσης</vt:lpstr>
      <vt:lpstr>Θεωρητικές προσεγγίσεις σύγκρουσης</vt:lpstr>
      <vt:lpstr>Παρουσίαση του PowerPoint</vt:lpstr>
      <vt:lpstr>Παρουσίαση του PowerPoint</vt:lpstr>
      <vt:lpstr>Προτεινόμενο μοντέλο αποσύνδεσης των συγκρούσεων μεταξύ έργου και σχέσης</vt:lpstr>
      <vt:lpstr>Περιορισμοί της αρνητικής συναισθηματικότητας</vt:lpstr>
      <vt:lpstr>Μοντέλο επεξεργασίας των συγκρούσεων</vt:lpstr>
      <vt:lpstr>Στρατηγικές διαχείρισης συγκρούσεων</vt:lpstr>
      <vt:lpstr>Στρατηγικές διαχείρισης συγκρούσεων</vt:lpstr>
      <vt:lpstr>Έμμεση διαχείριση συγκρούσεων</vt:lpstr>
      <vt:lpstr>Άμεση διαχείριση συγκρούσεων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EU SHIPSAN</dc:creator>
  <cp:lastModifiedBy>EU SHIPSAN</cp:lastModifiedBy>
  <cp:revision>2</cp:revision>
  <dcterms:created xsi:type="dcterms:W3CDTF">2016-01-07T08:17:20Z</dcterms:created>
  <dcterms:modified xsi:type="dcterms:W3CDTF">2016-01-07T08:27:59Z</dcterms:modified>
</cp:coreProperties>
</file>