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85"/>
  </p:notes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259" r:id="rId84"/>
  </p:sldIdLst>
  <p:sldSz cx="9144000" cy="6858000" type="screen4x3"/>
  <p:notesSz cx="6858000" cy="9144000"/>
  <p:custDataLst>
    <p:tags r:id="rId8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3300"/>
    <a:srgbClr val="66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47" y="-6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5C097-04B7-44E1-9968-25C5DB2563B3}" type="datetimeFigureOut">
              <a:rPr lang="el-GR" smtClean="0"/>
              <a:pPr/>
              <a:t>16/3/2016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0EBB63-910B-484B-BBB9-ECB9018BB688}" type="slidenum">
              <a:rPr lang="el-GR" smtClean="0"/>
              <a:pPr/>
              <a:t>‹#›</a:t>
            </a:fld>
            <a:endParaRPr lang="el-GR"/>
          </a:p>
        </p:txBody>
      </p:sp>
    </p:spTree>
    <p:extLst>
      <p:ext uri="{BB962C8B-B14F-4D97-AF65-F5344CB8AC3E}">
        <p14:creationId xmlns:p14="http://schemas.microsoft.com/office/powerpoint/2010/main" val="3616633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8626789-406F-4DC4-BC10-9CF062962411}" type="datetime1">
              <a:rPr lang="el-GR" smtClean="0"/>
              <a:t>16/3/2016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62404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E2446BF-AAF6-4426-B4C8-F1BD8042796C}" type="datetime1">
              <a:rPr lang="el-GR" smtClean="0"/>
              <a:t>16/3/2016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55766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0804798-E022-4994-B30E-D22CC1FBF7CA}" type="datetime1">
              <a:rPr lang="el-GR" smtClean="0"/>
              <a:t>16/3/2016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194741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8" name="Rectangle 6"/>
          <p:cNvSpPr>
            <a:spLocks noGrp="1" noChangeArrowheads="1"/>
          </p:cNvSpPr>
          <p:nvPr>
            <p:ph type="sldNum" sz="quarter" idx="12"/>
          </p:nvPr>
        </p:nvSpPr>
        <p:spPr>
          <a:ln/>
        </p:spPr>
        <p:txBody>
          <a:bodyPr/>
          <a:lstStyle>
            <a:lvl1pPr>
              <a:defRPr/>
            </a:lvl1pPr>
          </a:lstStyle>
          <a:p>
            <a:pPr>
              <a:defRPr/>
            </a:pPr>
            <a:fld id="{3ECB1590-E1F8-4ADC-BEDE-BB4FB032FF84}" type="slidenum">
              <a:rPr lang="el-GR" altLang="el-GR"/>
              <a:pPr>
                <a:defRPr/>
              </a:pPr>
              <a:t>‹#›</a:t>
            </a:fld>
            <a:endParaRPr lang="el-GR" altLang="el-GR"/>
          </a:p>
        </p:txBody>
      </p:sp>
    </p:spTree>
    <p:extLst>
      <p:ext uri="{BB962C8B-B14F-4D97-AF65-F5344CB8AC3E}">
        <p14:creationId xmlns:p14="http://schemas.microsoft.com/office/powerpoint/2010/main" val="1875654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8" name="Rectangle 6"/>
          <p:cNvSpPr>
            <a:spLocks noGrp="1" noChangeArrowheads="1"/>
          </p:cNvSpPr>
          <p:nvPr>
            <p:ph type="sldNum" sz="quarter" idx="12"/>
          </p:nvPr>
        </p:nvSpPr>
        <p:spPr>
          <a:ln/>
        </p:spPr>
        <p:txBody>
          <a:bodyPr/>
          <a:lstStyle>
            <a:lvl1pPr>
              <a:defRPr/>
            </a:lvl1pPr>
          </a:lstStyle>
          <a:p>
            <a:pPr>
              <a:defRPr/>
            </a:pPr>
            <a:fld id="{33BF5576-C396-4274-AF84-52FAF288BFC3}" type="slidenum">
              <a:rPr lang="el-GR" altLang="el-GR"/>
              <a:pPr>
                <a:defRPr/>
              </a:pPr>
              <a:t>‹#›</a:t>
            </a:fld>
            <a:endParaRPr lang="el-GR" altLang="el-GR"/>
          </a:p>
        </p:txBody>
      </p:sp>
    </p:spTree>
    <p:extLst>
      <p:ext uri="{BB962C8B-B14F-4D97-AF65-F5344CB8AC3E}">
        <p14:creationId xmlns:p14="http://schemas.microsoft.com/office/powerpoint/2010/main" val="1929785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7813"/>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57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ADDE1E42-4AD0-4195-B552-33DC7076A8F1}" type="slidenum">
              <a:rPr lang="el-GR" altLang="el-GR"/>
              <a:pPr>
                <a:defRPr/>
              </a:pPr>
              <a:t>‹#›</a:t>
            </a:fld>
            <a:endParaRPr lang="el-GR" altLang="el-GR"/>
          </a:p>
        </p:txBody>
      </p:sp>
    </p:spTree>
    <p:extLst>
      <p:ext uri="{BB962C8B-B14F-4D97-AF65-F5344CB8AC3E}">
        <p14:creationId xmlns:p14="http://schemas.microsoft.com/office/powerpoint/2010/main" val="1286262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4638"/>
            <a:ext cx="8229600" cy="58515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6CF42F70-B7D5-456E-9123-1A9BFBC20B22}" type="slidenum">
              <a:rPr lang="el-GR" altLang="el-GR"/>
              <a:pPr>
                <a:defRPr/>
              </a:pPr>
              <a:t>‹#›</a:t>
            </a:fld>
            <a:endParaRPr lang="el-GR" altLang="el-GR"/>
          </a:p>
        </p:txBody>
      </p:sp>
    </p:spTree>
    <p:extLst>
      <p:ext uri="{BB962C8B-B14F-4D97-AF65-F5344CB8AC3E}">
        <p14:creationId xmlns:p14="http://schemas.microsoft.com/office/powerpoint/2010/main" val="61668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C974CE9-7708-494F-ADE1-7DECE2C712F4}" type="datetime1">
              <a:rPr lang="el-GR" smtClean="0"/>
              <a:t>16/3/2016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2740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78E8714-05BA-4EE9-A43E-30DFA97EC4F4}" type="datetime1">
              <a:rPr lang="el-GR" smtClean="0"/>
              <a:t>16/3/2016</a:t>
            </a:fld>
            <a:endParaRPr lang="el-GR"/>
          </a:p>
        </p:txBody>
      </p:sp>
      <p:sp>
        <p:nvSpPr>
          <p:cNvPr id="5" name="Θέση υποσέλιδου 4"/>
          <p:cNvSpPr>
            <a:spLocks noGrp="1"/>
          </p:cNvSpPr>
          <p:nvPr>
            <p:ph type="ftr" sz="quarter" idx="11"/>
          </p:nvPr>
        </p:nvSpPr>
        <p:spPr/>
        <p:txBody>
          <a:body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55265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ECC904E-CB0A-4CAC-B70D-918F719C25D8}" type="datetime1">
              <a:rPr lang="el-GR" smtClean="0"/>
              <a:t>16/3/2016</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3659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28B2502-AD22-4BCC-9AF3-A5E76BE8EAD7}" type="datetime1">
              <a:rPr lang="el-GR" smtClean="0"/>
              <a:t>16/3/2016</a:t>
            </a:fld>
            <a:endParaRPr lang="el-GR"/>
          </a:p>
        </p:txBody>
      </p:sp>
      <p:sp>
        <p:nvSpPr>
          <p:cNvPr id="8" name="Θέση υποσέλιδου 7"/>
          <p:cNvSpPr>
            <a:spLocks noGrp="1"/>
          </p:cNvSpPr>
          <p:nvPr>
            <p:ph type="ftr" sz="quarter" idx="11"/>
          </p:nvPr>
        </p:nvSpPr>
        <p:spPr/>
        <p:txBody>
          <a:bodyPr/>
          <a:lstStyle/>
          <a:p>
            <a:r>
              <a:rPr lang="el-GR" smtClean="0"/>
              <a:t>Αρχιτεκτονική και Μέθοδοι Σχεδίασης</a:t>
            </a:r>
            <a:endParaRPr lang="el-GR"/>
          </a:p>
        </p:txBody>
      </p:sp>
      <p:sp>
        <p:nvSpPr>
          <p:cNvPr id="9" name="Θέση αριθμού διαφάνειας 8"/>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07466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B358A3C-98A1-4CE9-A86C-DCBFE69C403F}" type="datetime1">
              <a:rPr lang="el-GR" smtClean="0"/>
              <a:t>16/3/2016</a:t>
            </a:fld>
            <a:endParaRPr lang="el-GR"/>
          </a:p>
        </p:txBody>
      </p:sp>
      <p:sp>
        <p:nvSpPr>
          <p:cNvPr id="4" name="Θέση υποσέλιδου 3"/>
          <p:cNvSpPr>
            <a:spLocks noGrp="1"/>
          </p:cNvSpPr>
          <p:nvPr>
            <p:ph type="ftr" sz="quarter" idx="11"/>
          </p:nvPr>
        </p:nvSpPr>
        <p:spPr/>
        <p:txBody>
          <a:bodyPr/>
          <a:lstStyle/>
          <a:p>
            <a:r>
              <a:rPr lang="el-GR" smtClean="0"/>
              <a:t>Αρχιτεκτονική και Μέθοδοι Σχεδίασης</a:t>
            </a:r>
            <a:endParaRPr lang="el-GR"/>
          </a:p>
        </p:txBody>
      </p:sp>
      <p:sp>
        <p:nvSpPr>
          <p:cNvPr id="5" name="Θέση αριθμού διαφάνειας 4"/>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377824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26BB097-0634-45E3-BA5E-885CE017914A}" type="datetime1">
              <a:rPr lang="el-GR" smtClean="0"/>
              <a:t>16/3/2016</a:t>
            </a:fld>
            <a:endParaRPr lang="el-GR"/>
          </a:p>
        </p:txBody>
      </p:sp>
      <p:sp>
        <p:nvSpPr>
          <p:cNvPr id="3" name="Θέση υποσέλιδου 2"/>
          <p:cNvSpPr>
            <a:spLocks noGrp="1"/>
          </p:cNvSpPr>
          <p:nvPr>
            <p:ph type="ftr" sz="quarter" idx="11"/>
          </p:nvPr>
        </p:nvSpPr>
        <p:spPr/>
        <p:txBody>
          <a:bodyPr/>
          <a:lstStyle/>
          <a:p>
            <a:r>
              <a:rPr lang="el-GR" smtClean="0"/>
              <a:t>Αρχιτεκτονική και Μέθοδοι Σχεδίασης</a:t>
            </a:r>
            <a:endParaRPr lang="el-GR"/>
          </a:p>
        </p:txBody>
      </p:sp>
      <p:sp>
        <p:nvSpPr>
          <p:cNvPr id="4" name="Θέση αριθμού διαφάνειας 3"/>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11676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10AF58C-8822-4286-8AF4-6D2CAE7931FC}" type="datetime1">
              <a:rPr lang="el-GR" smtClean="0"/>
              <a:t>16/3/2016</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43708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3AB5EEA-61CD-4CA0-BFC4-30912C1529CA}" type="datetime1">
              <a:rPr lang="el-GR" smtClean="0"/>
              <a:t>16/3/2016</a:t>
            </a:fld>
            <a:endParaRPr lang="el-GR"/>
          </a:p>
        </p:txBody>
      </p:sp>
      <p:sp>
        <p:nvSpPr>
          <p:cNvPr id="6" name="Θέση υποσέλιδου 5"/>
          <p:cNvSpPr>
            <a:spLocks noGrp="1"/>
          </p:cNvSpPr>
          <p:nvPr>
            <p:ph type="ftr" sz="quarter" idx="11"/>
          </p:nvPr>
        </p:nvSpPr>
        <p:spPr/>
        <p:txBody>
          <a:bodyPr/>
          <a:lstStyle/>
          <a:p>
            <a:r>
              <a:rPr lang="el-GR" smtClean="0"/>
              <a:t>Αρχιτεκτονική και Μέθοδοι Σχεδίασης</a:t>
            </a:r>
            <a:endParaRPr lang="el-GR"/>
          </a:p>
        </p:txBody>
      </p:sp>
      <p:sp>
        <p:nvSpPr>
          <p:cNvPr id="7" name="Θέση αριθμού διαφάνειας 6"/>
          <p:cNvSpPr>
            <a:spLocks noGrp="1"/>
          </p:cNvSpPr>
          <p:nvPr>
            <p:ph type="sldNum" sz="quarter" idx="12"/>
          </p:nvPr>
        </p:nvSpPr>
        <p:spPr/>
        <p:txBody>
          <a:bodyPr/>
          <a:lstStyle/>
          <a:p>
            <a:fld id="{74B3E41E-24DC-44E5-A242-12538B377EB6}" type="slidenum">
              <a:rPr lang="el-GR" smtClean="0"/>
              <a:pPr/>
              <a:t>‹#›</a:t>
            </a:fld>
            <a:endParaRPr lang="el-GR"/>
          </a:p>
        </p:txBody>
      </p:sp>
    </p:spTree>
    <p:extLst>
      <p:ext uri="{BB962C8B-B14F-4D97-AF65-F5344CB8AC3E}">
        <p14:creationId xmlns:p14="http://schemas.microsoft.com/office/powerpoint/2010/main" val="289536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ECAC9-E55D-454F-9B4E-7462B1E299B3}" type="datetime1">
              <a:rPr lang="el-GR" smtClean="0"/>
              <a:t>16/3/2016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Αρχιτεκτονική και Μέθοδοι Σχεδίασης</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3E41E-24DC-44E5-A242-12538B377EB6}" type="slidenum">
              <a:rPr lang="el-GR" smtClean="0"/>
              <a:pPr/>
              <a:t>‹#›</a:t>
            </a:fld>
            <a:endParaRPr lang="el-GR"/>
          </a:p>
        </p:txBody>
      </p:sp>
    </p:spTree>
    <p:extLst>
      <p:ext uri="{BB962C8B-B14F-4D97-AF65-F5344CB8AC3E}">
        <p14:creationId xmlns:p14="http://schemas.microsoft.com/office/powerpoint/2010/main" val="421620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hyperlink" Target="http://creativecommons.org/licenses/by-nc-nd/3.0/deed.el" TargetMode="Externa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hyperlink" Target="http://www.edulll.gr/" TargetMode="External"/><Relationship Id="rId10" Type="http://schemas.openxmlformats.org/officeDocument/2006/relationships/image" Target="../media/image3.jpg"/><Relationship Id="rId4" Type="http://schemas.openxmlformats.org/officeDocument/2006/relationships/slideLayout" Target="../slideLayouts/slideLayout1.xml"/><Relationship Id="rId9"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hyperlink" Target="http://images.google.gr/imgres?imgurl=http://www.oikologos.gr/images/food_agriculture/barley.jpg&amp;imgrefurl=http://www.oikologos.gr/News2004/0151.html&amp;h=239&amp;w=200&amp;sz=37&amp;hl=el&amp;start=1&amp;um=1&amp;usg=__65O2WxSbO3obTK1ajuJYS0eOzEk=&amp;tbnid=Jvjsd49FSW0NpM:&amp;tbnh=109&amp;tbnw=91&amp;prev=/images%3Fq%3D%25CE%259A%25CE%25A1%25CE%2599%25CE%2598%25CE%2591%25CE%25A1%25CE%2599%26um%3D1%26hl%3Del%26sa%3DN" TargetMode="External"/><Relationship Id="rId2" Type="http://schemas.openxmlformats.org/officeDocument/2006/relationships/hyperlink" Target="http://images.google.gr/imgres?imgurl=http://www.nline.gr/i041/1209_01.jpg&amp;imgrefurl=http://www.nline.gr/index.php%3Fp%3D1209&amp;h=320&amp;w=614&amp;sz=55&amp;hl=el&amp;start=10&amp;um=1&amp;usg=__PNmAtRuM6nE4UyJ_Pm7R4sN7X3c=&amp;tbnid=q7CjKcHDzjAGaM:&amp;tbnh=71&amp;tbnw=136&amp;prev=/images%3Fq%3D%25CF%2580%25CF%2581%25CE%25BF%25CF%258A%25CE%25BF%25CE%25BD%25CF%2584%25CE%25B1%2B%25CE%259A%25CE%25A1%25CE%2599%25CE%2598%25CE%2591%25CE%25A1%25CE%2599%25CE%25BF%25CF%2585%26um%3D1%26hl%3Del%26sa%3DG" TargetMode="Externa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hyperlink" Target="http://images.google.gr/imgres?imgurl=http://www.bon-viveur.gr/mkportal/modules/reviews/images/a_62.jpg&amp;imgrefurl=http://community.bon-viveur.gr/articles.php%3FarticleID%3D2724%26action%3Dviewarticle&amp;h=234&amp;w=230&amp;sz=18&amp;hl=el&amp;start=7&amp;um=1&amp;usg=__3ZXybRGGAlxkpdjLesJJmjcyJlA=&amp;tbnid=Dw5EcSAVuofQ7M:&amp;tbnh=109&amp;tbnw=107&amp;prev=/images%3Fq%3D%25CE%259A%25CE%25A1%25CE%2599%25CE%2598%25CE%2591%25CE%25A1%25CE%2599%26um%3D1%26hl%3Del%26sa%3DN"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google.gr/imgres?imgurl=http://www.worldproutassembly.org/images/rice-blue.jpg&amp;imgrefurl=http://www.to4x4.gr/html/site/forum/viewtopic.php%3Ft%3D6655%26sid%3D00cc3c428f129ba21b3a7197b1b9e9b3&amp;h=436&amp;w=580&amp;sz=32&amp;hl=el&amp;start=5&amp;um=1&amp;usg=__ugPO5mT6IpM07ZE0EtIuaS-SbX8=&amp;tbnid=UcXa2sRx8b2_0M:&amp;tbnh=101&amp;tbnw=134&amp;prev=/images%3Fq%3D%25CE%25A1%25CF%258D%25CE%25B6%25CE%25B9%26um%3D1%26hl%3Del%26sa%3DN"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images.google.gr/imgres?imgurl=http://www.fungifun.org/images/pf/brownrice.jpg&amp;imgrefurl=http://www.fungifun.org/Greek/Pftek&amp;h=480&amp;w=640&amp;sz=35&amp;hl=el&amp;start=16&amp;um=1&amp;usg=__272nqHqfSl60XDJqkazr1aWmM8Q=&amp;tbnid=lx5WHfzUMwAP1M:&amp;tbnh=103&amp;tbnw=137&amp;prev=/images%3Fq%3D%25CE%25A1%25CF%258D%25CE%25B6%25CE%25B9%26um%3D1%26hl%3Del%26sa%3DN"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creativecommons.org/licenses/by-nc-nd/3.0/deed.el" TargetMode="Externa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hyperlink" Target="http://images.google.gr/imgres?imgurl=http://www.phoenixtropicals.com/RyeGrass.jpg&amp;imgrefurl=http://www.phoenixtropicals.com/grass.html&amp;h=309&amp;w=416&amp;sz=65&amp;hl=el&amp;start=16&amp;um=1&amp;usg=__ezEaUuArEJ6qwlTUvO5woeQuS6Y=&amp;tbnid=1CIOfkbKDo6TGM:&amp;tbnh=93&amp;tbnw=125&amp;prev=/images%3Fq%3Drye%26um%3D1%26hl%3Del" TargetMode="External"/><Relationship Id="rId1" Type="http://schemas.openxmlformats.org/officeDocument/2006/relationships/slideLayout" Target="../slideLayouts/slideLayout13.xml"/><Relationship Id="rId6" Type="http://schemas.openxmlformats.org/officeDocument/2006/relationships/hyperlink" Target="http://images.google.gr/imgres?imgurl=http://www.curiouscountrycreations.com/images/products/rye-stalks.jpg&amp;imgrefurl=http://www.curiouscountrycreations.com/index.php%3Fmain_page%3Dproduct_info%26products_id%3D231&amp;h=447&amp;w=350&amp;sz=30&amp;hl=el&amp;start=12&amp;um=1&amp;usg=__79GAt-C9jAJnffE81Q71ueGGCLk=&amp;tbnid=tUDh_0gqvzmirM:&amp;tbnh=127&amp;tbnw=99&amp;prev=/images%3Fq%3Drye%26um%3D1%26hl%3Del" TargetMode="External"/><Relationship Id="rId5" Type="http://schemas.openxmlformats.org/officeDocument/2006/relationships/image" Target="../media/image34.jpeg"/><Relationship Id="rId4" Type="http://schemas.openxmlformats.org/officeDocument/2006/relationships/hyperlink" Target="http://images.google.gr/imgres?imgurl=http://i.timeinc.net/recipes/i/recipes/su/07/03/beer-rye-bread-su-1589348-l.jpg&amp;imgrefurl=http://easybreadrecipe.net/understanding-rye-bread/&amp;h=300&amp;w=300&amp;sz=25&amp;hl=el&amp;start=11&amp;um=1&amp;usg=__DBiXASR-2j_arKMQXuupy1Q6KjI=&amp;tbnid=gk3lSmbZdhJ2zM:&amp;tbnh=116&amp;tbnw=116&amp;prev=/images%3Fq%3Drye%26um%3D1%26hl%3De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5" Type="http://schemas.openxmlformats.org/officeDocument/2006/relationships/image" Target="../media/image41.jpe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xml"/><Relationship Id="rId7" Type="http://schemas.openxmlformats.org/officeDocument/2006/relationships/hyperlink" Target="http://creativecommons.org/licenses/by-nc-nd/3.0/deed.el" TargetMode="Externa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hyperlink" Target="http://www.edulll.gr/" TargetMode="Externa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a:hlinkClick r:id="rId5" tooltip="Μετάβαση σε www.edulll.gr"/>
          </p:cNvPr>
          <p:cNvPicPr>
            <a:picLocks noChangeAspect="1" noChangeArrowheads="1"/>
          </p:cNvPicPr>
          <p:nvPr/>
        </p:nvPicPr>
        <p:blipFill>
          <a:blip r:embed="rId6" cstate="print"/>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Εικόνα 2" descr="Λογότυπο για Άδειες χρήσης Creative Commons, B Y, NC, ND.">
            <a:hlinkClick r:id="rId7" tooltip="Μετάβαση στην Άδεια Χρήσης"/>
          </p:cNvPr>
          <p:cNvPicPr>
            <a:picLocks noChangeAspect="1" noChangeArrowheads="1"/>
          </p:cNvPicPr>
          <p:nvPr/>
        </p:nvPicPr>
        <p:blipFill>
          <a:blip r:embed="rId8"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περιεχομένου 1"/>
          <p:cNvSpPr>
            <a:spLocks noGrp="1"/>
          </p:cNvSpPr>
          <p:nvPr>
            <p:ph type="subTitle" idx="1"/>
            <p:custDataLst>
              <p:tags r:id="rId2"/>
            </p:custDataLst>
          </p:nvPr>
        </p:nvSpPr>
        <p:spPr>
          <a:xfrm>
            <a:off x="395536" y="2564904"/>
            <a:ext cx="8352928" cy="3092946"/>
          </a:xfrm>
        </p:spPr>
        <p:txBody>
          <a:bodyPr>
            <a:normAutofit/>
          </a:bodyPr>
          <a:lstStyle/>
          <a:p>
            <a:pPr lvl="0" algn="l">
              <a:lnSpc>
                <a:spcPct val="110000"/>
              </a:lnSpc>
              <a:spcBef>
                <a:spcPts val="0"/>
              </a:spcBef>
              <a:defRPr/>
            </a:pPr>
            <a:r>
              <a:rPr lang="el-GR" sz="3000" b="1" dirty="0">
                <a:solidFill>
                  <a:prstClr val="black"/>
                </a:solidFill>
                <a:cs typeface="Arial" charset="0"/>
              </a:rPr>
              <a:t>Ενότητα </a:t>
            </a:r>
            <a:r>
              <a:rPr lang="el-GR" sz="3000" b="1" dirty="0" smtClean="0">
                <a:solidFill>
                  <a:prstClr val="black"/>
                </a:solidFill>
                <a:cs typeface="Arial" charset="0"/>
              </a:rPr>
              <a:t>5</a:t>
            </a:r>
            <a:r>
              <a:rPr lang="en-US" sz="3000" b="1" dirty="0" smtClean="0">
                <a:solidFill>
                  <a:prstClr val="black"/>
                </a:solidFill>
                <a:cs typeface="Arial" charset="0"/>
              </a:rPr>
              <a:t>:</a:t>
            </a:r>
            <a:r>
              <a:rPr lang="el-GR" sz="3000" b="1" dirty="0" smtClean="0">
                <a:solidFill>
                  <a:prstClr val="black"/>
                </a:solidFill>
                <a:cs typeface="Arial" charset="0"/>
              </a:rPr>
              <a:t>  </a:t>
            </a:r>
            <a:r>
              <a:rPr lang="el-GR" sz="3000" dirty="0" smtClean="0">
                <a:solidFill>
                  <a:prstClr val="black"/>
                </a:solidFill>
                <a:cs typeface="Arial" charset="0"/>
              </a:rPr>
              <a:t>Συντήρηση σπόρων.</a:t>
            </a:r>
            <a:endParaRPr lang="el-GR" sz="3000" dirty="0">
              <a:solidFill>
                <a:prstClr val="black"/>
              </a:solidFill>
              <a:cs typeface="Arial" charset="0"/>
            </a:endParaRPr>
          </a:p>
          <a:p>
            <a:pPr lvl="0" algn="l">
              <a:lnSpc>
                <a:spcPct val="110000"/>
              </a:lnSpc>
              <a:spcBef>
                <a:spcPts val="0"/>
              </a:spcBef>
              <a:defRPr/>
            </a:pPr>
            <a:r>
              <a:rPr lang="el-GR" sz="3000" dirty="0" smtClean="0">
                <a:solidFill>
                  <a:prstClr val="black"/>
                </a:solidFill>
                <a:cs typeface="Arial" charset="0"/>
              </a:rPr>
              <a:t>Διδάσκων</a:t>
            </a:r>
            <a:r>
              <a:rPr lang="el-GR" sz="3000" dirty="0">
                <a:solidFill>
                  <a:prstClr val="black"/>
                </a:solidFill>
                <a:cs typeface="Arial" charset="0"/>
              </a:rPr>
              <a:t>: </a:t>
            </a:r>
            <a:r>
              <a:rPr lang="el-GR" sz="3000" dirty="0" err="1" smtClean="0">
                <a:solidFill>
                  <a:prstClr val="black"/>
                </a:solidFill>
                <a:cs typeface="Arial" charset="0"/>
              </a:rPr>
              <a:t>Παπαιωάννου</a:t>
            </a:r>
            <a:r>
              <a:rPr lang="el-GR" sz="3000" dirty="0" smtClean="0">
                <a:solidFill>
                  <a:prstClr val="black"/>
                </a:solidFill>
                <a:cs typeface="Arial" charset="0"/>
              </a:rPr>
              <a:t> Χρυσούλα,</a:t>
            </a:r>
          </a:p>
          <a:p>
            <a:pPr lvl="0" algn="l">
              <a:lnSpc>
                <a:spcPct val="110000"/>
              </a:lnSpc>
              <a:spcBef>
                <a:spcPts val="0"/>
              </a:spcBef>
              <a:spcAft>
                <a:spcPts val="1200"/>
              </a:spcAft>
              <a:defRPr/>
            </a:pPr>
            <a:r>
              <a:rPr lang="el-GR" sz="3000" dirty="0" smtClean="0">
                <a:solidFill>
                  <a:prstClr val="black"/>
                </a:solidFill>
                <a:cs typeface="Arial" charset="0"/>
              </a:rPr>
              <a:t>Αναπληρώτρια Καθηγήτρια.</a:t>
            </a:r>
            <a:endParaRPr lang="el-GR" sz="3000" dirty="0">
              <a:solidFill>
                <a:prstClr val="black"/>
              </a:solidFill>
              <a:cs typeface="Arial" charset="0"/>
            </a:endParaRPr>
          </a:p>
          <a:p>
            <a:pPr lvl="0" algn="l">
              <a:lnSpc>
                <a:spcPct val="110000"/>
              </a:lnSpc>
              <a:spcBef>
                <a:spcPts val="0"/>
              </a:spcBef>
              <a:defRPr/>
            </a:pPr>
            <a:r>
              <a:rPr lang="el-GR" sz="3000" dirty="0" smtClean="0">
                <a:solidFill>
                  <a:prstClr val="black"/>
                </a:solidFill>
                <a:cs typeface="Arial" charset="0"/>
              </a:rPr>
              <a:t>Τμήμα Τεχνολόγων Γεωπόνων</a:t>
            </a:r>
            <a:r>
              <a:rPr lang="el-GR" sz="2800" dirty="0" smtClean="0">
                <a:solidFill>
                  <a:prstClr val="black"/>
                </a:solidFill>
                <a:cs typeface="Arial" charset="0"/>
              </a:rPr>
              <a:t>. </a:t>
            </a:r>
            <a:endParaRPr lang="en-US" sz="2800" b="1" dirty="0">
              <a:solidFill>
                <a:prstClr val="black"/>
              </a:solidFill>
              <a:cs typeface="Arial" charset="0"/>
            </a:endParaRPr>
          </a:p>
          <a:p>
            <a:endParaRPr lang="el-GR" dirty="0"/>
          </a:p>
        </p:txBody>
      </p:sp>
      <p:sp>
        <p:nvSpPr>
          <p:cNvPr id="2" name="Τίτλος 1"/>
          <p:cNvSpPr>
            <a:spLocks noGrp="1"/>
          </p:cNvSpPr>
          <p:nvPr>
            <p:ph type="ctrTitle"/>
            <p:custDataLst>
              <p:tags r:id="rId3"/>
            </p:custDataLst>
          </p:nvPr>
        </p:nvSpPr>
        <p:spPr>
          <a:xfrm>
            <a:off x="755576" y="1628801"/>
            <a:ext cx="7628012" cy="936103"/>
          </a:xfrm>
        </p:spPr>
        <p:txBody>
          <a:bodyPr>
            <a:noAutofit/>
          </a:bodyPr>
          <a:lstStyle/>
          <a:p>
            <a:r>
              <a:rPr lang="el-GR" sz="4100" b="1" dirty="0" err="1" smtClean="0">
                <a:solidFill>
                  <a:prstClr val="black"/>
                </a:solidFill>
              </a:rPr>
              <a:t>Μετασυλλεκτικοί</a:t>
            </a:r>
            <a:r>
              <a:rPr lang="el-GR" sz="4100" b="1" dirty="0" smtClean="0">
                <a:solidFill>
                  <a:prstClr val="black"/>
                </a:solidFill>
              </a:rPr>
              <a:t> Χειρισμοί Γεωργικών Προϊόντων</a:t>
            </a:r>
            <a:endParaRPr lang="el-GR" sz="4100" dirty="0"/>
          </a:p>
        </p:txBody>
      </p:sp>
      <p:pic>
        <p:nvPicPr>
          <p:cNvPr id="9" name="Εικόνα 1" descr="Λογότυπο Τεχνολογικό Εκπαιδευτικό Ίδρυμα Θεσσαλίας.">
            <a:hlinkClick r:id="rId9" tooltip="Μετάβαση στην Ιστοσελίδα του Ιδρύματος"/>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188" y="449376"/>
            <a:ext cx="3456432" cy="1146048"/>
          </a:xfrm>
          <a:prstGeom prst="rect">
            <a:avLst/>
          </a:prstGeom>
        </p:spPr>
      </p:pic>
    </p:spTree>
    <p:custDataLst>
      <p:tags r:id="rId1"/>
    </p:custDataLst>
    <p:extLst>
      <p:ext uri="{BB962C8B-B14F-4D97-AF65-F5344CB8AC3E}">
        <p14:creationId xmlns:p14="http://schemas.microsoft.com/office/powerpoint/2010/main" val="1222355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95288" y="476250"/>
            <a:ext cx="7921625" cy="1223963"/>
          </a:xfrm>
        </p:spPr>
        <p:txBody>
          <a:bodyPr/>
          <a:lstStyle/>
          <a:p>
            <a:pPr eaLnBrk="1" hangingPunct="1"/>
            <a:r>
              <a:rPr lang="el-GR" altLang="el-GR" sz="3200" b="1" smtClean="0">
                <a:solidFill>
                  <a:srgbClr val="FFFF00"/>
                </a:solidFill>
              </a:rPr>
              <a:t>ΕΡΓΑΣΤΗΡΙΟ ΑΠΟΘΗΚΕΥΣΗΣ ΓΕΩΡΓΙΚΩΝ ΠΡΟΪΟΝΤΩΝ</a:t>
            </a:r>
          </a:p>
        </p:txBody>
      </p:sp>
      <p:sp>
        <p:nvSpPr>
          <p:cNvPr id="8195" name="Rectangle 3"/>
          <p:cNvSpPr>
            <a:spLocks noGrp="1" noChangeArrowheads="1"/>
          </p:cNvSpPr>
          <p:nvPr>
            <p:ph type="subTitle" idx="1"/>
          </p:nvPr>
        </p:nvSpPr>
        <p:spPr>
          <a:xfrm>
            <a:off x="323850" y="4868863"/>
            <a:ext cx="5905500" cy="1752600"/>
          </a:xfrm>
        </p:spPr>
        <p:txBody>
          <a:bodyPr/>
          <a:lstStyle/>
          <a:p>
            <a:pPr eaLnBrk="1" hangingPunct="1"/>
            <a:r>
              <a:rPr lang="el-GR" altLang="el-GR" smtClean="0">
                <a:solidFill>
                  <a:schemeClr val="tx2"/>
                </a:solidFill>
                <a:latin typeface="Comic Sans MS" pitchFamily="66" charset="0"/>
              </a:rPr>
              <a:t>4ο ΕΡΓΑΣΤΗΡΙΟ: </a:t>
            </a:r>
          </a:p>
          <a:p>
            <a:pPr eaLnBrk="1" hangingPunct="1"/>
            <a:r>
              <a:rPr lang="el-GR" altLang="el-GR" b="1" smtClean="0">
                <a:solidFill>
                  <a:srgbClr val="FF9900"/>
                </a:solidFill>
                <a:latin typeface="Comic Sans MS" pitchFamily="66" charset="0"/>
              </a:rPr>
              <a:t>ΑΠΟΘΗΚΕΥΣΗ ΤΩΝ ΔΗΜΗΤΡΙΑΚΩΝ ΚΑΡΠΩΝ</a:t>
            </a:r>
          </a:p>
        </p:txBody>
      </p:sp>
      <p:pic>
        <p:nvPicPr>
          <p:cNvPr id="8196" name="Picture 4" descr="COR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708275"/>
            <a:ext cx="1714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ΒΡΩΜΗ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708275"/>
            <a:ext cx="1714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ΣΙΛΟ ΣΙΤΗΡΩ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989138"/>
            <a:ext cx="9525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CER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4797425"/>
            <a:ext cx="186055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565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WHEAT BREAD"/>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08050"/>
            <a:ext cx="9144000" cy="5330825"/>
          </a:xfrm>
          <a:noFill/>
          <a:extLst>
            <a:ext uri="{909E8E84-426E-40DD-AFC4-6F175D3DCCD1}">
              <a14:hiddenFill xmlns:a14="http://schemas.microsoft.com/office/drawing/2010/main">
                <a:solidFill>
                  <a:srgbClr val="FFFFFF"/>
                </a:solidFill>
              </a14:hiddenFill>
            </a:ext>
          </a:extLst>
        </p:spPr>
      </p:pic>
      <p:sp>
        <p:nvSpPr>
          <p:cNvPr id="23559" name="Text Box 7"/>
          <p:cNvSpPr txBox="1">
            <a:spLocks noChangeArrowheads="1"/>
          </p:cNvSpPr>
          <p:nvPr/>
        </p:nvSpPr>
        <p:spPr bwMode="auto">
          <a:xfrm>
            <a:off x="1979613" y="260350"/>
            <a:ext cx="5472112" cy="519113"/>
          </a:xfrm>
          <a:prstGeom prst="rect">
            <a:avLst/>
          </a:prstGeom>
          <a:noFill/>
          <a:ln w="9525">
            <a:noFill/>
            <a:miter lim="800000"/>
            <a:headEnd/>
            <a:tailEnd/>
          </a:ln>
          <a:effectLst/>
        </p:spPr>
        <p:txBody>
          <a:bodyPr>
            <a:spAutoFit/>
          </a:bodyPr>
          <a:lstStyle/>
          <a:p>
            <a:pPr algn="ctr">
              <a:spcBef>
                <a:spcPct val="50000"/>
              </a:spcBef>
              <a:defRPr/>
            </a:pPr>
            <a:r>
              <a:rPr lang="el-GR" sz="2800">
                <a:solidFill>
                  <a:srgbClr val="FF00FF"/>
                </a:solidFill>
                <a:effectLst>
                  <a:outerShdw blurRad="38100" dist="38100" dir="2700000" algn="tl">
                    <a:srgbClr val="000000"/>
                  </a:outerShdw>
                </a:effectLst>
                <a:latin typeface="Comic Sans MS" pitchFamily="66" charset="0"/>
              </a:rPr>
              <a:t>ΣΙΤΑΡΙ: «Σπόρος ζωής»</a:t>
            </a:r>
          </a:p>
        </p:txBody>
      </p:sp>
    </p:spTree>
    <p:extLst>
      <p:ext uri="{BB962C8B-B14F-4D97-AF65-F5344CB8AC3E}">
        <p14:creationId xmlns:p14="http://schemas.microsoft.com/office/powerpoint/2010/main" val="1510559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WHEAT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57238"/>
            <a:ext cx="9144000" cy="6100762"/>
          </a:xfrm>
          <a:noFill/>
          <a:extLst>
            <a:ext uri="{909E8E84-426E-40DD-AFC4-6F175D3DCCD1}">
              <a14:hiddenFill xmlns:a14="http://schemas.microsoft.com/office/drawing/2010/main">
                <a:solidFill>
                  <a:srgbClr val="FFFFFF"/>
                </a:solidFill>
              </a14:hiddenFill>
            </a:ext>
          </a:extLst>
        </p:spPr>
      </p:pic>
      <p:sp>
        <p:nvSpPr>
          <p:cNvPr id="24583" name="Text Box 7"/>
          <p:cNvSpPr txBox="1">
            <a:spLocks noChangeArrowheads="1"/>
          </p:cNvSpPr>
          <p:nvPr/>
        </p:nvSpPr>
        <p:spPr bwMode="auto">
          <a:xfrm>
            <a:off x="2771775" y="260350"/>
            <a:ext cx="3600450" cy="519113"/>
          </a:xfrm>
          <a:prstGeom prst="rect">
            <a:avLst/>
          </a:prstGeom>
          <a:noFill/>
          <a:ln w="9525">
            <a:noFill/>
            <a:miter lim="800000"/>
            <a:headEnd/>
            <a:tailEnd/>
          </a:ln>
          <a:effectLst/>
        </p:spPr>
        <p:txBody>
          <a:bodyPr>
            <a:spAutoFit/>
          </a:bodyPr>
          <a:lstStyle/>
          <a:p>
            <a:pPr algn="ctr">
              <a:spcBef>
                <a:spcPct val="50000"/>
              </a:spcBef>
              <a:defRPr/>
            </a:pPr>
            <a:r>
              <a:rPr lang="el-GR" sz="2800">
                <a:solidFill>
                  <a:srgbClr val="FF00FF"/>
                </a:solidFill>
                <a:effectLst>
                  <a:outerShdw blurRad="38100" dist="38100" dir="2700000" algn="tl">
                    <a:srgbClr val="000000"/>
                  </a:outerShdw>
                </a:effectLst>
                <a:latin typeface="Comic Sans MS" pitchFamily="66" charset="0"/>
              </a:rPr>
              <a:t>ΣΙΤΑΡΙ</a:t>
            </a:r>
          </a:p>
        </p:txBody>
      </p:sp>
    </p:spTree>
    <p:extLst>
      <p:ext uri="{BB962C8B-B14F-4D97-AF65-F5344CB8AC3E}">
        <p14:creationId xmlns:p14="http://schemas.microsoft.com/office/powerpoint/2010/main" val="3753338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Wheat 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809625"/>
            <a:ext cx="6048375" cy="6048375"/>
          </a:xfrm>
          <a:noFill/>
          <a:extLst>
            <a:ext uri="{909E8E84-426E-40DD-AFC4-6F175D3DCCD1}">
              <a14:hiddenFill xmlns:a14="http://schemas.microsoft.com/office/drawing/2010/main">
                <a:solidFill>
                  <a:srgbClr val="FFFFFF"/>
                </a:solidFill>
              </a14:hiddenFill>
            </a:ext>
          </a:extLst>
        </p:spPr>
      </p:pic>
      <p:sp>
        <p:nvSpPr>
          <p:cNvPr id="25607" name="Text Box 7"/>
          <p:cNvSpPr txBox="1">
            <a:spLocks noChangeArrowheads="1"/>
          </p:cNvSpPr>
          <p:nvPr/>
        </p:nvSpPr>
        <p:spPr bwMode="auto">
          <a:xfrm>
            <a:off x="2771775" y="260350"/>
            <a:ext cx="3600450" cy="519113"/>
          </a:xfrm>
          <a:prstGeom prst="rect">
            <a:avLst/>
          </a:prstGeom>
          <a:noFill/>
          <a:ln w="9525">
            <a:noFill/>
            <a:miter lim="800000"/>
            <a:headEnd/>
            <a:tailEnd/>
          </a:ln>
          <a:effectLst/>
        </p:spPr>
        <p:txBody>
          <a:bodyPr>
            <a:spAutoFit/>
          </a:bodyPr>
          <a:lstStyle/>
          <a:p>
            <a:pPr algn="ctr">
              <a:spcBef>
                <a:spcPct val="50000"/>
              </a:spcBef>
              <a:defRPr/>
            </a:pPr>
            <a:r>
              <a:rPr lang="el-GR" sz="2800">
                <a:solidFill>
                  <a:srgbClr val="FF00FF"/>
                </a:solidFill>
                <a:effectLst>
                  <a:outerShdw blurRad="38100" dist="38100" dir="2700000" algn="tl">
                    <a:srgbClr val="000000"/>
                  </a:outerShdw>
                </a:effectLst>
                <a:latin typeface="Comic Sans MS" pitchFamily="66" charset="0"/>
              </a:rPr>
              <a:t>ΣΙΤΑΡΙ</a:t>
            </a:r>
          </a:p>
        </p:txBody>
      </p:sp>
    </p:spTree>
    <p:extLst>
      <p:ext uri="{BB962C8B-B14F-4D97-AF65-F5344CB8AC3E}">
        <p14:creationId xmlns:p14="http://schemas.microsoft.com/office/powerpoint/2010/main" val="1608456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altLang="el-GR" sz="3600" b="1" smtClean="0">
                <a:solidFill>
                  <a:srgbClr val="00FF00"/>
                </a:solidFill>
                <a:latin typeface="Comic Sans MS" pitchFamily="66" charset="0"/>
              </a:rPr>
              <a:t>Το Ουίσκι ΑΠΟ ΣΙΤΑΡΙ ΚΑΙ ΝΕΡΟ</a:t>
            </a:r>
            <a:r>
              <a:rPr lang="el-GR" altLang="el-GR" smtClean="0"/>
              <a:t> </a:t>
            </a:r>
          </a:p>
        </p:txBody>
      </p:sp>
      <p:pic>
        <p:nvPicPr>
          <p:cNvPr id="12291" name="Picture 5"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57338"/>
            <a:ext cx="32956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descr="bernheim_wheat"/>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16463" y="1700213"/>
            <a:ext cx="3455987" cy="342741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0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r>
              <a:rPr lang="el-GR" altLang="el-GR" sz="2800" smtClean="0">
                <a:solidFill>
                  <a:srgbClr val="FF00FF"/>
                </a:solidFill>
                <a:latin typeface="Comic Sans MS" pitchFamily="66" charset="0"/>
              </a:rPr>
              <a:t>ΑΡΑΒΟΣΙΤΟΣ</a:t>
            </a:r>
          </a:p>
        </p:txBody>
      </p:sp>
      <p:pic>
        <p:nvPicPr>
          <p:cNvPr id="13315" name="Picture 4" descr="maize"/>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1484313"/>
            <a:ext cx="6769100" cy="451326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557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maize 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628775"/>
            <a:ext cx="7305675" cy="4841875"/>
          </a:xfrm>
          <a:noFill/>
          <a:extLst>
            <a:ext uri="{909E8E84-426E-40DD-AFC4-6F175D3DCCD1}">
              <a14:hiddenFill xmlns:a14="http://schemas.microsoft.com/office/drawing/2010/main">
                <a:solidFill>
                  <a:srgbClr val="FFFFFF"/>
                </a:solidFill>
              </a14:hiddenFill>
            </a:ext>
          </a:extLst>
        </p:spPr>
      </p:pic>
      <p:sp>
        <p:nvSpPr>
          <p:cNvPr id="31751" name="Rectangle 7"/>
          <p:cNvSpPr>
            <a:spLocks noChangeArrowheads="1"/>
          </p:cNvSpPr>
          <p:nvPr/>
        </p:nvSpPr>
        <p:spPr bwMode="auto">
          <a:xfrm>
            <a:off x="673100" y="493713"/>
            <a:ext cx="8229600" cy="1143000"/>
          </a:xfrm>
          <a:prstGeom prst="rect">
            <a:avLst/>
          </a:prstGeom>
          <a:noFill/>
          <a:ln w="9525">
            <a:noFill/>
            <a:miter lim="800000"/>
            <a:headEnd/>
            <a:tailEnd/>
          </a:ln>
          <a:effectLst/>
        </p:spPr>
        <p:txBody>
          <a:bodyPr anchor="ctr"/>
          <a:lstStyle/>
          <a:p>
            <a:pPr algn="ctr">
              <a:defRPr/>
            </a:pPr>
            <a:r>
              <a:rPr lang="el-GR" sz="2800">
                <a:solidFill>
                  <a:srgbClr val="FF00FF"/>
                </a:solidFill>
                <a:effectLst>
                  <a:outerShdw blurRad="38100" dist="38100" dir="2700000" algn="tl">
                    <a:srgbClr val="000000"/>
                  </a:outerShdw>
                </a:effectLst>
                <a:latin typeface="Comic Sans MS" pitchFamily="66" charset="0"/>
              </a:rPr>
              <a:t>ΑΡΑΒΟΣΙΤΟΣ</a:t>
            </a:r>
          </a:p>
        </p:txBody>
      </p:sp>
    </p:spTree>
    <p:extLst>
      <p:ext uri="{BB962C8B-B14F-4D97-AF65-F5344CB8AC3E}">
        <p14:creationId xmlns:p14="http://schemas.microsoft.com/office/powerpoint/2010/main" val="2886992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188913"/>
            <a:ext cx="8229600" cy="954087"/>
          </a:xfrm>
        </p:spPr>
        <p:txBody>
          <a:bodyPr/>
          <a:lstStyle/>
          <a:p>
            <a:pPr eaLnBrk="1" hangingPunct="1"/>
            <a:r>
              <a:rPr lang="el-GR" altLang="el-GR" sz="3200" b="1" smtClean="0">
                <a:solidFill>
                  <a:srgbClr val="FF00FF"/>
                </a:solidFill>
                <a:latin typeface="Comic Sans MS" pitchFamily="66" charset="0"/>
              </a:rPr>
              <a:t>ΚΡΙΘΑΡΙ</a:t>
            </a:r>
          </a:p>
        </p:txBody>
      </p:sp>
      <p:sp>
        <p:nvSpPr>
          <p:cNvPr id="15363" name="Rectangle 3"/>
          <p:cNvSpPr>
            <a:spLocks noGrp="1" noChangeArrowheads="1"/>
          </p:cNvSpPr>
          <p:nvPr>
            <p:ph type="body" sz="half" idx="1"/>
          </p:nvPr>
        </p:nvSpPr>
        <p:spPr>
          <a:xfrm>
            <a:off x="457200" y="1600200"/>
            <a:ext cx="4043363" cy="3773488"/>
          </a:xfrm>
        </p:spPr>
        <p:txBody>
          <a:bodyPr/>
          <a:lstStyle/>
          <a:p>
            <a:pPr eaLnBrk="1" hangingPunct="1"/>
            <a:r>
              <a:rPr lang="el-GR" altLang="el-GR" sz="2000" b="1" smtClean="0">
                <a:solidFill>
                  <a:srgbClr val="00FF00"/>
                </a:solidFill>
              </a:rPr>
              <a:t>Παραγωγή μπύρας</a:t>
            </a:r>
          </a:p>
          <a:p>
            <a:pPr eaLnBrk="1" hangingPunct="1">
              <a:buFont typeface="Wingdings" pitchFamily="2" charset="2"/>
              <a:buNone/>
            </a:pPr>
            <a:r>
              <a:rPr lang="el-GR" altLang="el-GR" sz="2000" b="1" smtClean="0">
                <a:solidFill>
                  <a:srgbClr val="00FF00"/>
                </a:solidFill>
              </a:rPr>
              <a:t>και ουίσκι </a:t>
            </a:r>
          </a:p>
          <a:p>
            <a:pPr eaLnBrk="1" hangingPunct="1"/>
            <a:endParaRPr lang="el-GR" altLang="el-GR" sz="2000" b="1" smtClean="0">
              <a:solidFill>
                <a:srgbClr val="00FF00"/>
              </a:solidFill>
            </a:endParaRPr>
          </a:p>
          <a:p>
            <a:pPr eaLnBrk="1" hangingPunct="1"/>
            <a:endParaRPr lang="el-GR" altLang="el-GR" sz="2000" b="1" smtClean="0">
              <a:solidFill>
                <a:srgbClr val="00FF00"/>
              </a:solidFill>
            </a:endParaRPr>
          </a:p>
          <a:p>
            <a:pPr eaLnBrk="1" hangingPunct="1"/>
            <a:endParaRPr lang="el-GR" altLang="el-GR" sz="2000" b="1" smtClean="0">
              <a:solidFill>
                <a:srgbClr val="00FF00"/>
              </a:solidFill>
            </a:endParaRPr>
          </a:p>
          <a:p>
            <a:pPr eaLnBrk="1" hangingPunct="1"/>
            <a:r>
              <a:rPr lang="el-GR" altLang="el-GR" sz="2000" b="1" smtClean="0">
                <a:solidFill>
                  <a:srgbClr val="00FF00"/>
                </a:solidFill>
              </a:rPr>
              <a:t>Ζωοτροφή</a:t>
            </a:r>
          </a:p>
          <a:p>
            <a:pPr eaLnBrk="1" hangingPunct="1"/>
            <a:endParaRPr lang="el-GR" altLang="el-GR" sz="2000" b="1" smtClean="0">
              <a:solidFill>
                <a:srgbClr val="00FF00"/>
              </a:solidFill>
            </a:endParaRPr>
          </a:p>
          <a:p>
            <a:pPr eaLnBrk="1" hangingPunct="1"/>
            <a:endParaRPr lang="el-GR" altLang="el-GR" sz="2000" b="1" smtClean="0">
              <a:solidFill>
                <a:srgbClr val="00FF00"/>
              </a:solidFill>
            </a:endParaRPr>
          </a:p>
          <a:p>
            <a:pPr eaLnBrk="1" hangingPunct="1"/>
            <a:endParaRPr lang="el-GR" altLang="el-GR" sz="2000" b="1" smtClean="0">
              <a:solidFill>
                <a:srgbClr val="00FF00"/>
              </a:solidFill>
            </a:endParaRPr>
          </a:p>
          <a:p>
            <a:pPr eaLnBrk="1" hangingPunct="1"/>
            <a:r>
              <a:rPr lang="el-GR" altLang="el-GR" sz="2000" b="1" smtClean="0">
                <a:solidFill>
                  <a:srgbClr val="00FF00"/>
                </a:solidFill>
              </a:rPr>
              <a:t>Διατροφή ανθρώπου</a:t>
            </a:r>
          </a:p>
        </p:txBody>
      </p:sp>
      <p:pic>
        <p:nvPicPr>
          <p:cNvPr id="15364" name="Picture 5" descr="1209_01">
            <a:hlinkClick r:id="rId2"/>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27538" y="4292600"/>
            <a:ext cx="2592387" cy="1354138"/>
          </a:xfrm>
        </p:spPr>
      </p:pic>
      <p:pic>
        <p:nvPicPr>
          <p:cNvPr id="15365" name="Picture 12" descr="bi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196975"/>
            <a:ext cx="2143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4" descr="a_62">
            <a:hlinkClick r:id="rId5"/>
          </p:cNvPr>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7164388" y="4292600"/>
            <a:ext cx="1273175" cy="1296988"/>
          </a:xfrm>
        </p:spPr>
      </p:pic>
      <p:pic>
        <p:nvPicPr>
          <p:cNvPr id="15367" name="Picture 17" descr="barley">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2636838"/>
            <a:ext cx="12620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60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p:txBody>
          <a:bodyPr>
            <a:normAutofit fontScale="90000"/>
          </a:bodyPr>
          <a:lstStyle/>
          <a:p>
            <a:pPr eaLnBrk="1" hangingPunct="1"/>
            <a:r>
              <a:rPr lang="en-GB" altLang="el-GR" sz="4000" b="1" smtClean="0"/>
              <a:t>Barley Storage Building, </a:t>
            </a:r>
            <a:br>
              <a:rPr lang="en-GB" altLang="el-GR" sz="4000" b="1" smtClean="0"/>
            </a:br>
            <a:r>
              <a:rPr lang="en-GB" altLang="el-GR" sz="4000" b="1" smtClean="0"/>
              <a:t>Old Jameson Distillery, Midleton</a:t>
            </a:r>
            <a:endParaRPr lang="el-GR" altLang="el-GR" sz="4000" b="1" smtClean="0"/>
          </a:p>
        </p:txBody>
      </p:sp>
      <p:pic>
        <p:nvPicPr>
          <p:cNvPr id="16387" name="Picture 11" descr="Barley Storage Building, Old Jameson Distillery, Midleton"/>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0988" y="1600200"/>
            <a:ext cx="6040437" cy="4530725"/>
          </a:xfrm>
          <a:noFill/>
          <a:extLst>
            <a:ext uri="{909E8E84-426E-40DD-AFC4-6F175D3DCCD1}">
              <a14:hiddenFill xmlns:a14="http://schemas.microsoft.com/office/drawing/2010/main">
                <a:solidFill>
                  <a:srgbClr val="FFFFFF"/>
                </a:solidFill>
              </a14:hiddenFill>
            </a:ext>
          </a:extLst>
        </p:spPr>
      </p:pic>
      <p:sp>
        <p:nvSpPr>
          <p:cNvPr id="38924" name="Rectangle 12"/>
          <p:cNvSpPr>
            <a:spLocks noChangeArrowheads="1"/>
          </p:cNvSpPr>
          <p:nvPr/>
        </p:nvSpPr>
        <p:spPr bwMode="auto">
          <a:xfrm>
            <a:off x="323850" y="6092825"/>
            <a:ext cx="8229600" cy="576263"/>
          </a:xfrm>
          <a:prstGeom prst="rect">
            <a:avLst/>
          </a:prstGeom>
          <a:noFill/>
          <a:ln w="9525">
            <a:noFill/>
            <a:miter lim="800000"/>
            <a:headEnd/>
            <a:tailEnd/>
          </a:ln>
          <a:effectLst/>
        </p:spPr>
        <p:txBody>
          <a:bodyPr anchor="ctr"/>
          <a:lstStyle/>
          <a:p>
            <a:pPr algn="ctr">
              <a:defRPr/>
            </a:pPr>
            <a:r>
              <a:rPr lang="el-GR" sz="2800">
                <a:solidFill>
                  <a:srgbClr val="FF00FF"/>
                </a:solidFill>
                <a:effectLst>
                  <a:outerShdw blurRad="38100" dist="38100" dir="2700000" algn="tl">
                    <a:srgbClr val="000000"/>
                  </a:outerShdw>
                </a:effectLst>
                <a:latin typeface="Comic Sans MS" pitchFamily="66" charset="0"/>
              </a:rPr>
              <a:t>ΚΡΙΘΑΡΙ</a:t>
            </a:r>
          </a:p>
        </p:txBody>
      </p:sp>
    </p:spTree>
    <p:extLst>
      <p:ext uri="{BB962C8B-B14F-4D97-AF65-F5344CB8AC3E}">
        <p14:creationId xmlns:p14="http://schemas.microsoft.com/office/powerpoint/2010/main" val="2463847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altLang="el-GR" sz="3200" b="1" smtClean="0">
                <a:solidFill>
                  <a:srgbClr val="FF00FF"/>
                </a:solidFill>
                <a:latin typeface="Comic Sans MS" pitchFamily="66" charset="0"/>
              </a:rPr>
              <a:t>ΡΥΖΙ</a:t>
            </a:r>
          </a:p>
        </p:txBody>
      </p:sp>
      <p:pic>
        <p:nvPicPr>
          <p:cNvPr id="17411" name="Picture 5" descr="rice-blu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989138"/>
            <a:ext cx="2087562"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brownric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4419600"/>
            <a:ext cx="2303462"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8"/>
          <p:cNvSpPr>
            <a:spLocks noGrp="1" noChangeArrowheads="1"/>
          </p:cNvSpPr>
          <p:nvPr>
            <p:ph type="body" sz="half" idx="1"/>
          </p:nvPr>
        </p:nvSpPr>
        <p:spPr>
          <a:xfrm>
            <a:off x="539750" y="1989138"/>
            <a:ext cx="4038600" cy="3341687"/>
          </a:xfrm>
        </p:spPr>
        <p:txBody>
          <a:bodyPr/>
          <a:lstStyle/>
          <a:p>
            <a:pPr eaLnBrk="1" hangingPunct="1"/>
            <a:r>
              <a:rPr lang="el-GR" altLang="el-GR" sz="2000" b="1" smtClean="0">
                <a:solidFill>
                  <a:srgbClr val="00FF00"/>
                </a:solidFill>
              </a:rPr>
              <a:t>Διατροφή ανθρώπου</a:t>
            </a:r>
          </a:p>
          <a:p>
            <a:pPr eaLnBrk="1" hangingPunct="1"/>
            <a:endParaRPr lang="el-GR" altLang="el-GR" sz="2000" b="1" smtClean="0">
              <a:solidFill>
                <a:srgbClr val="00FF00"/>
              </a:solidFill>
            </a:endParaRPr>
          </a:p>
          <a:p>
            <a:pPr eaLnBrk="1" hangingPunct="1"/>
            <a:r>
              <a:rPr lang="el-GR" altLang="el-GR" sz="2000" b="1" smtClean="0">
                <a:solidFill>
                  <a:srgbClr val="00FF00"/>
                </a:solidFill>
              </a:rPr>
              <a:t>Παραγωγή ταλκ</a:t>
            </a:r>
          </a:p>
          <a:p>
            <a:pPr eaLnBrk="1" hangingPunct="1"/>
            <a:endParaRPr lang="el-GR" altLang="el-GR" sz="2000" b="1" smtClean="0">
              <a:solidFill>
                <a:srgbClr val="00FF00"/>
              </a:solidFill>
            </a:endParaRPr>
          </a:p>
          <a:p>
            <a:pPr eaLnBrk="1" hangingPunct="1"/>
            <a:r>
              <a:rPr lang="el-GR" altLang="el-GR" sz="2000" b="1" smtClean="0">
                <a:solidFill>
                  <a:srgbClr val="00FF00"/>
                </a:solidFill>
              </a:rPr>
              <a:t>Παραγωγή αλκοολούχων ποτών</a:t>
            </a:r>
          </a:p>
          <a:p>
            <a:pPr eaLnBrk="1" hangingPunct="1"/>
            <a:endParaRPr lang="el-GR" altLang="el-GR" sz="2000" b="1" smtClean="0">
              <a:solidFill>
                <a:srgbClr val="00FF00"/>
              </a:solidFill>
            </a:endParaRPr>
          </a:p>
        </p:txBody>
      </p:sp>
    </p:spTree>
    <p:extLst>
      <p:ext uri="{BB962C8B-B14F-4D97-AF65-F5344CB8AC3E}">
        <p14:creationId xmlns:p14="http://schemas.microsoft.com/office/powerpoint/2010/main" val="133669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Θέση αριθμού διαφάνειας 1" descr="."/>
          <p:cNvSpPr>
            <a:spLocks noGrp="1"/>
          </p:cNvSpPr>
          <p:nvPr>
            <p:ph type="sldNum" sz="quarter" idx="12"/>
            <p:custDataLst>
              <p:tags r:id="rId2"/>
            </p:custDataLst>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pic>
        <p:nvPicPr>
          <p:cNvPr id="5" name="Εικόνα 1" descr="  Λογότυπο για Άδειες χρήσης Creative Commons, B Y, NC, ND. ">
            <a:hlinkClick r:id="rId6" tooltip="Μετάβαση στην Άδεια Χρήσης "/>
          </p:cNvPr>
          <p:cNvPicPr>
            <a:picLocks noChangeAspect="1" noChangeArrowheads="1"/>
          </p:cNvPicPr>
          <p:nvPr/>
        </p:nvPicPr>
        <p:blipFill>
          <a:blip r:embed="rId7" cstate="print"/>
          <a:srcRect/>
          <a:stretch>
            <a:fillRect/>
          </a:stretch>
        </p:blipFill>
        <p:spPr bwMode="auto">
          <a:xfrm>
            <a:off x="3779838" y="5516563"/>
            <a:ext cx="15843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Θέση περιεχομένου 1"/>
          <p:cNvSpPr>
            <a:spLocks noGrp="1"/>
          </p:cNvSpPr>
          <p:nvPr>
            <p:ph idx="1"/>
            <p:custDataLst>
              <p:tags r:id="rId3"/>
            </p:custDataLst>
          </p:nvPr>
        </p:nvSpPr>
        <p:spPr/>
        <p:txBody>
          <a:bodyPr/>
          <a:lstStyle/>
          <a:p>
            <a:pPr eaLnBrk="1" hangingPunct="1">
              <a:spcBef>
                <a:spcPts val="0"/>
              </a:spcBef>
              <a:spcAft>
                <a:spcPts val="1200"/>
              </a:spcAft>
            </a:pPr>
            <a:r>
              <a:rPr lang="el-GR" sz="2800" dirty="0" smtClean="0"/>
              <a:t>Το παρόν εκπαιδευτικό υλικό υπόκειται στην παρακάτω άδεια χρήσ</a:t>
            </a:r>
            <a:r>
              <a:rPr lang="el-GR" sz="2800" dirty="0"/>
              <a:t>η</a:t>
            </a:r>
            <a:r>
              <a:rPr lang="el-GR" sz="2800" dirty="0" smtClean="0"/>
              <a:t>ς </a:t>
            </a:r>
            <a:r>
              <a:rPr lang="en-US" sz="2800" dirty="0" smtClean="0"/>
              <a:t>Creative Commons</a:t>
            </a:r>
            <a:r>
              <a:rPr lang="el-GR" sz="2800" dirty="0" smtClean="0"/>
              <a:t> (</a:t>
            </a:r>
            <a:r>
              <a:rPr lang="en-US" sz="2800" dirty="0" smtClean="0"/>
              <a:t>C C)</a:t>
            </a:r>
            <a:r>
              <a:rPr lang="el-GR" sz="2800" dirty="0" smtClean="0"/>
              <a:t>: </a:t>
            </a:r>
            <a:r>
              <a:rPr lang="el-GR" sz="2400" b="1" dirty="0" smtClean="0"/>
              <a:t>Αναφορά δημιουργού</a:t>
            </a:r>
            <a:r>
              <a:rPr lang="en-US" sz="2400" b="1" dirty="0" smtClean="0"/>
              <a:t> (B</a:t>
            </a:r>
            <a:r>
              <a:rPr lang="el-GR" sz="2400" b="1" dirty="0" smtClean="0"/>
              <a:t> </a:t>
            </a:r>
            <a:r>
              <a:rPr lang="en-US" sz="2400" b="1" dirty="0" smtClean="0"/>
              <a:t>Y)</a:t>
            </a:r>
            <a:r>
              <a:rPr lang="en-US" sz="2400" dirty="0" smtClean="0"/>
              <a:t>,</a:t>
            </a:r>
            <a:r>
              <a:rPr lang="el-GR" sz="2400" dirty="0" smtClean="0"/>
              <a:t> </a:t>
            </a:r>
            <a:r>
              <a:rPr lang="el-GR" sz="2400" b="1" dirty="0" smtClean="0"/>
              <a:t>Μη εμπορική χρήση</a:t>
            </a:r>
            <a:r>
              <a:rPr lang="en-US" sz="2400" b="1" dirty="0" smtClean="0"/>
              <a:t> (N</a:t>
            </a:r>
            <a:r>
              <a:rPr lang="el-GR" sz="2400" b="1" dirty="0" smtClean="0"/>
              <a:t> </a:t>
            </a:r>
            <a:r>
              <a:rPr lang="en-US" sz="2400" b="1" dirty="0" smtClean="0"/>
              <a:t>C)</a:t>
            </a:r>
            <a:r>
              <a:rPr lang="en-US" sz="2400" dirty="0" smtClean="0"/>
              <a:t>,</a:t>
            </a:r>
            <a:r>
              <a:rPr lang="el-GR" sz="2400" dirty="0" smtClean="0"/>
              <a:t> </a:t>
            </a:r>
            <a:r>
              <a:rPr lang="el-GR" sz="2400" b="1" dirty="0" smtClean="0"/>
              <a:t>Μη τροποποίηση</a:t>
            </a:r>
            <a:r>
              <a:rPr lang="en-US" sz="2400" b="1" dirty="0" smtClean="0"/>
              <a:t> (N</a:t>
            </a:r>
            <a:r>
              <a:rPr lang="el-GR" sz="2400" b="1" dirty="0" smtClean="0"/>
              <a:t> </a:t>
            </a:r>
            <a:r>
              <a:rPr lang="en-US" sz="2400" b="1" dirty="0" smtClean="0"/>
              <a:t>D)</a:t>
            </a:r>
            <a:r>
              <a:rPr lang="el-GR" sz="2400" dirty="0"/>
              <a:t>,</a:t>
            </a:r>
            <a:r>
              <a:rPr lang="en-US" sz="2400" dirty="0" smtClean="0"/>
              <a:t> </a:t>
            </a:r>
            <a:r>
              <a:rPr lang="el-GR" sz="2400" b="1" dirty="0" smtClean="0"/>
              <a:t>3.0</a:t>
            </a:r>
            <a:r>
              <a:rPr lang="en-US" sz="2400" b="1" dirty="0" smtClean="0"/>
              <a:t>,</a:t>
            </a:r>
            <a:r>
              <a:rPr lang="el-GR" sz="2400" b="1" dirty="0" smtClean="0"/>
              <a:t> Μη εισαγόμενο</a:t>
            </a:r>
            <a:r>
              <a:rPr lang="en-US" sz="2400" b="1" dirty="0" smtClean="0"/>
              <a:t>.</a:t>
            </a:r>
            <a:r>
              <a:rPr lang="en-US" sz="2400" dirty="0" smtClean="0"/>
              <a:t> </a:t>
            </a:r>
            <a:endParaRPr lang="el-GR" sz="2400" dirty="0" smtClean="0"/>
          </a:p>
          <a:p>
            <a:pPr eaLnBrk="1" hangingPunct="1"/>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074" name="Τίτλος 1"/>
          <p:cNvSpPr>
            <a:spLocks noGrp="1"/>
          </p:cNvSpPr>
          <p:nvPr>
            <p:ph type="title"/>
            <p:custDataLst>
              <p:tags r:id="rId4"/>
            </p:custDataLst>
          </p:nvPr>
        </p:nvSpPr>
        <p:spPr/>
        <p:txBody>
          <a:bodyPr/>
          <a:lstStyle/>
          <a:p>
            <a:pPr eaLnBrk="1" hangingPunct="1"/>
            <a:r>
              <a:rPr lang="el-GR" b="1" dirty="0" smtClean="0"/>
              <a:t>Άδειες χρήσης </a:t>
            </a:r>
            <a:endParaRPr lang="el-GR" dirty="0" smtClean="0"/>
          </a:p>
        </p:txBody>
      </p:sp>
    </p:spTree>
    <p:custDataLst>
      <p:tags r:id="rId1"/>
    </p:custDataLst>
    <p:extLst>
      <p:ext uri="{BB962C8B-B14F-4D97-AF65-F5344CB8AC3E}">
        <p14:creationId xmlns:p14="http://schemas.microsoft.com/office/powerpoint/2010/main" val="3196612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descr="Oats for animals"/>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411413" y="2205038"/>
            <a:ext cx="1295400" cy="1295400"/>
          </a:xfrm>
          <a:noFill/>
          <a:extLst>
            <a:ext uri="{909E8E84-426E-40DD-AFC4-6F175D3DCCD1}">
              <a14:hiddenFill xmlns:a14="http://schemas.microsoft.com/office/drawing/2010/main">
                <a:solidFill>
                  <a:srgbClr val="FFFFFF"/>
                </a:solidFill>
              </a14:hiddenFill>
            </a:ext>
          </a:extLst>
        </p:spPr>
      </p:pic>
      <p:pic>
        <p:nvPicPr>
          <p:cNvPr id="18435" name="Picture 14" descr="Oats in medicine"/>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763713" y="5445125"/>
            <a:ext cx="1079500" cy="1079500"/>
          </a:xfrm>
          <a:noFill/>
          <a:extLst>
            <a:ext uri="{909E8E84-426E-40DD-AFC4-6F175D3DCCD1}">
              <a14:hiddenFill xmlns:a14="http://schemas.microsoft.com/office/drawing/2010/main">
                <a:solidFill>
                  <a:srgbClr val="FFFFFF"/>
                </a:solidFill>
              </a14:hiddenFill>
            </a:ext>
          </a:extLst>
        </p:spPr>
      </p:pic>
      <p:pic>
        <p:nvPicPr>
          <p:cNvPr id="18436" name="Picture 17" descr="Oats in cosmetics"/>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787900" y="5300663"/>
            <a:ext cx="1295400" cy="1295400"/>
          </a:xfrm>
          <a:noFill/>
          <a:extLst>
            <a:ext uri="{909E8E84-426E-40DD-AFC4-6F175D3DCCD1}">
              <a14:hiddenFill xmlns:a14="http://schemas.microsoft.com/office/drawing/2010/main">
                <a:solidFill>
                  <a:srgbClr val="FFFFFF"/>
                </a:solidFill>
              </a14:hiddenFill>
            </a:ext>
          </a:extLst>
        </p:spPr>
      </p:pic>
      <p:pic>
        <p:nvPicPr>
          <p:cNvPr id="18437" name="Picture 9" descr="Oats as fo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373688"/>
            <a:ext cx="12239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0" descr="Chemical uses of oats"/>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3203575" y="5373688"/>
            <a:ext cx="1223963" cy="1223962"/>
          </a:xfrm>
          <a:noFill/>
          <a:extLst>
            <a:ext uri="{909E8E84-426E-40DD-AFC4-6F175D3DCCD1}">
              <a14:hiddenFill xmlns:a14="http://schemas.microsoft.com/office/drawing/2010/main">
                <a:solidFill>
                  <a:srgbClr val="FFFFFF"/>
                </a:solidFill>
              </a14:hiddenFill>
            </a:ext>
          </a:extLst>
        </p:spPr>
      </p:pic>
      <p:pic>
        <p:nvPicPr>
          <p:cNvPr id="18439" name="Picture 23" descr="Oat groa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1268413"/>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5" descr="Steel-cut oa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6900" y="2708275"/>
            <a:ext cx="115411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7" descr="Rolled oat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4076700"/>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9" descr="Oat flou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1363" y="5445125"/>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6" name="Rectangle 30"/>
          <p:cNvSpPr>
            <a:spLocks noChangeArrowheads="1"/>
          </p:cNvSpPr>
          <p:nvPr/>
        </p:nvSpPr>
        <p:spPr bwMode="auto">
          <a:xfrm>
            <a:off x="395288" y="0"/>
            <a:ext cx="8229600" cy="1143000"/>
          </a:xfrm>
          <a:prstGeom prst="rect">
            <a:avLst/>
          </a:prstGeom>
          <a:noFill/>
          <a:ln w="9525">
            <a:noFill/>
            <a:miter lim="800000"/>
            <a:headEnd/>
            <a:tailEnd/>
          </a:ln>
          <a:effectLst/>
        </p:spPr>
        <p:txBody>
          <a:bodyPr anchor="ctr"/>
          <a:lstStyle/>
          <a:p>
            <a:pPr algn="ctr">
              <a:defRPr/>
            </a:pPr>
            <a:r>
              <a:rPr lang="el-GR" sz="3200" b="1">
                <a:solidFill>
                  <a:srgbClr val="FF00FF"/>
                </a:solidFill>
                <a:effectLst>
                  <a:outerShdw blurRad="38100" dist="38100" dir="2700000" algn="tl">
                    <a:srgbClr val="000000"/>
                  </a:outerShdw>
                </a:effectLst>
                <a:latin typeface="Comic Sans MS" pitchFamily="66" charset="0"/>
              </a:rPr>
              <a:t>ΒΡΩΜΗ</a:t>
            </a:r>
          </a:p>
        </p:txBody>
      </p:sp>
      <p:sp>
        <p:nvSpPr>
          <p:cNvPr id="45088" name="Rectangle 32"/>
          <p:cNvSpPr>
            <a:spLocks noChangeArrowheads="1"/>
          </p:cNvSpPr>
          <p:nvPr/>
        </p:nvSpPr>
        <p:spPr bwMode="auto">
          <a:xfrm>
            <a:off x="323850" y="1125538"/>
            <a:ext cx="5616575" cy="3887787"/>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Blip>
                <a:blip r:embed="rId11"/>
              </a:buBlip>
              <a:defRPr/>
            </a:pPr>
            <a:r>
              <a:rPr lang="el-GR" sz="2000" b="1">
                <a:solidFill>
                  <a:srgbClr val="00FF00"/>
                </a:solidFill>
                <a:effectLst>
                  <a:outerShdw blurRad="38100" dist="38100" dir="2700000" algn="tl">
                    <a:srgbClr val="000000"/>
                  </a:outerShdw>
                </a:effectLst>
              </a:rPr>
              <a:t>Διατροφή ανθρώπου (πλιγούρι, αλεύρι, γλυκά, μπισκοτάκια και ψωμί βρώμης)</a:t>
            </a:r>
          </a:p>
          <a:p>
            <a:pPr marL="342900" indent="-342900">
              <a:spcBef>
                <a:spcPct val="20000"/>
              </a:spcBef>
              <a:buClr>
                <a:schemeClr val="hlink"/>
              </a:buClr>
              <a:buSzPct val="90000"/>
              <a:buFont typeface="Wingdings" pitchFamily="2" charset="2"/>
              <a:buBlip>
                <a:blip r:embed="rId11"/>
              </a:buBlip>
              <a:defRPr/>
            </a:pPr>
            <a:endParaRPr lang="el-GR" sz="2000" b="1">
              <a:solidFill>
                <a:srgbClr val="00FF00"/>
              </a:solidFill>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11"/>
              </a:buBlip>
              <a:defRPr/>
            </a:pPr>
            <a:endParaRPr lang="el-GR" sz="2000" b="1">
              <a:solidFill>
                <a:srgbClr val="00FF00"/>
              </a:solidFill>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11"/>
              </a:buBlip>
              <a:defRPr/>
            </a:pPr>
            <a:r>
              <a:rPr lang="el-GR" sz="2000" b="1">
                <a:solidFill>
                  <a:srgbClr val="00FF00"/>
                </a:solidFill>
                <a:effectLst>
                  <a:outerShdw blurRad="38100" dist="38100" dir="2700000" algn="tl">
                    <a:srgbClr val="000000"/>
                  </a:outerShdw>
                </a:effectLst>
              </a:rPr>
              <a:t>Ζωοτροφή</a:t>
            </a:r>
          </a:p>
          <a:p>
            <a:pPr marL="342900" indent="-342900">
              <a:spcBef>
                <a:spcPct val="20000"/>
              </a:spcBef>
              <a:buClr>
                <a:schemeClr val="hlink"/>
              </a:buClr>
              <a:buSzPct val="90000"/>
              <a:buFont typeface="Wingdings" pitchFamily="2" charset="2"/>
              <a:buBlip>
                <a:blip r:embed="rId11"/>
              </a:buBlip>
              <a:defRPr/>
            </a:pPr>
            <a:endParaRPr lang="el-GR" sz="2000" b="1">
              <a:solidFill>
                <a:srgbClr val="00FF00"/>
              </a:solidFill>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11"/>
              </a:buBlip>
              <a:defRPr/>
            </a:pPr>
            <a:endParaRPr lang="el-GR" sz="2000" b="1">
              <a:solidFill>
                <a:srgbClr val="00FF00"/>
              </a:solidFill>
              <a:effectLst>
                <a:outerShdw blurRad="38100" dist="38100" dir="2700000" algn="tl">
                  <a:srgbClr val="000000"/>
                </a:outerShdw>
              </a:effectLst>
            </a:endParaRPr>
          </a:p>
          <a:p>
            <a:pPr marL="342900" indent="-342900">
              <a:spcBef>
                <a:spcPct val="20000"/>
              </a:spcBef>
              <a:buClr>
                <a:schemeClr val="hlink"/>
              </a:buClr>
              <a:buSzPct val="90000"/>
              <a:buFont typeface="Wingdings" pitchFamily="2" charset="2"/>
              <a:buBlip>
                <a:blip r:embed="rId11"/>
              </a:buBlip>
              <a:defRPr/>
            </a:pPr>
            <a:r>
              <a:rPr lang="el-GR" sz="2000" b="1">
                <a:solidFill>
                  <a:srgbClr val="00FF00"/>
                </a:solidFill>
                <a:effectLst>
                  <a:outerShdw blurRad="38100" dist="38100" dir="2700000" algn="tl">
                    <a:srgbClr val="000000"/>
                  </a:outerShdw>
                </a:effectLst>
              </a:rPr>
              <a:t>Στην Αγγλία και για μπύρα</a:t>
            </a:r>
          </a:p>
        </p:txBody>
      </p:sp>
    </p:spTree>
    <p:extLst>
      <p:ext uri="{BB962C8B-B14F-4D97-AF65-F5344CB8AC3E}">
        <p14:creationId xmlns:p14="http://schemas.microsoft.com/office/powerpoint/2010/main" val="3373239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l-GR" altLang="el-GR" sz="3200" b="1" smtClean="0">
                <a:solidFill>
                  <a:srgbClr val="FF00FF"/>
                </a:solidFill>
                <a:latin typeface="Comic Sans MS" pitchFamily="66" charset="0"/>
              </a:rPr>
              <a:t>ΣΙΚΑΛΗ</a:t>
            </a:r>
          </a:p>
        </p:txBody>
      </p:sp>
      <p:sp>
        <p:nvSpPr>
          <p:cNvPr id="19459" name="Rectangle 6"/>
          <p:cNvSpPr>
            <a:spLocks noGrp="1" noChangeArrowheads="1"/>
          </p:cNvSpPr>
          <p:nvPr>
            <p:ph type="body" sz="half" idx="1"/>
          </p:nvPr>
        </p:nvSpPr>
        <p:spPr>
          <a:xfrm>
            <a:off x="468313" y="2349500"/>
            <a:ext cx="4038600" cy="3341688"/>
          </a:xfrm>
        </p:spPr>
        <p:txBody>
          <a:bodyPr/>
          <a:lstStyle/>
          <a:p>
            <a:pPr eaLnBrk="1" hangingPunct="1"/>
            <a:r>
              <a:rPr lang="el-GR" altLang="el-GR" sz="2000" b="1" smtClean="0">
                <a:solidFill>
                  <a:srgbClr val="00FF00"/>
                </a:solidFill>
              </a:rPr>
              <a:t>Ζωοτροφή </a:t>
            </a:r>
          </a:p>
          <a:p>
            <a:pPr eaLnBrk="1" hangingPunct="1">
              <a:buFont typeface="Wingdings" pitchFamily="2" charset="2"/>
              <a:buNone/>
            </a:pPr>
            <a:r>
              <a:rPr lang="el-GR" altLang="el-GR" sz="2000" b="1" smtClean="0">
                <a:solidFill>
                  <a:srgbClr val="00FF00"/>
                </a:solidFill>
              </a:rPr>
              <a:t>(Χορτονομή, Σανός, Σπόρος)</a:t>
            </a:r>
          </a:p>
          <a:p>
            <a:pPr eaLnBrk="1" hangingPunct="1"/>
            <a:endParaRPr lang="el-GR" altLang="el-GR" sz="2000" b="1" smtClean="0">
              <a:solidFill>
                <a:srgbClr val="00FF00"/>
              </a:solidFill>
            </a:endParaRPr>
          </a:p>
          <a:p>
            <a:pPr eaLnBrk="1" hangingPunct="1"/>
            <a:r>
              <a:rPr lang="el-GR" altLang="el-GR" sz="2000" b="1" smtClean="0">
                <a:solidFill>
                  <a:srgbClr val="00FF00"/>
                </a:solidFill>
              </a:rPr>
              <a:t>Παραγωγή ψωμιού</a:t>
            </a:r>
          </a:p>
          <a:p>
            <a:pPr eaLnBrk="1" hangingPunct="1"/>
            <a:endParaRPr lang="el-GR" altLang="el-GR" sz="2000" b="1" smtClean="0">
              <a:solidFill>
                <a:srgbClr val="00FF00"/>
              </a:solidFill>
            </a:endParaRPr>
          </a:p>
          <a:p>
            <a:pPr eaLnBrk="1" hangingPunct="1"/>
            <a:r>
              <a:rPr lang="el-GR" altLang="el-GR" sz="2000" b="1" smtClean="0">
                <a:solidFill>
                  <a:srgbClr val="00FF00"/>
                </a:solidFill>
              </a:rPr>
              <a:t>Παραγωγή αλκοολούχων ποτών</a:t>
            </a:r>
          </a:p>
        </p:txBody>
      </p:sp>
      <p:pic>
        <p:nvPicPr>
          <p:cNvPr id="19460" name="Picture 8" descr="RyeGrass">
            <a:hlinkClick r:id="rId2"/>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1484313"/>
            <a:ext cx="1728788" cy="1285875"/>
          </a:xfrm>
        </p:spPr>
      </p:pic>
      <p:pic>
        <p:nvPicPr>
          <p:cNvPr id="19461" name="Picture 11" descr="beer-rye-bread-su-1589348-l">
            <a:hlinkClick r:id="rId4"/>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940425" y="3068638"/>
            <a:ext cx="1655763" cy="1655762"/>
          </a:xfrm>
        </p:spPr>
      </p:pic>
      <p:pic>
        <p:nvPicPr>
          <p:cNvPr id="19462" name="Picture 14" descr="rye-stalk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888" y="4868863"/>
            <a:ext cx="13477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63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altLang="el-GR" sz="2800" smtClean="0">
                <a:solidFill>
                  <a:srgbClr val="99FF33"/>
                </a:solidFill>
                <a:latin typeface="Comic Sans MS" pitchFamily="66" charset="0"/>
              </a:rPr>
              <a:t>ΠΑΡΑΓΟΝΤΕΣ ΠΟΥ ΕΠΙΔΡΟΥΝ ΣΤΗ ΧΡΟΝΙΚΗ ΔΙΑΡΚΕΙΑ ΑΣΦΑΛΟΥΣ ΑΠΟΘΗΚΕΥΣΗΣ</a:t>
            </a:r>
          </a:p>
        </p:txBody>
      </p:sp>
      <p:sp>
        <p:nvSpPr>
          <p:cNvPr id="20483" name="Rectangle 3"/>
          <p:cNvSpPr>
            <a:spLocks noGrp="1" noChangeArrowheads="1"/>
          </p:cNvSpPr>
          <p:nvPr>
            <p:ph type="body" idx="1"/>
          </p:nvPr>
        </p:nvSpPr>
        <p:spPr>
          <a:xfrm>
            <a:off x="468313" y="4724400"/>
            <a:ext cx="3743325" cy="1506538"/>
          </a:xfrm>
          <a:solidFill>
            <a:srgbClr val="FFFF99"/>
          </a:solidFill>
          <a:ln w="38100">
            <a:solidFill>
              <a:srgbClr val="FF00FF"/>
            </a:solidFill>
            <a:miter lim="800000"/>
            <a:headEnd/>
            <a:tailEnd/>
          </a:ln>
        </p:spPr>
        <p:txBody>
          <a:bodyPr/>
          <a:lstStyle/>
          <a:p>
            <a:pPr eaLnBrk="1" hangingPunct="1">
              <a:lnSpc>
                <a:spcPct val="90000"/>
              </a:lnSpc>
              <a:buClr>
                <a:srgbClr val="99FF33"/>
              </a:buClr>
              <a:buFont typeface="Wingdings" pitchFamily="2" charset="2"/>
              <a:buChar char="q"/>
            </a:pPr>
            <a:r>
              <a:rPr lang="el-GR" altLang="el-GR" sz="2000" b="1" smtClean="0">
                <a:solidFill>
                  <a:schemeClr val="accent2"/>
                </a:solidFill>
              </a:rPr>
              <a:t>Τεχνικοί Παράγοντες</a:t>
            </a:r>
          </a:p>
          <a:p>
            <a:pPr eaLnBrk="1" hangingPunct="1">
              <a:lnSpc>
                <a:spcPct val="90000"/>
              </a:lnSpc>
              <a:buClr>
                <a:srgbClr val="99FF33"/>
              </a:buClr>
              <a:buFont typeface="Wingdings" pitchFamily="2" charset="2"/>
              <a:buNone/>
            </a:pPr>
            <a:r>
              <a:rPr lang="el-GR" altLang="el-GR" sz="2000" b="1" smtClean="0">
                <a:solidFill>
                  <a:srgbClr val="FF00FF"/>
                </a:solidFill>
              </a:rPr>
              <a:t>Συνθήκες αποθήκευσης</a:t>
            </a:r>
          </a:p>
          <a:p>
            <a:pPr eaLnBrk="1" hangingPunct="1">
              <a:lnSpc>
                <a:spcPct val="90000"/>
              </a:lnSpc>
              <a:buClr>
                <a:srgbClr val="99FF33"/>
              </a:buClr>
              <a:buFont typeface="Wingdings" pitchFamily="2" charset="2"/>
              <a:buNone/>
            </a:pPr>
            <a:r>
              <a:rPr lang="el-GR" altLang="el-GR" sz="2000" b="1" smtClean="0">
                <a:solidFill>
                  <a:srgbClr val="FF00FF"/>
                </a:solidFill>
              </a:rPr>
              <a:t>Μέθοδοι αποθήκευσης</a:t>
            </a:r>
          </a:p>
          <a:p>
            <a:pPr eaLnBrk="1" hangingPunct="1">
              <a:lnSpc>
                <a:spcPct val="90000"/>
              </a:lnSpc>
              <a:buClr>
                <a:srgbClr val="99FF33"/>
              </a:buClr>
              <a:buFont typeface="Wingdings" pitchFamily="2" charset="2"/>
              <a:buNone/>
            </a:pPr>
            <a:r>
              <a:rPr lang="el-GR" altLang="el-GR" sz="2000" b="1" smtClean="0">
                <a:solidFill>
                  <a:srgbClr val="FF00FF"/>
                </a:solidFill>
              </a:rPr>
              <a:t>Διάρκεια αποθήκευσης</a:t>
            </a:r>
          </a:p>
        </p:txBody>
      </p:sp>
      <p:sp>
        <p:nvSpPr>
          <p:cNvPr id="20484" name="Text Box 4"/>
          <p:cNvSpPr txBox="1">
            <a:spLocks noChangeArrowheads="1"/>
          </p:cNvSpPr>
          <p:nvPr/>
        </p:nvSpPr>
        <p:spPr bwMode="auto">
          <a:xfrm>
            <a:off x="539750" y="1844675"/>
            <a:ext cx="3168650" cy="1501775"/>
          </a:xfrm>
          <a:prstGeom prst="rect">
            <a:avLst/>
          </a:prstGeom>
          <a:solidFill>
            <a:srgbClr val="FFFF99"/>
          </a:solidFill>
          <a:ln w="38100">
            <a:solidFill>
              <a:srgbClr val="FF0066"/>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Clr>
                <a:srgbClr val="99FF33"/>
              </a:buClr>
              <a:buFont typeface="Wingdings" pitchFamily="2" charset="2"/>
              <a:buChar char="q"/>
            </a:pPr>
            <a:r>
              <a:rPr lang="el-GR" altLang="el-GR" sz="2000" b="1"/>
              <a:t>  </a:t>
            </a:r>
            <a:r>
              <a:rPr lang="el-GR" altLang="el-GR" sz="2000" b="1">
                <a:solidFill>
                  <a:srgbClr val="0000FF"/>
                </a:solidFill>
              </a:rPr>
              <a:t>Φυσικοί παράγοντες</a:t>
            </a:r>
          </a:p>
          <a:p>
            <a:pPr eaLnBrk="1" hangingPunct="1">
              <a:spcBef>
                <a:spcPct val="0"/>
              </a:spcBef>
              <a:buFontTx/>
              <a:buNone/>
            </a:pPr>
            <a:r>
              <a:rPr lang="el-GR" altLang="el-GR" sz="2000" b="1">
                <a:solidFill>
                  <a:srgbClr val="FF00FF"/>
                </a:solidFill>
              </a:rPr>
              <a:t>Υγρασία</a:t>
            </a:r>
          </a:p>
          <a:p>
            <a:pPr eaLnBrk="1" hangingPunct="1">
              <a:spcBef>
                <a:spcPct val="0"/>
              </a:spcBef>
              <a:buFontTx/>
              <a:buNone/>
            </a:pPr>
            <a:r>
              <a:rPr lang="el-GR" altLang="el-GR" sz="2000" b="1">
                <a:solidFill>
                  <a:srgbClr val="FF00FF"/>
                </a:solidFill>
              </a:rPr>
              <a:t>Θερμοκρασία</a:t>
            </a:r>
          </a:p>
          <a:p>
            <a:pPr eaLnBrk="1" hangingPunct="1">
              <a:spcBef>
                <a:spcPct val="50000"/>
              </a:spcBef>
              <a:buFontTx/>
              <a:buNone/>
            </a:pPr>
            <a:endParaRPr lang="el-GR" altLang="el-GR" sz="2000" b="1"/>
          </a:p>
        </p:txBody>
      </p:sp>
      <p:sp>
        <p:nvSpPr>
          <p:cNvPr id="20485" name="Text Box 5"/>
          <p:cNvSpPr txBox="1">
            <a:spLocks noChangeArrowheads="1"/>
          </p:cNvSpPr>
          <p:nvPr/>
        </p:nvSpPr>
        <p:spPr bwMode="auto">
          <a:xfrm>
            <a:off x="4572000" y="2997200"/>
            <a:ext cx="3529013" cy="1349375"/>
          </a:xfrm>
          <a:prstGeom prst="rect">
            <a:avLst/>
          </a:prstGeom>
          <a:solidFill>
            <a:srgbClr val="FFFF99"/>
          </a:solidFill>
          <a:ln w="38100">
            <a:solidFill>
              <a:srgbClr val="00FFFF"/>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Clr>
                <a:srgbClr val="99FF33"/>
              </a:buClr>
              <a:buFont typeface="Wingdings" pitchFamily="2" charset="2"/>
              <a:buChar char="q"/>
            </a:pPr>
            <a:r>
              <a:rPr lang="el-GR" altLang="el-GR" sz="2000" b="1"/>
              <a:t>  </a:t>
            </a:r>
            <a:r>
              <a:rPr lang="el-GR" altLang="el-GR" sz="2000" b="1">
                <a:solidFill>
                  <a:srgbClr val="FF0066"/>
                </a:solidFill>
              </a:rPr>
              <a:t>Βιολογικοί παράγοντες</a:t>
            </a:r>
          </a:p>
          <a:p>
            <a:pPr eaLnBrk="1" hangingPunct="1">
              <a:spcBef>
                <a:spcPct val="0"/>
              </a:spcBef>
              <a:buFontTx/>
              <a:buNone/>
            </a:pPr>
            <a:r>
              <a:rPr lang="el-GR" altLang="el-GR" sz="2000" b="1">
                <a:solidFill>
                  <a:srgbClr val="FF00FF"/>
                </a:solidFill>
              </a:rPr>
              <a:t>Έντομα</a:t>
            </a:r>
          </a:p>
          <a:p>
            <a:pPr eaLnBrk="1" hangingPunct="1">
              <a:spcBef>
                <a:spcPct val="0"/>
              </a:spcBef>
              <a:buFontTx/>
              <a:buNone/>
            </a:pPr>
            <a:r>
              <a:rPr lang="el-GR" altLang="el-GR" sz="2000" b="1">
                <a:solidFill>
                  <a:srgbClr val="FF00FF"/>
                </a:solidFill>
              </a:rPr>
              <a:t>Ασθένειες</a:t>
            </a:r>
          </a:p>
          <a:p>
            <a:pPr eaLnBrk="1" hangingPunct="1">
              <a:spcBef>
                <a:spcPct val="0"/>
              </a:spcBef>
              <a:buFontTx/>
              <a:buNone/>
            </a:pPr>
            <a:r>
              <a:rPr lang="el-GR" altLang="el-GR" sz="2000" b="1">
                <a:solidFill>
                  <a:srgbClr val="FF00FF"/>
                </a:solidFill>
              </a:rPr>
              <a:t>Σπονδυλωτά (τρωκτικά)</a:t>
            </a:r>
            <a:endParaRPr lang="el-GR" altLang="el-GR" sz="2000" b="1"/>
          </a:p>
        </p:txBody>
      </p:sp>
    </p:spTree>
    <p:extLst>
      <p:ext uri="{BB962C8B-B14F-4D97-AF65-F5344CB8AC3E}">
        <p14:creationId xmlns:p14="http://schemas.microsoft.com/office/powerpoint/2010/main" val="1053666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0"/>
            <a:ext cx="8229600" cy="692150"/>
          </a:xfrm>
        </p:spPr>
        <p:txBody>
          <a:bodyPr/>
          <a:lstStyle/>
          <a:p>
            <a:pPr eaLnBrk="1" hangingPunct="1"/>
            <a:r>
              <a:rPr lang="el-GR" altLang="el-GR" sz="2800" smtClean="0">
                <a:solidFill>
                  <a:srgbClr val="FF00FF"/>
                </a:solidFill>
                <a:latin typeface="Comic Sans MS" pitchFamily="66" charset="0"/>
              </a:rPr>
              <a:t>ΑΠΟΘΗΚΕΥΣΗ ΔΗΜΗΤΡΙΑΚΩΝ</a:t>
            </a:r>
          </a:p>
        </p:txBody>
      </p:sp>
      <p:sp>
        <p:nvSpPr>
          <p:cNvPr id="21507" name="Rectangle 3"/>
          <p:cNvSpPr>
            <a:spLocks noGrp="1" noChangeArrowheads="1"/>
          </p:cNvSpPr>
          <p:nvPr>
            <p:ph type="body" sz="half" idx="1"/>
          </p:nvPr>
        </p:nvSpPr>
        <p:spPr>
          <a:xfrm>
            <a:off x="539750" y="620713"/>
            <a:ext cx="7704138" cy="647700"/>
          </a:xfrm>
        </p:spPr>
        <p:txBody>
          <a:bodyPr/>
          <a:lstStyle/>
          <a:p>
            <a:pPr eaLnBrk="1" hangingPunct="1">
              <a:buFont typeface="Wingdings" pitchFamily="2" charset="2"/>
              <a:buNone/>
            </a:pPr>
            <a:r>
              <a:rPr lang="el-GR" altLang="el-GR" sz="1800" b="1" smtClean="0">
                <a:solidFill>
                  <a:srgbClr val="99FF33"/>
                </a:solidFill>
              </a:rPr>
              <a:t>Η υποβάθμιση της ποιότητας των δημητριακών κατά την αποθήκευση μπορεί να μειωθεί ή να προληφθεί διατηρώντας:</a:t>
            </a:r>
          </a:p>
          <a:p>
            <a:pPr eaLnBrk="1" hangingPunct="1">
              <a:buFont typeface="Wingdings" pitchFamily="2" charset="2"/>
              <a:buNone/>
            </a:pPr>
            <a:endParaRPr lang="el-GR" altLang="el-GR" sz="1800" b="1" smtClean="0">
              <a:solidFill>
                <a:srgbClr val="99FF33"/>
              </a:solidFill>
            </a:endParaRPr>
          </a:p>
        </p:txBody>
      </p:sp>
      <p:sp>
        <p:nvSpPr>
          <p:cNvPr id="21508" name="Text Box 11"/>
          <p:cNvSpPr txBox="1">
            <a:spLocks noChangeArrowheads="1"/>
          </p:cNvSpPr>
          <p:nvPr/>
        </p:nvSpPr>
        <p:spPr bwMode="auto">
          <a:xfrm>
            <a:off x="468313" y="1341438"/>
            <a:ext cx="4105275" cy="1533525"/>
          </a:xfrm>
          <a:prstGeom prst="rect">
            <a:avLst/>
          </a:prstGeom>
          <a:solidFill>
            <a:srgbClr val="FFFF99"/>
          </a:solidFill>
          <a:ln w="38100">
            <a:solidFill>
              <a:srgbClr val="800080"/>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l-GR" sz="2000" b="1" u="sng">
                <a:solidFill>
                  <a:srgbClr val="FF00FF"/>
                </a:solidFill>
              </a:rPr>
              <a:t>Σιτάρι</a:t>
            </a:r>
          </a:p>
          <a:p>
            <a:pPr eaLnBrk="1" hangingPunct="1">
              <a:spcBef>
                <a:spcPct val="0"/>
              </a:spcBef>
              <a:buFontTx/>
              <a:buNone/>
            </a:pPr>
            <a:r>
              <a:rPr lang="el-GR" altLang="el-GR" sz="1800" b="1">
                <a:solidFill>
                  <a:schemeClr val="accent1"/>
                </a:solidFill>
              </a:rPr>
              <a:t>Υγρασία  σπόρου = 13% για περισσότερο από 9 μήνες ή 14% για λιγότερο από 9 μήνες </a:t>
            </a:r>
          </a:p>
          <a:p>
            <a:pPr eaLnBrk="1" hangingPunct="1">
              <a:spcBef>
                <a:spcPct val="0"/>
              </a:spcBef>
              <a:buFontTx/>
              <a:buNone/>
            </a:pPr>
            <a:r>
              <a:rPr lang="el-GR" altLang="el-GR" sz="1800" b="1">
                <a:solidFill>
                  <a:schemeClr val="accent1"/>
                </a:solidFill>
              </a:rPr>
              <a:t>Θερμοκρασία = 10 </a:t>
            </a:r>
            <a:r>
              <a:rPr lang="el-GR" altLang="el-GR" sz="1800" b="1" baseline="30000">
                <a:solidFill>
                  <a:schemeClr val="accent1"/>
                </a:solidFill>
              </a:rPr>
              <a:t>ο</a:t>
            </a:r>
            <a:r>
              <a:rPr lang="en-US" altLang="el-GR" sz="1800" b="1">
                <a:solidFill>
                  <a:schemeClr val="accent1"/>
                </a:solidFill>
              </a:rPr>
              <a:t>C</a:t>
            </a:r>
            <a:endParaRPr lang="el-GR" altLang="el-GR" sz="1800" b="1">
              <a:solidFill>
                <a:schemeClr val="accent1"/>
              </a:solidFill>
            </a:endParaRPr>
          </a:p>
        </p:txBody>
      </p:sp>
      <p:sp>
        <p:nvSpPr>
          <p:cNvPr id="21509" name="Text Box 14"/>
          <p:cNvSpPr txBox="1">
            <a:spLocks noChangeArrowheads="1"/>
          </p:cNvSpPr>
          <p:nvPr/>
        </p:nvSpPr>
        <p:spPr bwMode="auto">
          <a:xfrm>
            <a:off x="4716463" y="1628775"/>
            <a:ext cx="3960812" cy="984250"/>
          </a:xfrm>
          <a:prstGeom prst="rect">
            <a:avLst/>
          </a:prstGeom>
          <a:solidFill>
            <a:srgbClr val="FFFF99"/>
          </a:solidFill>
          <a:ln w="38100">
            <a:solidFill>
              <a:srgbClr val="800080"/>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l-GR" sz="2000" b="1" u="sng">
                <a:solidFill>
                  <a:srgbClr val="FF00FF"/>
                </a:solidFill>
              </a:rPr>
              <a:t>Κριθάρι</a:t>
            </a:r>
          </a:p>
          <a:p>
            <a:pPr eaLnBrk="1" hangingPunct="1">
              <a:spcBef>
                <a:spcPct val="0"/>
              </a:spcBef>
              <a:buFontTx/>
              <a:buNone/>
            </a:pPr>
            <a:r>
              <a:rPr lang="el-GR" altLang="el-GR" sz="1800" b="1">
                <a:solidFill>
                  <a:schemeClr val="accent1"/>
                </a:solidFill>
              </a:rPr>
              <a:t>Υγρασία  σπόρου = 12,5% - 13,5%</a:t>
            </a:r>
          </a:p>
          <a:p>
            <a:pPr eaLnBrk="1" hangingPunct="1">
              <a:spcBef>
                <a:spcPct val="0"/>
              </a:spcBef>
              <a:buFontTx/>
              <a:buNone/>
            </a:pPr>
            <a:r>
              <a:rPr lang="el-GR" altLang="el-GR" sz="1800" b="1">
                <a:solidFill>
                  <a:schemeClr val="accent1"/>
                </a:solidFill>
              </a:rPr>
              <a:t> Θερμοκρασία = 10</a:t>
            </a:r>
            <a:r>
              <a:rPr lang="en-US" altLang="el-GR" sz="1800" b="1">
                <a:solidFill>
                  <a:schemeClr val="accent1"/>
                </a:solidFill>
              </a:rPr>
              <a:t> </a:t>
            </a:r>
            <a:r>
              <a:rPr lang="el-GR" altLang="el-GR" sz="1800" b="1" baseline="30000">
                <a:solidFill>
                  <a:schemeClr val="accent1"/>
                </a:solidFill>
              </a:rPr>
              <a:t>ο</a:t>
            </a:r>
            <a:r>
              <a:rPr lang="en-US" altLang="el-GR" sz="1800" b="1">
                <a:solidFill>
                  <a:schemeClr val="accent1"/>
                </a:solidFill>
              </a:rPr>
              <a:t>C</a:t>
            </a:r>
            <a:endParaRPr lang="el-GR" altLang="el-GR" sz="1800" b="1">
              <a:solidFill>
                <a:schemeClr val="accent1"/>
              </a:solidFill>
            </a:endParaRPr>
          </a:p>
        </p:txBody>
      </p:sp>
      <p:sp>
        <p:nvSpPr>
          <p:cNvPr id="21510" name="Text Box 15"/>
          <p:cNvSpPr txBox="1">
            <a:spLocks noChangeArrowheads="1"/>
          </p:cNvSpPr>
          <p:nvPr/>
        </p:nvSpPr>
        <p:spPr bwMode="auto">
          <a:xfrm>
            <a:off x="1258888" y="6021388"/>
            <a:ext cx="6913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l-GR" sz="1800">
                <a:solidFill>
                  <a:srgbClr val="00FF00"/>
                </a:solidFill>
              </a:rPr>
              <a:t>Η δραστηριότητα εντόμων και μυκήτων μειώνεται σε θ&lt;15 </a:t>
            </a:r>
            <a:r>
              <a:rPr lang="en-US" altLang="el-GR" sz="1800" b="1" baseline="30000">
                <a:solidFill>
                  <a:srgbClr val="00FF00"/>
                </a:solidFill>
              </a:rPr>
              <a:t>o</a:t>
            </a:r>
            <a:r>
              <a:rPr lang="en-US" altLang="el-GR" sz="1800" b="1">
                <a:solidFill>
                  <a:srgbClr val="00FF00"/>
                </a:solidFill>
              </a:rPr>
              <a:t>C</a:t>
            </a:r>
            <a:r>
              <a:rPr lang="el-GR" altLang="el-GR" sz="1800" b="1">
                <a:solidFill>
                  <a:srgbClr val="00FF00"/>
                </a:solidFill>
              </a:rPr>
              <a:t> και </a:t>
            </a:r>
            <a:r>
              <a:rPr lang="el-GR" altLang="el-GR" sz="1800">
                <a:solidFill>
                  <a:srgbClr val="00FF00"/>
                </a:solidFill>
              </a:rPr>
              <a:t>αναστέλλεται κάτω από 5 </a:t>
            </a:r>
            <a:r>
              <a:rPr lang="en-US" altLang="el-GR" sz="1800" b="1" baseline="30000">
                <a:solidFill>
                  <a:srgbClr val="00FF00"/>
                </a:solidFill>
              </a:rPr>
              <a:t>o</a:t>
            </a:r>
            <a:r>
              <a:rPr lang="en-US" altLang="el-GR" sz="1800">
                <a:solidFill>
                  <a:srgbClr val="00FF00"/>
                </a:solidFill>
              </a:rPr>
              <a:t>C</a:t>
            </a:r>
            <a:endParaRPr lang="el-GR" altLang="el-GR" sz="1800">
              <a:solidFill>
                <a:srgbClr val="00FF00"/>
              </a:solidFill>
            </a:endParaRPr>
          </a:p>
        </p:txBody>
      </p:sp>
      <p:sp>
        <p:nvSpPr>
          <p:cNvPr id="21511" name="Text Box 16"/>
          <p:cNvSpPr txBox="1">
            <a:spLocks noChangeArrowheads="1"/>
          </p:cNvSpPr>
          <p:nvPr/>
        </p:nvSpPr>
        <p:spPr bwMode="auto">
          <a:xfrm>
            <a:off x="395288" y="3141663"/>
            <a:ext cx="3960812" cy="1258887"/>
          </a:xfrm>
          <a:prstGeom prst="rect">
            <a:avLst/>
          </a:prstGeom>
          <a:solidFill>
            <a:srgbClr val="FFFF99"/>
          </a:solidFill>
          <a:ln w="38100">
            <a:solidFill>
              <a:srgbClr val="800080"/>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l-GR" sz="2000" b="1" u="sng">
                <a:solidFill>
                  <a:srgbClr val="FF00FF"/>
                </a:solidFill>
              </a:rPr>
              <a:t>Καλαμπόκι</a:t>
            </a:r>
          </a:p>
          <a:p>
            <a:pPr eaLnBrk="1" hangingPunct="1">
              <a:spcBef>
                <a:spcPct val="0"/>
              </a:spcBef>
              <a:buFontTx/>
              <a:buNone/>
            </a:pPr>
            <a:r>
              <a:rPr lang="el-GR" altLang="el-GR" sz="1800" b="1">
                <a:solidFill>
                  <a:schemeClr val="accent1"/>
                </a:solidFill>
              </a:rPr>
              <a:t>Υγρασία  σπόρου = 13-15%</a:t>
            </a:r>
          </a:p>
          <a:p>
            <a:pPr eaLnBrk="1" hangingPunct="1">
              <a:spcBef>
                <a:spcPct val="0"/>
              </a:spcBef>
              <a:buFontTx/>
              <a:buNone/>
            </a:pPr>
            <a:r>
              <a:rPr lang="el-GR" altLang="el-GR" sz="1800" b="1">
                <a:solidFill>
                  <a:schemeClr val="accent1"/>
                </a:solidFill>
              </a:rPr>
              <a:t> Θερμοκρασία &lt; 15</a:t>
            </a:r>
            <a:r>
              <a:rPr lang="en-US" altLang="el-GR" sz="1800" b="1">
                <a:solidFill>
                  <a:schemeClr val="accent1"/>
                </a:solidFill>
              </a:rPr>
              <a:t> </a:t>
            </a:r>
            <a:r>
              <a:rPr lang="el-GR" altLang="el-GR" sz="1800" b="1" baseline="30000">
                <a:solidFill>
                  <a:schemeClr val="accent1"/>
                </a:solidFill>
              </a:rPr>
              <a:t>ο</a:t>
            </a:r>
            <a:r>
              <a:rPr lang="en-US" altLang="el-GR" sz="1800" b="1">
                <a:solidFill>
                  <a:schemeClr val="accent1"/>
                </a:solidFill>
              </a:rPr>
              <a:t>C</a:t>
            </a:r>
            <a:endParaRPr lang="el-GR" altLang="el-GR" sz="1800" b="1">
              <a:solidFill>
                <a:schemeClr val="accent1"/>
              </a:solidFill>
            </a:endParaRPr>
          </a:p>
          <a:p>
            <a:pPr eaLnBrk="1" hangingPunct="1">
              <a:spcBef>
                <a:spcPct val="0"/>
              </a:spcBef>
              <a:buFontTx/>
              <a:buNone/>
            </a:pPr>
            <a:r>
              <a:rPr lang="el-GR" altLang="el-GR" sz="1800" b="1">
                <a:solidFill>
                  <a:schemeClr val="accent1"/>
                </a:solidFill>
              </a:rPr>
              <a:t>Ξήρανση</a:t>
            </a:r>
          </a:p>
        </p:txBody>
      </p:sp>
      <p:sp>
        <p:nvSpPr>
          <p:cNvPr id="21512" name="Text Box 21"/>
          <p:cNvSpPr txBox="1">
            <a:spLocks noChangeArrowheads="1"/>
          </p:cNvSpPr>
          <p:nvPr/>
        </p:nvSpPr>
        <p:spPr bwMode="auto">
          <a:xfrm>
            <a:off x="4716463" y="3284538"/>
            <a:ext cx="3960812" cy="984250"/>
          </a:xfrm>
          <a:prstGeom prst="rect">
            <a:avLst/>
          </a:prstGeom>
          <a:solidFill>
            <a:srgbClr val="FFFF99"/>
          </a:solidFill>
          <a:ln w="38100">
            <a:solidFill>
              <a:srgbClr val="800080"/>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l-GR" sz="2000" b="1" u="sng">
                <a:solidFill>
                  <a:srgbClr val="FF00FF"/>
                </a:solidFill>
              </a:rPr>
              <a:t>Ρύζι</a:t>
            </a:r>
          </a:p>
          <a:p>
            <a:pPr eaLnBrk="1" hangingPunct="1">
              <a:spcBef>
                <a:spcPct val="0"/>
              </a:spcBef>
              <a:buFontTx/>
              <a:buNone/>
            </a:pPr>
            <a:r>
              <a:rPr lang="el-GR" altLang="el-GR" sz="1800" b="1">
                <a:solidFill>
                  <a:schemeClr val="accent1"/>
                </a:solidFill>
              </a:rPr>
              <a:t>Υγρασία  σπόρου = 13-14%</a:t>
            </a:r>
          </a:p>
          <a:p>
            <a:pPr eaLnBrk="1" hangingPunct="1">
              <a:spcBef>
                <a:spcPct val="0"/>
              </a:spcBef>
              <a:buFontTx/>
              <a:buNone/>
            </a:pPr>
            <a:r>
              <a:rPr lang="el-GR" altLang="el-GR" sz="1800" b="1">
                <a:solidFill>
                  <a:schemeClr val="accent1"/>
                </a:solidFill>
              </a:rPr>
              <a:t> Θερμοκρασία = 10</a:t>
            </a:r>
            <a:r>
              <a:rPr lang="en-US" altLang="el-GR" sz="1800" b="1">
                <a:solidFill>
                  <a:schemeClr val="accent1"/>
                </a:solidFill>
              </a:rPr>
              <a:t> </a:t>
            </a:r>
            <a:r>
              <a:rPr lang="el-GR" altLang="el-GR" sz="1800" b="1" baseline="30000">
                <a:solidFill>
                  <a:schemeClr val="accent1"/>
                </a:solidFill>
              </a:rPr>
              <a:t>ο</a:t>
            </a:r>
            <a:r>
              <a:rPr lang="en-US" altLang="el-GR" sz="1800" b="1">
                <a:solidFill>
                  <a:schemeClr val="accent1"/>
                </a:solidFill>
              </a:rPr>
              <a:t>C</a:t>
            </a:r>
            <a:endParaRPr lang="el-GR" altLang="el-GR" sz="1800" b="1">
              <a:solidFill>
                <a:schemeClr val="accent1"/>
              </a:solidFill>
            </a:endParaRPr>
          </a:p>
        </p:txBody>
      </p:sp>
      <p:sp>
        <p:nvSpPr>
          <p:cNvPr id="21513" name="Text Box 22"/>
          <p:cNvSpPr txBox="1">
            <a:spLocks noChangeArrowheads="1"/>
          </p:cNvSpPr>
          <p:nvPr/>
        </p:nvSpPr>
        <p:spPr bwMode="auto">
          <a:xfrm>
            <a:off x="539750" y="4652963"/>
            <a:ext cx="3960813" cy="984250"/>
          </a:xfrm>
          <a:prstGeom prst="rect">
            <a:avLst/>
          </a:prstGeom>
          <a:solidFill>
            <a:srgbClr val="FFFF99"/>
          </a:solidFill>
          <a:ln w="38100">
            <a:solidFill>
              <a:srgbClr val="800080"/>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l-GR" sz="2000" b="1" u="sng">
                <a:solidFill>
                  <a:srgbClr val="FF00FF"/>
                </a:solidFill>
              </a:rPr>
              <a:t>Σίκαλη</a:t>
            </a:r>
          </a:p>
          <a:p>
            <a:pPr eaLnBrk="1" hangingPunct="1">
              <a:spcBef>
                <a:spcPct val="0"/>
              </a:spcBef>
              <a:buFontTx/>
              <a:buNone/>
            </a:pPr>
            <a:r>
              <a:rPr lang="el-GR" altLang="el-GR" sz="1800" b="1">
                <a:solidFill>
                  <a:schemeClr val="accent1"/>
                </a:solidFill>
              </a:rPr>
              <a:t>Υγρασία  σπόρου = 12% - 13%</a:t>
            </a:r>
          </a:p>
          <a:p>
            <a:pPr eaLnBrk="1" hangingPunct="1">
              <a:spcBef>
                <a:spcPct val="0"/>
              </a:spcBef>
              <a:buFontTx/>
              <a:buNone/>
            </a:pPr>
            <a:r>
              <a:rPr lang="el-GR" altLang="el-GR" sz="1800" b="1">
                <a:solidFill>
                  <a:schemeClr val="accent1"/>
                </a:solidFill>
              </a:rPr>
              <a:t> Θερμοκρασία = 10</a:t>
            </a:r>
            <a:r>
              <a:rPr lang="en-US" altLang="el-GR" sz="1800" b="1">
                <a:solidFill>
                  <a:schemeClr val="accent1"/>
                </a:solidFill>
              </a:rPr>
              <a:t> </a:t>
            </a:r>
            <a:r>
              <a:rPr lang="el-GR" altLang="el-GR" sz="1800" b="1" baseline="30000">
                <a:solidFill>
                  <a:schemeClr val="accent1"/>
                </a:solidFill>
              </a:rPr>
              <a:t>ο</a:t>
            </a:r>
            <a:r>
              <a:rPr lang="en-US" altLang="el-GR" sz="1800" b="1">
                <a:solidFill>
                  <a:schemeClr val="accent1"/>
                </a:solidFill>
              </a:rPr>
              <a:t>C</a:t>
            </a:r>
            <a:endParaRPr lang="el-GR" altLang="el-GR" sz="1800" b="1">
              <a:solidFill>
                <a:schemeClr val="accent1"/>
              </a:solidFill>
            </a:endParaRPr>
          </a:p>
        </p:txBody>
      </p:sp>
      <p:sp>
        <p:nvSpPr>
          <p:cNvPr id="21514" name="Text Box 23"/>
          <p:cNvSpPr txBox="1">
            <a:spLocks noChangeArrowheads="1"/>
          </p:cNvSpPr>
          <p:nvPr/>
        </p:nvSpPr>
        <p:spPr bwMode="auto">
          <a:xfrm>
            <a:off x="4716463" y="4652963"/>
            <a:ext cx="3960812" cy="984250"/>
          </a:xfrm>
          <a:prstGeom prst="rect">
            <a:avLst/>
          </a:prstGeom>
          <a:solidFill>
            <a:srgbClr val="FFFF99"/>
          </a:solidFill>
          <a:ln w="38100">
            <a:solidFill>
              <a:srgbClr val="800080"/>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l-GR" sz="2000" b="1" u="sng">
                <a:solidFill>
                  <a:srgbClr val="FF00FF"/>
                </a:solidFill>
              </a:rPr>
              <a:t>Βρώμη</a:t>
            </a:r>
          </a:p>
          <a:p>
            <a:pPr eaLnBrk="1" hangingPunct="1">
              <a:spcBef>
                <a:spcPct val="0"/>
              </a:spcBef>
              <a:buFontTx/>
              <a:buNone/>
            </a:pPr>
            <a:r>
              <a:rPr lang="el-GR" altLang="el-GR" sz="1800" b="1">
                <a:solidFill>
                  <a:schemeClr val="accent1"/>
                </a:solidFill>
              </a:rPr>
              <a:t>Υγρασία  σπόρου = 12% - 13%</a:t>
            </a:r>
          </a:p>
          <a:p>
            <a:pPr eaLnBrk="1" hangingPunct="1">
              <a:spcBef>
                <a:spcPct val="0"/>
              </a:spcBef>
              <a:buFontTx/>
              <a:buNone/>
            </a:pPr>
            <a:r>
              <a:rPr lang="el-GR" altLang="el-GR" sz="1800" b="1">
                <a:solidFill>
                  <a:schemeClr val="accent1"/>
                </a:solidFill>
              </a:rPr>
              <a:t> Θερμοκρασία = 10</a:t>
            </a:r>
            <a:r>
              <a:rPr lang="en-US" altLang="el-GR" sz="1800" b="1">
                <a:solidFill>
                  <a:schemeClr val="accent1"/>
                </a:solidFill>
              </a:rPr>
              <a:t> </a:t>
            </a:r>
            <a:r>
              <a:rPr lang="el-GR" altLang="el-GR" sz="1800" b="1" baseline="30000">
                <a:solidFill>
                  <a:schemeClr val="accent1"/>
                </a:solidFill>
              </a:rPr>
              <a:t>ο</a:t>
            </a:r>
            <a:r>
              <a:rPr lang="en-US" altLang="el-GR" sz="1800" b="1">
                <a:solidFill>
                  <a:schemeClr val="accent1"/>
                </a:solidFill>
              </a:rPr>
              <a:t>C</a:t>
            </a:r>
            <a:endParaRPr lang="el-GR" altLang="el-GR" sz="1800" b="1">
              <a:solidFill>
                <a:schemeClr val="accent1"/>
              </a:solidFill>
            </a:endParaRPr>
          </a:p>
        </p:txBody>
      </p:sp>
    </p:spTree>
    <p:extLst>
      <p:ext uri="{BB962C8B-B14F-4D97-AF65-F5344CB8AC3E}">
        <p14:creationId xmlns:p14="http://schemas.microsoft.com/office/powerpoint/2010/main" val="4214280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sz="half" idx="1"/>
          </p:nvPr>
        </p:nvSpPr>
        <p:spPr>
          <a:xfrm>
            <a:off x="395288" y="1484313"/>
            <a:ext cx="4038600" cy="4824412"/>
          </a:xfrm>
        </p:spPr>
        <p:txBody>
          <a:bodyPr/>
          <a:lstStyle/>
          <a:p>
            <a:pPr eaLnBrk="1" hangingPunct="1"/>
            <a:r>
              <a:rPr lang="el-GR" altLang="el-GR" sz="2000" b="1" smtClean="0">
                <a:solidFill>
                  <a:srgbClr val="FFFF00"/>
                </a:solidFill>
              </a:rPr>
              <a:t>Αποθήκη απαλλαγμένη από έντομα και άλλα παράσιτα (απολυμάνσεις, απεντομώσεις)</a:t>
            </a:r>
          </a:p>
          <a:p>
            <a:pPr eaLnBrk="1" hangingPunct="1"/>
            <a:r>
              <a:rPr lang="el-GR" altLang="el-GR" sz="2000" b="1" smtClean="0">
                <a:solidFill>
                  <a:srgbClr val="FF9900"/>
                </a:solidFill>
              </a:rPr>
              <a:t>Αποθήκη καθαρή και στεγανή, λήψη μέτρων υγιεινής </a:t>
            </a:r>
          </a:p>
          <a:p>
            <a:pPr eaLnBrk="1" hangingPunct="1"/>
            <a:r>
              <a:rPr lang="el-GR" altLang="el-GR" sz="2000" b="1" smtClean="0">
                <a:solidFill>
                  <a:srgbClr val="FF00FF"/>
                </a:solidFill>
              </a:rPr>
              <a:t>Προσοχή σε σπασμένους σπόρους </a:t>
            </a:r>
          </a:p>
          <a:p>
            <a:pPr eaLnBrk="1" hangingPunct="1">
              <a:buFont typeface="Wingdings" pitchFamily="2" charset="2"/>
              <a:buNone/>
            </a:pPr>
            <a:r>
              <a:rPr lang="el-GR" altLang="el-GR" sz="2000" b="1" smtClean="0">
                <a:solidFill>
                  <a:srgbClr val="FF00FF"/>
                </a:solidFill>
              </a:rPr>
              <a:t>(δυσχέρεια αερισμού σε σιλό, εστία μολύνσεων και προσβολών από έντομα)</a:t>
            </a:r>
          </a:p>
          <a:p>
            <a:pPr eaLnBrk="1" hangingPunct="1"/>
            <a:r>
              <a:rPr lang="el-GR" altLang="el-GR" sz="2000" b="1" smtClean="0">
                <a:solidFill>
                  <a:srgbClr val="00FF00"/>
                </a:solidFill>
              </a:rPr>
              <a:t>Έλεγχος του αποθηκευμένου προϊόντος </a:t>
            </a:r>
          </a:p>
          <a:p>
            <a:pPr eaLnBrk="1" hangingPunct="1"/>
            <a:endParaRPr lang="el-GR" altLang="el-GR" sz="2000" smtClean="0">
              <a:solidFill>
                <a:srgbClr val="00FF00"/>
              </a:solidFill>
            </a:endParaRPr>
          </a:p>
        </p:txBody>
      </p:sp>
      <p:pic>
        <p:nvPicPr>
          <p:cNvPr id="22531" name="Picture 8" descr="ΕΠΙΠΕΔΕΣ ΑΠΟΘΗΚΕΣ ΚΑΙ ΣΙΛΟ ΣΙΤΟΣ ΠΕΛΛΑΣ ΑΕ"/>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10175" y="1600200"/>
            <a:ext cx="2914650" cy="2189163"/>
          </a:xfrm>
          <a:noFill/>
          <a:extLst>
            <a:ext uri="{909E8E84-426E-40DD-AFC4-6F175D3DCCD1}">
              <a14:hiddenFill xmlns:a14="http://schemas.microsoft.com/office/drawing/2010/main">
                <a:solidFill>
                  <a:srgbClr val="FFFFFF"/>
                </a:solidFill>
              </a14:hiddenFill>
            </a:ext>
          </a:extLst>
        </p:spPr>
      </p:pic>
      <p:sp>
        <p:nvSpPr>
          <p:cNvPr id="67588" name="Rectangle 4"/>
          <p:cNvSpPr>
            <a:spLocks noChangeArrowheads="1"/>
          </p:cNvSpPr>
          <p:nvPr/>
        </p:nvSpPr>
        <p:spPr bwMode="auto">
          <a:xfrm>
            <a:off x="611188" y="188913"/>
            <a:ext cx="8229600" cy="703262"/>
          </a:xfrm>
          <a:prstGeom prst="rect">
            <a:avLst/>
          </a:prstGeom>
          <a:noFill/>
          <a:ln w="9525">
            <a:noFill/>
            <a:miter lim="800000"/>
            <a:headEnd/>
            <a:tailEnd/>
          </a:ln>
          <a:effectLst/>
        </p:spPr>
        <p:txBody>
          <a:bodyPr anchor="ctr"/>
          <a:lstStyle/>
          <a:p>
            <a:pPr algn="ctr">
              <a:defRPr/>
            </a:pPr>
            <a:r>
              <a:rPr lang="el-GR" sz="2800">
                <a:solidFill>
                  <a:srgbClr val="FF00FF"/>
                </a:solidFill>
                <a:effectLst>
                  <a:outerShdw blurRad="38100" dist="38100" dir="2700000" algn="tl">
                    <a:srgbClr val="000000"/>
                  </a:outerShdw>
                </a:effectLst>
                <a:latin typeface="Comic Sans MS" pitchFamily="66" charset="0"/>
              </a:rPr>
              <a:t>ΑΠΟΘΗΚΕΥΣΗ ΔΗΜΗΤΡΙΑΚΩΝ</a:t>
            </a:r>
          </a:p>
        </p:txBody>
      </p:sp>
      <p:pic>
        <p:nvPicPr>
          <p:cNvPr id="22533" name="Picture 11" descr="ΣΙΛΟ ΣΙΤΟΣ ΠΕΛΛΑΣ ΑΕ"/>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11713" y="3941763"/>
            <a:ext cx="3709987" cy="2189162"/>
          </a:xfrm>
          <a:noFill/>
          <a:extLst>
            <a:ext uri="{909E8E84-426E-40DD-AFC4-6F175D3DCCD1}">
              <a14:hiddenFill xmlns:a14="http://schemas.microsoft.com/office/drawing/2010/main">
                <a:solidFill>
                  <a:srgbClr val="FFFFFF"/>
                </a:solidFill>
              </a14:hiddenFill>
            </a:ext>
          </a:extLst>
        </p:spPr>
      </p:pic>
      <p:sp>
        <p:nvSpPr>
          <p:cNvPr id="22534" name="Text Box 14"/>
          <p:cNvSpPr txBox="1">
            <a:spLocks noChangeArrowheads="1"/>
          </p:cNvSpPr>
          <p:nvPr/>
        </p:nvSpPr>
        <p:spPr bwMode="auto">
          <a:xfrm>
            <a:off x="5148263" y="6237288"/>
            <a:ext cx="3384550" cy="40481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l-GR" sz="1800">
                <a:solidFill>
                  <a:srgbClr val="FFCCFF"/>
                </a:solidFill>
              </a:rPr>
              <a:t>Επίπεδες αποθήκες και Σιλό</a:t>
            </a:r>
          </a:p>
        </p:txBody>
      </p:sp>
    </p:spTree>
    <p:extLst>
      <p:ext uri="{BB962C8B-B14F-4D97-AF65-F5344CB8AC3E}">
        <p14:creationId xmlns:p14="http://schemas.microsoft.com/office/powerpoint/2010/main" val="4003227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3"/>
            <a:ext cx="8229600" cy="703262"/>
          </a:xfrm>
        </p:spPr>
        <p:txBody>
          <a:bodyPr/>
          <a:lstStyle/>
          <a:p>
            <a:pPr eaLnBrk="1" hangingPunct="1"/>
            <a:r>
              <a:rPr lang="el-GR" altLang="el-GR" sz="2800" b="1" smtClean="0">
                <a:solidFill>
                  <a:srgbClr val="FF00FF"/>
                </a:solidFill>
                <a:latin typeface="Comic Sans MS" pitchFamily="66" charset="0"/>
              </a:rPr>
              <a:t>Τεχνικές ελέγχου παρασίτων</a:t>
            </a:r>
          </a:p>
        </p:txBody>
      </p:sp>
      <p:sp>
        <p:nvSpPr>
          <p:cNvPr id="23555" name="Rectangle 3"/>
          <p:cNvSpPr>
            <a:spLocks noGrp="1" noChangeArrowheads="1"/>
          </p:cNvSpPr>
          <p:nvPr>
            <p:ph type="body" idx="1"/>
          </p:nvPr>
        </p:nvSpPr>
        <p:spPr>
          <a:xfrm>
            <a:off x="468313" y="1125538"/>
            <a:ext cx="8229600" cy="5256212"/>
          </a:xfrm>
          <a:solidFill>
            <a:srgbClr val="CCFF99"/>
          </a:solidFill>
          <a:ln w="38100">
            <a:solidFill>
              <a:srgbClr val="FF0066"/>
            </a:solidFill>
            <a:miter lim="800000"/>
            <a:headEnd/>
            <a:tailEnd/>
          </a:ln>
        </p:spPr>
        <p:txBody>
          <a:bodyPr/>
          <a:lstStyle/>
          <a:p>
            <a:pPr eaLnBrk="1" hangingPunct="1">
              <a:lnSpc>
                <a:spcPct val="90000"/>
              </a:lnSpc>
            </a:pPr>
            <a:r>
              <a:rPr lang="el-GR" altLang="el-GR" sz="2000" b="1" smtClean="0">
                <a:solidFill>
                  <a:srgbClr val="CC00CC"/>
                </a:solidFill>
              </a:rPr>
              <a:t>Έλεγχος κλίματος (ψύξη, αερισμός) για μείωση υγρασίας, εντόμων και μυκήτων</a:t>
            </a:r>
          </a:p>
          <a:p>
            <a:pPr eaLnBrk="1" hangingPunct="1">
              <a:lnSpc>
                <a:spcPct val="90000"/>
              </a:lnSpc>
            </a:pPr>
            <a:endParaRPr lang="el-GR" altLang="el-GR" sz="2000" b="1" smtClean="0">
              <a:solidFill>
                <a:srgbClr val="CC00CC"/>
              </a:solidFill>
            </a:endParaRPr>
          </a:p>
          <a:p>
            <a:pPr eaLnBrk="1" hangingPunct="1">
              <a:lnSpc>
                <a:spcPct val="90000"/>
              </a:lnSpc>
            </a:pPr>
            <a:r>
              <a:rPr lang="el-GR" altLang="el-GR" sz="2000" b="1" smtClean="0">
                <a:solidFill>
                  <a:srgbClr val="CC00CC"/>
                </a:solidFill>
              </a:rPr>
              <a:t>Φυσικά εμπόδια για την προστασία των σπόρων (στεγανός χώρος)</a:t>
            </a:r>
          </a:p>
          <a:p>
            <a:pPr eaLnBrk="1" hangingPunct="1">
              <a:lnSpc>
                <a:spcPct val="90000"/>
              </a:lnSpc>
            </a:pPr>
            <a:endParaRPr lang="el-GR" altLang="el-GR" sz="2000" b="1" smtClean="0">
              <a:solidFill>
                <a:srgbClr val="CC00CC"/>
              </a:solidFill>
            </a:endParaRPr>
          </a:p>
          <a:p>
            <a:pPr eaLnBrk="1" hangingPunct="1">
              <a:lnSpc>
                <a:spcPct val="90000"/>
              </a:lnSpc>
            </a:pPr>
            <a:r>
              <a:rPr lang="el-GR" altLang="el-GR" sz="2000" b="1" smtClean="0">
                <a:solidFill>
                  <a:srgbClr val="CC00CC"/>
                </a:solidFill>
              </a:rPr>
              <a:t>Σκευάσματα υποκαπνισμού (φωσφίνη, βρωμιούχο μεθύλιο) και εντομοκτόνα επαφής (ψεκασμός)</a:t>
            </a:r>
          </a:p>
          <a:p>
            <a:pPr eaLnBrk="1" hangingPunct="1">
              <a:lnSpc>
                <a:spcPct val="90000"/>
              </a:lnSpc>
            </a:pPr>
            <a:endParaRPr lang="el-GR" altLang="el-GR" sz="2000" b="1" smtClean="0">
              <a:solidFill>
                <a:srgbClr val="CC00CC"/>
              </a:solidFill>
            </a:endParaRPr>
          </a:p>
          <a:p>
            <a:pPr eaLnBrk="1" hangingPunct="1">
              <a:lnSpc>
                <a:spcPct val="90000"/>
              </a:lnSpc>
            </a:pPr>
            <a:r>
              <a:rPr lang="el-GR" altLang="el-GR" sz="2000" b="1" smtClean="0">
                <a:solidFill>
                  <a:srgbClr val="CC00CC"/>
                </a:solidFill>
              </a:rPr>
              <a:t>Παγίδες για τον έλεγχο τρωκτικών</a:t>
            </a:r>
          </a:p>
          <a:p>
            <a:pPr eaLnBrk="1" hangingPunct="1">
              <a:lnSpc>
                <a:spcPct val="90000"/>
              </a:lnSpc>
            </a:pPr>
            <a:endParaRPr lang="el-GR" altLang="el-GR" sz="2000" b="1" smtClean="0">
              <a:solidFill>
                <a:srgbClr val="CC00CC"/>
              </a:solidFill>
            </a:endParaRPr>
          </a:p>
          <a:p>
            <a:pPr eaLnBrk="1" hangingPunct="1">
              <a:lnSpc>
                <a:spcPct val="90000"/>
              </a:lnSpc>
            </a:pPr>
            <a:r>
              <a:rPr lang="el-GR" altLang="el-GR" sz="2000" b="1" smtClean="0">
                <a:solidFill>
                  <a:srgbClr val="CC00CC"/>
                </a:solidFill>
              </a:rPr>
              <a:t>Ανθεκτικές ποικιλίες</a:t>
            </a:r>
          </a:p>
          <a:p>
            <a:pPr eaLnBrk="1" hangingPunct="1">
              <a:lnSpc>
                <a:spcPct val="90000"/>
              </a:lnSpc>
            </a:pPr>
            <a:endParaRPr lang="el-GR" altLang="el-GR" sz="2000" b="1" smtClean="0">
              <a:solidFill>
                <a:srgbClr val="CC00CC"/>
              </a:solidFill>
            </a:endParaRPr>
          </a:p>
          <a:p>
            <a:pPr eaLnBrk="1" hangingPunct="1">
              <a:lnSpc>
                <a:spcPct val="90000"/>
              </a:lnSpc>
            </a:pPr>
            <a:r>
              <a:rPr lang="el-GR" altLang="el-GR" sz="2000" b="1" smtClean="0">
                <a:solidFill>
                  <a:srgbClr val="CC00CC"/>
                </a:solidFill>
              </a:rPr>
              <a:t>Μεταχείριση με θερμότητα </a:t>
            </a:r>
            <a:r>
              <a:rPr lang="en-GB" altLang="el-GR" sz="2000" b="1" smtClean="0">
                <a:solidFill>
                  <a:srgbClr val="CC00CC"/>
                </a:solidFill>
              </a:rPr>
              <a:t>(</a:t>
            </a:r>
            <a:r>
              <a:rPr lang="el-GR" altLang="el-GR" sz="2000" b="1" smtClean="0">
                <a:solidFill>
                  <a:srgbClr val="CC00CC"/>
                </a:solidFill>
              </a:rPr>
              <a:t>περισσότερο από</a:t>
            </a:r>
            <a:r>
              <a:rPr lang="en-GB" altLang="el-GR" sz="2000" b="1" smtClean="0">
                <a:solidFill>
                  <a:srgbClr val="CC00CC"/>
                </a:solidFill>
              </a:rPr>
              <a:t> 60°C) </a:t>
            </a:r>
            <a:r>
              <a:rPr lang="el-GR" altLang="el-GR" sz="2000" b="1" smtClean="0">
                <a:solidFill>
                  <a:srgbClr val="CC00CC"/>
                </a:solidFill>
              </a:rPr>
              <a:t>σε μη προσβεβλημένο σπόρο</a:t>
            </a:r>
          </a:p>
          <a:p>
            <a:pPr eaLnBrk="1" hangingPunct="1">
              <a:lnSpc>
                <a:spcPct val="90000"/>
              </a:lnSpc>
            </a:pPr>
            <a:endParaRPr lang="el-GR" altLang="el-GR" sz="2000" b="1" smtClean="0">
              <a:solidFill>
                <a:srgbClr val="CC00CC"/>
              </a:solidFill>
            </a:endParaRPr>
          </a:p>
        </p:txBody>
      </p:sp>
    </p:spTree>
    <p:extLst>
      <p:ext uri="{BB962C8B-B14F-4D97-AF65-F5344CB8AC3E}">
        <p14:creationId xmlns:p14="http://schemas.microsoft.com/office/powerpoint/2010/main" val="2313437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p:cNvSpPr>
            <a:spLocks noGrp="1" noChangeArrowheads="1"/>
          </p:cNvSpPr>
          <p:nvPr>
            <p:ph type="title" sz="quarter"/>
          </p:nvPr>
        </p:nvSpPr>
        <p:spPr>
          <a:xfrm>
            <a:off x="468313" y="0"/>
            <a:ext cx="8229600" cy="1143000"/>
          </a:xfrm>
        </p:spPr>
        <p:txBody>
          <a:bodyPr/>
          <a:lstStyle/>
          <a:p>
            <a:pPr eaLnBrk="1" hangingPunct="1"/>
            <a:r>
              <a:rPr lang="el-GR" altLang="el-GR" sz="2800" b="1" smtClean="0">
                <a:solidFill>
                  <a:srgbClr val="FF00FF"/>
                </a:solidFill>
                <a:latin typeface="Comic Sans MS" pitchFamily="66" charset="0"/>
              </a:rPr>
              <a:t>ΕΠΙΠΕΔΕΣ ΑΠΟΘΗΚΕΣ</a:t>
            </a:r>
          </a:p>
        </p:txBody>
      </p:sp>
      <p:pic>
        <p:nvPicPr>
          <p:cNvPr id="24579" name="Picture 4" descr="ΥΠΟΚΑΠΝΙΣΜΟΣ"/>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39750" y="1268413"/>
            <a:ext cx="3567113" cy="2505075"/>
          </a:xfrm>
          <a:noFill/>
          <a:extLst>
            <a:ext uri="{909E8E84-426E-40DD-AFC4-6F175D3DCCD1}">
              <a14:hiddenFill xmlns:a14="http://schemas.microsoft.com/office/drawing/2010/main">
                <a:solidFill>
                  <a:srgbClr val="FFFFFF"/>
                </a:solidFill>
              </a14:hiddenFill>
            </a:ext>
          </a:extLst>
        </p:spPr>
      </p:pic>
      <p:pic>
        <p:nvPicPr>
          <p:cNvPr id="24580" name="Picture 6" descr="apothiki2"/>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03800" y="1268413"/>
            <a:ext cx="3455988" cy="2587625"/>
          </a:xfrm>
          <a:noFill/>
          <a:extLst>
            <a:ext uri="{909E8E84-426E-40DD-AFC4-6F175D3DCCD1}">
              <a14:hiddenFill xmlns:a14="http://schemas.microsoft.com/office/drawing/2010/main">
                <a:solidFill>
                  <a:srgbClr val="FFFFFF"/>
                </a:solidFill>
              </a14:hiddenFill>
            </a:ext>
          </a:extLst>
        </p:spPr>
      </p:pic>
      <p:pic>
        <p:nvPicPr>
          <p:cNvPr id="24581" name="Picture 9" descr="image018"/>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0825" y="4292600"/>
            <a:ext cx="4224338" cy="2214563"/>
          </a:xfrm>
          <a:noFill/>
          <a:extLst>
            <a:ext uri="{909E8E84-426E-40DD-AFC4-6F175D3DCCD1}">
              <a14:hiddenFill xmlns:a14="http://schemas.microsoft.com/office/drawing/2010/main">
                <a:solidFill>
                  <a:srgbClr val="FFFFFF"/>
                </a:solidFill>
              </a14:hiddenFill>
            </a:ext>
          </a:extLst>
        </p:spPr>
      </p:pic>
      <p:pic>
        <p:nvPicPr>
          <p:cNvPr id="24582" name="Picture 12" descr="image020"/>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716463" y="4292600"/>
            <a:ext cx="3887787" cy="22399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791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title"/>
          </p:nvPr>
        </p:nvSpPr>
        <p:spPr>
          <a:xfrm>
            <a:off x="611188" y="1125538"/>
            <a:ext cx="8229600" cy="1143000"/>
          </a:xfrm>
        </p:spPr>
        <p:txBody>
          <a:bodyPr/>
          <a:lstStyle/>
          <a:p>
            <a:pPr eaLnBrk="1" hangingPunct="1"/>
            <a:r>
              <a:rPr lang="el-GR" altLang="el-GR" sz="3200" b="1" smtClean="0">
                <a:solidFill>
                  <a:srgbClr val="FF00FF"/>
                </a:solidFill>
              </a:rPr>
              <a:t>ΚΑΤΑΚΟΡΥΦΕΣ </a:t>
            </a:r>
            <a:r>
              <a:rPr lang="en-US" altLang="el-GR" sz="3200" b="1" smtClean="0">
                <a:solidFill>
                  <a:srgbClr val="FF00FF"/>
                </a:solidFill>
              </a:rPr>
              <a:t/>
            </a:r>
            <a:br>
              <a:rPr lang="en-US" altLang="el-GR" sz="3200" b="1" smtClean="0">
                <a:solidFill>
                  <a:srgbClr val="FF00FF"/>
                </a:solidFill>
              </a:rPr>
            </a:br>
            <a:r>
              <a:rPr lang="el-GR" altLang="el-GR" sz="3200" b="1" smtClean="0">
                <a:solidFill>
                  <a:srgbClr val="FF00FF"/>
                </a:solidFill>
              </a:rPr>
              <a:t>ΑΠΟΘΗΚΕΣ </a:t>
            </a:r>
            <a:r>
              <a:rPr lang="en-US" altLang="el-GR" sz="3200" b="1" smtClean="0">
                <a:solidFill>
                  <a:srgbClr val="FF00FF"/>
                </a:solidFill>
              </a:rPr>
              <a:t/>
            </a:r>
            <a:br>
              <a:rPr lang="en-US" altLang="el-GR" sz="3200" b="1" smtClean="0">
                <a:solidFill>
                  <a:srgbClr val="FF00FF"/>
                </a:solidFill>
              </a:rPr>
            </a:br>
            <a:r>
              <a:rPr lang="el-GR" altLang="el-GR" sz="3200" b="1" smtClean="0">
                <a:solidFill>
                  <a:srgbClr val="FF00FF"/>
                </a:solidFill>
              </a:rPr>
              <a:t>(</a:t>
            </a:r>
            <a:r>
              <a:rPr lang="en-US" altLang="el-GR" sz="3200" b="1" smtClean="0">
                <a:solidFill>
                  <a:srgbClr val="FF00FF"/>
                </a:solidFill>
              </a:rPr>
              <a:t>SILOS)</a:t>
            </a:r>
            <a:endParaRPr lang="el-GR" altLang="el-GR" sz="3200" b="1" smtClean="0">
              <a:solidFill>
                <a:srgbClr val="FF00FF"/>
              </a:solidFill>
              <a:latin typeface="Comic Sans MS" pitchFamily="66" charset="0"/>
            </a:endParaRPr>
          </a:p>
        </p:txBody>
      </p:sp>
      <p:pic>
        <p:nvPicPr>
          <p:cNvPr id="25603" name="Picture 14" descr="image00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51275" y="2997200"/>
            <a:ext cx="1914525" cy="1971675"/>
          </a:xfrm>
          <a:noFill/>
          <a:extLst>
            <a:ext uri="{909E8E84-426E-40DD-AFC4-6F175D3DCCD1}">
              <a14:hiddenFill xmlns:a14="http://schemas.microsoft.com/office/drawing/2010/main">
                <a:solidFill>
                  <a:srgbClr val="FFFFFF"/>
                </a:solidFill>
              </a14:hiddenFill>
            </a:ext>
          </a:extLst>
        </p:spPr>
      </p:pic>
      <p:pic>
        <p:nvPicPr>
          <p:cNvPr id="25604" name="Picture 4" descr="image004"/>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79388" y="476250"/>
            <a:ext cx="2879725" cy="2073275"/>
          </a:xfrm>
          <a:noFill/>
          <a:extLst>
            <a:ext uri="{909E8E84-426E-40DD-AFC4-6F175D3DCCD1}">
              <a14:hiddenFill xmlns:a14="http://schemas.microsoft.com/office/drawing/2010/main">
                <a:solidFill>
                  <a:srgbClr val="FFFFFF"/>
                </a:solidFill>
              </a14:hiddenFill>
            </a:ext>
          </a:extLst>
        </p:spPr>
      </p:pic>
      <p:pic>
        <p:nvPicPr>
          <p:cNvPr id="25605" name="Picture 7" descr="image010"/>
          <p:cNvPicPr>
            <a:picLocks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588125" y="333375"/>
            <a:ext cx="2330450" cy="2879725"/>
          </a:xfrm>
          <a:noFill/>
          <a:extLst>
            <a:ext uri="{909E8E84-426E-40DD-AFC4-6F175D3DCCD1}">
              <a14:hiddenFill xmlns:a14="http://schemas.microsoft.com/office/drawing/2010/main">
                <a:solidFill>
                  <a:srgbClr val="FFFFFF"/>
                </a:solidFill>
              </a14:hiddenFill>
            </a:ext>
          </a:extLst>
        </p:spPr>
      </p:pic>
      <p:pic>
        <p:nvPicPr>
          <p:cNvPr id="25606" name="Picture 10" descr="silo_02"/>
          <p:cNvPicPr>
            <a:picLocks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395288" y="3141663"/>
            <a:ext cx="2881312" cy="2492375"/>
          </a:xfrm>
          <a:noFill/>
          <a:extLst>
            <a:ext uri="{909E8E84-426E-40DD-AFC4-6F175D3DCCD1}">
              <a14:hiddenFill xmlns:a14="http://schemas.microsoft.com/office/drawing/2010/main">
                <a:solidFill>
                  <a:srgbClr val="FFFFFF"/>
                </a:solidFill>
              </a14:hiddenFill>
            </a:ext>
          </a:extLst>
        </p:spPr>
      </p:pic>
      <p:pic>
        <p:nvPicPr>
          <p:cNvPr id="25607" name="Picture 16" descr="sillos02"/>
          <p:cNvPicPr>
            <a:picLocks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6659563" y="4221163"/>
            <a:ext cx="2105025" cy="23431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736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7313" y="1628775"/>
            <a:ext cx="3960812" cy="44005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endParaRPr lang="el-GR" dirty="0"/>
          </a:p>
          <a:p>
            <a:pPr>
              <a:defRPr/>
            </a:pPr>
            <a:endParaRPr lang="el-GR" dirty="0"/>
          </a:p>
          <a:p>
            <a:pPr>
              <a:defRPr/>
            </a:pPr>
            <a:endParaRPr lang="el-GR" dirty="0"/>
          </a:p>
          <a:p>
            <a:pPr>
              <a:defRPr/>
            </a:pPr>
            <a:endParaRPr lang="el-GR" dirty="0"/>
          </a:p>
          <a:p>
            <a:pPr>
              <a:defRPr/>
            </a:pPr>
            <a:endParaRPr lang="el-GR" dirty="0"/>
          </a:p>
          <a:p>
            <a:pPr>
              <a:defRPr/>
            </a:pPr>
            <a:endParaRPr lang="el-GR" dirty="0"/>
          </a:p>
          <a:p>
            <a:pPr algn="ctr">
              <a:defRPr/>
            </a:pPr>
            <a:r>
              <a:rPr lang="el-GR" sz="3200" dirty="0"/>
              <a:t>Ακατάλληλη Συντήρηση</a:t>
            </a:r>
          </a:p>
          <a:p>
            <a:pPr>
              <a:defRPr/>
            </a:pPr>
            <a:endParaRPr lang="el-GR" dirty="0"/>
          </a:p>
          <a:p>
            <a:pPr>
              <a:defRPr/>
            </a:pPr>
            <a:endParaRPr lang="el-GR" dirty="0"/>
          </a:p>
          <a:p>
            <a:pPr>
              <a:defRPr/>
            </a:pPr>
            <a:endParaRPr lang="el-GR" dirty="0"/>
          </a:p>
          <a:p>
            <a:pPr>
              <a:defRPr/>
            </a:pPr>
            <a:endParaRPr lang="el-GR" dirty="0"/>
          </a:p>
          <a:p>
            <a:pPr>
              <a:defRPr/>
            </a:pPr>
            <a:endParaRPr lang="el-GR" dirty="0"/>
          </a:p>
          <a:p>
            <a:pPr>
              <a:defRPr/>
            </a:pPr>
            <a:endParaRPr lang="el-GR" dirty="0"/>
          </a:p>
        </p:txBody>
      </p:sp>
    </p:spTree>
    <p:extLst>
      <p:ext uri="{BB962C8B-B14F-4D97-AF65-F5344CB8AC3E}">
        <p14:creationId xmlns:p14="http://schemas.microsoft.com/office/powerpoint/2010/main" val="533668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836613"/>
            <a:ext cx="8229600" cy="5289550"/>
          </a:xfrm>
          <a:solidFill>
            <a:srgbClr val="ECD3B2"/>
          </a:solidFill>
        </p:spPr>
        <p:txBody>
          <a:bodyPr/>
          <a:lstStyle/>
          <a:p>
            <a:pPr marL="609600" indent="-609600" algn="ctr" eaLnBrk="1" hangingPunct="1">
              <a:buFontTx/>
              <a:buNone/>
            </a:pPr>
            <a:r>
              <a:rPr lang="el-GR" altLang="el-GR" u="sng" smtClean="0">
                <a:latin typeface="Comic Sans MS" pitchFamily="66" charset="0"/>
              </a:rPr>
              <a:t>Υψηλή υγρασία</a:t>
            </a:r>
            <a:r>
              <a:rPr lang="el-GR" altLang="el-GR" smtClean="0">
                <a:latin typeface="Comic Sans MS" pitchFamily="66" charset="0"/>
              </a:rPr>
              <a:t> </a:t>
            </a:r>
            <a:endParaRPr lang="en-US" altLang="el-GR" smtClean="0">
              <a:latin typeface="Comic Sans MS" pitchFamily="66" charset="0"/>
            </a:endParaRPr>
          </a:p>
          <a:p>
            <a:pPr marL="609600" indent="-609600" algn="ctr" eaLnBrk="1" hangingPunct="1">
              <a:buFontTx/>
              <a:buNone/>
            </a:pPr>
            <a:r>
              <a:rPr lang="el-GR" altLang="el-GR" smtClean="0">
                <a:latin typeface="Comic Sans MS" pitchFamily="66" charset="0"/>
              </a:rPr>
              <a:t>με σχετικά </a:t>
            </a:r>
            <a:endParaRPr lang="en-US" altLang="el-GR" smtClean="0">
              <a:latin typeface="Comic Sans MS" pitchFamily="66" charset="0"/>
            </a:endParaRPr>
          </a:p>
          <a:p>
            <a:pPr marL="609600" indent="-609600" algn="ctr" eaLnBrk="1" hangingPunct="1">
              <a:buFontTx/>
              <a:buNone/>
            </a:pPr>
            <a:r>
              <a:rPr lang="el-GR" altLang="el-GR" u="sng" smtClean="0">
                <a:latin typeface="Comic Sans MS" pitchFamily="66" charset="0"/>
              </a:rPr>
              <a:t>υψηλή θερμοκρασία</a:t>
            </a:r>
            <a:r>
              <a:rPr lang="el-GR" altLang="el-GR" smtClean="0">
                <a:latin typeface="Comic Sans MS" pitchFamily="66" charset="0"/>
              </a:rPr>
              <a:t> </a:t>
            </a:r>
            <a:endParaRPr lang="en-US" altLang="el-GR" smtClean="0">
              <a:latin typeface="Comic Sans MS" pitchFamily="66" charset="0"/>
            </a:endParaRPr>
          </a:p>
          <a:p>
            <a:pPr marL="609600" indent="-609600" algn="ctr" eaLnBrk="1" hangingPunct="1">
              <a:buFontTx/>
              <a:buNone/>
            </a:pPr>
            <a:r>
              <a:rPr lang="el-GR" altLang="el-GR" smtClean="0">
                <a:latin typeface="Comic Sans MS" pitchFamily="66" charset="0"/>
              </a:rPr>
              <a:t>δημιουργούν ευνοϊκό περιβάλλον για την ταχεία ανάπτυξη</a:t>
            </a:r>
            <a:r>
              <a:rPr lang="en-US" altLang="el-GR" smtClean="0">
                <a:latin typeface="Comic Sans MS" pitchFamily="66" charset="0"/>
              </a:rPr>
              <a:t>:</a:t>
            </a:r>
            <a:r>
              <a:rPr lang="el-GR" altLang="el-GR" smtClean="0">
                <a:latin typeface="Comic Sans MS" pitchFamily="66" charset="0"/>
              </a:rPr>
              <a:t> </a:t>
            </a:r>
            <a:endParaRPr lang="en-US" altLang="el-GR" smtClean="0">
              <a:latin typeface="Comic Sans MS" pitchFamily="66" charset="0"/>
            </a:endParaRPr>
          </a:p>
          <a:p>
            <a:pPr marL="609600" indent="-609600" algn="ctr" eaLnBrk="1" hangingPunct="1">
              <a:buFontTx/>
              <a:buAutoNum type="arabicPeriod"/>
            </a:pPr>
            <a:r>
              <a:rPr lang="el-GR" altLang="el-GR" smtClean="0">
                <a:latin typeface="Comic Sans MS" pitchFamily="66" charset="0"/>
              </a:rPr>
              <a:t>των μυκήτων (Aspergillus, Penicillium, </a:t>
            </a:r>
            <a:r>
              <a:rPr lang="en-US" altLang="el-GR" smtClean="0">
                <a:latin typeface="Comic Sans MS" pitchFamily="66" charset="0"/>
              </a:rPr>
              <a:t>F</a:t>
            </a:r>
            <a:r>
              <a:rPr lang="el-GR" altLang="el-GR" smtClean="0">
                <a:latin typeface="Comic Sans MS" pitchFamily="66" charset="0"/>
              </a:rPr>
              <a:t>usarium, Ospora κ.ά.), </a:t>
            </a:r>
            <a:endParaRPr lang="en-US" altLang="el-GR" smtClean="0">
              <a:latin typeface="Comic Sans MS" pitchFamily="66" charset="0"/>
            </a:endParaRPr>
          </a:p>
          <a:p>
            <a:pPr marL="609600" indent="-609600" algn="ctr" eaLnBrk="1" hangingPunct="1">
              <a:buFontTx/>
              <a:buAutoNum type="arabicPeriod"/>
            </a:pPr>
            <a:r>
              <a:rPr lang="el-GR" altLang="el-GR" smtClean="0">
                <a:latin typeface="Comic Sans MS" pitchFamily="66" charset="0"/>
              </a:rPr>
              <a:t>και των εντόμων. </a:t>
            </a:r>
          </a:p>
        </p:txBody>
      </p:sp>
      <p:sp>
        <p:nvSpPr>
          <p:cNvPr id="5" name="TextBox 4"/>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3795526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Θέση αριθμού διαφάνειας 1" descr="."/>
          <p:cNvSpPr>
            <a:spLocks noGrp="1"/>
          </p:cNvSpPr>
          <p:nvPr>
            <p:ph type="sldNum" sz="quarter" idx="12"/>
            <p:custDataLst>
              <p:tags r:id="rId2"/>
            </p:custDataLst>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pic>
        <p:nvPicPr>
          <p:cNvPr id="6" name="Εικόνα 1" descr=" Λογότυπο Επιχειρησιακού Προγράμματος Εκπαίδευση και Δια βίου Μάθηση.   ">
            <a:hlinkClick r:id="rId7" tooltip="Μετάβαση σε www.edulll.gr"/>
          </p:cNvPr>
          <p:cNvPicPr>
            <a:picLocks noChangeAspect="1" noChangeArrowheads="1"/>
          </p:cNvPicPr>
          <p:nvPr/>
        </p:nvPicPr>
        <p:blipFill>
          <a:blip r:embed="rId8"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Θέση περιεχομένου 1"/>
          <p:cNvSpPr>
            <a:spLocks noGrp="1"/>
          </p:cNvSpPr>
          <p:nvPr>
            <p:ph idx="1"/>
            <p:custDataLst>
              <p:tags r:id="rId3"/>
            </p:custDataLst>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a:t>
            </a:r>
            <a:r>
              <a:rPr lang="en-US" sz="2000" dirty="0" smtClean="0"/>
              <a:t>.</a:t>
            </a:r>
            <a:r>
              <a:rPr lang="el-GR" sz="2000" dirty="0" smtClean="0"/>
              <a:t> </a:t>
            </a:r>
            <a:endParaRPr lang="en-US" sz="2000" dirty="0" smtClean="0"/>
          </a:p>
          <a:p>
            <a:pPr lvl="0">
              <a:spcBef>
                <a:spcPts val="0"/>
              </a:spcBef>
              <a:spcAft>
                <a:spcPts val="600"/>
              </a:spcAft>
            </a:pPr>
            <a:r>
              <a:rPr lang="el-GR" sz="2000" dirty="0">
                <a:solidFill>
                  <a:prstClr val="black"/>
                </a:solidFill>
              </a:rPr>
              <a:t>Το έργο «</a:t>
            </a:r>
            <a:r>
              <a:rPr lang="el-GR" sz="2000" b="1" dirty="0">
                <a:solidFill>
                  <a:prstClr val="black"/>
                </a:solidFill>
              </a:rPr>
              <a:t>Ανοικτά Ακαδημαϊκά Μαθήματα στο ΤΕΙ Θεσσαλίας</a:t>
            </a:r>
            <a:r>
              <a:rPr lang="el-GR" sz="2000" dirty="0">
                <a:solidFill>
                  <a:prstClr val="black"/>
                </a:solidFill>
              </a:rPr>
              <a:t>» έχει χρηματοδοτήσει μόνο τη αναδιαμόρφωση του εκπαιδευτικού υλικού</a:t>
            </a:r>
            <a:r>
              <a:rPr lang="el-GR" sz="2000" dirty="0" smtClean="0">
                <a:solidFill>
                  <a:prstClr val="black"/>
                </a:solidFill>
              </a:rPr>
              <a:t>.</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t>. </a:t>
            </a:r>
            <a:endParaRPr lang="el-GR" sz="2000" dirty="0" smtClean="0"/>
          </a:p>
        </p:txBody>
      </p:sp>
      <p:sp>
        <p:nvSpPr>
          <p:cNvPr id="4098" name="Τίτλος 1"/>
          <p:cNvSpPr>
            <a:spLocks noGrp="1"/>
          </p:cNvSpPr>
          <p:nvPr>
            <p:ph type="title"/>
            <p:custDataLst>
              <p:tags r:id="rId4"/>
            </p:custDataLst>
          </p:nvPr>
        </p:nvSpPr>
        <p:spPr/>
        <p:txBody>
          <a:bodyPr/>
          <a:lstStyle/>
          <a:p>
            <a:pPr eaLnBrk="1" hangingPunct="1"/>
            <a:r>
              <a:rPr lang="el-GR" b="1" dirty="0" smtClean="0"/>
              <a:t>Χρηματοδότηση </a:t>
            </a:r>
          </a:p>
        </p:txBody>
      </p:sp>
    </p:spTree>
    <p:custDataLst>
      <p:tags r:id="rId1"/>
    </p:custDataLst>
    <p:extLst>
      <p:ext uri="{BB962C8B-B14F-4D97-AF65-F5344CB8AC3E}">
        <p14:creationId xmlns:p14="http://schemas.microsoft.com/office/powerpoint/2010/main" val="1554272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323850" y="1268413"/>
            <a:ext cx="8389938" cy="3387725"/>
          </a:xfrm>
          <a:prstGeom prst="rect">
            <a:avLst/>
          </a:prstGeom>
          <a:solidFill>
            <a:srgbClr val="ECD3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cs typeface="Arial" charset="0"/>
              </a:defRPr>
            </a:lvl1pPr>
            <a:lvl2pPr marL="800100" indent="-342900" eaLnBrk="0" hangingPunct="0">
              <a:spcBef>
                <a:spcPct val="20000"/>
              </a:spcBef>
              <a:buChar char="–"/>
              <a:defRPr sz="2800">
                <a:solidFill>
                  <a:schemeClr val="tx1"/>
                </a:solidFill>
                <a:latin typeface="Arial" charset="0"/>
                <a:cs typeface="Arial" charset="0"/>
              </a:defRPr>
            </a:lvl2pPr>
            <a:lvl3pPr marL="1257300" indent="-342900" eaLnBrk="0" hangingPunct="0">
              <a:spcBef>
                <a:spcPct val="20000"/>
              </a:spcBef>
              <a:buChar char="•"/>
              <a:defRPr sz="2400">
                <a:solidFill>
                  <a:schemeClr val="tx1"/>
                </a:solidFill>
                <a:latin typeface="Arial" charset="0"/>
                <a:cs typeface="Arial" charset="0"/>
              </a:defRPr>
            </a:lvl3pPr>
            <a:lvl4pPr marL="1714500" indent="-342900" eaLnBrk="0" hangingPunct="0">
              <a:spcBef>
                <a:spcPct val="20000"/>
              </a:spcBef>
              <a:buChar char="–"/>
              <a:defRPr sz="2000">
                <a:solidFill>
                  <a:schemeClr val="tx1"/>
                </a:solidFill>
                <a:latin typeface="Arial" charset="0"/>
                <a:cs typeface="Arial" charset="0"/>
              </a:defRPr>
            </a:lvl4pPr>
            <a:lvl5pPr marL="2171700" indent="-342900" eaLnBrk="0" hangingPunct="0">
              <a:spcBef>
                <a:spcPct val="20000"/>
              </a:spcBef>
              <a:buChar char="»"/>
              <a:defRPr sz="2000">
                <a:solidFill>
                  <a:schemeClr val="tx1"/>
                </a:solidFill>
                <a:latin typeface="Arial" charset="0"/>
                <a:cs typeface="Arial" charset="0"/>
              </a:defRPr>
            </a:lvl5pPr>
            <a:lvl6pPr marL="2628900" indent="-342900" eaLnBrk="0" fontAlgn="base" hangingPunct="0">
              <a:spcBef>
                <a:spcPct val="20000"/>
              </a:spcBef>
              <a:spcAft>
                <a:spcPct val="0"/>
              </a:spcAft>
              <a:buChar char="»"/>
              <a:defRPr sz="2000">
                <a:solidFill>
                  <a:schemeClr val="tx1"/>
                </a:solidFill>
                <a:latin typeface="Arial" charset="0"/>
                <a:cs typeface="Arial" charset="0"/>
              </a:defRPr>
            </a:lvl6pPr>
            <a:lvl7pPr marL="3086100" indent="-342900" eaLnBrk="0" fontAlgn="base" hangingPunct="0">
              <a:spcBef>
                <a:spcPct val="20000"/>
              </a:spcBef>
              <a:spcAft>
                <a:spcPct val="0"/>
              </a:spcAft>
              <a:buChar char="»"/>
              <a:defRPr sz="2000">
                <a:solidFill>
                  <a:schemeClr val="tx1"/>
                </a:solidFill>
                <a:latin typeface="Arial" charset="0"/>
                <a:cs typeface="Arial" charset="0"/>
              </a:defRPr>
            </a:lvl7pPr>
            <a:lvl8pPr marL="3543300" indent="-342900" eaLnBrk="0" fontAlgn="base" hangingPunct="0">
              <a:spcBef>
                <a:spcPct val="20000"/>
              </a:spcBef>
              <a:spcAft>
                <a:spcPct val="0"/>
              </a:spcAft>
              <a:buChar char="»"/>
              <a:defRPr sz="2000">
                <a:solidFill>
                  <a:schemeClr val="tx1"/>
                </a:solidFill>
                <a:latin typeface="Arial" charset="0"/>
                <a:cs typeface="Arial" charset="0"/>
              </a:defRPr>
            </a:lvl8pPr>
            <a:lvl9pPr marL="4000500" indent="-3429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l-GR" altLang="el-GR" sz="3600"/>
              <a:t>Επίσης, </a:t>
            </a:r>
            <a:endParaRPr lang="en-US" altLang="el-GR" sz="3600"/>
          </a:p>
          <a:p>
            <a:pPr algn="ctr" eaLnBrk="1" hangingPunct="1">
              <a:spcBef>
                <a:spcPct val="0"/>
              </a:spcBef>
              <a:buFontTx/>
              <a:buNone/>
            </a:pPr>
            <a:r>
              <a:rPr lang="el-GR" altLang="el-GR" sz="3600"/>
              <a:t>κάτω από αυτές τις συνθήκες </a:t>
            </a:r>
            <a:endParaRPr lang="en-US" altLang="el-GR" sz="3600"/>
          </a:p>
          <a:p>
            <a:pPr algn="ctr" eaLnBrk="1" hangingPunct="1">
              <a:spcBef>
                <a:spcPct val="0"/>
              </a:spcBef>
              <a:buFontTx/>
              <a:buNone/>
            </a:pPr>
            <a:r>
              <a:rPr lang="el-GR" altLang="el-GR" sz="3600" u="sng"/>
              <a:t>επιταχύνεται </a:t>
            </a:r>
            <a:endParaRPr lang="en-US" altLang="el-GR" sz="3600" u="sng"/>
          </a:p>
          <a:p>
            <a:pPr algn="ctr" eaLnBrk="1" hangingPunct="1">
              <a:spcBef>
                <a:spcPct val="0"/>
              </a:spcBef>
              <a:buFontTx/>
              <a:buNone/>
            </a:pPr>
            <a:r>
              <a:rPr lang="el-GR" altLang="el-GR" sz="3600" u="sng"/>
              <a:t>ο ρυθμός της αναπνοής του προϊόντος </a:t>
            </a:r>
            <a:endParaRPr lang="en-US" altLang="el-GR" sz="3600" u="sng"/>
          </a:p>
          <a:p>
            <a:pPr algn="ctr" eaLnBrk="1" hangingPunct="1">
              <a:spcBef>
                <a:spcPct val="0"/>
              </a:spcBef>
              <a:buFontTx/>
              <a:buNone/>
            </a:pPr>
            <a:r>
              <a:rPr lang="el-GR" altLang="el-GR" sz="3600" u="sng"/>
              <a:t>με</a:t>
            </a:r>
            <a:r>
              <a:rPr lang="el-GR" altLang="el-GR" sz="3600"/>
              <a:t> αποτέλεσμα</a:t>
            </a:r>
            <a:r>
              <a:rPr lang="en-US" altLang="el-GR" sz="3600"/>
              <a:t>:</a:t>
            </a:r>
            <a:endParaRPr lang="el-GR" altLang="el-GR" sz="3600"/>
          </a:p>
          <a:p>
            <a:pPr algn="ctr" eaLnBrk="1" hangingPunct="1">
              <a:spcBef>
                <a:spcPct val="0"/>
              </a:spcBef>
              <a:buFontTx/>
              <a:buNone/>
            </a:pPr>
            <a:endParaRPr lang="el-GR" altLang="el-GR" sz="3600"/>
          </a:p>
        </p:txBody>
      </p:sp>
      <p:sp>
        <p:nvSpPr>
          <p:cNvPr id="5" name="TextBox 4"/>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1002771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836613"/>
            <a:ext cx="8229600" cy="5289550"/>
          </a:xfrm>
          <a:solidFill>
            <a:srgbClr val="ECD3B2"/>
          </a:solidFill>
        </p:spPr>
        <p:txBody>
          <a:bodyPr/>
          <a:lstStyle/>
          <a:p>
            <a:pPr marL="533400" indent="-533400" algn="ctr" eaLnBrk="1" hangingPunct="1">
              <a:lnSpc>
                <a:spcPct val="90000"/>
              </a:lnSpc>
              <a:buFontTx/>
              <a:buNone/>
            </a:pPr>
            <a:endParaRPr lang="en-US" altLang="el-GR" smtClean="0">
              <a:latin typeface="Comic Sans MS" pitchFamily="66" charset="0"/>
            </a:endParaRPr>
          </a:p>
          <a:p>
            <a:pPr marL="533400" indent="-533400" algn="ctr" eaLnBrk="1" hangingPunct="1">
              <a:lnSpc>
                <a:spcPct val="90000"/>
              </a:lnSpc>
              <a:buFontTx/>
              <a:buNone/>
            </a:pPr>
            <a:r>
              <a:rPr lang="el-GR" altLang="el-GR" smtClean="0">
                <a:latin typeface="Comic Sans MS" pitchFamily="66" charset="0"/>
              </a:rPr>
              <a:t> </a:t>
            </a:r>
            <a:r>
              <a:rPr lang="el-GR" altLang="el-GR" u="sng" smtClean="0">
                <a:latin typeface="Comic Sans MS" pitchFamily="66" charset="0"/>
              </a:rPr>
              <a:t>υποβάθμιση της ποιότητας,</a:t>
            </a:r>
          </a:p>
          <a:p>
            <a:pPr marL="533400" indent="-533400" algn="ctr" eaLnBrk="1" hangingPunct="1">
              <a:lnSpc>
                <a:spcPct val="90000"/>
              </a:lnSpc>
              <a:buFontTx/>
              <a:buNone/>
            </a:pPr>
            <a:endParaRPr lang="el-GR" altLang="el-GR" u="sng" smtClean="0">
              <a:latin typeface="Comic Sans MS" pitchFamily="66" charset="0"/>
            </a:endParaRPr>
          </a:p>
          <a:p>
            <a:pPr marL="533400" indent="-533400" algn="ctr" eaLnBrk="1" hangingPunct="1">
              <a:lnSpc>
                <a:spcPct val="90000"/>
              </a:lnSpc>
              <a:buFontTx/>
              <a:buAutoNum type="arabicPeriod"/>
            </a:pPr>
            <a:r>
              <a:rPr lang="el-GR" altLang="el-GR" smtClean="0">
                <a:latin typeface="Comic Sans MS" pitchFamily="66" charset="0"/>
              </a:rPr>
              <a:t> είτε λόγω </a:t>
            </a:r>
            <a:r>
              <a:rPr lang="el-GR" altLang="el-GR" b="1" smtClean="0">
                <a:latin typeface="Comic Sans MS" pitchFamily="66" charset="0"/>
              </a:rPr>
              <a:t>βλάβης των σπόρων</a:t>
            </a:r>
            <a:r>
              <a:rPr lang="el-GR" altLang="el-GR" smtClean="0">
                <a:latin typeface="Comic Sans MS" pitchFamily="66" charset="0"/>
              </a:rPr>
              <a:t> </a:t>
            </a:r>
          </a:p>
          <a:p>
            <a:pPr marL="533400" indent="-533400" algn="ctr" eaLnBrk="1" hangingPunct="1">
              <a:lnSpc>
                <a:spcPct val="90000"/>
              </a:lnSpc>
              <a:buFontTx/>
              <a:buNone/>
            </a:pPr>
            <a:r>
              <a:rPr lang="el-GR" altLang="el-GR" smtClean="0">
                <a:latin typeface="Comic Sans MS" pitchFamily="66" charset="0"/>
              </a:rPr>
              <a:t>(αλλαγή χρώματος, σπασίματα)</a:t>
            </a:r>
          </a:p>
          <a:p>
            <a:pPr marL="533400" indent="-533400" algn="ctr" eaLnBrk="1" hangingPunct="1">
              <a:lnSpc>
                <a:spcPct val="90000"/>
              </a:lnSpc>
              <a:buFontTx/>
              <a:buNone/>
            </a:pPr>
            <a:endParaRPr lang="el-GR" altLang="el-GR" smtClean="0">
              <a:latin typeface="Comic Sans MS" pitchFamily="66" charset="0"/>
            </a:endParaRPr>
          </a:p>
          <a:p>
            <a:pPr marL="533400" indent="-533400" algn="ctr" eaLnBrk="1" hangingPunct="1">
              <a:lnSpc>
                <a:spcPct val="90000"/>
              </a:lnSpc>
              <a:buFontTx/>
              <a:buNone/>
            </a:pPr>
            <a:r>
              <a:rPr lang="el-GR" altLang="el-GR" smtClean="0">
                <a:latin typeface="Comic Sans MS" pitchFamily="66" charset="0"/>
              </a:rPr>
              <a:t>2. είτε λόγω </a:t>
            </a:r>
            <a:r>
              <a:rPr lang="el-GR" altLang="el-GR" b="1" smtClean="0">
                <a:latin typeface="Comic Sans MS" pitchFamily="66" charset="0"/>
              </a:rPr>
              <a:t>μείωσης της ζωτικότητας</a:t>
            </a:r>
            <a:r>
              <a:rPr lang="el-GR" altLang="el-GR" smtClean="0">
                <a:latin typeface="Comic Sans MS" pitchFamily="66" charset="0"/>
              </a:rPr>
              <a:t> (συρρίκνωση, αλλοίωση των θρεπτικών ουσιών, μείωση της φυτρωτικής ικανότητας).</a:t>
            </a:r>
            <a:r>
              <a:rPr lang="el-GR" altLang="el-GR" smtClean="0"/>
              <a:t> </a:t>
            </a:r>
          </a:p>
        </p:txBody>
      </p:sp>
      <p:sp>
        <p:nvSpPr>
          <p:cNvPr id="5" name="TextBox 4"/>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3421711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50825" y="549275"/>
            <a:ext cx="8229600" cy="5400675"/>
          </a:xfrm>
          <a:solidFill>
            <a:srgbClr val="ECD3B2"/>
          </a:solidFill>
        </p:spPr>
        <p:txBody>
          <a:bodyPr/>
          <a:lstStyle/>
          <a:p>
            <a:pPr eaLnBrk="1" hangingPunct="1">
              <a:buFontTx/>
              <a:buNone/>
            </a:pPr>
            <a:endParaRPr lang="el-GR" altLang="el-GR" sz="2800" smtClean="0"/>
          </a:p>
          <a:p>
            <a:pPr algn="ctr" eaLnBrk="1" hangingPunct="1">
              <a:buFontTx/>
              <a:buNone/>
            </a:pPr>
            <a:r>
              <a:rPr lang="el-GR" altLang="el-GR" sz="2800" smtClean="0"/>
              <a:t>Οι </a:t>
            </a:r>
            <a:r>
              <a:rPr lang="el-GR" altLang="el-GR" sz="2800" u="sng" smtClean="0"/>
              <a:t>μεταβολές της θερμοκρασίας </a:t>
            </a:r>
          </a:p>
          <a:p>
            <a:pPr algn="ctr" eaLnBrk="1" hangingPunct="1">
              <a:buFontTx/>
              <a:buNone/>
            </a:pPr>
            <a:r>
              <a:rPr lang="el-GR" altLang="el-GR" sz="2800" u="sng" smtClean="0"/>
              <a:t>μπορεί να δημιουργήσουν ρεύματα του αέρα μέσα στη μάζα του προϊόντος,</a:t>
            </a:r>
            <a:r>
              <a:rPr lang="el-GR" altLang="el-GR" sz="2800" smtClean="0"/>
              <a:t> </a:t>
            </a:r>
          </a:p>
          <a:p>
            <a:pPr algn="ctr" eaLnBrk="1" hangingPunct="1">
              <a:buFontTx/>
              <a:buNone/>
            </a:pPr>
            <a:r>
              <a:rPr lang="el-GR" altLang="el-GR" sz="2800" smtClean="0"/>
              <a:t>τα οποία συγκεντρώνουν τη διάχυτη υγρασία </a:t>
            </a:r>
          </a:p>
          <a:p>
            <a:pPr algn="ctr" eaLnBrk="1" hangingPunct="1">
              <a:buFontTx/>
              <a:buNone/>
            </a:pPr>
            <a:r>
              <a:rPr lang="el-GR" altLang="el-GR" sz="2800" smtClean="0">
                <a:solidFill>
                  <a:srgbClr val="FF0000"/>
                </a:solidFill>
              </a:rPr>
              <a:t>σε ορισμένα σημεία</a:t>
            </a:r>
          </a:p>
          <a:p>
            <a:pPr algn="ctr" eaLnBrk="1" hangingPunct="1">
              <a:buFontTx/>
              <a:buNone/>
            </a:pPr>
            <a:r>
              <a:rPr lang="el-GR" altLang="el-GR" sz="2800" smtClean="0"/>
              <a:t> και την αποθέτουν </a:t>
            </a:r>
            <a:r>
              <a:rPr lang="el-GR" altLang="el-GR" sz="2800" b="1" smtClean="0"/>
              <a:t>στην επιφάνεια των σπόρων</a:t>
            </a:r>
            <a:r>
              <a:rPr lang="el-GR" altLang="el-GR" sz="2800" smtClean="0"/>
              <a:t> αυξάνοντας σημαντικά την υγρασία τους. </a:t>
            </a:r>
          </a:p>
          <a:p>
            <a:pPr algn="ctr" eaLnBrk="1" hangingPunct="1">
              <a:buFontTx/>
              <a:buNone/>
            </a:pPr>
            <a:r>
              <a:rPr lang="el-GR" altLang="el-GR" sz="2800" smtClean="0"/>
              <a:t>Τέτοιες καταστάσεις έχουν παρατηρηθεί σε μεγάλα κυλινδρικά σιλό αποθήκευσης </a:t>
            </a:r>
          </a:p>
          <a:p>
            <a:pPr algn="ctr" eaLnBrk="1" hangingPunct="1">
              <a:buFontTx/>
              <a:buNone/>
            </a:pPr>
            <a:endParaRPr lang="el-GR" altLang="el-GR" sz="2800" smtClean="0"/>
          </a:p>
        </p:txBody>
      </p:sp>
      <p:sp>
        <p:nvSpPr>
          <p:cNvPr id="5" name="TextBox 4"/>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1330932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750" y="2492375"/>
            <a:ext cx="8229600" cy="2008188"/>
          </a:xfrm>
          <a:solidFill>
            <a:srgbClr val="ECD3B2"/>
          </a:solidFill>
        </p:spPr>
        <p:txBody>
          <a:bodyPr/>
          <a:lstStyle/>
          <a:p>
            <a:pPr eaLnBrk="1" hangingPunct="1"/>
            <a:r>
              <a:rPr lang="el-GR" altLang="el-GR" sz="4000" smtClean="0"/>
              <a:t>Κίνδυνοι φθινοπωρινής αποθήκευσης</a:t>
            </a:r>
          </a:p>
        </p:txBody>
      </p:sp>
      <p:sp>
        <p:nvSpPr>
          <p:cNvPr id="5" name="TextBox 4"/>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2769388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1052513"/>
            <a:ext cx="8229600" cy="5073650"/>
          </a:xfrm>
          <a:solidFill>
            <a:srgbClr val="ECD3B2"/>
          </a:solidFill>
        </p:spPr>
        <p:txBody>
          <a:bodyPr/>
          <a:lstStyle/>
          <a:p>
            <a:pPr algn="ctr" eaLnBrk="1" hangingPunct="1">
              <a:buFontTx/>
              <a:buNone/>
            </a:pPr>
            <a:r>
              <a:rPr lang="el-GR" altLang="el-GR" smtClean="0"/>
              <a:t>Οι περισσότεροι σπόροι αποθηκεύονται</a:t>
            </a:r>
          </a:p>
          <a:p>
            <a:pPr algn="ctr" eaLnBrk="1" hangingPunct="1">
              <a:buFontTx/>
              <a:buNone/>
            </a:pPr>
            <a:r>
              <a:rPr lang="el-GR" altLang="el-GR" smtClean="0"/>
              <a:t> στο τέλος του καλοκαιριού ή το φθινόπωρο, δηλαδή </a:t>
            </a:r>
            <a:r>
              <a:rPr lang="el-GR" altLang="el-GR" smtClean="0">
                <a:solidFill>
                  <a:srgbClr val="FF0000"/>
                </a:solidFill>
              </a:rPr>
              <a:t>όταν η θερμοκρασία τους είναι αρκετά υψηλή</a:t>
            </a:r>
            <a:r>
              <a:rPr lang="el-GR" altLang="el-GR" smtClean="0"/>
              <a:t>. </a:t>
            </a:r>
          </a:p>
          <a:p>
            <a:pPr algn="ctr" eaLnBrk="1" hangingPunct="1">
              <a:buFontTx/>
              <a:buNone/>
            </a:pPr>
            <a:r>
              <a:rPr lang="el-GR" altLang="el-GR" smtClean="0"/>
              <a:t>Η θερμοκρασία τους </a:t>
            </a:r>
            <a:r>
              <a:rPr lang="el-GR" altLang="el-GR" b="1" smtClean="0"/>
              <a:t>αυξάνεται ακόμη περισσότερο</a:t>
            </a:r>
            <a:r>
              <a:rPr lang="el-GR" altLang="el-GR" smtClean="0"/>
              <a:t> λόγω της αναπνοής των σπόρων και των διαφόρων μικροοργανισμών.</a:t>
            </a:r>
          </a:p>
        </p:txBody>
      </p:sp>
      <p:sp>
        <p:nvSpPr>
          <p:cNvPr id="5" name="TextBox 4"/>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816671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1052513"/>
            <a:ext cx="8229600" cy="5073650"/>
          </a:xfrm>
          <a:solidFill>
            <a:srgbClr val="ECD3B2"/>
          </a:solidFill>
        </p:spPr>
        <p:txBody>
          <a:bodyPr/>
          <a:lstStyle/>
          <a:p>
            <a:pPr marL="609600" indent="-609600" algn="ctr" eaLnBrk="1" hangingPunct="1">
              <a:lnSpc>
                <a:spcPct val="90000"/>
              </a:lnSpc>
              <a:buFontTx/>
              <a:buNone/>
            </a:pPr>
            <a:endParaRPr lang="el-GR" altLang="el-GR" sz="2800" smtClean="0"/>
          </a:p>
          <a:p>
            <a:pPr marL="609600" indent="-609600" algn="ctr" eaLnBrk="1" hangingPunct="1">
              <a:lnSpc>
                <a:spcPct val="90000"/>
              </a:lnSpc>
              <a:buFontTx/>
              <a:buNone/>
            </a:pPr>
            <a:r>
              <a:rPr lang="el-GR" altLang="el-GR" sz="2800" smtClean="0"/>
              <a:t>Κατά τη διάρκεια του χειμώνα </a:t>
            </a:r>
          </a:p>
          <a:p>
            <a:pPr marL="609600" indent="-609600" algn="ctr" eaLnBrk="1" hangingPunct="1">
              <a:lnSpc>
                <a:spcPct val="90000"/>
              </a:lnSpc>
              <a:buFontTx/>
              <a:buNone/>
            </a:pPr>
            <a:r>
              <a:rPr lang="el-GR" altLang="el-GR" sz="2800" smtClean="0"/>
              <a:t>η εξωτερική θερμοκρασία είναι σημαντικά χαμηλότερη, </a:t>
            </a:r>
          </a:p>
          <a:p>
            <a:pPr marL="609600" indent="-609600" algn="ctr" eaLnBrk="1" hangingPunct="1">
              <a:lnSpc>
                <a:spcPct val="90000"/>
              </a:lnSpc>
              <a:buFontTx/>
              <a:buNone/>
            </a:pPr>
            <a:r>
              <a:rPr lang="el-GR" altLang="el-GR" sz="2800" smtClean="0"/>
              <a:t>με αποτέλεσμα </a:t>
            </a:r>
            <a:r>
              <a:rPr lang="en-US" altLang="el-GR" sz="2800" smtClean="0"/>
              <a:t>:</a:t>
            </a:r>
          </a:p>
          <a:p>
            <a:pPr marL="609600" indent="-609600" algn="ctr" eaLnBrk="1" hangingPunct="1">
              <a:lnSpc>
                <a:spcPct val="90000"/>
              </a:lnSpc>
              <a:buFontTx/>
              <a:buNone/>
            </a:pPr>
            <a:r>
              <a:rPr lang="el-GR" altLang="el-GR" sz="2800" smtClean="0">
                <a:solidFill>
                  <a:srgbClr val="FF0000"/>
                </a:solidFill>
              </a:rPr>
              <a:t>τη μείωση της θερμοκρασίας </a:t>
            </a:r>
            <a:endParaRPr lang="en-US" altLang="el-GR" sz="2800" smtClean="0">
              <a:solidFill>
                <a:srgbClr val="FF0000"/>
              </a:solidFill>
            </a:endParaRPr>
          </a:p>
          <a:p>
            <a:pPr marL="609600" indent="-609600" algn="ctr" eaLnBrk="1" hangingPunct="1">
              <a:lnSpc>
                <a:spcPct val="90000"/>
              </a:lnSpc>
              <a:buFontTx/>
              <a:buNone/>
            </a:pPr>
            <a:r>
              <a:rPr lang="el-GR" altLang="el-GR" sz="2800" smtClean="0">
                <a:solidFill>
                  <a:srgbClr val="FF0000"/>
                </a:solidFill>
              </a:rPr>
              <a:t>του αέρα που βρίσκεται σε επαφή με</a:t>
            </a:r>
            <a:r>
              <a:rPr lang="en-US" altLang="el-GR" sz="2800" smtClean="0"/>
              <a:t>:</a:t>
            </a:r>
          </a:p>
          <a:p>
            <a:pPr marL="609600" indent="-609600" algn="ctr" eaLnBrk="1" hangingPunct="1">
              <a:lnSpc>
                <a:spcPct val="90000"/>
              </a:lnSpc>
              <a:buFontTx/>
              <a:buNone/>
            </a:pPr>
            <a:endParaRPr lang="en-US" altLang="el-GR" sz="2800" smtClean="0">
              <a:solidFill>
                <a:srgbClr val="FF0000"/>
              </a:solidFill>
            </a:endParaRPr>
          </a:p>
          <a:p>
            <a:pPr marL="609600" indent="-609600" algn="ctr" eaLnBrk="1" hangingPunct="1">
              <a:lnSpc>
                <a:spcPct val="90000"/>
              </a:lnSpc>
              <a:buFontTx/>
              <a:buAutoNum type="arabicPeriod"/>
            </a:pPr>
            <a:r>
              <a:rPr lang="el-GR" altLang="el-GR" sz="2800" smtClean="0">
                <a:solidFill>
                  <a:srgbClr val="FF0000"/>
                </a:solidFill>
              </a:rPr>
              <a:t>τα εσωτερικά τοιχώματα</a:t>
            </a:r>
            <a:r>
              <a:rPr lang="el-GR" altLang="el-GR" sz="2800" smtClean="0"/>
              <a:t> της αποθήκης καθώς και</a:t>
            </a:r>
            <a:endParaRPr lang="en-US" altLang="el-GR" sz="2800" smtClean="0"/>
          </a:p>
          <a:p>
            <a:pPr marL="609600" indent="-609600" algn="ctr" eaLnBrk="1" hangingPunct="1">
              <a:lnSpc>
                <a:spcPct val="90000"/>
              </a:lnSpc>
              <a:buFontTx/>
              <a:buAutoNum type="arabicPeriod"/>
            </a:pPr>
            <a:r>
              <a:rPr lang="el-GR" altLang="el-GR" sz="2800" smtClean="0"/>
              <a:t> την ελεύθερη επιφάνεια του προϊόντος. </a:t>
            </a:r>
          </a:p>
        </p:txBody>
      </p:sp>
      <p:sp>
        <p:nvSpPr>
          <p:cNvPr id="5" name="TextBox 4"/>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506069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5516563"/>
            <a:ext cx="8229600" cy="1143000"/>
          </a:xfrm>
        </p:spPr>
        <p:txBody>
          <a:bodyPr/>
          <a:lstStyle/>
          <a:p>
            <a:pPr eaLnBrk="1" hangingPunct="1"/>
            <a:r>
              <a:rPr lang="el-GR" altLang="el-GR" sz="2400" smtClean="0">
                <a:solidFill>
                  <a:schemeClr val="bg1"/>
                </a:solidFill>
              </a:rPr>
              <a:t>Μεταφορά υγρασίας με ρεύμα αέρα όταν η θερμοκρασία της ατμόσφαιρας είναι χαμηλή</a:t>
            </a:r>
            <a:r>
              <a:rPr lang="el-GR" altLang="el-GR" sz="4000" smtClean="0"/>
              <a:t> </a:t>
            </a:r>
          </a:p>
        </p:txBody>
      </p:sp>
      <p:pic>
        <p:nvPicPr>
          <p:cNvPr id="34819"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79613" y="404813"/>
            <a:ext cx="5180012"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AutoShape 5"/>
          <p:cNvSpPr>
            <a:spLocks noChangeArrowheads="1"/>
          </p:cNvSpPr>
          <p:nvPr/>
        </p:nvSpPr>
        <p:spPr bwMode="auto">
          <a:xfrm>
            <a:off x="179388" y="4076700"/>
            <a:ext cx="431800" cy="2447925"/>
          </a:xfrm>
          <a:prstGeom prst="curvedRightArrow">
            <a:avLst>
              <a:gd name="adj1" fmla="val 113382"/>
              <a:gd name="adj2" fmla="val 22676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l-GR" altLang="el-GR" sz="1800"/>
          </a:p>
        </p:txBody>
      </p:sp>
      <p:sp>
        <p:nvSpPr>
          <p:cNvPr id="7" name="TextBox 6"/>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4235240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ECD3B2"/>
          </a:solidFill>
        </p:spPr>
        <p:txBody>
          <a:bodyPr/>
          <a:lstStyle/>
          <a:p>
            <a:pPr eaLnBrk="1" hangingPunct="1"/>
            <a:r>
              <a:rPr lang="el-GR" altLang="el-GR" sz="4000" smtClean="0"/>
              <a:t>Κίνδυνοι χειμερινής αποθήκευσης</a:t>
            </a:r>
          </a:p>
        </p:txBody>
      </p:sp>
      <p:sp>
        <p:nvSpPr>
          <p:cNvPr id="35843" name="Rectangle 3"/>
          <p:cNvSpPr>
            <a:spLocks noGrp="1" noChangeArrowheads="1"/>
          </p:cNvSpPr>
          <p:nvPr>
            <p:ph type="body" idx="1"/>
          </p:nvPr>
        </p:nvSpPr>
        <p:spPr>
          <a:xfrm>
            <a:off x="457200" y="1600200"/>
            <a:ext cx="8229600" cy="4781550"/>
          </a:xfrm>
          <a:solidFill>
            <a:srgbClr val="ECD3B2"/>
          </a:solidFill>
        </p:spPr>
        <p:txBody>
          <a:bodyPr/>
          <a:lstStyle/>
          <a:p>
            <a:pPr algn="ctr" eaLnBrk="1" hangingPunct="1">
              <a:lnSpc>
                <a:spcPct val="90000"/>
              </a:lnSpc>
              <a:buFontTx/>
              <a:buNone/>
            </a:pPr>
            <a:r>
              <a:rPr lang="el-GR" altLang="el-GR" sz="2400" smtClean="0"/>
              <a:t>Αν οι σπόροι αποθηκευτούν τον χειμώνα </a:t>
            </a:r>
            <a:endParaRPr lang="en-US" altLang="el-GR" sz="2400" smtClean="0"/>
          </a:p>
          <a:p>
            <a:pPr algn="ctr" eaLnBrk="1" hangingPunct="1">
              <a:lnSpc>
                <a:spcPct val="90000"/>
              </a:lnSpc>
              <a:buFontTx/>
              <a:buNone/>
            </a:pPr>
            <a:r>
              <a:rPr lang="el-GR" altLang="el-GR" sz="2400" smtClean="0"/>
              <a:t>η </a:t>
            </a:r>
            <a:r>
              <a:rPr lang="el-GR" altLang="el-GR" sz="2400" b="1" smtClean="0"/>
              <a:t>θερμοκρασία τους είναι χαμηλή,</a:t>
            </a:r>
            <a:r>
              <a:rPr lang="el-GR" altLang="el-GR" sz="2400" smtClean="0"/>
              <a:t> </a:t>
            </a:r>
            <a:endParaRPr lang="en-US" altLang="el-GR" sz="2400" smtClean="0"/>
          </a:p>
          <a:p>
            <a:pPr algn="ctr" eaLnBrk="1" hangingPunct="1">
              <a:lnSpc>
                <a:spcPct val="90000"/>
              </a:lnSpc>
              <a:buFontTx/>
              <a:buNone/>
            </a:pPr>
            <a:r>
              <a:rPr lang="el-GR" altLang="el-GR" sz="2400" smtClean="0"/>
              <a:t>οπότε την άνοιξη θα έχουμε την αντίστροφη διαφορά θερμοκρασίας, </a:t>
            </a:r>
            <a:endParaRPr lang="en-US" altLang="el-GR" sz="2400" smtClean="0"/>
          </a:p>
          <a:p>
            <a:pPr algn="ctr" eaLnBrk="1" hangingPunct="1">
              <a:lnSpc>
                <a:spcPct val="90000"/>
              </a:lnSpc>
              <a:buFontTx/>
              <a:buNone/>
            </a:pPr>
            <a:r>
              <a:rPr lang="el-GR" altLang="el-GR" sz="2400" smtClean="0"/>
              <a:t>δηλαδή </a:t>
            </a:r>
            <a:endParaRPr lang="en-US" altLang="el-GR" sz="2400" smtClean="0"/>
          </a:p>
          <a:p>
            <a:pPr algn="ctr" eaLnBrk="1" hangingPunct="1">
              <a:lnSpc>
                <a:spcPct val="90000"/>
              </a:lnSpc>
              <a:buFontTx/>
              <a:buNone/>
            </a:pPr>
            <a:r>
              <a:rPr lang="el-GR" altLang="el-GR" sz="2400" smtClean="0"/>
              <a:t>χαμηλότερη θερμοκρασία στο εσωτερικό της μάζας του αποθηκευμένου προϊόντος, </a:t>
            </a:r>
            <a:endParaRPr lang="en-US" altLang="el-GR" sz="2400" smtClean="0"/>
          </a:p>
          <a:p>
            <a:pPr algn="ctr" eaLnBrk="1" hangingPunct="1">
              <a:lnSpc>
                <a:spcPct val="90000"/>
              </a:lnSpc>
              <a:buFontTx/>
              <a:buNone/>
            </a:pPr>
            <a:r>
              <a:rPr lang="el-GR" altLang="el-GR" sz="2400" smtClean="0"/>
              <a:t>ενώ η ατμοσφαιρική θερμοκρασία ανέρχεται σε υψηλά επίπεδα. </a:t>
            </a:r>
          </a:p>
          <a:p>
            <a:pPr algn="ctr" eaLnBrk="1" hangingPunct="1">
              <a:lnSpc>
                <a:spcPct val="90000"/>
              </a:lnSpc>
              <a:buFontTx/>
              <a:buNone/>
            </a:pPr>
            <a:r>
              <a:rPr lang="el-GR" altLang="el-GR" sz="2400" smtClean="0">
                <a:solidFill>
                  <a:srgbClr val="FF0000"/>
                </a:solidFill>
              </a:rPr>
              <a:t>Με τις συνθήκες αυτές θα δημιουργηθεί πάλι ρεύμα αέρα αλλά με αντίστροφη φορά, συγκεντρώνοντας την υγρασία στον πυθμένα του αποθηκευτικού χώρου</a:t>
            </a:r>
          </a:p>
        </p:txBody>
      </p:sp>
      <p:sp>
        <p:nvSpPr>
          <p:cNvPr id="6" name="TextBox 5"/>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3283996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5157788"/>
            <a:ext cx="8229600" cy="1143000"/>
          </a:xfrm>
        </p:spPr>
        <p:txBody>
          <a:bodyPr/>
          <a:lstStyle/>
          <a:p>
            <a:pPr eaLnBrk="1" hangingPunct="1"/>
            <a:r>
              <a:rPr lang="el-GR" altLang="el-GR" sz="2400" b="1" smtClean="0">
                <a:solidFill>
                  <a:schemeClr val="bg1"/>
                </a:solidFill>
              </a:rPr>
              <a:t>Μεταφορά υγρασίας με ρεύμα αέρα όταν η θερμοκρασία της ατμόσφαιρας είναι υψηλή</a:t>
            </a:r>
            <a:r>
              <a:rPr lang="el-GR" altLang="el-GR" sz="4000" smtClean="0"/>
              <a:t> </a:t>
            </a:r>
          </a:p>
        </p:txBody>
      </p:sp>
      <p:pic>
        <p:nvPicPr>
          <p:cNvPr id="36867"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51050" y="260350"/>
            <a:ext cx="4978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AutoShape 5"/>
          <p:cNvSpPr>
            <a:spLocks noChangeArrowheads="1"/>
          </p:cNvSpPr>
          <p:nvPr/>
        </p:nvSpPr>
        <p:spPr bwMode="auto">
          <a:xfrm>
            <a:off x="323850" y="3860800"/>
            <a:ext cx="431800" cy="2447925"/>
          </a:xfrm>
          <a:prstGeom prst="curvedRightArrow">
            <a:avLst>
              <a:gd name="adj1" fmla="val 113382"/>
              <a:gd name="adj2" fmla="val 22676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l-GR" altLang="el-GR" sz="1800"/>
          </a:p>
        </p:txBody>
      </p:sp>
      <p:sp>
        <p:nvSpPr>
          <p:cNvPr id="7" name="TextBox 6"/>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3994121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77875"/>
          </a:xfrm>
          <a:solidFill>
            <a:srgbClr val="ECD3B2"/>
          </a:solidFill>
        </p:spPr>
        <p:txBody>
          <a:bodyPr/>
          <a:lstStyle/>
          <a:p>
            <a:pPr eaLnBrk="1" hangingPunct="1"/>
            <a:r>
              <a:rPr lang="el-GR" altLang="el-GR" i="1" smtClean="0"/>
              <a:t>[Holman et al, 1952]</a:t>
            </a:r>
            <a:r>
              <a:rPr lang="el-GR" altLang="el-GR" smtClean="0"/>
              <a:t> </a:t>
            </a:r>
          </a:p>
        </p:txBody>
      </p:sp>
      <p:sp>
        <p:nvSpPr>
          <p:cNvPr id="37891" name="Rectangle 3"/>
          <p:cNvSpPr>
            <a:spLocks noGrp="1" noChangeArrowheads="1"/>
          </p:cNvSpPr>
          <p:nvPr>
            <p:ph type="body" idx="1"/>
          </p:nvPr>
        </p:nvSpPr>
        <p:spPr>
          <a:solidFill>
            <a:schemeClr val="accent1"/>
          </a:solidFill>
        </p:spPr>
        <p:txBody>
          <a:bodyPr/>
          <a:lstStyle/>
          <a:p>
            <a:pPr algn="ctr" eaLnBrk="1" hangingPunct="1">
              <a:buFontTx/>
              <a:buNone/>
            </a:pPr>
            <a:r>
              <a:rPr lang="el-GR" altLang="el-GR" b="1" smtClean="0">
                <a:solidFill>
                  <a:srgbClr val="990099"/>
                </a:solidFill>
              </a:rPr>
              <a:t>Σε πειραματική αποθήκη τοποθετήθηκαν σπόροι </a:t>
            </a:r>
            <a:r>
              <a:rPr lang="el-GR" altLang="el-GR" b="1" u="sng" smtClean="0">
                <a:solidFill>
                  <a:srgbClr val="990099"/>
                </a:solidFill>
              </a:rPr>
              <a:t>σόγιας</a:t>
            </a:r>
            <a:r>
              <a:rPr lang="el-GR" altLang="el-GR" b="1" smtClean="0">
                <a:solidFill>
                  <a:srgbClr val="990099"/>
                </a:solidFill>
              </a:rPr>
              <a:t> με υγρασία ασφαλή για την αποθήκευσή τους (12,5%) </a:t>
            </a:r>
          </a:p>
          <a:p>
            <a:pPr algn="ctr" eaLnBrk="1" hangingPunct="1">
              <a:buFontTx/>
              <a:buNone/>
            </a:pPr>
            <a:r>
              <a:rPr lang="el-GR" altLang="el-GR" b="1" smtClean="0">
                <a:solidFill>
                  <a:srgbClr val="990099"/>
                </a:solidFill>
              </a:rPr>
              <a:t>και </a:t>
            </a:r>
          </a:p>
          <a:p>
            <a:pPr algn="ctr" eaLnBrk="1" hangingPunct="1">
              <a:buFontTx/>
              <a:buNone/>
            </a:pPr>
            <a:r>
              <a:rPr lang="el-GR" altLang="el-GR" b="1" smtClean="0">
                <a:solidFill>
                  <a:srgbClr val="990099"/>
                </a:solidFill>
              </a:rPr>
              <a:t>σε </a:t>
            </a:r>
            <a:r>
              <a:rPr lang="el-GR" altLang="el-GR" b="1" u="sng" smtClean="0">
                <a:solidFill>
                  <a:srgbClr val="990099"/>
                </a:solidFill>
              </a:rPr>
              <a:t>έναν χρόνο</a:t>
            </a:r>
          </a:p>
          <a:p>
            <a:pPr algn="ctr" eaLnBrk="1" hangingPunct="1">
              <a:buFontTx/>
              <a:buNone/>
            </a:pPr>
            <a:r>
              <a:rPr lang="el-GR" altLang="el-GR" b="1" smtClean="0">
                <a:solidFill>
                  <a:srgbClr val="990099"/>
                </a:solidFill>
              </a:rPr>
              <a:t> η απώλεια έφτασε </a:t>
            </a:r>
          </a:p>
          <a:p>
            <a:pPr algn="ctr" eaLnBrk="1" hangingPunct="1">
              <a:buFontTx/>
              <a:buNone/>
            </a:pPr>
            <a:r>
              <a:rPr lang="el-GR" altLang="el-GR" b="1" u="sng" smtClean="0">
                <a:solidFill>
                  <a:srgbClr val="990099"/>
                </a:solidFill>
              </a:rPr>
              <a:t>στο 2% </a:t>
            </a:r>
          </a:p>
          <a:p>
            <a:pPr algn="ctr" eaLnBrk="1" hangingPunct="1">
              <a:buFontTx/>
              <a:buNone/>
            </a:pPr>
            <a:r>
              <a:rPr lang="el-GR" altLang="el-GR" b="1" smtClean="0">
                <a:solidFill>
                  <a:srgbClr val="990099"/>
                </a:solidFill>
              </a:rPr>
              <a:t>του αποθηκευμένου προϊόντος</a:t>
            </a:r>
          </a:p>
        </p:txBody>
      </p:sp>
      <p:sp>
        <p:nvSpPr>
          <p:cNvPr id="37892" name="AutoShape 4"/>
          <p:cNvSpPr>
            <a:spLocks noChangeArrowheads="1"/>
          </p:cNvSpPr>
          <p:nvPr/>
        </p:nvSpPr>
        <p:spPr bwMode="auto">
          <a:xfrm>
            <a:off x="7740650" y="5445125"/>
            <a:ext cx="863600" cy="719138"/>
          </a:xfrm>
          <a:custGeom>
            <a:avLst/>
            <a:gdLst>
              <a:gd name="T0" fmla="*/ 1035360684 w 21600"/>
              <a:gd name="T1" fmla="*/ 0 h 21600"/>
              <a:gd name="T2" fmla="*/ 0 w 21600"/>
              <a:gd name="T3" fmla="*/ 398565057 h 21600"/>
              <a:gd name="T4" fmla="*/ 1035360684 w 21600"/>
              <a:gd name="T5" fmla="*/ 797130114 h 21600"/>
              <a:gd name="T6" fmla="*/ 1380480872 w 21600"/>
              <a:gd name="T7" fmla="*/ 39856505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7" name="TextBox 6"/>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60010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solidFill>
            <a:schemeClr val="bg1"/>
          </a:solidFill>
        </p:spPr>
        <p:txBody>
          <a:bodyPr/>
          <a:lstStyle/>
          <a:p>
            <a:pPr eaLnBrk="1" hangingPunct="1"/>
            <a:r>
              <a:rPr lang="el-GR" altLang="el-GR" i="1" smtClean="0"/>
              <a:t>Συνθήκες Συντήρησης</a:t>
            </a:r>
            <a:r>
              <a:rPr lang="en-US" altLang="el-GR" i="1" smtClean="0"/>
              <a:t>:</a:t>
            </a:r>
            <a:endParaRPr lang="el-GR" altLang="el-GR" smtClean="0"/>
          </a:p>
        </p:txBody>
      </p:sp>
      <p:sp>
        <p:nvSpPr>
          <p:cNvPr id="2051" name="Rectangle 3"/>
          <p:cNvSpPr>
            <a:spLocks noGrp="1" noChangeArrowheads="1"/>
          </p:cNvSpPr>
          <p:nvPr>
            <p:ph type="body" idx="1"/>
          </p:nvPr>
        </p:nvSpPr>
        <p:spPr>
          <a:xfrm>
            <a:off x="539750" y="2205038"/>
            <a:ext cx="8229600" cy="2663825"/>
          </a:xfrm>
          <a:solidFill>
            <a:schemeClr val="accent1"/>
          </a:solidFill>
        </p:spPr>
        <p:txBody>
          <a:bodyPr/>
          <a:lstStyle/>
          <a:p>
            <a:pPr marL="609600" indent="-609600" algn="ctr" eaLnBrk="1" hangingPunct="1">
              <a:buFontTx/>
              <a:buNone/>
            </a:pPr>
            <a:r>
              <a:rPr lang="el-GR" altLang="el-GR" sz="4000" smtClean="0"/>
              <a:t>Οι σημαντικότεροι παράγοντες που επηρεάζουν τη χρονική διάρκεια </a:t>
            </a:r>
            <a:r>
              <a:rPr lang="el-GR" altLang="el-GR" sz="4000" u="sng" smtClean="0"/>
              <a:t>ασφαλούς αποθήκευσης</a:t>
            </a:r>
            <a:r>
              <a:rPr lang="el-GR" altLang="el-GR" sz="4000" smtClean="0"/>
              <a:t> </a:t>
            </a:r>
            <a:endParaRPr lang="en-US" altLang="el-GR" sz="4000" smtClean="0"/>
          </a:p>
          <a:p>
            <a:pPr marL="609600" indent="-609600" algn="ctr" eaLnBrk="1" hangingPunct="1">
              <a:buFontTx/>
              <a:buNone/>
            </a:pPr>
            <a:r>
              <a:rPr lang="el-GR" altLang="el-GR" sz="4000" smtClean="0"/>
              <a:t>είναι οι</a:t>
            </a:r>
            <a:r>
              <a:rPr lang="en-US" altLang="el-GR" sz="4000" smtClean="0"/>
              <a:t>:</a:t>
            </a:r>
            <a:endParaRPr lang="el-GR" altLang="el-GR" sz="4000" smtClean="0"/>
          </a:p>
        </p:txBody>
      </p:sp>
    </p:spTree>
    <p:extLst>
      <p:ext uri="{BB962C8B-B14F-4D97-AF65-F5344CB8AC3E}">
        <p14:creationId xmlns:p14="http://schemas.microsoft.com/office/powerpoint/2010/main" val="1445601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260350"/>
            <a:ext cx="8229600" cy="1143000"/>
          </a:xfrm>
        </p:spPr>
        <p:txBody>
          <a:bodyPr/>
          <a:lstStyle/>
          <a:p>
            <a:pPr eaLnBrk="1" hangingPunct="1"/>
            <a:r>
              <a:rPr lang="el-GR" altLang="el-GR" smtClean="0"/>
              <a:t>μάλιστα, </a:t>
            </a:r>
          </a:p>
        </p:txBody>
      </p:sp>
      <p:sp>
        <p:nvSpPr>
          <p:cNvPr id="13315" name="Rectangle 3"/>
          <p:cNvSpPr>
            <a:spLocks noGrp="1" noChangeArrowheads="1"/>
          </p:cNvSpPr>
          <p:nvPr>
            <p:ph type="body" idx="1"/>
          </p:nvPr>
        </p:nvSpPr>
        <p:spPr>
          <a:xfrm>
            <a:off x="179388" y="549275"/>
            <a:ext cx="8569325" cy="5576888"/>
          </a:xfrm>
          <a:solidFill>
            <a:srgbClr val="ECD3B2"/>
          </a:solidFill>
        </p:spPr>
        <p:txBody>
          <a:bodyPr/>
          <a:lstStyle/>
          <a:p>
            <a:pPr eaLnBrk="1" hangingPunct="1">
              <a:buFontTx/>
              <a:buNone/>
              <a:defRPr/>
            </a:pPr>
            <a:r>
              <a:rPr lang="el-GR" altLang="el-GR" dirty="0" smtClean="0"/>
              <a:t>Οι μεγαλύτερες απώλειες παρατηρήθηκαν</a:t>
            </a:r>
            <a:r>
              <a:rPr lang="en-US" altLang="el-GR" dirty="0" smtClean="0"/>
              <a:t>:</a:t>
            </a:r>
            <a:endParaRPr lang="el-GR" altLang="el-GR" dirty="0" smtClean="0"/>
          </a:p>
          <a:p>
            <a:pPr marL="514350" indent="-514350" eaLnBrk="1" hangingPunct="1">
              <a:buFont typeface="+mj-lt"/>
              <a:buAutoNum type="arabicPeriod"/>
              <a:defRPr/>
            </a:pPr>
            <a:r>
              <a:rPr lang="el-GR" altLang="el-GR" dirty="0" smtClean="0"/>
              <a:t> </a:t>
            </a:r>
            <a:r>
              <a:rPr lang="el-GR" altLang="el-GR" u="sng" dirty="0" smtClean="0">
                <a:solidFill>
                  <a:srgbClr val="990099"/>
                </a:solidFill>
              </a:rPr>
              <a:t>στην αρχή της αποθήκευσης που το προϊόν είχε μεγαλύτερο ποσοστό υγρασίας</a:t>
            </a:r>
            <a:r>
              <a:rPr lang="en-US" altLang="el-GR" u="sng" dirty="0" smtClean="0">
                <a:solidFill>
                  <a:srgbClr val="990099"/>
                </a:solidFill>
              </a:rPr>
              <a:t>,</a:t>
            </a:r>
            <a:r>
              <a:rPr lang="el-GR" altLang="el-GR" dirty="0" smtClean="0"/>
              <a:t> </a:t>
            </a:r>
            <a:endParaRPr lang="en-US" altLang="el-GR" dirty="0" smtClean="0"/>
          </a:p>
          <a:p>
            <a:pPr marL="514350" indent="-514350" eaLnBrk="1" hangingPunct="1">
              <a:buFont typeface="+mj-lt"/>
              <a:buAutoNum type="arabicPeriod"/>
              <a:defRPr/>
            </a:pPr>
            <a:r>
              <a:rPr lang="el-GR" altLang="el-GR" dirty="0" smtClean="0"/>
              <a:t>όταν το </a:t>
            </a:r>
            <a:r>
              <a:rPr lang="en-US" altLang="el-GR" dirty="0" smtClean="0"/>
              <a:t>SILOS</a:t>
            </a:r>
            <a:r>
              <a:rPr lang="el-GR" altLang="el-GR" dirty="0" smtClean="0"/>
              <a:t> είχε </a:t>
            </a:r>
            <a:r>
              <a:rPr lang="el-GR" altLang="el-GR" u="sng" dirty="0" smtClean="0"/>
              <a:t>μεγάλο ύψος</a:t>
            </a:r>
            <a:r>
              <a:rPr lang="en-US" altLang="el-GR" u="sng" dirty="0" smtClean="0"/>
              <a:t>,</a:t>
            </a:r>
          </a:p>
          <a:p>
            <a:pPr marL="514350" indent="-514350" eaLnBrk="1" hangingPunct="1">
              <a:buFont typeface="+mj-lt"/>
              <a:buAutoNum type="arabicPeriod"/>
              <a:defRPr/>
            </a:pPr>
            <a:r>
              <a:rPr lang="el-GR" altLang="el-GR" dirty="0" smtClean="0">
                <a:solidFill>
                  <a:srgbClr val="7030A0"/>
                </a:solidFill>
              </a:rPr>
              <a:t>όταν η διαφορά της θερμοκρασίας</a:t>
            </a:r>
            <a:r>
              <a:rPr lang="en-US" altLang="el-GR" dirty="0" smtClean="0">
                <a:solidFill>
                  <a:srgbClr val="7030A0"/>
                </a:solidFill>
              </a:rPr>
              <a:t> </a:t>
            </a:r>
            <a:r>
              <a:rPr lang="el-GR" altLang="el-GR" dirty="0" smtClean="0">
                <a:solidFill>
                  <a:srgbClr val="7030A0"/>
                </a:solidFill>
              </a:rPr>
              <a:t>της ατμόσφαιρας και των σπόρων</a:t>
            </a:r>
            <a:r>
              <a:rPr lang="en-US" altLang="el-GR" dirty="0" smtClean="0">
                <a:solidFill>
                  <a:srgbClr val="7030A0"/>
                </a:solidFill>
              </a:rPr>
              <a:t> </a:t>
            </a:r>
            <a:r>
              <a:rPr lang="el-GR" altLang="el-GR" dirty="0" smtClean="0">
                <a:solidFill>
                  <a:srgbClr val="7030A0"/>
                </a:solidFill>
              </a:rPr>
              <a:t>ήταν </a:t>
            </a:r>
            <a:r>
              <a:rPr lang="el-GR" altLang="el-GR" u="sng" dirty="0" smtClean="0">
                <a:solidFill>
                  <a:srgbClr val="7030A0"/>
                </a:solidFill>
              </a:rPr>
              <a:t>μεγάλη</a:t>
            </a:r>
            <a:r>
              <a:rPr lang="en-US" altLang="el-GR" u="sng" dirty="0" smtClean="0">
                <a:solidFill>
                  <a:srgbClr val="7030A0"/>
                </a:solidFill>
              </a:rPr>
              <a:t>,</a:t>
            </a:r>
          </a:p>
          <a:p>
            <a:pPr marL="514350" indent="-514350" eaLnBrk="1" hangingPunct="1">
              <a:buFont typeface="+mj-lt"/>
              <a:buAutoNum type="arabicPeriod"/>
              <a:defRPr/>
            </a:pPr>
            <a:r>
              <a:rPr lang="el-GR" altLang="el-GR" u="sng" dirty="0" smtClean="0"/>
              <a:t>όταν η θερμοκρασία της ατμόσφαιρας ήταν ψηλότερη σε σύγκριση με τις συνήθεις θερμοκρασίες</a:t>
            </a:r>
            <a:r>
              <a:rPr lang="en-US" altLang="el-GR" u="sng" dirty="0" smtClean="0"/>
              <a:t>,</a:t>
            </a:r>
            <a:r>
              <a:rPr lang="el-GR" altLang="el-GR" u="sng" dirty="0" smtClean="0"/>
              <a:t> στο διάστημα αποθήκευσης</a:t>
            </a:r>
            <a:r>
              <a:rPr lang="en-US" altLang="el-GR" u="sng" dirty="0" smtClean="0">
                <a:solidFill>
                  <a:srgbClr val="7030A0"/>
                </a:solidFill>
              </a:rPr>
              <a:t>.</a:t>
            </a:r>
            <a:r>
              <a:rPr lang="el-GR" altLang="el-GR" u="sng" dirty="0" smtClean="0">
                <a:solidFill>
                  <a:srgbClr val="7030A0"/>
                </a:solidFill>
              </a:rPr>
              <a:t> </a:t>
            </a:r>
          </a:p>
          <a:p>
            <a:pPr algn="ctr" eaLnBrk="1" hangingPunct="1">
              <a:defRPr/>
            </a:pPr>
            <a:endParaRPr lang="el-GR" altLang="el-GR" u="sng" dirty="0" smtClean="0"/>
          </a:p>
          <a:p>
            <a:pPr algn="ctr" eaLnBrk="1" hangingPunct="1">
              <a:buFontTx/>
              <a:buNone/>
              <a:defRPr/>
            </a:pPr>
            <a:endParaRPr lang="el-GR" altLang="el-GR" dirty="0" smtClean="0"/>
          </a:p>
        </p:txBody>
      </p:sp>
    </p:spTree>
    <p:extLst>
      <p:ext uri="{BB962C8B-B14F-4D97-AF65-F5344CB8AC3E}">
        <p14:creationId xmlns:p14="http://schemas.microsoft.com/office/powerpoint/2010/main" val="3721424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549275"/>
            <a:ext cx="7848600" cy="4679950"/>
          </a:xfrm>
          <a:solidFill>
            <a:srgbClr val="ECD3B2"/>
          </a:solidFill>
        </p:spPr>
        <p:txBody>
          <a:bodyPr/>
          <a:lstStyle/>
          <a:p>
            <a:pPr eaLnBrk="1" hangingPunct="1"/>
            <a:r>
              <a:rPr lang="el-GR" altLang="el-GR" sz="3600" smtClean="0"/>
              <a:t/>
            </a:r>
            <a:br>
              <a:rPr lang="el-GR" altLang="el-GR" sz="3600" smtClean="0"/>
            </a:br>
            <a:r>
              <a:rPr lang="el-GR" altLang="el-GR" sz="3600" smtClean="0"/>
              <a:t/>
            </a:r>
            <a:br>
              <a:rPr lang="el-GR" altLang="el-GR" sz="3600" smtClean="0"/>
            </a:br>
            <a:r>
              <a:rPr lang="el-GR" altLang="el-GR" sz="3600" smtClean="0"/>
              <a:t> </a:t>
            </a:r>
            <a:r>
              <a:rPr lang="en-US" altLang="el-GR" u="sng" smtClean="0"/>
              <a:t>?</a:t>
            </a:r>
            <a:r>
              <a:rPr lang="el-GR" altLang="el-GR" sz="3600" u="sng" smtClean="0"/>
              <a:t> άλλος παράγοντας μπορεί </a:t>
            </a:r>
            <a:r>
              <a:rPr lang="el-GR" altLang="el-GR" sz="3600" smtClean="0"/>
              <a:t/>
            </a:r>
            <a:br>
              <a:rPr lang="el-GR" altLang="el-GR" sz="3600" smtClean="0"/>
            </a:br>
            <a:r>
              <a:rPr lang="el-GR" altLang="el-GR" sz="3600" smtClean="0"/>
              <a:t/>
            </a:r>
            <a:br>
              <a:rPr lang="el-GR" altLang="el-GR" sz="3600" smtClean="0"/>
            </a:br>
            <a:r>
              <a:rPr lang="el-GR" altLang="el-GR" sz="3600" smtClean="0"/>
              <a:t>να επιταχύνει την καταστροφή</a:t>
            </a:r>
            <a:br>
              <a:rPr lang="el-GR" altLang="el-GR" sz="3600" smtClean="0"/>
            </a:br>
            <a:r>
              <a:rPr lang="el-GR" altLang="el-GR" sz="3600" smtClean="0"/>
              <a:t/>
            </a:r>
            <a:br>
              <a:rPr lang="el-GR" altLang="el-GR" sz="3600" smtClean="0"/>
            </a:br>
            <a:r>
              <a:rPr lang="el-GR" altLang="el-GR" sz="3600" smtClean="0"/>
              <a:t> ενός αποθηκεμένου προϊόντος</a:t>
            </a:r>
            <a:br>
              <a:rPr lang="el-GR" altLang="el-GR" sz="3600" smtClean="0"/>
            </a:br>
            <a:r>
              <a:rPr lang="el-GR" altLang="el-GR" sz="3600" smtClean="0"/>
              <a:t>???</a:t>
            </a:r>
            <a:br>
              <a:rPr lang="el-GR" altLang="el-GR" sz="3600" smtClean="0"/>
            </a:br>
            <a:r>
              <a:rPr lang="en-US" altLang="el-GR" sz="3600" smtClean="0"/>
              <a:t>:</a:t>
            </a:r>
            <a:br>
              <a:rPr lang="en-US" altLang="el-GR" sz="3600" smtClean="0"/>
            </a:br>
            <a:r>
              <a:rPr lang="el-GR" altLang="el-GR" sz="3600" smtClean="0"/>
              <a:t/>
            </a:r>
            <a:br>
              <a:rPr lang="el-GR" altLang="el-GR" sz="3600" smtClean="0"/>
            </a:br>
            <a:endParaRPr lang="el-GR" altLang="el-GR" sz="3600" smtClean="0"/>
          </a:p>
        </p:txBody>
      </p:sp>
      <p:sp>
        <p:nvSpPr>
          <p:cNvPr id="5" name="TextBox 4"/>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4165915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1638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476250"/>
            <a:ext cx="8229600" cy="5649913"/>
          </a:xfrm>
          <a:solidFill>
            <a:schemeClr val="accent1"/>
          </a:solidFill>
        </p:spPr>
        <p:txBody>
          <a:bodyPr/>
          <a:lstStyle/>
          <a:p>
            <a:pPr algn="ctr" eaLnBrk="1" hangingPunct="1">
              <a:buFontTx/>
              <a:buNone/>
            </a:pPr>
            <a:r>
              <a:rPr lang="el-GR" altLang="el-GR" sz="3600" b="1" u="sng" smtClean="0">
                <a:solidFill>
                  <a:srgbClr val="990099"/>
                </a:solidFill>
              </a:rPr>
              <a:t>1. </a:t>
            </a:r>
          </a:p>
          <a:p>
            <a:pPr algn="ctr" eaLnBrk="1" hangingPunct="1">
              <a:buFontTx/>
              <a:buNone/>
            </a:pPr>
            <a:r>
              <a:rPr lang="el-GR" altLang="el-GR" sz="3600" b="1" u="sng" smtClean="0">
                <a:solidFill>
                  <a:srgbClr val="990099"/>
                </a:solidFill>
              </a:rPr>
              <a:t>η ανομοιομορφία </a:t>
            </a:r>
          </a:p>
          <a:p>
            <a:pPr algn="ctr" eaLnBrk="1" hangingPunct="1">
              <a:buFontTx/>
              <a:buNone/>
            </a:pPr>
            <a:r>
              <a:rPr lang="el-GR" altLang="el-GR" sz="3600" b="1" u="sng" smtClean="0">
                <a:solidFill>
                  <a:srgbClr val="990099"/>
                </a:solidFill>
              </a:rPr>
              <a:t>κατανομής της υγρασίας </a:t>
            </a:r>
          </a:p>
          <a:p>
            <a:pPr algn="ctr" eaLnBrk="1" hangingPunct="1">
              <a:buFontTx/>
              <a:buNone/>
            </a:pPr>
            <a:r>
              <a:rPr lang="el-GR" altLang="el-GR" sz="3600" b="1" u="sng" smtClean="0">
                <a:solidFill>
                  <a:srgbClr val="990099"/>
                </a:solidFill>
              </a:rPr>
              <a:t>στη μάζα του προϊόντος.</a:t>
            </a:r>
            <a:r>
              <a:rPr lang="el-GR" altLang="el-GR" sz="3600" b="1" smtClean="0">
                <a:solidFill>
                  <a:srgbClr val="990099"/>
                </a:solidFill>
              </a:rPr>
              <a:t> </a:t>
            </a:r>
            <a:endParaRPr lang="en-US" altLang="el-GR" sz="3600" b="1" smtClean="0">
              <a:solidFill>
                <a:srgbClr val="990099"/>
              </a:solidFill>
            </a:endParaRPr>
          </a:p>
          <a:p>
            <a:pPr algn="ctr" eaLnBrk="1" hangingPunct="1">
              <a:buFontTx/>
              <a:buNone/>
            </a:pPr>
            <a:endParaRPr lang="en-US" altLang="el-GR" sz="3600" b="1" smtClean="0">
              <a:solidFill>
                <a:srgbClr val="990099"/>
              </a:solidFill>
            </a:endParaRPr>
          </a:p>
          <a:p>
            <a:pPr algn="ctr" eaLnBrk="1" hangingPunct="1">
              <a:buFontTx/>
              <a:buNone/>
            </a:pPr>
            <a:endParaRPr lang="el-GR" altLang="el-GR" sz="3600" b="1" smtClean="0">
              <a:solidFill>
                <a:srgbClr val="990099"/>
              </a:solidFill>
            </a:endParaRPr>
          </a:p>
          <a:p>
            <a:pPr algn="ctr" eaLnBrk="1" hangingPunct="1">
              <a:buFontTx/>
              <a:buNone/>
            </a:pPr>
            <a:r>
              <a:rPr lang="el-GR" altLang="el-GR" sz="2000" b="1" smtClean="0">
                <a:solidFill>
                  <a:srgbClr val="990099"/>
                </a:solidFill>
              </a:rPr>
              <a:t>Αν η υγρασία του προϊόντος σε κάποιο σημείο είναι υψηλή, </a:t>
            </a:r>
            <a:r>
              <a:rPr lang="el-GR" altLang="el-GR" sz="2000" b="1" u="sng" smtClean="0">
                <a:solidFill>
                  <a:srgbClr val="990099"/>
                </a:solidFill>
              </a:rPr>
              <a:t>μπορεί να αρχίσει η ανάπτυξη των μικροοργανισμών από το σημείο αυτό και να εξαπλωθεί σε όλη τη μάζα του </a:t>
            </a:r>
          </a:p>
          <a:p>
            <a:pPr algn="ctr" eaLnBrk="1" hangingPunct="1">
              <a:buFontTx/>
              <a:buNone/>
            </a:pPr>
            <a:r>
              <a:rPr lang="el-GR" altLang="el-GR" sz="2000" b="1" u="sng" smtClean="0">
                <a:solidFill>
                  <a:srgbClr val="990099"/>
                </a:solidFill>
              </a:rPr>
              <a:t>έστω και αν στα άλλα σημεία η υγρασία του προϊόντος κατά την αποθήκευση είναι αρκετά χαμηλότερη από την ασφαλή</a:t>
            </a:r>
            <a:r>
              <a:rPr lang="el-GR" altLang="el-GR" sz="2000" b="1" smtClean="0">
                <a:solidFill>
                  <a:srgbClr val="990099"/>
                </a:solidFill>
              </a:rPr>
              <a:t> υγρασία. </a:t>
            </a:r>
            <a:endParaRPr lang="en-US" altLang="el-GR" sz="2000" b="1" smtClean="0">
              <a:solidFill>
                <a:srgbClr val="990099"/>
              </a:solidFill>
            </a:endParaRPr>
          </a:p>
          <a:p>
            <a:pPr algn="ctr" eaLnBrk="1" hangingPunct="1">
              <a:buFontTx/>
              <a:buNone/>
            </a:pPr>
            <a:endParaRPr lang="el-GR" altLang="el-GR" sz="2000" b="1" smtClean="0">
              <a:solidFill>
                <a:srgbClr val="990099"/>
              </a:solidFill>
            </a:endParaRPr>
          </a:p>
        </p:txBody>
      </p:sp>
      <p:sp>
        <p:nvSpPr>
          <p:cNvPr id="5" name="TextBox 4"/>
          <p:cNvSpPr txBox="1"/>
          <p:nvPr/>
        </p:nvSpPr>
        <p:spPr>
          <a:xfrm rot="16200000">
            <a:off x="-3109119" y="3121819"/>
            <a:ext cx="6835775" cy="5222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l-GR" sz="2800" dirty="0"/>
              <a:t>Ακατάλληλη     Συντήρηση</a:t>
            </a:r>
            <a:endParaRPr lang="el-GR" sz="1600" dirty="0"/>
          </a:p>
        </p:txBody>
      </p:sp>
    </p:spTree>
    <p:extLst>
      <p:ext uri="{BB962C8B-B14F-4D97-AF65-F5344CB8AC3E}">
        <p14:creationId xmlns:p14="http://schemas.microsoft.com/office/powerpoint/2010/main" val="1957890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68313" y="765175"/>
            <a:ext cx="8229600" cy="4608513"/>
          </a:xfrm>
          <a:solidFill>
            <a:schemeClr val="accent1"/>
          </a:solidFill>
        </p:spPr>
        <p:txBody>
          <a:bodyPr/>
          <a:lstStyle/>
          <a:p>
            <a:pPr algn="ctr" eaLnBrk="1" hangingPunct="1">
              <a:buFontTx/>
              <a:buNone/>
            </a:pPr>
            <a:r>
              <a:rPr lang="el-GR" altLang="el-GR" b="1" smtClean="0">
                <a:solidFill>
                  <a:srgbClr val="008000"/>
                </a:solidFill>
              </a:rPr>
              <a:t>Για τον λόγο αυτό </a:t>
            </a:r>
          </a:p>
          <a:p>
            <a:pPr algn="ctr" eaLnBrk="1" hangingPunct="1">
              <a:buFontTx/>
              <a:buNone/>
            </a:pPr>
            <a:r>
              <a:rPr lang="el-GR" altLang="el-GR" b="1" smtClean="0">
                <a:solidFill>
                  <a:srgbClr val="008000"/>
                </a:solidFill>
              </a:rPr>
              <a:t>οι υγρασίες του πίνακα ασφαλούς αποθήκευσης  </a:t>
            </a:r>
          </a:p>
          <a:p>
            <a:pPr algn="ctr" eaLnBrk="1" hangingPunct="1">
              <a:buFontTx/>
              <a:buNone/>
            </a:pPr>
            <a:r>
              <a:rPr lang="el-GR" altLang="el-GR" b="1" smtClean="0">
                <a:solidFill>
                  <a:srgbClr val="008000"/>
                </a:solidFill>
              </a:rPr>
              <a:t>αναφέρονται στη </a:t>
            </a:r>
            <a:r>
              <a:rPr lang="en-US" altLang="el-GR" b="1" u="sng" smtClean="0">
                <a:solidFill>
                  <a:srgbClr val="008000"/>
                </a:solidFill>
              </a:rPr>
              <a:t>max</a:t>
            </a:r>
            <a:r>
              <a:rPr lang="el-GR" altLang="el-GR" b="1" u="sng" smtClean="0">
                <a:solidFill>
                  <a:srgbClr val="008000"/>
                </a:solidFill>
              </a:rPr>
              <a:t> υγρασία</a:t>
            </a:r>
            <a:r>
              <a:rPr lang="el-GR" altLang="el-GR" b="1" smtClean="0">
                <a:solidFill>
                  <a:srgbClr val="008000"/>
                </a:solidFill>
              </a:rPr>
              <a:t> </a:t>
            </a:r>
          </a:p>
          <a:p>
            <a:pPr algn="ctr" eaLnBrk="1" hangingPunct="1">
              <a:buFontTx/>
              <a:buNone/>
            </a:pPr>
            <a:r>
              <a:rPr lang="el-GR" altLang="el-GR" b="1" smtClean="0">
                <a:solidFill>
                  <a:srgbClr val="008000"/>
                </a:solidFill>
              </a:rPr>
              <a:t>και </a:t>
            </a:r>
          </a:p>
          <a:p>
            <a:pPr algn="ctr" eaLnBrk="1" hangingPunct="1">
              <a:buFontTx/>
              <a:buNone/>
            </a:pPr>
            <a:r>
              <a:rPr lang="el-GR" altLang="el-GR" b="1" smtClean="0">
                <a:solidFill>
                  <a:srgbClr val="008000"/>
                </a:solidFill>
              </a:rPr>
              <a:t>όχι στη μέση υγρασία του αποθηκεμένου προϊόντος. </a:t>
            </a:r>
            <a:endParaRPr lang="en-US" altLang="el-GR" b="1" smtClean="0">
              <a:solidFill>
                <a:srgbClr val="008000"/>
              </a:solidFill>
            </a:endParaRPr>
          </a:p>
          <a:p>
            <a:pPr algn="ctr" eaLnBrk="1" hangingPunct="1">
              <a:buFontTx/>
              <a:buNone/>
            </a:pPr>
            <a:endParaRPr lang="el-GR" altLang="el-GR" b="1" smtClean="0">
              <a:solidFill>
                <a:srgbClr val="008000"/>
              </a:solidFill>
            </a:endParaRPr>
          </a:p>
        </p:txBody>
      </p:sp>
    </p:spTree>
    <p:extLst>
      <p:ext uri="{BB962C8B-B14F-4D97-AF65-F5344CB8AC3E}">
        <p14:creationId xmlns:p14="http://schemas.microsoft.com/office/powerpoint/2010/main" val="3335361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457200" y="476250"/>
            <a:ext cx="8229600" cy="5649913"/>
          </a:xfrm>
          <a:solidFill>
            <a:schemeClr val="accent1"/>
          </a:solidFill>
        </p:spPr>
        <p:txBody>
          <a:bodyPr/>
          <a:lstStyle/>
          <a:p>
            <a:pPr algn="ctr" eaLnBrk="1" hangingPunct="1">
              <a:lnSpc>
                <a:spcPct val="90000"/>
              </a:lnSpc>
              <a:buFontTx/>
              <a:buNone/>
            </a:pPr>
            <a:endParaRPr lang="el-GR" altLang="el-GR" b="1" smtClean="0">
              <a:solidFill>
                <a:srgbClr val="008000"/>
              </a:solidFill>
            </a:endParaRPr>
          </a:p>
          <a:p>
            <a:pPr algn="ctr" eaLnBrk="1" hangingPunct="1">
              <a:lnSpc>
                <a:spcPct val="90000"/>
              </a:lnSpc>
              <a:buFontTx/>
              <a:buNone/>
            </a:pPr>
            <a:r>
              <a:rPr lang="el-GR" altLang="el-GR" sz="4400" b="1" smtClean="0">
                <a:solidFill>
                  <a:srgbClr val="008000"/>
                </a:solidFill>
              </a:rPr>
              <a:t>Το </a:t>
            </a:r>
            <a:r>
              <a:rPr lang="el-GR" altLang="el-GR" sz="4400" b="1" u="sng" smtClean="0">
                <a:solidFill>
                  <a:srgbClr val="008000"/>
                </a:solidFill>
              </a:rPr>
              <a:t>επιθυμητό </a:t>
            </a:r>
          </a:p>
          <a:p>
            <a:pPr algn="ctr" eaLnBrk="1" hangingPunct="1">
              <a:lnSpc>
                <a:spcPct val="90000"/>
              </a:lnSpc>
              <a:buFontTx/>
              <a:buNone/>
            </a:pPr>
            <a:r>
              <a:rPr lang="el-GR" altLang="el-GR" sz="4400" b="1" u="sng" smtClean="0">
                <a:solidFill>
                  <a:srgbClr val="008000"/>
                </a:solidFill>
              </a:rPr>
              <a:t>ποσοστό υγρασίας </a:t>
            </a:r>
          </a:p>
          <a:p>
            <a:pPr algn="ctr" eaLnBrk="1" hangingPunct="1">
              <a:lnSpc>
                <a:spcPct val="90000"/>
              </a:lnSpc>
              <a:buFontTx/>
              <a:buNone/>
            </a:pPr>
            <a:endParaRPr lang="el-GR" altLang="el-GR" sz="4400" b="1" u="sng" smtClean="0">
              <a:solidFill>
                <a:srgbClr val="008000"/>
              </a:solidFill>
            </a:endParaRPr>
          </a:p>
          <a:p>
            <a:pPr algn="ctr" eaLnBrk="1" hangingPunct="1">
              <a:lnSpc>
                <a:spcPct val="90000"/>
              </a:lnSpc>
              <a:buFontTx/>
              <a:buNone/>
            </a:pPr>
            <a:r>
              <a:rPr lang="el-GR" altLang="el-GR" sz="4400" b="1" u="sng" smtClean="0">
                <a:solidFill>
                  <a:srgbClr val="008000"/>
                </a:solidFill>
              </a:rPr>
              <a:t>είναι συνάρτηση </a:t>
            </a:r>
          </a:p>
          <a:p>
            <a:pPr algn="ctr" eaLnBrk="1" hangingPunct="1">
              <a:lnSpc>
                <a:spcPct val="90000"/>
              </a:lnSpc>
              <a:buFontTx/>
              <a:buNone/>
            </a:pPr>
            <a:endParaRPr lang="el-GR" altLang="el-GR" sz="4400" b="1" u="sng" smtClean="0">
              <a:solidFill>
                <a:srgbClr val="008000"/>
              </a:solidFill>
            </a:endParaRPr>
          </a:p>
          <a:p>
            <a:pPr algn="ctr" eaLnBrk="1" hangingPunct="1">
              <a:lnSpc>
                <a:spcPct val="90000"/>
              </a:lnSpc>
              <a:buFontTx/>
              <a:buNone/>
            </a:pPr>
            <a:r>
              <a:rPr lang="el-GR" altLang="el-GR" sz="4400" b="1" u="sng" smtClean="0">
                <a:solidFill>
                  <a:srgbClr val="008000"/>
                </a:solidFill>
              </a:rPr>
              <a:t>της χρονικής διάρκειας αποθήκευσης.</a:t>
            </a:r>
            <a:r>
              <a:rPr lang="el-GR" altLang="el-GR" sz="4400" b="1" smtClean="0">
                <a:solidFill>
                  <a:srgbClr val="008000"/>
                </a:solidFill>
              </a:rPr>
              <a:t> </a:t>
            </a:r>
          </a:p>
        </p:txBody>
      </p:sp>
    </p:spTree>
    <p:extLst>
      <p:ext uri="{BB962C8B-B14F-4D97-AF65-F5344CB8AC3E}">
        <p14:creationId xmlns:p14="http://schemas.microsoft.com/office/powerpoint/2010/main" val="4133160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620713"/>
            <a:ext cx="8229600" cy="3816350"/>
          </a:xfrm>
          <a:solidFill>
            <a:srgbClr val="99FF33"/>
          </a:solidFill>
        </p:spPr>
        <p:txBody>
          <a:bodyPr/>
          <a:lstStyle/>
          <a:p>
            <a:pPr algn="ctr" eaLnBrk="1" hangingPunct="1">
              <a:lnSpc>
                <a:spcPct val="80000"/>
              </a:lnSpc>
              <a:buFontTx/>
              <a:buNone/>
            </a:pPr>
            <a:endParaRPr lang="el-GR" altLang="el-GR" smtClean="0">
              <a:solidFill>
                <a:srgbClr val="008000"/>
              </a:solidFill>
            </a:endParaRPr>
          </a:p>
          <a:p>
            <a:pPr algn="ctr" eaLnBrk="1" hangingPunct="1">
              <a:lnSpc>
                <a:spcPct val="80000"/>
              </a:lnSpc>
              <a:buFontTx/>
              <a:buNone/>
            </a:pPr>
            <a:r>
              <a:rPr lang="el-GR" altLang="el-GR" smtClean="0">
                <a:solidFill>
                  <a:srgbClr val="008000"/>
                </a:solidFill>
              </a:rPr>
              <a:t>Εάν η αποθήκευση προγραμματίζεται για</a:t>
            </a:r>
            <a:r>
              <a:rPr lang="el-GR" altLang="el-GR" b="1" smtClean="0">
                <a:solidFill>
                  <a:srgbClr val="008000"/>
                </a:solidFill>
              </a:rPr>
              <a:t> </a:t>
            </a:r>
            <a:r>
              <a:rPr lang="el-GR" altLang="el-GR" b="1" u="sng" smtClean="0">
                <a:solidFill>
                  <a:srgbClr val="008000"/>
                </a:solidFill>
              </a:rPr>
              <a:t>πέντε έτη</a:t>
            </a:r>
            <a:r>
              <a:rPr lang="el-GR" altLang="el-GR" b="1" smtClean="0">
                <a:solidFill>
                  <a:srgbClr val="008000"/>
                </a:solidFill>
              </a:rPr>
              <a:t> </a:t>
            </a:r>
            <a:r>
              <a:rPr lang="el-GR" altLang="el-GR" smtClean="0">
                <a:solidFill>
                  <a:srgbClr val="008000"/>
                </a:solidFill>
              </a:rPr>
              <a:t>θα πρέπει το ποσοστό υγρασίας (του προϊόντος) να είναι</a:t>
            </a:r>
            <a:r>
              <a:rPr lang="el-GR" altLang="el-GR" b="1" smtClean="0">
                <a:solidFill>
                  <a:srgbClr val="008000"/>
                </a:solidFill>
              </a:rPr>
              <a:t> </a:t>
            </a:r>
            <a:r>
              <a:rPr lang="el-GR" altLang="el-GR" b="1" u="sng" smtClean="0">
                <a:solidFill>
                  <a:srgbClr val="008000"/>
                </a:solidFill>
              </a:rPr>
              <a:t>μικρότερο</a:t>
            </a:r>
            <a:r>
              <a:rPr lang="el-GR" altLang="el-GR" b="1" smtClean="0">
                <a:solidFill>
                  <a:srgbClr val="008000"/>
                </a:solidFill>
              </a:rPr>
              <a:t> </a:t>
            </a:r>
          </a:p>
          <a:p>
            <a:pPr algn="ctr" eaLnBrk="1" hangingPunct="1">
              <a:lnSpc>
                <a:spcPct val="80000"/>
              </a:lnSpc>
              <a:buFontTx/>
              <a:buNone/>
            </a:pPr>
            <a:r>
              <a:rPr lang="el-GR" altLang="el-GR" smtClean="0">
                <a:solidFill>
                  <a:srgbClr val="008000"/>
                </a:solidFill>
              </a:rPr>
              <a:t>από το ποσοστό υγρασίας </a:t>
            </a:r>
          </a:p>
          <a:p>
            <a:pPr algn="ctr" eaLnBrk="1" hangingPunct="1">
              <a:lnSpc>
                <a:spcPct val="80000"/>
              </a:lnSpc>
              <a:buFontTx/>
              <a:buNone/>
            </a:pPr>
            <a:r>
              <a:rPr lang="el-GR" altLang="el-GR" smtClean="0">
                <a:solidFill>
                  <a:srgbClr val="008000"/>
                </a:solidFill>
              </a:rPr>
              <a:t>για αποθήκευση</a:t>
            </a:r>
            <a:r>
              <a:rPr lang="el-GR" altLang="el-GR" b="1" smtClean="0">
                <a:solidFill>
                  <a:srgbClr val="008000"/>
                </a:solidFill>
              </a:rPr>
              <a:t> ενός έτους </a:t>
            </a:r>
          </a:p>
          <a:p>
            <a:pPr algn="ctr" eaLnBrk="1" hangingPunct="1">
              <a:lnSpc>
                <a:spcPct val="80000"/>
              </a:lnSpc>
              <a:buFontTx/>
              <a:buNone/>
            </a:pPr>
            <a:r>
              <a:rPr lang="el-GR" altLang="el-GR" smtClean="0">
                <a:solidFill>
                  <a:srgbClr val="008000"/>
                </a:solidFill>
              </a:rPr>
              <a:t>(κατά 2% περίπου).</a:t>
            </a:r>
            <a:r>
              <a:rPr lang="el-GR" altLang="el-GR" b="1" smtClean="0">
                <a:solidFill>
                  <a:srgbClr val="008000"/>
                </a:solidFill>
              </a:rPr>
              <a:t> </a:t>
            </a:r>
          </a:p>
          <a:p>
            <a:pPr algn="ctr" eaLnBrk="1" hangingPunct="1">
              <a:lnSpc>
                <a:spcPct val="80000"/>
              </a:lnSpc>
              <a:buFontTx/>
              <a:buNone/>
            </a:pPr>
            <a:endParaRPr lang="el-GR" altLang="el-GR" b="1" smtClean="0">
              <a:solidFill>
                <a:srgbClr val="008000"/>
              </a:solidFill>
            </a:endParaRPr>
          </a:p>
        </p:txBody>
      </p:sp>
    </p:spTree>
    <p:extLst>
      <p:ext uri="{BB962C8B-B14F-4D97-AF65-F5344CB8AC3E}">
        <p14:creationId xmlns:p14="http://schemas.microsoft.com/office/powerpoint/2010/main" val="2627125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836613"/>
            <a:ext cx="8229600" cy="5289550"/>
          </a:xfrm>
          <a:solidFill>
            <a:srgbClr val="99FF33"/>
          </a:solidFill>
        </p:spPr>
        <p:txBody>
          <a:bodyPr/>
          <a:lstStyle/>
          <a:p>
            <a:pPr algn="ctr" eaLnBrk="1" hangingPunct="1">
              <a:lnSpc>
                <a:spcPct val="90000"/>
              </a:lnSpc>
              <a:buFontTx/>
              <a:buNone/>
            </a:pPr>
            <a:r>
              <a:rPr lang="el-GR" altLang="el-GR" sz="3600" b="1" u="sng" smtClean="0">
                <a:solidFill>
                  <a:srgbClr val="008000"/>
                </a:solidFill>
              </a:rPr>
              <a:t>Αν η αποθήκευση </a:t>
            </a:r>
          </a:p>
          <a:p>
            <a:pPr algn="ctr" eaLnBrk="1" hangingPunct="1">
              <a:lnSpc>
                <a:spcPct val="90000"/>
              </a:lnSpc>
              <a:buFontTx/>
              <a:buNone/>
            </a:pPr>
            <a:endParaRPr lang="el-GR" altLang="el-GR" sz="3600" b="1" u="sng" smtClean="0">
              <a:solidFill>
                <a:srgbClr val="008000"/>
              </a:solidFill>
            </a:endParaRPr>
          </a:p>
          <a:p>
            <a:pPr algn="ctr" eaLnBrk="1" hangingPunct="1">
              <a:lnSpc>
                <a:spcPct val="90000"/>
              </a:lnSpc>
              <a:buFontTx/>
              <a:buNone/>
            </a:pPr>
            <a:r>
              <a:rPr lang="el-GR" altLang="el-GR" sz="3600" b="1" u="sng" smtClean="0">
                <a:solidFill>
                  <a:srgbClr val="008000"/>
                </a:solidFill>
              </a:rPr>
              <a:t>γίνει μόνο για τους χειμερινούς μήνες</a:t>
            </a:r>
            <a:r>
              <a:rPr lang="el-GR" altLang="el-GR" sz="3600" b="1" smtClean="0">
                <a:solidFill>
                  <a:srgbClr val="008000"/>
                </a:solidFill>
              </a:rPr>
              <a:t>,</a:t>
            </a:r>
          </a:p>
          <a:p>
            <a:pPr algn="ctr" eaLnBrk="1" hangingPunct="1">
              <a:lnSpc>
                <a:spcPct val="90000"/>
              </a:lnSpc>
              <a:buFontTx/>
              <a:buNone/>
            </a:pPr>
            <a:endParaRPr lang="el-GR" altLang="el-GR" sz="3600" b="1" smtClean="0">
              <a:solidFill>
                <a:srgbClr val="008000"/>
              </a:solidFill>
            </a:endParaRPr>
          </a:p>
          <a:p>
            <a:pPr algn="ctr" eaLnBrk="1" hangingPunct="1">
              <a:lnSpc>
                <a:spcPct val="90000"/>
              </a:lnSpc>
              <a:buFontTx/>
              <a:buNone/>
            </a:pPr>
            <a:r>
              <a:rPr lang="el-GR" altLang="el-GR" sz="3600" b="1" smtClean="0">
                <a:solidFill>
                  <a:srgbClr val="008000"/>
                </a:solidFill>
              </a:rPr>
              <a:t> η </a:t>
            </a:r>
            <a:r>
              <a:rPr lang="el-GR" altLang="el-GR" sz="3600" smtClean="0">
                <a:solidFill>
                  <a:srgbClr val="008000"/>
                </a:solidFill>
              </a:rPr>
              <a:t>περιεχομένη υγρασία</a:t>
            </a:r>
            <a:r>
              <a:rPr lang="el-GR" altLang="el-GR" sz="3600" b="1" smtClean="0">
                <a:solidFill>
                  <a:srgbClr val="008000"/>
                </a:solidFill>
              </a:rPr>
              <a:t> </a:t>
            </a:r>
          </a:p>
          <a:p>
            <a:pPr algn="ctr" eaLnBrk="1" hangingPunct="1">
              <a:lnSpc>
                <a:spcPct val="90000"/>
              </a:lnSpc>
              <a:buFontTx/>
              <a:buNone/>
            </a:pPr>
            <a:r>
              <a:rPr lang="el-GR" altLang="el-GR" sz="3600" b="1" smtClean="0">
                <a:solidFill>
                  <a:srgbClr val="008000"/>
                </a:solidFill>
              </a:rPr>
              <a:t>μπορεί να είναι κατά 1 % υψηλότερη </a:t>
            </a:r>
            <a:r>
              <a:rPr lang="el-GR" altLang="el-GR" sz="3600" smtClean="0">
                <a:solidFill>
                  <a:srgbClr val="008000"/>
                </a:solidFill>
              </a:rPr>
              <a:t>από τις τιμές του πίνακα ασφαλούς αποθήκευσης</a:t>
            </a:r>
          </a:p>
          <a:p>
            <a:pPr eaLnBrk="1" hangingPunct="1">
              <a:lnSpc>
                <a:spcPct val="90000"/>
              </a:lnSpc>
            </a:pPr>
            <a:endParaRPr lang="el-GR" altLang="el-GR" sz="3600" smtClean="0"/>
          </a:p>
        </p:txBody>
      </p:sp>
    </p:spTree>
    <p:extLst>
      <p:ext uri="{BB962C8B-B14F-4D97-AF65-F5344CB8AC3E}">
        <p14:creationId xmlns:p14="http://schemas.microsoft.com/office/powerpoint/2010/main" val="21235093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852738"/>
            <a:ext cx="9144000" cy="1647825"/>
          </a:xfrm>
          <a:solidFill>
            <a:schemeClr val="accent1"/>
          </a:solidFill>
        </p:spPr>
        <p:txBody>
          <a:bodyPr/>
          <a:lstStyle/>
          <a:p>
            <a:r>
              <a:rPr lang="el-GR" altLang="el-GR" b="1" smtClean="0"/>
              <a:t>ΑΠΟΘΗΚΕΥΤΙΚΟΙ  ΧΩΡΟΙ  ΣΙΤΗΡΩΝ</a:t>
            </a:r>
          </a:p>
        </p:txBody>
      </p:sp>
    </p:spTree>
    <p:extLst>
      <p:ext uri="{BB962C8B-B14F-4D97-AF65-F5344CB8AC3E}">
        <p14:creationId xmlns:p14="http://schemas.microsoft.com/office/powerpoint/2010/main" val="2781856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0" y="981075"/>
            <a:ext cx="9144000" cy="5145088"/>
          </a:xfrm>
          <a:solidFill>
            <a:schemeClr val="accent1"/>
          </a:solidFill>
        </p:spPr>
        <p:txBody>
          <a:bodyPr/>
          <a:lstStyle/>
          <a:p>
            <a:pPr algn="ctr">
              <a:lnSpc>
                <a:spcPct val="90000"/>
              </a:lnSpc>
              <a:buFontTx/>
              <a:buNone/>
            </a:pPr>
            <a:r>
              <a:rPr lang="el-GR" altLang="el-GR" sz="2800" smtClean="0"/>
              <a:t>Η πρώτη  ύλη  (δηλ.  τα  σιτηρά)</a:t>
            </a:r>
          </a:p>
          <a:p>
            <a:pPr algn="ctr">
              <a:lnSpc>
                <a:spcPct val="90000"/>
              </a:lnSpc>
              <a:buFontTx/>
              <a:buNone/>
            </a:pPr>
            <a:r>
              <a:rPr lang="el-GR" altLang="el-GR" sz="2800" smtClean="0"/>
              <a:t>  είναι  ένας  ζωντανός  οργανισμός  </a:t>
            </a:r>
          </a:p>
          <a:p>
            <a:pPr algn="ctr">
              <a:lnSpc>
                <a:spcPct val="90000"/>
              </a:lnSpc>
              <a:buFontTx/>
              <a:buNone/>
            </a:pPr>
            <a:r>
              <a:rPr lang="el-GR" altLang="el-GR" sz="2800" smtClean="0"/>
              <a:t>και  σαν  τέτοιος  οργανισμός  </a:t>
            </a:r>
          </a:p>
          <a:p>
            <a:pPr algn="ctr">
              <a:lnSpc>
                <a:spcPct val="90000"/>
              </a:lnSpc>
              <a:buFontTx/>
              <a:buNone/>
            </a:pPr>
            <a:r>
              <a:rPr lang="el-GR" altLang="el-GR" sz="2800" smtClean="0"/>
              <a:t>υπόκειται  από  μέρα  σε  μέρα </a:t>
            </a:r>
          </a:p>
          <a:p>
            <a:pPr algn="ctr">
              <a:lnSpc>
                <a:spcPct val="90000"/>
              </a:lnSpc>
              <a:buFontTx/>
              <a:buNone/>
            </a:pPr>
            <a:r>
              <a:rPr lang="el-GR" altLang="el-GR" sz="2800" smtClean="0"/>
              <a:t> σε  φυσικές  και  χημικές  επιδράσεις  πάρα  πολλών  παραγόντων </a:t>
            </a:r>
          </a:p>
          <a:p>
            <a:pPr algn="ctr">
              <a:lnSpc>
                <a:spcPct val="90000"/>
              </a:lnSpc>
              <a:buFontTx/>
              <a:buNone/>
            </a:pPr>
            <a:r>
              <a:rPr lang="el-GR" altLang="el-GR" sz="2800" smtClean="0"/>
              <a:t> που  ο  καθένας  με  τον  τρόπο  του  μπορεί  να  μεταβάλλει  την  αρχική  ποιότητα  αυτής  της  πρώτης  ύλης.  </a:t>
            </a:r>
          </a:p>
          <a:p>
            <a:pPr algn="ctr">
              <a:lnSpc>
                <a:spcPct val="90000"/>
              </a:lnSpc>
              <a:buFontTx/>
              <a:buNone/>
            </a:pPr>
            <a:r>
              <a:rPr lang="el-GR" altLang="el-GR" sz="2800" smtClean="0"/>
              <a:t>Επίσης τα  σιτηρά  αποτελούν  θαυμάσια  τροφή  για  τα  έντομα  και  τα  τρωκτικά </a:t>
            </a:r>
          </a:p>
        </p:txBody>
      </p:sp>
    </p:spTree>
    <p:extLst>
      <p:ext uri="{BB962C8B-B14F-4D97-AF65-F5344CB8AC3E}">
        <p14:creationId xmlns:p14="http://schemas.microsoft.com/office/powerpoint/2010/main" val="953067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0" y="476250"/>
            <a:ext cx="9144000" cy="5649913"/>
          </a:xfrm>
          <a:solidFill>
            <a:schemeClr val="accent1"/>
          </a:solidFill>
        </p:spPr>
        <p:txBody>
          <a:bodyPr/>
          <a:lstStyle/>
          <a:p>
            <a:pPr marL="1612900" lvl="1" indent="-1077913">
              <a:lnSpc>
                <a:spcPct val="80000"/>
              </a:lnSpc>
              <a:buFontTx/>
              <a:buNone/>
            </a:pPr>
            <a:r>
              <a:rPr lang="el-GR" altLang="el-GR" sz="2400" b="1" u="sng" smtClean="0"/>
              <a:t>1. </a:t>
            </a:r>
            <a:r>
              <a:rPr lang="el-GR" altLang="el-GR" sz="2000" b="1" u="sng" smtClean="0"/>
              <a:t>Τα  Σιτηρά  Στο  Χωράφι</a:t>
            </a:r>
          </a:p>
          <a:p>
            <a:pPr marL="1612900" lvl="1" indent="-1077913">
              <a:lnSpc>
                <a:spcPct val="80000"/>
              </a:lnSpc>
              <a:buFontTx/>
              <a:buNone/>
            </a:pPr>
            <a:endParaRPr lang="el-GR" altLang="el-GR" sz="2000" smtClean="0"/>
          </a:p>
          <a:p>
            <a:pPr marL="1612900" lvl="1" indent="-1077913">
              <a:lnSpc>
                <a:spcPct val="80000"/>
              </a:lnSpc>
              <a:buFontTx/>
              <a:buNone/>
            </a:pPr>
            <a:r>
              <a:rPr lang="el-GR" altLang="el-GR" sz="2000" smtClean="0"/>
              <a:t>    1</a:t>
            </a:r>
            <a:r>
              <a:rPr lang="el-GR" altLang="el-GR" sz="2000" baseline="30000" smtClean="0"/>
              <a:t>α</a:t>
            </a:r>
            <a:r>
              <a:rPr lang="el-GR" altLang="el-GR" sz="2000" smtClean="0"/>
              <a:t>.   Μυκητολογικές  Προσβολές</a:t>
            </a:r>
            <a:r>
              <a:rPr lang="el-GR" altLang="el-GR" sz="1800" smtClean="0"/>
              <a:t> </a:t>
            </a:r>
            <a:endParaRPr lang="el-GR" altLang="el-GR" sz="2000" smtClean="0"/>
          </a:p>
          <a:p>
            <a:pPr marL="355600" indent="-355600">
              <a:lnSpc>
                <a:spcPct val="80000"/>
              </a:lnSpc>
              <a:buFontTx/>
              <a:buNone/>
            </a:pPr>
            <a:r>
              <a:rPr lang="el-GR" altLang="el-GR" sz="2000" smtClean="0"/>
              <a:t>           1</a:t>
            </a:r>
            <a:r>
              <a:rPr lang="el-GR" altLang="el-GR" sz="2000" baseline="30000" smtClean="0"/>
              <a:t>β</a:t>
            </a:r>
            <a:r>
              <a:rPr lang="el-GR" altLang="el-GR" sz="2000" smtClean="0"/>
              <a:t>.   Εντομολογικές  Προσβολές  </a:t>
            </a:r>
          </a:p>
          <a:p>
            <a:pPr marL="355600" indent="-355600">
              <a:lnSpc>
                <a:spcPct val="80000"/>
              </a:lnSpc>
              <a:buFontTx/>
              <a:buNone/>
            </a:pPr>
            <a:endParaRPr lang="el-GR" altLang="el-GR" sz="2000" b="1" u="sng" smtClean="0"/>
          </a:p>
          <a:p>
            <a:pPr marL="355600" indent="-355600">
              <a:lnSpc>
                <a:spcPct val="80000"/>
              </a:lnSpc>
              <a:buFontTx/>
              <a:buNone/>
            </a:pPr>
            <a:r>
              <a:rPr lang="el-GR" altLang="el-GR" sz="2000" b="1" u="sng" smtClean="0"/>
              <a:t>2. Τα  Σιτηρά  Στην  Αποθήκη</a:t>
            </a:r>
          </a:p>
          <a:p>
            <a:pPr marL="355600" indent="-355600">
              <a:lnSpc>
                <a:spcPct val="80000"/>
              </a:lnSpc>
              <a:buFontTx/>
              <a:buNone/>
            </a:pPr>
            <a:endParaRPr lang="el-GR" altLang="el-GR" sz="2000" b="1" u="sng" smtClean="0"/>
          </a:p>
          <a:p>
            <a:pPr marL="355600" indent="-355600">
              <a:lnSpc>
                <a:spcPct val="80000"/>
              </a:lnSpc>
              <a:buFontTx/>
              <a:buNone/>
            </a:pPr>
            <a:r>
              <a:rPr lang="el-GR" altLang="el-GR" sz="2000" b="1" smtClean="0"/>
              <a:t>           </a:t>
            </a:r>
            <a:r>
              <a:rPr lang="el-GR" altLang="el-GR" sz="2000" smtClean="0"/>
              <a:t>2</a:t>
            </a:r>
            <a:r>
              <a:rPr lang="el-GR" altLang="el-GR" sz="2000" b="1" baseline="30000" smtClean="0"/>
              <a:t>α</a:t>
            </a:r>
            <a:r>
              <a:rPr lang="el-GR" altLang="el-GR" sz="2000" b="1" smtClean="0"/>
              <a:t>  </a:t>
            </a:r>
            <a:r>
              <a:rPr lang="el-GR" altLang="el-GR" sz="2000" smtClean="0"/>
              <a:t>Αυτοθέρμανση </a:t>
            </a:r>
            <a:r>
              <a:rPr lang="el-GR" altLang="el-GR" sz="2000" b="1" smtClean="0"/>
              <a:t>  </a:t>
            </a:r>
          </a:p>
          <a:p>
            <a:pPr marL="1612900" lvl="1" indent="-1077913">
              <a:lnSpc>
                <a:spcPct val="80000"/>
              </a:lnSpc>
              <a:buFontTx/>
              <a:buNone/>
            </a:pPr>
            <a:r>
              <a:rPr lang="el-GR" altLang="el-GR" sz="2000" smtClean="0"/>
              <a:t>   2</a:t>
            </a:r>
            <a:r>
              <a:rPr lang="el-GR" altLang="el-GR" sz="2000" b="1" baseline="30000" smtClean="0"/>
              <a:t>β</a:t>
            </a:r>
            <a:r>
              <a:rPr lang="el-GR" altLang="el-GR" sz="2000" smtClean="0"/>
              <a:t>  Μυκητολογικές  Προσβολές </a:t>
            </a:r>
          </a:p>
          <a:p>
            <a:pPr marL="355600" indent="-355600">
              <a:lnSpc>
                <a:spcPct val="80000"/>
              </a:lnSpc>
              <a:buFontTx/>
              <a:buNone/>
            </a:pPr>
            <a:r>
              <a:rPr lang="el-GR" altLang="el-GR" sz="2000" smtClean="0"/>
              <a:t>           2</a:t>
            </a:r>
            <a:r>
              <a:rPr lang="el-GR" altLang="el-GR" sz="2000" b="1" baseline="30000" smtClean="0"/>
              <a:t>γ</a:t>
            </a:r>
            <a:r>
              <a:rPr lang="el-GR" altLang="el-GR" sz="2000" smtClean="0"/>
              <a:t>  Εντομολογικές  Προσβολές</a:t>
            </a:r>
          </a:p>
          <a:p>
            <a:pPr marL="2987675" lvl="3" indent="-381000">
              <a:lnSpc>
                <a:spcPct val="80000"/>
              </a:lnSpc>
            </a:pPr>
            <a:r>
              <a:rPr lang="el-GR" altLang="el-GR" smtClean="0"/>
              <a:t>  Προληπτικοί  Ψεκασμοί  Άδειων  Αποθηκευτικών  Χώρων</a:t>
            </a:r>
          </a:p>
          <a:p>
            <a:pPr marL="2987675" lvl="3" indent="-381000">
              <a:lnSpc>
                <a:spcPct val="80000"/>
              </a:lnSpc>
            </a:pPr>
            <a:r>
              <a:rPr lang="el-GR" altLang="el-GR" smtClean="0"/>
              <a:t>  Ανάμιξη  των  αποθηκευμένων  σιτηρών  με  εντομοκτόνα</a:t>
            </a:r>
          </a:p>
          <a:p>
            <a:pPr marL="2987675" lvl="3" indent="-381000">
              <a:lnSpc>
                <a:spcPct val="80000"/>
              </a:lnSpc>
            </a:pPr>
            <a:r>
              <a:rPr lang="el-GR" altLang="el-GR" smtClean="0"/>
              <a:t>  Απεντομώσεις  με  αέρια  υποκαπνισμού</a:t>
            </a:r>
          </a:p>
          <a:p>
            <a:pPr marL="2987675" lvl="3" indent="-381000">
              <a:lnSpc>
                <a:spcPct val="80000"/>
              </a:lnSpc>
            </a:pPr>
            <a:r>
              <a:rPr lang="el-GR" altLang="el-GR" smtClean="0"/>
              <a:t>Οργάνωση  και  εκτέλεση  απεντομώσεων</a:t>
            </a:r>
            <a:endParaRPr lang="el-GR" altLang="el-GR" b="1" smtClean="0"/>
          </a:p>
          <a:p>
            <a:pPr marL="355600" indent="-355600">
              <a:lnSpc>
                <a:spcPct val="80000"/>
              </a:lnSpc>
              <a:buFontTx/>
              <a:buNone/>
            </a:pPr>
            <a:r>
              <a:rPr lang="el-GR" altLang="el-GR" sz="2000" smtClean="0"/>
              <a:t>           2</a:t>
            </a:r>
            <a:r>
              <a:rPr lang="el-GR" altLang="el-GR" sz="2000" b="1" baseline="30000" smtClean="0"/>
              <a:t>δ</a:t>
            </a:r>
            <a:r>
              <a:rPr lang="el-GR" altLang="el-GR" sz="2000" smtClean="0"/>
              <a:t>  Προσβολές από  τρωκτικά</a:t>
            </a:r>
          </a:p>
          <a:p>
            <a:pPr marL="1612900" lvl="1" indent="-1077913">
              <a:lnSpc>
                <a:spcPct val="80000"/>
              </a:lnSpc>
              <a:buFontTx/>
              <a:buNone/>
            </a:pPr>
            <a:endParaRPr lang="el-GR" altLang="el-GR" sz="2400" b="1" smtClean="0"/>
          </a:p>
        </p:txBody>
      </p:sp>
    </p:spTree>
    <p:extLst>
      <p:ext uri="{BB962C8B-B14F-4D97-AF65-F5344CB8AC3E}">
        <p14:creationId xmlns:p14="http://schemas.microsoft.com/office/powerpoint/2010/main" val="811583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1916113"/>
            <a:ext cx="9144000" cy="2663825"/>
          </a:xfrm>
          <a:solidFill>
            <a:schemeClr val="accent1"/>
          </a:solidFill>
        </p:spPr>
        <p:txBody>
          <a:bodyPr/>
          <a:lstStyle/>
          <a:p>
            <a:pPr marL="609600" indent="-609600" algn="ctr" eaLnBrk="1" hangingPunct="1">
              <a:buFontTx/>
              <a:buAutoNum type="arabicPeriod"/>
            </a:pPr>
            <a:r>
              <a:rPr lang="el-GR" altLang="el-GR" smtClean="0"/>
              <a:t>περιεχομένη </a:t>
            </a:r>
            <a:r>
              <a:rPr lang="el-GR" altLang="el-GR" u="sng" smtClean="0"/>
              <a:t>υγρασία</a:t>
            </a:r>
            <a:r>
              <a:rPr lang="el-GR" altLang="el-GR" smtClean="0"/>
              <a:t> του αποθηκευμένου προϊόντος </a:t>
            </a:r>
            <a:endParaRPr lang="en-US" altLang="el-GR" smtClean="0"/>
          </a:p>
          <a:p>
            <a:pPr marL="609600" indent="-609600" algn="ctr" eaLnBrk="1" hangingPunct="1">
              <a:buFontTx/>
              <a:buNone/>
            </a:pPr>
            <a:r>
              <a:rPr lang="el-GR" altLang="el-GR" smtClean="0"/>
              <a:t>και </a:t>
            </a:r>
            <a:endParaRPr lang="en-US" altLang="el-GR" smtClean="0"/>
          </a:p>
          <a:p>
            <a:pPr marL="609600" indent="-609600" algn="ctr" eaLnBrk="1" hangingPunct="1">
              <a:buFontTx/>
              <a:buNone/>
            </a:pPr>
            <a:r>
              <a:rPr lang="en-US" altLang="el-GR" smtClean="0"/>
              <a:t>2. </a:t>
            </a:r>
            <a:r>
              <a:rPr lang="el-GR" altLang="el-GR" smtClean="0"/>
              <a:t>η </a:t>
            </a:r>
            <a:r>
              <a:rPr lang="el-GR" altLang="el-GR" u="sng" smtClean="0"/>
              <a:t>θερμοκρασία</a:t>
            </a:r>
            <a:r>
              <a:rPr lang="el-GR" altLang="el-GR" smtClean="0"/>
              <a:t> του περιβάλλοντος</a:t>
            </a:r>
          </a:p>
        </p:txBody>
      </p:sp>
    </p:spTree>
    <p:extLst>
      <p:ext uri="{BB962C8B-B14F-4D97-AF65-F5344CB8AC3E}">
        <p14:creationId xmlns:p14="http://schemas.microsoft.com/office/powerpoint/2010/main" val="2886105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additive="base">
                                        <p:cTn id="13" dur="500" fill="hold"/>
                                        <p:tgtEl>
                                          <p:spTgt spid="2560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l-GR" altLang="el-GR" sz="4000" smtClean="0">
                <a:solidFill>
                  <a:schemeClr val="bg1"/>
                </a:solidFill>
              </a:rPr>
              <a:t>1</a:t>
            </a:r>
            <a:r>
              <a:rPr lang="el-GR" altLang="el-GR" sz="4000" baseline="30000" smtClean="0">
                <a:solidFill>
                  <a:schemeClr val="bg1"/>
                </a:solidFill>
              </a:rPr>
              <a:t>α</a:t>
            </a:r>
            <a:r>
              <a:rPr lang="el-GR" altLang="el-GR" sz="4000" smtClean="0">
                <a:solidFill>
                  <a:schemeClr val="bg1"/>
                </a:solidFill>
              </a:rPr>
              <a:t> Μυκητολογικές  προσβολές στο χωράφι</a:t>
            </a:r>
          </a:p>
        </p:txBody>
      </p:sp>
      <p:sp>
        <p:nvSpPr>
          <p:cNvPr id="49155" name="Rectangle 3"/>
          <p:cNvSpPr>
            <a:spLocks noGrp="1" noChangeArrowheads="1"/>
          </p:cNvSpPr>
          <p:nvPr>
            <p:ph type="body" idx="1"/>
          </p:nvPr>
        </p:nvSpPr>
        <p:spPr>
          <a:solidFill>
            <a:schemeClr val="accent1"/>
          </a:solidFill>
        </p:spPr>
        <p:txBody>
          <a:bodyPr/>
          <a:lstStyle/>
          <a:p>
            <a:pPr marL="609600" indent="-609600" algn="ctr">
              <a:lnSpc>
                <a:spcPct val="90000"/>
              </a:lnSpc>
              <a:buFontTx/>
              <a:buAutoNum type="arabicPeriod"/>
            </a:pPr>
            <a:r>
              <a:rPr lang="el-GR" altLang="el-GR" sz="2800" smtClean="0"/>
              <a:t>Δαυλίτης, </a:t>
            </a:r>
          </a:p>
          <a:p>
            <a:pPr marL="609600" indent="-609600" algn="ctr">
              <a:lnSpc>
                <a:spcPct val="90000"/>
              </a:lnSpc>
              <a:buFontTx/>
              <a:buAutoNum type="arabicPeriod"/>
            </a:pPr>
            <a:r>
              <a:rPr lang="el-GR" altLang="el-GR" sz="2800" smtClean="0"/>
              <a:t>Άνθρακας  και</a:t>
            </a:r>
          </a:p>
          <a:p>
            <a:pPr marL="609600" indent="-609600" algn="ctr">
              <a:lnSpc>
                <a:spcPct val="90000"/>
              </a:lnSpc>
              <a:buFontTx/>
              <a:buAutoNum type="arabicPeriod"/>
            </a:pPr>
            <a:r>
              <a:rPr lang="el-GR" altLang="el-GR" sz="2800" smtClean="0"/>
              <a:t>Σκωριάσεις. </a:t>
            </a:r>
          </a:p>
          <a:p>
            <a:pPr marL="609600" indent="-609600">
              <a:lnSpc>
                <a:spcPct val="90000"/>
              </a:lnSpc>
              <a:buFontTx/>
              <a:buAutoNum type="arabicPeriod"/>
            </a:pPr>
            <a:endParaRPr lang="el-GR" altLang="el-GR" sz="2800" smtClean="0"/>
          </a:p>
          <a:p>
            <a:pPr marL="609600" indent="-609600" algn="ctr">
              <a:lnSpc>
                <a:spcPct val="90000"/>
              </a:lnSpc>
              <a:buFontTx/>
              <a:buNone/>
            </a:pPr>
            <a:r>
              <a:rPr lang="el-GR" altLang="el-GR" sz="2800" smtClean="0"/>
              <a:t>Προσβολή  από  τις  πιο  πάνω  ασθένειες </a:t>
            </a:r>
          </a:p>
          <a:p>
            <a:pPr marL="609600" indent="-609600" algn="ctr">
              <a:lnSpc>
                <a:spcPct val="90000"/>
              </a:lnSpc>
              <a:buFontTx/>
              <a:buNone/>
            </a:pPr>
            <a:r>
              <a:rPr lang="el-GR" altLang="el-GR" sz="2800" smtClean="0"/>
              <a:t> (σε  ποσοστό  π.χ.  για  τον  δαυλίτη  έστω  και  5%)  δίνει  σιτάρι  ακατάλληλο  για  ψωμί.</a:t>
            </a:r>
          </a:p>
          <a:p>
            <a:pPr marL="609600" indent="-609600" algn="ctr">
              <a:lnSpc>
                <a:spcPct val="90000"/>
              </a:lnSpc>
              <a:buFontTx/>
              <a:buNone/>
            </a:pPr>
            <a:r>
              <a:rPr lang="el-GR" altLang="el-GR" sz="2800" smtClean="0"/>
              <a:t>  Γι’  αυτό,  σε  περίπτωση  τέτοιων  προσβολών    συνιστάται να γίνεται επεξεργασία των  προσβεβλημένων  σιτηρών </a:t>
            </a:r>
          </a:p>
        </p:txBody>
      </p:sp>
    </p:spTree>
    <p:extLst>
      <p:ext uri="{BB962C8B-B14F-4D97-AF65-F5344CB8AC3E}">
        <p14:creationId xmlns:p14="http://schemas.microsoft.com/office/powerpoint/2010/main" val="3244531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l-GR" altLang="el-GR" sz="4000" smtClean="0">
                <a:solidFill>
                  <a:schemeClr val="bg1"/>
                </a:solidFill>
              </a:rPr>
              <a:t>1</a:t>
            </a:r>
            <a:r>
              <a:rPr lang="el-GR" altLang="el-GR" sz="4000" baseline="30000" smtClean="0">
                <a:solidFill>
                  <a:schemeClr val="bg1"/>
                </a:solidFill>
              </a:rPr>
              <a:t>β</a:t>
            </a:r>
            <a:r>
              <a:rPr lang="el-GR" altLang="el-GR" sz="4000" smtClean="0">
                <a:solidFill>
                  <a:schemeClr val="bg1"/>
                </a:solidFill>
              </a:rPr>
              <a:t> Εντομολογικές  Προσβολές  στο  χωράφι</a:t>
            </a:r>
            <a:r>
              <a:rPr lang="el-GR" altLang="el-GR" sz="4000" smtClean="0"/>
              <a:t> </a:t>
            </a:r>
          </a:p>
        </p:txBody>
      </p:sp>
      <p:sp>
        <p:nvSpPr>
          <p:cNvPr id="50179" name="Rectangle 3"/>
          <p:cNvSpPr>
            <a:spLocks noGrp="1" noChangeArrowheads="1"/>
          </p:cNvSpPr>
          <p:nvPr>
            <p:ph type="body" idx="1"/>
          </p:nvPr>
        </p:nvSpPr>
        <p:spPr>
          <a:solidFill>
            <a:schemeClr val="accent1"/>
          </a:solidFill>
        </p:spPr>
        <p:txBody>
          <a:bodyPr/>
          <a:lstStyle/>
          <a:p>
            <a:pPr algn="ctr">
              <a:lnSpc>
                <a:spcPct val="90000"/>
              </a:lnSpc>
              <a:buFontTx/>
              <a:buNone/>
            </a:pPr>
            <a:r>
              <a:rPr lang="el-GR" altLang="el-GR" sz="2800" smtClean="0"/>
              <a:t>Οι κοριοί και οι  βρωμούσες  κάνουν  σοβαρές  ζημιές  στα  στάχια. </a:t>
            </a:r>
          </a:p>
          <a:p>
            <a:pPr algn="ctr">
              <a:lnSpc>
                <a:spcPct val="90000"/>
              </a:lnSpc>
              <a:buFontTx/>
              <a:buNone/>
            </a:pPr>
            <a:r>
              <a:rPr lang="el-GR" altLang="el-GR" sz="2800" smtClean="0"/>
              <a:t>Στο  σιτάρι  και  τον  αραβόσιτο  τα  προσβαλλόμενα  σημεία  παραμορφώνονται,  σπάει  η  συνέχεια  των  ιστών  του  φυτού  και  στη  συνέχεια  οι  ιστοί  παθαίνουν  αλλοιώσεις  από  άλλα  αίτια.  </a:t>
            </a:r>
          </a:p>
          <a:p>
            <a:pPr algn="ctr">
              <a:lnSpc>
                <a:spcPct val="90000"/>
              </a:lnSpc>
              <a:buFontTx/>
              <a:buNone/>
            </a:pPr>
            <a:r>
              <a:rPr lang="el-GR" altLang="el-GR" sz="2800" smtClean="0"/>
              <a:t>Οι  κόκκοι  που  έχουν  προσβληθεί  παύουν  να  αναπτύσσονται  και  συνήθως  ξηραίνονται  πρόωρα </a:t>
            </a:r>
          </a:p>
        </p:txBody>
      </p:sp>
    </p:spTree>
    <p:extLst>
      <p:ext uri="{BB962C8B-B14F-4D97-AF65-F5344CB8AC3E}">
        <p14:creationId xmlns:p14="http://schemas.microsoft.com/office/powerpoint/2010/main" val="455412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0" y="549275"/>
            <a:ext cx="9144000" cy="5576888"/>
          </a:xfrm>
          <a:solidFill>
            <a:schemeClr val="accent1"/>
          </a:solidFill>
        </p:spPr>
        <p:txBody>
          <a:bodyPr/>
          <a:lstStyle/>
          <a:p>
            <a:pPr algn="ctr">
              <a:lnSpc>
                <a:spcPct val="90000"/>
              </a:lnSpc>
              <a:buFontTx/>
              <a:buNone/>
            </a:pPr>
            <a:r>
              <a:rPr lang="el-GR" altLang="el-GR" sz="2400" smtClean="0"/>
              <a:t>Κατά  την  παραλαβή  σταριού  για  αποθήκευση  και  μελλοντική  βιομηχανοποίηση  πρέπει  να  δίνεται  μεγάλη  προσοχή  στη  διάγνωση  κόκκων  που  έχουν  προσβληθεί  από  ημίπτερα. </a:t>
            </a:r>
          </a:p>
          <a:p>
            <a:pPr algn="ctr">
              <a:lnSpc>
                <a:spcPct val="90000"/>
              </a:lnSpc>
              <a:buFontTx/>
              <a:buNone/>
            </a:pPr>
            <a:r>
              <a:rPr lang="el-GR" altLang="el-GR" sz="2400" smtClean="0"/>
              <a:t> Σε  μεγάλη  προσβολή  η  διάγνωση  είναι  εύκολη. </a:t>
            </a:r>
          </a:p>
          <a:p>
            <a:pPr algn="ctr">
              <a:lnSpc>
                <a:spcPct val="90000"/>
              </a:lnSpc>
              <a:buFontTx/>
              <a:buNone/>
            </a:pPr>
            <a:r>
              <a:rPr lang="el-GR" altLang="el-GR" sz="2400" smtClean="0"/>
              <a:t>Οι  προσβεβλημένοι  κόκκοι  έχουν  μια  χαρακτηριστική  υποκίτρινη  κηλίδα  ή  μια  συρρίκνωση. Στο  κέντρο  αυτής  της  κηλίδας  διακρίνουμε  ένα  μαύρο  στίγμα  που  είναι  το  σημείο  που  έγινε  το  τσίμπημα  (νύγμα)  του  εντόμου.  </a:t>
            </a:r>
          </a:p>
          <a:p>
            <a:pPr algn="ctr">
              <a:lnSpc>
                <a:spcPct val="90000"/>
              </a:lnSpc>
              <a:buFontTx/>
              <a:buNone/>
            </a:pPr>
            <a:r>
              <a:rPr lang="el-GR" altLang="el-GR" sz="2400" smtClean="0"/>
              <a:t>Πολλές  φορές  όμως  δε  διακρίνεται  ή  διακρίνεται  πολύ  δύσκολα  ο  χαρακτηριστικός  υποκίτρινος  κύκλος  με  το  μαύρο  στίγμα  στο  κέντρο  του. Με  τα  τσιμπήματα  των  εντόμων  μπαίνει  στο  εσωτερικό  του  κόκκου  σάλιο  που  με  τα  πολλά  πρωτεολυτικά  ένζυμα  (κυρίως  πεψίνη)  που  περιέχει  επιφέρει  καταστροφικές  βλάβες  στη  γλουτένη του σιταριού  </a:t>
            </a:r>
          </a:p>
        </p:txBody>
      </p:sp>
    </p:spTree>
    <p:extLst>
      <p:ext uri="{BB962C8B-B14F-4D97-AF65-F5344CB8AC3E}">
        <p14:creationId xmlns:p14="http://schemas.microsoft.com/office/powerpoint/2010/main" val="29958433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0" y="476250"/>
            <a:ext cx="9144000" cy="5649913"/>
          </a:xfrm>
          <a:solidFill>
            <a:schemeClr val="accent1"/>
          </a:solidFill>
        </p:spPr>
        <p:txBody>
          <a:bodyPr/>
          <a:lstStyle/>
          <a:p>
            <a:pPr algn="ctr">
              <a:lnSpc>
                <a:spcPct val="90000"/>
              </a:lnSpc>
              <a:buFontTx/>
              <a:buNone/>
            </a:pPr>
            <a:r>
              <a:rPr lang="el-GR" altLang="el-GR" sz="2400" smtClean="0"/>
              <a:t>Έχει  διαπιστωθεί  ότι  ακόμη  και  πρόσμιξη  (προσβεβλημένου  σιταριού)  μέχρι  5%  στο  μίγμα  που  θα  αλέσουμε  δίνει  πάλι  αλεύρι  με  μειωμένη  αρτοποιητική  ικανότητα. </a:t>
            </a:r>
          </a:p>
          <a:p>
            <a:pPr algn="ctr">
              <a:lnSpc>
                <a:spcPct val="90000"/>
              </a:lnSpc>
              <a:buFontTx/>
              <a:buNone/>
            </a:pPr>
            <a:r>
              <a:rPr lang="el-GR" altLang="el-GR" sz="2400" smtClean="0"/>
              <a:t>Στη  βιβλιογραφία  αναφέρεται  ότι  όταν  το  ποσοστό  των  προσβεβλημένων  κόκκων  είναι  μεγαλύτερο  από  2–3 %  το  σιτάρι  είναι  ακατάλληλο  για  αρτοποίηση.</a:t>
            </a:r>
          </a:p>
          <a:p>
            <a:pPr algn="ctr">
              <a:lnSpc>
                <a:spcPct val="90000"/>
              </a:lnSpc>
              <a:buFontTx/>
              <a:buNone/>
            </a:pPr>
            <a:r>
              <a:rPr lang="el-GR" altLang="el-GR" sz="2400" smtClean="0"/>
              <a:t>Συνιστάται  η  χωριστή  αποθήκευση  και  κατά  τη  χρησιμοποίηση  του  η  ανάμιξη  με  υγιή  σπόρο  ώστε  να  μειωθούν  τα  δυσμενή  επακόλουθα  της  προσβολής.</a:t>
            </a:r>
          </a:p>
          <a:p>
            <a:pPr algn="ctr">
              <a:lnSpc>
                <a:spcPct val="90000"/>
              </a:lnSpc>
              <a:buFontTx/>
              <a:buNone/>
            </a:pPr>
            <a:r>
              <a:rPr lang="el-GR" altLang="el-GR" sz="2400" smtClean="0"/>
              <a:t> Στην  περίπτωση  που  το  ποσοστό  προσβολής  υπερβαίνει  το  10 %  συνιστάται  η  θερμική  επεξεργασία  του  σταριού  σε  ψηλότερη  θερμοκρασία  με  σκοπό  την  αναστολή  της  ενζυματικής  δράσης. </a:t>
            </a:r>
          </a:p>
          <a:p>
            <a:pPr algn="ctr">
              <a:lnSpc>
                <a:spcPct val="90000"/>
              </a:lnSpc>
              <a:buFontTx/>
              <a:buNone/>
            </a:pPr>
            <a:r>
              <a:rPr lang="el-GR" altLang="el-GR" sz="2400" smtClean="0"/>
              <a:t>Το  σιτάρι  που  έχει  υποστεί  τέτοια  κατεργασία  δεν  επιτρέπεται  να  συμμετέχει  στο  μίγμα  που  πάει  για  άλεση  σε  ποσοστό  μεγαλύτερο  από  10 %.</a:t>
            </a:r>
          </a:p>
        </p:txBody>
      </p:sp>
    </p:spTree>
    <p:extLst>
      <p:ext uri="{BB962C8B-B14F-4D97-AF65-F5344CB8AC3E}">
        <p14:creationId xmlns:p14="http://schemas.microsoft.com/office/powerpoint/2010/main" val="539139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457200" y="836613"/>
            <a:ext cx="8229600" cy="5289550"/>
          </a:xfrm>
          <a:solidFill>
            <a:schemeClr val="accent1"/>
          </a:solidFill>
        </p:spPr>
        <p:txBody>
          <a:bodyPr/>
          <a:lstStyle/>
          <a:p>
            <a:pPr algn="ctr">
              <a:lnSpc>
                <a:spcPct val="80000"/>
              </a:lnSpc>
              <a:buFontTx/>
              <a:buNone/>
            </a:pPr>
            <a:r>
              <a:rPr lang="el-GR" altLang="el-GR" sz="2400" smtClean="0"/>
              <a:t>Η  σοβαρότερη  μόλυνση  προκαλείται  όταν  ο  κόκκος  προσβληθεί  λίγο  πριν  από  την  ωρίμανση.  </a:t>
            </a:r>
          </a:p>
          <a:p>
            <a:pPr algn="ctr">
              <a:lnSpc>
                <a:spcPct val="80000"/>
              </a:lnSpc>
              <a:buFontTx/>
              <a:buNone/>
            </a:pPr>
            <a:r>
              <a:rPr lang="el-GR" altLang="el-GR" sz="2400" smtClean="0"/>
              <a:t>Στην  περίπτωση  αυτή  ο  κόκκος  παραμένει  κανονικός  (μέγεθος, βάρος)  και  γι’  αυτό  δεν  είναι  δυνατόν  να  διαχωριστεί  από  το  υπόλοιπο  σιτάρι  κατά  τη  διαλογή  και  πλύση  και</a:t>
            </a:r>
          </a:p>
          <a:p>
            <a:pPr algn="ctr">
              <a:lnSpc>
                <a:spcPct val="80000"/>
              </a:lnSpc>
              <a:buFontTx/>
              <a:buNone/>
            </a:pPr>
            <a:r>
              <a:rPr lang="el-GR" altLang="el-GR" sz="2400" smtClean="0"/>
              <a:t>προχωρεί  στο  μίγμα  της  άλεσης  με  τα  γνωστά    δυσμενή  επακόλουθα. </a:t>
            </a:r>
          </a:p>
          <a:p>
            <a:pPr algn="ctr">
              <a:lnSpc>
                <a:spcPct val="80000"/>
              </a:lnSpc>
              <a:buFontTx/>
              <a:buNone/>
            </a:pPr>
            <a:r>
              <a:rPr lang="el-GR" altLang="el-GR" sz="2400" smtClean="0"/>
              <a:t> Ο  πιο  ασφαλής  τρόπος  για  αντιμετώπιση  της  μόλυνσης  είναι  η  καταπολέμηση  των  ετεροπτέρων  στο  χωράφι,  </a:t>
            </a:r>
          </a:p>
          <a:p>
            <a:pPr algn="ctr">
              <a:lnSpc>
                <a:spcPct val="80000"/>
              </a:lnSpc>
              <a:buFontTx/>
              <a:buNone/>
            </a:pPr>
            <a:r>
              <a:rPr lang="el-GR" altLang="el-GR" sz="2400" smtClean="0"/>
              <a:t>προτού  δηλαδή  προκαλέσουν  την  καταστροφική  τους  ενέργεια.</a:t>
            </a:r>
          </a:p>
          <a:p>
            <a:pPr algn="ctr">
              <a:lnSpc>
                <a:spcPct val="80000"/>
              </a:lnSpc>
              <a:buFontTx/>
              <a:buNone/>
            </a:pPr>
            <a:r>
              <a:rPr lang="el-GR" altLang="el-GR" sz="2400" smtClean="0"/>
              <a:t>Πρέπει  να  τονίσουμε  όμως  ότι  τα  έντομα τσιμπούν  τους  κόκκους  των  σιτηρών  ακόμη  και  στους  χώρους  αποθήκευσης.</a:t>
            </a:r>
          </a:p>
        </p:txBody>
      </p:sp>
    </p:spTree>
    <p:extLst>
      <p:ext uri="{BB962C8B-B14F-4D97-AF65-F5344CB8AC3E}">
        <p14:creationId xmlns:p14="http://schemas.microsoft.com/office/powerpoint/2010/main" val="3341743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288" y="0"/>
            <a:ext cx="8229600" cy="1143000"/>
          </a:xfrm>
        </p:spPr>
        <p:txBody>
          <a:bodyPr/>
          <a:lstStyle/>
          <a:p>
            <a:r>
              <a:rPr lang="el-GR" altLang="el-GR" b="1" smtClean="0">
                <a:solidFill>
                  <a:srgbClr val="FF0000"/>
                </a:solidFill>
              </a:rPr>
              <a:t>2</a:t>
            </a:r>
            <a:r>
              <a:rPr lang="el-GR" altLang="el-GR" b="1" baseline="30000" smtClean="0">
                <a:solidFill>
                  <a:srgbClr val="FF0000"/>
                </a:solidFill>
              </a:rPr>
              <a:t>α</a:t>
            </a:r>
            <a:r>
              <a:rPr lang="el-GR" altLang="el-GR" b="1" smtClean="0">
                <a:solidFill>
                  <a:srgbClr val="FF0000"/>
                </a:solidFill>
              </a:rPr>
              <a:t> Αυτοθέρμανση</a:t>
            </a:r>
          </a:p>
        </p:txBody>
      </p:sp>
      <p:pic>
        <p:nvPicPr>
          <p:cNvPr id="54275" name="Picture 4" descr="8b"/>
          <p:cNvPicPr>
            <a:picLocks noChangeAspect="1" noChangeArrowheads="1"/>
          </p:cNvPicPr>
          <p:nvPr>
            <p:ph type="body" idx="1"/>
          </p:nvPr>
        </p:nvPicPr>
        <p:blipFill>
          <a:blip r:embed="rId2">
            <a:lum bright="-18000" contrast="30000"/>
            <a:extLst>
              <a:ext uri="{28A0092B-C50C-407E-A947-70E740481C1C}">
                <a14:useLocalDpi xmlns:a14="http://schemas.microsoft.com/office/drawing/2010/main" val="0"/>
              </a:ext>
            </a:extLst>
          </a:blip>
          <a:srcRect l="9807" t="48709" r="33154" b="8516"/>
          <a:stretch>
            <a:fillRect/>
          </a:stretch>
        </p:blipFill>
        <p:spPr>
          <a:xfrm>
            <a:off x="4854575" y="1125538"/>
            <a:ext cx="3868738"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6" name="Rectangle 5"/>
          <p:cNvSpPr>
            <a:spLocks noChangeArrowheads="1"/>
          </p:cNvSpPr>
          <p:nvPr/>
        </p:nvSpPr>
        <p:spPr bwMode="auto">
          <a:xfrm>
            <a:off x="0" y="5803900"/>
            <a:ext cx="9144000" cy="9159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l-GR" altLang="el-GR" sz="1800"/>
              <a:t>Η  θερμότητα  που  αναπτύσσεται  και  το  νερό  που  απελευθερώνεται  επιτείνουν  την  ένταση  της  αναπνοής  με  αποτέλεσμα  να  χάνεται  </a:t>
            </a:r>
            <a:r>
              <a:rPr lang="el-GR" altLang="el-GR" sz="1800">
                <a:solidFill>
                  <a:srgbClr val="FF0000"/>
                </a:solidFill>
              </a:rPr>
              <a:t>άμυλο  και  βάρος  σιταριού</a:t>
            </a:r>
            <a:r>
              <a:rPr lang="el-GR" altLang="el-GR" sz="1800"/>
              <a:t>  ενώ  παράλληλα  δημιουργούνται  ευνοϊκές  συνθήκες  για  τη  δράση  των  μικροοργανισμών </a:t>
            </a:r>
          </a:p>
        </p:txBody>
      </p:sp>
      <p:pic>
        <p:nvPicPr>
          <p:cNvPr id="54277" name="Picture 6" descr="8a"/>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l="4852" r="53085" b="57126"/>
          <a:stretch>
            <a:fillRect/>
          </a:stretch>
        </p:blipFill>
        <p:spPr bwMode="auto">
          <a:xfrm>
            <a:off x="755650" y="1196975"/>
            <a:ext cx="345916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559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solidFill>
            <a:schemeClr val="accent1"/>
          </a:solidFill>
        </p:spPr>
        <p:txBody>
          <a:bodyPr/>
          <a:lstStyle/>
          <a:p>
            <a:r>
              <a:rPr lang="el-GR" altLang="el-GR" sz="3600" smtClean="0">
                <a:solidFill>
                  <a:srgbClr val="FF0000"/>
                </a:solidFill>
              </a:rPr>
              <a:t>2</a:t>
            </a:r>
            <a:r>
              <a:rPr lang="el-GR" altLang="el-GR" sz="3600" b="1" baseline="30000" smtClean="0">
                <a:solidFill>
                  <a:srgbClr val="FF0000"/>
                </a:solidFill>
              </a:rPr>
              <a:t>β</a:t>
            </a:r>
            <a:r>
              <a:rPr lang="el-GR" altLang="el-GR" sz="3600" smtClean="0">
                <a:solidFill>
                  <a:srgbClr val="FF0000"/>
                </a:solidFill>
              </a:rPr>
              <a:t>  Μυκητολογικές  Προσβολές στην αποθήκη</a:t>
            </a:r>
          </a:p>
        </p:txBody>
      </p:sp>
      <p:sp>
        <p:nvSpPr>
          <p:cNvPr id="55299" name="Rectangle 3"/>
          <p:cNvSpPr>
            <a:spLocks noGrp="1" noChangeArrowheads="1"/>
          </p:cNvSpPr>
          <p:nvPr>
            <p:ph type="body" idx="1"/>
          </p:nvPr>
        </p:nvSpPr>
        <p:spPr>
          <a:xfrm>
            <a:off x="0" y="1600200"/>
            <a:ext cx="9144000" cy="5068888"/>
          </a:xfrm>
          <a:solidFill>
            <a:schemeClr val="accent1"/>
          </a:solidFill>
        </p:spPr>
        <p:txBody>
          <a:bodyPr/>
          <a:lstStyle/>
          <a:p>
            <a:pPr algn="ctr">
              <a:lnSpc>
                <a:spcPct val="80000"/>
              </a:lnSpc>
              <a:buFontTx/>
              <a:buNone/>
            </a:pPr>
            <a:r>
              <a:rPr lang="el-GR" altLang="el-GR" sz="2000" smtClean="0"/>
              <a:t>Η  αύξηση  της  απολύτου  υγρασίας  του  αέρα  στα  διάκενα  μεταξύ  των  κόκκων  και  η  θερμοκρασία  ευνοούν  την  εξέλιξη  και  δράση  των  διάφορων  μυκήτων (</a:t>
            </a:r>
            <a:r>
              <a:rPr lang="en-US" altLang="el-GR" sz="2000" i="1" smtClean="0"/>
              <a:t>Penicillinm</a:t>
            </a:r>
            <a:r>
              <a:rPr lang="el-GR" altLang="el-GR" sz="2000" i="1" smtClean="0"/>
              <a:t>, </a:t>
            </a:r>
            <a:r>
              <a:rPr lang="en-US" altLang="el-GR" sz="2000" i="1" smtClean="0"/>
              <a:t>Aspergilus</a:t>
            </a:r>
            <a:r>
              <a:rPr lang="el-GR" altLang="el-GR" sz="2000" smtClean="0"/>
              <a:t>). </a:t>
            </a:r>
          </a:p>
          <a:p>
            <a:pPr algn="ctr">
              <a:lnSpc>
                <a:spcPct val="80000"/>
              </a:lnSpc>
              <a:buFontTx/>
              <a:buNone/>
            </a:pPr>
            <a:r>
              <a:rPr lang="el-GR" altLang="el-GR" sz="2000" smtClean="0"/>
              <a:t>Οι  μικροοργανισμοί  αυτοί  αναπτύσσονται  ήδη  με  υγρασία  13 %  σε  θερμοκρασία  15 %  </a:t>
            </a:r>
          </a:p>
          <a:p>
            <a:pPr algn="ctr">
              <a:lnSpc>
                <a:spcPct val="80000"/>
              </a:lnSpc>
              <a:buFontTx/>
              <a:buNone/>
            </a:pPr>
            <a:r>
              <a:rPr lang="el-GR" altLang="el-GR" sz="2000" smtClean="0"/>
              <a:t>(δηλαδή  κάτω  από  τις  συνήθεις  συνθήκες  αποθήκευσης  του  νωπού  θεριζοαλωνισθέντος  σίτου).  </a:t>
            </a:r>
          </a:p>
          <a:p>
            <a:pPr algn="ctr">
              <a:lnSpc>
                <a:spcPct val="80000"/>
              </a:lnSpc>
              <a:buFontTx/>
              <a:buNone/>
            </a:pPr>
            <a:r>
              <a:rPr lang="el-GR" altLang="el-GR" sz="2000" smtClean="0"/>
              <a:t>Βεβαίως  με  ευνοϊκές  συνθήκες  αναπτύσσονται  και  σε  παλιότερο  σιτάρι.  </a:t>
            </a:r>
          </a:p>
          <a:p>
            <a:pPr algn="ctr">
              <a:lnSpc>
                <a:spcPct val="80000"/>
              </a:lnSpc>
              <a:buFontTx/>
              <a:buNone/>
            </a:pPr>
            <a:r>
              <a:rPr lang="el-GR" altLang="el-GR" sz="2000" smtClean="0"/>
              <a:t>	Αν  και  συνήθως  οι  μικροοργανισμοί  αναπτύσσονται  πάνω  στην  επιφάνεια  των  κόκκων  μπαίνουν  από  τις  ρωγμές  στο  εσωτερικό  τους  και  αναπτύσσουν  δράση  όμοια  με  τη  βιολογική  δράση  του  ίδιου  του  κόκκου  και  έτσι  συμβάλλουν  στη  ραγδαία  άνοδο  της  θερμοκρασίας. Είναι  δύσκολο  να  ξεχωρίσει  κανένας  ποιο  μέρος  οφείλεται  στη  βιολογική  δράση  των  κόκκων  ("αναπνοή")  και  ποιο  στη  δράση  των  μυκήτων. </a:t>
            </a:r>
          </a:p>
          <a:p>
            <a:pPr algn="ctr">
              <a:lnSpc>
                <a:spcPct val="80000"/>
              </a:lnSpc>
              <a:buFontTx/>
              <a:buNone/>
            </a:pPr>
            <a:r>
              <a:rPr lang="el-GR" altLang="el-GR" sz="2000" smtClean="0"/>
              <a:t>(Μια  παράλληλη  δράση  στη  ίδια  κατεύθυνση  μπορεί  να  προέλθει  από  προσβολή  εντόμων.  Τα  έντομα,  σαν  ζωντανοί  οργανισμοί  που  είναι,  αναπνέουν  και  όλη  γενικά  η  δραστηριότητά  τους  έχει  σαν  αποτέλεσμα  την  αποβολή  θερμότητας).</a:t>
            </a:r>
          </a:p>
        </p:txBody>
      </p:sp>
    </p:spTree>
    <p:extLst>
      <p:ext uri="{BB962C8B-B14F-4D97-AF65-F5344CB8AC3E}">
        <p14:creationId xmlns:p14="http://schemas.microsoft.com/office/powerpoint/2010/main" val="36343308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0" y="1125538"/>
            <a:ext cx="9144000" cy="4525962"/>
          </a:xfrm>
          <a:solidFill>
            <a:schemeClr val="accent1"/>
          </a:solidFill>
        </p:spPr>
        <p:txBody>
          <a:bodyPr/>
          <a:lstStyle/>
          <a:p>
            <a:pPr algn="ctr">
              <a:lnSpc>
                <a:spcPct val="80000"/>
              </a:lnSpc>
              <a:buFontTx/>
              <a:buNone/>
            </a:pPr>
            <a:endParaRPr lang="el-GR" altLang="el-GR" sz="2000" smtClean="0"/>
          </a:p>
          <a:p>
            <a:pPr algn="ctr">
              <a:lnSpc>
                <a:spcPct val="80000"/>
              </a:lnSpc>
              <a:buFontTx/>
              <a:buNone/>
            </a:pPr>
            <a:r>
              <a:rPr lang="el-GR" altLang="el-GR" sz="2000" smtClean="0"/>
              <a:t>Έχουν  παρατηρηθεί  περιπτώσεις  που  σε  σιτάρι  με  υγρασία  12 % </a:t>
            </a:r>
          </a:p>
          <a:p>
            <a:pPr algn="ctr">
              <a:lnSpc>
                <a:spcPct val="80000"/>
              </a:lnSpc>
              <a:buFontTx/>
              <a:buNone/>
            </a:pPr>
            <a:r>
              <a:rPr lang="el-GR" altLang="el-GR" sz="2000" smtClean="0"/>
              <a:t> (όπου  η  βιολογική  και  μυκητολογική  δράση  είναι  ασθενής) </a:t>
            </a:r>
          </a:p>
          <a:p>
            <a:pPr algn="ctr">
              <a:lnSpc>
                <a:spcPct val="80000"/>
              </a:lnSpc>
              <a:buFontTx/>
              <a:buNone/>
            </a:pPr>
            <a:r>
              <a:rPr lang="el-GR" altLang="el-GR" sz="2000" smtClean="0"/>
              <a:t> ανέβηκε  η  θερμοκρασία  από  έντονη  προσβολή  εντόμων. </a:t>
            </a:r>
          </a:p>
          <a:p>
            <a:pPr algn="ctr">
              <a:lnSpc>
                <a:spcPct val="80000"/>
              </a:lnSpc>
              <a:buFontTx/>
              <a:buNone/>
            </a:pPr>
            <a:r>
              <a:rPr lang="el-GR" altLang="el-GR" sz="2000" smtClean="0"/>
              <a:t>Σε  ακραίες  περιπτώσεις  ευρωτιάσεων  η  θερμοκρασία  του  σίτου  μπορεί  να  φθάσει  τους  70</a:t>
            </a:r>
            <a:r>
              <a:rPr lang="el-GR" altLang="el-GR" sz="2000" baseline="30000" smtClean="0"/>
              <a:t>ο</a:t>
            </a:r>
            <a:r>
              <a:rPr lang="el-GR" altLang="el-GR" sz="2000" smtClean="0"/>
              <a:t>  </a:t>
            </a:r>
            <a:r>
              <a:rPr lang="en-US" altLang="el-GR" sz="2000" smtClean="0"/>
              <a:t>C</a:t>
            </a:r>
            <a:r>
              <a:rPr lang="el-GR" altLang="el-GR" sz="2000" smtClean="0"/>
              <a:t>  με  αποτέλεσμα  την  ολοκληρωτική  καταστροφή  του.  </a:t>
            </a:r>
          </a:p>
          <a:p>
            <a:pPr algn="ctr">
              <a:lnSpc>
                <a:spcPct val="80000"/>
              </a:lnSpc>
              <a:buFontTx/>
              <a:buNone/>
            </a:pPr>
            <a:endParaRPr lang="el-GR" altLang="el-GR" sz="2000" smtClean="0"/>
          </a:p>
          <a:p>
            <a:pPr algn="ctr">
              <a:lnSpc>
                <a:spcPct val="80000"/>
              </a:lnSpc>
              <a:buFontTx/>
              <a:buNone/>
            </a:pPr>
            <a:r>
              <a:rPr lang="el-GR" altLang="el-GR" sz="2000" smtClean="0"/>
              <a:t>Στις  προχωρημένες  αυτές  καταστάσεις  είναι  δυνατό  να  προκύψουν  από  τους  μύκητες  τοξίνες  (</a:t>
            </a:r>
            <a:r>
              <a:rPr lang="en-US" altLang="el-GR" sz="2000" i="1" smtClean="0"/>
              <a:t>Mycotoxinae</a:t>
            </a:r>
            <a:r>
              <a:rPr lang="el-GR" altLang="el-GR" sz="2000" smtClean="0"/>
              <a:t>)  που  μπορούν  να  επιφέρουν  σοβαρές  βλάβες  στους  καταναλωτές  αυτών  των  τροφίμων </a:t>
            </a:r>
          </a:p>
          <a:p>
            <a:pPr algn="ctr">
              <a:lnSpc>
                <a:spcPct val="80000"/>
              </a:lnSpc>
              <a:buFontTx/>
              <a:buNone/>
            </a:pPr>
            <a:r>
              <a:rPr lang="el-GR" altLang="el-GR" sz="2000" smtClean="0"/>
              <a:t>(ανθρώπους  ή  ζώα).</a:t>
            </a:r>
          </a:p>
          <a:p>
            <a:pPr algn="ctr">
              <a:lnSpc>
                <a:spcPct val="80000"/>
              </a:lnSpc>
              <a:buFontTx/>
              <a:buNone/>
            </a:pPr>
            <a:endParaRPr lang="el-GR" altLang="el-GR" sz="2000" smtClean="0"/>
          </a:p>
        </p:txBody>
      </p:sp>
    </p:spTree>
    <p:extLst>
      <p:ext uri="{BB962C8B-B14F-4D97-AF65-F5344CB8AC3E}">
        <p14:creationId xmlns:p14="http://schemas.microsoft.com/office/powerpoint/2010/main" val="647401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8313" y="260350"/>
            <a:ext cx="8229600" cy="1143000"/>
          </a:xfrm>
          <a:solidFill>
            <a:schemeClr val="accent1"/>
          </a:solidFill>
        </p:spPr>
        <p:txBody>
          <a:bodyPr/>
          <a:lstStyle/>
          <a:p>
            <a:r>
              <a:rPr lang="el-GR" altLang="el-GR" u="sng" smtClean="0"/>
              <a:t>Προληπτικά  Μέτρα</a:t>
            </a:r>
            <a:r>
              <a:rPr lang="el-GR" altLang="el-GR" smtClean="0"/>
              <a:t>:</a:t>
            </a:r>
          </a:p>
        </p:txBody>
      </p:sp>
      <p:sp>
        <p:nvSpPr>
          <p:cNvPr id="57347" name="Rectangle 3"/>
          <p:cNvSpPr>
            <a:spLocks noGrp="1" noChangeArrowheads="1"/>
          </p:cNvSpPr>
          <p:nvPr>
            <p:ph type="body" idx="1"/>
          </p:nvPr>
        </p:nvSpPr>
        <p:spPr>
          <a:xfrm>
            <a:off x="0" y="1600200"/>
            <a:ext cx="9144000" cy="4525963"/>
          </a:xfrm>
          <a:solidFill>
            <a:schemeClr val="accent1"/>
          </a:solidFill>
        </p:spPr>
        <p:txBody>
          <a:bodyPr/>
          <a:lstStyle/>
          <a:p>
            <a:pPr algn="ctr">
              <a:lnSpc>
                <a:spcPct val="80000"/>
              </a:lnSpc>
              <a:buFontTx/>
              <a:buNone/>
            </a:pPr>
            <a:r>
              <a:rPr lang="el-GR" altLang="el-GR" sz="2000" smtClean="0"/>
              <a:t>Την  εμφάνιση  του    </a:t>
            </a:r>
            <a:r>
              <a:rPr lang="el-GR" altLang="el-GR" sz="2000" smtClean="0">
                <a:sym typeface="Symbol" pitchFamily="18" charset="2"/>
              </a:rPr>
              <a:t></a:t>
            </a:r>
            <a:r>
              <a:rPr lang="en-US" altLang="el-GR" sz="2000" smtClean="0"/>
              <a:t>Sick</a:t>
            </a:r>
            <a:r>
              <a:rPr lang="el-GR" altLang="el-GR" sz="2000" smtClean="0"/>
              <a:t>  </a:t>
            </a:r>
            <a:r>
              <a:rPr lang="en-US" altLang="el-GR" sz="2000" smtClean="0"/>
              <a:t>Wheat</a:t>
            </a:r>
            <a:r>
              <a:rPr lang="en-US" altLang="el-GR" sz="2000" smtClean="0">
                <a:sym typeface="Symbol" pitchFamily="18" charset="2"/>
              </a:rPr>
              <a:t></a:t>
            </a:r>
            <a:r>
              <a:rPr lang="el-GR" altLang="el-GR" sz="2000" smtClean="0"/>
              <a:t> (μιας μορφής μυκητολογική προσβολή που προσβάλλει το φύτρο)  </a:t>
            </a:r>
          </a:p>
          <a:p>
            <a:pPr algn="ctr">
              <a:lnSpc>
                <a:spcPct val="80000"/>
              </a:lnSpc>
              <a:buFontTx/>
              <a:buNone/>
            </a:pPr>
            <a:r>
              <a:rPr lang="el-GR" altLang="el-GR" sz="2000" smtClean="0"/>
              <a:t>μπορούμε  να  την  αντιμετωπίσουμε  με  το  να  αποθηκεύσουμε  τα  σιτηρά  σε  συνθήκες  δυσμενείς  για  την  ανάπτυξη  της  μούχλας.  Οι  περισσότεροι  μύκητες  δεν  αναπτύσσονται  κάτω  από  τους  </a:t>
            </a:r>
            <a:r>
              <a:rPr lang="el-GR" altLang="el-GR" sz="2000" smtClean="0">
                <a:solidFill>
                  <a:srgbClr val="FF0000"/>
                </a:solidFill>
              </a:rPr>
              <a:t>7</a:t>
            </a:r>
            <a:r>
              <a:rPr lang="el-GR" altLang="el-GR" sz="2000" baseline="30000" smtClean="0">
                <a:solidFill>
                  <a:srgbClr val="FF0000"/>
                </a:solidFill>
              </a:rPr>
              <a:t>ο</a:t>
            </a:r>
            <a:r>
              <a:rPr lang="en-US" altLang="el-GR" sz="2000" smtClean="0">
                <a:solidFill>
                  <a:srgbClr val="FF0000"/>
                </a:solidFill>
              </a:rPr>
              <a:t>C</a:t>
            </a:r>
            <a:r>
              <a:rPr lang="el-GR" altLang="el-GR" sz="2000" smtClean="0">
                <a:solidFill>
                  <a:srgbClr val="FF0000"/>
                </a:solidFill>
              </a:rPr>
              <a:t>  και υγρασία  μικρότερη  από  12,5%.</a:t>
            </a:r>
            <a:r>
              <a:rPr lang="el-GR" altLang="el-GR" sz="2000" smtClean="0"/>
              <a:t> </a:t>
            </a:r>
          </a:p>
          <a:p>
            <a:pPr algn="ctr">
              <a:lnSpc>
                <a:spcPct val="80000"/>
              </a:lnSpc>
              <a:buFontTx/>
              <a:buNone/>
            </a:pPr>
            <a:r>
              <a:rPr lang="el-GR" altLang="el-GR" sz="2000" smtClean="0"/>
              <a:t> *Η  ξήρανση  σε  επίπεδο  που  να  αποκλείει  την  προσβολή  είναι  δαπανηρή  και  μειώνει  το  βάρος  των  σιτηρών  λόγω  της  εξάτμισης.  </a:t>
            </a:r>
          </a:p>
          <a:p>
            <a:pPr algn="ctr">
              <a:lnSpc>
                <a:spcPct val="80000"/>
              </a:lnSpc>
              <a:buFontTx/>
              <a:buNone/>
            </a:pPr>
            <a:r>
              <a:rPr lang="el-GR" altLang="el-GR" sz="2000" smtClean="0"/>
              <a:t>*Ο  αερισμός  με  σκοπό  τη  μείωση  και  την  εξασφάλιση  της  θερμοκρασίας  που  είναι  ασφαλής  για  την  αποθήκευση  είναι  σίγουρα  το  </a:t>
            </a:r>
            <a:r>
              <a:rPr lang="el-GR" altLang="el-GR" sz="2000" b="1" u="sng" smtClean="0">
                <a:solidFill>
                  <a:srgbClr val="0033CC"/>
                </a:solidFill>
              </a:rPr>
              <a:t>καλύτερο  και  το  οικονομικότερο  μέσο  για  την  καλή  διατήρηση  των  σιτηρών</a:t>
            </a:r>
            <a:r>
              <a:rPr lang="el-GR" altLang="el-GR" sz="2000" smtClean="0">
                <a:solidFill>
                  <a:srgbClr val="0033CC"/>
                </a:solidFill>
              </a:rPr>
              <a:t>.</a:t>
            </a:r>
            <a:r>
              <a:rPr lang="el-GR" altLang="el-GR" sz="2000" smtClean="0"/>
              <a:t> </a:t>
            </a:r>
          </a:p>
          <a:p>
            <a:pPr algn="ctr">
              <a:lnSpc>
                <a:spcPct val="80000"/>
              </a:lnSpc>
              <a:buFontTx/>
              <a:buNone/>
            </a:pPr>
            <a:r>
              <a:rPr lang="el-GR" altLang="el-GR" sz="2000" smtClean="0"/>
              <a:t>Σωστή  επιλογή  των  συνθηκών  αερισμού  μπορεί  ακόμη  να  επιφέρει  και  μείωση  της  υγρασίας. </a:t>
            </a:r>
          </a:p>
          <a:p>
            <a:pPr algn="ctr">
              <a:lnSpc>
                <a:spcPct val="80000"/>
              </a:lnSpc>
              <a:buFontTx/>
              <a:buNone/>
            </a:pPr>
            <a:r>
              <a:rPr lang="el-GR" altLang="el-GR" sz="2000" smtClean="0"/>
              <a:t>Ακόμη,  πρέπει  να  αποφεύγεται  η  ανάμιξη  παρτίδων  σίτου  που  έχουν  διαφορά  υγρασίας  μεγαλύτερη  από  2%.</a:t>
            </a:r>
          </a:p>
        </p:txBody>
      </p:sp>
    </p:spTree>
    <p:extLst>
      <p:ext uri="{BB962C8B-B14F-4D97-AF65-F5344CB8AC3E}">
        <p14:creationId xmlns:p14="http://schemas.microsoft.com/office/powerpoint/2010/main" val="421570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solidFill>
            <a:srgbClr val="99FF33"/>
          </a:solidFill>
        </p:spPr>
        <p:txBody>
          <a:bodyPr/>
          <a:lstStyle/>
          <a:p>
            <a:pPr algn="ctr">
              <a:buFontTx/>
              <a:buNone/>
            </a:pPr>
            <a:r>
              <a:rPr lang="el-GR" altLang="el-GR" sz="2800" smtClean="0"/>
              <a:t>Τα  κυριότερα  έντομα  που  προσβάλουν  τα  αποθηκευμένα  σιτηρά  δεν  είναι  παραπάνω  από  15. </a:t>
            </a:r>
          </a:p>
          <a:p>
            <a:pPr algn="ctr">
              <a:buFontTx/>
              <a:buNone/>
            </a:pPr>
            <a:r>
              <a:rPr lang="el-GR" altLang="el-GR" sz="2800" smtClean="0"/>
              <a:t>Από  αυτά  τα  περισσότερα  (8–10  είδη)  ανήκουν  στα  κολεόπτερα  (σκαθάρια)  ενώ  άλλα  4–5  είδη  ανήκουν  στα  λεπιδόπτερα  (πεταλούδες). Υπάρχουν  ακόμη  και  μερικά  ακάρεα  επιβλαβή  κυρίως  στα  προϊόντα  της  αλευροβιομηχανίας. </a:t>
            </a:r>
          </a:p>
        </p:txBody>
      </p:sp>
      <p:sp>
        <p:nvSpPr>
          <p:cNvPr id="58371" name="Rectangle 4"/>
          <p:cNvSpPr>
            <a:spLocks noGrp="1" noChangeArrowheads="1"/>
          </p:cNvSpPr>
          <p:nvPr>
            <p:ph type="title"/>
          </p:nvPr>
        </p:nvSpPr>
        <p:spPr>
          <a:solidFill>
            <a:schemeClr val="accent1"/>
          </a:solidFill>
        </p:spPr>
        <p:txBody>
          <a:bodyPr/>
          <a:lstStyle/>
          <a:p>
            <a:r>
              <a:rPr lang="el-GR" altLang="el-GR" sz="4000" smtClean="0">
                <a:solidFill>
                  <a:srgbClr val="FF0000"/>
                </a:solidFill>
              </a:rPr>
              <a:t>2</a:t>
            </a:r>
            <a:r>
              <a:rPr lang="el-GR" altLang="el-GR" sz="4000" b="1" baseline="30000" smtClean="0">
                <a:solidFill>
                  <a:srgbClr val="FF0000"/>
                </a:solidFill>
              </a:rPr>
              <a:t>γ</a:t>
            </a:r>
            <a:r>
              <a:rPr lang="el-GR" altLang="el-GR" sz="4000" b="1" smtClean="0">
                <a:solidFill>
                  <a:srgbClr val="FF0000"/>
                </a:solidFill>
              </a:rPr>
              <a:t> </a:t>
            </a:r>
            <a:r>
              <a:rPr lang="el-GR" altLang="el-GR" sz="4000" smtClean="0">
                <a:solidFill>
                  <a:srgbClr val="FF0000"/>
                </a:solidFill>
              </a:rPr>
              <a:t>Εντομολογικές  Προσβολές στην αποθήκη</a:t>
            </a:r>
          </a:p>
        </p:txBody>
      </p:sp>
    </p:spTree>
    <p:extLst>
      <p:ext uri="{BB962C8B-B14F-4D97-AF65-F5344CB8AC3E}">
        <p14:creationId xmlns:p14="http://schemas.microsoft.com/office/powerpoint/2010/main" val="331171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altLang="el-GR" sz="3200" u="sng" smtClean="0">
                <a:solidFill>
                  <a:srgbClr val="FF0000"/>
                </a:solidFill>
              </a:rPr>
              <a:t/>
            </a:r>
            <a:br>
              <a:rPr lang="el-GR" altLang="el-GR" sz="3200" u="sng" smtClean="0">
                <a:solidFill>
                  <a:srgbClr val="FF0000"/>
                </a:solidFill>
              </a:rPr>
            </a:br>
            <a:endParaRPr lang="el-GR" altLang="el-GR" sz="3200" u="sng" smtClean="0">
              <a:solidFill>
                <a:srgbClr val="FF0000"/>
              </a:solidFill>
            </a:endParaRPr>
          </a:p>
        </p:txBody>
      </p:sp>
      <p:sp>
        <p:nvSpPr>
          <p:cNvPr id="74755" name="Rectangle 3"/>
          <p:cNvSpPr>
            <a:spLocks noGrp="1" noChangeArrowheads="1"/>
          </p:cNvSpPr>
          <p:nvPr>
            <p:ph type="body" idx="1"/>
          </p:nvPr>
        </p:nvSpPr>
        <p:spPr>
          <a:solidFill>
            <a:schemeClr val="accent1"/>
          </a:solidFill>
        </p:spPr>
        <p:txBody>
          <a:bodyPr/>
          <a:lstStyle/>
          <a:p>
            <a:pPr marL="0" indent="0" algn="ctr" eaLnBrk="1" hangingPunct="1">
              <a:buFontTx/>
              <a:buNone/>
              <a:defRPr/>
            </a:pPr>
            <a:endParaRPr lang="el-GR" altLang="el-GR" dirty="0" smtClean="0"/>
          </a:p>
          <a:p>
            <a:pPr marL="609600" indent="-609600" algn="ctr" eaLnBrk="1" hangingPunct="1">
              <a:buFontTx/>
              <a:buNone/>
              <a:defRPr/>
            </a:pPr>
            <a:endParaRPr lang="el-GR" altLang="el-GR" dirty="0" smtClean="0"/>
          </a:p>
          <a:p>
            <a:pPr marL="0" indent="0" algn="ctr" eaLnBrk="1" hangingPunct="1">
              <a:buFontTx/>
              <a:buNone/>
              <a:defRPr/>
            </a:pPr>
            <a:r>
              <a:rPr lang="el-GR" altLang="el-GR" u="sng" dirty="0" smtClean="0">
                <a:solidFill>
                  <a:srgbClr val="FF0000"/>
                </a:solidFill>
              </a:rPr>
              <a:t>Ποιες οι πηγές ΘΕΡΜΟΤΗΤΑΣ </a:t>
            </a:r>
          </a:p>
          <a:p>
            <a:pPr marL="0" indent="0" algn="ctr" eaLnBrk="1" hangingPunct="1">
              <a:buFontTx/>
              <a:buNone/>
              <a:defRPr/>
            </a:pPr>
            <a:r>
              <a:rPr lang="el-GR" altLang="el-GR" u="sng" dirty="0" smtClean="0">
                <a:solidFill>
                  <a:srgbClr val="FF0000"/>
                </a:solidFill>
              </a:rPr>
              <a:t>σε έναν </a:t>
            </a:r>
          </a:p>
          <a:p>
            <a:pPr marL="0" indent="0" algn="ctr" eaLnBrk="1" hangingPunct="1">
              <a:buFontTx/>
              <a:buNone/>
              <a:defRPr/>
            </a:pPr>
            <a:r>
              <a:rPr lang="el-GR" altLang="el-GR" u="sng" dirty="0" smtClean="0">
                <a:solidFill>
                  <a:srgbClr val="FF0000"/>
                </a:solidFill>
              </a:rPr>
              <a:t>ΑΠΟΘΗΚΕΥΤΙΚΟ ΧΩΡΟ</a:t>
            </a:r>
          </a:p>
          <a:p>
            <a:pPr marL="0" indent="0" algn="ctr" eaLnBrk="1" hangingPunct="1">
              <a:buFontTx/>
              <a:buNone/>
              <a:defRPr/>
            </a:pPr>
            <a:r>
              <a:rPr lang="el-GR" altLang="el-GR" u="sng" dirty="0" smtClean="0">
                <a:solidFill>
                  <a:srgbClr val="FF0000"/>
                </a:solidFill>
              </a:rPr>
              <a:t>????</a:t>
            </a:r>
            <a:endParaRPr lang="el-GR" altLang="el-GR" dirty="0" smtClean="0"/>
          </a:p>
        </p:txBody>
      </p:sp>
    </p:spTree>
    <p:extLst>
      <p:ext uri="{BB962C8B-B14F-4D97-AF65-F5344CB8AC3E}">
        <p14:creationId xmlns:p14="http://schemas.microsoft.com/office/powerpoint/2010/main" val="2677781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solidFill>
            <a:srgbClr val="99FF33"/>
          </a:solidFill>
        </p:spPr>
        <p:txBody>
          <a:bodyPr/>
          <a:lstStyle/>
          <a:p>
            <a:r>
              <a:rPr lang="el-GR" altLang="el-GR" sz="2800" smtClean="0"/>
              <a:t>Όταν  πρόκειται  να  </a:t>
            </a:r>
            <a:r>
              <a:rPr lang="el-GR" altLang="el-GR" sz="2800" smtClean="0">
                <a:solidFill>
                  <a:srgbClr val="FF0000"/>
                </a:solidFill>
              </a:rPr>
              <a:t>βάλλουμε  σιτηρά  σε  μια  αποθήκη  θα  πρέπει  να  έχουμε  υπόψη</a:t>
            </a:r>
          </a:p>
        </p:txBody>
      </p:sp>
      <p:sp>
        <p:nvSpPr>
          <p:cNvPr id="59395" name="Rectangle 3"/>
          <p:cNvSpPr>
            <a:spLocks noGrp="1" noChangeArrowheads="1"/>
          </p:cNvSpPr>
          <p:nvPr>
            <p:ph type="body" idx="1"/>
          </p:nvPr>
        </p:nvSpPr>
        <p:spPr>
          <a:xfrm>
            <a:off x="457200" y="1600200"/>
            <a:ext cx="8229600" cy="4924425"/>
          </a:xfrm>
          <a:solidFill>
            <a:srgbClr val="99FF33"/>
          </a:solidFill>
        </p:spPr>
        <p:txBody>
          <a:bodyPr/>
          <a:lstStyle/>
          <a:p>
            <a:pPr algn="ctr">
              <a:lnSpc>
                <a:spcPct val="80000"/>
              </a:lnSpc>
              <a:buFontTx/>
              <a:buNone/>
            </a:pPr>
            <a:r>
              <a:rPr lang="el-GR" altLang="el-GR" sz="2400" smtClean="0">
                <a:solidFill>
                  <a:srgbClr val="FF0000"/>
                </a:solidFill>
              </a:rPr>
              <a:t>ότι</a:t>
            </a:r>
            <a:r>
              <a:rPr lang="el-GR" altLang="el-GR" sz="2400" smtClean="0"/>
              <a:t>  </a:t>
            </a:r>
          </a:p>
          <a:p>
            <a:pPr algn="ctr">
              <a:lnSpc>
                <a:spcPct val="80000"/>
              </a:lnSpc>
              <a:buFontTx/>
              <a:buNone/>
            </a:pPr>
            <a:r>
              <a:rPr lang="el-GR" altLang="el-GR" sz="2400" smtClean="0"/>
              <a:t>στα  υπολείμματα  της  προηγούμενης  αποθήκευσης  υπάρχουν  εκατοντάδες  χιλιάδες  έντομα  που  συνεχίζουν  τον  βιολογικό  τους  κύκλο.  </a:t>
            </a:r>
          </a:p>
          <a:p>
            <a:pPr algn="ctr">
              <a:lnSpc>
                <a:spcPct val="80000"/>
              </a:lnSpc>
              <a:buFontTx/>
              <a:buNone/>
            </a:pPr>
            <a:r>
              <a:rPr lang="el-GR" altLang="el-GR" sz="2400" smtClean="0"/>
              <a:t>	Αφού  γίνει  ένα  καλό  καθάρισμα  και  σκούπισμα  της  αποθήκης  ακολουθεί  ψεκασμός  με  ένα  από  τα  ισχυρά  σύγχρονα  εντομοκτόνα. </a:t>
            </a:r>
          </a:p>
          <a:p>
            <a:pPr algn="ctr">
              <a:lnSpc>
                <a:spcPct val="80000"/>
              </a:lnSpc>
              <a:buFontTx/>
              <a:buNone/>
            </a:pPr>
            <a:r>
              <a:rPr lang="el-GR" altLang="el-GR" sz="2400" smtClean="0"/>
              <a:t>Ο  ψεκασμός  πρέπει  να  είναι  καθολικός,  δηλαδή  να  ψεκαστούν  όλες  οι  επιφάνειες  μέχρι  να  αρχίζουν  να  στάζουν. </a:t>
            </a:r>
          </a:p>
          <a:p>
            <a:pPr algn="ctr">
              <a:lnSpc>
                <a:spcPct val="80000"/>
              </a:lnSpc>
              <a:buFontTx/>
              <a:buNone/>
            </a:pPr>
            <a:r>
              <a:rPr lang="el-GR" altLang="el-GR" sz="2400" smtClean="0"/>
              <a:t>Ο  ψεκασμός  αυτός  πρέπει  να  γίνεται  με  μηχανοκίνητο  ψεκαστήρα  μεγάλης  πίεσης. Στα  καταστήματα  γεωργικών  φαρμάκων  μπορεί  κανένας    να  δει  τι  είδους  εντομοκτόνα  θα  πρέπει  να  χρησιμοποιήσει  και  πώς  να  τα  χρησιμοποιήσει.</a:t>
            </a:r>
          </a:p>
        </p:txBody>
      </p:sp>
    </p:spTree>
    <p:extLst>
      <p:ext uri="{BB962C8B-B14F-4D97-AF65-F5344CB8AC3E}">
        <p14:creationId xmlns:p14="http://schemas.microsoft.com/office/powerpoint/2010/main" val="3921357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solidFill>
            <a:srgbClr val="99FF33"/>
          </a:solidFill>
        </p:spPr>
        <p:txBody>
          <a:bodyPr/>
          <a:lstStyle/>
          <a:p>
            <a:r>
              <a:rPr lang="el-GR" altLang="el-GR" sz="3200" smtClean="0">
                <a:solidFill>
                  <a:srgbClr val="FF0000"/>
                </a:solidFill>
              </a:rPr>
              <a:t>Απεντομώσεις  με  αέρια  υποκαπνισμού</a:t>
            </a:r>
            <a:r>
              <a:rPr lang="el-GR" altLang="el-GR" sz="4000" smtClean="0"/>
              <a:t> </a:t>
            </a:r>
          </a:p>
        </p:txBody>
      </p:sp>
      <p:sp>
        <p:nvSpPr>
          <p:cNvPr id="60419" name="Rectangle 3"/>
          <p:cNvSpPr>
            <a:spLocks noGrp="1" noChangeArrowheads="1"/>
          </p:cNvSpPr>
          <p:nvPr>
            <p:ph type="body" idx="1"/>
          </p:nvPr>
        </p:nvSpPr>
        <p:spPr>
          <a:solidFill>
            <a:srgbClr val="D5D9C5"/>
          </a:solidFill>
        </p:spPr>
        <p:txBody>
          <a:bodyPr/>
          <a:lstStyle/>
          <a:p>
            <a:pPr algn="ctr">
              <a:lnSpc>
                <a:spcPct val="80000"/>
              </a:lnSpc>
              <a:buFontTx/>
              <a:buNone/>
            </a:pPr>
            <a:r>
              <a:rPr lang="el-GR" altLang="el-GR" sz="2000" smtClean="0"/>
              <a:t>Εννοούμε</a:t>
            </a:r>
          </a:p>
          <a:p>
            <a:pPr algn="ctr">
              <a:lnSpc>
                <a:spcPct val="80000"/>
              </a:lnSpc>
              <a:buFontTx/>
              <a:buNone/>
            </a:pPr>
            <a:r>
              <a:rPr lang="el-GR" altLang="el-GR" sz="2000" smtClean="0"/>
              <a:t>  τα  σκευάσματα  εκείνα  που  τα  χρησιμοποιούμε  </a:t>
            </a:r>
            <a:r>
              <a:rPr lang="el-GR" altLang="el-GR" sz="2000" u="sng" smtClean="0"/>
              <a:t>σε  στερεή  ή  υγρή  μορφή  και  αυτά  ή  μεταπίπτουν  πολύ  γρήγορα  στην  αέρια  φάση</a:t>
            </a:r>
            <a:r>
              <a:rPr lang="el-GR" altLang="el-GR" sz="2000" smtClean="0"/>
              <a:t>  και  δρουν  τοξικά  πάνω  στα  έντομα  ή  ελευθερώνουν  τοξικά  αέρια  που  διεισδύουν  παντού  και  καταστρέφουν  τα  έντομα  σε  οποιοδήποτε  στάδιο  ανάπτυξης βρίσκονται</a:t>
            </a:r>
          </a:p>
          <a:p>
            <a:pPr algn="ctr">
              <a:lnSpc>
                <a:spcPct val="80000"/>
              </a:lnSpc>
              <a:buFontTx/>
              <a:buNone/>
            </a:pPr>
            <a:r>
              <a:rPr lang="el-GR" altLang="el-GR" sz="2000" smtClean="0"/>
              <a:t> (από  τα  αυγά  μέχρι  τα  τέλεια  έντομα).</a:t>
            </a:r>
          </a:p>
          <a:p>
            <a:pPr algn="ctr">
              <a:lnSpc>
                <a:spcPct val="80000"/>
              </a:lnSpc>
              <a:buFontTx/>
              <a:buNone/>
            </a:pPr>
            <a:r>
              <a:rPr lang="el-GR" altLang="el-GR" sz="2000" smtClean="0"/>
              <a:t>	Από  τα  διάφορα  αέρια  υποκαπνισμού  (φωσφίνη,  υδροκυάνιο,  </a:t>
            </a:r>
            <a:r>
              <a:rPr lang="el-GR" altLang="el-GR" sz="2000" b="1" smtClean="0"/>
              <a:t>βρωμιούχο</a:t>
            </a:r>
            <a:r>
              <a:rPr lang="el-GR" altLang="el-GR" sz="2000" smtClean="0"/>
              <a:t>  </a:t>
            </a:r>
            <a:r>
              <a:rPr lang="el-GR" altLang="el-GR" sz="2000" b="1" smtClean="0"/>
              <a:t>μεθύλιο</a:t>
            </a:r>
            <a:r>
              <a:rPr lang="el-GR" altLang="el-GR" sz="2000" smtClean="0"/>
              <a:t>*,  οξείδιο  του  αιθυλενίου,  μίγμα  διχλωριούχου  αιθυλενίου  και  τετραχλωράνθρακα)  </a:t>
            </a:r>
          </a:p>
          <a:p>
            <a:pPr algn="ctr">
              <a:lnSpc>
                <a:spcPct val="80000"/>
              </a:lnSpc>
              <a:buFontTx/>
              <a:buNone/>
            </a:pPr>
            <a:r>
              <a:rPr lang="el-GR" altLang="el-GR" sz="2000" smtClean="0"/>
              <a:t>αυτό  που  συγκεντρώνει  τα  περισσότερα  πλεονεκτήματα  και  χρησιμοποιείται  πάρα  πολύ  είναι  η  φωσφίνη. </a:t>
            </a:r>
          </a:p>
          <a:p>
            <a:pPr algn="ctr">
              <a:lnSpc>
                <a:spcPct val="80000"/>
              </a:lnSpc>
              <a:buFontTx/>
              <a:buNone/>
            </a:pPr>
            <a:r>
              <a:rPr lang="el-GR" altLang="el-GR" sz="2000" smtClean="0"/>
              <a:t>	Στο  εμπόριο  κυκλοφορούν  διάφορα  σκευάσματα  με  βάση  τη  φωσφίνη  (φωστοξίνη,  </a:t>
            </a:r>
            <a:r>
              <a:rPr lang="en-US" altLang="el-GR" sz="2000" smtClean="0"/>
              <a:t>Detia</a:t>
            </a:r>
            <a:r>
              <a:rPr lang="el-GR" altLang="el-GR" sz="2000" smtClean="0"/>
              <a:t>  </a:t>
            </a:r>
            <a:r>
              <a:rPr lang="en-US" altLang="el-GR" sz="2000" smtClean="0"/>
              <a:t>gas</a:t>
            </a:r>
            <a:r>
              <a:rPr lang="el-GR" altLang="el-GR" sz="2000" smtClean="0"/>
              <a:t>–</a:t>
            </a:r>
            <a:r>
              <a:rPr lang="en-US" altLang="el-GR" sz="2000" smtClean="0"/>
              <a:t>ex</a:t>
            </a:r>
            <a:r>
              <a:rPr lang="el-GR" altLang="el-GR" sz="2000" smtClean="0"/>
              <a:t>–</a:t>
            </a:r>
            <a:r>
              <a:rPr lang="en-US" altLang="el-GR" sz="2000" smtClean="0"/>
              <a:t>b</a:t>
            </a:r>
            <a:r>
              <a:rPr lang="el-GR" altLang="el-GR" sz="2000" smtClean="0"/>
              <a:t>  κ.λπ.).</a:t>
            </a:r>
          </a:p>
        </p:txBody>
      </p:sp>
    </p:spTree>
    <p:extLst>
      <p:ext uri="{BB962C8B-B14F-4D97-AF65-F5344CB8AC3E}">
        <p14:creationId xmlns:p14="http://schemas.microsoft.com/office/powerpoint/2010/main" val="3671212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l-GR" altLang="el-GR" sz="2800" smtClean="0">
                <a:solidFill>
                  <a:srgbClr val="FF0000"/>
                </a:solidFill>
              </a:rPr>
              <a:t>Όταν  τα  σκευάσματα </a:t>
            </a:r>
            <a:br>
              <a:rPr lang="el-GR" altLang="el-GR" sz="2800" smtClean="0">
                <a:solidFill>
                  <a:srgbClr val="FF0000"/>
                </a:solidFill>
              </a:rPr>
            </a:br>
            <a:r>
              <a:rPr lang="el-GR" altLang="el-GR" sz="2800" smtClean="0">
                <a:solidFill>
                  <a:srgbClr val="FF0000"/>
                </a:solidFill>
              </a:rPr>
              <a:t> (φωστοξίνη,  </a:t>
            </a:r>
            <a:r>
              <a:rPr lang="en-US" altLang="el-GR" sz="2800" smtClean="0">
                <a:solidFill>
                  <a:srgbClr val="FF0000"/>
                </a:solidFill>
              </a:rPr>
              <a:t>Detia</a:t>
            </a:r>
            <a:r>
              <a:rPr lang="el-GR" altLang="el-GR" sz="2800" smtClean="0">
                <a:solidFill>
                  <a:srgbClr val="FF0000"/>
                </a:solidFill>
              </a:rPr>
              <a:t>  </a:t>
            </a:r>
            <a:r>
              <a:rPr lang="en-US" altLang="el-GR" sz="2800" smtClean="0">
                <a:solidFill>
                  <a:srgbClr val="FF0000"/>
                </a:solidFill>
              </a:rPr>
              <a:t>gas</a:t>
            </a:r>
            <a:r>
              <a:rPr lang="el-GR" altLang="el-GR" sz="2800" smtClean="0">
                <a:solidFill>
                  <a:srgbClr val="FF0000"/>
                </a:solidFill>
              </a:rPr>
              <a:t>–</a:t>
            </a:r>
            <a:r>
              <a:rPr lang="en-US" altLang="el-GR" sz="2800" smtClean="0">
                <a:solidFill>
                  <a:srgbClr val="FF0000"/>
                </a:solidFill>
              </a:rPr>
              <a:t>ex</a:t>
            </a:r>
            <a:r>
              <a:rPr lang="el-GR" altLang="el-GR" sz="2800" smtClean="0">
                <a:solidFill>
                  <a:srgbClr val="FF0000"/>
                </a:solidFill>
              </a:rPr>
              <a:t>–</a:t>
            </a:r>
            <a:r>
              <a:rPr lang="en-US" altLang="el-GR" sz="2800" smtClean="0">
                <a:solidFill>
                  <a:srgbClr val="FF0000"/>
                </a:solidFill>
              </a:rPr>
              <a:t>b</a:t>
            </a:r>
            <a:r>
              <a:rPr lang="el-GR" altLang="el-GR" sz="2800" smtClean="0">
                <a:solidFill>
                  <a:srgbClr val="FF0000"/>
                </a:solidFill>
              </a:rPr>
              <a:t>  κ.λπ.)</a:t>
            </a:r>
          </a:p>
        </p:txBody>
      </p:sp>
      <p:sp>
        <p:nvSpPr>
          <p:cNvPr id="61443" name="Rectangle 3"/>
          <p:cNvSpPr>
            <a:spLocks noGrp="1" noChangeArrowheads="1"/>
          </p:cNvSpPr>
          <p:nvPr>
            <p:ph type="body" idx="1"/>
          </p:nvPr>
        </p:nvSpPr>
        <p:spPr>
          <a:xfrm>
            <a:off x="468313" y="1628775"/>
            <a:ext cx="8229600" cy="4525963"/>
          </a:xfrm>
          <a:solidFill>
            <a:srgbClr val="FF99FF"/>
          </a:solidFill>
        </p:spPr>
        <p:txBody>
          <a:bodyPr/>
          <a:lstStyle/>
          <a:p>
            <a:pPr algn="ctr">
              <a:lnSpc>
                <a:spcPct val="90000"/>
              </a:lnSpc>
              <a:buFontTx/>
              <a:buNone/>
            </a:pPr>
            <a:r>
              <a:rPr lang="el-GR" altLang="el-GR" sz="2800" smtClean="0"/>
              <a:t>έρθουν  σε  επαφή  με  την  ατμοσφαιρική  υγρασία  διασπώνται  και  παράγεται  η  φωσφίνη  που  αναγνωρίζεται  από  τη  χαρακτηριστική  μυρουδιά  (μυρουδιά  ασετιλίνης).</a:t>
            </a:r>
          </a:p>
          <a:p>
            <a:pPr algn="ctr">
              <a:lnSpc>
                <a:spcPct val="90000"/>
              </a:lnSpc>
              <a:buFontTx/>
              <a:buNone/>
            </a:pPr>
            <a:r>
              <a:rPr lang="el-GR" altLang="el-GR" sz="2800" smtClean="0"/>
              <a:t> Υπάρχει  ένα  περιθώριο  3 – 4  ωρών  μέχρι  να  αρχίσει  να  απελευθερώνεται  η  φωσφίνη  και  να  γίνεται  η  ατμόσφαιρα  επικίνδυνη. </a:t>
            </a:r>
          </a:p>
          <a:p>
            <a:pPr algn="ctr">
              <a:lnSpc>
                <a:spcPct val="90000"/>
              </a:lnSpc>
              <a:buFontTx/>
              <a:buNone/>
            </a:pPr>
            <a:r>
              <a:rPr lang="el-GR" altLang="el-GR" sz="2800" smtClean="0"/>
              <a:t> Για  μεγαλύτερη  ασφάλεια  καλό  είναι  να  μην  ξεπερνάμε  τις  2  ½  ώρες  όταν  κάνουμε  τοποθέτηση  των  σκευασμάτων  φωσφίνης.</a:t>
            </a:r>
          </a:p>
        </p:txBody>
      </p:sp>
    </p:spTree>
    <p:extLst>
      <p:ext uri="{BB962C8B-B14F-4D97-AF65-F5344CB8AC3E}">
        <p14:creationId xmlns:p14="http://schemas.microsoft.com/office/powerpoint/2010/main" val="396338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solidFill>
            <a:schemeClr val="accent1"/>
          </a:solidFill>
        </p:spPr>
        <p:txBody>
          <a:bodyPr/>
          <a:lstStyle/>
          <a:p>
            <a:r>
              <a:rPr lang="el-GR" altLang="el-GR" sz="3200" b="1" smtClean="0">
                <a:solidFill>
                  <a:srgbClr val="0033CC"/>
                </a:solidFill>
              </a:rPr>
              <a:t>Οι  δόσεις  εφαρμογής  καθορίζονται  από  τους  ακόλουθους  παράγοντες:</a:t>
            </a:r>
            <a:r>
              <a:rPr lang="el-GR" altLang="el-GR" sz="3200" smtClean="0">
                <a:solidFill>
                  <a:srgbClr val="0033CC"/>
                </a:solidFill>
              </a:rPr>
              <a:t/>
            </a:r>
            <a:br>
              <a:rPr lang="el-GR" altLang="el-GR" sz="3200" smtClean="0">
                <a:solidFill>
                  <a:srgbClr val="0033CC"/>
                </a:solidFill>
              </a:rPr>
            </a:br>
            <a:endParaRPr lang="el-GR" altLang="el-GR" sz="3200" smtClean="0">
              <a:solidFill>
                <a:srgbClr val="0033CC"/>
              </a:solidFill>
            </a:endParaRPr>
          </a:p>
        </p:txBody>
      </p:sp>
      <p:sp>
        <p:nvSpPr>
          <p:cNvPr id="163843" name="Rectangle 3"/>
          <p:cNvSpPr>
            <a:spLocks noGrp="1" noChangeArrowheads="1"/>
          </p:cNvSpPr>
          <p:nvPr>
            <p:ph type="body" idx="1"/>
          </p:nvPr>
        </p:nvSpPr>
        <p:spPr>
          <a:xfrm>
            <a:off x="0" y="1628775"/>
            <a:ext cx="9144000" cy="4968875"/>
          </a:xfrm>
          <a:solidFill>
            <a:srgbClr val="FF99FF"/>
          </a:solidFill>
        </p:spPr>
        <p:txBody>
          <a:bodyPr/>
          <a:lstStyle/>
          <a:p>
            <a:pPr algn="ctr">
              <a:lnSpc>
                <a:spcPct val="80000"/>
              </a:lnSpc>
            </a:pPr>
            <a:r>
              <a:rPr lang="el-GR" altLang="el-GR" sz="2000" u="sng" smtClean="0"/>
              <a:t>Θερμοκρασία</a:t>
            </a:r>
            <a:r>
              <a:rPr lang="el-GR" altLang="el-GR" sz="2000" smtClean="0"/>
              <a:t>:  Όση  ψηλότερη  είναι  η  θερμοκρασία,  τόσο  αποτελεσματικότερο  είναι  το  προϊόν  και  τόσο  μικρότερη  η  δόση.</a:t>
            </a:r>
          </a:p>
          <a:p>
            <a:pPr algn="ctr">
              <a:lnSpc>
                <a:spcPct val="80000"/>
              </a:lnSpc>
            </a:pPr>
            <a:r>
              <a:rPr lang="el-GR" altLang="el-GR" sz="2000" smtClean="0"/>
              <a:t>Το  </a:t>
            </a:r>
            <a:r>
              <a:rPr lang="el-GR" altLang="el-GR" sz="2000" u="sng" smtClean="0"/>
              <a:t>είδος  και  το  στάδιο  των  εντόμων</a:t>
            </a:r>
            <a:r>
              <a:rPr lang="el-GR" altLang="el-GR" sz="2000" smtClean="0"/>
              <a:t>.  Τα  αυγά  των  εντόμων  είναι  πιο  ανθεκτικά  από  τις  τέλειες μορφές  και  χρειάζονται  μεγαλύτερη  δόση.</a:t>
            </a:r>
          </a:p>
          <a:p>
            <a:pPr algn="ctr">
              <a:lnSpc>
                <a:spcPct val="80000"/>
              </a:lnSpc>
            </a:pPr>
            <a:r>
              <a:rPr lang="el-GR" altLang="el-GR" sz="2000" smtClean="0"/>
              <a:t>Τη  </a:t>
            </a:r>
            <a:r>
              <a:rPr lang="el-GR" altLang="el-GR" sz="2000" u="sng" smtClean="0"/>
              <a:t>μορφή  της  αποθήκευσης  και  τη  στεγανότητα</a:t>
            </a:r>
            <a:r>
              <a:rPr lang="el-GR" altLang="el-GR" sz="2000" smtClean="0"/>
              <a:t>  του  αποθηκευτικού  χώρου:  Όσο  πιο  στεγανή  είναι  η  αποθήκη,  τόσο  πιο  μικρή  δόση  θα  χρειασθεί.</a:t>
            </a:r>
          </a:p>
          <a:p>
            <a:pPr algn="ctr">
              <a:lnSpc>
                <a:spcPct val="80000"/>
              </a:lnSpc>
              <a:buFontTx/>
              <a:buNone/>
            </a:pPr>
            <a:r>
              <a:rPr lang="el-GR" altLang="el-GR" sz="2000" smtClean="0"/>
              <a:t> </a:t>
            </a:r>
          </a:p>
          <a:p>
            <a:pPr algn="ctr">
              <a:lnSpc>
                <a:spcPct val="80000"/>
              </a:lnSpc>
              <a:buFontTx/>
              <a:buNone/>
            </a:pPr>
            <a:r>
              <a:rPr lang="el-GR" altLang="el-GR" sz="2000" smtClean="0"/>
              <a:t>Οι  δόσεις,  σε  γενικές  γραμμές,  κυμαίνονται  από  2 – 6 </a:t>
            </a:r>
            <a:r>
              <a:rPr lang="en-US" altLang="el-GR" sz="2000" smtClean="0"/>
              <a:t>g</a:t>
            </a:r>
            <a:r>
              <a:rPr lang="el-GR" altLang="el-GR" sz="2000" smtClean="0"/>
              <a:t>  φωσφίνης/</a:t>
            </a:r>
            <a:r>
              <a:rPr lang="en-US" altLang="el-GR" sz="2000" smtClean="0"/>
              <a:t>Mg</a:t>
            </a:r>
            <a:r>
              <a:rPr lang="el-GR" altLang="el-GR" sz="2000" smtClean="0"/>
              <a:t>, αλλά μπορεί να φτάσουν και τα 12 </a:t>
            </a:r>
            <a:r>
              <a:rPr lang="en-US" altLang="el-GR" sz="2000" smtClean="0"/>
              <a:t>g</a:t>
            </a:r>
            <a:r>
              <a:rPr lang="el-GR" altLang="el-GR" sz="2000" smtClean="0"/>
              <a:t>/</a:t>
            </a:r>
            <a:r>
              <a:rPr lang="en-US" altLang="el-GR" sz="2000" smtClean="0"/>
              <a:t>Mg</a:t>
            </a:r>
            <a:r>
              <a:rPr lang="el-GR" altLang="el-GR" sz="2000" smtClean="0"/>
              <a:t> (χώροι  με  κακή  στεγανότητα, έντομα  ανθεκτικά).</a:t>
            </a:r>
          </a:p>
          <a:p>
            <a:pPr algn="ctr">
              <a:lnSpc>
                <a:spcPct val="80000"/>
              </a:lnSpc>
              <a:buFontTx/>
              <a:buNone/>
            </a:pPr>
            <a:endParaRPr lang="el-GR" altLang="el-GR" sz="2000" smtClean="0"/>
          </a:p>
          <a:p>
            <a:pPr algn="ctr">
              <a:lnSpc>
                <a:spcPct val="80000"/>
              </a:lnSpc>
              <a:buFontTx/>
              <a:buNone/>
            </a:pPr>
            <a:r>
              <a:rPr lang="el-GR" altLang="el-GR" sz="2000" smtClean="0"/>
              <a:t>Για  αποθήκες  με  το  σιτηρό  χύμα  στο  δάπεδο  αλλά  σκεπασμένο  με  πλαστικά  αδιάβροχα  υλικά  είναι  αρκετή  η  δόση  των  3 – 6  </a:t>
            </a:r>
            <a:r>
              <a:rPr lang="en-US" altLang="el-GR" sz="2000" smtClean="0"/>
              <a:t>g</a:t>
            </a:r>
            <a:r>
              <a:rPr lang="el-GR" altLang="el-GR" sz="2000" smtClean="0"/>
              <a:t>  φωσφίνης/ </a:t>
            </a:r>
            <a:r>
              <a:rPr lang="en-US" altLang="el-GR" sz="2000" smtClean="0"/>
              <a:t>Mg</a:t>
            </a:r>
            <a:r>
              <a:rPr lang="el-GR" altLang="el-GR" sz="2000" smtClean="0"/>
              <a:t>. </a:t>
            </a:r>
          </a:p>
          <a:p>
            <a:pPr algn="ctr">
              <a:lnSpc>
                <a:spcPct val="80000"/>
              </a:lnSpc>
              <a:buFontTx/>
              <a:buNone/>
            </a:pPr>
            <a:r>
              <a:rPr lang="el-GR" altLang="el-GR" sz="1800" smtClean="0"/>
              <a:t>Όταν  ο  σωρός  του  σιτηρού  καταλαμβάνει  όγκο  μικρότερο  από  το  1/3  του  συνολικού  χώρου  της  αποθήκης  ή  όταν  η  αποθήκη  είναι  κακής  στεγανότητας,  τότε  πρέπει  να  καλύπτεται  ο  σωρός  με  αδιάβροχα  υλικά.</a:t>
            </a:r>
          </a:p>
          <a:p>
            <a:pPr algn="ctr">
              <a:lnSpc>
                <a:spcPct val="80000"/>
              </a:lnSpc>
              <a:buFontTx/>
              <a:buNone/>
            </a:pPr>
            <a:endParaRPr lang="el-GR" altLang="el-GR" sz="2400" smtClean="0"/>
          </a:p>
        </p:txBody>
      </p:sp>
    </p:spTree>
    <p:extLst>
      <p:ext uri="{BB962C8B-B14F-4D97-AF65-F5344CB8AC3E}">
        <p14:creationId xmlns:p14="http://schemas.microsoft.com/office/powerpoint/2010/main" val="4243722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additive="base">
                                        <p:cTn id="7" dur="5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8313" y="260350"/>
            <a:ext cx="8229600" cy="1143000"/>
          </a:xfrm>
          <a:solidFill>
            <a:schemeClr val="tx2"/>
          </a:solidFill>
        </p:spPr>
        <p:txBody>
          <a:bodyPr/>
          <a:lstStyle/>
          <a:p>
            <a:r>
              <a:rPr lang="el-GR" altLang="el-GR" sz="4000" smtClean="0">
                <a:solidFill>
                  <a:srgbClr val="FFFF00"/>
                </a:solidFill>
              </a:rPr>
              <a:t>Χρονική διάρκεια απεντομώσεων</a:t>
            </a:r>
          </a:p>
        </p:txBody>
      </p:sp>
      <p:sp>
        <p:nvSpPr>
          <p:cNvPr id="63491" name="Rectangle 3"/>
          <p:cNvSpPr>
            <a:spLocks noGrp="1" noChangeArrowheads="1"/>
          </p:cNvSpPr>
          <p:nvPr>
            <p:ph type="body" idx="1"/>
          </p:nvPr>
        </p:nvSpPr>
        <p:spPr>
          <a:xfrm>
            <a:off x="539750" y="1700213"/>
            <a:ext cx="8135938" cy="4824412"/>
          </a:xfrm>
          <a:solidFill>
            <a:srgbClr val="FF99FF"/>
          </a:solidFill>
        </p:spPr>
        <p:txBody>
          <a:bodyPr/>
          <a:lstStyle/>
          <a:p>
            <a:pPr algn="ctr">
              <a:lnSpc>
                <a:spcPct val="80000"/>
              </a:lnSpc>
              <a:buFontTx/>
              <a:buNone/>
            </a:pPr>
            <a:r>
              <a:rPr lang="el-GR" altLang="el-GR" sz="2400" smtClean="0"/>
              <a:t>Με  συνθήκες  μέσης  θερμοκρασίας  και  υγρασίας  συνίσταται  διάρκεια  απεντόμωσης  3 – 6  ημέρες.  </a:t>
            </a:r>
          </a:p>
          <a:p>
            <a:pPr algn="ctr">
              <a:lnSpc>
                <a:spcPct val="80000"/>
              </a:lnSpc>
              <a:buFontTx/>
              <a:buNone/>
            </a:pPr>
            <a:r>
              <a:rPr lang="el-GR" altLang="el-GR" sz="2400" smtClean="0"/>
              <a:t>Όμως,  </a:t>
            </a:r>
          </a:p>
          <a:p>
            <a:pPr algn="ctr">
              <a:lnSpc>
                <a:spcPct val="80000"/>
              </a:lnSpc>
              <a:buFontTx/>
              <a:buNone/>
            </a:pPr>
            <a:r>
              <a:rPr lang="el-GR" altLang="el-GR" sz="2400" smtClean="0"/>
              <a:t>ανάλογα  με  της  συνθήκες  που  επικρατούν  ο  χρόνος  αυτός  μπορεί  να  αυξομειωθεί.  </a:t>
            </a:r>
          </a:p>
          <a:p>
            <a:pPr algn="ctr">
              <a:lnSpc>
                <a:spcPct val="80000"/>
              </a:lnSpc>
              <a:buFontTx/>
              <a:buNone/>
            </a:pPr>
            <a:r>
              <a:rPr lang="el-GR" altLang="el-GR" sz="2400" smtClean="0"/>
              <a:t>Προκειμένου  για  σιλό  και  σωρούς  χύμα  η  διάρκεια  απεντόμωσης  πρέπει  να  διαρκεί  λίγο  περισσότερο </a:t>
            </a:r>
          </a:p>
          <a:p>
            <a:pPr algn="ctr">
              <a:lnSpc>
                <a:spcPct val="80000"/>
              </a:lnSpc>
              <a:buFontTx/>
              <a:buNone/>
            </a:pPr>
            <a:r>
              <a:rPr lang="el-GR" altLang="el-GR" sz="2400" smtClean="0"/>
              <a:t> (6 – 10  ημέρες). </a:t>
            </a:r>
          </a:p>
          <a:p>
            <a:pPr algn="ctr">
              <a:lnSpc>
                <a:spcPct val="80000"/>
              </a:lnSpc>
              <a:buFontTx/>
              <a:buNone/>
            </a:pPr>
            <a:r>
              <a:rPr lang="el-GR" altLang="el-GR" sz="2400" smtClean="0"/>
              <a:t>Κατά  γενικό  κανόνα  σε  θερμοκρασίες  κάτω  από  15</a:t>
            </a:r>
            <a:r>
              <a:rPr lang="el-GR" altLang="el-GR" sz="2400" baseline="30000" smtClean="0"/>
              <a:t>ο</a:t>
            </a:r>
            <a:r>
              <a:rPr lang="el-GR" altLang="el-GR" sz="2400" smtClean="0"/>
              <a:t> </a:t>
            </a:r>
          </a:p>
          <a:p>
            <a:pPr algn="ctr">
              <a:lnSpc>
                <a:spcPct val="80000"/>
              </a:lnSpc>
              <a:buFontTx/>
              <a:buNone/>
            </a:pPr>
            <a:r>
              <a:rPr lang="el-GR" altLang="el-GR" sz="2400" smtClean="0"/>
              <a:t>η  διάρκεια  απεντόμωσης  πρέπει  να  παρατείνεται  για  λίγο. </a:t>
            </a:r>
          </a:p>
          <a:p>
            <a:pPr algn="ctr">
              <a:lnSpc>
                <a:spcPct val="80000"/>
              </a:lnSpc>
              <a:buFontTx/>
              <a:buNone/>
            </a:pPr>
            <a:r>
              <a:rPr lang="el-GR" altLang="el-GR" sz="2400" smtClean="0"/>
              <a:t> Ο  χρόνος  υποκαπνισμού  δεν  πρέπει  να  μειώνεται  σε  λιγότερο  από  3  ημέρες  </a:t>
            </a:r>
          </a:p>
          <a:p>
            <a:pPr algn="ctr">
              <a:lnSpc>
                <a:spcPct val="80000"/>
              </a:lnSpc>
              <a:buFontTx/>
              <a:buNone/>
            </a:pPr>
            <a:r>
              <a:rPr lang="el-GR" altLang="el-GR" sz="2400" smtClean="0"/>
              <a:t>και  όταν  οι  συνθήκες  είναι  ευνοϊκές.</a:t>
            </a:r>
          </a:p>
        </p:txBody>
      </p:sp>
    </p:spTree>
    <p:extLst>
      <p:ext uri="{BB962C8B-B14F-4D97-AF65-F5344CB8AC3E}">
        <p14:creationId xmlns:p14="http://schemas.microsoft.com/office/powerpoint/2010/main" val="38159278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solidFill>
            <a:srgbClr val="FF0000"/>
          </a:solidFill>
        </p:spPr>
        <p:txBody>
          <a:bodyPr/>
          <a:lstStyle/>
          <a:p>
            <a:pPr marL="838200" indent="-838200"/>
            <a:r>
              <a:rPr lang="el-GR" altLang="el-GR" sz="3200" smtClean="0">
                <a:solidFill>
                  <a:srgbClr val="FFFF00"/>
                </a:solidFill>
              </a:rPr>
              <a:t>Οργάνωση  και  εκτέλεση  απεντομώσεων</a:t>
            </a:r>
          </a:p>
        </p:txBody>
      </p:sp>
      <p:sp>
        <p:nvSpPr>
          <p:cNvPr id="64515" name="Rectangle 3"/>
          <p:cNvSpPr>
            <a:spLocks noGrp="1" noChangeArrowheads="1"/>
          </p:cNvSpPr>
          <p:nvPr>
            <p:ph type="body" idx="1"/>
          </p:nvPr>
        </p:nvSpPr>
        <p:spPr>
          <a:xfrm>
            <a:off x="0" y="1600200"/>
            <a:ext cx="9144000" cy="5257800"/>
          </a:xfrm>
          <a:solidFill>
            <a:srgbClr val="99FF99"/>
          </a:solidFill>
        </p:spPr>
        <p:txBody>
          <a:bodyPr/>
          <a:lstStyle/>
          <a:p>
            <a:pPr marL="609600" indent="-609600" algn="ctr">
              <a:lnSpc>
                <a:spcPct val="80000"/>
              </a:lnSpc>
              <a:buFontTx/>
              <a:buNone/>
            </a:pPr>
            <a:r>
              <a:rPr lang="el-GR" altLang="el-GR" sz="2400" u="sng" smtClean="0">
                <a:solidFill>
                  <a:srgbClr val="FF0000"/>
                </a:solidFill>
              </a:rPr>
              <a:t>Α. Έλεγχος  καταλληλότητας  της  αποθήκης</a:t>
            </a:r>
          </a:p>
          <a:p>
            <a:pPr marL="609600" indent="-609600" algn="ctr">
              <a:lnSpc>
                <a:spcPct val="80000"/>
              </a:lnSpc>
              <a:buFontTx/>
              <a:buNone/>
            </a:pPr>
            <a:r>
              <a:rPr lang="el-GR" altLang="el-GR" sz="2400" smtClean="0"/>
              <a:t>Αρχικά  ελέγχουμε  την  καταλληλότητα  της  αποθήκης  από  πλευράς  ασφαλείας.  Προσέχουμε  δηλαδή  να  μην  υπάρχουν  άνθρωποι  ή  ζώα  στις  γειτονικές  οικοδομές  ή  φροντίζουμε  να  τα  απομακρύνουμε  για  ορισμένο  χρονικό  διάστημα  όπου  αυτό  είναι  δυνατό. </a:t>
            </a:r>
          </a:p>
          <a:p>
            <a:pPr marL="609600" indent="-609600" algn="ctr">
              <a:lnSpc>
                <a:spcPct val="80000"/>
              </a:lnSpc>
              <a:buFontTx/>
              <a:buNone/>
            </a:pPr>
            <a:r>
              <a:rPr lang="el-GR" altLang="el-GR" sz="2400" u="sng" smtClean="0">
                <a:solidFill>
                  <a:srgbClr val="FF0000"/>
                </a:solidFill>
              </a:rPr>
              <a:t>Β. Στεγανοποίηση  αποθήκης</a:t>
            </a:r>
          </a:p>
          <a:p>
            <a:pPr marL="609600" indent="-609600" algn="ctr">
              <a:lnSpc>
                <a:spcPct val="80000"/>
              </a:lnSpc>
              <a:buFontTx/>
              <a:buNone/>
            </a:pPr>
            <a:r>
              <a:rPr lang="el-GR" altLang="el-GR" sz="2400" smtClean="0"/>
              <a:t>Όσο  καλύτερη  είναι  η  στεγανότητα  του  αποθηκευτικού  χώρου  τόσο  καλύτερη  είναι  η  αποτελεσματικότητα  των  αερίων  υποκαπνισμού και  φυσικά  το  κόστος  απεντόμωσης  θα  είναι  μικρότερο φροντίζουμε  να  κλείσουμε  τα  μεγάλα  ανοίγματα  και  τις  ρωγμές  στους  τοίχους  και  τα  πατώματα.  </a:t>
            </a:r>
          </a:p>
          <a:p>
            <a:pPr marL="609600" indent="-609600" algn="ctr">
              <a:lnSpc>
                <a:spcPct val="80000"/>
              </a:lnSpc>
              <a:buFontTx/>
              <a:buNone/>
            </a:pPr>
            <a:r>
              <a:rPr lang="el-GR" altLang="el-GR" sz="2400" smtClean="0"/>
              <a:t>Εκεί  που  η  στεγανότητα  της  οροφής  δεν  είναι  καλή  η  καλύτερη  λύση  είναι  να  σκεπάζουμε  τον  σωρό  αμέσως  μετά  την  τοποθέτηση  της  φωσφίνης  με  πλαστικά  καλύμματα.</a:t>
            </a:r>
          </a:p>
        </p:txBody>
      </p:sp>
    </p:spTree>
    <p:extLst>
      <p:ext uri="{BB962C8B-B14F-4D97-AF65-F5344CB8AC3E}">
        <p14:creationId xmlns:p14="http://schemas.microsoft.com/office/powerpoint/2010/main" val="36834320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0" y="333375"/>
            <a:ext cx="9144000" cy="5792788"/>
          </a:xfrm>
          <a:solidFill>
            <a:srgbClr val="99FF99"/>
          </a:solidFill>
        </p:spPr>
        <p:txBody>
          <a:bodyPr/>
          <a:lstStyle/>
          <a:p>
            <a:pPr marL="609600" indent="-609600" algn="ctr">
              <a:lnSpc>
                <a:spcPct val="80000"/>
              </a:lnSpc>
              <a:buFontTx/>
              <a:buNone/>
            </a:pPr>
            <a:r>
              <a:rPr lang="el-GR" altLang="el-GR" sz="2000" u="sng" smtClean="0">
                <a:solidFill>
                  <a:srgbClr val="FF0000"/>
                </a:solidFill>
              </a:rPr>
              <a:t>Γ. Ισοπέδωση  του  σωρού</a:t>
            </a:r>
          </a:p>
          <a:p>
            <a:pPr marL="609600" indent="-609600" algn="ctr">
              <a:lnSpc>
                <a:spcPct val="80000"/>
              </a:lnSpc>
              <a:buFontTx/>
              <a:buNone/>
            </a:pPr>
            <a:r>
              <a:rPr lang="el-GR" altLang="el-GR" sz="2000" smtClean="0"/>
              <a:t>Η  ισοπέδωση  του  σωρού  του  σιτηρού  γίνεται  για  να  διευκολύνονται  οι  εργάτες  στην  τοποθέτηση  και  ομοιόμορφη  διανομή  του  σκευάσματος  στη  μάζα  του  σιτηρού  </a:t>
            </a:r>
          </a:p>
          <a:p>
            <a:pPr marL="609600" indent="-609600" algn="ctr">
              <a:lnSpc>
                <a:spcPct val="80000"/>
              </a:lnSpc>
              <a:buFontTx/>
              <a:buNone/>
            </a:pPr>
            <a:r>
              <a:rPr lang="el-GR" altLang="el-GR" sz="2000" smtClean="0"/>
              <a:t>(αυτό  βέβαια  γίνεται  μόνο  στις  επίπεδες  αποθήκες).</a:t>
            </a:r>
          </a:p>
          <a:p>
            <a:pPr marL="609600" indent="-609600" algn="ctr">
              <a:lnSpc>
                <a:spcPct val="80000"/>
              </a:lnSpc>
              <a:buFontTx/>
              <a:buNone/>
            </a:pPr>
            <a:r>
              <a:rPr lang="el-GR" altLang="el-GR" sz="2000" smtClean="0"/>
              <a:t>	</a:t>
            </a:r>
          </a:p>
          <a:p>
            <a:pPr marL="609600" indent="-609600" algn="ctr">
              <a:lnSpc>
                <a:spcPct val="80000"/>
              </a:lnSpc>
              <a:buFontTx/>
              <a:buNone/>
            </a:pPr>
            <a:r>
              <a:rPr lang="el-GR" altLang="el-GR" sz="2000" u="sng" smtClean="0">
                <a:solidFill>
                  <a:srgbClr val="FF0000"/>
                </a:solidFill>
              </a:rPr>
              <a:t>Δ. Υπολογισμός  της  απαιτούμενης  ποσότητας  δραστικής  ουσίας</a:t>
            </a:r>
          </a:p>
          <a:p>
            <a:pPr marL="609600" indent="-609600" algn="ctr">
              <a:lnSpc>
                <a:spcPct val="80000"/>
              </a:lnSpc>
              <a:buFontTx/>
              <a:buNone/>
            </a:pPr>
            <a:r>
              <a:rPr lang="el-GR" altLang="el-GR" sz="2000" smtClean="0"/>
              <a:t>Με  βάση  την  ποσότητα  του  σιτηρού  και  τη  δόση/Μ</a:t>
            </a:r>
            <a:r>
              <a:rPr lang="en-US" altLang="el-GR" sz="2000" smtClean="0"/>
              <a:t>g</a:t>
            </a:r>
            <a:r>
              <a:rPr lang="el-GR" altLang="el-GR" sz="2000" smtClean="0"/>
              <a:t>,  υπολογίζουμε  τη  συνολική  ποσότητα  της  δραστικής  ουσίας  (φωσφίνη,  κ.λπ)  και  στη  συνέχεια  την  ποσότητα  του  σκευάσματος  (φωσφίνη,  </a:t>
            </a:r>
            <a:r>
              <a:rPr lang="en-US" altLang="el-GR" sz="2000" smtClean="0"/>
              <a:t>Detia</a:t>
            </a:r>
            <a:r>
              <a:rPr lang="el-GR" altLang="el-GR" sz="2000" smtClean="0"/>
              <a:t>,  κ.λπ).  </a:t>
            </a:r>
          </a:p>
          <a:p>
            <a:pPr marL="609600" indent="-609600" algn="ctr">
              <a:lnSpc>
                <a:spcPct val="80000"/>
              </a:lnSpc>
              <a:buFontTx/>
              <a:buNone/>
            </a:pPr>
            <a:r>
              <a:rPr lang="el-GR" altLang="el-GR" sz="2000" smtClean="0"/>
              <a:t>Για  την  περίπτωση  που  χρησιμοποιείται  φωστοξίνη,  ή  </a:t>
            </a:r>
            <a:r>
              <a:rPr lang="en-US" altLang="el-GR" sz="2000" smtClean="0"/>
              <a:t>Detia</a:t>
            </a:r>
            <a:r>
              <a:rPr lang="el-GR" altLang="el-GR" sz="2000" smtClean="0"/>
              <a:t>  </a:t>
            </a:r>
            <a:r>
              <a:rPr lang="en-US" altLang="el-GR" sz="2000" smtClean="0"/>
              <a:t>gas</a:t>
            </a:r>
            <a:r>
              <a:rPr lang="el-GR" altLang="el-GR" sz="2000" smtClean="0"/>
              <a:t>–</a:t>
            </a:r>
            <a:r>
              <a:rPr lang="en-US" altLang="el-GR" sz="2000" smtClean="0"/>
              <a:t>ex</a:t>
            </a:r>
            <a:r>
              <a:rPr lang="el-GR" altLang="el-GR" sz="2000" smtClean="0"/>
              <a:t>–</a:t>
            </a:r>
            <a:r>
              <a:rPr lang="en-US" altLang="el-GR" sz="2000" smtClean="0"/>
              <a:t>b</a:t>
            </a:r>
            <a:r>
              <a:rPr lang="el-GR" altLang="el-GR" sz="2000" smtClean="0"/>
              <a:t>  υπενθυμίζεται  ότι  από  τρία  3  γραμμάρια  σκευάσματος  απελευθερώνεται  ένα 1 γραμμάριο  φωσφίνης.</a:t>
            </a:r>
          </a:p>
          <a:p>
            <a:pPr marL="609600" indent="-609600" algn="ctr">
              <a:lnSpc>
                <a:spcPct val="80000"/>
              </a:lnSpc>
              <a:buFontTx/>
              <a:buNone/>
            </a:pPr>
            <a:r>
              <a:rPr lang="el-GR" altLang="el-GR" sz="2000" smtClean="0"/>
              <a:t>Εδώ  θα  πρέπει  να  τονίσουμε  ότι  όταν  ανοίγεται  ένα  κουτί  πρέπει  να  χρησιμοποιείται  όλο  το  περιεχόμενο.</a:t>
            </a:r>
          </a:p>
          <a:p>
            <a:pPr marL="609600" indent="-609600" algn="ctr">
              <a:lnSpc>
                <a:spcPct val="80000"/>
              </a:lnSpc>
              <a:buFontTx/>
              <a:buNone/>
            </a:pPr>
            <a:r>
              <a:rPr lang="el-GR" altLang="el-GR" sz="2000" smtClean="0"/>
              <a:t>Στην  περίπτωση  που  χρησιμοποιείται  φωστοξίνη  για  την απεντόμωση  υπάρχει  ειδική  συσκευασία  σε  σφαιρίδια  βάρους  0,6  </a:t>
            </a:r>
            <a:r>
              <a:rPr lang="en-US" altLang="el-GR" sz="2000" smtClean="0"/>
              <a:t>g</a:t>
            </a:r>
            <a:r>
              <a:rPr lang="el-GR" altLang="el-GR" sz="2000" smtClean="0"/>
              <a:t>.  Και  εδώ  όμως  η  αναλογία  είναι  3  </a:t>
            </a:r>
            <a:r>
              <a:rPr lang="en-US" altLang="el-GR" sz="2000" smtClean="0"/>
              <a:t>g</a:t>
            </a:r>
            <a:r>
              <a:rPr lang="el-GR" altLang="el-GR" sz="2000" smtClean="0"/>
              <a:t>  σκευάσματος  προς  1  </a:t>
            </a:r>
            <a:r>
              <a:rPr lang="en-US" altLang="el-GR" sz="2000" smtClean="0"/>
              <a:t>g</a:t>
            </a:r>
            <a:r>
              <a:rPr lang="el-GR" altLang="el-GR" sz="2000" smtClean="0"/>
              <a:t>  φωσφίνης.</a:t>
            </a:r>
          </a:p>
        </p:txBody>
      </p:sp>
    </p:spTree>
    <p:extLst>
      <p:ext uri="{BB962C8B-B14F-4D97-AF65-F5344CB8AC3E}">
        <p14:creationId xmlns:p14="http://schemas.microsoft.com/office/powerpoint/2010/main" val="170443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0" y="908050"/>
            <a:ext cx="9144000" cy="5400675"/>
          </a:xfrm>
          <a:solidFill>
            <a:srgbClr val="99FF99"/>
          </a:solidFill>
        </p:spPr>
        <p:txBody>
          <a:bodyPr/>
          <a:lstStyle/>
          <a:p>
            <a:pPr marL="609600" indent="-609600" algn="ctr">
              <a:lnSpc>
                <a:spcPct val="80000"/>
              </a:lnSpc>
              <a:buFontTx/>
              <a:buNone/>
            </a:pPr>
            <a:r>
              <a:rPr lang="el-GR" altLang="el-GR" sz="2000" u="sng" smtClean="0">
                <a:solidFill>
                  <a:srgbClr val="FF0000"/>
                </a:solidFill>
              </a:rPr>
              <a:t>Ε. Υπολογισμός  του  αριθμού  εργατών  για  να  τελειώσουν  σε  24  ώρες</a:t>
            </a:r>
          </a:p>
          <a:p>
            <a:pPr marL="609600" indent="-609600" algn="ctr">
              <a:lnSpc>
                <a:spcPct val="80000"/>
              </a:lnSpc>
              <a:buFontTx/>
              <a:buNone/>
            </a:pPr>
            <a:r>
              <a:rPr lang="el-GR" altLang="el-GR" sz="2000" smtClean="0"/>
              <a:t>Θεωρούμε  από  την  πείρα  σαν  δεδομένο  ότι  2  εργάτες  μπορούν  να  τοποθετήσουν  την  απαραίτητη  ποσότητα  σκευάσματος  για  100  τόνους  σιτηρών. Μεγάλη  σημασία  έχει  να  τοποθετήσουμε  το  σκεύασμα  ομοιόμορφα  σε  όλη  τη  μάζα  του  σιτηρού. </a:t>
            </a:r>
          </a:p>
          <a:p>
            <a:pPr marL="609600" indent="-609600" algn="ctr">
              <a:lnSpc>
                <a:spcPct val="80000"/>
              </a:lnSpc>
              <a:buFontTx/>
              <a:buNone/>
            </a:pPr>
            <a:r>
              <a:rPr lang="el-GR" altLang="el-GR" sz="2000" smtClean="0"/>
              <a:t>Ο  τρόπος  με  τον  οποίο  τοποθετούνται  τα  σκευάσματα  εξαρτάται  από  το  είδος  της  αποθήκης  (οδηγίες  δίνονται  από  τους  κατασκευαστές  των  σκευασμάτων).</a:t>
            </a:r>
          </a:p>
          <a:p>
            <a:pPr marL="609600" indent="-609600" algn="ctr">
              <a:lnSpc>
                <a:spcPct val="80000"/>
              </a:lnSpc>
              <a:buFontTx/>
              <a:buNone/>
            </a:pPr>
            <a:r>
              <a:rPr lang="el-GR" altLang="el-GR" sz="2000" u="sng" smtClean="0">
                <a:solidFill>
                  <a:srgbClr val="FF0000"/>
                </a:solidFill>
              </a:rPr>
              <a:t>Στ. Άνοιγμα  της  αποθήκης – αερισμός</a:t>
            </a:r>
          </a:p>
          <a:p>
            <a:pPr marL="609600" indent="-609600" algn="ctr">
              <a:lnSpc>
                <a:spcPct val="80000"/>
              </a:lnSpc>
              <a:buFontTx/>
              <a:buNone/>
            </a:pPr>
            <a:r>
              <a:rPr lang="el-GR" altLang="el-GR" sz="2000" smtClean="0"/>
              <a:t>Όταν  περάσει  ο  προκαθορισμένος  χρόνος  απεντόμωσης  ανοίγουμε  την  πόρτα  εξόδου  της  αποθήκης  και  την  αφήνουμε  ανοικτή  2  ώρες  χωρίς  να  μπει  κανένας  μέσα. </a:t>
            </a:r>
          </a:p>
          <a:p>
            <a:pPr marL="609600" indent="-609600" algn="ctr">
              <a:lnSpc>
                <a:spcPct val="80000"/>
              </a:lnSpc>
              <a:buFontTx/>
              <a:buNone/>
            </a:pPr>
            <a:r>
              <a:rPr lang="el-GR" altLang="el-GR" sz="2000" smtClean="0"/>
              <a:t>Μετά  τις  2  ώρες  μπαίνει  μέσα  ένας  εργάτης,  ανοίγει  ένα  παράθυρο  και  ξαναβγαίνει  γρήγορα. </a:t>
            </a:r>
          </a:p>
          <a:p>
            <a:pPr marL="609600" indent="-609600" algn="ctr">
              <a:lnSpc>
                <a:spcPct val="80000"/>
              </a:lnSpc>
              <a:buFontTx/>
              <a:buNone/>
            </a:pPr>
            <a:r>
              <a:rPr lang="el-GR" altLang="el-GR" sz="2000" smtClean="0"/>
              <a:t>Μετά  άλλη  μια  ώρα  ξαναμπαίνει  και  ανοίγει  άλλο  ένα  παράθυρο  κατά  προτίμηση  στην  απέναντι  πλευρά.</a:t>
            </a:r>
          </a:p>
          <a:p>
            <a:pPr marL="609600" indent="-609600" algn="ctr">
              <a:lnSpc>
                <a:spcPct val="80000"/>
              </a:lnSpc>
              <a:buFontTx/>
              <a:buNone/>
            </a:pPr>
            <a:r>
              <a:rPr lang="el-GR" altLang="el-GR" sz="2000" smtClean="0"/>
              <a:t> Έξι  συνολικά  ώρες,  συνεχούς  αερισμού  φθάνουν  (περίπτωση  σκευασμάτων  φωσφίνης)  για  να  θεωρήσουμε  την  αποθήκη  ελεύθερη  και  να  σταματήσουν  τα  μέτρα  ασφάλειας.  Η  απεντόμωση  έχει  τελειώσει. </a:t>
            </a:r>
          </a:p>
        </p:txBody>
      </p:sp>
    </p:spTree>
    <p:extLst>
      <p:ext uri="{BB962C8B-B14F-4D97-AF65-F5344CB8AC3E}">
        <p14:creationId xmlns:p14="http://schemas.microsoft.com/office/powerpoint/2010/main" val="34174643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0" y="404813"/>
            <a:ext cx="9144000" cy="6119812"/>
          </a:xfrm>
          <a:solidFill>
            <a:srgbClr val="99FF99"/>
          </a:solidFill>
        </p:spPr>
        <p:txBody>
          <a:bodyPr/>
          <a:lstStyle/>
          <a:p>
            <a:pPr marL="609600" indent="-609600" algn="ctr">
              <a:lnSpc>
                <a:spcPct val="80000"/>
              </a:lnSpc>
              <a:buFontTx/>
              <a:buNone/>
            </a:pPr>
            <a:r>
              <a:rPr lang="el-GR" altLang="el-GR" sz="1800" b="1" u="sng" smtClean="0">
                <a:solidFill>
                  <a:srgbClr val="FF0000"/>
                </a:solidFill>
              </a:rPr>
              <a:t>Ζ. Γενικά  μέτρα  προφύλαξης</a:t>
            </a:r>
          </a:p>
          <a:p>
            <a:pPr marL="609600" indent="-609600" algn="ctr">
              <a:lnSpc>
                <a:spcPct val="80000"/>
              </a:lnSpc>
              <a:buFontTx/>
              <a:buNone/>
            </a:pPr>
            <a:r>
              <a:rPr lang="el-GR" altLang="el-GR" sz="1800" smtClean="0"/>
              <a:t>α.    Τα  κλειστά  δοχεία  του  σκευάσματος  πρέπει  να  διατηρούνται  σε  μέρος  ξερό  </a:t>
            </a:r>
          </a:p>
          <a:p>
            <a:pPr marL="609600" indent="-609600" algn="ctr">
              <a:lnSpc>
                <a:spcPct val="80000"/>
              </a:lnSpc>
              <a:buFontTx/>
              <a:buNone/>
            </a:pPr>
            <a:r>
              <a:rPr lang="el-GR" altLang="el-GR" sz="1800" smtClean="0"/>
              <a:t>       και  δροσερό  μακριά  από  φωτιά.  Κατά  τη  χρήση  τους  πρέπει  να  ανοίγονται  </a:t>
            </a:r>
          </a:p>
          <a:p>
            <a:pPr marL="609600" indent="-609600" algn="ctr">
              <a:lnSpc>
                <a:spcPct val="80000"/>
              </a:lnSpc>
              <a:buFontTx/>
              <a:buNone/>
            </a:pPr>
            <a:r>
              <a:rPr lang="el-GR" altLang="el-GR" sz="1800" smtClean="0"/>
              <a:t>       πάντα  σε  ανοικτό  χώρο.</a:t>
            </a:r>
          </a:p>
          <a:p>
            <a:pPr marL="609600" indent="-609600" algn="ctr">
              <a:lnSpc>
                <a:spcPct val="80000"/>
              </a:lnSpc>
              <a:buFontTx/>
              <a:buNone/>
            </a:pPr>
            <a:r>
              <a:rPr lang="el-GR" altLang="el-GR" sz="1800" smtClean="0"/>
              <a:t>β.    Το  περιεχόμενο  κάθε  δοχείου  που  ανοίγεται  πρέπει  να  χρησιμοποιείται  μέχρι  </a:t>
            </a:r>
          </a:p>
          <a:p>
            <a:pPr marL="609600" indent="-609600" algn="ctr">
              <a:lnSpc>
                <a:spcPct val="80000"/>
              </a:lnSpc>
              <a:buFontTx/>
              <a:buNone/>
            </a:pPr>
            <a:r>
              <a:rPr lang="el-GR" altLang="el-GR" sz="1800" smtClean="0"/>
              <a:t>       τέλους.</a:t>
            </a:r>
          </a:p>
          <a:p>
            <a:pPr marL="609600" indent="-609600" algn="ctr">
              <a:lnSpc>
                <a:spcPct val="80000"/>
              </a:lnSpc>
              <a:buFontTx/>
              <a:buNone/>
            </a:pPr>
            <a:r>
              <a:rPr lang="el-GR" altLang="el-GR" sz="1800" smtClean="0"/>
              <a:t>γ.    Τα  προστατευτικά  σακίδια  (υπάρχουν  στα  δοχεία  σκευάσματος  </a:t>
            </a:r>
            <a:r>
              <a:rPr lang="en-US" altLang="el-GR" sz="1800" smtClean="0"/>
              <a:t>Detia</a:t>
            </a:r>
            <a:r>
              <a:rPr lang="el-GR" altLang="el-GR" sz="1800" smtClean="0"/>
              <a:t>)  και  τα  </a:t>
            </a:r>
          </a:p>
          <a:p>
            <a:pPr marL="609600" indent="-609600" algn="ctr">
              <a:lnSpc>
                <a:spcPct val="80000"/>
              </a:lnSpc>
              <a:buFontTx/>
              <a:buNone/>
            </a:pPr>
            <a:r>
              <a:rPr lang="el-GR" altLang="el-GR" sz="1800" smtClean="0"/>
              <a:t>       ειδικά  υφασμάτινα  φακελάκια  (υπάρχουν  στα  δοχεία  του  σκευάσματος  φωστο     ξίνης)  πρέπει  να  παραχώνονται  στο  χώμα  αμέσως  μετά  το  τέλος  της  εργασίας.</a:t>
            </a:r>
          </a:p>
          <a:p>
            <a:pPr marL="609600" indent="-609600" algn="ctr">
              <a:lnSpc>
                <a:spcPct val="80000"/>
              </a:lnSpc>
              <a:buFontTx/>
              <a:buNone/>
            </a:pPr>
            <a:r>
              <a:rPr lang="el-GR" altLang="el-GR" sz="1800" smtClean="0"/>
              <a:t>δ.    Οι  αποθήκες  στις  οποίες  θα  γίνει  απεντόμωση  με  φωσφίνη  πρέπει:</a:t>
            </a:r>
          </a:p>
          <a:p>
            <a:pPr marL="609600" indent="-609600" algn="ctr">
              <a:lnSpc>
                <a:spcPct val="80000"/>
              </a:lnSpc>
              <a:buFontTx/>
              <a:buNone/>
            </a:pPr>
            <a:r>
              <a:rPr lang="el-GR" altLang="el-GR" sz="1800" smtClean="0"/>
              <a:t>Να  είναι  απομονωμένες  από  κατοικημένους  χώρους.</a:t>
            </a:r>
          </a:p>
          <a:p>
            <a:pPr marL="609600" indent="-609600" algn="ctr">
              <a:lnSpc>
                <a:spcPct val="80000"/>
              </a:lnSpc>
              <a:buFontTx/>
              <a:buNone/>
            </a:pPr>
            <a:r>
              <a:rPr lang="el-GR" altLang="el-GR" sz="1800" smtClean="0"/>
              <a:t>Οι  γειτονικοί  χώροι  να  αερίζονται  καλά  ακόμη  και  όταν  δε  φαίνεται  να  επικοινωνούν  με  την  αποθήκη.</a:t>
            </a:r>
          </a:p>
          <a:p>
            <a:pPr marL="609600" indent="-609600" algn="ctr">
              <a:lnSpc>
                <a:spcPct val="80000"/>
              </a:lnSpc>
              <a:buFontTx/>
              <a:buNone/>
            </a:pPr>
            <a:r>
              <a:rPr lang="el-GR" altLang="el-GR" sz="1800" smtClean="0"/>
              <a:t>Στους  γειτονικούς  χώρους  δεν  επιτρέπεται  κατά  τη  διάρκεια  της  απεντόμωσης  και  προτού  γίνει  αερισμός  της  αποθήκης  να  κοιμηθεί  άνθρωπος.</a:t>
            </a:r>
          </a:p>
          <a:p>
            <a:pPr marL="609600" indent="-609600" algn="ctr">
              <a:lnSpc>
                <a:spcPct val="80000"/>
              </a:lnSpc>
              <a:buFontTx/>
              <a:buNone/>
            </a:pPr>
            <a:r>
              <a:rPr lang="el-GR" altLang="el-GR" sz="1800" smtClean="0"/>
              <a:t>ε.    Να  εξασφαλίζεται  αρκετός  αριθμός  εργατών  ώστε  η  εργασία  να  έχει  τελειώσει  </a:t>
            </a:r>
          </a:p>
          <a:p>
            <a:pPr marL="609600" indent="-609600" algn="ctr">
              <a:lnSpc>
                <a:spcPct val="80000"/>
              </a:lnSpc>
              <a:buFontTx/>
              <a:buNone/>
            </a:pPr>
            <a:r>
              <a:rPr lang="el-GR" altLang="el-GR" sz="1800" smtClean="0"/>
              <a:t>      σε  2  ½  ή  το  πολύ  3  ώρες.</a:t>
            </a:r>
          </a:p>
          <a:p>
            <a:pPr marL="609600" indent="-609600" algn="ctr">
              <a:lnSpc>
                <a:spcPct val="80000"/>
              </a:lnSpc>
              <a:buFontTx/>
              <a:buNone/>
            </a:pPr>
            <a:r>
              <a:rPr lang="el-GR" altLang="el-GR" sz="1800" smtClean="0"/>
              <a:t>στ.    Κατά  τη  διάρκεια  της  εργασίας  πρέπει  η  αποθήκη  να  αερίζεται  καλά.</a:t>
            </a:r>
          </a:p>
          <a:p>
            <a:pPr marL="609600" indent="-609600" algn="ctr">
              <a:lnSpc>
                <a:spcPct val="80000"/>
              </a:lnSpc>
              <a:buFontTx/>
              <a:buNone/>
            </a:pPr>
            <a:r>
              <a:rPr lang="el-GR" altLang="el-GR" sz="1800" smtClean="0"/>
              <a:t>ζ.    Κατά  τη  διάρκεια  της  απεντόμωσης  απαγορεύεται  η  είσοδος  στην  αποθήκη.  </a:t>
            </a:r>
          </a:p>
          <a:p>
            <a:pPr marL="609600" indent="-609600" algn="ctr">
              <a:lnSpc>
                <a:spcPct val="80000"/>
              </a:lnSpc>
              <a:buFontTx/>
              <a:buNone/>
            </a:pPr>
            <a:r>
              <a:rPr lang="el-GR" altLang="el-GR" sz="1800" smtClean="0"/>
              <a:t>η.    Μετά  το  τέλος  της  εργασίας  οι  εργάτες  πρέπει  να  πλένονται  καλά  με  άφθονο  </a:t>
            </a:r>
          </a:p>
          <a:p>
            <a:pPr marL="609600" indent="-609600" algn="ctr">
              <a:lnSpc>
                <a:spcPct val="80000"/>
              </a:lnSpc>
              <a:buFontTx/>
              <a:buNone/>
            </a:pPr>
            <a:r>
              <a:rPr lang="el-GR" altLang="el-GR" sz="1800" smtClean="0"/>
              <a:t>       νερό  και  σαπούνι.</a:t>
            </a:r>
          </a:p>
        </p:txBody>
      </p:sp>
    </p:spTree>
    <p:extLst>
      <p:ext uri="{BB962C8B-B14F-4D97-AF65-F5344CB8AC3E}">
        <p14:creationId xmlns:p14="http://schemas.microsoft.com/office/powerpoint/2010/main" val="287805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10a"/>
          <p:cNvPicPr>
            <a:picLocks noChangeAspect="1" noChangeArrowheads="1"/>
          </p:cNvPicPr>
          <p:nvPr>
            <p:ph type="body" idx="4294967295"/>
          </p:nvPr>
        </p:nvPicPr>
        <p:blipFill>
          <a:blip r:embed="rId2">
            <a:lum bright="-12000" contrast="24000"/>
            <a:extLst>
              <a:ext uri="{28A0092B-C50C-407E-A947-70E740481C1C}">
                <a14:useLocalDpi xmlns:a14="http://schemas.microsoft.com/office/drawing/2010/main" val="0"/>
              </a:ext>
            </a:extLst>
          </a:blip>
          <a:srcRect l="1849" t="8865" r="3767" b="5286"/>
          <a:stretch>
            <a:fillRect/>
          </a:stretch>
        </p:blipFill>
        <p:spPr>
          <a:xfrm>
            <a:off x="17463" y="-458788"/>
            <a:ext cx="9126537" cy="9837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71062" name="Group 54"/>
          <p:cNvGraphicFramePr>
            <a:graphicFrameLocks noGrp="1"/>
          </p:cNvGraphicFramePr>
          <p:nvPr/>
        </p:nvGraphicFramePr>
        <p:xfrm>
          <a:off x="3276600" y="1628775"/>
          <a:ext cx="4391025" cy="1249554"/>
        </p:xfrm>
        <a:graphic>
          <a:graphicData uri="http://schemas.openxmlformats.org/drawingml/2006/table">
            <a:tbl>
              <a:tblPr/>
              <a:tblGrid>
                <a:gridCol w="3182938"/>
                <a:gridCol w="1208087"/>
              </a:tblGrid>
              <a:tr h="335190">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FF0000"/>
                          </a:solidFill>
                          <a:effectLst/>
                          <a:latin typeface="Book Antiqua" pitchFamily="18" charset="0"/>
                          <a:cs typeface="Times New Roman" pitchFamily="18" charset="0"/>
                        </a:rPr>
                        <a:t>Θερμοκρασία  σίτου</a:t>
                      </a:r>
                      <a:endParaRPr kumimoji="0" lang="el-GR" altLang="el-GR" sz="2400" b="0" i="0" u="none" strike="noStrike" cap="none" normalizeH="0" baseline="0" smtClean="0">
                        <a:ln>
                          <a:noFill/>
                        </a:ln>
                        <a:solidFill>
                          <a:srgbClr val="FF0000"/>
                        </a:solidFill>
                        <a:effectLst/>
                        <a:latin typeface="Arial" pitchFamily="34" charset="0"/>
                        <a:cs typeface="Arial" pitchFamily="34" charset="0"/>
                      </a:endParaRPr>
                    </a:p>
                  </a:txBody>
                  <a:tcPr marT="45699" marB="45699" horzOverflow="overflow">
                    <a:lnL cap="flat">
                      <a:noFill/>
                    </a:lnL>
                    <a:lnR>
                      <a:noFill/>
                    </a:lnR>
                    <a:lnT cap="flat">
                      <a:noFill/>
                    </a:lnT>
                    <a:lnB>
                      <a:noFill/>
                    </a:lnB>
                    <a:lnTlToBr>
                      <a:noFill/>
                    </a:lnTlToBr>
                    <a:lnBlToTr>
                      <a:noFill/>
                    </a:lnBlToTr>
                    <a:solidFill>
                      <a:srgbClr val="D5D9C5"/>
                    </a:solid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FF0000"/>
                          </a:solidFill>
                          <a:effectLst/>
                          <a:latin typeface="Book Antiqua" pitchFamily="18" charset="0"/>
                          <a:cs typeface="Times New Roman" pitchFamily="18" charset="0"/>
                        </a:rPr>
                        <a:t>:  +16</a:t>
                      </a:r>
                      <a:r>
                        <a:rPr kumimoji="0" lang="el-GR" altLang="el-GR" sz="1600" b="0" i="0" u="none" strike="noStrike" cap="none" normalizeH="0" baseline="30000" smtClean="0">
                          <a:ln>
                            <a:noFill/>
                          </a:ln>
                          <a:solidFill>
                            <a:srgbClr val="FF0000"/>
                          </a:solidFill>
                          <a:effectLst/>
                          <a:latin typeface="Book Antiqua" pitchFamily="18" charset="0"/>
                          <a:cs typeface="Times New Roman" pitchFamily="18" charset="0"/>
                        </a:rPr>
                        <a:t>ο</a:t>
                      </a:r>
                      <a:endParaRPr kumimoji="0" lang="el-GR" altLang="el-GR" sz="2400" b="0" i="0" u="none" strike="noStrike" cap="none" normalizeH="0" baseline="0" smtClean="0">
                        <a:ln>
                          <a:noFill/>
                        </a:ln>
                        <a:solidFill>
                          <a:srgbClr val="FF0000"/>
                        </a:solidFill>
                        <a:effectLst/>
                        <a:latin typeface="Arial" pitchFamily="34" charset="0"/>
                        <a:cs typeface="Arial" pitchFamily="34" charset="0"/>
                      </a:endParaRPr>
                    </a:p>
                  </a:txBody>
                  <a:tcPr marT="45699" marB="45699" horzOverflow="overflow">
                    <a:lnL>
                      <a:noFill/>
                    </a:lnL>
                    <a:lnR cap="flat">
                      <a:noFill/>
                    </a:lnR>
                    <a:lnT cap="flat">
                      <a:noFill/>
                    </a:lnT>
                    <a:lnB>
                      <a:noFill/>
                    </a:lnB>
                    <a:lnTlToBr>
                      <a:noFill/>
                    </a:lnTlToBr>
                    <a:lnBlToTr>
                      <a:noFill/>
                    </a:lnBlToTr>
                    <a:solidFill>
                      <a:srgbClr val="D5D9C5"/>
                    </a:solidFill>
                  </a:tcPr>
                </a:tc>
              </a:tr>
              <a:tr h="335190">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FF0000"/>
                          </a:solidFill>
                          <a:effectLst/>
                          <a:latin typeface="Book Antiqua" pitchFamily="18" charset="0"/>
                          <a:cs typeface="Times New Roman" pitchFamily="18" charset="0"/>
                        </a:rPr>
                        <a:t>Θερμοκρασία  περιβάλλοντος</a:t>
                      </a:r>
                      <a:endParaRPr kumimoji="0" lang="el-GR" altLang="el-GR" sz="2400" b="0" i="0" u="none" strike="noStrike" cap="none" normalizeH="0" baseline="0" smtClean="0">
                        <a:ln>
                          <a:noFill/>
                        </a:ln>
                        <a:solidFill>
                          <a:srgbClr val="FF0000"/>
                        </a:solidFill>
                        <a:effectLst/>
                        <a:latin typeface="Arial" pitchFamily="34" charset="0"/>
                        <a:cs typeface="Arial" pitchFamily="34" charset="0"/>
                      </a:endParaRPr>
                    </a:p>
                  </a:txBody>
                  <a:tcPr marT="45699" marB="45699" horzOverflow="overflow">
                    <a:lnL cap="flat">
                      <a:noFill/>
                    </a:lnL>
                    <a:lnR>
                      <a:noFill/>
                    </a:lnR>
                    <a:lnT>
                      <a:noFill/>
                    </a:lnT>
                    <a:lnB>
                      <a:noFill/>
                    </a:lnB>
                    <a:lnTlToBr>
                      <a:noFill/>
                    </a:lnTlToBr>
                    <a:lnBlToTr>
                      <a:noFill/>
                    </a:lnBlToTr>
                    <a:solidFill>
                      <a:srgbClr val="D5D9C5"/>
                    </a:solid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FF0000"/>
                          </a:solidFill>
                          <a:effectLst/>
                          <a:latin typeface="Book Antiqua" pitchFamily="18" charset="0"/>
                          <a:cs typeface="Times New Roman" pitchFamily="18" charset="0"/>
                        </a:rPr>
                        <a:t>:  +14</a:t>
                      </a:r>
                      <a:r>
                        <a:rPr kumimoji="0" lang="el-GR" altLang="el-GR" sz="1600" b="0" i="0" u="none" strike="noStrike" cap="none" normalizeH="0" baseline="30000" smtClean="0">
                          <a:ln>
                            <a:noFill/>
                          </a:ln>
                          <a:solidFill>
                            <a:srgbClr val="FF0000"/>
                          </a:solidFill>
                          <a:effectLst/>
                          <a:latin typeface="Book Antiqua" pitchFamily="18" charset="0"/>
                          <a:cs typeface="Times New Roman" pitchFamily="18" charset="0"/>
                        </a:rPr>
                        <a:t>ο</a:t>
                      </a:r>
                      <a:endParaRPr kumimoji="0" lang="el-GR" altLang="el-GR" sz="2400" b="0" i="0" u="none" strike="noStrike" cap="none" normalizeH="0" baseline="0" smtClean="0">
                        <a:ln>
                          <a:noFill/>
                        </a:ln>
                        <a:solidFill>
                          <a:srgbClr val="FF0000"/>
                        </a:solidFill>
                        <a:effectLst/>
                        <a:latin typeface="Arial" pitchFamily="34" charset="0"/>
                        <a:cs typeface="Arial" pitchFamily="34" charset="0"/>
                      </a:endParaRPr>
                    </a:p>
                  </a:txBody>
                  <a:tcPr marT="45699" marB="45699" horzOverflow="overflow">
                    <a:lnL>
                      <a:noFill/>
                    </a:lnL>
                    <a:lnR cap="flat">
                      <a:noFill/>
                    </a:lnR>
                    <a:lnT>
                      <a:noFill/>
                    </a:lnT>
                    <a:lnB>
                      <a:noFill/>
                    </a:lnB>
                    <a:lnTlToBr>
                      <a:noFill/>
                    </a:lnTlToBr>
                    <a:lnBlToTr>
                      <a:noFill/>
                    </a:lnBlToTr>
                    <a:solidFill>
                      <a:srgbClr val="D5D9C5"/>
                    </a:solidFill>
                  </a:tcPr>
                </a:tc>
              </a:tr>
              <a:tr h="578982">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FF0000"/>
                          </a:solidFill>
                          <a:effectLst/>
                          <a:latin typeface="Book Antiqua" pitchFamily="18" charset="0"/>
                          <a:cs typeface="Times New Roman" pitchFamily="18" charset="0"/>
                        </a:rPr>
                        <a:t>Διαφορά  θερμοκρασίας  περιβάλλοντος  και  σίτου</a:t>
                      </a:r>
                      <a:endParaRPr kumimoji="0" lang="el-GR" altLang="el-GR" sz="2400" b="0" i="0" u="none" strike="noStrike" cap="none" normalizeH="0" baseline="0" smtClean="0">
                        <a:ln>
                          <a:noFill/>
                        </a:ln>
                        <a:solidFill>
                          <a:srgbClr val="FF0000"/>
                        </a:solidFill>
                        <a:effectLst/>
                        <a:latin typeface="Arial" pitchFamily="34" charset="0"/>
                        <a:cs typeface="Arial" pitchFamily="34" charset="0"/>
                      </a:endParaRPr>
                    </a:p>
                  </a:txBody>
                  <a:tcPr marT="45699" marB="45699" horzOverflow="overflow">
                    <a:lnL cap="flat">
                      <a:noFill/>
                    </a:lnL>
                    <a:lnR>
                      <a:noFill/>
                    </a:lnR>
                    <a:lnT>
                      <a:noFill/>
                    </a:lnT>
                    <a:lnB cap="flat">
                      <a:noFill/>
                    </a:lnB>
                    <a:lnTlToBr>
                      <a:noFill/>
                    </a:lnTlToBr>
                    <a:lnBlToTr>
                      <a:noFill/>
                    </a:lnBlToTr>
                    <a:solidFill>
                      <a:srgbClr val="D5D9C5"/>
                    </a:solid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600" b="0" i="0" u="none" strike="noStrike" cap="none" normalizeH="0" baseline="0" smtClean="0">
                          <a:ln>
                            <a:noFill/>
                          </a:ln>
                          <a:solidFill>
                            <a:srgbClr val="FF0000"/>
                          </a:solidFill>
                          <a:effectLst/>
                          <a:latin typeface="Book Antiqua" pitchFamily="18" charset="0"/>
                          <a:cs typeface="Times New Roman" pitchFamily="18" charset="0"/>
                        </a:rPr>
                        <a:t>:    -    2</a:t>
                      </a:r>
                      <a:r>
                        <a:rPr kumimoji="0" lang="el-GR" altLang="el-GR" sz="1600" b="0" i="0" u="none" strike="noStrike" cap="none" normalizeH="0" baseline="30000" smtClean="0">
                          <a:ln>
                            <a:noFill/>
                          </a:ln>
                          <a:solidFill>
                            <a:srgbClr val="FF0000"/>
                          </a:solidFill>
                          <a:effectLst/>
                          <a:latin typeface="Book Antiqua" pitchFamily="18" charset="0"/>
                          <a:cs typeface="Times New Roman" pitchFamily="18" charset="0"/>
                        </a:rPr>
                        <a:t>ο</a:t>
                      </a:r>
                      <a:endParaRPr kumimoji="0" lang="el-GR" altLang="el-GR" sz="2400" b="0" i="0" u="none" strike="noStrike" cap="none" normalizeH="0" baseline="0" smtClean="0">
                        <a:ln>
                          <a:noFill/>
                        </a:ln>
                        <a:solidFill>
                          <a:srgbClr val="FF0000"/>
                        </a:solidFill>
                        <a:effectLst/>
                        <a:latin typeface="Arial" pitchFamily="34" charset="0"/>
                        <a:cs typeface="Arial" pitchFamily="34" charset="0"/>
                      </a:endParaRPr>
                    </a:p>
                  </a:txBody>
                  <a:tcPr marT="45699" marB="45699" horzOverflow="overflow">
                    <a:lnL>
                      <a:noFill/>
                    </a:lnL>
                    <a:lnR cap="flat">
                      <a:noFill/>
                    </a:lnR>
                    <a:lnT>
                      <a:noFill/>
                    </a:lnT>
                    <a:lnB cap="flat">
                      <a:noFill/>
                    </a:lnB>
                    <a:lnTlToBr>
                      <a:noFill/>
                    </a:lnTlToBr>
                    <a:lnBlToTr>
                      <a:noFill/>
                    </a:lnBlToTr>
                    <a:solidFill>
                      <a:srgbClr val="D5D9C5"/>
                    </a:solidFill>
                  </a:tcPr>
                </a:tc>
              </a:tr>
            </a:tbl>
          </a:graphicData>
        </a:graphic>
      </p:graphicFrame>
      <p:sp>
        <p:nvSpPr>
          <p:cNvPr id="68618" name="Rectangle 25"/>
          <p:cNvSpPr>
            <a:spLocks noChangeArrowheads="1"/>
          </p:cNvSpPr>
          <p:nvPr/>
        </p:nvSpPr>
        <p:spPr bwMode="auto">
          <a:xfrm>
            <a:off x="1979613" y="2924175"/>
            <a:ext cx="6985000" cy="304800"/>
          </a:xfrm>
          <a:prstGeom prst="rect">
            <a:avLst/>
          </a:prstGeom>
          <a:solidFill>
            <a:srgbClr val="D5D9C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Low" eaLnBrk="1" hangingPunct="1">
              <a:spcBef>
                <a:spcPct val="0"/>
              </a:spcBef>
              <a:buFontTx/>
              <a:buNone/>
            </a:pPr>
            <a:r>
              <a:rPr lang="el-GR" altLang="el-GR" sz="1400" u="sng">
                <a:solidFill>
                  <a:srgbClr val="FF0000"/>
                </a:solidFill>
                <a:latin typeface="Book Antiqua" pitchFamily="18" charset="0"/>
                <a:cs typeface="Times New Roman" pitchFamily="18" charset="0"/>
              </a:rPr>
              <a:t>Αερισμός  μπορεί  να  γίνει  με  σχετική  υγρασία  αέρα  περιβάλλοντος  85,</a:t>
            </a:r>
            <a:r>
              <a:rPr lang="el-GR" altLang="el-GR" sz="1400" u="sng">
                <a:solidFill>
                  <a:srgbClr val="FF0000"/>
                </a:solidFill>
                <a:latin typeface="Book Antiqua" pitchFamily="18" charset="0"/>
              </a:rPr>
              <a:t>5</a:t>
            </a:r>
            <a:r>
              <a:rPr lang="el-GR" altLang="el-GR" sz="1400" u="sng">
                <a:solidFill>
                  <a:srgbClr val="FF0000"/>
                </a:solidFill>
                <a:latin typeface="Book Antiqua" pitchFamily="18" charset="0"/>
                <a:cs typeface="Times New Roman" pitchFamily="18" charset="0"/>
              </a:rPr>
              <a:t>%  και  κάτω</a:t>
            </a:r>
            <a:r>
              <a:rPr lang="el-GR" altLang="el-GR" sz="1200">
                <a:solidFill>
                  <a:srgbClr val="FF0000"/>
                </a:solidFill>
                <a:latin typeface="Book Antiqua" pitchFamily="18" charset="0"/>
                <a:cs typeface="Times New Roman" pitchFamily="18" charset="0"/>
              </a:rPr>
              <a:t>.</a:t>
            </a:r>
            <a:endParaRPr lang="el-GR" altLang="el-GR" sz="1800">
              <a:solidFill>
                <a:srgbClr val="FF0000"/>
              </a:solidFill>
            </a:endParaRPr>
          </a:p>
        </p:txBody>
      </p:sp>
      <p:sp>
        <p:nvSpPr>
          <p:cNvPr id="68619" name="Line 27"/>
          <p:cNvSpPr>
            <a:spLocks noChangeShapeType="1"/>
          </p:cNvSpPr>
          <p:nvPr/>
        </p:nvSpPr>
        <p:spPr bwMode="auto">
          <a:xfrm>
            <a:off x="395288" y="6453188"/>
            <a:ext cx="1800225" cy="0"/>
          </a:xfrm>
          <a:prstGeom prst="line">
            <a:avLst/>
          </a:prstGeom>
          <a:noFill/>
          <a:ln w="635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71060" name="Group 52"/>
          <p:cNvGraphicFramePr>
            <a:graphicFrameLocks noGrp="1"/>
          </p:cNvGraphicFramePr>
          <p:nvPr>
            <p:ph/>
          </p:nvPr>
        </p:nvGraphicFramePr>
        <p:xfrm>
          <a:off x="3132138" y="4221163"/>
          <a:ext cx="5329237" cy="1354136"/>
        </p:xfrm>
        <a:graphic>
          <a:graphicData uri="http://schemas.openxmlformats.org/drawingml/2006/table">
            <a:tbl>
              <a:tblPr/>
              <a:tblGrid>
                <a:gridCol w="3862387"/>
                <a:gridCol w="1466850"/>
              </a:tblGrid>
              <a:tr h="452437">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smtClean="0">
                          <a:ln>
                            <a:noFill/>
                          </a:ln>
                          <a:solidFill>
                            <a:srgbClr val="0033CC"/>
                          </a:solidFill>
                          <a:effectLst/>
                          <a:latin typeface="Book Antiqua" pitchFamily="18" charset="0"/>
                          <a:cs typeface="Times New Roman" pitchFamily="18" charset="0"/>
                        </a:rPr>
                        <a:t>Θερμοκρασία  σίτου</a:t>
                      </a:r>
                      <a:endParaRPr kumimoji="0" lang="el-GR" altLang="el-GR" sz="1800" b="1" i="0" u="none" strike="noStrike" cap="none" normalizeH="0" baseline="0" smtClean="0">
                        <a:ln>
                          <a:noFill/>
                        </a:ln>
                        <a:solidFill>
                          <a:srgbClr val="0033CC"/>
                        </a:solidFill>
                        <a:effectLst/>
                        <a:latin typeface="Arial" pitchFamily="34" charset="0"/>
                        <a:cs typeface="Arial" pitchFamily="34" charset="0"/>
                      </a:endParaRPr>
                    </a:p>
                  </a:txBody>
                  <a:tcPr horzOverflow="overflow">
                    <a:lnL cap="flat">
                      <a:noFill/>
                    </a:lnL>
                    <a:lnR>
                      <a:noFill/>
                    </a:lnR>
                    <a:lnT cap="flat">
                      <a:noFill/>
                    </a:lnT>
                    <a:lnB>
                      <a:noFill/>
                    </a:lnB>
                    <a:lnTlToBr>
                      <a:noFill/>
                    </a:lnTlToBr>
                    <a:lnBlToTr>
                      <a:noFill/>
                    </a:lnBlToTr>
                    <a:solidFill>
                      <a:srgbClr val="D5D9C5"/>
                    </a:solid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rgbClr val="0033CC"/>
                          </a:solidFill>
                          <a:effectLst/>
                          <a:latin typeface="Book Antiqua" pitchFamily="18" charset="0"/>
                          <a:cs typeface="Times New Roman" pitchFamily="18" charset="0"/>
                        </a:rPr>
                        <a:t>: +5</a:t>
                      </a:r>
                      <a:r>
                        <a:rPr kumimoji="0" lang="el-GR" altLang="el-GR" sz="1200" b="0" i="0" u="none" strike="noStrike" cap="none" normalizeH="0" baseline="30000" smtClean="0">
                          <a:ln>
                            <a:noFill/>
                          </a:ln>
                          <a:solidFill>
                            <a:srgbClr val="0033CC"/>
                          </a:solidFill>
                          <a:effectLst/>
                          <a:latin typeface="Book Antiqua" pitchFamily="18" charset="0"/>
                          <a:cs typeface="Times New Roman" pitchFamily="18" charset="0"/>
                        </a:rPr>
                        <a:t>ο</a:t>
                      </a:r>
                      <a:endParaRPr kumimoji="0" lang="el-GR" altLang="el-GR" sz="1800" b="0" i="0" u="none" strike="noStrike" cap="none" normalizeH="0" baseline="0" smtClean="0">
                        <a:ln>
                          <a:noFill/>
                        </a:ln>
                        <a:solidFill>
                          <a:srgbClr val="0033CC"/>
                        </a:solidFill>
                        <a:effectLst/>
                        <a:latin typeface="Arial" pitchFamily="34" charset="0"/>
                        <a:cs typeface="Arial" pitchFamily="34" charset="0"/>
                      </a:endParaRPr>
                    </a:p>
                  </a:txBody>
                  <a:tcPr horzOverflow="overflow">
                    <a:lnL>
                      <a:noFill/>
                    </a:lnL>
                    <a:lnR cap="flat">
                      <a:noFill/>
                    </a:lnR>
                    <a:lnT cap="flat">
                      <a:noFill/>
                    </a:lnT>
                    <a:lnB>
                      <a:noFill/>
                    </a:lnB>
                    <a:lnTlToBr>
                      <a:noFill/>
                    </a:lnTlToBr>
                    <a:lnBlToTr>
                      <a:noFill/>
                    </a:lnBlToTr>
                    <a:solidFill>
                      <a:srgbClr val="D5D9C5"/>
                    </a:solidFill>
                  </a:tcPr>
                </a:tc>
              </a:tr>
              <a:tr h="452437">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smtClean="0">
                          <a:ln>
                            <a:noFill/>
                          </a:ln>
                          <a:solidFill>
                            <a:srgbClr val="0033CC"/>
                          </a:solidFill>
                          <a:effectLst/>
                          <a:latin typeface="Book Antiqua" pitchFamily="18" charset="0"/>
                          <a:cs typeface="Times New Roman" pitchFamily="18" charset="0"/>
                        </a:rPr>
                        <a:t>Θερμοκρασία  περιβάλλοντος</a:t>
                      </a:r>
                      <a:endParaRPr kumimoji="0" lang="el-GR" altLang="el-GR" sz="1800" b="1" i="0" u="none" strike="noStrike" cap="none" normalizeH="0" baseline="0" smtClean="0">
                        <a:ln>
                          <a:noFill/>
                        </a:ln>
                        <a:solidFill>
                          <a:srgbClr val="0033CC"/>
                        </a:solidFill>
                        <a:effectLst/>
                        <a:latin typeface="Arial" pitchFamily="34" charset="0"/>
                        <a:cs typeface="Arial" pitchFamily="34" charset="0"/>
                      </a:endParaRPr>
                    </a:p>
                  </a:txBody>
                  <a:tcPr horzOverflow="overflow">
                    <a:lnL cap="flat">
                      <a:noFill/>
                    </a:lnL>
                    <a:lnR>
                      <a:noFill/>
                    </a:lnR>
                    <a:lnT>
                      <a:noFill/>
                    </a:lnT>
                    <a:lnB>
                      <a:noFill/>
                    </a:lnB>
                    <a:lnTlToBr>
                      <a:noFill/>
                    </a:lnTlToBr>
                    <a:lnBlToTr>
                      <a:noFill/>
                    </a:lnBlToTr>
                    <a:solidFill>
                      <a:srgbClr val="D5D9C5"/>
                    </a:solid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rgbClr val="0033CC"/>
                          </a:solidFill>
                          <a:effectLst/>
                          <a:latin typeface="Book Antiqua" pitchFamily="18" charset="0"/>
                          <a:cs typeface="Times New Roman" pitchFamily="18" charset="0"/>
                        </a:rPr>
                        <a:t>:  +5</a:t>
                      </a:r>
                      <a:r>
                        <a:rPr kumimoji="0" lang="el-GR" altLang="el-GR" sz="1200" b="0" i="0" u="none" strike="noStrike" cap="none" normalizeH="0" baseline="30000" smtClean="0">
                          <a:ln>
                            <a:noFill/>
                          </a:ln>
                          <a:solidFill>
                            <a:srgbClr val="0033CC"/>
                          </a:solidFill>
                          <a:effectLst/>
                          <a:latin typeface="Book Antiqua" pitchFamily="18" charset="0"/>
                          <a:cs typeface="Times New Roman" pitchFamily="18" charset="0"/>
                        </a:rPr>
                        <a:t>ο</a:t>
                      </a:r>
                      <a:endParaRPr kumimoji="0" lang="el-GR" altLang="el-GR" sz="1800" b="0" i="0" u="none" strike="noStrike" cap="none" normalizeH="0" baseline="0" smtClean="0">
                        <a:ln>
                          <a:noFill/>
                        </a:ln>
                        <a:solidFill>
                          <a:srgbClr val="0033CC"/>
                        </a:solidFill>
                        <a:effectLst/>
                        <a:latin typeface="Arial" pitchFamily="34" charset="0"/>
                        <a:cs typeface="Arial" pitchFamily="34" charset="0"/>
                      </a:endParaRPr>
                    </a:p>
                  </a:txBody>
                  <a:tcPr horzOverflow="overflow">
                    <a:lnL>
                      <a:noFill/>
                    </a:lnL>
                    <a:lnR cap="flat">
                      <a:noFill/>
                    </a:lnR>
                    <a:lnT>
                      <a:noFill/>
                    </a:lnT>
                    <a:lnB>
                      <a:noFill/>
                    </a:lnB>
                    <a:lnTlToBr>
                      <a:noFill/>
                    </a:lnTlToBr>
                    <a:lnBlToTr>
                      <a:noFill/>
                    </a:lnBlToTr>
                    <a:solidFill>
                      <a:srgbClr val="D5D9C5"/>
                    </a:solidFill>
                  </a:tcPr>
                </a:tc>
              </a:tr>
              <a:tr h="449262">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smtClean="0">
                          <a:ln>
                            <a:noFill/>
                          </a:ln>
                          <a:solidFill>
                            <a:srgbClr val="0033CC"/>
                          </a:solidFill>
                          <a:effectLst/>
                          <a:latin typeface="Book Antiqua" pitchFamily="18" charset="0"/>
                          <a:cs typeface="Times New Roman" pitchFamily="18" charset="0"/>
                        </a:rPr>
                        <a:t>Διαφορά  θερμοκρασίας  περιβάλλοντος  και  σίτου</a:t>
                      </a:r>
                      <a:endParaRPr kumimoji="0" lang="el-GR" altLang="el-GR" sz="1800" b="1" i="0" u="none" strike="noStrike" cap="none" normalizeH="0" baseline="0" smtClean="0">
                        <a:ln>
                          <a:noFill/>
                        </a:ln>
                        <a:solidFill>
                          <a:srgbClr val="0033CC"/>
                        </a:solidFill>
                        <a:effectLst/>
                        <a:latin typeface="Arial" pitchFamily="34" charset="0"/>
                        <a:cs typeface="Arial" pitchFamily="34" charset="0"/>
                      </a:endParaRPr>
                    </a:p>
                  </a:txBody>
                  <a:tcPr horzOverflow="overflow">
                    <a:lnL cap="flat">
                      <a:noFill/>
                    </a:lnL>
                    <a:lnR>
                      <a:noFill/>
                    </a:lnR>
                    <a:lnT>
                      <a:noFill/>
                    </a:lnT>
                    <a:lnB cap="flat">
                      <a:noFill/>
                    </a:lnB>
                    <a:lnTlToBr>
                      <a:noFill/>
                    </a:lnTlToBr>
                    <a:lnBlToTr>
                      <a:noFill/>
                    </a:lnBlToTr>
                    <a:solidFill>
                      <a:srgbClr val="D5D9C5"/>
                    </a:solid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rgbClr val="0033CC"/>
                          </a:solidFill>
                          <a:effectLst/>
                          <a:latin typeface="Book Antiqua" pitchFamily="18" charset="0"/>
                          <a:cs typeface="Times New Roman" pitchFamily="18" charset="0"/>
                        </a:rPr>
                        <a:t>:  +/  -    0</a:t>
                      </a:r>
                      <a:r>
                        <a:rPr kumimoji="0" lang="el-GR" altLang="el-GR" sz="1200" b="0" i="0" u="none" strike="noStrike" cap="none" normalizeH="0" baseline="30000" smtClean="0">
                          <a:ln>
                            <a:noFill/>
                          </a:ln>
                          <a:solidFill>
                            <a:srgbClr val="0033CC"/>
                          </a:solidFill>
                          <a:effectLst/>
                          <a:latin typeface="Book Antiqua" pitchFamily="18" charset="0"/>
                          <a:cs typeface="Times New Roman" pitchFamily="18" charset="0"/>
                        </a:rPr>
                        <a:t>ο</a:t>
                      </a:r>
                      <a:endParaRPr kumimoji="0" lang="el-GR" altLang="el-GR" sz="1800" b="0" i="0" u="none" strike="noStrike" cap="none" normalizeH="0" baseline="0" smtClean="0">
                        <a:ln>
                          <a:noFill/>
                        </a:ln>
                        <a:solidFill>
                          <a:srgbClr val="0033CC"/>
                        </a:solidFill>
                        <a:effectLst/>
                        <a:latin typeface="Arial" pitchFamily="34" charset="0"/>
                        <a:cs typeface="Arial" pitchFamily="34" charset="0"/>
                      </a:endParaRPr>
                    </a:p>
                  </a:txBody>
                  <a:tcPr horzOverflow="overflow">
                    <a:lnL>
                      <a:noFill/>
                    </a:lnL>
                    <a:lnR cap="flat">
                      <a:noFill/>
                    </a:lnR>
                    <a:lnT>
                      <a:noFill/>
                    </a:lnT>
                    <a:lnB cap="flat">
                      <a:noFill/>
                    </a:lnB>
                    <a:lnTlToBr>
                      <a:noFill/>
                    </a:lnTlToBr>
                    <a:lnBlToTr>
                      <a:noFill/>
                    </a:lnBlToTr>
                    <a:solidFill>
                      <a:srgbClr val="D5D9C5"/>
                    </a:solidFill>
                  </a:tcPr>
                </a:tc>
              </a:tr>
            </a:tbl>
          </a:graphicData>
        </a:graphic>
      </p:graphicFrame>
      <p:sp>
        <p:nvSpPr>
          <p:cNvPr id="68627" name="Rectangle 55"/>
          <p:cNvSpPr>
            <a:spLocks noChangeArrowheads="1"/>
          </p:cNvSpPr>
          <p:nvPr/>
        </p:nvSpPr>
        <p:spPr bwMode="auto">
          <a:xfrm>
            <a:off x="2987675" y="5661025"/>
            <a:ext cx="5307013" cy="366713"/>
          </a:xfrm>
          <a:prstGeom prst="rect">
            <a:avLst/>
          </a:prstGeom>
          <a:solidFill>
            <a:srgbClr val="D5D9C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l-GR" altLang="el-GR" sz="1800" u="sng">
                <a:solidFill>
                  <a:srgbClr val="0033CC"/>
                </a:solidFill>
              </a:rPr>
              <a:t>Αερισμός  με  σχετική  υγρασία  75%  και  κάτω.</a:t>
            </a:r>
            <a:r>
              <a:rPr lang="el-GR" altLang="el-GR" sz="1800"/>
              <a:t> </a:t>
            </a:r>
          </a:p>
        </p:txBody>
      </p:sp>
      <p:sp>
        <p:nvSpPr>
          <p:cNvPr id="68628" name="Line 56"/>
          <p:cNvSpPr>
            <a:spLocks noChangeShapeType="1"/>
          </p:cNvSpPr>
          <p:nvPr/>
        </p:nvSpPr>
        <p:spPr bwMode="auto">
          <a:xfrm>
            <a:off x="755650" y="4221163"/>
            <a:ext cx="2160588" cy="0"/>
          </a:xfrm>
          <a:prstGeom prst="line">
            <a:avLst/>
          </a:prstGeom>
          <a:noFill/>
          <a:ln w="63500">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348616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solidFill>
            <a:schemeClr val="accent1"/>
          </a:solidFill>
        </p:spPr>
        <p:txBody>
          <a:bodyPr/>
          <a:lstStyle/>
          <a:p>
            <a:pPr marL="609600" indent="-609600" algn="ctr" eaLnBrk="1" hangingPunct="1">
              <a:buFontTx/>
              <a:buNone/>
            </a:pPr>
            <a:endParaRPr lang="el-GR" altLang="el-GR" u="sng" smtClean="0">
              <a:solidFill>
                <a:srgbClr val="FF0000"/>
              </a:solidFill>
            </a:endParaRPr>
          </a:p>
          <a:p>
            <a:pPr marL="609600" indent="-609600" algn="ctr" eaLnBrk="1" hangingPunct="1">
              <a:buFontTx/>
              <a:buAutoNum type="arabicPeriod"/>
            </a:pPr>
            <a:r>
              <a:rPr lang="el-GR" altLang="el-GR" b="1" u="sng" smtClean="0"/>
              <a:t>Εσωτερικές πηγές </a:t>
            </a:r>
            <a:r>
              <a:rPr lang="el-GR" altLang="el-GR" b="1" u="sng" smtClean="0">
                <a:solidFill>
                  <a:srgbClr val="FF0000"/>
                </a:solidFill>
              </a:rPr>
              <a:t>θερμότητας</a:t>
            </a:r>
            <a:r>
              <a:rPr lang="el-GR" altLang="el-GR" u="sng" smtClean="0"/>
              <a:t> </a:t>
            </a:r>
          </a:p>
          <a:p>
            <a:pPr marL="609600" indent="-609600" algn="ctr" eaLnBrk="1" hangingPunct="1">
              <a:buFontTx/>
              <a:buNone/>
            </a:pPr>
            <a:r>
              <a:rPr lang="el-GR" altLang="el-GR" smtClean="0"/>
              <a:t>είναι η αναπνοή των σπόρων και </a:t>
            </a:r>
          </a:p>
          <a:p>
            <a:pPr marL="609600" indent="-609600" algn="ctr" eaLnBrk="1" hangingPunct="1">
              <a:buFontTx/>
              <a:buNone/>
            </a:pPr>
            <a:r>
              <a:rPr lang="el-GR" altLang="el-GR" smtClean="0"/>
              <a:t>των αναπτυσσόμενων μυκήτων, </a:t>
            </a:r>
          </a:p>
          <a:p>
            <a:pPr marL="609600" indent="-609600" algn="ctr" eaLnBrk="1" hangingPunct="1">
              <a:buFontTx/>
              <a:buNone/>
            </a:pPr>
            <a:r>
              <a:rPr lang="el-GR" altLang="el-GR" smtClean="0"/>
              <a:t>η δράση των </a:t>
            </a:r>
            <a:r>
              <a:rPr lang="el-GR" altLang="el-GR" u="sng" smtClean="0">
                <a:solidFill>
                  <a:schemeClr val="bg2"/>
                </a:solidFill>
              </a:rPr>
              <a:t>εντόμων</a:t>
            </a:r>
            <a:r>
              <a:rPr lang="el-GR" altLang="el-GR" smtClean="0"/>
              <a:t> και </a:t>
            </a:r>
          </a:p>
          <a:p>
            <a:pPr marL="609600" indent="-609600" algn="ctr" eaLnBrk="1" hangingPunct="1">
              <a:buFontTx/>
              <a:buNone/>
            </a:pPr>
            <a:r>
              <a:rPr lang="el-GR" altLang="el-GR" smtClean="0"/>
              <a:t>η ποσότητα </a:t>
            </a:r>
            <a:r>
              <a:rPr lang="el-GR" altLang="el-GR" smtClean="0">
                <a:solidFill>
                  <a:srgbClr val="FF0000"/>
                </a:solidFill>
              </a:rPr>
              <a:t>θερμότητας</a:t>
            </a:r>
            <a:r>
              <a:rPr lang="el-GR" altLang="el-GR" smtClean="0"/>
              <a:t> που περικλείει το προϊόν όταν τοποθετηθεί στην αποθήκη,</a:t>
            </a:r>
          </a:p>
          <a:p>
            <a:pPr marL="609600" indent="-609600" algn="ctr" eaLnBrk="1" hangingPunct="1">
              <a:buFontTx/>
              <a:buNone/>
            </a:pPr>
            <a:endParaRPr lang="el-GR" altLang="el-GR" smtClean="0"/>
          </a:p>
          <a:p>
            <a:pPr marL="609600" indent="-609600" eaLnBrk="1" hangingPunct="1"/>
            <a:endParaRPr lang="el-GR" altLang="el-GR" smtClean="0"/>
          </a:p>
        </p:txBody>
      </p:sp>
    </p:spTree>
    <p:extLst>
      <p:ext uri="{BB962C8B-B14F-4D97-AF65-F5344CB8AC3E}">
        <p14:creationId xmlns:p14="http://schemas.microsoft.com/office/powerpoint/2010/main" val="1332241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0" y="188913"/>
            <a:ext cx="9144000" cy="6669087"/>
          </a:xfrm>
          <a:solidFill>
            <a:srgbClr val="D5D9C5"/>
          </a:solidFill>
        </p:spPr>
        <p:txBody>
          <a:bodyPr/>
          <a:lstStyle/>
          <a:p>
            <a:pPr algn="ctr">
              <a:lnSpc>
                <a:spcPct val="80000"/>
              </a:lnSpc>
            </a:pPr>
            <a:r>
              <a:rPr lang="el-GR" altLang="el-GR" sz="2000" smtClean="0"/>
              <a:t>Κάθε  αποθήκη  πρέπει  να  διαθέτει  </a:t>
            </a:r>
            <a:r>
              <a:rPr lang="el-GR" altLang="el-GR" sz="2000" smtClean="0">
                <a:solidFill>
                  <a:srgbClr val="FF0000"/>
                </a:solidFill>
              </a:rPr>
              <a:t>θερμόμετρο  και  υγρόμετρο  για  τον  αέρα  του  περιβάλλοντος  και  θερμόμετρο  ή  θερμόμετρα  για  τη  μέτρηση  της  θερμοκρασίας  του  σιτηρού  σε  όλα  τα  ύψη  των</a:t>
            </a:r>
            <a:r>
              <a:rPr lang="el-GR" altLang="el-GR" sz="2000" smtClean="0"/>
              <a:t>  σωρών  ή  της  κυψέλης,  ώστε  με  της  ενδείξεις  αυτές  να  γίνεται  η  συντήρηση. </a:t>
            </a:r>
          </a:p>
          <a:p>
            <a:pPr algn="ctr">
              <a:lnSpc>
                <a:spcPct val="80000"/>
              </a:lnSpc>
            </a:pPr>
            <a:r>
              <a:rPr lang="el-GR" altLang="el-GR" sz="2000" smtClean="0"/>
              <a:t>Θα  πρέπει  να  σημειώσουμε  ότι  τα  σιτηρά  δεν  είναι  μόνο  κακοί  αγωγοί  της  θερμότητας  αλλά  έχουν  και  μεγάλη  θερμοχωρητικότητα.  </a:t>
            </a:r>
          </a:p>
          <a:p>
            <a:pPr algn="ctr">
              <a:lnSpc>
                <a:spcPct val="80000"/>
              </a:lnSpc>
              <a:buFontTx/>
              <a:buNone/>
            </a:pPr>
            <a:r>
              <a:rPr lang="el-GR" altLang="el-GR" sz="2000" smtClean="0"/>
              <a:t>Αυτό  σημαίνει  ότι  όταν  το  σιτηρό  θερμανθεί  στην  αποθήκη  πολύ  δύσκολα  μπορεί  να  αποβάλλει  θερμότητα  με  αλλαγή  της  θερμοκρασίας  του  περιβάλλοντος  και  χωρίς  τεχνητό  αερισμό.</a:t>
            </a:r>
          </a:p>
          <a:p>
            <a:pPr algn="ctr">
              <a:lnSpc>
                <a:spcPct val="80000"/>
              </a:lnSpc>
              <a:buFontTx/>
              <a:buNone/>
            </a:pPr>
            <a:r>
              <a:rPr lang="el-GR" altLang="el-GR" sz="2000" smtClean="0"/>
              <a:t>  Άλλωστε,  η  απλή  μετάγγιση  από  κυψέλη  σε  κυψέλη  ή  απλή  ανάδευση  στην  αποθήκη  δεν  μειώνει  τη  </a:t>
            </a:r>
            <a:r>
              <a:rPr lang="el-GR" altLang="el-GR" sz="2000" u="sng" smtClean="0"/>
              <a:t>θερμοκρασία  παρά  1</a:t>
            </a:r>
            <a:r>
              <a:rPr lang="el-GR" altLang="el-GR" sz="2000" u="sng" baseline="30000" smtClean="0"/>
              <a:t>ο</a:t>
            </a:r>
            <a:r>
              <a:rPr lang="el-GR" altLang="el-GR" sz="2000" u="sng" smtClean="0"/>
              <a:t>  –  2</a:t>
            </a:r>
            <a:r>
              <a:rPr lang="el-GR" altLang="el-GR" sz="2000" u="sng" baseline="30000" smtClean="0"/>
              <a:t>ο</a:t>
            </a:r>
            <a:r>
              <a:rPr lang="el-GR" altLang="el-GR" sz="2000" u="sng" smtClean="0"/>
              <a:t>.</a:t>
            </a:r>
            <a:r>
              <a:rPr lang="el-GR" altLang="el-GR" sz="2000" smtClean="0"/>
              <a:t>  </a:t>
            </a:r>
          </a:p>
          <a:p>
            <a:pPr algn="ctr">
              <a:lnSpc>
                <a:spcPct val="80000"/>
              </a:lnSpc>
            </a:pPr>
            <a:r>
              <a:rPr lang="el-GR" altLang="el-GR" sz="2000" smtClean="0">
                <a:solidFill>
                  <a:srgbClr val="FF0000"/>
                </a:solidFill>
              </a:rPr>
              <a:t>Μόνο  με  ισχυρά  ρεύματα  αέρα  μπορούμε  να  μειώσουμε  τη  θερμοκρασία</a:t>
            </a:r>
            <a:r>
              <a:rPr lang="el-GR" altLang="el-GR" sz="2000" smtClean="0"/>
              <a:t>. Στο  σιλό  είναι  απαραίτητο  κατά  τη  μετάγγιση  να  περάσει  το  σιτάρι  από  το  προ-καθαριστήριο  όπου  υπάρχει  ισχυρή  αναρρόφηση.  Η  μείωση  της  θερμοκρασίας  και  η  αφαίρεση  των  υδρατμών  από  τα  διάκενα  των  κόκκων  και  από  τον  χώρο  πάνω  από  το  σιτηρό  της  αποθήκης  είναι  </a:t>
            </a:r>
            <a:r>
              <a:rPr lang="el-GR" altLang="el-GR" sz="2000" u="sng" smtClean="0"/>
              <a:t>σίγουρη  μέθοδος  συντήρησής  του.</a:t>
            </a:r>
          </a:p>
          <a:p>
            <a:pPr algn="ctr">
              <a:lnSpc>
                <a:spcPct val="80000"/>
              </a:lnSpc>
            </a:pPr>
            <a:r>
              <a:rPr lang="el-GR" altLang="el-GR" sz="2000" smtClean="0"/>
              <a:t>Η  αποθήκευση  των  σιτηρών  σε  μεγάλο  ύψος  (στις  επίπεδες  αποθήκες)  δυσχεραίνει  τον  φυσικό  </a:t>
            </a:r>
            <a:r>
              <a:rPr lang="el-GR" altLang="el-GR" sz="2000" smtClean="0">
                <a:solidFill>
                  <a:srgbClr val="0033CC"/>
                </a:solidFill>
              </a:rPr>
              <a:t>αερισμό  και  όταν  δεν  υπάρχει  τεχνητός  αερισμός  οι  κίνδυνοι  είναι  μεγάλοι. Χρειάζεται  μεγάλη  προσοχή  στη  φάση  της  πρώτης  αποθήκευσης</a:t>
            </a:r>
            <a:r>
              <a:rPr lang="el-GR" altLang="el-GR" sz="2000" smtClean="0"/>
              <a:t>  όπου  το  σιτηρό  μετά  τον  θεριζοαλωνισμό  μπαίνει  στην  αποθήκη  με  σχετικά  ψηλότερη  και  ανόμοια  κατανεμημένη  υγρασία  και  κυρίως  σε  κατάσταση  σχετικής  ΄΄ανωριμότητας΄΄  με  πολύ  έντονη  βιολογική  δράση. </a:t>
            </a:r>
          </a:p>
        </p:txBody>
      </p:sp>
    </p:spTree>
    <p:extLst>
      <p:ext uri="{BB962C8B-B14F-4D97-AF65-F5344CB8AC3E}">
        <p14:creationId xmlns:p14="http://schemas.microsoft.com/office/powerpoint/2010/main" val="16599599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solidFill>
            <a:srgbClr val="D5D9C5"/>
          </a:solidFill>
        </p:spPr>
        <p:txBody>
          <a:bodyPr/>
          <a:lstStyle/>
          <a:p>
            <a:pPr algn="ctr">
              <a:lnSpc>
                <a:spcPct val="80000"/>
              </a:lnSpc>
            </a:pPr>
            <a:r>
              <a:rPr lang="el-GR" altLang="el-GR" sz="2000" smtClean="0"/>
              <a:t>Ένα  σιλό  πρωτοβάθμιας  αποθήκευσης  θα  πρέπει  να  είναι  εφοδιασμένο  με  </a:t>
            </a:r>
            <a:r>
              <a:rPr lang="el-GR" altLang="el-GR" sz="2000" smtClean="0">
                <a:solidFill>
                  <a:srgbClr val="FF0000"/>
                </a:solidFill>
              </a:rPr>
              <a:t>σύστημα δυναμικού αερισμού</a:t>
            </a:r>
            <a:r>
              <a:rPr lang="el-GR" altLang="el-GR" sz="2000" smtClean="0"/>
              <a:t>  ώστε  να  αποφεύγονται  οι  μεταγγίσεις. Σε  αυτή  τη  φάση  πρέπει  να  αποφεύγουμε  τις  μετακινήσεις  του  σιτηρού  γιατί  οι  καταπονήσεις  από  μηχανήματα  κ.λπ.  προκαλούν  πολύ  λεπτές  ρωγμές  στον  φλοιό  από  τις  οποίες  μπαίνουν  οι  μικροοργανισμοί.</a:t>
            </a:r>
          </a:p>
          <a:p>
            <a:pPr algn="ctr">
              <a:lnSpc>
                <a:spcPct val="80000"/>
              </a:lnSpc>
            </a:pPr>
            <a:r>
              <a:rPr lang="el-GR" altLang="el-GR" sz="2000" smtClean="0"/>
              <a:t>Ανεξάρτητα  από  τη  μορφή  και  τον  τύπο  της  αποθήκης  </a:t>
            </a:r>
            <a:r>
              <a:rPr lang="el-GR" altLang="el-GR" sz="2000" smtClean="0">
                <a:solidFill>
                  <a:srgbClr val="FF0000"/>
                </a:solidFill>
              </a:rPr>
              <a:t>η  πιο  επιτακτική  απαίτηση  παραμένει  η  ύπαρξη  μέσων  τεχνητού  αερισμού.</a:t>
            </a:r>
          </a:p>
          <a:p>
            <a:pPr algn="ctr">
              <a:lnSpc>
                <a:spcPct val="80000"/>
              </a:lnSpc>
              <a:buFontTx/>
              <a:buNone/>
            </a:pPr>
            <a:r>
              <a:rPr lang="el-GR" altLang="el-GR" sz="2000" smtClean="0"/>
              <a:t> Είναι  φανερό  ότι  σε  μια  επίπεδη  αποθήκη  η  εφαρμογή  των  μέσων  αυτών  είναι  δύσκολη  και  ατελής,  </a:t>
            </a:r>
          </a:p>
          <a:p>
            <a:pPr algn="ctr">
              <a:lnSpc>
                <a:spcPct val="80000"/>
              </a:lnSpc>
              <a:buFontTx/>
              <a:buNone/>
            </a:pPr>
            <a:r>
              <a:rPr lang="el-GR" altLang="el-GR" sz="2000" smtClean="0"/>
              <a:t>ενώ  στο  σιλό  είναι  πλήρης,  είτε  με  κατ΄  ευθείαν  αερισμό,  </a:t>
            </a:r>
          </a:p>
          <a:p>
            <a:pPr algn="ctr">
              <a:lnSpc>
                <a:spcPct val="80000"/>
              </a:lnSpc>
              <a:buFontTx/>
              <a:buNone/>
            </a:pPr>
            <a:r>
              <a:rPr lang="el-GR" altLang="el-GR" sz="2000" smtClean="0"/>
              <a:t>είτε  με  το  πέρασμα  των  σιτηρών  κατά  τη  μετάγγιση  μέσα  από  μηχανήματα  ισχυρής  αναρρόφησης.</a:t>
            </a:r>
          </a:p>
          <a:p>
            <a:pPr algn="ctr">
              <a:lnSpc>
                <a:spcPct val="80000"/>
              </a:lnSpc>
            </a:pPr>
            <a:endParaRPr lang="el-GR" altLang="el-GR" sz="2000" smtClean="0"/>
          </a:p>
        </p:txBody>
      </p:sp>
    </p:spTree>
    <p:extLst>
      <p:ext uri="{BB962C8B-B14F-4D97-AF65-F5344CB8AC3E}">
        <p14:creationId xmlns:p14="http://schemas.microsoft.com/office/powerpoint/2010/main" val="25839149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68313" y="260350"/>
            <a:ext cx="8229600" cy="1143000"/>
          </a:xfrm>
          <a:solidFill>
            <a:schemeClr val="accent1"/>
          </a:solidFill>
        </p:spPr>
        <p:txBody>
          <a:bodyPr/>
          <a:lstStyle/>
          <a:p>
            <a:r>
              <a:rPr lang="el-GR" altLang="el-GR" sz="3200" u="sng" smtClean="0">
                <a:solidFill>
                  <a:srgbClr val="FF0000"/>
                </a:solidFill>
              </a:rPr>
              <a:t>Ασφαλής αποθήκευση</a:t>
            </a:r>
          </a:p>
        </p:txBody>
      </p:sp>
      <p:pic>
        <p:nvPicPr>
          <p:cNvPr id="71683" name="Picture 4"/>
          <p:cNvPicPr>
            <a:picLocks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684213" y="1844675"/>
            <a:ext cx="8137525" cy="4010025"/>
          </a:xfrm>
          <a:solidFill>
            <a:srgbClr val="D5D9C5"/>
          </a:solidFill>
        </p:spPr>
      </p:pic>
      <p:sp>
        <p:nvSpPr>
          <p:cNvPr id="71684" name="Line 16"/>
          <p:cNvSpPr>
            <a:spLocks noChangeShapeType="1"/>
          </p:cNvSpPr>
          <p:nvPr/>
        </p:nvSpPr>
        <p:spPr bwMode="auto">
          <a:xfrm>
            <a:off x="684213" y="5157788"/>
            <a:ext cx="5256212" cy="0"/>
          </a:xfrm>
          <a:prstGeom prst="line">
            <a:avLst/>
          </a:prstGeom>
          <a:noFill/>
          <a:ln w="6350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1685" name="Line 17"/>
          <p:cNvSpPr>
            <a:spLocks noChangeShapeType="1"/>
          </p:cNvSpPr>
          <p:nvPr/>
        </p:nvSpPr>
        <p:spPr bwMode="auto">
          <a:xfrm>
            <a:off x="755650" y="3068638"/>
            <a:ext cx="5256213" cy="0"/>
          </a:xfrm>
          <a:prstGeom prst="line">
            <a:avLst/>
          </a:prstGeom>
          <a:noFill/>
          <a:ln w="635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1686" name="Line 18"/>
          <p:cNvSpPr>
            <a:spLocks noChangeShapeType="1"/>
          </p:cNvSpPr>
          <p:nvPr/>
        </p:nvSpPr>
        <p:spPr bwMode="auto">
          <a:xfrm>
            <a:off x="684213" y="5589588"/>
            <a:ext cx="5256212" cy="0"/>
          </a:xfrm>
          <a:prstGeom prst="line">
            <a:avLst/>
          </a:prstGeom>
          <a:noFill/>
          <a:ln w="635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36510191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solidFill>
            <a:schemeClr val="accent1"/>
          </a:solidFill>
        </p:spPr>
        <p:txBody>
          <a:bodyPr/>
          <a:lstStyle/>
          <a:p>
            <a:r>
              <a:rPr lang="el-GR" altLang="el-GR" sz="2400" smtClean="0"/>
              <a:t>Σχέση ισορροπίας της σχετικής υγρασίας του αέρα και</a:t>
            </a:r>
            <a:br>
              <a:rPr lang="el-GR" altLang="el-GR" sz="2400" smtClean="0"/>
            </a:br>
            <a:r>
              <a:rPr lang="el-GR" altLang="el-GR" sz="2400" smtClean="0"/>
              <a:t> της υγρασίας των κόκκων</a:t>
            </a:r>
            <a:r>
              <a:rPr lang="el-GR" altLang="el-GR" sz="4000" smtClean="0"/>
              <a:t> </a:t>
            </a:r>
          </a:p>
        </p:txBody>
      </p:sp>
      <p:pic>
        <p:nvPicPr>
          <p:cNvPr id="72707" name="Picture 4" descr="12a"/>
          <p:cNvPicPr>
            <a:picLocks noChangeAspect="1" noChangeArrowheads="1"/>
          </p:cNvPicPr>
          <p:nvPr>
            <p:ph type="body" idx="1"/>
          </p:nvPr>
        </p:nvPicPr>
        <p:blipFill>
          <a:blip r:embed="rId2">
            <a:lum bright="-12000" contrast="24000"/>
            <a:extLst>
              <a:ext uri="{28A0092B-C50C-407E-A947-70E740481C1C}">
                <a14:useLocalDpi xmlns:a14="http://schemas.microsoft.com/office/drawing/2010/main" val="0"/>
              </a:ext>
            </a:extLst>
          </a:blip>
          <a:srcRect l="3781" t="3201" r="5693" b="2559"/>
          <a:stretch>
            <a:fillRect/>
          </a:stretch>
        </p:blipFill>
        <p:spPr>
          <a:xfrm>
            <a:off x="1979613" y="1600200"/>
            <a:ext cx="451008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614288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13a"/>
          <p:cNvPicPr>
            <a:picLocks noChangeAspect="1" noChangeArrowheads="1"/>
          </p:cNvPicPr>
          <p:nvPr>
            <p:ph type="body" idx="4294967295"/>
          </p:nvPr>
        </p:nvPicPr>
        <p:blipFill>
          <a:blip r:embed="rId2">
            <a:lum bright="-12000" contrast="24000"/>
            <a:extLst>
              <a:ext uri="{28A0092B-C50C-407E-A947-70E740481C1C}">
                <a14:useLocalDpi xmlns:a14="http://schemas.microsoft.com/office/drawing/2010/main" val="0"/>
              </a:ext>
            </a:extLst>
          </a:blip>
          <a:srcRect l="5699" t="1515" r="17250" b="47704"/>
          <a:stretch>
            <a:fillRect/>
          </a:stretch>
        </p:blipFill>
        <p:spPr>
          <a:xfrm>
            <a:off x="0" y="0"/>
            <a:ext cx="7129463" cy="643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1" name="Rectangle 5"/>
          <p:cNvSpPr>
            <a:spLocks noChangeArrowheads="1"/>
          </p:cNvSpPr>
          <p:nvPr/>
        </p:nvSpPr>
        <p:spPr bwMode="auto">
          <a:xfrm>
            <a:off x="5724525" y="1550988"/>
            <a:ext cx="3419475" cy="3081337"/>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tabLst>
                <a:tab pos="304800" algn="l"/>
              </a:tabLst>
              <a:defRPr sz="3200">
                <a:solidFill>
                  <a:schemeClr val="tx1"/>
                </a:solidFill>
                <a:latin typeface="Arial" charset="0"/>
                <a:cs typeface="Arial" charset="0"/>
              </a:defRPr>
            </a:lvl1pPr>
            <a:lvl2pPr eaLnBrk="0" hangingPunct="0">
              <a:spcBef>
                <a:spcPct val="20000"/>
              </a:spcBef>
              <a:buChar char="–"/>
              <a:tabLst>
                <a:tab pos="304800" algn="l"/>
              </a:tabLst>
              <a:defRPr sz="2800">
                <a:solidFill>
                  <a:schemeClr val="tx1"/>
                </a:solidFill>
                <a:latin typeface="Arial" charset="0"/>
                <a:cs typeface="Arial" charset="0"/>
              </a:defRPr>
            </a:lvl2pPr>
            <a:lvl3pPr marL="1143000" indent="-228600" eaLnBrk="0" hangingPunct="0">
              <a:spcBef>
                <a:spcPct val="20000"/>
              </a:spcBef>
              <a:buChar char="•"/>
              <a:tabLst>
                <a:tab pos="304800" algn="l"/>
              </a:tabLst>
              <a:defRPr sz="2400">
                <a:solidFill>
                  <a:schemeClr val="tx1"/>
                </a:solidFill>
                <a:latin typeface="Arial" charset="0"/>
                <a:cs typeface="Arial" charset="0"/>
              </a:defRPr>
            </a:lvl3pPr>
            <a:lvl4pPr marL="1600200" indent="-228600" eaLnBrk="0" hangingPunct="0">
              <a:spcBef>
                <a:spcPct val="20000"/>
              </a:spcBef>
              <a:buChar char="–"/>
              <a:tabLst>
                <a:tab pos="304800" algn="l"/>
              </a:tabLst>
              <a:defRPr sz="2000">
                <a:solidFill>
                  <a:schemeClr val="tx1"/>
                </a:solidFill>
                <a:latin typeface="Arial" charset="0"/>
                <a:cs typeface="Arial" charset="0"/>
              </a:defRPr>
            </a:lvl4pPr>
            <a:lvl5pPr marL="2057400" indent="-228600" eaLnBrk="0" hangingPunct="0">
              <a:spcBef>
                <a:spcPct val="20000"/>
              </a:spcBef>
              <a:buChar char="»"/>
              <a:tabLst>
                <a:tab pos="304800"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304800"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304800"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304800"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304800" algn="l"/>
              </a:tabLst>
              <a:defRPr sz="2000">
                <a:solidFill>
                  <a:schemeClr val="tx1"/>
                </a:solidFill>
                <a:latin typeface="Arial" charset="0"/>
                <a:cs typeface="Arial" charset="0"/>
              </a:defRPr>
            </a:lvl9pPr>
          </a:lstStyle>
          <a:p>
            <a:pPr lvl="1" algn="ctr" eaLnBrk="1" hangingPunct="1">
              <a:spcBef>
                <a:spcPct val="0"/>
              </a:spcBef>
              <a:buFontTx/>
              <a:buNone/>
            </a:pPr>
            <a:r>
              <a:rPr lang="el-GR" altLang="el-GR" b="1">
                <a:solidFill>
                  <a:srgbClr val="336600"/>
                </a:solidFill>
              </a:rPr>
              <a:t>Η  αποθηκευσιμότητα  των  σιτηρών  σε  διάφορες  συνθήκες  </a:t>
            </a:r>
            <a:endParaRPr lang="el-GR" altLang="el-GR">
              <a:solidFill>
                <a:srgbClr val="336600"/>
              </a:solidFill>
            </a:endParaRPr>
          </a:p>
          <a:p>
            <a:pPr algn="ctr" eaLnBrk="1" hangingPunct="1">
              <a:spcBef>
                <a:spcPct val="0"/>
              </a:spcBef>
              <a:buFontTx/>
              <a:buNone/>
            </a:pPr>
            <a:r>
              <a:rPr lang="el-GR" altLang="el-GR" sz="2800" b="1">
                <a:solidFill>
                  <a:srgbClr val="336600"/>
                </a:solidFill>
              </a:rPr>
              <a:t>       θερμοκρασίας   υγρασίας.</a:t>
            </a:r>
          </a:p>
        </p:txBody>
      </p:sp>
      <p:graphicFrame>
        <p:nvGraphicFramePr>
          <p:cNvPr id="178202" name="Group 26"/>
          <p:cNvGraphicFramePr>
            <a:graphicFrameLocks noGrp="1"/>
          </p:cNvGraphicFramePr>
          <p:nvPr>
            <p:ph/>
          </p:nvPr>
        </p:nvGraphicFramePr>
        <p:xfrm>
          <a:off x="0" y="6524625"/>
          <a:ext cx="9144000" cy="335132"/>
        </p:xfrm>
        <a:graphic>
          <a:graphicData uri="http://schemas.openxmlformats.org/drawingml/2006/table">
            <a:tbl>
              <a:tblPr/>
              <a:tblGrid>
                <a:gridCol w="3429000"/>
                <a:gridCol w="3106738"/>
                <a:gridCol w="2608262"/>
              </a:tblGrid>
              <a:tr h="334963">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cap="none" normalizeH="0" baseline="0" smtClean="0">
                          <a:ln>
                            <a:noFill/>
                          </a:ln>
                          <a:solidFill>
                            <a:schemeClr val="tx1"/>
                          </a:solidFill>
                          <a:effectLst/>
                          <a:latin typeface="Book Antiqua" pitchFamily="18" charset="0"/>
                          <a:cs typeface="Times New Roman" pitchFamily="18" charset="0"/>
                        </a:rPr>
                        <a:t>Σιτάρι με 13% υγρασία στους</a:t>
                      </a:r>
                      <a:endParaRPr kumimoji="0" lang="el-GR" altLang="el-GR" sz="2400" b="1" i="0" u="none" strike="noStrike" cap="none" normalizeH="0" baseline="0" smtClean="0">
                        <a:ln>
                          <a:noFill/>
                        </a:ln>
                        <a:solidFill>
                          <a:schemeClr val="tx1"/>
                        </a:solidFill>
                        <a:effectLst/>
                        <a:latin typeface="Arial" pitchFamily="34" charset="0"/>
                        <a:cs typeface="Arial" pitchFamily="34" charset="0"/>
                      </a:endParaRPr>
                    </a:p>
                  </a:txBody>
                  <a:tcPr marT="45646" marB="45646" horzOverflow="overflow">
                    <a:lnL cap="flat">
                      <a:noFill/>
                    </a:lnL>
                    <a:lnR>
                      <a:noFill/>
                    </a:lnR>
                    <a:lnT cap="flat">
                      <a:noFill/>
                    </a:lnT>
                    <a:lnB cap="flat">
                      <a:noFill/>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cap="none" normalizeH="0" baseline="0" smtClean="0">
                          <a:ln>
                            <a:noFill/>
                          </a:ln>
                          <a:solidFill>
                            <a:schemeClr val="tx1"/>
                          </a:solidFill>
                          <a:effectLst/>
                          <a:latin typeface="Book Antiqua" pitchFamily="18" charset="0"/>
                          <a:cs typeface="Times New Roman" pitchFamily="18" charset="0"/>
                        </a:rPr>
                        <a:t>30</a:t>
                      </a:r>
                      <a:r>
                        <a:rPr kumimoji="0" lang="el-GR" altLang="el-GR" sz="1600" b="1" i="0" u="none" strike="noStrike" cap="none" normalizeH="0" baseline="30000" smtClean="0">
                          <a:ln>
                            <a:noFill/>
                          </a:ln>
                          <a:solidFill>
                            <a:schemeClr val="tx1"/>
                          </a:solidFill>
                          <a:effectLst/>
                          <a:latin typeface="Book Antiqua" pitchFamily="18" charset="0"/>
                          <a:cs typeface="Times New Roman" pitchFamily="18" charset="0"/>
                        </a:rPr>
                        <a:t>ο</a:t>
                      </a:r>
                      <a:r>
                        <a:rPr kumimoji="0" lang="el-GR" altLang="el-GR" sz="1600" b="1" i="0" u="none" strike="noStrike" cap="none" normalizeH="0" baseline="0" smtClean="0">
                          <a:ln>
                            <a:noFill/>
                          </a:ln>
                          <a:solidFill>
                            <a:schemeClr val="tx1"/>
                          </a:solidFill>
                          <a:effectLst/>
                          <a:latin typeface="Book Antiqua" pitchFamily="18" charset="0"/>
                          <a:cs typeface="Times New Roman" pitchFamily="18" charset="0"/>
                        </a:rPr>
                        <a:t> είναι αποθηκεύσιμο το</a:t>
                      </a:r>
                      <a:endParaRPr kumimoji="0" lang="el-GR" altLang="el-GR" sz="2400" b="1" i="0" u="none" strike="noStrike" cap="none" normalizeH="0" baseline="0" smtClean="0">
                        <a:ln>
                          <a:noFill/>
                        </a:ln>
                        <a:solidFill>
                          <a:schemeClr val="tx1"/>
                        </a:solidFill>
                        <a:effectLst/>
                        <a:latin typeface="Arial" pitchFamily="34" charset="0"/>
                        <a:cs typeface="Arial" pitchFamily="34" charset="0"/>
                      </a:endParaRPr>
                    </a:p>
                  </a:txBody>
                  <a:tcPr marT="45646" marB="45646" horzOverflow="overflow">
                    <a:lnL>
                      <a:noFill/>
                    </a:lnL>
                    <a:lnR>
                      <a:noFill/>
                    </a:lnR>
                    <a:lnT cap="flat">
                      <a:noFill/>
                    </a:lnT>
                    <a:lnB cap="flat">
                      <a:noFill/>
                    </a:lnB>
                    <a:lnTlToBr>
                      <a:noFill/>
                    </a:lnTlToBr>
                    <a:lnBlToTr>
                      <a:noFill/>
                    </a:lnBlToTr>
                    <a:solidFill>
                      <a:srgbClr val="00FFFF"/>
                    </a:solid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cap="none" normalizeH="0" baseline="0" smtClean="0">
                          <a:ln>
                            <a:noFill/>
                          </a:ln>
                          <a:solidFill>
                            <a:schemeClr val="tx1"/>
                          </a:solidFill>
                          <a:effectLst/>
                          <a:latin typeface="Book Antiqua" pitchFamily="18" charset="0"/>
                          <a:cs typeface="Times New Roman" pitchFamily="18" charset="0"/>
                        </a:rPr>
                        <a:t>πολύ για 80 ημέρες.</a:t>
                      </a:r>
                      <a:endParaRPr kumimoji="0" lang="el-GR" altLang="el-GR" sz="2400" b="1" i="0" u="none" strike="noStrike" cap="none" normalizeH="0" baseline="0" smtClean="0">
                        <a:ln>
                          <a:noFill/>
                        </a:ln>
                        <a:solidFill>
                          <a:schemeClr val="tx1"/>
                        </a:solidFill>
                        <a:effectLst/>
                        <a:latin typeface="Arial" pitchFamily="34" charset="0"/>
                        <a:cs typeface="Arial" pitchFamily="34" charset="0"/>
                      </a:endParaRPr>
                    </a:p>
                  </a:txBody>
                  <a:tcPr marT="45646" marB="45646" horzOverflow="overflow">
                    <a:lnL>
                      <a:noFill/>
                    </a:lnL>
                    <a:lnR cap="flat">
                      <a:noFill/>
                    </a:lnR>
                    <a:lnT cap="flat">
                      <a:noFill/>
                    </a:lnT>
                    <a:lnB cap="flat">
                      <a:noFill/>
                    </a:lnB>
                    <a:lnTlToBr>
                      <a:noFill/>
                    </a:lnTlToBr>
                    <a:lnBlToTr>
                      <a:noFill/>
                    </a:lnBlToTr>
                    <a:solidFill>
                      <a:srgbClr val="00FFFF"/>
                    </a:solidFill>
                  </a:tcPr>
                </a:tc>
              </a:tr>
            </a:tbl>
          </a:graphicData>
        </a:graphic>
      </p:graphicFrame>
      <p:sp>
        <p:nvSpPr>
          <p:cNvPr id="73736" name="Line 21"/>
          <p:cNvSpPr>
            <a:spLocks noChangeShapeType="1"/>
          </p:cNvSpPr>
          <p:nvPr/>
        </p:nvSpPr>
        <p:spPr bwMode="auto">
          <a:xfrm flipV="1">
            <a:off x="1258888" y="3213100"/>
            <a:ext cx="0" cy="2592388"/>
          </a:xfrm>
          <a:prstGeom prst="line">
            <a:avLst/>
          </a:prstGeom>
          <a:noFill/>
          <a:ln w="69850">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3737" name="Oval 22"/>
          <p:cNvSpPr>
            <a:spLocks noChangeArrowheads="1"/>
          </p:cNvSpPr>
          <p:nvPr/>
        </p:nvSpPr>
        <p:spPr bwMode="auto">
          <a:xfrm>
            <a:off x="755650" y="2924175"/>
            <a:ext cx="574675" cy="576263"/>
          </a:xfrm>
          <a:prstGeom prst="ellipse">
            <a:avLst/>
          </a:prstGeom>
          <a:noFill/>
          <a:ln w="53975">
            <a:solidFill>
              <a:srgbClr val="00FF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l-GR" altLang="el-GR" sz="1800"/>
          </a:p>
        </p:txBody>
      </p:sp>
    </p:spTree>
    <p:extLst>
      <p:ext uri="{BB962C8B-B14F-4D97-AF65-F5344CB8AC3E}">
        <p14:creationId xmlns:p14="http://schemas.microsoft.com/office/powerpoint/2010/main" val="4853865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solidFill>
            <a:srgbClr val="00FFFF"/>
          </a:solidFill>
        </p:spPr>
        <p:txBody>
          <a:bodyPr/>
          <a:lstStyle/>
          <a:p>
            <a:pPr marL="838200" indent="-838200"/>
            <a:r>
              <a:rPr lang="el-GR" altLang="el-GR" sz="4000" smtClean="0"/>
              <a:t> Ε</a:t>
            </a:r>
            <a:r>
              <a:rPr lang="el-GR" altLang="el-GR" sz="4000" b="1" smtClean="0"/>
              <a:t>πιλογή της κατάλληλης αποθήκης</a:t>
            </a:r>
          </a:p>
        </p:txBody>
      </p:sp>
      <p:sp>
        <p:nvSpPr>
          <p:cNvPr id="74755" name="Rectangle 3"/>
          <p:cNvSpPr>
            <a:spLocks noGrp="1" noChangeArrowheads="1"/>
          </p:cNvSpPr>
          <p:nvPr>
            <p:ph type="body" idx="1"/>
          </p:nvPr>
        </p:nvSpPr>
        <p:spPr>
          <a:solidFill>
            <a:schemeClr val="bg1"/>
          </a:solidFill>
        </p:spPr>
        <p:txBody>
          <a:bodyPr/>
          <a:lstStyle/>
          <a:p>
            <a:pPr marL="609600" indent="-609600" algn="ctr">
              <a:buFontTx/>
              <a:buAutoNum type="arabicPeriod"/>
            </a:pPr>
            <a:r>
              <a:rPr lang="el-GR" altLang="el-GR" sz="2800" smtClean="0"/>
              <a:t>Τη  </a:t>
            </a:r>
            <a:r>
              <a:rPr lang="el-GR" altLang="el-GR" sz="2800" u="sng" smtClean="0"/>
              <a:t>χωρητικότητα</a:t>
            </a:r>
            <a:r>
              <a:rPr lang="el-GR" altLang="el-GR" sz="2800" smtClean="0"/>
              <a:t>  της  κατασκευής.</a:t>
            </a:r>
          </a:p>
          <a:p>
            <a:pPr marL="609600" indent="-609600" algn="ctr">
              <a:buFontTx/>
              <a:buAutoNum type="arabicPeriod"/>
            </a:pPr>
            <a:r>
              <a:rPr lang="el-GR" altLang="el-GR" sz="2800" smtClean="0"/>
              <a:t>Τα  </a:t>
            </a:r>
            <a:r>
              <a:rPr lang="el-GR" altLang="el-GR" sz="2800" u="sng" smtClean="0"/>
              <a:t>χαρακτηριστικά  ροής</a:t>
            </a:r>
            <a:r>
              <a:rPr lang="el-GR" altLang="el-GR" sz="2800" smtClean="0"/>
              <a:t>  του  υλικού  που  πρόκειται  να  αποθηκευθεί.</a:t>
            </a:r>
          </a:p>
          <a:p>
            <a:pPr marL="609600" indent="-609600" algn="ctr">
              <a:buFontTx/>
              <a:buAutoNum type="arabicPeriod"/>
            </a:pPr>
            <a:r>
              <a:rPr lang="el-GR" altLang="el-GR" sz="2800" smtClean="0"/>
              <a:t>Το  </a:t>
            </a:r>
            <a:r>
              <a:rPr lang="el-GR" altLang="el-GR" sz="2800" u="sng" smtClean="0"/>
              <a:t>σχήμα</a:t>
            </a:r>
            <a:r>
              <a:rPr lang="el-GR" altLang="el-GR" sz="2800" smtClean="0"/>
              <a:t>  της  κατασκευής.</a:t>
            </a:r>
          </a:p>
          <a:p>
            <a:pPr marL="609600" indent="-609600" algn="ctr">
              <a:buFontTx/>
              <a:buAutoNum type="arabicPeriod"/>
            </a:pPr>
            <a:r>
              <a:rPr lang="el-GR" altLang="el-GR" sz="2800" smtClean="0"/>
              <a:t>Την  απαίτηση  για  </a:t>
            </a:r>
            <a:r>
              <a:rPr lang="el-GR" altLang="el-GR" sz="2800" u="sng" smtClean="0"/>
              <a:t>καθαρή</a:t>
            </a:r>
            <a:r>
              <a:rPr lang="el-GR" altLang="el-GR" sz="2800" smtClean="0"/>
              <a:t>  αποθήκευση.</a:t>
            </a:r>
          </a:p>
          <a:p>
            <a:pPr marL="609600" indent="-609600" algn="ctr">
              <a:buFontTx/>
              <a:buAutoNum type="arabicPeriod"/>
            </a:pPr>
            <a:r>
              <a:rPr lang="el-GR" altLang="el-GR" sz="2800" smtClean="0"/>
              <a:t>Τη  </a:t>
            </a:r>
            <a:r>
              <a:rPr lang="el-GR" altLang="el-GR" sz="2800" u="sng" smtClean="0"/>
              <a:t>συμπύκνωση  της  υγρασίας  του  αέρα</a:t>
            </a:r>
            <a:r>
              <a:rPr lang="el-GR" altLang="el-GR" sz="2800" smtClean="0"/>
              <a:t>.</a:t>
            </a:r>
          </a:p>
          <a:p>
            <a:pPr marL="609600" indent="-609600" algn="ctr">
              <a:buFontTx/>
              <a:buAutoNum type="arabicPeriod"/>
            </a:pPr>
            <a:r>
              <a:rPr lang="el-GR" altLang="el-GR" sz="2800" smtClean="0"/>
              <a:t>Τη  </a:t>
            </a:r>
            <a:r>
              <a:rPr lang="el-GR" altLang="el-GR" sz="2800" u="sng" smtClean="0"/>
              <a:t>διευθέτηση  της  όλης  κατασκευής  και  της  λειτουργίας</a:t>
            </a:r>
            <a:r>
              <a:rPr lang="el-GR" altLang="el-GR" sz="2800" smtClean="0"/>
              <a:t>  της</a:t>
            </a:r>
            <a:r>
              <a:rPr lang="el-GR" altLang="el-GR" smtClean="0"/>
              <a:t>.</a:t>
            </a:r>
          </a:p>
        </p:txBody>
      </p:sp>
    </p:spTree>
    <p:extLst>
      <p:ext uri="{BB962C8B-B14F-4D97-AF65-F5344CB8AC3E}">
        <p14:creationId xmlns:p14="http://schemas.microsoft.com/office/powerpoint/2010/main" val="642310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8313" y="260350"/>
            <a:ext cx="8229600" cy="1143000"/>
          </a:xfrm>
          <a:solidFill>
            <a:srgbClr val="D5D9C5"/>
          </a:solidFill>
        </p:spPr>
        <p:txBody>
          <a:bodyPr/>
          <a:lstStyle/>
          <a:p>
            <a:r>
              <a:rPr lang="el-GR" altLang="el-GR" sz="4000" smtClean="0"/>
              <a:t>1. </a:t>
            </a:r>
            <a:r>
              <a:rPr lang="el-GR" altLang="el-GR" sz="4000" u="sng" smtClean="0"/>
              <a:t>Χωρητικότητα</a:t>
            </a:r>
            <a:r>
              <a:rPr lang="el-GR" altLang="el-GR" sz="4000" smtClean="0"/>
              <a:t>  της  κατασκευής.</a:t>
            </a:r>
          </a:p>
        </p:txBody>
      </p:sp>
      <p:sp>
        <p:nvSpPr>
          <p:cNvPr id="75779" name="Rectangle 3"/>
          <p:cNvSpPr>
            <a:spLocks noGrp="1" noChangeArrowheads="1"/>
          </p:cNvSpPr>
          <p:nvPr>
            <p:ph type="body" idx="1"/>
          </p:nvPr>
        </p:nvSpPr>
        <p:spPr>
          <a:solidFill>
            <a:srgbClr val="00FFFF"/>
          </a:solidFill>
        </p:spPr>
        <p:txBody>
          <a:bodyPr/>
          <a:lstStyle/>
          <a:p>
            <a:pPr algn="ctr">
              <a:lnSpc>
                <a:spcPct val="80000"/>
              </a:lnSpc>
            </a:pPr>
            <a:r>
              <a:rPr lang="el-GR" altLang="el-GR" sz="2000" smtClean="0"/>
              <a:t>Στις  περισσότερες  περιπτώσει  είναι  καλύτερα  να  υπάρχουν  2  ή  περισσότερες  μικρότερες  αποθήκες  για  κάθε  είδος  υλικού  (σιτηρού)  παρά  μια  μεγάλη.  </a:t>
            </a:r>
          </a:p>
          <a:p>
            <a:pPr algn="ctr">
              <a:lnSpc>
                <a:spcPct val="80000"/>
              </a:lnSpc>
              <a:buFontTx/>
              <a:buNone/>
            </a:pPr>
            <a:r>
              <a:rPr lang="el-GR" altLang="el-GR" sz="2000" smtClean="0"/>
              <a:t>Αυτό  μας  εξασφαλίζει  ευελιξία  στον  χειρισμό  του  σιτηρού</a:t>
            </a:r>
          </a:p>
          <a:p>
            <a:pPr algn="ctr">
              <a:lnSpc>
                <a:spcPct val="80000"/>
              </a:lnSpc>
              <a:buFontTx/>
              <a:buNone/>
            </a:pPr>
            <a:r>
              <a:rPr lang="el-GR" altLang="el-GR" sz="2000" smtClean="0"/>
              <a:t> (π.χ.  μπορούμε  –  και  πρέπει  –  να  αποθηκεύσουμε  ξεχωριστά  τις  παρτίδες  του  σιτηρού  που  έχουν  μεγάλη  διαφορά </a:t>
            </a:r>
          </a:p>
          <a:p>
            <a:pPr algn="ctr">
              <a:lnSpc>
                <a:spcPct val="80000"/>
              </a:lnSpc>
              <a:buFontTx/>
              <a:buNone/>
            </a:pPr>
            <a:r>
              <a:rPr lang="el-GR" altLang="el-GR" sz="2000" smtClean="0"/>
              <a:t> π.χ.  μεγαλύτερη  από  2  %  σε  περιεχόμενη  υγρασία).</a:t>
            </a:r>
          </a:p>
          <a:p>
            <a:pPr algn="ctr">
              <a:lnSpc>
                <a:spcPct val="80000"/>
              </a:lnSpc>
              <a:buFontTx/>
              <a:buNone/>
            </a:pPr>
            <a:endParaRPr lang="el-GR" altLang="el-GR" sz="2000" smtClean="0"/>
          </a:p>
          <a:p>
            <a:pPr algn="ctr">
              <a:lnSpc>
                <a:spcPct val="80000"/>
              </a:lnSpc>
            </a:pPr>
            <a:r>
              <a:rPr lang="el-GR" altLang="el-GR" sz="2000" smtClean="0"/>
              <a:t>Ανάλογα  με  τον  αριθμό  των  αποθηκών  για  σιτηρά  και  ανάλογα  με  το  μέγεθος  της  μονάδας  καλό  είναι  να  φροντίσουμε</a:t>
            </a:r>
          </a:p>
          <a:p>
            <a:pPr algn="ctr">
              <a:lnSpc>
                <a:spcPct val="80000"/>
              </a:lnSpc>
              <a:buFontTx/>
              <a:buNone/>
            </a:pPr>
            <a:r>
              <a:rPr lang="el-GR" altLang="el-GR" sz="2000" smtClean="0"/>
              <a:t> ώστε </a:t>
            </a:r>
          </a:p>
          <a:p>
            <a:pPr algn="ctr">
              <a:lnSpc>
                <a:spcPct val="80000"/>
              </a:lnSpc>
              <a:buFontTx/>
              <a:buNone/>
            </a:pPr>
            <a:r>
              <a:rPr lang="el-GR" altLang="el-GR" sz="2000" smtClean="0"/>
              <a:t> μια  η  δύο  αποθήκες  να  έχουν  κωνικό  πυθμένα  με μηχανική  εκφόρτωση. </a:t>
            </a:r>
          </a:p>
        </p:txBody>
      </p:sp>
    </p:spTree>
    <p:extLst>
      <p:ext uri="{BB962C8B-B14F-4D97-AF65-F5344CB8AC3E}">
        <p14:creationId xmlns:p14="http://schemas.microsoft.com/office/powerpoint/2010/main" val="31558913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68313" y="260350"/>
            <a:ext cx="8229600" cy="1143000"/>
          </a:xfrm>
          <a:solidFill>
            <a:srgbClr val="D5D9C5"/>
          </a:solidFill>
        </p:spPr>
        <p:txBody>
          <a:bodyPr/>
          <a:lstStyle/>
          <a:p>
            <a:pPr marL="838200" indent="-838200"/>
            <a:r>
              <a:rPr lang="el-GR" altLang="el-GR" sz="2800" smtClean="0"/>
              <a:t>2. Τα  </a:t>
            </a:r>
            <a:r>
              <a:rPr lang="el-GR" altLang="el-GR" sz="2800" u="sng" smtClean="0"/>
              <a:t>χαρακτηριστικά  ροής</a:t>
            </a:r>
            <a:r>
              <a:rPr lang="el-GR" altLang="el-GR" sz="2800" smtClean="0"/>
              <a:t>  του  υλικού  που  πρόκειται  να  αποθηκευθεί.</a:t>
            </a:r>
            <a:br>
              <a:rPr lang="el-GR" altLang="el-GR" sz="2800" smtClean="0"/>
            </a:br>
            <a:endParaRPr lang="el-GR" altLang="el-GR" sz="2800" smtClean="0"/>
          </a:p>
        </p:txBody>
      </p:sp>
      <p:sp>
        <p:nvSpPr>
          <p:cNvPr id="76803" name="Rectangle 3"/>
          <p:cNvSpPr>
            <a:spLocks noGrp="1" noChangeArrowheads="1"/>
          </p:cNvSpPr>
          <p:nvPr>
            <p:ph type="body" idx="1"/>
          </p:nvPr>
        </p:nvSpPr>
        <p:spPr>
          <a:xfrm>
            <a:off x="468313" y="1484313"/>
            <a:ext cx="8229600" cy="4525962"/>
          </a:xfrm>
          <a:solidFill>
            <a:srgbClr val="00FFFF"/>
          </a:solidFill>
        </p:spPr>
        <p:txBody>
          <a:bodyPr/>
          <a:lstStyle/>
          <a:p>
            <a:pPr algn="ctr">
              <a:lnSpc>
                <a:spcPct val="80000"/>
              </a:lnSpc>
            </a:pPr>
            <a:r>
              <a:rPr lang="el-GR" altLang="el-GR" sz="1800" smtClean="0"/>
              <a:t>Η γωνία  </a:t>
            </a:r>
            <a:r>
              <a:rPr lang="el-GR" altLang="el-GR" sz="1800" smtClean="0">
                <a:solidFill>
                  <a:srgbClr val="FF0000"/>
                </a:solidFill>
              </a:rPr>
              <a:t>ολίσθησης  ενός  υλικού  αυξάνει</a:t>
            </a:r>
            <a:r>
              <a:rPr lang="el-GR" altLang="el-GR" sz="1800" smtClean="0"/>
              <a:t>  καθώς  μειώνεται  το  μέγεθος  των  τεμαχιδίων  και  καθώς  αυξάνει  η  περιεχόμενη  υγρασία. </a:t>
            </a:r>
          </a:p>
          <a:p>
            <a:pPr algn="ctr">
              <a:lnSpc>
                <a:spcPct val="80000"/>
              </a:lnSpc>
              <a:buFontTx/>
              <a:buNone/>
            </a:pPr>
            <a:r>
              <a:rPr lang="el-GR" altLang="el-GR" sz="1800" smtClean="0"/>
              <a:t>Υλικά  με  πολύ  μικρά  τεμαχίδια  ή  με  μεγαλύτερα  τεμαχίδια  αλλά  με  μεγάλο  ποσοστό  μικρών  τεμαχιδίων  δυσχεραίνουν  τη  ροή  (με  τη  βαρύτητα)  των  υλικών  αυτών  μέσα  από  μία  αποθήκη  με  κωνικό  πυθμένα.</a:t>
            </a:r>
          </a:p>
          <a:p>
            <a:pPr algn="ctr">
              <a:lnSpc>
                <a:spcPct val="80000"/>
              </a:lnSpc>
            </a:pPr>
            <a:r>
              <a:rPr lang="el-GR" altLang="el-GR" sz="1800" smtClean="0"/>
              <a:t>Πολλά  υλικά  είναι  </a:t>
            </a:r>
            <a:r>
              <a:rPr lang="el-GR" altLang="el-GR" sz="1800" smtClean="0">
                <a:solidFill>
                  <a:srgbClr val="FF0000"/>
                </a:solidFill>
              </a:rPr>
              <a:t>υγροσκοπικά</a:t>
            </a:r>
            <a:r>
              <a:rPr lang="el-GR" altLang="el-GR" sz="1800" smtClean="0"/>
              <a:t>  με  αποτέλεσμα  κατά  τη  μεταφορά  για  αποθήκευση  ή  κατά  την  παραμονή  στην  αποθήκη  να  αυξάνουν  την  περιεχόμενη  υγρασία  τους  ελαττώνοντας  έτσι  την  ικανότητα  ροής.</a:t>
            </a:r>
          </a:p>
          <a:p>
            <a:pPr algn="ctr">
              <a:lnSpc>
                <a:spcPct val="80000"/>
              </a:lnSpc>
            </a:pPr>
            <a:r>
              <a:rPr lang="el-GR" altLang="el-GR" sz="1800" smtClean="0"/>
              <a:t>Ακόμη  η  παρουσία  στην  μάζα  του  σιτηρού  τεμαχιδίων  </a:t>
            </a:r>
            <a:r>
              <a:rPr lang="el-GR" altLang="el-GR" sz="1800" smtClean="0">
                <a:solidFill>
                  <a:srgbClr val="FF0000"/>
                </a:solidFill>
              </a:rPr>
              <a:t>ακανονίστου  σχήματος  ελαττώνει  την  ικανότητα  ροής  τους  υλικού</a:t>
            </a:r>
            <a:r>
              <a:rPr lang="el-GR" altLang="el-GR" sz="1800" smtClean="0"/>
              <a:t>. </a:t>
            </a:r>
          </a:p>
          <a:p>
            <a:pPr algn="ctr">
              <a:lnSpc>
                <a:spcPct val="80000"/>
              </a:lnSpc>
            </a:pPr>
            <a:endParaRPr lang="el-GR" altLang="el-GR" sz="1800" smtClean="0"/>
          </a:p>
          <a:p>
            <a:pPr algn="ctr">
              <a:lnSpc>
                <a:spcPct val="80000"/>
              </a:lnSpc>
              <a:buFontTx/>
              <a:buNone/>
            </a:pPr>
            <a:r>
              <a:rPr lang="el-GR" altLang="el-GR" sz="1800" smtClean="0"/>
              <a:t>Αφού  καθοριστούν  αυτές  οι  συνθήκες  το  πρόβλημα  της  ροής  είναι  πιο  εύκολο  να  αντιμετωπιστεί,  με  αποτέλεσμα  το  πρόβλημα  του  σχεδιασμού  της  αποθήκης  για  τον  χειρισμό  των  υλικών  να  γίνεται  λιγότερο  περίπλοκο.  </a:t>
            </a:r>
          </a:p>
        </p:txBody>
      </p:sp>
    </p:spTree>
    <p:extLst>
      <p:ext uri="{BB962C8B-B14F-4D97-AF65-F5344CB8AC3E}">
        <p14:creationId xmlns:p14="http://schemas.microsoft.com/office/powerpoint/2010/main" val="23822214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274638"/>
            <a:ext cx="9144000" cy="1143000"/>
          </a:xfrm>
          <a:solidFill>
            <a:srgbClr val="D5D9C5"/>
          </a:solidFill>
        </p:spPr>
        <p:txBody>
          <a:bodyPr/>
          <a:lstStyle/>
          <a:p>
            <a:r>
              <a:rPr lang="el-GR" altLang="el-GR" sz="2000" smtClean="0"/>
              <a:t>Τα  σιτηρά  όταν  είναι  ξερά  και  καθαρά  ανήκουν  στην  κατηγορία  των  υλικών  με  ελεύθερη  ροή. Υπάρχει περίπτωση σε  μια  αποθήκη  να μη γίνεται εκροή  του υλικού  με  τη  βαρύτητα  γιατί έχει σχηματιστεί  "Γεφύρωμα"  ή  " Σωλήνωμα".</a:t>
            </a:r>
          </a:p>
        </p:txBody>
      </p:sp>
      <p:sp>
        <p:nvSpPr>
          <p:cNvPr id="77827" name="Rectangle 6"/>
          <p:cNvSpPr>
            <a:spLocks noChangeArrowheads="1"/>
          </p:cNvSpPr>
          <p:nvPr/>
        </p:nvSpPr>
        <p:spPr bwMode="auto">
          <a:xfrm>
            <a:off x="0" y="2092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l-GR" altLang="el-GR" sz="1800"/>
          </a:p>
        </p:txBody>
      </p:sp>
      <p:pic>
        <p:nvPicPr>
          <p:cNvPr id="77828" name="Picture 5" descr="16a"/>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l="5708" t="2480" r="7619" b="2667"/>
          <a:stretch>
            <a:fillRect/>
          </a:stretch>
        </p:blipFill>
        <p:spPr bwMode="auto">
          <a:xfrm>
            <a:off x="395288" y="1916113"/>
            <a:ext cx="3563937"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7"/>
          <p:cNvSpPr>
            <a:spLocks noChangeArrowheads="1"/>
          </p:cNvSpPr>
          <p:nvPr/>
        </p:nvSpPr>
        <p:spPr bwMode="auto">
          <a:xfrm>
            <a:off x="0" y="5229225"/>
            <a:ext cx="4052888" cy="396875"/>
          </a:xfrm>
          <a:prstGeom prst="rect">
            <a:avLst/>
          </a:prstGeom>
          <a:solidFill>
            <a:srgbClr val="D5D9C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l-GR" altLang="el-GR" sz="2000" u="sng">
                <a:latin typeface="Book Antiqua" pitchFamily="18" charset="0"/>
                <a:cs typeface="Times New Roman" pitchFamily="18" charset="0"/>
              </a:rPr>
              <a:t>Δύο  περιπτώσεις  σωληνώματος.</a:t>
            </a:r>
            <a:endParaRPr lang="el-GR" altLang="el-GR" sz="2000" u="sng">
              <a:latin typeface="Book Antiqua" pitchFamily="18" charset="0"/>
            </a:endParaRPr>
          </a:p>
        </p:txBody>
      </p:sp>
      <p:sp>
        <p:nvSpPr>
          <p:cNvPr id="77830" name="Rectangle 9"/>
          <p:cNvSpPr>
            <a:spLocks noChangeArrowheads="1"/>
          </p:cNvSpPr>
          <p:nvPr/>
        </p:nvSpPr>
        <p:spPr bwMode="auto">
          <a:xfrm>
            <a:off x="0" y="195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l-GR" altLang="el-GR" sz="1800"/>
          </a:p>
        </p:txBody>
      </p:sp>
      <p:pic>
        <p:nvPicPr>
          <p:cNvPr id="77831" name="Picture 8" descr="17a"/>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l="3775" t="6161" r="9546" b="4431"/>
          <a:stretch>
            <a:fillRect/>
          </a:stretch>
        </p:blipFill>
        <p:spPr bwMode="auto">
          <a:xfrm>
            <a:off x="4211638" y="2060575"/>
            <a:ext cx="4932362"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10"/>
          <p:cNvSpPr>
            <a:spLocks noChangeArrowheads="1"/>
          </p:cNvSpPr>
          <p:nvPr/>
        </p:nvSpPr>
        <p:spPr bwMode="auto">
          <a:xfrm>
            <a:off x="4427538" y="5805488"/>
            <a:ext cx="4464050" cy="396875"/>
          </a:xfrm>
          <a:prstGeom prst="rect">
            <a:avLst/>
          </a:prstGeom>
          <a:solidFill>
            <a:srgbClr val="D5D9C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l-GR" altLang="el-GR" sz="2000" u="sng">
                <a:latin typeface="Book Antiqua" pitchFamily="18" charset="0"/>
                <a:cs typeface="Times New Roman" pitchFamily="18" charset="0"/>
              </a:rPr>
              <a:t>Τρεις  περιπτώσεις  γεφυρώματος</a:t>
            </a:r>
            <a:endParaRPr lang="el-GR" altLang="el-GR"/>
          </a:p>
        </p:txBody>
      </p:sp>
    </p:spTree>
    <p:extLst>
      <p:ext uri="{BB962C8B-B14F-4D97-AF65-F5344CB8AC3E}">
        <p14:creationId xmlns:p14="http://schemas.microsoft.com/office/powerpoint/2010/main" val="40415428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68313" y="260350"/>
            <a:ext cx="8229600" cy="1143000"/>
          </a:xfrm>
          <a:solidFill>
            <a:srgbClr val="D5D9C5"/>
          </a:solidFill>
        </p:spPr>
        <p:txBody>
          <a:bodyPr/>
          <a:lstStyle/>
          <a:p>
            <a:pPr marL="838200" indent="-838200"/>
            <a:r>
              <a:rPr lang="el-GR" altLang="el-GR" sz="3600" smtClean="0"/>
              <a:t>3.</a:t>
            </a:r>
            <a:r>
              <a:rPr lang="el-GR" altLang="el-GR" sz="2800" smtClean="0"/>
              <a:t> </a:t>
            </a:r>
            <a:r>
              <a:rPr lang="el-GR" altLang="el-GR" sz="3600" smtClean="0"/>
              <a:t>Το  </a:t>
            </a:r>
            <a:r>
              <a:rPr lang="el-GR" altLang="el-GR" sz="3600" u="sng" smtClean="0"/>
              <a:t>σχήμα</a:t>
            </a:r>
            <a:r>
              <a:rPr lang="el-GR" altLang="el-GR" sz="3600" smtClean="0"/>
              <a:t>  της  κατασκευής</a:t>
            </a:r>
          </a:p>
        </p:txBody>
      </p:sp>
      <p:sp>
        <p:nvSpPr>
          <p:cNvPr id="78851" name="Rectangle 3"/>
          <p:cNvSpPr>
            <a:spLocks noGrp="1" noChangeArrowheads="1"/>
          </p:cNvSpPr>
          <p:nvPr>
            <p:ph type="body" idx="1"/>
          </p:nvPr>
        </p:nvSpPr>
        <p:spPr>
          <a:xfrm>
            <a:off x="468313" y="1484313"/>
            <a:ext cx="4175125" cy="4968875"/>
          </a:xfrm>
          <a:solidFill>
            <a:srgbClr val="00FFFF"/>
          </a:solidFill>
        </p:spPr>
        <p:txBody>
          <a:bodyPr/>
          <a:lstStyle/>
          <a:p>
            <a:pPr algn="ctr">
              <a:lnSpc>
                <a:spcPct val="80000"/>
              </a:lnSpc>
              <a:buFontTx/>
              <a:buNone/>
            </a:pPr>
            <a:r>
              <a:rPr lang="el-GR" altLang="el-GR" sz="1800" smtClean="0"/>
              <a:t>Οι  αποθήκες  των  σιτηρών  μπορεί  να  είναι  κυκλικές,  τετράγωνες,  ορθογώνιες  ή  εξαγωνικές. </a:t>
            </a:r>
          </a:p>
          <a:p>
            <a:pPr algn="ctr">
              <a:lnSpc>
                <a:spcPct val="80000"/>
              </a:lnSpc>
              <a:buFontTx/>
              <a:buNone/>
            </a:pPr>
            <a:r>
              <a:rPr lang="el-GR" altLang="el-GR" sz="1800" smtClean="0"/>
              <a:t> Ακόμη  μπορεί  να  είναι  ατομικές  μονάδες  ή  συμπλέγματα  (αθροίσματα)  ατομικών  μονάδων  με  κοινά  τοιχώματα. </a:t>
            </a:r>
          </a:p>
          <a:p>
            <a:pPr algn="ctr">
              <a:lnSpc>
                <a:spcPct val="80000"/>
              </a:lnSpc>
              <a:buFontTx/>
              <a:buNone/>
            </a:pPr>
            <a:r>
              <a:rPr lang="el-GR" altLang="el-GR" sz="1800" smtClean="0"/>
              <a:t> Αποθήκες  κόκκων  σιτηρών  με  κωνικό  πυθμένα  μπορεί  να  είναι  πάνω  από  την  επιφάνεια  του  εδάφους,  έτσι  που  να  μπορούν  να  τοποθετηθούν  μεταφορείς  κάτω  από  τον  κώνο </a:t>
            </a:r>
          </a:p>
          <a:p>
            <a:pPr algn="ctr">
              <a:lnSpc>
                <a:spcPct val="80000"/>
              </a:lnSpc>
              <a:buFontTx/>
              <a:buNone/>
            </a:pPr>
            <a:r>
              <a:rPr lang="el-GR" altLang="el-GR" sz="1800" smtClean="0"/>
              <a:t> (στην  κορυφή  του  κώνου)</a:t>
            </a:r>
          </a:p>
          <a:p>
            <a:pPr algn="ctr">
              <a:lnSpc>
                <a:spcPct val="80000"/>
              </a:lnSpc>
              <a:buFontTx/>
              <a:buNone/>
            </a:pPr>
            <a:r>
              <a:rPr lang="el-GR" altLang="el-GR" sz="1800" smtClean="0"/>
              <a:t>  ή </a:t>
            </a:r>
          </a:p>
          <a:p>
            <a:pPr algn="ctr">
              <a:lnSpc>
                <a:spcPct val="80000"/>
              </a:lnSpc>
              <a:buFontTx/>
              <a:buNone/>
            </a:pPr>
            <a:r>
              <a:rPr lang="el-GR" altLang="el-GR" sz="1800" smtClean="0"/>
              <a:t> να  είναι  στην  επιφάνεια  του  εδάφους  και  να  αδειάζουν  με  τη  βοήθεια  ενός  κοχλία  με  κλίση  ή  ενός  οριζόντιου  μεταφορέα.</a:t>
            </a:r>
          </a:p>
        </p:txBody>
      </p:sp>
      <p:pic>
        <p:nvPicPr>
          <p:cNvPr id="78852" name="Picture 4" descr="18a"/>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l="5704" t="2802" r="1999" b="11488"/>
          <a:stretch>
            <a:fillRect/>
          </a:stretch>
        </p:blipFill>
        <p:spPr bwMode="auto">
          <a:xfrm>
            <a:off x="4895850" y="1989138"/>
            <a:ext cx="424815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844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68313" y="1700213"/>
            <a:ext cx="8229600" cy="2765425"/>
          </a:xfrm>
          <a:solidFill>
            <a:schemeClr val="accent1"/>
          </a:solidFill>
        </p:spPr>
        <p:txBody>
          <a:bodyPr/>
          <a:lstStyle/>
          <a:p>
            <a:pPr eaLnBrk="1" hangingPunct="1"/>
            <a:r>
              <a:rPr lang="el-GR" altLang="el-GR" smtClean="0"/>
              <a:t>2.  </a:t>
            </a:r>
            <a:r>
              <a:rPr lang="el-GR" altLang="el-GR" u="sng" smtClean="0"/>
              <a:t>Εξωτερικές πηγές θερμότητας</a:t>
            </a:r>
            <a:r>
              <a:rPr lang="el-GR" altLang="el-GR" smtClean="0"/>
              <a:t> είναι</a:t>
            </a:r>
          </a:p>
          <a:p>
            <a:pPr eaLnBrk="1" hangingPunct="1">
              <a:buFontTx/>
              <a:buNone/>
            </a:pPr>
            <a:r>
              <a:rPr lang="el-GR" altLang="el-GR" smtClean="0"/>
              <a:t> η </a:t>
            </a:r>
            <a:r>
              <a:rPr lang="el-GR" altLang="el-GR" smtClean="0">
                <a:solidFill>
                  <a:srgbClr val="FF0000"/>
                </a:solidFill>
              </a:rPr>
              <a:t>θερμοκρασία</a:t>
            </a:r>
            <a:r>
              <a:rPr lang="el-GR" altLang="el-GR" smtClean="0"/>
              <a:t> του ατμοσφαιρικού αέρα και η </a:t>
            </a:r>
            <a:r>
              <a:rPr lang="el-GR" altLang="el-GR" b="1" smtClean="0"/>
              <a:t>ηλιακή ακτινοβολία</a:t>
            </a:r>
            <a:r>
              <a:rPr lang="el-GR" altLang="el-GR" smtClean="0"/>
              <a:t>.</a:t>
            </a:r>
          </a:p>
        </p:txBody>
      </p:sp>
    </p:spTree>
    <p:extLst>
      <p:ext uri="{BB962C8B-B14F-4D97-AF65-F5344CB8AC3E}">
        <p14:creationId xmlns:p14="http://schemas.microsoft.com/office/powerpoint/2010/main" val="12925476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l-GR" altLang="el-GR" sz="2400" u="sng" smtClean="0">
                <a:solidFill>
                  <a:srgbClr val="FF0000"/>
                </a:solidFill>
              </a:rPr>
              <a:t>Βέλτιστες τιμές των γωνιών του κώνου του πυθμένα σιταποθήκης για τη διευκόλυνση της εκροής.</a:t>
            </a:r>
            <a:r>
              <a:rPr lang="el-GR" altLang="el-GR" sz="4000" smtClean="0"/>
              <a:t> </a:t>
            </a:r>
          </a:p>
        </p:txBody>
      </p:sp>
      <p:sp>
        <p:nvSpPr>
          <p:cNvPr id="79875" name="Rectangle 3"/>
          <p:cNvSpPr>
            <a:spLocks noGrp="1" noChangeArrowheads="1"/>
          </p:cNvSpPr>
          <p:nvPr>
            <p:ph type="body" idx="1"/>
          </p:nvPr>
        </p:nvSpPr>
        <p:spPr>
          <a:xfrm>
            <a:off x="168275" y="3933825"/>
            <a:ext cx="8975725" cy="2592388"/>
          </a:xfrm>
          <a:solidFill>
            <a:srgbClr val="FF0000"/>
          </a:solidFill>
        </p:spPr>
        <p:txBody>
          <a:bodyPr/>
          <a:lstStyle/>
          <a:p>
            <a:pPr algn="ctr">
              <a:lnSpc>
                <a:spcPct val="80000"/>
              </a:lnSpc>
              <a:buFontTx/>
              <a:buNone/>
            </a:pPr>
            <a:r>
              <a:rPr lang="el-GR" altLang="el-GR" sz="2800" smtClean="0">
                <a:solidFill>
                  <a:schemeClr val="bg1"/>
                </a:solidFill>
              </a:rPr>
              <a:t>Αποθήκη  με  κωνικό  πυθμένα  από  </a:t>
            </a:r>
            <a:r>
              <a:rPr lang="en-US" altLang="el-GR" sz="2800" smtClean="0">
                <a:solidFill>
                  <a:schemeClr val="bg1"/>
                </a:solidFill>
              </a:rPr>
              <a:t>BETON</a:t>
            </a:r>
            <a:r>
              <a:rPr lang="el-GR" altLang="el-GR" sz="2800" smtClean="0">
                <a:solidFill>
                  <a:schemeClr val="bg1"/>
                </a:solidFill>
              </a:rPr>
              <a:t>  όταν  βρίσκεται  σε  επαφή  με  το  έδαφος χρειάζεται να  προστατεύεται  ικανοποιητικά  από  την  υγρασία. </a:t>
            </a:r>
          </a:p>
          <a:p>
            <a:pPr algn="ctr">
              <a:lnSpc>
                <a:spcPct val="80000"/>
              </a:lnSpc>
              <a:buFontTx/>
              <a:buNone/>
            </a:pPr>
            <a:r>
              <a:rPr lang="el-GR" altLang="el-GR" sz="2800" smtClean="0">
                <a:solidFill>
                  <a:schemeClr val="bg1"/>
                </a:solidFill>
              </a:rPr>
              <a:t>Αν  και  οι  περισσότεροι  κόκκοι  σιτηρών  έχουν  μια  γωνία  ολίσθησης  περίπου  25</a:t>
            </a:r>
            <a:r>
              <a:rPr lang="el-GR" altLang="el-GR" sz="2800" baseline="30000" smtClean="0">
                <a:solidFill>
                  <a:schemeClr val="bg1"/>
                </a:solidFill>
              </a:rPr>
              <a:t>ο</a:t>
            </a:r>
            <a:r>
              <a:rPr lang="el-GR" altLang="el-GR" sz="2800" smtClean="0">
                <a:solidFill>
                  <a:schemeClr val="bg1"/>
                </a:solidFill>
              </a:rPr>
              <a:t>  συνιστάται  η  κλίση  του  κώνου  να  είναι  τουλάχιστον  35</a:t>
            </a:r>
            <a:r>
              <a:rPr lang="el-GR" altLang="el-GR" sz="2800" baseline="30000" smtClean="0">
                <a:solidFill>
                  <a:schemeClr val="bg1"/>
                </a:solidFill>
              </a:rPr>
              <a:t>ο</a:t>
            </a:r>
            <a:r>
              <a:rPr lang="el-GR" altLang="el-GR" sz="2800" smtClean="0">
                <a:solidFill>
                  <a:schemeClr val="bg1"/>
                </a:solidFill>
              </a:rPr>
              <a:t>  για  να  διευκολύνεται  το  άδειασμα.</a:t>
            </a:r>
          </a:p>
        </p:txBody>
      </p:sp>
      <p:pic>
        <p:nvPicPr>
          <p:cNvPr id="79876" name="Picture 4" descr="19a"/>
          <p:cNvPicPr>
            <a:picLocks noChangeAspect="1" noChangeArrowheads="1"/>
          </p:cNvPicPr>
          <p:nvPr/>
        </p:nvPicPr>
        <p:blipFill>
          <a:blip r:embed="rId2">
            <a:lum bright="-18000" contrast="36000"/>
            <a:extLst>
              <a:ext uri="{28A0092B-C50C-407E-A947-70E740481C1C}">
                <a14:useLocalDpi xmlns:a14="http://schemas.microsoft.com/office/drawing/2010/main" val="0"/>
              </a:ext>
            </a:extLst>
          </a:blip>
          <a:srcRect l="8098" t="2000" r="4164" b="11401"/>
          <a:stretch>
            <a:fillRect/>
          </a:stretch>
        </p:blipFill>
        <p:spPr bwMode="auto">
          <a:xfrm>
            <a:off x="2268538" y="1484313"/>
            <a:ext cx="447992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815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l-GR" altLang="el-GR" smtClean="0">
                <a:solidFill>
                  <a:schemeClr val="bg1"/>
                </a:solidFill>
              </a:rPr>
              <a:t>Εκπλήρωση στόχων</a:t>
            </a:r>
            <a:r>
              <a:rPr lang="en-US" altLang="el-GR" smtClean="0">
                <a:solidFill>
                  <a:schemeClr val="bg1"/>
                </a:solidFill>
              </a:rPr>
              <a:t>;;;;</a:t>
            </a:r>
            <a:endParaRPr lang="el-GR" altLang="el-GR" smtClean="0">
              <a:solidFill>
                <a:schemeClr val="bg1"/>
              </a:solidFill>
            </a:endParaRPr>
          </a:p>
        </p:txBody>
      </p:sp>
      <p:sp>
        <p:nvSpPr>
          <p:cNvPr id="80899" name="Rectangle 3"/>
          <p:cNvSpPr>
            <a:spLocks noGrp="1" noChangeArrowheads="1"/>
          </p:cNvSpPr>
          <p:nvPr>
            <p:ph type="body" idx="1"/>
          </p:nvPr>
        </p:nvSpPr>
        <p:spPr>
          <a:xfrm>
            <a:off x="0" y="1628775"/>
            <a:ext cx="9144000" cy="5040313"/>
          </a:xfrm>
          <a:solidFill>
            <a:schemeClr val="accent1"/>
          </a:solidFill>
        </p:spPr>
        <p:txBody>
          <a:bodyPr/>
          <a:lstStyle/>
          <a:p>
            <a:pPr marL="457200" indent="-457200">
              <a:lnSpc>
                <a:spcPct val="80000"/>
              </a:lnSpc>
              <a:buFontTx/>
              <a:buAutoNum type="arabicPeriod"/>
            </a:pPr>
            <a:r>
              <a:rPr lang="el-GR" altLang="el-GR" sz="2400" smtClean="0"/>
              <a:t>Εκτιμάς την καταλληλότητα των εισερχομένων στην αποθήκη γεωργικών προϊόντων καθώς και των ίδιων των αποθηκευτικών χώρων</a:t>
            </a:r>
          </a:p>
          <a:p>
            <a:pPr marL="457200" indent="-457200">
              <a:lnSpc>
                <a:spcPct val="80000"/>
              </a:lnSpc>
              <a:buFontTx/>
              <a:buAutoNum type="arabicPeriod"/>
            </a:pPr>
            <a:r>
              <a:rPr lang="el-GR" altLang="el-GR" sz="2400" smtClean="0"/>
              <a:t>Υπολογίζεις – μετράς τις απώλειες των γεωργικών προϊόντων κατά τη συντήρηση τους (όλο το φάσμα των χώρων συντήρησης)</a:t>
            </a:r>
          </a:p>
          <a:p>
            <a:pPr marL="457200" indent="-457200">
              <a:lnSpc>
                <a:spcPct val="80000"/>
              </a:lnSpc>
              <a:buFontTx/>
              <a:buAutoNum type="arabicPeriod"/>
            </a:pPr>
            <a:r>
              <a:rPr lang="el-GR" altLang="el-GR" sz="2400" smtClean="0"/>
              <a:t>Επιλέγεις τον μηχανολογικό εξοπλισμό των χώρων συντήρησης</a:t>
            </a:r>
          </a:p>
          <a:p>
            <a:pPr marL="457200" indent="-457200">
              <a:lnSpc>
                <a:spcPct val="80000"/>
              </a:lnSpc>
              <a:buFontTx/>
              <a:buAutoNum type="arabicPeriod"/>
            </a:pPr>
            <a:r>
              <a:rPr lang="el-GR" altLang="el-GR" sz="2400" smtClean="0"/>
              <a:t>Διενεργείς απεντομώσεις αποθηκευτικών συγκροτημάτων.</a:t>
            </a:r>
          </a:p>
          <a:p>
            <a:pPr marL="457200" indent="-457200">
              <a:lnSpc>
                <a:spcPct val="80000"/>
              </a:lnSpc>
              <a:buFontTx/>
              <a:buAutoNum type="arabicPeriod"/>
            </a:pPr>
            <a:r>
              <a:rPr lang="el-GR" altLang="el-GR" sz="2400" smtClean="0"/>
              <a:t>Διαχειρίζεσαι ορθά τα αποθηκευμένα προϊόντα.</a:t>
            </a:r>
          </a:p>
          <a:p>
            <a:pPr marL="457200" indent="-457200">
              <a:lnSpc>
                <a:spcPct val="80000"/>
              </a:lnSpc>
              <a:buFontTx/>
              <a:buAutoNum type="arabicPeriod"/>
            </a:pPr>
            <a:r>
              <a:rPr lang="el-GR" altLang="el-GR" sz="2400" smtClean="0"/>
              <a:t>Προτείνεις προληπτικά μέτρα ελέγχου των απωλειών των χώρων συντήρησης .</a:t>
            </a:r>
          </a:p>
          <a:p>
            <a:pPr marL="457200" indent="-457200">
              <a:lnSpc>
                <a:spcPct val="80000"/>
              </a:lnSpc>
              <a:buFontTx/>
              <a:buAutoNum type="arabicPeriod"/>
            </a:pPr>
            <a:r>
              <a:rPr lang="el-GR" altLang="el-GR" sz="2400" smtClean="0"/>
              <a:t>Αποφασίζεις για το πέρας της ζωής αποθήκευσης των αποθηκευμένων γεωργικών προϊόντων </a:t>
            </a:r>
          </a:p>
        </p:txBody>
      </p:sp>
    </p:spTree>
    <p:extLst>
      <p:ext uri="{BB962C8B-B14F-4D97-AF65-F5344CB8AC3E}">
        <p14:creationId xmlns:p14="http://schemas.microsoft.com/office/powerpoint/2010/main" val="4859121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Εικόνα 1" descr="Λογότυπο για Άδειες χρήσης Creative Commons B Y, NC, ND.">
            <a:hlinkClick r:id="rId7" tooltip="Μετάβαση στην Άδεια Χρήσης"/>
          </p:cNvPr>
          <p:cNvPicPr>
            <a:picLocks noChangeAspect="1" noChangeArrowheads="1"/>
          </p:cNvPicPr>
          <p:nvPr/>
        </p:nvPicPr>
        <p:blipFill>
          <a:blip r:embed="rId8" cstate="print"/>
          <a:srcRect/>
          <a:stretch>
            <a:fillRect/>
          </a:stretch>
        </p:blipFill>
        <p:spPr bwMode="auto">
          <a:xfrm>
            <a:off x="1908175" y="5949950"/>
            <a:ext cx="15843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Υπότιτλος 1"/>
          <p:cNvSpPr>
            <a:spLocks noGrp="1"/>
          </p:cNvSpPr>
          <p:nvPr>
            <p:ph type="subTitle" idx="1"/>
            <p:custDataLst>
              <p:tags r:id="rId2"/>
            </p:custDataLst>
          </p:nvPr>
        </p:nvSpPr>
        <p:spPr bwMode="gray"/>
        <p:txBody>
          <a:bodyPr>
            <a:normAutofit/>
          </a:bodyPr>
          <a:lstStyle/>
          <a:p>
            <a:pPr algn="r"/>
            <a:endParaRPr lang="el-GR" sz="20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υλικού: </a:t>
            </a:r>
          </a:p>
          <a:p>
            <a:pPr algn="r"/>
            <a:r>
              <a:rPr lang="el-GR" sz="2000" dirty="0" smtClean="0">
                <a:solidFill>
                  <a:schemeClr val="tx1">
                    <a:lumMod val="65000"/>
                    <a:lumOff val="35000"/>
                  </a:schemeClr>
                </a:solidFill>
              </a:rPr>
              <a:t>Μέγας Χρήστος</a:t>
            </a:r>
            <a:endParaRPr lang="el-GR" sz="2000" dirty="0">
              <a:solidFill>
                <a:schemeClr val="tx1">
                  <a:lumMod val="65000"/>
                  <a:lumOff val="35000"/>
                </a:schemeClr>
              </a:solidFill>
            </a:endParaRPr>
          </a:p>
        </p:txBody>
      </p:sp>
      <p:sp>
        <p:nvSpPr>
          <p:cNvPr id="2" name="Τίτλος 1"/>
          <p:cNvSpPr>
            <a:spLocks noGrp="1"/>
          </p:cNvSpPr>
          <p:nvPr>
            <p:ph type="ctrTitle"/>
            <p:custDataLst>
              <p:tags r:id="rId3"/>
            </p:custDataLst>
          </p:nvPr>
        </p:nvSpPr>
        <p:spPr/>
        <p:txBody>
          <a:bodyPr>
            <a:normAutofit/>
          </a:bodyPr>
          <a:lstStyle/>
          <a:p>
            <a:r>
              <a:rPr lang="el-GR" b="1" dirty="0"/>
              <a:t>Τέλος </a:t>
            </a:r>
            <a:r>
              <a:rPr lang="el-GR" b="1" dirty="0" smtClean="0"/>
              <a:t>ενότητας</a:t>
            </a:r>
            <a:endParaRPr lang="el-GR" b="1" dirty="0"/>
          </a:p>
        </p:txBody>
      </p:sp>
    </p:spTree>
    <p:custDataLst>
      <p:tags r:id="rId1"/>
    </p:custDataLst>
    <p:extLst>
      <p:ext uri="{BB962C8B-B14F-4D97-AF65-F5344CB8AC3E}">
        <p14:creationId xmlns:p14="http://schemas.microsoft.com/office/powerpoint/2010/main" val="1272510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bg1"/>
          </a:solidFill>
        </p:spPr>
        <p:txBody>
          <a:bodyPr/>
          <a:lstStyle/>
          <a:p>
            <a:pPr eaLnBrk="1" hangingPunct="1"/>
            <a:r>
              <a:rPr lang="el-GR" altLang="el-GR" sz="2800" smtClean="0"/>
              <a:t>Από τι εξαρτώνται οι τιμές της θερμοκρασίας που μπορεί να προκαλέσουν ζημιές</a:t>
            </a:r>
            <a:r>
              <a:rPr lang="el-GR" altLang="el-GR" sz="4000" smtClean="0"/>
              <a:t> </a:t>
            </a:r>
          </a:p>
        </p:txBody>
      </p:sp>
      <p:sp>
        <p:nvSpPr>
          <p:cNvPr id="21507" name="Rectangle 3"/>
          <p:cNvSpPr>
            <a:spLocks noGrp="1" noChangeArrowheads="1"/>
          </p:cNvSpPr>
          <p:nvPr>
            <p:ph type="body" idx="1"/>
          </p:nvPr>
        </p:nvSpPr>
        <p:spPr>
          <a:solidFill>
            <a:schemeClr val="folHlink"/>
          </a:solidFill>
        </p:spPr>
        <p:txBody>
          <a:bodyPr/>
          <a:lstStyle/>
          <a:p>
            <a:pPr marL="609600" indent="-609600" algn="ctr" eaLnBrk="1" hangingPunct="1">
              <a:buFontTx/>
              <a:buAutoNum type="arabicPeriod"/>
            </a:pPr>
            <a:r>
              <a:rPr lang="el-GR" altLang="el-GR" smtClean="0"/>
              <a:t>από το αποθηκεμένο προϊόν, </a:t>
            </a:r>
          </a:p>
          <a:p>
            <a:pPr marL="609600" indent="-609600" algn="ctr" eaLnBrk="1" hangingPunct="1">
              <a:buFontTx/>
              <a:buAutoNum type="arabicPeriod"/>
            </a:pPr>
            <a:r>
              <a:rPr lang="el-GR" altLang="el-GR" smtClean="0"/>
              <a:t>την ποικιλία, </a:t>
            </a:r>
          </a:p>
          <a:p>
            <a:pPr marL="609600" indent="-609600" algn="ctr" eaLnBrk="1" hangingPunct="1">
              <a:buFontTx/>
              <a:buAutoNum type="arabicPeriod"/>
            </a:pPr>
            <a:r>
              <a:rPr lang="el-GR" altLang="el-GR" smtClean="0"/>
              <a:t>την περιεχομένη υγρασία </a:t>
            </a:r>
          </a:p>
          <a:p>
            <a:pPr marL="609600" indent="-609600" algn="ctr" eaLnBrk="1" hangingPunct="1">
              <a:buFontTx/>
              <a:buNone/>
            </a:pPr>
            <a:endParaRPr lang="el-GR" altLang="el-GR" sz="2400" i="1" smtClean="0"/>
          </a:p>
          <a:p>
            <a:pPr marL="609600" indent="-609600" algn="ctr" eaLnBrk="1" hangingPunct="1">
              <a:buFontTx/>
              <a:buNone/>
            </a:pPr>
            <a:r>
              <a:rPr lang="el-GR" altLang="el-GR" sz="2400" i="1" smtClean="0"/>
              <a:t>ενώ εξαρτώνται λιγότερο, </a:t>
            </a:r>
          </a:p>
          <a:p>
            <a:pPr marL="609600" indent="-609600" algn="ctr" eaLnBrk="1" hangingPunct="1">
              <a:buFontTx/>
              <a:buNone/>
            </a:pPr>
            <a:r>
              <a:rPr lang="el-GR" altLang="el-GR" sz="2400" i="1" smtClean="0"/>
              <a:t>από τη διάρκεια έκθεσης του προϊόντος στη συγκεκριμένη θερμοκρασία</a:t>
            </a:r>
          </a:p>
          <a:p>
            <a:pPr marL="609600" indent="-609600" eaLnBrk="1" hangingPunct="1"/>
            <a:endParaRPr lang="el-GR" altLang="el-GR" sz="2400" i="1" smtClean="0"/>
          </a:p>
        </p:txBody>
      </p:sp>
    </p:spTree>
    <p:extLst>
      <p:ext uri="{BB962C8B-B14F-4D97-AF65-F5344CB8AC3E}">
        <p14:creationId xmlns:p14="http://schemas.microsoft.com/office/powerpoint/2010/main" val="767736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 calcmode="lin" valueType="num">
                                      <p:cBhvr additive="base">
                                        <p:cTn id="12"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3" fill="hold" nodeType="clickEffect">
                                  <p:stCondLst>
                                    <p:cond delay="0"/>
                                  </p:stCondLst>
                                  <p:childTnLst>
                                    <p:set>
                                      <p:cBhvr>
                                        <p:cTn id="17" dur="1" fill="hold">
                                          <p:stCondLst>
                                            <p:cond delay="0"/>
                                          </p:stCondLst>
                                        </p:cTn>
                                        <p:tgtEl>
                                          <p:spTgt spid="21507">
                                            <p:txEl>
                                              <p:pRg st="2" end="2"/>
                                            </p:txEl>
                                          </p:spTgt>
                                        </p:tgtEl>
                                        <p:attrNameLst>
                                          <p:attrName>style.visibility</p:attrName>
                                        </p:attrNameLst>
                                      </p:cBhvr>
                                      <p:to>
                                        <p:strVal val="visible"/>
                                      </p:to>
                                    </p:set>
                                    <p:anim calcmode="lin" valueType="num">
                                      <p:cBhvr additive="base">
                                        <p:cTn id="18" dur="500" fill="hold"/>
                                        <p:tgtEl>
                                          <p:spTgt spid="21507">
                                            <p:txEl>
                                              <p:pRg st="2" end="2"/>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150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K"/>
  <p:tag name="ZHAW.ACCESSIBILITYADDIN.CHECKTIMEDATE" val="15/3/2016 3:16:41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6,3,2,"/>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8,7,3,2,9,"/>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5,3075,307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6,4099,4098,"/>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E8C91A7-D00D-4605-84CA-2A25DCC3DA5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0</TotalTime>
  <Words>4161</Words>
  <Application>Microsoft Office PowerPoint</Application>
  <PresentationFormat>On-screen Show (4:3)</PresentationFormat>
  <Paragraphs>492</Paragraphs>
  <Slides>82</Slides>
  <Notes>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Θέμα του Office</vt:lpstr>
      <vt:lpstr>Μετασυλλεκτικοί Χειρισμοί Γεωργικών Προϊόντων</vt:lpstr>
      <vt:lpstr>Άδειες χρήσης </vt:lpstr>
      <vt:lpstr>Χρηματοδότηση </vt:lpstr>
      <vt:lpstr>Συνθήκες Συντήρησης:</vt:lpstr>
      <vt:lpstr>PowerPoint Presentation</vt:lpstr>
      <vt:lpstr> </vt:lpstr>
      <vt:lpstr>PowerPoint Presentation</vt:lpstr>
      <vt:lpstr>PowerPoint Presentation</vt:lpstr>
      <vt:lpstr>Από τι εξαρτώνται οι τιμές της θερμοκρασίας που μπορεί να προκαλέσουν ζημιές </vt:lpstr>
      <vt:lpstr>ΕΡΓΑΣΤΗΡΙΟ ΑΠΟΘΗΚΕΥΣΗΣ ΓΕΩΡΓΙΚΩΝ ΠΡΟΪΟΝΤΩΝ</vt:lpstr>
      <vt:lpstr>PowerPoint Presentation</vt:lpstr>
      <vt:lpstr>PowerPoint Presentation</vt:lpstr>
      <vt:lpstr>PowerPoint Presentation</vt:lpstr>
      <vt:lpstr>Το Ουίσκι ΑΠΟ ΣΙΤΑΡΙ ΚΑΙ ΝΕΡΟ </vt:lpstr>
      <vt:lpstr>ΑΡΑΒΟΣΙΤΟΣ</vt:lpstr>
      <vt:lpstr>PowerPoint Presentation</vt:lpstr>
      <vt:lpstr>ΚΡΙΘΑΡΙ</vt:lpstr>
      <vt:lpstr>Barley Storage Building,  Old Jameson Distillery, Midleton</vt:lpstr>
      <vt:lpstr>ΡΥΖΙ</vt:lpstr>
      <vt:lpstr>PowerPoint Presentation</vt:lpstr>
      <vt:lpstr>ΣΙΚΑΛΗ</vt:lpstr>
      <vt:lpstr>ΠΑΡΑΓΟΝΤΕΣ ΠΟΥ ΕΠΙΔΡΟΥΝ ΣΤΗ ΧΡΟΝΙΚΗ ΔΙΑΡΚΕΙΑ ΑΣΦΑΛΟΥΣ ΑΠΟΘΗΚΕΥΣΗΣ</vt:lpstr>
      <vt:lpstr>ΑΠΟΘΗΚΕΥΣΗ ΔΗΜΗΤΡΙΑΚΩΝ</vt:lpstr>
      <vt:lpstr>PowerPoint Presentation</vt:lpstr>
      <vt:lpstr>Τεχνικές ελέγχου παρασίτων</vt:lpstr>
      <vt:lpstr>ΕΠΙΠΕΔΕΣ ΑΠΟΘΗΚΕΣ</vt:lpstr>
      <vt:lpstr>ΚΑΤΑΚΟΡΥΦΕΣ  ΑΠΟΘΗΚΕΣ  (SILOS)</vt:lpstr>
      <vt:lpstr>PowerPoint Presentation</vt:lpstr>
      <vt:lpstr>PowerPoint Presentation</vt:lpstr>
      <vt:lpstr>PowerPoint Presentation</vt:lpstr>
      <vt:lpstr>PowerPoint Presentation</vt:lpstr>
      <vt:lpstr>PowerPoint Presentation</vt:lpstr>
      <vt:lpstr>Κίνδυνοι φθινοπωρινής αποθήκευσης</vt:lpstr>
      <vt:lpstr>PowerPoint Presentation</vt:lpstr>
      <vt:lpstr>PowerPoint Presentation</vt:lpstr>
      <vt:lpstr>Μεταφορά υγρασίας με ρεύμα αέρα όταν η θερμοκρασία της ατμόσφαιρας είναι χαμηλή </vt:lpstr>
      <vt:lpstr>Κίνδυνοι χειμερινής αποθήκευσης</vt:lpstr>
      <vt:lpstr>Μεταφορά υγρασίας με ρεύμα αέρα όταν η θερμοκρασία της ατμόσφαιρας είναι υψηλή </vt:lpstr>
      <vt:lpstr>[Holman et al, 1952] </vt:lpstr>
      <vt:lpstr>μάλιστα, </vt:lpstr>
      <vt:lpstr>   ? άλλος παράγοντας μπορεί   να επιταχύνει την καταστροφή   ενός αποθηκεμένου προϊόντος ??? :  </vt:lpstr>
      <vt:lpstr>PowerPoint Presentation</vt:lpstr>
      <vt:lpstr>PowerPoint Presentation</vt:lpstr>
      <vt:lpstr>PowerPoint Presentation</vt:lpstr>
      <vt:lpstr>PowerPoint Presentation</vt:lpstr>
      <vt:lpstr>PowerPoint Presentation</vt:lpstr>
      <vt:lpstr>ΑΠΟΘΗΚΕΥΤΙΚΟΙ  ΧΩΡΟΙ  ΣΙΤΗΡΩΝ</vt:lpstr>
      <vt:lpstr>PowerPoint Presentation</vt:lpstr>
      <vt:lpstr>PowerPoint Presentation</vt:lpstr>
      <vt:lpstr>1α Μυκητολογικές  προσβολές στο χωράφι</vt:lpstr>
      <vt:lpstr>1β Εντομολογικές  Προσβολές  στο  χωράφι </vt:lpstr>
      <vt:lpstr>PowerPoint Presentation</vt:lpstr>
      <vt:lpstr>PowerPoint Presentation</vt:lpstr>
      <vt:lpstr>PowerPoint Presentation</vt:lpstr>
      <vt:lpstr>2α Αυτοθέρμανση</vt:lpstr>
      <vt:lpstr>2β  Μυκητολογικές  Προσβολές στην αποθήκη</vt:lpstr>
      <vt:lpstr>PowerPoint Presentation</vt:lpstr>
      <vt:lpstr>Προληπτικά  Μέτρα:</vt:lpstr>
      <vt:lpstr>2γ Εντομολογικές  Προσβολές στην αποθήκη</vt:lpstr>
      <vt:lpstr>Όταν  πρόκειται  να  βάλλουμε  σιτηρά  σε  μια  αποθήκη  θα  πρέπει  να  έχουμε  υπόψη</vt:lpstr>
      <vt:lpstr>Απεντομώσεις  με  αέρια  υποκαπνισμού </vt:lpstr>
      <vt:lpstr>Όταν  τα  σκευάσματα   (φωστοξίνη,  Detia  gas–ex–b  κ.λπ.)</vt:lpstr>
      <vt:lpstr>Οι  δόσεις  εφαρμογής  καθορίζονται  από  τους  ακόλουθους  παράγοντες: </vt:lpstr>
      <vt:lpstr>Χρονική διάρκεια απεντομώσεων</vt:lpstr>
      <vt:lpstr>Οργάνωση  και  εκτέλεση  απεντομώσεων</vt:lpstr>
      <vt:lpstr>PowerPoint Presentation</vt:lpstr>
      <vt:lpstr>PowerPoint Presentation</vt:lpstr>
      <vt:lpstr>PowerPoint Presentation</vt:lpstr>
      <vt:lpstr>PowerPoint Presentation</vt:lpstr>
      <vt:lpstr>PowerPoint Presentation</vt:lpstr>
      <vt:lpstr>PowerPoint Presentation</vt:lpstr>
      <vt:lpstr>Ασφαλής αποθήκευση</vt:lpstr>
      <vt:lpstr>Σχέση ισορροπίας της σχετικής υγρασίας του αέρα και  της υγρασίας των κόκκων </vt:lpstr>
      <vt:lpstr>PowerPoint Presentation</vt:lpstr>
      <vt:lpstr> Επιλογή της κατάλληλης αποθήκης</vt:lpstr>
      <vt:lpstr>1. Χωρητικότητα  της  κατασκευής.</vt:lpstr>
      <vt:lpstr>2. Τα  χαρακτηριστικά  ροής  του  υλικού  που  πρόκειται  να  αποθηκευθεί. </vt:lpstr>
      <vt:lpstr>Τα  σιτηρά  όταν  είναι  ξερά  και  καθαρά  ανήκουν  στην  κατηγορία  των  υλικών  με  ελεύθερη  ροή. Υπάρχει περίπτωση σε  μια  αποθήκη  να μη γίνεται εκροή  του υλικού  με  τη  βαρύτητα  γιατί έχει σχηματιστεί  "Γεφύρωμα"  ή  " Σωλήνωμα".</vt:lpstr>
      <vt:lpstr>3. Το  σχήμα  της  κατασκευής</vt:lpstr>
      <vt:lpstr>Βέλτιστες τιμές των γωνιών του κώνου του πυθμένα σιταποθήκης για τη διευκόλυνση της εκροής. </vt:lpstr>
      <vt:lpstr>Εκπλήρωση στόχων;;;;</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2016-03-11T07:15:02Z</dcterms:created>
  <dcterms:modified xsi:type="dcterms:W3CDTF">2016-03-16T10:34:28Z</dcterms:modified>
</cp:coreProperties>
</file>