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3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custDataLst>
    <p:tags r:id="rId14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098294-ADEE-467C-AF0F-64509462F4FF}" type="datetimeFigureOut">
              <a:rPr lang="el-GR" smtClean="0"/>
              <a:t>7/1/2014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45571-CA2E-491F-9528-E73AE34654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1456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2532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3D61881-B8B8-4D07-9007-E6099A58A147}" type="slidenum">
              <a:rPr lang="el-GR" altLang="el-G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F3904-1F50-404E-B793-042797F7C739}" type="datetime1">
              <a:rPr lang="el-GR" smtClean="0"/>
              <a:t>7/1/2014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Παρακολούθηση Κινδύνων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D2111-3F8D-4F16-86CC-00F4521D09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4531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6D2DD-9C2C-4880-AA2D-12D0C5AE003A}" type="datetime1">
              <a:rPr lang="el-GR" smtClean="0"/>
              <a:t>7/1/2014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Παρακολούθηση Κινδύνων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D2111-3F8D-4F16-86CC-00F4521D09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836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A6FB-17E9-44BA-B0F3-B1EE0A4A7827}" type="datetime1">
              <a:rPr lang="el-GR" smtClean="0"/>
              <a:t>7/1/2014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Παρακολούθηση Κινδύνων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D2111-3F8D-4F16-86CC-00F4521D09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5473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D442D-66DA-40D2-8F09-2198D2962440}" type="datetime1">
              <a:rPr lang="el-GR" smtClean="0"/>
              <a:t>7/1/2014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Παρακολούθηση Κινδύνων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D2111-3F8D-4F16-86CC-00F4521D09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5195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C114-8B5E-4EEC-A78F-2E7CB32ADE6E}" type="datetime1">
              <a:rPr lang="el-GR" smtClean="0"/>
              <a:t>7/1/2014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Παρακολούθηση Κινδύνων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D2111-3F8D-4F16-86CC-00F4521D09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8750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7D4EB-33CF-4318-BAAF-4A397046EAF3}" type="datetime1">
              <a:rPr lang="el-GR" smtClean="0"/>
              <a:t>7/1/2014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Παρακολούθηση Κινδύνων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D2111-3F8D-4F16-86CC-00F4521D09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4204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22A61-A09E-4F60-B7BC-DC7C262C8BA2}" type="datetime1">
              <a:rPr lang="el-GR" smtClean="0"/>
              <a:t>7/1/2014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Παρακολούθηση Κινδύνων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D2111-3F8D-4F16-86CC-00F4521D09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5110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8C30-C0B7-4ABE-B6EB-80784E927538}" type="datetime1">
              <a:rPr lang="el-GR" smtClean="0"/>
              <a:t>7/1/2014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Παρακολούθηση Κινδύνων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D2111-3F8D-4F16-86CC-00F4521D09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5648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EDDB4-00B9-4FC4-85D5-17120B087721}" type="datetime1">
              <a:rPr lang="el-GR" smtClean="0"/>
              <a:t>7/1/2014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Παρακολούθηση Κινδύνων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D2111-3F8D-4F16-86CC-00F4521D09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8112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8904A-6667-46A8-9882-610A3432A796}" type="datetime1">
              <a:rPr lang="el-GR" smtClean="0"/>
              <a:t>7/1/2014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Παρακολούθηση Κινδύνων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D2111-3F8D-4F16-86CC-00F4521D09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2052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36147-E418-4098-9ADE-7D3EDFB80949}" type="datetime1">
              <a:rPr lang="el-GR" smtClean="0"/>
              <a:t>7/1/2014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Παρακολούθηση Κινδύνων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D2111-3F8D-4F16-86CC-00F4521D09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4680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A7ABC-E9B9-4866-A95A-6F4A3CCDE831}" type="datetime1">
              <a:rPr lang="el-GR" smtClean="0"/>
              <a:t>7/1/2014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Παρακολούθηση Κινδύνων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D2111-3F8D-4F16-86CC-00F4521D09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4763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sa/3.0/deed.el" TargetMode="Externa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microsoft.com/office/2007/relationships/hdphoto" Target="../media/hdphoto1.wdp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3" y="449263"/>
            <a:ext cx="3455987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Τίτλος 1"/>
          <p:cNvSpPr>
            <a:spLocks noGrp="1"/>
          </p:cNvSpPr>
          <p:nvPr>
            <p:ph type="ctrTitle"/>
          </p:nvPr>
        </p:nvSpPr>
        <p:spPr>
          <a:xfrm>
            <a:off x="381000" y="1760289"/>
            <a:ext cx="8382000" cy="1236663"/>
          </a:xfrm>
        </p:spPr>
        <p:txBody>
          <a:bodyPr>
            <a:noAutofit/>
          </a:bodyPr>
          <a:lstStyle/>
          <a:p>
            <a:r>
              <a:rPr lang="el-GR" altLang="el-GR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Διαχείριση Κινδύνου</a:t>
            </a:r>
            <a:endParaRPr lang="el-GR" altLang="el-GR" dirty="0" smtClean="0">
              <a:latin typeface="Calibri" panose="020F0502020204030204" pitchFamily="34" charset="0"/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</p:nvPr>
        </p:nvSpPr>
        <p:spPr>
          <a:xfrm>
            <a:off x="467544" y="3140968"/>
            <a:ext cx="8280920" cy="2316088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/>
            </a:pPr>
            <a:r>
              <a:rPr lang="el-GR" sz="2800" b="1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Ενότητα </a:t>
            </a: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7</a:t>
            </a:r>
            <a:r>
              <a:rPr lang="en-US" sz="2800" b="1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  </a:t>
            </a:r>
            <a:r>
              <a:rPr lang="el-GR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Παρακολούθηση Κινδύνων.</a:t>
            </a:r>
            <a:endParaRPr lang="el-GR" sz="2800" dirty="0">
              <a:solidFill>
                <a:prstClr val="black"/>
              </a:solidFill>
              <a:latin typeface="Calibri" panose="020F0502020204030204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 </a:t>
            </a:r>
            <a:r>
              <a:rPr lang="el-GR" sz="2800" b="1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Διδάσκων: Β</a:t>
            </a:r>
            <a:r>
              <a:rPr lang="el-GR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ασιλική Καζαντζή, </a:t>
            </a:r>
          </a:p>
          <a:p>
            <a:pPr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Επίκουρος Καθηγήτρια.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Τμήμα Διοίκηση Επιχειρήσεων. </a:t>
            </a:r>
            <a:endParaRPr lang="en-US" sz="2800" b="1" dirty="0">
              <a:solidFill>
                <a:prstClr val="black"/>
              </a:solidFill>
              <a:latin typeface="Calibri" panose="020F0502020204030204" pitchFamily="34" charset="0"/>
              <a:cs typeface="Arial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/>
          </a:p>
        </p:txBody>
      </p:sp>
      <p:pic>
        <p:nvPicPr>
          <p:cNvPr id="9" name="Εικόνα 2" descr=" Λογότυπο για Άδειες χρήσης Creative Commons, B Y, S A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7887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4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Επεξεργασία: </a:t>
            </a:r>
            <a:r>
              <a:rPr lang="el-GR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Σοφιανίδου</a:t>
            </a:r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Γεωργία</a:t>
            </a:r>
            <a:endParaRPr lang="el-G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Εικόνα 1" descr=" Λογότυπο για Άδειες χρήσης Creative Commons, B Y, S A. 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6076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>
                <a:latin typeface="Calibri" panose="020F0502020204030204" pitchFamily="34" charset="0"/>
              </a:rPr>
              <a:t>Άδειες χρήσης </a:t>
            </a:r>
            <a:endParaRPr lang="el-GR" altLang="el-GR" dirty="0" smtClean="0">
              <a:latin typeface="Calibri" panose="020F0502020204030204" pitchFamily="34" charset="0"/>
            </a:endParaRPr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l-GR" altLang="el-GR" sz="2800" dirty="0" smtClean="0">
                <a:latin typeface="Calibri" panose="020F0502020204030204" pitchFamily="34" charset="0"/>
              </a:rPr>
              <a:t>Το παρόν εκπαιδευτικό υλικό υπόκειται στην παρακάτω άδεια χρήσης </a:t>
            </a:r>
            <a:r>
              <a:rPr lang="en-US" altLang="el-GR" sz="2800" dirty="0" smtClean="0">
                <a:latin typeface="Calibri" panose="020F0502020204030204" pitchFamily="34" charset="0"/>
              </a:rPr>
              <a:t>Creative Commons</a:t>
            </a:r>
            <a:r>
              <a:rPr lang="el-GR" altLang="el-GR" sz="2800" dirty="0" smtClean="0">
                <a:latin typeface="Calibri" panose="020F0502020204030204" pitchFamily="34" charset="0"/>
              </a:rPr>
              <a:t> (</a:t>
            </a:r>
            <a:r>
              <a:rPr lang="en-US" altLang="el-GR" sz="2800" dirty="0" smtClean="0">
                <a:latin typeface="Calibri" panose="020F0502020204030204" pitchFamily="34" charset="0"/>
              </a:rPr>
              <a:t>C C)</a:t>
            </a:r>
            <a:r>
              <a:rPr lang="el-GR" altLang="el-GR" sz="2800" dirty="0" smtClean="0">
                <a:latin typeface="Calibri" panose="020F0502020204030204" pitchFamily="34" charset="0"/>
              </a:rPr>
              <a:t>: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Αναφορά δημιουργού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 (B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 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Y)</a:t>
            </a:r>
            <a:r>
              <a:rPr lang="en-US" altLang="el-GR" sz="2400" dirty="0" smtClean="0">
                <a:latin typeface="Calibri" panose="020F0502020204030204" pitchFamily="34" charset="0"/>
              </a:rPr>
              <a:t>,</a:t>
            </a:r>
            <a:r>
              <a:rPr lang="el-GR" altLang="el-GR" sz="2400" dirty="0" smtClean="0">
                <a:latin typeface="Calibri" panose="020F0502020204030204" pitchFamily="34" charset="0"/>
              </a:rPr>
              <a:t>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Παρόμοια Διανομή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 (S A)</a:t>
            </a:r>
            <a:r>
              <a:rPr lang="en-US" altLang="el-GR" sz="2400" dirty="0" smtClean="0">
                <a:latin typeface="Calibri" panose="020F0502020204030204" pitchFamily="34" charset="0"/>
              </a:rPr>
              <a:t>,</a:t>
            </a:r>
            <a:r>
              <a:rPr lang="el-GR" altLang="el-GR" sz="2400" dirty="0" smtClean="0">
                <a:latin typeface="Calibri" panose="020F0502020204030204" pitchFamily="34" charset="0"/>
              </a:rPr>
              <a:t>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3.0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,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 Μη εισαγόμενο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.</a:t>
            </a:r>
            <a:r>
              <a:rPr lang="en-US" altLang="el-GR" sz="2400" dirty="0" smtClean="0">
                <a:latin typeface="Calibri" panose="020F0502020204030204" pitchFamily="34" charset="0"/>
              </a:rPr>
              <a:t> </a:t>
            </a:r>
            <a:endParaRPr lang="el-GR" altLang="el-GR" sz="2400" dirty="0" smtClean="0">
              <a:latin typeface="Calibri" panose="020F0502020204030204" pitchFamily="34" charset="0"/>
            </a:endParaRPr>
          </a:p>
          <a:p>
            <a:r>
              <a:rPr lang="el-GR" altLang="el-GR" sz="2800" dirty="0" smtClean="0">
                <a:latin typeface="Calibri" panose="020F0502020204030204" pitchFamily="34" charset="0"/>
              </a:rPr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1026" name="Εικόνα 1" descr=" Λογότυπο για Άδειες χρήσης Creative Commons, B Y, S A. 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656" y="5516563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Θέση αριθμού διαφάνειας 1" descr=".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1592C4-C974-4E42-A8EF-7721567A32B8}" type="slidenum">
              <a:rPr lang="el-GR" altLang="el-GR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l-GR" altLang="el-GR" sz="1400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174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>
                <a:latin typeface="Calibri" panose="020F0502020204030204" pitchFamily="34" charset="0"/>
              </a:rPr>
              <a:t>Χρηματοδότηση</a:t>
            </a:r>
            <a:r>
              <a:rPr lang="el-GR" b="1" dirty="0" smtClean="0"/>
              <a:t>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Calibri" panose="020F0502020204030204" pitchFamily="34" charset="0"/>
              </a:rPr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  <a:r>
              <a:rPr lang="el-GR" sz="2000" dirty="0" smtClean="0">
                <a:latin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  <a:endParaRPr lang="el-GR" sz="2000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l-GR" sz="2000" dirty="0" smtClean="0">
                <a:latin typeface="Calibri" panose="020F0502020204030204" pitchFamily="34" charset="0"/>
              </a:rPr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>
                <a:latin typeface="Calibri" panose="020F0502020204030204" pitchFamily="34" charset="0"/>
              </a:rPr>
              <a:t>. </a:t>
            </a:r>
            <a:endParaRPr lang="el-GR" sz="2000" dirty="0" smtClean="0">
              <a:latin typeface="Calibri" panose="020F0502020204030204" pitchFamily="34" charset="0"/>
            </a:endParaRPr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545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>
                <a:solidFill>
                  <a:srgbClr val="333333"/>
                </a:solidFill>
              </a:rPr>
              <a:t>Σκοποί ενότητας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l-GR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 smtClean="0"/>
              <a:t>Να γνωρίζουν την εξέλιξη της πληροφορικής, σε σχέση με την εξέλιξη της εκπαίδευσης, και τις μεθοδολογίες της εκπαίδευσης.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 smtClean="0"/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Παρακολούθηση Κινδύνων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25" name="Θέση αριθμού διαφάνειας 1" descr=".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AF2AC6-652D-4AD1-A671-8B499591D49C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911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>
                <a:solidFill>
                  <a:srgbClr val="333333"/>
                </a:solidFill>
              </a:rPr>
              <a:t>Περιεχόμενα ενότητας</a:t>
            </a:r>
          </a:p>
        </p:txBody>
      </p:sp>
      <p:sp>
        <p:nvSpPr>
          <p:cNvPr id="4" name="Θέση περιεχομένου 1">
            <a:hlinkClick r:id="rId3" action="ppaction://hlinksldjump" tooltip="Μετάβαση στη διαφάνεια 6"/>
          </p:cNvPr>
          <p:cNvSpPr/>
          <p:nvPr/>
        </p:nvSpPr>
        <p:spPr>
          <a:xfrm>
            <a:off x="809625" y="263716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dirty="0">
                <a:solidFill>
                  <a:srgbClr val="0070C0"/>
                </a:solidFill>
              </a:rPr>
              <a:t>1)  </a:t>
            </a:r>
            <a:r>
              <a:rPr lang="el-GR" sz="2800" i="1" dirty="0" smtClean="0">
                <a:solidFill>
                  <a:srgbClr val="0070C0"/>
                </a:solidFill>
              </a:rPr>
              <a:t>Παρακολούθηση κινδύνων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8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Παρακολούθηση Κινδύνων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53" name="Θέση αριθμού διαφάνειας 1" descr=".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9E2987-2DF3-4883-B675-0E329C0F7C88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790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 smtClean="0"/>
              <a:t>Συνεχιζόμενη διαδικασία διαχείρισης κινδύνων</a:t>
            </a:r>
            <a:endParaRPr lang="el-GR" sz="4000" dirty="0"/>
          </a:p>
        </p:txBody>
      </p:sp>
      <p:pic>
        <p:nvPicPr>
          <p:cNvPr id="6" name="Θέση περιεχομένου 1" descr="Εικόνα του σχεδιασμού διαχείρισης κινδύνων.&#10;Ο κύκλος της διαχείρισης κινδύνων περιέχει, τον εντοπισμό, την ανάλυση, την αντιμετώπιση, και την παρακολούθηση. Η παρακολούθηση κινδύνων είναι το στάδιο που επανακινεί τον κύκλο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476648"/>
            <a:ext cx="6048672" cy="4989300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Παρακολούθηση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D2111-3F8D-4F16-86CC-00F4521D0987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337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Σκοπός σταδίου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eaLnBrk="0" fontAlgn="base" hangingPunct="0">
              <a:spcBef>
                <a:spcPts val="0"/>
              </a:spcBef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endParaRPr lang="el-GR" altLang="el-GR" sz="2000" kern="0" dirty="0" smtClean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800" kern="0" dirty="0" smtClean="0">
                <a:solidFill>
                  <a:srgbClr val="000000"/>
                </a:solidFill>
              </a:rPr>
              <a:t>Παρακολούθηση </a:t>
            </a:r>
            <a:r>
              <a:rPr lang="el-GR" altLang="el-GR" sz="2800" kern="0" dirty="0" err="1">
                <a:solidFill>
                  <a:srgbClr val="000000"/>
                </a:solidFill>
              </a:rPr>
              <a:t>εντοπισθέντων</a:t>
            </a:r>
            <a:r>
              <a:rPr lang="el-GR" altLang="el-GR" sz="2800" kern="0" dirty="0">
                <a:solidFill>
                  <a:srgbClr val="000000"/>
                </a:solidFill>
              </a:rPr>
              <a:t>, </a:t>
            </a:r>
            <a:r>
              <a:rPr lang="el-GR" altLang="el-GR" sz="2800" kern="0" dirty="0" err="1" smtClean="0">
                <a:solidFill>
                  <a:srgbClr val="000000"/>
                </a:solidFill>
              </a:rPr>
              <a:t>εναπομείναντων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, </a:t>
            </a:r>
            <a:r>
              <a:rPr lang="el-GR" altLang="el-GR" sz="2800" kern="0" dirty="0">
                <a:solidFill>
                  <a:srgbClr val="000000"/>
                </a:solidFill>
              </a:rPr>
              <a:t>και δευτερευόντων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κινδύνων.</a:t>
            </a:r>
            <a:endParaRPr lang="el-GR" altLang="el-GR" sz="2800" kern="0" dirty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800" kern="0" dirty="0">
                <a:solidFill>
                  <a:srgbClr val="000000"/>
                </a:solidFill>
              </a:rPr>
              <a:t>Εντοπισμός νέων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κινδύνων.</a:t>
            </a:r>
            <a:endParaRPr lang="el-GR" altLang="el-GR" sz="2800" kern="0" dirty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800" kern="0" dirty="0">
                <a:solidFill>
                  <a:srgbClr val="000000"/>
                </a:solidFill>
              </a:rPr>
              <a:t>Πιθανή αναθεώρηση σχεδίων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αντιμετώπισης.</a:t>
            </a:r>
            <a:endParaRPr lang="el-GR" altLang="el-GR" sz="2800" kern="0" dirty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800" kern="0" dirty="0">
                <a:solidFill>
                  <a:srgbClr val="000000"/>
                </a:solidFill>
              </a:rPr>
              <a:t>Έλεγχος εκτέλεσης ενεργειών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αντιμετώπισης.</a:t>
            </a:r>
            <a:endParaRPr lang="el-GR" altLang="el-GR" sz="2800" kern="0" dirty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800" kern="0" dirty="0">
                <a:solidFill>
                  <a:srgbClr val="000000"/>
                </a:solidFill>
              </a:rPr>
              <a:t>Εξέταση αποτελεσματικότητας των ενεργειών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αντιμετώπισης</a:t>
            </a:r>
            <a:r>
              <a:rPr lang="el-GR" altLang="el-GR" sz="2800" dirty="0" smtClean="0"/>
              <a:t>.</a:t>
            </a:r>
            <a:endParaRPr lang="el-GR" altLang="el-GR" sz="2800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Παρακολούθηση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D2111-3F8D-4F16-86CC-00F4521D0987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953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Βασικές λειτουργίες παρακολούθησης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4146"/>
              </a:buClr>
              <a:buNone/>
            </a:pPr>
            <a:r>
              <a:rPr lang="el-GR" altLang="el-GR" sz="2400" b="1" kern="0" dirty="0" smtClean="0">
                <a:solidFill>
                  <a:srgbClr val="C00000"/>
                </a:solidFill>
              </a:rPr>
              <a:t>1. 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Παρακολούθηση </a:t>
            </a:r>
            <a:r>
              <a:rPr lang="el-GR" altLang="el-GR" sz="2400" kern="0" dirty="0">
                <a:solidFill>
                  <a:srgbClr val="000000"/>
                </a:solidFill>
              </a:rPr>
              <a:t>υλοποίησης ενεργειών αντιμετώπισης </a:t>
            </a:r>
            <a:endParaRPr lang="el-GR" altLang="el-GR" sz="2400" kern="0" dirty="0" smtClean="0">
              <a:solidFill>
                <a:srgbClr val="000000"/>
              </a:solidFill>
            </a:endParaRPr>
          </a:p>
          <a:p>
            <a:pPr marL="400050" lvl="1" indent="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FF4146"/>
              </a:buClr>
              <a:buNone/>
            </a:pPr>
            <a:r>
              <a:rPr lang="el-GR" altLang="el-GR" sz="2400" kern="0" dirty="0" smtClean="0">
                <a:solidFill>
                  <a:srgbClr val="000000"/>
                </a:solidFill>
              </a:rPr>
              <a:t>κινδύνων.</a:t>
            </a:r>
            <a:endParaRPr lang="el-GR" altLang="el-GR" sz="2400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FF4146"/>
              </a:buClr>
              <a:buNone/>
            </a:pPr>
            <a:r>
              <a:rPr lang="el-GR" altLang="el-GR" sz="2400" b="1" kern="0" dirty="0" smtClean="0">
                <a:solidFill>
                  <a:srgbClr val="C00000"/>
                </a:solidFill>
              </a:rPr>
              <a:t>2. 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Παρακολούθηση </a:t>
            </a:r>
            <a:r>
              <a:rPr lang="el-GR" altLang="el-GR" sz="2400" kern="0" dirty="0">
                <a:solidFill>
                  <a:srgbClr val="000000"/>
                </a:solidFill>
              </a:rPr>
              <a:t>εμφάνισης προπομπών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κινδύνων.</a:t>
            </a:r>
            <a:endParaRPr lang="el-GR" altLang="el-GR" sz="2400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FF4146"/>
              </a:buClr>
              <a:buNone/>
            </a:pPr>
            <a:r>
              <a:rPr lang="el-GR" altLang="el-GR" sz="2400" b="1" kern="0" dirty="0" smtClean="0">
                <a:solidFill>
                  <a:srgbClr val="C00000"/>
                </a:solidFill>
              </a:rPr>
              <a:t>3. 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Διαχείριση </a:t>
            </a:r>
            <a:r>
              <a:rPr lang="el-GR" altLang="el-GR" sz="2400" kern="0" dirty="0">
                <a:solidFill>
                  <a:srgbClr val="000000"/>
                </a:solidFill>
              </a:rPr>
              <a:t>σχεδίου αντιμετώπισης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κινδύνων.</a:t>
            </a:r>
            <a:endParaRPr lang="el-GR" altLang="el-GR" sz="2400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FF4146"/>
              </a:buClr>
              <a:buNone/>
            </a:pPr>
            <a:r>
              <a:rPr lang="el-GR" altLang="el-GR" sz="2400" b="1" kern="0" dirty="0" smtClean="0">
                <a:solidFill>
                  <a:srgbClr val="C00000"/>
                </a:solidFill>
              </a:rPr>
              <a:t>4. 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Εντοπισμός </a:t>
            </a:r>
            <a:r>
              <a:rPr lang="el-GR" altLang="el-GR" sz="2400" kern="0" dirty="0">
                <a:solidFill>
                  <a:srgbClr val="000000"/>
                </a:solidFill>
              </a:rPr>
              <a:t>νέων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κινδύνων.</a:t>
            </a:r>
            <a:endParaRPr lang="el-GR" altLang="el-GR" sz="2400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4146"/>
              </a:buClr>
              <a:buNone/>
            </a:pPr>
            <a:r>
              <a:rPr lang="el-GR" altLang="el-GR" sz="2400" b="1" kern="0" dirty="0" smtClean="0">
                <a:solidFill>
                  <a:srgbClr val="C00000"/>
                </a:solidFill>
              </a:rPr>
              <a:t>5. 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Διαχείριση </a:t>
            </a:r>
            <a:r>
              <a:rPr lang="el-GR" altLang="el-GR" sz="2400" kern="0" dirty="0">
                <a:solidFill>
                  <a:srgbClr val="000000"/>
                </a:solidFill>
              </a:rPr>
              <a:t>μη </a:t>
            </a:r>
            <a:r>
              <a:rPr lang="el-GR" altLang="el-GR" sz="2400" kern="0" dirty="0" err="1">
                <a:solidFill>
                  <a:srgbClr val="000000"/>
                </a:solidFill>
              </a:rPr>
              <a:t>εντοπισθέντων</a:t>
            </a:r>
            <a:r>
              <a:rPr lang="el-GR" altLang="el-GR" sz="2400" kern="0" dirty="0">
                <a:solidFill>
                  <a:srgbClr val="000000"/>
                </a:solidFill>
              </a:rPr>
              <a:t> κινδύνων που </a:t>
            </a:r>
            <a:endParaRPr lang="el-GR" altLang="el-GR" sz="2400" kern="0" dirty="0" smtClean="0">
              <a:solidFill>
                <a:srgbClr val="000000"/>
              </a:solidFill>
            </a:endParaRPr>
          </a:p>
          <a:p>
            <a:pPr marL="400050" lvl="1" indent="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FF4146"/>
              </a:buClr>
              <a:buNone/>
            </a:pPr>
            <a:r>
              <a:rPr lang="el-GR" altLang="el-GR" sz="2400" kern="0" dirty="0" smtClean="0">
                <a:solidFill>
                  <a:srgbClr val="000000"/>
                </a:solidFill>
              </a:rPr>
              <a:t>εμφανίζονται.</a:t>
            </a:r>
            <a:endParaRPr lang="el-GR" altLang="el-GR" sz="2400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FF4146"/>
              </a:buClr>
              <a:buNone/>
            </a:pPr>
            <a:r>
              <a:rPr lang="el-GR" altLang="el-GR" sz="2400" b="1" kern="0" dirty="0" smtClean="0">
                <a:solidFill>
                  <a:srgbClr val="C00000"/>
                </a:solidFill>
              </a:rPr>
              <a:t>6. 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Παρακολούθηση </a:t>
            </a:r>
            <a:r>
              <a:rPr lang="el-GR" altLang="el-GR" sz="2400" kern="0" dirty="0">
                <a:solidFill>
                  <a:srgbClr val="000000"/>
                </a:solidFill>
              </a:rPr>
              <a:t>των «πράσινων»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κινδύνων.</a:t>
            </a:r>
            <a:endParaRPr lang="el-GR" altLang="el-GR" sz="2400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4146"/>
              </a:buClr>
              <a:buNone/>
            </a:pPr>
            <a:r>
              <a:rPr lang="el-GR" altLang="el-GR" sz="2400" b="1" kern="0" dirty="0" smtClean="0">
                <a:solidFill>
                  <a:srgbClr val="C00000"/>
                </a:solidFill>
              </a:rPr>
              <a:t>7. 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Κοινοποίηση </a:t>
            </a:r>
            <a:r>
              <a:rPr lang="el-GR" altLang="el-GR" sz="2400" kern="0" dirty="0">
                <a:solidFill>
                  <a:srgbClr val="000000"/>
                </a:solidFill>
              </a:rPr>
              <a:t>στοιχείων για τη διαχείριση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κινδύνων</a:t>
            </a:r>
            <a:r>
              <a:rPr lang="el-GR" altLang="el-GR" sz="2400" dirty="0" smtClean="0"/>
              <a:t>.</a:t>
            </a:r>
            <a:endParaRPr lang="el-GR" altLang="el-GR" sz="2400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Παρακολούθηση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D2111-3F8D-4F16-86CC-00F4521D0987}" type="slidenum">
              <a:rPr lang="el-GR" sz="1400" smtClean="0">
                <a:solidFill>
                  <a:schemeClr val="tx1"/>
                </a:solidFill>
              </a:rPr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036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Παρακολούθηση κινδύνων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800" kern="0" dirty="0">
                <a:solidFill>
                  <a:srgbClr val="000000"/>
                </a:solidFill>
              </a:rPr>
              <a:t>Φύλλο κινδύνου</a:t>
            </a:r>
            <a:r>
              <a:rPr lang="en-US" altLang="el-GR" sz="2800" kern="0" dirty="0">
                <a:solidFill>
                  <a:srgbClr val="000000"/>
                </a:solidFill>
              </a:rPr>
              <a:t>: </a:t>
            </a:r>
            <a:r>
              <a:rPr lang="el-GR" altLang="el-GR" sz="2800" kern="0" dirty="0">
                <a:solidFill>
                  <a:srgbClr val="000000"/>
                </a:solidFill>
              </a:rPr>
              <a:t>Η ταυτότητα του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κινδύνου.</a:t>
            </a:r>
            <a:endParaRPr lang="el-GR" altLang="el-GR" sz="2800" kern="0" dirty="0">
              <a:solidFill>
                <a:srgbClr val="000000"/>
              </a:solidFill>
            </a:endParaRPr>
          </a:p>
          <a:p>
            <a:pPr lvl="2" indent="-34200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00CC99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>
                <a:solidFill>
                  <a:srgbClr val="000000"/>
                </a:solidFill>
              </a:rPr>
              <a:t>Δημιουργείται κατά τον εντοπισμό του </a:t>
            </a:r>
            <a:r>
              <a:rPr lang="el-GR" altLang="el-GR" kern="0" dirty="0" smtClean="0">
                <a:solidFill>
                  <a:srgbClr val="000000"/>
                </a:solidFill>
              </a:rPr>
              <a:t>κινδύνου.</a:t>
            </a:r>
            <a:endParaRPr lang="el-GR" altLang="el-GR" kern="0" dirty="0">
              <a:solidFill>
                <a:srgbClr val="000000"/>
              </a:solidFill>
            </a:endParaRPr>
          </a:p>
          <a:p>
            <a:pPr lvl="2" indent="-34200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00CC99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>
                <a:solidFill>
                  <a:srgbClr val="000000"/>
                </a:solidFill>
              </a:rPr>
              <a:t>Αρχειοθετείται για λόγους διαχείρισης </a:t>
            </a:r>
            <a:r>
              <a:rPr lang="el-GR" altLang="el-GR" kern="0" dirty="0" smtClean="0">
                <a:solidFill>
                  <a:srgbClr val="000000"/>
                </a:solidFill>
              </a:rPr>
              <a:t>γνώσης.</a:t>
            </a:r>
            <a:endParaRPr lang="el-GR" altLang="el-GR" kern="0" dirty="0">
              <a:solidFill>
                <a:srgbClr val="000000"/>
              </a:solidFill>
            </a:endParaRPr>
          </a:p>
          <a:p>
            <a:pPr lvl="2" indent="-34200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00CC99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>
                <a:solidFill>
                  <a:srgbClr val="000000"/>
                </a:solidFill>
              </a:rPr>
              <a:t>Περιλαμβάνει γενικά στοιχεία του κινδύνου, στοιχεία από την ανάλυση του κινδύνου, στοιχεία για την αντιμετώπιση του </a:t>
            </a:r>
            <a:r>
              <a:rPr lang="el-GR" altLang="el-GR" kern="0" dirty="0" smtClean="0">
                <a:solidFill>
                  <a:srgbClr val="000000"/>
                </a:solidFill>
              </a:rPr>
              <a:t>κινδύνου, </a:t>
            </a:r>
            <a:r>
              <a:rPr lang="el-GR" altLang="el-GR" kern="0" dirty="0">
                <a:solidFill>
                  <a:srgbClr val="000000"/>
                </a:solidFill>
              </a:rPr>
              <a:t>και κάποιες </a:t>
            </a:r>
            <a:r>
              <a:rPr lang="el-GR" altLang="el-GR" kern="0" dirty="0" smtClean="0">
                <a:solidFill>
                  <a:srgbClr val="000000"/>
                </a:solidFill>
              </a:rPr>
              <a:t>παρατηρήσεις.</a:t>
            </a:r>
            <a:endParaRPr lang="el-GR" altLang="el-GR" kern="0" dirty="0">
              <a:solidFill>
                <a:srgbClr val="000000"/>
              </a:solidFill>
            </a:endParaRPr>
          </a:p>
          <a:p>
            <a:pPr lvl="2" indent="-3420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00CC99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>
                <a:solidFill>
                  <a:srgbClr val="000000"/>
                </a:solidFill>
              </a:rPr>
              <a:t>Ανάλογα με το υπό μελέτη έργο και την ωριμότητα των </a:t>
            </a:r>
            <a:r>
              <a:rPr lang="el-GR" altLang="el-GR" kern="0" dirty="0" smtClean="0">
                <a:solidFill>
                  <a:srgbClr val="000000"/>
                </a:solidFill>
              </a:rPr>
              <a:t>στελεχών σε </a:t>
            </a:r>
            <a:r>
              <a:rPr lang="el-GR" altLang="el-GR" kern="0" dirty="0">
                <a:solidFill>
                  <a:srgbClr val="000000"/>
                </a:solidFill>
              </a:rPr>
              <a:t>σχέση με τη διαχείριση κινδύνων, το φύλλο κινδύνου τροποποιείται </a:t>
            </a:r>
            <a:r>
              <a:rPr lang="el-GR" altLang="el-GR" kern="0" dirty="0" smtClean="0">
                <a:solidFill>
                  <a:srgbClr val="000000"/>
                </a:solidFill>
              </a:rPr>
              <a:t>ανάλογα</a:t>
            </a:r>
            <a:r>
              <a:rPr lang="el-GR" altLang="el-GR" dirty="0" smtClean="0"/>
              <a:t>.</a:t>
            </a:r>
            <a:endParaRPr lang="el-GR" altLang="el-GR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Παρακολούθηση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D2111-3F8D-4F16-86CC-00F4521D0987}" type="slidenum">
              <a:rPr lang="el-GR" sz="1400" smtClean="0">
                <a:solidFill>
                  <a:schemeClr val="tx1"/>
                </a:solidFill>
              </a:rPr>
              <a:t>9</a:t>
            </a:fld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936240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4/1/2014 6:18:02 μμ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050,2051,3,9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1026,3077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8,6153,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8,7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Προσαρμοσμένο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110B55B6-D74D-4F79-A3FF-5F28804F50D8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363</Words>
  <Application>Microsoft Office PowerPoint</Application>
  <PresentationFormat>Προβολή στην οθόνη (4:3)</PresentationFormat>
  <Paragraphs>60</Paragraphs>
  <Slides>10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Θέμα του Office</vt:lpstr>
      <vt:lpstr>Διαχείριση Κινδύνου</vt:lpstr>
      <vt:lpstr>Άδειες χρήσης </vt:lpstr>
      <vt:lpstr>Χρηματοδότηση </vt:lpstr>
      <vt:lpstr>Σκοποί ενότητας </vt:lpstr>
      <vt:lpstr>Περιεχόμενα ενότητας</vt:lpstr>
      <vt:lpstr>Συνεχιζόμενη διαδικασία διαχείρισης κινδύνων</vt:lpstr>
      <vt:lpstr>Σκοπός σταδίου</vt:lpstr>
      <vt:lpstr>Βασικές λειτουργίες παρακολούθησης</vt:lpstr>
      <vt:lpstr>Παρακολούθηση κινδύνων</vt:lpstr>
      <vt:lpstr>Τέλος ενότητας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Διαχείριση Κινδύνου</dc:title>
  <dc:creator>user</dc:creator>
  <cp:lastModifiedBy>user</cp:lastModifiedBy>
  <cp:revision>10</cp:revision>
  <dcterms:created xsi:type="dcterms:W3CDTF">2014-01-04T15:47:36Z</dcterms:created>
  <dcterms:modified xsi:type="dcterms:W3CDTF">2014-01-07T10:54:39Z</dcterms:modified>
</cp:coreProperties>
</file>