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0.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4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4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4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7.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8.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0.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51.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52.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53.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7"/>
  </p:notesMasterIdLst>
  <p:sldIdLst>
    <p:sldId id="256" r:id="rId3"/>
    <p:sldId id="257" r:id="rId4"/>
    <p:sldId id="259" r:id="rId5"/>
    <p:sldId id="261" r:id="rId6"/>
    <p:sldId id="262" r:id="rId7"/>
    <p:sldId id="378"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344" r:id="rId55"/>
    <p:sldId id="280" r:id="rId56"/>
  </p:sldIdLst>
  <p:sldSz cx="9144000" cy="6858000" type="screen4x3"/>
  <p:notesSz cx="6858000" cy="9144000"/>
  <p:custDataLst>
    <p:tags r:id="rId5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2250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05858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3446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8592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00415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5521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1438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67060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784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9408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2078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21143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53576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3042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51704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9930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95001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33300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85280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5253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18180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567913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9177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393381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278876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41021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535216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621119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909384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46505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548307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761926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050915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802350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72057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668537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144401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639465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239159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55259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85381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738938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915095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59528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3235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729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10" Type="http://schemas.microsoft.com/office/2007/relationships/hdphoto" Target="../media/hdphoto1.wdp"/><Relationship Id="rId4" Type="http://schemas.openxmlformats.org/officeDocument/2006/relationships/tags" Target="../tags/tag5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10" Type="http://schemas.microsoft.com/office/2007/relationships/hdphoto" Target="../media/hdphoto1.wdp"/><Relationship Id="rId4" Type="http://schemas.openxmlformats.org/officeDocument/2006/relationships/tags" Target="../tags/tag66.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10" Type="http://schemas.microsoft.com/office/2007/relationships/hdphoto" Target="../media/hdphoto1.wdp"/><Relationship Id="rId4" Type="http://schemas.openxmlformats.org/officeDocument/2006/relationships/tags" Target="../tags/tag81.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5.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2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2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notesSlide" Target="../notesSlides/notesSlide2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10" Type="http://schemas.microsoft.com/office/2007/relationships/hdphoto" Target="../media/hdphoto1.wdp"/><Relationship Id="rId4" Type="http://schemas.openxmlformats.org/officeDocument/2006/relationships/tags" Target="../tags/tag135.xml"/><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notesSlide" Target="../notesSlides/notesSlide2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6.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notesSlide" Target="../notesSlides/notesSlide3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32.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notesSlide" Target="../notesSlides/notesSlide3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33.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notesSlide" Target="../notesSlides/notesSlide3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34.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notesSlide" Target="../notesSlides/notesSlide34.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68.xml"/><Relationship Id="rId7" Type="http://schemas.openxmlformats.org/officeDocument/2006/relationships/notesSlide" Target="../notesSlides/notesSlide35.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2.xml"/><Relationship Id="rId5" Type="http://schemas.openxmlformats.org/officeDocument/2006/relationships/tags" Target="../tags/tag170.xml"/><Relationship Id="rId10" Type="http://schemas.microsoft.com/office/2007/relationships/hdphoto" Target="../media/hdphoto1.wdp"/><Relationship Id="rId4" Type="http://schemas.openxmlformats.org/officeDocument/2006/relationships/tags" Target="../tags/tag169.xml"/><Relationship Id="rId9"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36.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37.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notesSlide" Target="../notesSlides/notesSlide37.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2.xml"/><Relationship Id="rId5" Type="http://schemas.openxmlformats.org/officeDocument/2006/relationships/tags" Target="../tags/tag180.xml"/><Relationship Id="rId4" Type="http://schemas.openxmlformats.org/officeDocument/2006/relationships/tags" Target="../tags/tag179.xml"/></Relationships>
</file>

<file path=ppt/slides/_rels/slide38.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notesSlide" Target="../notesSlides/notesSlide38.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tags" Target="../tags/tag184.xml"/></Relationships>
</file>

<file path=ppt/slides/_rels/slide3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88.xml"/><Relationship Id="rId7" Type="http://schemas.openxmlformats.org/officeDocument/2006/relationships/notesSlide" Target="../notesSlides/notesSlide39.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2.xml"/><Relationship Id="rId5" Type="http://schemas.openxmlformats.org/officeDocument/2006/relationships/tags" Target="../tags/tag190.xml"/><Relationship Id="rId10" Type="http://schemas.microsoft.com/office/2007/relationships/hdphoto" Target="../media/hdphoto1.wdp"/><Relationship Id="rId4" Type="http://schemas.openxmlformats.org/officeDocument/2006/relationships/tags" Target="../tags/tag189.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notesSlide" Target="../notesSlides/notesSlide40.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notesSlide" Target="../notesSlides/notesSlide4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s>
</file>

<file path=ppt/slides/_rels/slide42.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notesSlide" Target="../notesSlides/notesSlide4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2.xml"/><Relationship Id="rId5" Type="http://schemas.openxmlformats.org/officeDocument/2006/relationships/tags" Target="../tags/tag205.xml"/><Relationship Id="rId4" Type="http://schemas.openxmlformats.org/officeDocument/2006/relationships/tags" Target="../tags/tag204.xml"/></Relationships>
</file>

<file path=ppt/slides/_rels/slide43.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notesSlide" Target="../notesSlides/notesSlide4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2.xml"/><Relationship Id="rId5" Type="http://schemas.openxmlformats.org/officeDocument/2006/relationships/tags" Target="../tags/tag210.xml"/><Relationship Id="rId4" Type="http://schemas.openxmlformats.org/officeDocument/2006/relationships/tags" Target="../tags/tag209.xml"/></Relationships>
</file>

<file path=ppt/slides/_rels/slide4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213.xml"/><Relationship Id="rId7" Type="http://schemas.openxmlformats.org/officeDocument/2006/relationships/notesSlide" Target="../notesSlides/notesSlide44.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2.xml"/><Relationship Id="rId5" Type="http://schemas.openxmlformats.org/officeDocument/2006/relationships/tags" Target="../tags/tag215.xml"/><Relationship Id="rId10" Type="http://schemas.microsoft.com/office/2007/relationships/hdphoto" Target="../media/hdphoto1.wdp"/><Relationship Id="rId4" Type="http://schemas.openxmlformats.org/officeDocument/2006/relationships/tags" Target="../tags/tag214.xml"/><Relationship Id="rId9"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tags" Target="../tags/tag218.xml"/><Relationship Id="rId7" Type="http://schemas.openxmlformats.org/officeDocument/2006/relationships/image" Target="../media/image7.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19.xml"/></Relationships>
</file>

<file path=ppt/slides/_rels/slide46.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8.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23.xml"/></Relationships>
</file>

<file path=ppt/slides/_rels/slide47.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image" Target="../media/image9.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227.xml"/></Relationships>
</file>

<file path=ppt/slides/_rels/slide48.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10.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31.xml"/></Relationships>
</file>

<file path=ppt/slides/_rels/slide49.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11.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3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0.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8.xml"/><Relationship Id="rId17" Type="http://schemas.openxmlformats.org/officeDocument/2006/relationships/slide" Target="slide45.xml"/><Relationship Id="rId2" Type="http://schemas.openxmlformats.org/officeDocument/2006/relationships/tags" Target="../tags/tag19.xml"/><Relationship Id="rId16" Type="http://schemas.openxmlformats.org/officeDocument/2006/relationships/slide" Target="slide40.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6.xml"/><Relationship Id="rId5" Type="http://schemas.openxmlformats.org/officeDocument/2006/relationships/tags" Target="../tags/tag22.xml"/><Relationship Id="rId15" Type="http://schemas.openxmlformats.org/officeDocument/2006/relationships/slide" Target="slide36.xml"/><Relationship Id="rId10" Type="http://schemas.openxmlformats.org/officeDocument/2006/relationships/slide" Target="slide15.xml"/><Relationship Id="rId4" Type="http://schemas.openxmlformats.org/officeDocument/2006/relationships/tags" Target="../tags/tag21.xml"/><Relationship Id="rId9" Type="http://schemas.openxmlformats.org/officeDocument/2006/relationships/slide" Target="slide12.xml"/><Relationship Id="rId14" Type="http://schemas.openxmlformats.org/officeDocument/2006/relationships/slide" Target="slide29.xml"/></Relationships>
</file>

<file path=ppt/slides/_rels/slide50.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12.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51.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13.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52.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14.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53.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5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13</a:t>
            </a:r>
            <a:r>
              <a:rPr lang="el-GR" sz="2800" b="1" dirty="0" smtClean="0"/>
              <a:t>:</a:t>
            </a:r>
            <a:r>
              <a:rPr lang="en-US" sz="2800" dirty="0" smtClean="0"/>
              <a:t> </a:t>
            </a:r>
            <a:r>
              <a:rPr lang="el-GR" sz="2800" dirty="0" smtClean="0"/>
              <a:t>Ζωτικά Σημεία - Αρτηριακή Πίεση</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ικανότητα της καρδιάς </a:t>
            </a:r>
            <a:r>
              <a:rPr lang="el-GR" altLang="el-GR" dirty="0" smtClean="0"/>
              <a:t>                        για άντληση (α)</a:t>
            </a:r>
            <a:endParaRPr lang="el-GR" altLang="el-GR" dirty="0"/>
          </a:p>
        </p:txBody>
      </p:sp>
      <p:sp>
        <p:nvSpPr>
          <p:cNvPr id="9" name="Θέση περιεχομένου 8"/>
          <p:cNvSpPr>
            <a:spLocks noGrp="1"/>
          </p:cNvSpPr>
          <p:nvPr>
            <p:ph idx="1"/>
            <p:custDataLst>
              <p:tags r:id="rId3"/>
            </p:custDataLst>
          </p:nvPr>
        </p:nvSpPr>
        <p:spPr>
          <a:xfrm>
            <a:off x="143508" y="1700808"/>
            <a:ext cx="8856984" cy="2351139"/>
          </a:xfrm>
        </p:spPr>
        <p:txBody>
          <a:bodyPr>
            <a:noAutofit/>
          </a:bodyPr>
          <a:lstStyle/>
          <a:p>
            <a:pPr marL="0" indent="0">
              <a:buNone/>
            </a:pPr>
            <a:r>
              <a:rPr lang="el-GR" sz="2800" dirty="0" smtClean="0"/>
              <a:t>Η </a:t>
            </a:r>
            <a:r>
              <a:rPr lang="el-GR" sz="2800" dirty="0"/>
              <a:t>αρτηριακή πίεση είναι το αποτέλεσμα πολλών παραγόντων: </a:t>
            </a:r>
          </a:p>
          <a:p>
            <a:r>
              <a:rPr lang="el-GR" sz="2800" dirty="0"/>
              <a:t>της ικανότητας της καρδιάς για </a:t>
            </a:r>
            <a:r>
              <a:rPr lang="el-GR" sz="2800" dirty="0" smtClean="0"/>
              <a:t>άντληση. </a:t>
            </a:r>
            <a:endParaRPr lang="el-GR" sz="2800" dirty="0"/>
          </a:p>
          <a:p>
            <a:r>
              <a:rPr lang="el-GR" sz="2800" dirty="0"/>
              <a:t>της περιφερειακής αγγειακής </a:t>
            </a:r>
            <a:r>
              <a:rPr lang="el-GR" sz="2800" dirty="0" smtClean="0"/>
              <a:t>αντίστασης.</a:t>
            </a:r>
            <a:endParaRPr lang="el-GR" sz="2800" dirty="0"/>
          </a:p>
          <a:p>
            <a:r>
              <a:rPr lang="el-GR" sz="2800" dirty="0"/>
              <a:t>της ποσότητας και συγκέντρωσης του αίματος.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27846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ικανότητα της καρδιάς </a:t>
            </a:r>
            <a:r>
              <a:rPr lang="el-GR" altLang="el-GR" dirty="0" smtClean="0"/>
              <a:t>                 για άντληση (β)</a:t>
            </a:r>
            <a:endParaRPr lang="el-GR" altLang="el-GR"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r>
              <a:rPr lang="el-GR" sz="2800" dirty="0"/>
              <a:t>Όταν  η ικανότητα της καρδιάς για άντληση είναι αδύναμη, λιγότερο αίμα αντλείται στις αρτηρίες (μικρή καρδιακή απόδοση) και η πίεση του αίματος μειώνεται. </a:t>
            </a:r>
          </a:p>
          <a:p>
            <a:r>
              <a:rPr lang="el-GR" sz="2800" dirty="0"/>
              <a:t>Όταν η ικανότητα της καρδιάς για άντληση είναι μεγάλη, η ποσότητα αίματος που αποδίδεται στην κυκλοφορία αυξάνεται (υψηλή καρδιακή απόδοση) και η αρτηριακή πίεση του αίματος είναι μεγαλύτερη.</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51723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89961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περιφερειακή αγγειακή κατάσταση</a:t>
            </a:r>
          </a:p>
        </p:txBody>
      </p:sp>
      <p:sp>
        <p:nvSpPr>
          <p:cNvPr id="9" name="Θέση περιεχομένου 8"/>
          <p:cNvSpPr>
            <a:spLocks noGrp="1"/>
          </p:cNvSpPr>
          <p:nvPr>
            <p:ph idx="1"/>
            <p:custDataLst>
              <p:tags r:id="rId3"/>
            </p:custDataLst>
          </p:nvPr>
        </p:nvSpPr>
        <p:spPr>
          <a:xfrm>
            <a:off x="89755" y="1427842"/>
            <a:ext cx="8856984" cy="2351139"/>
          </a:xfrm>
        </p:spPr>
        <p:txBody>
          <a:bodyPr>
            <a:noAutofit/>
          </a:bodyPr>
          <a:lstStyle/>
          <a:p>
            <a:r>
              <a:rPr lang="el-GR" sz="2000" dirty="0"/>
              <a:t>Η περιφερειακή αντίσταση μπορεί να αυξήσει την πίεση του αίματος. Η διαστολική πίεση ειδικότερα επηρεάζεται. </a:t>
            </a:r>
          </a:p>
          <a:p>
            <a:r>
              <a:rPr lang="el-GR" sz="2000" dirty="0"/>
              <a:t>Η εσωτερική διάμετρος των </a:t>
            </a:r>
            <a:r>
              <a:rPr lang="el-GR" sz="2000" dirty="0" err="1"/>
              <a:t>αρτηριδίων</a:t>
            </a:r>
            <a:r>
              <a:rPr lang="el-GR" sz="2000" dirty="0"/>
              <a:t> και τριχοειδών αγγείων, κατά ένα μεγάλο βαθμό καθορίζουν την περιφερειακή αντίσταση του αίματος στο σώμα. </a:t>
            </a:r>
          </a:p>
          <a:p>
            <a:r>
              <a:rPr lang="el-GR" sz="2000" dirty="0"/>
              <a:t>Όσο μικρότερο είναι το διάστημα μέσα στα αγγεία τόσο μεγαλύτερη είναι η αντίσταση που παρατηρείται. </a:t>
            </a:r>
          </a:p>
          <a:p>
            <a:r>
              <a:rPr lang="el-GR" sz="2000" dirty="0"/>
              <a:t>Κανονικά τα </a:t>
            </a:r>
            <a:r>
              <a:rPr lang="el-GR" sz="2000" dirty="0" err="1"/>
              <a:t>αρτηρίδια</a:t>
            </a:r>
            <a:r>
              <a:rPr lang="el-GR" sz="2000" dirty="0"/>
              <a:t> είναι σε μια κατάσταση μερικής συστολής. Αύξηση της αγγειοσυστολής, αυξάνει την πίεση ενώ μείωση της αγγειοσυστολής μειώνει την πίεση του αίματος.</a:t>
            </a:r>
          </a:p>
          <a:p>
            <a:r>
              <a:rPr lang="el-GR" sz="2000" dirty="0"/>
              <a:t>Εάν ο ελαστικός ιστός των αρτηριών αντικατασταθεί με ινώδη ιστό, οι αρτηρίες χάνουν πολλές από τις ικανότητές τους να συστέλλονται και να διαστέλλονται. Η κατάσταση αυτή συναντάται πιο συχνά στην μέση ηλικία και σε  ηλικιωμένους ενήλικες και είναι γνωστή ως αρτηριοσκλήρυνση.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4727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 ποσότητα του αίματος</a:t>
            </a:r>
          </a:p>
        </p:txBody>
      </p:sp>
      <p:sp>
        <p:nvSpPr>
          <p:cNvPr id="9" name="Θέση περιεχομένου 8"/>
          <p:cNvSpPr>
            <a:spLocks noGrp="1"/>
          </p:cNvSpPr>
          <p:nvPr>
            <p:ph idx="1"/>
            <p:custDataLst>
              <p:tags r:id="rId3"/>
            </p:custDataLst>
          </p:nvPr>
        </p:nvSpPr>
        <p:spPr>
          <a:xfrm>
            <a:off x="89755" y="1427842"/>
            <a:ext cx="8856984" cy="2351139"/>
          </a:xfrm>
        </p:spPr>
        <p:txBody>
          <a:bodyPr>
            <a:noAutofit/>
          </a:bodyPr>
          <a:lstStyle/>
          <a:p>
            <a:r>
              <a:rPr lang="el-GR" sz="2800" dirty="0" smtClean="0"/>
              <a:t>Όταν </a:t>
            </a:r>
            <a:r>
              <a:rPr lang="el-GR" sz="2800" dirty="0"/>
              <a:t>η ποσότητα του αίματος μειώνεται (για παράδειγμα ως αποτέλεσμα αιμορραγίας ή αφυδάτωσης), η πίεση μειώνεται εξαιτίας της μείωσης του όγκου υγρών που υπάρχουν στις αρτηρίες. </a:t>
            </a:r>
          </a:p>
          <a:p>
            <a:r>
              <a:rPr lang="el-GR" sz="2800" dirty="0"/>
              <a:t>Αντίθετα, όταν η ποσότητα αυξάνει (για παράδειγμα στην γρήγορη ενδοφλέβια χορήγηση υγρού) η πίεση αυξάνεται εξαιτίας της μεγάλης ποσότητας υγρού στο κυκλοφορικό σύστημα.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312582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Πυκνότητα του </a:t>
            </a:r>
            <a:r>
              <a:rPr lang="el-GR" altLang="el-GR" dirty="0" smtClean="0"/>
              <a:t>αίματος</a:t>
            </a:r>
            <a:endParaRPr lang="el-GR" altLang="el-GR" dirty="0"/>
          </a:p>
        </p:txBody>
      </p:sp>
      <p:sp>
        <p:nvSpPr>
          <p:cNvPr id="9" name="Θέση περιεχομένου 8"/>
          <p:cNvSpPr>
            <a:spLocks noGrp="1"/>
          </p:cNvSpPr>
          <p:nvPr>
            <p:ph idx="1"/>
            <p:custDataLst>
              <p:tags r:id="rId3"/>
            </p:custDataLst>
          </p:nvPr>
        </p:nvSpPr>
        <p:spPr>
          <a:xfrm>
            <a:off x="89755" y="1427842"/>
            <a:ext cx="8856984" cy="2351139"/>
          </a:xfrm>
        </p:spPr>
        <p:txBody>
          <a:bodyPr>
            <a:noAutofit/>
          </a:bodyPr>
          <a:lstStyle/>
          <a:p>
            <a:r>
              <a:rPr lang="el-GR" sz="2800" dirty="0"/>
              <a:t>Η πίεση του αίματος είναι μεγαλύτερη όταν το αίμα έχει μεγάλη πυκνότητα. </a:t>
            </a:r>
          </a:p>
          <a:p>
            <a:r>
              <a:rPr lang="el-GR" sz="2800" dirty="0"/>
              <a:t>Αυτό παρατηρείται όταν η αναλογία ερυθρών αιμοσφαιρίων προς το πλάσμα του αίματος είναι υψηλή. Αυτήν η αναλογία αναφέρεται ως αιματοκρίτης. </a:t>
            </a:r>
          </a:p>
          <a:p>
            <a:r>
              <a:rPr lang="el-GR" sz="2800" dirty="0"/>
              <a:t>Η πυκνότητα αυξάνει απότομα όταν ο αιματοκρίτης είναι μεγαλύτερος από 60% - 65%.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51723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68771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Παράγοντες που </a:t>
            </a:r>
            <a:r>
              <a:rPr lang="el-GR" altLang="el-GR" dirty="0" smtClean="0"/>
              <a:t>επηρεάζουν             </a:t>
            </a:r>
            <a:r>
              <a:rPr lang="el-GR" altLang="el-GR" dirty="0"/>
              <a:t>την πίεση</a:t>
            </a:r>
          </a:p>
        </p:txBody>
      </p:sp>
      <p:sp>
        <p:nvSpPr>
          <p:cNvPr id="9" name="Θέση περιεχομένου 8"/>
          <p:cNvSpPr>
            <a:spLocks noGrp="1"/>
          </p:cNvSpPr>
          <p:nvPr>
            <p:ph idx="1"/>
            <p:custDataLst>
              <p:tags r:id="rId3"/>
            </p:custDataLst>
          </p:nvPr>
        </p:nvSpPr>
        <p:spPr>
          <a:xfrm>
            <a:off x="971600" y="1427842"/>
            <a:ext cx="8856984" cy="2351139"/>
          </a:xfrm>
        </p:spPr>
        <p:txBody>
          <a:bodyPr>
            <a:noAutofit/>
          </a:bodyPr>
          <a:lstStyle/>
          <a:p>
            <a:r>
              <a:rPr lang="el-GR" sz="2400" dirty="0"/>
              <a:t>η ηλικία, </a:t>
            </a:r>
          </a:p>
          <a:p>
            <a:r>
              <a:rPr lang="el-GR" sz="2400" dirty="0"/>
              <a:t>η άσκηση, </a:t>
            </a:r>
          </a:p>
          <a:p>
            <a:r>
              <a:rPr lang="el-GR" sz="2400" dirty="0"/>
              <a:t>το άγχος, </a:t>
            </a:r>
          </a:p>
          <a:p>
            <a:r>
              <a:rPr lang="el-GR" sz="2400" dirty="0"/>
              <a:t>η φυλή, </a:t>
            </a:r>
          </a:p>
          <a:p>
            <a:r>
              <a:rPr lang="el-GR" sz="2400" dirty="0"/>
              <a:t>το βάρος, </a:t>
            </a:r>
          </a:p>
          <a:p>
            <a:r>
              <a:rPr lang="el-GR" sz="2400" dirty="0"/>
              <a:t>το φύλο, </a:t>
            </a:r>
          </a:p>
          <a:p>
            <a:r>
              <a:rPr lang="el-GR" sz="2400" dirty="0"/>
              <a:t>φάρμακα, </a:t>
            </a:r>
          </a:p>
          <a:p>
            <a:r>
              <a:rPr lang="el-GR" sz="2400" dirty="0"/>
              <a:t>καθημερινές </a:t>
            </a:r>
            <a:r>
              <a:rPr lang="el-GR" sz="2400" dirty="0" smtClean="0"/>
              <a:t>αλλαγές,</a:t>
            </a:r>
          </a:p>
          <a:p>
            <a:r>
              <a:rPr lang="el-GR" sz="2400" dirty="0" smtClean="0"/>
              <a:t>διάφορες </a:t>
            </a:r>
            <a:r>
              <a:rPr lang="el-GR" sz="2400" dirty="0"/>
              <a:t>ασθένειες.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605306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Υπέρταση (α)</a:t>
            </a:r>
            <a:endParaRPr lang="el-GR" altLang="el-GR" dirty="0"/>
          </a:p>
        </p:txBody>
      </p:sp>
      <p:sp>
        <p:nvSpPr>
          <p:cNvPr id="9" name="Θέση περιεχομένου 8"/>
          <p:cNvSpPr>
            <a:spLocks noGrp="1"/>
          </p:cNvSpPr>
          <p:nvPr>
            <p:ph idx="1"/>
            <p:custDataLst>
              <p:tags r:id="rId3"/>
            </p:custDataLst>
          </p:nvPr>
        </p:nvSpPr>
        <p:spPr>
          <a:xfrm>
            <a:off x="143508" y="1556792"/>
            <a:ext cx="8856984" cy="2351139"/>
          </a:xfrm>
        </p:spPr>
        <p:txBody>
          <a:bodyPr>
            <a:noAutofit/>
          </a:bodyPr>
          <a:lstStyle/>
          <a:p>
            <a:r>
              <a:rPr lang="el-GR" sz="2400" dirty="0"/>
              <a:t>Η πίεση του αίματος που είναι συνεχώς πάνω από την κανονική τιμή ονομάζεται υπέρταση. </a:t>
            </a:r>
          </a:p>
          <a:p>
            <a:r>
              <a:rPr lang="el-GR" sz="2400" dirty="0"/>
              <a:t>Είναι συνήθως χωρίς συμπτώματα και είναι συχνά ένας παράγοντας που συμβάλλει σε έμφραγμα του μυοκαρδίου. </a:t>
            </a:r>
          </a:p>
          <a:p>
            <a:r>
              <a:rPr lang="el-GR" sz="2400" dirty="0"/>
              <a:t>Μια αυξημένη πίεση του αίματος από κάποια άγνωστη αιτία ονομάζεται ιδιοπαθής υπέρταση.</a:t>
            </a:r>
          </a:p>
          <a:p>
            <a:r>
              <a:rPr lang="el-GR" sz="2400" dirty="0"/>
              <a:t> Μια αυξημένη πίεση από γνωστή αιτία ονομάζεται δευτεροπαθής υπέρταση.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05608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Υπέρταση (β)</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400" dirty="0"/>
              <a:t>Η διάγνωση για υπέρταση γίνεται όταν ο μέσος όρος δύο ή περισσότερων διαστολικών πιέσεων σε δύο μετρήσεις, συνεχόμενες της αρχικής, υπερβαίνουν τα 90mmHg ή όταν ο μέσος όρος της συστολικής αρτηριακής πίεσης είναι υψηλότερη 140mmHg. </a:t>
            </a:r>
          </a:p>
          <a:p>
            <a:r>
              <a:rPr lang="el-GR" sz="2400" dirty="0"/>
              <a:t>Παράγοντες που συνδέονται  με υπέρταση περιλαμβάνουν κάπνισμα, παχυσαρκία, αλκοόλ, έλλειψη άσκησης, υψηλές τιμές χοληστερόλης και συνεχές άγχος. </a:t>
            </a:r>
          </a:p>
          <a:p>
            <a:r>
              <a:rPr lang="el-GR" sz="2400" dirty="0"/>
              <a:t>Η φροντίδα του ασθενούς πρέπει να συμπεριλαμβάνει αλλαγή του τρόπου ζωής για την συμβολή στην μείωση της αρτηριακής πίεσης και παρακολούθησή της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6398" y="5647924"/>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284674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Υπόταση</a:t>
            </a:r>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400" dirty="0"/>
              <a:t>Υπόταση είναι εκείνη η αρτηριακή πίεση που είναι κάτω από την κανονική τιμή. </a:t>
            </a:r>
          </a:p>
          <a:p>
            <a:r>
              <a:rPr lang="el-GR" sz="2400" dirty="0" err="1"/>
              <a:t>Ορθοστατική</a:t>
            </a:r>
            <a:r>
              <a:rPr lang="el-GR" sz="2400" dirty="0"/>
              <a:t> υπόταση είναι η πτώση της πιέσεως του αίματος που παρατηρείται κατά την έγερση στην όρθια στάση ή όταν ο ασθενής κάθεται. Είναι συνήθως το αποτέλεσμα της περιφερειακής αγγειοδιαστολής, κατά την οποία το αίμα φεύγει από τα </a:t>
            </a:r>
            <a:r>
              <a:rPr lang="el-GR" sz="2400" dirty="0" err="1"/>
              <a:t>όγρανα</a:t>
            </a:r>
            <a:r>
              <a:rPr lang="el-GR" sz="2400" dirty="0"/>
              <a:t> του σώματος, ειδικότερα τον εγκέφαλο και κινείται στην περιφέρεια, συχνά προκαλώντας στο άτομο τάση λιποθυμίας . </a:t>
            </a:r>
          </a:p>
          <a:p>
            <a:r>
              <a:rPr lang="el-GR" sz="2400" dirty="0"/>
              <a:t>Υπόταση μπορεί να προκληθεί από αναλγητικά, αιμορραγία, σοβαρά εγκαύματα και αφυδάτωση. </a:t>
            </a:r>
          </a:p>
          <a:p>
            <a:r>
              <a:rPr lang="el-GR" sz="2400" dirty="0"/>
              <a:t>Είναι σημαντική η παρακολούθηση υποτασικών ασθενών για να αποφεύγονται οι πτώσεις.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194394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Όταν παρακολουθείτε για </a:t>
            </a:r>
            <a:r>
              <a:rPr lang="el-GR" altLang="el-GR" dirty="0" err="1"/>
              <a:t>ορθοστατική</a:t>
            </a:r>
            <a:r>
              <a:rPr lang="el-GR" altLang="el-GR" dirty="0"/>
              <a:t> υπόταση:</a:t>
            </a:r>
          </a:p>
        </p:txBody>
      </p:sp>
      <p:sp>
        <p:nvSpPr>
          <p:cNvPr id="9" name="Θέση περιεχομένου 8"/>
          <p:cNvSpPr>
            <a:spLocks noGrp="1"/>
          </p:cNvSpPr>
          <p:nvPr>
            <p:ph idx="1"/>
            <p:custDataLst>
              <p:tags r:id="rId3"/>
            </p:custDataLst>
          </p:nvPr>
        </p:nvSpPr>
        <p:spPr>
          <a:xfrm>
            <a:off x="143508" y="1628800"/>
            <a:ext cx="8856984" cy="2351139"/>
          </a:xfrm>
        </p:spPr>
        <p:txBody>
          <a:bodyPr>
            <a:noAutofit/>
          </a:bodyPr>
          <a:lstStyle/>
          <a:p>
            <a:r>
              <a:rPr lang="el-GR" sz="2400" dirty="0"/>
              <a:t>Τοποθετείστε τον ασθενή στην ύπτια θέση για 2 – </a:t>
            </a:r>
            <a:r>
              <a:rPr lang="el-GR" sz="2400" dirty="0" smtClean="0"/>
              <a:t>3min.</a:t>
            </a:r>
            <a:endParaRPr lang="el-GR" sz="2400" dirty="0"/>
          </a:p>
          <a:p>
            <a:r>
              <a:rPr lang="el-GR" sz="2400" dirty="0"/>
              <a:t>Καταγραφή των σφίξεων και της αρτηριακής πίεσης του </a:t>
            </a:r>
            <a:r>
              <a:rPr lang="el-GR" sz="2400" dirty="0" smtClean="0"/>
              <a:t>ασθενούς.</a:t>
            </a:r>
            <a:endParaRPr lang="el-GR" sz="2400" dirty="0"/>
          </a:p>
          <a:p>
            <a:r>
              <a:rPr lang="el-GR" sz="2400" dirty="0"/>
              <a:t>Βοηθήστε τον ασθενή για να καθίσει ή να εγερθεί </a:t>
            </a:r>
            <a:r>
              <a:rPr lang="el-GR" sz="2400" dirty="0" smtClean="0"/>
              <a:t>αργά.</a:t>
            </a:r>
          </a:p>
          <a:p>
            <a:r>
              <a:rPr lang="el-GR" sz="2400" dirty="0"/>
              <a:t>Κρατήστε τον ασθενή σε περίπτωση </a:t>
            </a:r>
            <a:r>
              <a:rPr lang="el-GR" sz="2400" dirty="0" smtClean="0"/>
              <a:t>λιποθυμίας.</a:t>
            </a:r>
            <a:endParaRPr lang="el-GR" sz="2400" dirty="0"/>
          </a:p>
          <a:p>
            <a:r>
              <a:rPr lang="el-GR" sz="2400" dirty="0"/>
              <a:t>Μετά από ένα λεπτό στην όρθια στάση ελέγξτε πάλι τις σφίξεις και την πίεση στην ίδια πλευρά όπως </a:t>
            </a:r>
            <a:r>
              <a:rPr lang="el-GR" sz="2400" dirty="0" smtClean="0"/>
              <a:t>πριν.</a:t>
            </a:r>
            <a:endParaRPr lang="el-GR" sz="2400" dirty="0"/>
          </a:p>
          <a:p>
            <a:r>
              <a:rPr lang="el-GR" sz="2400" dirty="0"/>
              <a:t>Καταγράψτε το αποτέλεσμα. Μια αύξηση των σφίξεων κατά 40  το λεπτό ή μια μείωση στην αρτηριακή πίεση κατά 30mmHg προσδιορίζει ανώμαλα </a:t>
            </a:r>
            <a:r>
              <a:rPr lang="el-GR" sz="2400" dirty="0" err="1"/>
              <a:t>ορθοστατικά</a:t>
            </a:r>
            <a:r>
              <a:rPr lang="el-GR" sz="2400" dirty="0"/>
              <a:t> ζωτικά σημεία.</a:t>
            </a:r>
          </a:p>
          <a:p>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92686" y="585200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597009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Μέτρηση της Αρτηριακής Πίεσης</a:t>
            </a:r>
            <a:endParaRPr lang="el-GR" altLang="el-GR" dirty="0"/>
          </a:p>
        </p:txBody>
      </p:sp>
      <p:sp>
        <p:nvSpPr>
          <p:cNvPr id="9" name="Θέση περιεχομένου 8"/>
          <p:cNvSpPr>
            <a:spLocks noGrp="1"/>
          </p:cNvSpPr>
          <p:nvPr>
            <p:ph idx="1"/>
            <p:custDataLst>
              <p:tags r:id="rId3"/>
            </p:custDataLst>
          </p:nvPr>
        </p:nvSpPr>
        <p:spPr>
          <a:xfrm>
            <a:off x="143508" y="1628800"/>
            <a:ext cx="8856984" cy="2351139"/>
          </a:xfrm>
        </p:spPr>
        <p:txBody>
          <a:bodyPr>
            <a:noAutofit/>
          </a:bodyPr>
          <a:lstStyle/>
          <a:p>
            <a:r>
              <a:rPr lang="el-GR" sz="2400" dirty="0"/>
              <a:t>Η αρτηριακή πίεση μπορεί να μετρηθεί άμεσα με την εισαγωγή καθετήρα σε μία αρτηρία, αλλά η μέθοδος αυτή χρησιμοποιείται μόνο για ερευνητικούς σκοπούς ή σε συνθήκες εντατικής παρακολούθησης.</a:t>
            </a:r>
          </a:p>
          <a:p>
            <a:r>
              <a:rPr lang="el-GR" sz="2400" dirty="0"/>
              <a:t>Έμμεση μέτρηση της αρτηριακής πίεσης μπορεί να γίνει με 2 τρόπους, με ψηλάφηση ή με </a:t>
            </a:r>
            <a:r>
              <a:rPr lang="el-GR" sz="2400" dirty="0" smtClean="0"/>
              <a:t>ακρόαση.</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58148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Προσδιορισμός Α-Π με ψηλάφηση</a:t>
            </a:r>
          </a:p>
        </p:txBody>
      </p:sp>
      <p:sp>
        <p:nvSpPr>
          <p:cNvPr id="9" name="Θέση περιεχομένου 8"/>
          <p:cNvSpPr>
            <a:spLocks noGrp="1"/>
          </p:cNvSpPr>
          <p:nvPr>
            <p:ph idx="1"/>
            <p:custDataLst>
              <p:tags r:id="rId3"/>
            </p:custDataLst>
          </p:nvPr>
        </p:nvSpPr>
        <p:spPr>
          <a:xfrm>
            <a:off x="143508" y="1052736"/>
            <a:ext cx="8856984" cy="2351139"/>
          </a:xfrm>
        </p:spPr>
        <p:txBody>
          <a:bodyPr>
            <a:noAutofit/>
          </a:bodyPr>
          <a:lstStyle/>
          <a:p>
            <a:r>
              <a:rPr lang="el-GR" sz="2400" dirty="0"/>
              <a:t>Κατά την ψηλάφηση του σφυγμού, ο νοσηλευτής κατατοπίζεται κατά προσέγγιση για το ύψος της αρτηριακής πιέσεως  χωρίς να χρησιμοποιήσει ειδικά μανόμετρα.</a:t>
            </a:r>
          </a:p>
          <a:p>
            <a:r>
              <a:rPr lang="el-GR" sz="2400" dirty="0"/>
              <a:t>Η ψηλάφηση </a:t>
            </a:r>
            <a:r>
              <a:rPr lang="el-GR" sz="2400" dirty="0" err="1"/>
              <a:t>γι’αυτό</a:t>
            </a:r>
            <a:r>
              <a:rPr lang="el-GR" sz="2400" dirty="0"/>
              <a:t> το σκοπό γίνεται είτε στην </a:t>
            </a:r>
            <a:r>
              <a:rPr lang="el-GR" sz="2400" dirty="0" err="1"/>
              <a:t>κερκιδική</a:t>
            </a:r>
            <a:r>
              <a:rPr lang="el-GR" sz="2400" dirty="0"/>
              <a:t> είτε στη </a:t>
            </a:r>
            <a:r>
              <a:rPr lang="el-GR" sz="2400" dirty="0" err="1"/>
              <a:t>βραχιόνιο</a:t>
            </a:r>
            <a:r>
              <a:rPr lang="el-GR" sz="2400" dirty="0"/>
              <a:t> αρτηρία.</a:t>
            </a:r>
          </a:p>
          <a:p>
            <a:r>
              <a:rPr lang="el-GR" sz="2400" dirty="0"/>
              <a:t> Το μέγεθος της πιέσεως, η οποία απαιτείται για την εξαφάνιση του σφυγμού, παρέχει το μέτρο εκτιμήσεως του </a:t>
            </a:r>
            <a:r>
              <a:rPr lang="el-GR" sz="2400" dirty="0" err="1"/>
              <a:t>ύψου</a:t>
            </a:r>
            <a:r>
              <a:rPr lang="el-GR" sz="2400" dirty="0"/>
              <a:t> της αρτηριακής πιέσεως. </a:t>
            </a:r>
            <a:endParaRPr lang="el-GR" sz="2400" dirty="0" smtClean="0"/>
          </a:p>
          <a:p>
            <a:r>
              <a:rPr lang="el-GR" sz="2400" dirty="0" smtClean="0"/>
              <a:t>Η </a:t>
            </a:r>
            <a:r>
              <a:rPr lang="el-GR" sz="2400" dirty="0"/>
              <a:t>εκτίμηση του ύψους την αρτηριακής πιέσεως με την ψηλάφηση είναι πάντοτε απαραίτητη, για να μην </a:t>
            </a:r>
            <a:r>
              <a:rPr lang="el-GR" sz="2400" dirty="0" err="1"/>
              <a:t>παραβλέπεται</a:t>
            </a:r>
            <a:r>
              <a:rPr lang="el-GR" sz="2400" dirty="0"/>
              <a:t> η αρτηριακή υπέρταση που τυχόν υπάρχει, σε περιπτώσεις κατά τις οποίες δεν επρόκειτο να προσδιοριστεί η αρτηριακή πίεση με σφυγμομανόμετρο.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08981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Προσδιορισμός Α-Π με </a:t>
            </a:r>
            <a:r>
              <a:rPr lang="el-GR" altLang="el-GR" dirty="0" smtClean="0"/>
              <a:t>ακρόαση (α) </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sz="2800" dirty="0"/>
              <a:t>Κατά τη μέθοδο αυτή χρησιμοποιούνται τα </a:t>
            </a:r>
            <a:r>
              <a:rPr lang="el-GR" sz="2800" dirty="0" smtClean="0"/>
              <a:t>σφυγμομανόμετρα.</a:t>
            </a:r>
            <a:endParaRPr lang="el-GR" sz="2800" dirty="0"/>
          </a:p>
          <a:p>
            <a:r>
              <a:rPr lang="el-GR" sz="2800" dirty="0"/>
              <a:t>Υπάρχουν δυο τύποι, τα </a:t>
            </a:r>
            <a:r>
              <a:rPr lang="el-GR" sz="2800" dirty="0" err="1"/>
              <a:t>υδραργυρικά,που</a:t>
            </a:r>
            <a:r>
              <a:rPr lang="el-GR" sz="2800" dirty="0"/>
              <a:t> δίνουν ακριβέστερο αποτέλεσμα και τα μεταλλικά(</a:t>
            </a:r>
            <a:r>
              <a:rPr lang="el-GR" sz="2800" dirty="0" err="1"/>
              <a:t>ανυδρικά</a:t>
            </a:r>
            <a:r>
              <a:rPr lang="el-GR" sz="2800" dirty="0"/>
              <a:t>).</a:t>
            </a:r>
          </a:p>
          <a:p>
            <a:r>
              <a:rPr lang="el-GR" sz="2800" dirty="0"/>
              <a:t>Τα αυτόνομα ηλεκτρονικά δεν είναι αξιόπιστα και καλό είναι να αποφεύγεται η χρήση τους.</a:t>
            </a:r>
          </a:p>
          <a:p>
            <a:r>
              <a:rPr lang="el-GR" sz="2800" dirty="0"/>
              <a:t>Ένα κλασσικό πιεσόμετρο αποτελείται από το </a:t>
            </a:r>
            <a:r>
              <a:rPr lang="el-GR" sz="2800" dirty="0" err="1"/>
              <a:t>βραχιόνιο</a:t>
            </a:r>
            <a:r>
              <a:rPr lang="el-GR" sz="2800" dirty="0"/>
              <a:t>, το τύμπανο, το </a:t>
            </a:r>
            <a:r>
              <a:rPr lang="el-GR" sz="2800" dirty="0" err="1"/>
              <a:t>πουάρ,τη</a:t>
            </a:r>
            <a:r>
              <a:rPr lang="el-GR" sz="2800" dirty="0"/>
              <a:t> στρόφιγγα και το μανόμετρο.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900198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Προσδιορισμός Α-Π με </a:t>
            </a:r>
            <a:r>
              <a:rPr lang="el-GR" altLang="el-GR" dirty="0" smtClean="0"/>
              <a:t>ακρόαση (β) </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sz="2400" dirty="0"/>
              <a:t>Η μέθοδος της ακρόασης και ο πιο κοινός τρόπος παρακολούθησης της αρτηριακής πίεσης ενός ασθενούς. </a:t>
            </a:r>
          </a:p>
          <a:p>
            <a:r>
              <a:rPr lang="el-GR" sz="2400" dirty="0"/>
              <a:t>Ο ασθενής κάθεται και στηρίζει το χέρι του στο τραπέζι έτσι ώστε η αρτηρία του βραχίονα να είναι στο ίδιο επίπεδο με την καρδιά. </a:t>
            </a:r>
          </a:p>
          <a:p>
            <a:r>
              <a:rPr lang="el-GR" sz="2400" dirty="0"/>
              <a:t>Αυτό είναι σημαντικό καθώς η πίεση είναι ανάλογη με το ύψος (</a:t>
            </a:r>
            <a:r>
              <a:rPr lang="el-GR" sz="2400" dirty="0" err="1"/>
              <a:t>Δp</a:t>
            </a:r>
            <a:r>
              <a:rPr lang="el-GR" sz="2400" dirty="0"/>
              <a:t>=</a:t>
            </a:r>
            <a:r>
              <a:rPr lang="el-GR" sz="2400" dirty="0" err="1"/>
              <a:t>pgΔh</a:t>
            </a:r>
            <a:r>
              <a:rPr lang="el-GR" sz="2400" dirty="0"/>
              <a:t>). </a:t>
            </a:r>
          </a:p>
          <a:p>
            <a:r>
              <a:rPr lang="el-GR" sz="2400" dirty="0"/>
              <a:t>Για παράδειγμα αν μετρήσουμε την πίεση στο ύψος της κεφαλής η συστολική/διαστολική πίεση είναι κατά 35mm </a:t>
            </a:r>
            <a:r>
              <a:rPr lang="el-GR" sz="2400" dirty="0" err="1"/>
              <a:t>Hg</a:t>
            </a:r>
            <a:r>
              <a:rPr lang="el-GR" sz="2400" dirty="0"/>
              <a:t> λιγότερη σε σύγκριση με τη μέτρηση στο επίπεδο της καρδιάς ενώ η μέτρηση σε χαμηλότερα επίπεδα μπορεί να είναι κατά 100mm </a:t>
            </a:r>
            <a:r>
              <a:rPr lang="el-GR" sz="2400" dirty="0" err="1"/>
              <a:t>Hg</a:t>
            </a:r>
            <a:r>
              <a:rPr lang="el-GR" sz="2400" dirty="0"/>
              <a:t> περισσότερη. </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627270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Προσδιορισμός Α-Π με </a:t>
            </a:r>
            <a:r>
              <a:rPr lang="el-GR" altLang="el-GR" dirty="0" smtClean="0"/>
              <a:t>ακρόαση (γ) </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dirty="0"/>
              <a:t>Το περιβραχιόνιο του </a:t>
            </a:r>
            <a:r>
              <a:rPr lang="el-GR" dirty="0" err="1"/>
              <a:t>σφυγμανομέτρου</a:t>
            </a:r>
            <a:r>
              <a:rPr lang="el-GR" dirty="0"/>
              <a:t> είναι τοποθετημένο γύρω από το βραχίονα του ατόμου προς εξέταση, ακριβώς πάνω από τον αγκώνα και το στηθοσκόπιο βρίσκεται στο κοίλο μέρος του αγκώνα, πάνω στην αρτηρία του βραχίονα.</a:t>
            </a:r>
          </a:p>
          <a:p>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837008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Μέτρηση Πίεσης (α) </a:t>
            </a:r>
            <a:endParaRPr lang="el-GR" altLang="el-GR" dirty="0"/>
          </a:p>
        </p:txBody>
      </p:sp>
      <p:pic>
        <p:nvPicPr>
          <p:cNvPr id="3" name="Εικόνα 2" descr="Απεικόνιση διαδικασίας τοποθέτησης και μέτρησης αρτηριακής πίεσης με πιεσόμετρο"/>
          <p:cNvPicPr>
            <a:picLocks noChangeAspect="1"/>
          </p:cNvPicPr>
          <p:nvPr/>
        </p:nvPicPr>
        <p:blipFill>
          <a:blip r:embed="rId7"/>
          <a:stretch>
            <a:fillRect/>
          </a:stretch>
        </p:blipFill>
        <p:spPr>
          <a:xfrm>
            <a:off x="971600" y="1081610"/>
            <a:ext cx="7452659" cy="5133296"/>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161310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Μέτρηση Πίεσης </a:t>
            </a:r>
            <a:r>
              <a:rPr lang="el-GR" altLang="el-GR" dirty="0" smtClean="0"/>
              <a:t>(β) </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dirty="0"/>
              <a:t>Το περιβραχιόνιο είναι φουσκωμένο σε πίεση 180mm </a:t>
            </a:r>
            <a:r>
              <a:rPr lang="el-GR" dirty="0" err="1"/>
              <a:t>Hg</a:t>
            </a:r>
            <a:r>
              <a:rPr lang="el-GR" dirty="0"/>
              <a:t> πιέζοντας την αρτηρία του βραχίονα και προκαλώντας αύξηση της συστολικής πίεσης να ξεπερνάει το κανονικό(η μεγαλύτερη πίεση που μπορεί να ασκηθεί από το αίμα ενάντια στα τοιχώματα της αρτηρίας του βραχίονα όταν η καρδιά χτυπάει).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872820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Μέτρηση Πίεσης </a:t>
            </a:r>
            <a:r>
              <a:rPr lang="el-GR" altLang="el-GR" dirty="0" smtClean="0"/>
              <a:t>(γ) </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800" dirty="0"/>
              <a:t>Στο σημείο που η πίεση του περιβραχιόνιου είναι μεγαλύτερη, η συστολική πίεση που έχει αυξηθεί επίσης, δεν υπάρχει ροή αίματος στην αρτηρία. </a:t>
            </a:r>
          </a:p>
          <a:p>
            <a:r>
              <a:rPr lang="el-GR" sz="2800" dirty="0"/>
              <a:t>Η βαλβίδα ανοίγει σιγά σιγά αφήνοντας τον αέρα του περιβραχιόνιου να φεύγει. </a:t>
            </a:r>
          </a:p>
          <a:p>
            <a:r>
              <a:rPr lang="el-GR" sz="2800" dirty="0"/>
              <a:t>Όταν η συστολική πίεση φτάνει (κατά προσέγγιση τα 120mm </a:t>
            </a:r>
            <a:r>
              <a:rPr lang="el-GR" sz="2800" dirty="0" err="1"/>
              <a:t>Hg</a:t>
            </a:r>
            <a:r>
              <a:rPr lang="el-GR" sz="2800" dirty="0"/>
              <a:t> σε ‘κανονική’ περίπτωση) η αρτηρία ανοίγει και επιτρέπει στο αίμα να κυκλοφορήσει προκαλώντας ροή αίματος που προξενεί δονήσεις στα αρτηριακά τοιχώματα.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54736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Μέτρηση Πίεσης </a:t>
            </a:r>
            <a:r>
              <a:rPr lang="el-GR" altLang="el-GR" dirty="0" smtClean="0"/>
              <a:t>(δ) </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800" dirty="0"/>
              <a:t>Αυτοί οι ήχοι ονομάζονται ήχοι του </a:t>
            </a:r>
            <a:r>
              <a:rPr lang="el-GR" sz="2800" dirty="0" err="1"/>
              <a:t>Korotkoff</a:t>
            </a:r>
            <a:r>
              <a:rPr lang="el-GR" sz="2800" dirty="0"/>
              <a:t> (όπως ονομάστηκε από τον εφευρέτη της) και μπορεί να ακουστεί μέσα από ένα στηθοσκόπιο καθώς η πίεση που ασκείται στη </a:t>
            </a:r>
            <a:r>
              <a:rPr lang="el-GR" sz="2800" dirty="0" err="1"/>
              <a:t>βραχιόνια</a:t>
            </a:r>
            <a:r>
              <a:rPr lang="el-GR" sz="2800" dirty="0"/>
              <a:t> αρτηρία πέφτει. </a:t>
            </a:r>
          </a:p>
          <a:p>
            <a:r>
              <a:rPr lang="el-GR" sz="2800" dirty="0"/>
              <a:t>Το αίμα που ρέει μέσα στη αρτηρία αυξάνεται σταθερά, καθώς η πίεση από το περιβραχιόνιο πέφτει κάτω από τη διαστολική πίεση(η πίεση ανάμεσα στους καρδιακούς χτύπους, η χαμηλή πίεση),περίπου 80mm </a:t>
            </a:r>
            <a:r>
              <a:rPr lang="el-GR" sz="2800" dirty="0" err="1"/>
              <a:t>Hg</a:t>
            </a:r>
            <a:r>
              <a:rPr lang="el-GR" sz="2800" dirty="0"/>
              <a:t>.</a:t>
            </a:r>
          </a:p>
          <a:p>
            <a:r>
              <a:rPr lang="el-GR" sz="2800" dirty="0"/>
              <a:t>Αυτό είναι το σημείο που το αίμα ρέει στρωτά στην αρτηρία.</a:t>
            </a:r>
          </a:p>
          <a:p>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979712" y="573345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075645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Οι </a:t>
            </a:r>
            <a:r>
              <a:rPr lang="en-US" altLang="el-GR" dirty="0" err="1"/>
              <a:t>Korotkoff</a:t>
            </a:r>
            <a:r>
              <a:rPr lang="en-US" altLang="el-GR" dirty="0"/>
              <a:t>  </a:t>
            </a:r>
            <a:r>
              <a:rPr lang="el-GR" altLang="el-GR" dirty="0"/>
              <a:t>ήχοι </a:t>
            </a:r>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800" dirty="0"/>
              <a:t>Είναι  αυτοί που ακούγονται στο στηθοσκόπιο καθώς το περιβραχιόνιο ξεφουσκώνει. </a:t>
            </a:r>
          </a:p>
          <a:p>
            <a:r>
              <a:rPr lang="el-GR" sz="2800" dirty="0"/>
              <a:t> Είναι γενικά αποδεκτό ότι υπάρχουν 5 φάσεις στους ήχους του </a:t>
            </a:r>
            <a:r>
              <a:rPr lang="el-GR" sz="2800" dirty="0" err="1"/>
              <a:t>Korotkoff</a:t>
            </a:r>
            <a:r>
              <a:rPr lang="el-GR" sz="2800" dirty="0"/>
              <a:t>.</a:t>
            </a:r>
          </a:p>
          <a:p>
            <a:r>
              <a:rPr lang="el-GR" sz="2800" dirty="0"/>
              <a:t>Κάθε φάση χαρακτηρίζεται από τον όγκο και την ποιότητα του ήχου που ακούγεται.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76487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Οι </a:t>
            </a:r>
            <a:r>
              <a:rPr lang="en-US" altLang="el-GR" dirty="0" err="1"/>
              <a:t>Korotkoff</a:t>
            </a:r>
            <a:r>
              <a:rPr lang="en-US" altLang="el-GR" dirty="0"/>
              <a:t>  </a:t>
            </a:r>
            <a:r>
              <a:rPr lang="el-GR" altLang="el-GR" dirty="0" smtClean="0"/>
              <a:t>ήχοι (Φάσεις) </a:t>
            </a:r>
            <a:endParaRPr lang="el-GR" altLang="el-GR" dirty="0"/>
          </a:p>
        </p:txBody>
      </p:sp>
      <p:pic>
        <p:nvPicPr>
          <p:cNvPr id="2" name="Εικόνα 1" descr="Διάγραμμα φάσεων ήχων κοροτκόφ."/>
          <p:cNvPicPr>
            <a:picLocks noChangeAspect="1"/>
          </p:cNvPicPr>
          <p:nvPr/>
        </p:nvPicPr>
        <p:blipFill>
          <a:blip r:embed="rId7"/>
          <a:stretch>
            <a:fillRect/>
          </a:stretch>
        </p:blipFill>
        <p:spPr>
          <a:xfrm>
            <a:off x="558552" y="1080666"/>
            <a:ext cx="7919390" cy="5255207"/>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187198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Φάση 1η</a:t>
            </a:r>
          </a:p>
        </p:txBody>
      </p:sp>
      <p:sp>
        <p:nvSpPr>
          <p:cNvPr id="9" name="Θέση περιεχομένου 8"/>
          <p:cNvSpPr>
            <a:spLocks noGrp="1"/>
          </p:cNvSpPr>
          <p:nvPr>
            <p:ph idx="1"/>
            <p:custDataLst>
              <p:tags r:id="rId3"/>
            </p:custDataLst>
          </p:nvPr>
        </p:nvSpPr>
        <p:spPr>
          <a:xfrm>
            <a:off x="179512" y="1201614"/>
            <a:ext cx="8856984" cy="2351139"/>
          </a:xfrm>
        </p:spPr>
        <p:txBody>
          <a:bodyPr>
            <a:noAutofit/>
          </a:bodyPr>
          <a:lstStyle/>
          <a:p>
            <a:r>
              <a:rPr lang="el-GR" sz="2400" dirty="0"/>
              <a:t>Με το περιβραχιόνιο του σφυγμομανομέτρου φουσκωμένο κατά τη συστολική πίεση, η αρτηρία είναι πλήρης και το αίμα δεν μπορεί να περάσει. </a:t>
            </a:r>
          </a:p>
          <a:p>
            <a:r>
              <a:rPr lang="el-GR" sz="2400" dirty="0"/>
              <a:t>Συνεπώς δεν ακούγονται ήχοι κατά την συστολική πίεση. </a:t>
            </a:r>
          </a:p>
          <a:p>
            <a:r>
              <a:rPr lang="el-GR" sz="2400" dirty="0"/>
              <a:t>Στο σημείο που η πίεση του περιβραχιονίου είναι ίση με τη συστολική πίεση ένας μικρός ήχος ακούγεται. </a:t>
            </a:r>
          </a:p>
          <a:p>
            <a:r>
              <a:rPr lang="el-GR" sz="2400" dirty="0"/>
              <a:t>Λέμε τότε ότι η αρτηριακή πίεση κυμαίνεται ανάμεσα στην συστολική και διαστολική πίεση.</a:t>
            </a:r>
          </a:p>
          <a:p>
            <a:r>
              <a:rPr lang="el-GR" sz="2400" dirty="0"/>
              <a:t> Η συστολική  πίεση είναι αρκετά μεγάλη για να ανοίξει την αρτηρία και το αίμα να </a:t>
            </a:r>
            <a:r>
              <a:rPr lang="el-GR" sz="2400" dirty="0" err="1"/>
              <a:t>κυκλοφορίσει</a:t>
            </a:r>
            <a:r>
              <a:rPr lang="el-GR" sz="2400" dirty="0"/>
              <a:t>. </a:t>
            </a:r>
          </a:p>
          <a:p>
            <a:r>
              <a:rPr lang="el-GR" sz="2400" dirty="0"/>
              <a:t>Καθώς η διαστολική πίεση πέφτει τα τοιχώματα των αρτηριών κλείνουν και αυτό έχει ως αποτέλεσμα να παράγονται ήχοι.</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733687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Φάση </a:t>
            </a:r>
            <a:r>
              <a:rPr lang="el-GR" altLang="el-GR" dirty="0" smtClean="0"/>
              <a:t>2η</a:t>
            </a:r>
            <a:endParaRPr lang="el-GR" altLang="el-GR" dirty="0"/>
          </a:p>
        </p:txBody>
      </p:sp>
      <p:sp>
        <p:nvSpPr>
          <p:cNvPr id="9" name="Θέση περιεχομένου 8"/>
          <p:cNvSpPr>
            <a:spLocks noGrp="1"/>
          </p:cNvSpPr>
          <p:nvPr>
            <p:ph idx="1"/>
            <p:custDataLst>
              <p:tags r:id="rId3"/>
            </p:custDataLst>
          </p:nvPr>
        </p:nvSpPr>
        <p:spPr>
          <a:xfrm>
            <a:off x="179512" y="1201614"/>
            <a:ext cx="8856984" cy="2351139"/>
          </a:xfrm>
        </p:spPr>
        <p:txBody>
          <a:bodyPr>
            <a:noAutofit/>
          </a:bodyPr>
          <a:lstStyle/>
          <a:p>
            <a:r>
              <a:rPr lang="el-GR" sz="2400" dirty="0"/>
              <a:t>Αυτή η φάση χαρακτηρίζεται από έναν ήχο προκαλούμενο από τη δίνη στο αίμα καθώς η ροή στην αρτηρία αυξάνεται .</a:t>
            </a:r>
          </a:p>
          <a:p>
            <a:r>
              <a:rPr lang="el-GR" sz="2400" dirty="0"/>
              <a:t>Μερικές φορές αν το περιβραχιόνιο ξεφουσκώνει πολύ αργά οι ήχοι χάνονται προσωρινά. </a:t>
            </a:r>
          </a:p>
          <a:p>
            <a:r>
              <a:rPr lang="el-GR" sz="2400" dirty="0"/>
              <a:t>Αυτό συμβαίνει όταν τα αγγεία του αίματος κάτω από το περιβραχιόνιο υπερφορτώνονται και είναι ένα συχνό σύμπτωμα της υπέρτασης. </a:t>
            </a:r>
          </a:p>
          <a:p>
            <a:r>
              <a:rPr lang="el-GR" sz="2400" dirty="0"/>
              <a:t>Η υπερφόρτωση τελικά καθαρίζει και οι ήχοι επαναλαμβάνονται. </a:t>
            </a:r>
          </a:p>
          <a:p>
            <a:r>
              <a:rPr lang="el-GR" sz="2400" dirty="0"/>
              <a:t>Η διάμεσος περίοδος ονομάζεται στηθοσκοπικό κενό.</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48409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Φάση </a:t>
            </a:r>
            <a:r>
              <a:rPr lang="el-GR" altLang="el-GR" dirty="0" smtClean="0"/>
              <a:t>3η</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sz="2800" dirty="0"/>
              <a:t>Σ’ αυτή τη φάση, υπάρχει μια επανάληψη αναζωογονητικών ελαφρών χτυπημάτων, παρόμοια με αυτά στη φάση 1.</a:t>
            </a:r>
          </a:p>
          <a:p>
            <a:r>
              <a:rPr lang="el-GR" sz="2800" dirty="0"/>
              <a:t>Σ’ αυτό το στάδιο η αυξανόμενη ροή του αίματος βάλλεται εναντίον των αρτηριακών τοιχωμάτων.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2552287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Φάση </a:t>
            </a:r>
            <a:r>
              <a:rPr lang="el-GR" altLang="el-GR" dirty="0" smtClean="0"/>
              <a:t>4η</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dirty="0"/>
              <a:t>Σ’ αυτό το σημείο υπάρχει μια αιφνίδια απώθηση του ήχου.</a:t>
            </a:r>
          </a:p>
          <a:p>
            <a:r>
              <a:rPr lang="el-GR" dirty="0"/>
              <a:t> Το αίμα που ρέει γίνεται λιγότερο ορμητικό. </a:t>
            </a:r>
          </a:p>
          <a:p>
            <a:r>
              <a:rPr lang="el-GR" dirty="0"/>
              <a:t>Μερικοί γιατροί επιλέγουνε να αναφέρουν αυτό το σημείο ως διαστολική πίεση.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064220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Φάση </a:t>
            </a:r>
            <a:r>
              <a:rPr lang="el-GR" altLang="el-GR" dirty="0" smtClean="0"/>
              <a:t>5η</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dirty="0"/>
              <a:t>Αυτό είναι το σημείο στο οποίο οι ήχοι τείνουν να ακούγονται όλοι μαζί. </a:t>
            </a:r>
          </a:p>
          <a:p>
            <a:r>
              <a:rPr lang="el-GR" dirty="0"/>
              <a:t>Η ροή του αίματος επιστρέφει στο φυσιολογικό και είναι τώρα στρωτή. </a:t>
            </a:r>
          </a:p>
          <a:p>
            <a:r>
              <a:rPr lang="el-GR" dirty="0"/>
              <a:t>Το περιβραχιόνιο είναι τελείως ξεφούσκωτο τώρα και αφαιρείται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4" y="551723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256021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Σφάλματα κατά την μέτρηση </a:t>
            </a:r>
            <a:r>
              <a:rPr lang="el-GR" altLang="el-GR" dirty="0" smtClean="0"/>
              <a:t>             της </a:t>
            </a:r>
            <a:r>
              <a:rPr lang="el-GR" altLang="el-GR" dirty="0"/>
              <a:t>Α.Π. </a:t>
            </a:r>
            <a:r>
              <a:rPr lang="el-GR" altLang="el-GR" dirty="0" smtClean="0"/>
              <a:t>(α)</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pPr marL="0" indent="0">
              <a:buNone/>
            </a:pPr>
            <a:r>
              <a:rPr lang="el-GR" sz="1800" dirty="0"/>
              <a:t>Σε αυτά περιλαμβάνονται:</a:t>
            </a:r>
          </a:p>
          <a:p>
            <a:r>
              <a:rPr lang="el-GR" sz="1800" dirty="0" smtClean="0"/>
              <a:t> </a:t>
            </a:r>
            <a:r>
              <a:rPr lang="el-GR" sz="1800" b="1" dirty="0">
                <a:solidFill>
                  <a:srgbClr val="0000FF"/>
                </a:solidFill>
              </a:rPr>
              <a:t>Το ακροαστικό  χάσμα</a:t>
            </a:r>
            <a:r>
              <a:rPr lang="el-GR" sz="1800" dirty="0"/>
              <a:t>. Σε ορισμένους ασθενείς κατά την </a:t>
            </a:r>
            <a:r>
              <a:rPr lang="el-GR" sz="1800" dirty="0" err="1"/>
              <a:t>αποσυμπίεση</a:t>
            </a:r>
            <a:r>
              <a:rPr lang="el-GR" sz="1800" dirty="0"/>
              <a:t> του αεροθαλάμου του </a:t>
            </a:r>
            <a:r>
              <a:rPr lang="el-GR" sz="1800" dirty="0" err="1"/>
              <a:t>πιεσομέτρου</a:t>
            </a:r>
            <a:r>
              <a:rPr lang="el-GR" sz="1800" dirty="0"/>
              <a:t> και </a:t>
            </a:r>
            <a:r>
              <a:rPr lang="el-GR" sz="1800" dirty="0" err="1"/>
              <a:t>μετα</a:t>
            </a:r>
            <a:r>
              <a:rPr lang="el-GR" sz="1800" dirty="0"/>
              <a:t> την εμφάνιση του πρώτου ήχου (φάση Ι)- ο οποίος και αντιστοιχεί στο ύψος της Α.Π. –οι ακροαστικοί καρδιακοί ήχοι εξαφανίζονται στη δεύτερη φάση, για να εμφανιστούν ξανά σε πολύ μικρότερο επίπεδο Α.Π.(φάση ΙΙΙ).</a:t>
            </a:r>
          </a:p>
          <a:p>
            <a:r>
              <a:rPr lang="el-GR" sz="1800" dirty="0"/>
              <a:t>Έτσι, εάν η αρχική πίεση του αεροθαλάμου δεν ανέβει πάνω από την πραγματική συστολική Α.Π. ,είναι δυνατόν να γίνει κακή εκτίμηση της αληθινής Α.Π., αφού ως συστολική Α.Π. θα θεωρηθεί αυτή της φάσης ΙΙΙ. </a:t>
            </a:r>
          </a:p>
          <a:p>
            <a:r>
              <a:rPr lang="el-GR" sz="1800" dirty="0"/>
              <a:t>Για αποφυγή αυτού του λάθους συνιστάται η πίεση του αεροθαλάμου να ανεβαίνει σε επίπεδα μεγαλύτερα της συστολικής Α.Π. του ατόμου ,αυτό δε να ελέγχετε με την εξαφάνιση του </a:t>
            </a:r>
            <a:r>
              <a:rPr lang="el-GR" sz="1800" dirty="0" err="1"/>
              <a:t>κερκιδικού</a:t>
            </a:r>
            <a:r>
              <a:rPr lang="el-GR" sz="1800" dirty="0"/>
              <a:t> σφυγμού(που πρέπει σταθερά να </a:t>
            </a:r>
            <a:r>
              <a:rPr lang="el-GR" sz="1800" dirty="0" err="1"/>
              <a:t>ψηλαφάτε</a:t>
            </a:r>
            <a:r>
              <a:rPr lang="el-GR" sz="1800" dirty="0"/>
              <a:t> στη φάση αυτή).</a:t>
            </a:r>
          </a:p>
          <a:p>
            <a:r>
              <a:rPr lang="el-GR" sz="1800" dirty="0"/>
              <a:t>Στη συνέχεια η μέτρηση της Α.Π. να γίνεται ταυτόχρονα και ακροαστικά και με τη ψηλάφηση της </a:t>
            </a:r>
            <a:r>
              <a:rPr lang="el-GR" sz="1800" dirty="0" err="1"/>
              <a:t>κερκιδικής</a:t>
            </a:r>
            <a:r>
              <a:rPr lang="el-GR" sz="1800" dirty="0"/>
              <a:t> αρτηρίας.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720680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Σφάλματα κατά την μέτρηση </a:t>
            </a:r>
            <a:r>
              <a:rPr lang="el-GR" altLang="el-GR" dirty="0" smtClean="0"/>
              <a:t>             της </a:t>
            </a:r>
            <a:r>
              <a:rPr lang="el-GR" altLang="el-GR" dirty="0"/>
              <a:t>Α.Π. </a:t>
            </a:r>
            <a:r>
              <a:rPr lang="el-GR" altLang="el-GR" dirty="0" smtClean="0"/>
              <a:t>(β)</a:t>
            </a:r>
            <a:endParaRPr lang="el-GR" altLang="el-GR" dirty="0"/>
          </a:p>
        </p:txBody>
      </p:sp>
      <p:sp>
        <p:nvSpPr>
          <p:cNvPr id="9" name="Θέση περιεχομένου 8"/>
          <p:cNvSpPr>
            <a:spLocks noGrp="1"/>
          </p:cNvSpPr>
          <p:nvPr>
            <p:ph idx="1"/>
            <p:custDataLst>
              <p:tags r:id="rId3"/>
            </p:custDataLst>
          </p:nvPr>
        </p:nvSpPr>
        <p:spPr>
          <a:xfrm>
            <a:off x="143508" y="1427842"/>
            <a:ext cx="8856984" cy="2351139"/>
          </a:xfrm>
        </p:spPr>
        <p:txBody>
          <a:bodyPr>
            <a:noAutofit/>
          </a:bodyPr>
          <a:lstStyle/>
          <a:p>
            <a:r>
              <a:rPr lang="el-GR" sz="1800" dirty="0"/>
              <a:t>♦Σε ασθενείς με </a:t>
            </a:r>
            <a:r>
              <a:rPr lang="el-GR" sz="1800" b="1" u="sng" dirty="0">
                <a:solidFill>
                  <a:srgbClr val="0000FF"/>
                </a:solidFill>
              </a:rPr>
              <a:t>ανεπάρκεια της αορτικής βαλβίδας </a:t>
            </a:r>
            <a:r>
              <a:rPr lang="el-GR" sz="1800" dirty="0"/>
              <a:t>ή σπανιότερα με υπερκινητική κυκλοφορία, είναι ενίοτε δύσκολη η εκτίμηση της διαστολικής πίεσης, διότι η πίεση του αεροθαλάμου, κατά την οποία εξαφανίζονται οι ήχοι </a:t>
            </a:r>
            <a:r>
              <a:rPr lang="el-GR" sz="1800" dirty="0" err="1"/>
              <a:t>Korotkoff</a:t>
            </a:r>
            <a:r>
              <a:rPr lang="el-GR" sz="1800" dirty="0"/>
              <a:t> (φάση V), είναι μερικές φορές μικρότερη της πραγματικής διαστολικής, ενώ συχνά οι ήχοι αυτοί δεν εξαφανίζονται ποτέ. </a:t>
            </a:r>
          </a:p>
          <a:p>
            <a:r>
              <a:rPr lang="el-GR" sz="1800" dirty="0"/>
              <a:t>Για την ακριβή μέτρηση της διαστολικής πίεσης στις περιπτώσεις αυτές πρέπει να γίνεται, ταυτόχρονα με την ακρόαση και ψηλάφηση της αρτηρίας στην περιοχή του αντιβραχίου και μάλιστα πολύ κοντά στην τοποθέτηση της μεμβράνης του στηθοσκοπίου(περίπου 5 εκ. κάτω από το κάτω μέρος της περιχειρίδας.)</a:t>
            </a:r>
          </a:p>
          <a:p>
            <a:r>
              <a:rPr lang="el-GR" sz="1800" dirty="0"/>
              <a:t>Η διαστολική πίεση στις περιπτώσεις αυτές αντιστοιχεί στη χρονική στιγμή, κατά την οποία παύει να γίνεται αντιληπτό στο δάκτυλό μας ένα κρουστικό κύμα και ένας ήπιος </a:t>
            </a:r>
            <a:r>
              <a:rPr lang="el-GR" sz="1800" dirty="0" err="1"/>
              <a:t>ροίζος</a:t>
            </a:r>
            <a:r>
              <a:rPr lang="el-GR" sz="1800" dirty="0"/>
              <a:t> και παρά το γεγονός ότι οι ήχοι </a:t>
            </a:r>
            <a:r>
              <a:rPr lang="el-GR" sz="1800" dirty="0" err="1"/>
              <a:t>Korotkoff</a:t>
            </a:r>
            <a:r>
              <a:rPr lang="el-GR" sz="1800" dirty="0"/>
              <a:t> εξακολουθούν να ακούγονται και πολύ πιο κάτω.</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558819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Σφάλματα κατά την μέτρηση </a:t>
            </a:r>
            <a:r>
              <a:rPr lang="el-GR" altLang="el-GR" dirty="0" smtClean="0"/>
              <a:t>             της </a:t>
            </a:r>
            <a:r>
              <a:rPr lang="el-GR" altLang="el-GR" dirty="0"/>
              <a:t>Α.Π. </a:t>
            </a:r>
            <a:r>
              <a:rPr lang="el-GR" altLang="el-GR" dirty="0" smtClean="0"/>
              <a:t>(γ)</a:t>
            </a:r>
            <a:endParaRPr lang="el-GR" altLang="el-GR" dirty="0"/>
          </a:p>
        </p:txBody>
      </p:sp>
      <p:sp>
        <p:nvSpPr>
          <p:cNvPr id="9" name="Θέση περιεχομένου 8"/>
          <p:cNvSpPr>
            <a:spLocks noGrp="1"/>
          </p:cNvSpPr>
          <p:nvPr>
            <p:ph idx="1"/>
            <p:custDataLst>
              <p:tags r:id="rId3"/>
            </p:custDataLst>
          </p:nvPr>
        </p:nvSpPr>
        <p:spPr>
          <a:xfrm>
            <a:off x="89755" y="1556792"/>
            <a:ext cx="8856984" cy="2351139"/>
          </a:xfrm>
        </p:spPr>
        <p:txBody>
          <a:bodyPr>
            <a:noAutofit/>
          </a:bodyPr>
          <a:lstStyle/>
          <a:p>
            <a:r>
              <a:rPr lang="el-GR" sz="2000" dirty="0"/>
              <a:t>Σε περιπτώσεις </a:t>
            </a:r>
            <a:r>
              <a:rPr lang="el-GR" sz="2000" b="1" u="sng" dirty="0">
                <a:solidFill>
                  <a:srgbClr val="0000FF"/>
                </a:solidFill>
              </a:rPr>
              <a:t>μεγάλης βραδυκαρδίας </a:t>
            </a:r>
            <a:r>
              <a:rPr lang="el-GR" sz="2000" dirty="0"/>
              <a:t>ή σε κολπική μαρμαρυγή (όπου δεν υπάρχει ρυθμικά επαναλαμβανόμενος καρδιακός ρυθμός), είναι δυνατόν σε ταχεία </a:t>
            </a:r>
            <a:r>
              <a:rPr lang="el-GR" sz="2000" dirty="0" err="1"/>
              <a:t>αποσυμπίεση</a:t>
            </a:r>
            <a:r>
              <a:rPr lang="el-GR" sz="2000" dirty="0"/>
              <a:t> του αεροθαλάμου, να διαφύγει η ακρόαση της αρχικής καρδιακής συστολής και να λάβουμε ψευδώς μικρότερη συστολική πίεση</a:t>
            </a:r>
            <a:r>
              <a:rPr lang="el-GR" sz="2000" dirty="0" smtClean="0"/>
              <a:t>.</a:t>
            </a:r>
          </a:p>
          <a:p>
            <a:r>
              <a:rPr lang="el-GR" sz="2000" b="1" u="sng" dirty="0">
                <a:solidFill>
                  <a:srgbClr val="0000FF"/>
                </a:solidFill>
              </a:rPr>
              <a:t>Το πλάτος της περιχειρίδας </a:t>
            </a:r>
            <a:r>
              <a:rPr lang="el-GR" sz="2000" dirty="0"/>
              <a:t>του αεροθαλάμου πρέπει να έχει ορισμένες διαστάσεις (μήκος 40 εκ. και πλάτος 12-14 εκ.),να εφαρμόζεται σωστά (το κάτω χείλος της να απέχει από την πτυχή του αγκώνα περίπου 3 εκ.)και να είναι κενή αέρα. </a:t>
            </a:r>
          </a:p>
          <a:p>
            <a:r>
              <a:rPr lang="el-GR" sz="2000" dirty="0"/>
              <a:t>Τονίζεται ότι μερικές φορές ιδίως σε παχύσαρκα άτομα, η τοποθέτηση της περιχειρίδας δεν γίνεται σωστά, δηλαδή πάνω από την περιοχή της </a:t>
            </a:r>
            <a:r>
              <a:rPr lang="el-GR" sz="2000" dirty="0" err="1"/>
              <a:t>βραχιόνιας</a:t>
            </a:r>
            <a:r>
              <a:rPr lang="el-GR" sz="2000" dirty="0"/>
              <a:t> αρτηρίας, με αποτέλεσμα να λαμβάνονται ψευδείς μετρήσεις της Α.Π.</a:t>
            </a:r>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09029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Σφάλματα κατά την μέτρηση </a:t>
            </a:r>
            <a:r>
              <a:rPr lang="el-GR" altLang="el-GR" dirty="0" smtClean="0"/>
              <a:t>             της </a:t>
            </a:r>
            <a:r>
              <a:rPr lang="el-GR" altLang="el-GR" dirty="0"/>
              <a:t>Α.Π. </a:t>
            </a:r>
            <a:r>
              <a:rPr lang="el-GR" altLang="el-GR" dirty="0" smtClean="0"/>
              <a:t>(δ)</a:t>
            </a:r>
            <a:endParaRPr lang="el-GR" altLang="el-GR" dirty="0"/>
          </a:p>
        </p:txBody>
      </p:sp>
      <p:sp>
        <p:nvSpPr>
          <p:cNvPr id="9" name="Θέση περιεχομένου 8"/>
          <p:cNvSpPr>
            <a:spLocks noGrp="1"/>
          </p:cNvSpPr>
          <p:nvPr>
            <p:ph idx="1"/>
            <p:custDataLst>
              <p:tags r:id="rId3"/>
            </p:custDataLst>
          </p:nvPr>
        </p:nvSpPr>
        <p:spPr>
          <a:xfrm>
            <a:off x="89755" y="1556792"/>
            <a:ext cx="8856984" cy="2351139"/>
          </a:xfrm>
        </p:spPr>
        <p:txBody>
          <a:bodyPr>
            <a:noAutofit/>
          </a:bodyPr>
          <a:lstStyle/>
          <a:p>
            <a:r>
              <a:rPr lang="el-GR" sz="2400" dirty="0"/>
              <a:t>Με διαδοχικές μετρήσεις της Α.Π. έχουμε καλύτερη εκτίμηση αυτής. </a:t>
            </a:r>
          </a:p>
          <a:p>
            <a:r>
              <a:rPr lang="el-GR" sz="2400" dirty="0"/>
              <a:t>Έτσι βρέθηκε ότι η τρίτη μέτρηση της Α.Π. δίνει τα πιστότερα αποτελέσματα, διότι το άτομο </a:t>
            </a:r>
            <a:r>
              <a:rPr lang="el-GR" sz="2400" dirty="0" err="1"/>
              <a:t>εξοικιώνεται</a:t>
            </a:r>
            <a:r>
              <a:rPr lang="el-GR" sz="2400" dirty="0"/>
              <a:t> και με τον ιατρό και τη μέτρηση της Α.Π. </a:t>
            </a:r>
          </a:p>
          <a:p>
            <a:r>
              <a:rPr lang="el-GR" sz="2400" dirty="0"/>
              <a:t>Όμως βασική </a:t>
            </a:r>
            <a:r>
              <a:rPr lang="el-GR" sz="2400" dirty="0" err="1"/>
              <a:t>προυπόθεση</a:t>
            </a:r>
            <a:r>
              <a:rPr lang="el-GR" sz="2400" dirty="0"/>
              <a:t> είναι να υπάρχει μεταξύ των μετρήσεων μεσοδιάστημα τουλάχιστον τριών λεπτών. </a:t>
            </a:r>
          </a:p>
          <a:p>
            <a:r>
              <a:rPr lang="el-GR" sz="2400" dirty="0"/>
              <a:t>Αντίθετα αν η μία μέτρηση της Α.Π., επαναλαμβάνεται αμέσως μετά την προηγούμενη, είναι δυνατόν να έχουμε ψευδώς μικρότερη συστολική Α.Π.  κατά τη δεύτερη μέτρηση, εξαιτίας της φλεβικής συμφόρησης του χεριού από την πρώτη μέτρηση.</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8396" y="6103151"/>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35351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Παρατηρήσεις (α)</a:t>
            </a:r>
            <a:endParaRPr lang="el-GR" altLang="el-GR" dirty="0"/>
          </a:p>
        </p:txBody>
      </p:sp>
      <p:sp>
        <p:nvSpPr>
          <p:cNvPr id="9" name="Θέση περιεχομένου 8"/>
          <p:cNvSpPr>
            <a:spLocks noGrp="1"/>
          </p:cNvSpPr>
          <p:nvPr>
            <p:ph idx="1"/>
            <p:custDataLst>
              <p:tags r:id="rId3"/>
            </p:custDataLst>
          </p:nvPr>
        </p:nvSpPr>
        <p:spPr>
          <a:xfrm>
            <a:off x="89755" y="1266774"/>
            <a:ext cx="8856984" cy="2351139"/>
          </a:xfrm>
        </p:spPr>
        <p:txBody>
          <a:bodyPr>
            <a:noAutofit/>
          </a:bodyPr>
          <a:lstStyle/>
          <a:p>
            <a:r>
              <a:rPr lang="el-GR" sz="2400" dirty="0"/>
              <a:t>Για την επίτευξη αξιόπιστων αποτελεσμάτων, πρέπει </a:t>
            </a:r>
            <a:r>
              <a:rPr lang="el-GR" sz="2400" dirty="0" err="1"/>
              <a:t>αφ’ενός</a:t>
            </a:r>
            <a:r>
              <a:rPr lang="el-GR" sz="2400" dirty="0"/>
              <a:t> μεν το σφυγμομανόμετρο να βρίσκεται σε καλή κατάσταση (ελεγχόμενο κατά διαστήματα),</a:t>
            </a:r>
            <a:r>
              <a:rPr lang="el-GR" sz="2400" dirty="0" err="1"/>
              <a:t>αφ’ετέρου</a:t>
            </a:r>
            <a:r>
              <a:rPr lang="el-GR" sz="2400" dirty="0"/>
              <a:t> δε  να τηρούνται ορισμένοι κανόνες κατά τη μέτρηση της αρτηριακής πίεσης.</a:t>
            </a:r>
          </a:p>
          <a:p>
            <a:r>
              <a:rPr lang="el-GR" sz="2400" dirty="0"/>
              <a:t>Πριν κάνετε μια μέτρηση,  ξεκουραστείτε και ηρεμήστε για τουλάχιστον  5-10 </a:t>
            </a:r>
            <a:r>
              <a:rPr lang="el-GR" sz="2400" dirty="0" err="1"/>
              <a:t>λεπτά,κάτι</a:t>
            </a:r>
            <a:r>
              <a:rPr lang="el-GR" sz="2400" dirty="0"/>
              <a:t> που βοηθά στην μείωση πιθανού λάθους, που οφείλετε σε κάθε τυχόν σωματική κόπωση ή ψυχική συγκίνηση του ασθενούς.</a:t>
            </a:r>
          </a:p>
          <a:p>
            <a:r>
              <a:rPr lang="el-GR" sz="2400" dirty="0"/>
              <a:t>Επιπλέον πρέπει να αποφεύγετε το </a:t>
            </a:r>
            <a:r>
              <a:rPr lang="el-GR" sz="2400" dirty="0" err="1"/>
              <a:t>φαγητό,το</a:t>
            </a:r>
            <a:r>
              <a:rPr lang="el-GR" sz="2400" dirty="0"/>
              <a:t> αλκοόλ και το κάπνισμα, πριν πραγματοποιήσετε μετρήσεις  καθώς και να μην μιλάτε  κατά τη </a:t>
            </a:r>
            <a:r>
              <a:rPr lang="el-GR" sz="2400" dirty="0" err="1"/>
              <a:t>διάρκεία</a:t>
            </a:r>
            <a:r>
              <a:rPr lang="el-GR" sz="2400" dirty="0"/>
              <a:t> τους.</a:t>
            </a:r>
          </a:p>
          <a:p>
            <a:r>
              <a:rPr lang="el-GR" sz="2400" dirty="0"/>
              <a:t>Συνήθως αναδιπλώνουμε τα ρούχα αποκαλύπτοντας το χέρι.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100221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Παρατηρήσεις (β)</a:t>
            </a:r>
            <a:endParaRPr lang="el-GR" altLang="el-GR" dirty="0"/>
          </a:p>
        </p:txBody>
      </p:sp>
      <p:sp>
        <p:nvSpPr>
          <p:cNvPr id="9" name="Θέση περιεχομένου 8"/>
          <p:cNvSpPr>
            <a:spLocks noGrp="1"/>
          </p:cNvSpPr>
          <p:nvPr>
            <p:ph idx="1"/>
            <p:custDataLst>
              <p:tags r:id="rId3"/>
            </p:custDataLst>
          </p:nvPr>
        </p:nvSpPr>
        <p:spPr>
          <a:xfrm>
            <a:off x="89755" y="1266774"/>
            <a:ext cx="8856984" cy="2351139"/>
          </a:xfrm>
        </p:spPr>
        <p:txBody>
          <a:bodyPr>
            <a:noAutofit/>
          </a:bodyPr>
          <a:lstStyle/>
          <a:p>
            <a:r>
              <a:rPr lang="el-GR" sz="2400" dirty="0"/>
              <a:t>Αν σηκώσετε το μανίκι σας, βεβαιωθείτε ότι δεν εμποδίζει την ελεύθερη κυκλοφορία του αίματος στο χέρι σας.</a:t>
            </a:r>
          </a:p>
          <a:p>
            <a:r>
              <a:rPr lang="el-GR" sz="2400" dirty="0"/>
              <a:t>Το σωστό πάντως είναι να τα βγάζουμε διότι τα ρούχα δεν πρέπει να σφίγγουν το χέρι, όταν μετράμε την πίεση.</a:t>
            </a:r>
          </a:p>
          <a:p>
            <a:r>
              <a:rPr lang="el-GR" sz="2400" dirty="0"/>
              <a:t>Η μέτρηση της αρτηριακής πίεσης γίνεται σε διάφορες θέσεις ,στην ύπτια, στην καθιστική και στην όρθια θέση για αποκλεισμό </a:t>
            </a:r>
            <a:r>
              <a:rPr lang="el-GR" sz="2400" dirty="0" err="1"/>
              <a:t>ορθοστατικής</a:t>
            </a:r>
            <a:r>
              <a:rPr lang="el-GR" sz="2400" dirty="0"/>
              <a:t> </a:t>
            </a:r>
            <a:r>
              <a:rPr lang="el-GR" sz="2400" dirty="0" err="1"/>
              <a:t>υποτάσεως,ιδιαίτερα</a:t>
            </a:r>
            <a:r>
              <a:rPr lang="el-GR" sz="2400" dirty="0"/>
              <a:t> σε υπερτασικά άτομα που υποβάλλονται σε </a:t>
            </a:r>
            <a:r>
              <a:rPr lang="el-GR" sz="2400" dirty="0" err="1"/>
              <a:t>αντιυπερτασική</a:t>
            </a:r>
            <a:r>
              <a:rPr lang="el-GR" sz="2400" dirty="0"/>
              <a:t> θεραπεία. </a:t>
            </a:r>
          </a:p>
          <a:p>
            <a:r>
              <a:rPr lang="el-GR" sz="2400" dirty="0"/>
              <a:t>Διαφορά στη συστολική πίεση πάνω από 15 </a:t>
            </a:r>
            <a:r>
              <a:rPr lang="el-GR" sz="2400" dirty="0" err="1"/>
              <a:t>mm</a:t>
            </a:r>
            <a:r>
              <a:rPr lang="el-GR" sz="2400" dirty="0"/>
              <a:t> </a:t>
            </a:r>
            <a:r>
              <a:rPr lang="el-GR" sz="2400" dirty="0" err="1"/>
              <a:t>Hg</a:t>
            </a:r>
            <a:r>
              <a:rPr lang="el-GR" sz="2400" dirty="0"/>
              <a:t> στην όρθια θέση είναι σημείο </a:t>
            </a:r>
            <a:r>
              <a:rPr lang="el-GR" sz="2400" dirty="0" err="1"/>
              <a:t>ορθοστατικής</a:t>
            </a:r>
            <a:r>
              <a:rPr lang="el-GR" sz="2400" dirty="0"/>
              <a:t> υποτάσεως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4075196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Παρατηρήσεις (γ)</a:t>
            </a:r>
            <a:endParaRPr lang="el-GR" altLang="el-GR" dirty="0"/>
          </a:p>
        </p:txBody>
      </p:sp>
      <p:sp>
        <p:nvSpPr>
          <p:cNvPr id="9" name="Θέση περιεχομένου 8"/>
          <p:cNvSpPr>
            <a:spLocks noGrp="1"/>
          </p:cNvSpPr>
          <p:nvPr>
            <p:ph idx="1"/>
            <p:custDataLst>
              <p:tags r:id="rId3"/>
            </p:custDataLst>
          </p:nvPr>
        </p:nvSpPr>
        <p:spPr>
          <a:xfrm>
            <a:off x="89755" y="1266774"/>
            <a:ext cx="8856984" cy="2351139"/>
          </a:xfrm>
        </p:spPr>
        <p:txBody>
          <a:bodyPr>
            <a:noAutofit/>
          </a:bodyPr>
          <a:lstStyle/>
          <a:p>
            <a:r>
              <a:rPr lang="el-GR" sz="2400" dirty="0"/>
              <a:t>Είτε κάνετε τη μέτρηση καθισμένοι είτε ξαπλωμένοι το χέρι  πρέπει να βρίσκεται στο &lt;επίπεδο της καρδιάς&gt; ούτε πιο πάνω ούτε πιο κάτω.</a:t>
            </a:r>
          </a:p>
          <a:p>
            <a:r>
              <a:rPr lang="el-GR" sz="2400" dirty="0"/>
              <a:t>Συνήθως προτιμάμε το αριστερό χέρι χωρίς όμως αυτό να είναι απόλυτο.</a:t>
            </a:r>
          </a:p>
          <a:p>
            <a:r>
              <a:rPr lang="el-GR" sz="2400" dirty="0"/>
              <a:t>Είναι σκόπιμο κατά την εξέταση του ασθενούς για πρώτη φορά να προσδιορίζεται η αρτηριακή πίεση και στα δυο άνω άκρα, γιατί η διαπίστωση διαφοράς μαρτυρά την ύπαρξη ανευρύσματος της αορτής ή κωλύματος της κυκλοφορίας κατά την ανώνυμη ή την υποκλείδια αρτηρία.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1356573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Παρατηρήσεις (δ)</a:t>
            </a:r>
            <a:endParaRPr lang="el-GR" altLang="el-GR" dirty="0"/>
          </a:p>
        </p:txBody>
      </p:sp>
      <p:sp>
        <p:nvSpPr>
          <p:cNvPr id="9" name="Θέση περιεχομένου 8"/>
          <p:cNvSpPr>
            <a:spLocks noGrp="1"/>
          </p:cNvSpPr>
          <p:nvPr>
            <p:ph idx="1"/>
            <p:custDataLst>
              <p:tags r:id="rId3"/>
            </p:custDataLst>
          </p:nvPr>
        </p:nvSpPr>
        <p:spPr>
          <a:xfrm>
            <a:off x="89755" y="1266774"/>
            <a:ext cx="8856984" cy="2351139"/>
          </a:xfrm>
        </p:spPr>
        <p:txBody>
          <a:bodyPr>
            <a:noAutofit/>
          </a:bodyPr>
          <a:lstStyle/>
          <a:p>
            <a:r>
              <a:rPr lang="el-GR" sz="2400" dirty="0"/>
              <a:t>Σε αυτή την περίπτωση υπάρχει και διαφορά σφυγμού ο οποίος είναι μικρότερος στις αρτηρίες του άκρου, το οποίο εμφανίζει τη μικρότερη αρτηριακή πίεση.</a:t>
            </a:r>
          </a:p>
          <a:p>
            <a:r>
              <a:rPr lang="el-GR" sz="2400" dirty="0"/>
              <a:t>Σε κατάσταση εγκυμοσύνης οι μετρήσεις πρέπει να γίνονται σε συνεννόηση με τον γιατρό, για το λόγο ότι οι ενδείξεις αλλάζουν κατά την κύηση.</a:t>
            </a:r>
          </a:p>
          <a:p>
            <a:r>
              <a:rPr lang="el-GR" sz="2400" dirty="0"/>
              <a:t>Μην προσπαθήστε ποτέ να μετρήσετε αρτηριακή πίεση σε βραχίονα που φέρει ενδοφλέβιο καθετήρα ή είναι παράλυτος ή είναι τραυματισμένος ή στον οποίο υπάρχει </a:t>
            </a:r>
            <a:r>
              <a:rPr lang="el-GR" sz="2400" dirty="0" err="1"/>
              <a:t>αρτηριοφλεβώδης</a:t>
            </a:r>
            <a:r>
              <a:rPr lang="el-GR" sz="2400" dirty="0"/>
              <a:t> επικοινωνία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979809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Παρατηρήσεις (ε)</a:t>
            </a:r>
            <a:endParaRPr lang="el-GR" altLang="el-GR" dirty="0"/>
          </a:p>
        </p:txBody>
      </p:sp>
      <p:sp>
        <p:nvSpPr>
          <p:cNvPr id="9" name="Θέση περιεχομένου 8"/>
          <p:cNvSpPr>
            <a:spLocks noGrp="1"/>
          </p:cNvSpPr>
          <p:nvPr>
            <p:ph idx="1"/>
            <p:custDataLst>
              <p:tags r:id="rId3"/>
            </p:custDataLst>
          </p:nvPr>
        </p:nvSpPr>
        <p:spPr>
          <a:xfrm>
            <a:off x="89755" y="1052736"/>
            <a:ext cx="8856984" cy="2351139"/>
          </a:xfrm>
        </p:spPr>
        <p:txBody>
          <a:bodyPr>
            <a:noAutofit/>
          </a:bodyPr>
          <a:lstStyle/>
          <a:p>
            <a:r>
              <a:rPr lang="el-GR" sz="2400" dirty="0"/>
              <a:t>Είναι προτιμότερο να μην βάζετε την περιχειρίδα στον αγκώνα και το ακουστικό από κάτω.</a:t>
            </a:r>
          </a:p>
          <a:p>
            <a:r>
              <a:rPr lang="el-GR" sz="2400" dirty="0"/>
              <a:t>Ο αεροθάλαμος της περιχειρίδας πρέπει να μην περιέχει αέρα, όταν τοποθετείτε στο βραχίονα. </a:t>
            </a:r>
          </a:p>
          <a:p>
            <a:r>
              <a:rPr lang="el-GR" sz="2400" dirty="0"/>
              <a:t>Σε αντίθετη περίπτωση ,αδειάστε τον(πιέζοντας την περιχειρίδα με τη βαλβίδα ανοιχτή)</a:t>
            </a:r>
          </a:p>
          <a:p>
            <a:r>
              <a:rPr lang="el-GR" sz="2400" dirty="0"/>
              <a:t>Συχνά φουσκώνουμε τον αεροθάλαμο της περιχειρίδας μέχρι το μανόμετρο να δείξει κάποιο ¨μεγάλο¨ νούμερο και κατόπιν ανοίγουμε τη βαλβίδα .Αυτό δεν είναι σωστό.</a:t>
            </a:r>
          </a:p>
          <a:p>
            <a:r>
              <a:rPr lang="el-GR" sz="2400" dirty="0"/>
              <a:t>Μην μετράτε την πίεση πολλές φορές ταυτόχρονα. Οι τιμές που θα παίρνετε δεν είναι αληθινές. Συνήθως 1-2 μετρήσεις είναι αρκετές.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678915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Σφυγμομανόμετρο καρπού</a:t>
            </a:r>
          </a:p>
        </p:txBody>
      </p:sp>
      <p:pic>
        <p:nvPicPr>
          <p:cNvPr id="3" name="Εικόνα 2" descr="[DECORATIVE]"/>
          <p:cNvPicPr>
            <a:picLocks noChangeAspect="1"/>
          </p:cNvPicPr>
          <p:nvPr/>
        </p:nvPicPr>
        <p:blipFill>
          <a:blip r:embed="rId7"/>
          <a:stretch>
            <a:fillRect/>
          </a:stretch>
        </p:blipFill>
        <p:spPr>
          <a:xfrm>
            <a:off x="2312892" y="1700808"/>
            <a:ext cx="4410710" cy="3530061"/>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874763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Ηλεκτρονικό πιεσόμετρο </a:t>
            </a:r>
          </a:p>
        </p:txBody>
      </p:sp>
      <p:pic>
        <p:nvPicPr>
          <p:cNvPr id="2" name="Εικόνα 1" descr="[DECORATIVE]"/>
          <p:cNvPicPr>
            <a:picLocks noChangeAspect="1"/>
          </p:cNvPicPr>
          <p:nvPr/>
        </p:nvPicPr>
        <p:blipFill>
          <a:blip r:embed="rId7"/>
          <a:stretch>
            <a:fillRect/>
          </a:stretch>
        </p:blipFill>
        <p:spPr>
          <a:xfrm>
            <a:off x="1817256" y="1484784"/>
            <a:ext cx="5401982" cy="4009933"/>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961124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Αναλογικό Μεταλλικό Πιεσόμετρο</a:t>
            </a:r>
          </a:p>
        </p:txBody>
      </p:sp>
      <p:pic>
        <p:nvPicPr>
          <p:cNvPr id="3" name="Εικόνα 2" descr="[DECORATIVE]"/>
          <p:cNvPicPr>
            <a:picLocks noChangeAspect="1"/>
          </p:cNvPicPr>
          <p:nvPr/>
        </p:nvPicPr>
        <p:blipFill>
          <a:blip r:embed="rId7"/>
          <a:stretch>
            <a:fillRect/>
          </a:stretch>
        </p:blipFill>
        <p:spPr>
          <a:xfrm>
            <a:off x="499519" y="1606138"/>
            <a:ext cx="8144962" cy="3645724"/>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1982155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Υδραργυρικό πιεσόμετρο</a:t>
            </a:r>
          </a:p>
        </p:txBody>
      </p:sp>
      <p:pic>
        <p:nvPicPr>
          <p:cNvPr id="2" name="Εικόνα 1" descr="[DECORATIVE]"/>
          <p:cNvPicPr>
            <a:picLocks noChangeAspect="1"/>
          </p:cNvPicPr>
          <p:nvPr/>
        </p:nvPicPr>
        <p:blipFill>
          <a:blip r:embed="rId7"/>
          <a:stretch>
            <a:fillRect/>
          </a:stretch>
        </p:blipFill>
        <p:spPr>
          <a:xfrm>
            <a:off x="1045158" y="1484207"/>
            <a:ext cx="7053683" cy="3889585"/>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20119415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err="1"/>
              <a:t>Πουάρ</a:t>
            </a:r>
            <a:r>
              <a:rPr lang="el-GR" altLang="el-GR" dirty="0"/>
              <a:t> </a:t>
            </a:r>
          </a:p>
        </p:txBody>
      </p:sp>
      <p:pic>
        <p:nvPicPr>
          <p:cNvPr id="3" name="Εικόνα 2" descr="[DECORATIVE]"/>
          <p:cNvPicPr>
            <a:picLocks noChangeAspect="1"/>
          </p:cNvPicPr>
          <p:nvPr/>
        </p:nvPicPr>
        <p:blipFill>
          <a:blip r:embed="rId7"/>
          <a:stretch>
            <a:fillRect/>
          </a:stretch>
        </p:blipFill>
        <p:spPr>
          <a:xfrm>
            <a:off x="2051085" y="2313335"/>
            <a:ext cx="5041829" cy="2231329"/>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312665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4847" y="1258029"/>
            <a:ext cx="8686800" cy="2588011"/>
          </a:xfrm>
        </p:spPr>
        <p:txBody>
          <a:bodyPr>
            <a:noAutofit/>
          </a:bodyPr>
          <a:lstStyle/>
          <a:p>
            <a:pPr lvl="1">
              <a:buFont typeface="Wingdings" pitchFamily="2" charset="2"/>
              <a:buChar char="§"/>
            </a:pPr>
            <a:r>
              <a:rPr lang="el-GR" sz="2400" dirty="0" smtClean="0">
                <a:hlinkClick r:id="rId8" action="ppaction://hlinksldjump"/>
              </a:rPr>
              <a:t>Αρτηριακή Πίεση</a:t>
            </a:r>
            <a:r>
              <a:rPr lang="el-GR" sz="2400" dirty="0" smtClean="0">
                <a:hlinkClick r:id="rId8" action="ppaction://hlinksldjump"/>
              </a:rPr>
              <a:t>.</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Περιφερειακή </a:t>
            </a:r>
            <a:r>
              <a:rPr lang="el-GR" sz="2400" dirty="0">
                <a:hlinkClick r:id="rId9" action="ppaction://hlinksldjump"/>
              </a:rPr>
              <a:t>αγγειακή κατάσταση.</a:t>
            </a:r>
            <a:endParaRPr lang="el-GR" sz="2400" dirty="0" smtClean="0">
              <a:hlinkClick r:id="rId8" action="ppaction://hlinksldjump"/>
            </a:endParaRPr>
          </a:p>
          <a:p>
            <a:pPr lvl="1">
              <a:buFont typeface="Wingdings" pitchFamily="2" charset="2"/>
              <a:buChar char="§"/>
            </a:pPr>
            <a:r>
              <a:rPr lang="el-GR" sz="2400" dirty="0">
                <a:hlinkClick r:id="rId10" action="ppaction://hlinksldjump"/>
              </a:rPr>
              <a:t>Παράγοντες που επηρεάζουν την </a:t>
            </a:r>
            <a:r>
              <a:rPr lang="el-GR" sz="2400" dirty="0" smtClean="0">
                <a:hlinkClick r:id="rId10" action="ppaction://hlinksldjump"/>
              </a:rPr>
              <a:t>πίεση.</a:t>
            </a:r>
            <a:endParaRPr lang="el-GR" sz="2400" dirty="0" smtClean="0"/>
          </a:p>
          <a:p>
            <a:pPr lvl="1">
              <a:buFont typeface="Wingdings" pitchFamily="2" charset="2"/>
              <a:buChar char="§"/>
            </a:pPr>
            <a:r>
              <a:rPr lang="el-GR" sz="2400" u="sng" dirty="0" smtClean="0">
                <a:hlinkClick r:id="rId11" action="ppaction://hlinksldjump"/>
              </a:rPr>
              <a:t>Υπέρταση.</a:t>
            </a:r>
            <a:endParaRPr lang="el-GR" sz="2400" u="sng" dirty="0" smtClean="0"/>
          </a:p>
          <a:p>
            <a:pPr lvl="1">
              <a:buFont typeface="Wingdings" pitchFamily="2" charset="2"/>
              <a:buChar char="§"/>
            </a:pPr>
            <a:r>
              <a:rPr lang="el-GR" sz="2400" u="sng" dirty="0" smtClean="0">
                <a:hlinkClick r:id="rId12" action="ppaction://hlinksldjump"/>
              </a:rPr>
              <a:t>Υπόταση.</a:t>
            </a:r>
            <a:endParaRPr lang="el-GR" sz="2400" u="sng" dirty="0" smtClean="0"/>
          </a:p>
          <a:p>
            <a:pPr lvl="1">
              <a:buFont typeface="Wingdings" pitchFamily="2" charset="2"/>
              <a:buChar char="§"/>
            </a:pPr>
            <a:r>
              <a:rPr lang="el-GR" sz="2400" u="sng" dirty="0" smtClean="0">
                <a:hlinkClick r:id="rId13" action="ppaction://hlinksldjump"/>
              </a:rPr>
              <a:t>Μέτρηση Αρτηριακής Πίεσης.</a:t>
            </a:r>
            <a:endParaRPr lang="el-GR" sz="2400" u="sng" dirty="0" smtClean="0"/>
          </a:p>
          <a:p>
            <a:pPr lvl="1">
              <a:buFont typeface="Wingdings" pitchFamily="2" charset="2"/>
              <a:buChar char="§"/>
            </a:pPr>
            <a:r>
              <a:rPr lang="el-GR" altLang="el-GR" sz="2400" dirty="0">
                <a:hlinkClick r:id="rId14" action="ppaction://hlinksldjump"/>
              </a:rPr>
              <a:t>Οι </a:t>
            </a:r>
            <a:r>
              <a:rPr lang="en-US" altLang="el-GR" sz="2400" dirty="0" err="1">
                <a:hlinkClick r:id="rId14" action="ppaction://hlinksldjump"/>
              </a:rPr>
              <a:t>Korotkoff</a:t>
            </a:r>
            <a:r>
              <a:rPr lang="en-US" altLang="el-GR" sz="2400" dirty="0">
                <a:hlinkClick r:id="rId14" action="ppaction://hlinksldjump"/>
              </a:rPr>
              <a:t>  </a:t>
            </a:r>
            <a:r>
              <a:rPr lang="el-GR" altLang="el-GR" sz="2400" dirty="0" smtClean="0">
                <a:hlinkClick r:id="rId14" action="ppaction://hlinksldjump"/>
              </a:rPr>
              <a:t>ήχοι.</a:t>
            </a:r>
            <a:endParaRPr lang="el-GR" altLang="el-GR" sz="2400" dirty="0" smtClean="0"/>
          </a:p>
          <a:p>
            <a:pPr lvl="1">
              <a:buFont typeface="Wingdings" pitchFamily="2" charset="2"/>
              <a:buChar char="§"/>
            </a:pPr>
            <a:r>
              <a:rPr lang="el-GR" altLang="el-GR" sz="2400" dirty="0">
                <a:hlinkClick r:id="rId15" action="ppaction://hlinksldjump"/>
              </a:rPr>
              <a:t>Σφάλματα κατά την </a:t>
            </a:r>
            <a:r>
              <a:rPr lang="el-GR" altLang="el-GR" sz="2400" dirty="0" smtClean="0">
                <a:hlinkClick r:id="rId15" action="ppaction://hlinksldjump"/>
              </a:rPr>
              <a:t>μέτρηση της </a:t>
            </a:r>
            <a:r>
              <a:rPr lang="el-GR" altLang="el-GR" sz="2400" dirty="0">
                <a:hlinkClick r:id="rId15" action="ppaction://hlinksldjump"/>
              </a:rPr>
              <a:t>Α.Π</a:t>
            </a:r>
            <a:r>
              <a:rPr lang="el-GR" altLang="el-GR" sz="2400" dirty="0" smtClean="0">
                <a:hlinkClick r:id="rId15" action="ppaction://hlinksldjump"/>
              </a:rPr>
              <a:t>.</a:t>
            </a:r>
            <a:endParaRPr lang="el-GR" altLang="el-GR" sz="2400" dirty="0" smtClean="0"/>
          </a:p>
          <a:p>
            <a:pPr lvl="1">
              <a:buFont typeface="Wingdings" pitchFamily="2" charset="2"/>
              <a:buChar char="§"/>
            </a:pPr>
            <a:r>
              <a:rPr lang="el-GR" altLang="el-GR" sz="2400" dirty="0" smtClean="0">
                <a:hlinkClick r:id="rId16" action="ppaction://hlinksldjump"/>
              </a:rPr>
              <a:t>Παρατηρήσεις Μετρήσεων.</a:t>
            </a:r>
            <a:endParaRPr lang="el-GR" altLang="el-GR" sz="2400" dirty="0" smtClean="0"/>
          </a:p>
          <a:p>
            <a:pPr lvl="1">
              <a:buFont typeface="Wingdings" pitchFamily="2" charset="2"/>
              <a:buChar char="§"/>
            </a:pPr>
            <a:r>
              <a:rPr lang="el-GR" altLang="el-GR" sz="2400" dirty="0" smtClean="0">
                <a:hlinkClick r:id="rId17" action="ppaction://hlinksldjump"/>
              </a:rPr>
              <a:t>Όργανα Μετρήσεων.</a:t>
            </a:r>
            <a:endParaRPr lang="el-GR" altLang="el-GR" sz="2400" dirty="0" smtClean="0"/>
          </a:p>
          <a:p>
            <a:pPr lvl="1">
              <a:buFont typeface="Wingdings" pitchFamily="2" charset="2"/>
              <a:buChar char="§"/>
            </a:pPr>
            <a:endParaRPr lang="el-GR" altLang="el-GR" sz="2400" dirty="0" smtClean="0"/>
          </a:p>
          <a:p>
            <a:pPr lvl="1">
              <a:buFont typeface="Wingdings" pitchFamily="2" charset="2"/>
              <a:buChar char="§"/>
            </a:pPr>
            <a:endParaRPr lang="el-GR" sz="2400" u="sng" dirty="0" smtClean="0"/>
          </a:p>
          <a:p>
            <a:pPr lvl="1">
              <a:buFont typeface="Wingdings" pitchFamily="2" charset="2"/>
              <a:buChar char="§"/>
            </a:pPr>
            <a:endParaRPr lang="el-GR"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Μανόμετρο</a:t>
            </a:r>
          </a:p>
        </p:txBody>
      </p:sp>
      <p:pic>
        <p:nvPicPr>
          <p:cNvPr id="2" name="Εικόνα 1" descr="[DECORATIVE]"/>
          <p:cNvPicPr>
            <a:picLocks noChangeAspect="1"/>
          </p:cNvPicPr>
          <p:nvPr/>
        </p:nvPicPr>
        <p:blipFill>
          <a:blip r:embed="rId7"/>
          <a:stretch>
            <a:fillRect/>
          </a:stretch>
        </p:blipFill>
        <p:spPr>
          <a:xfrm>
            <a:off x="2267512" y="1374470"/>
            <a:ext cx="4608975" cy="4109060"/>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4179684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Περιχειρίδα</a:t>
            </a:r>
          </a:p>
        </p:txBody>
      </p:sp>
      <p:pic>
        <p:nvPicPr>
          <p:cNvPr id="3" name="Εικόνα 2" descr="[DECORATIVE]"/>
          <p:cNvPicPr>
            <a:picLocks noChangeAspect="1"/>
          </p:cNvPicPr>
          <p:nvPr/>
        </p:nvPicPr>
        <p:blipFill>
          <a:blip r:embed="rId7"/>
          <a:stretch>
            <a:fillRect/>
          </a:stretch>
        </p:blipFill>
        <p:spPr>
          <a:xfrm>
            <a:off x="2557097" y="1700634"/>
            <a:ext cx="4029805" cy="3456732"/>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18693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Στηθοσκόπια</a:t>
            </a:r>
          </a:p>
        </p:txBody>
      </p:sp>
      <p:pic>
        <p:nvPicPr>
          <p:cNvPr id="2" name="Εικόνα 1" descr="[DECORATIVE]"/>
          <p:cNvPicPr>
            <a:picLocks noChangeAspect="1"/>
          </p:cNvPicPr>
          <p:nvPr/>
        </p:nvPicPr>
        <p:blipFill>
          <a:blip r:embed="rId7"/>
          <a:stretch>
            <a:fillRect/>
          </a:stretch>
        </p:blipFill>
        <p:spPr>
          <a:xfrm>
            <a:off x="1328647" y="1557366"/>
            <a:ext cx="6486706" cy="3743268"/>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7930102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ΖΩΤΙΚΑ ΣΗΜΕΙΑ</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pPr marL="0" indent="0" algn="ctr">
              <a:buNone/>
            </a:pPr>
            <a:r>
              <a:rPr lang="el-GR" sz="2800" dirty="0"/>
              <a:t>ΜΕΡΟΣ   ΔΕΥΤΕΡΟ</a:t>
            </a:r>
          </a:p>
          <a:p>
            <a:pPr marL="0" indent="0" algn="ctr">
              <a:buNone/>
            </a:pPr>
            <a:r>
              <a:rPr lang="el-GR" sz="2800" dirty="0"/>
              <a:t>ΑΡΤΗΡΙΑΚΗ  ΠΙΕΣΗ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Αρτηριακή Πίεση (α)</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400" b="1" dirty="0">
                <a:solidFill>
                  <a:srgbClr val="0000FF"/>
                </a:solidFill>
              </a:rPr>
              <a:t>Η αρτηριακή πίεση </a:t>
            </a:r>
            <a:r>
              <a:rPr lang="el-GR" sz="2400" dirty="0"/>
              <a:t>είναι η πίεση που ασκεί το αίμα στα τοιχώματα των αρτηριών. </a:t>
            </a:r>
          </a:p>
          <a:p>
            <a:r>
              <a:rPr lang="el-GR" sz="2400" dirty="0"/>
              <a:t>Επειδή το αίμα κινείται σε κύματα, υπάρχουν δύο τύποι πίεσης, </a:t>
            </a:r>
            <a:r>
              <a:rPr lang="el-GR" sz="2400" b="1" dirty="0">
                <a:solidFill>
                  <a:srgbClr val="0000FF"/>
                </a:solidFill>
              </a:rPr>
              <a:t>η συστολική πίεση</a:t>
            </a:r>
            <a:r>
              <a:rPr lang="el-GR" sz="2400" dirty="0"/>
              <a:t> (η οποία είναι η πίεση που προκύπτει από την συστολή των κοιλιών, και αποτελεί την υψηλή πίεση του κύματος) και </a:t>
            </a:r>
          </a:p>
          <a:p>
            <a:r>
              <a:rPr lang="el-GR" sz="2400" b="1" dirty="0">
                <a:solidFill>
                  <a:srgbClr val="0000FF"/>
                </a:solidFill>
              </a:rPr>
              <a:t>η διαστολική πίεση </a:t>
            </a:r>
            <a:r>
              <a:rPr lang="el-GR" sz="2400" dirty="0"/>
              <a:t>(η οποία είναι η πίεση του αίματος όταν οι κοιλίες βρίσκονται σε κατάσταση αναμονής). Η διαστολική πίεση είναι η χαμηλή πίεση που παρουσιάζεται στις αρτηρίες.</a:t>
            </a:r>
          </a:p>
          <a:p>
            <a:r>
              <a:rPr lang="el-GR" sz="2400" dirty="0"/>
              <a:t> Η διαφορά μεταξύ διαστολικής και συστολικής πίεσης ονομάζεται </a:t>
            </a:r>
            <a:r>
              <a:rPr lang="el-GR" sz="2400" b="1" dirty="0">
                <a:solidFill>
                  <a:srgbClr val="0000FF"/>
                </a:solidFill>
              </a:rPr>
              <a:t>πίεση παλμού</a:t>
            </a:r>
            <a:r>
              <a:rPr lang="el-GR" sz="2400" dirty="0"/>
              <a:t>.</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58437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Αρτηριακή Πίεση (β)</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r>
              <a:rPr lang="el-GR" sz="2800" dirty="0"/>
              <a:t>Η πίεση του αίματος μετριέται σε χιλιοστά της στήλης υδραργύρου (</a:t>
            </a:r>
            <a:r>
              <a:rPr lang="el-GR" sz="2800" dirty="0" err="1"/>
              <a:t>mmHg</a:t>
            </a:r>
            <a:r>
              <a:rPr lang="el-GR" sz="2800" dirty="0"/>
              <a:t>) και καταγράφεται ως κλίμακα. </a:t>
            </a:r>
          </a:p>
          <a:p>
            <a:r>
              <a:rPr lang="el-GR" sz="2800" dirty="0"/>
              <a:t>Η συστολική πίεση γράφεται μπροστά από την διαστολική πίεση. </a:t>
            </a:r>
          </a:p>
          <a:p>
            <a:r>
              <a:rPr lang="el-GR" sz="2800" dirty="0"/>
              <a:t>Η επαρκής πίεση του αίματος ενός υγιούς ενήλικα είναι: 120/80mmHg.</a:t>
            </a:r>
          </a:p>
          <a:p>
            <a:r>
              <a:rPr lang="el-GR" sz="2800" dirty="0"/>
              <a:t> Ένας μεγάλος αριθμός από καταστάσεις υγείας συνοδεύονται από  αλλαγές της αρτηριακής πίεσης του αίματος </a:t>
            </a:r>
            <a:r>
              <a:rPr lang="el-GR"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99201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Αρτηριακή Πίεση (γ)</a:t>
            </a:r>
            <a:endParaRPr lang="el-GR" altLang="el-GR" dirty="0"/>
          </a:p>
        </p:txBody>
      </p:sp>
      <p:sp>
        <p:nvSpPr>
          <p:cNvPr id="9" name="Θέση περιεχομένου 8"/>
          <p:cNvSpPr>
            <a:spLocks noGrp="1"/>
          </p:cNvSpPr>
          <p:nvPr>
            <p:ph idx="1"/>
            <p:custDataLst>
              <p:tags r:id="rId3"/>
            </p:custDataLst>
          </p:nvPr>
        </p:nvSpPr>
        <p:spPr>
          <a:xfrm>
            <a:off x="143508" y="1242568"/>
            <a:ext cx="8856984" cy="2351139"/>
          </a:xfrm>
        </p:spPr>
        <p:txBody>
          <a:bodyPr>
            <a:noAutofit/>
          </a:bodyPr>
          <a:lstStyle/>
          <a:p>
            <a:pPr marL="0" indent="0">
              <a:buNone/>
            </a:pPr>
            <a:r>
              <a:rPr lang="el-GR" sz="2800" dirty="0" smtClean="0"/>
              <a:t>Η </a:t>
            </a:r>
            <a:r>
              <a:rPr lang="el-GR" sz="2800" dirty="0"/>
              <a:t>αρτηριακή πίεση είναι το αποτέλεσμα πολλών παραγόντων: </a:t>
            </a:r>
          </a:p>
          <a:p>
            <a:r>
              <a:rPr lang="el-GR" sz="2800" dirty="0"/>
              <a:t>της ικανότητας της καρδιάς για </a:t>
            </a:r>
            <a:r>
              <a:rPr lang="el-GR" sz="2800" dirty="0" smtClean="0"/>
              <a:t>άντληση. </a:t>
            </a:r>
            <a:endParaRPr lang="el-GR" sz="2800" dirty="0"/>
          </a:p>
          <a:p>
            <a:r>
              <a:rPr lang="el-GR" sz="2800" dirty="0"/>
              <a:t>της περιφερειακής αγγειακής </a:t>
            </a:r>
            <a:r>
              <a:rPr lang="el-GR" sz="2800" dirty="0" smtClean="0"/>
              <a:t>αντίστασης.</a:t>
            </a:r>
            <a:endParaRPr lang="el-GR" sz="2800" dirty="0"/>
          </a:p>
          <a:p>
            <a:r>
              <a:rPr lang="el-GR" sz="2800" dirty="0"/>
              <a:t>της ποσότητας και συγκέντρωσης του αίματος.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610586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41:5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FF9EB31-E328-4C34-BD0A-E8B6E46B7E3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4762</TotalTime>
  <Words>3326</Words>
  <Application>Microsoft Office PowerPoint</Application>
  <PresentationFormat>Προβολή στην οθόνη (4:3)</PresentationFormat>
  <Paragraphs>376</Paragraphs>
  <Slides>54</Slides>
  <Notes>54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54</vt:i4>
      </vt:variant>
    </vt:vector>
  </HeadingPairs>
  <TitlesOfParts>
    <vt:vector size="58"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ΖΩΤΙΚΑ ΣΗΜΕΙΑ</vt:lpstr>
      <vt:lpstr>Αρτηριακή Πίεση (α)</vt:lpstr>
      <vt:lpstr>Αρτηριακή Πίεση (β)</vt:lpstr>
      <vt:lpstr>Αρτηριακή Πίεση (γ)</vt:lpstr>
      <vt:lpstr>Η ικανότητα της καρδιάς                         για άντληση (α)</vt:lpstr>
      <vt:lpstr>Η ικανότητα της καρδιάς                  για άντληση (β)</vt:lpstr>
      <vt:lpstr>Η περιφερειακή αγγειακή κατάσταση</vt:lpstr>
      <vt:lpstr>Η ποσότητα του αίματος</vt:lpstr>
      <vt:lpstr>Πυκνότητα του αίματος</vt:lpstr>
      <vt:lpstr>Παράγοντες που επηρεάζουν             την πίεση</vt:lpstr>
      <vt:lpstr>Υπέρταση (α)</vt:lpstr>
      <vt:lpstr>Υπέρταση (β)</vt:lpstr>
      <vt:lpstr>Υπόταση</vt:lpstr>
      <vt:lpstr>Όταν παρακολουθείτε για ορθοστατική υπόταση:</vt:lpstr>
      <vt:lpstr>Μέτρηση της Αρτηριακής Πίεσης</vt:lpstr>
      <vt:lpstr>Προσδιορισμός Α-Π με ψηλάφηση</vt:lpstr>
      <vt:lpstr>Προσδιορισμός Α-Π με ακρόαση (α) </vt:lpstr>
      <vt:lpstr>Προσδιορισμός Α-Π με ακρόαση (β) </vt:lpstr>
      <vt:lpstr>Προσδιορισμός Α-Π με ακρόαση (γ) </vt:lpstr>
      <vt:lpstr>Μέτρηση Πίεσης (α) </vt:lpstr>
      <vt:lpstr>Μέτρηση Πίεσης (β) </vt:lpstr>
      <vt:lpstr>Μέτρηση Πίεσης (γ) </vt:lpstr>
      <vt:lpstr>Μέτρηση Πίεσης (δ) </vt:lpstr>
      <vt:lpstr>Οι Korotkoff  ήχοι </vt:lpstr>
      <vt:lpstr>Οι Korotkoff  ήχοι (Φάσεις) </vt:lpstr>
      <vt:lpstr>Φάση 1η</vt:lpstr>
      <vt:lpstr>Φάση 2η</vt:lpstr>
      <vt:lpstr>Φάση 3η</vt:lpstr>
      <vt:lpstr>Φάση 4η</vt:lpstr>
      <vt:lpstr>Φάση 5η</vt:lpstr>
      <vt:lpstr>Σφάλματα κατά την μέτρηση              της Α.Π. (α)</vt:lpstr>
      <vt:lpstr>Σφάλματα κατά την μέτρηση              της Α.Π. (β)</vt:lpstr>
      <vt:lpstr>Σφάλματα κατά την μέτρηση              της Α.Π. (γ)</vt:lpstr>
      <vt:lpstr>Σφάλματα κατά την μέτρηση              της Α.Π. (δ)</vt:lpstr>
      <vt:lpstr>Παρατηρήσεις (α)</vt:lpstr>
      <vt:lpstr>Παρατηρήσεις (β)</vt:lpstr>
      <vt:lpstr>Παρατηρήσεις (γ)</vt:lpstr>
      <vt:lpstr>Παρατηρήσεις (δ)</vt:lpstr>
      <vt:lpstr>Παρατηρήσεις (ε)</vt:lpstr>
      <vt:lpstr>Σφυγμομανόμετρο καρπού</vt:lpstr>
      <vt:lpstr>Ηλεκτρονικό πιεσόμετρο </vt:lpstr>
      <vt:lpstr>Αναλογικό Μεταλλικό Πιεσόμετρο</vt:lpstr>
      <vt:lpstr>Υδραργυρικό πιεσόμετρο</vt:lpstr>
      <vt:lpstr>Πουάρ </vt:lpstr>
      <vt:lpstr>Μανόμετρο</vt:lpstr>
      <vt:lpstr>Περιχειρίδα</vt:lpstr>
      <vt:lpstr>Στηθοσκόπια</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5</cp:revision>
  <dcterms:created xsi:type="dcterms:W3CDTF">2014-04-07T11:24:35Z</dcterms:created>
  <dcterms:modified xsi:type="dcterms:W3CDTF">2015-04-22T15:42:03Z</dcterms:modified>
</cp:coreProperties>
</file>