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1.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3.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4.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5.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6.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7.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8.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9.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10.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11.xml" ContentType="application/vnd.openxmlformats-officedocument.presentationml.notesSlide+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notesSlides/notesSlide12.xml" ContentType="application/vnd.openxmlformats-officedocument.presentationml.notesSlide+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notesSlides/notesSlide13.xml" ContentType="application/vnd.openxmlformats-officedocument.presentationml.notesSlide+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notesSlides/notesSlide14.xml" ContentType="application/vnd.openxmlformats-officedocument.presentationml.notesSlide+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notesSlides/notesSlide15.xml" ContentType="application/vnd.openxmlformats-officedocument.presentationml.notesSlide+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notesSlides/notesSlide16.xml" ContentType="application/vnd.openxmlformats-officedocument.presentationml.notesSlide+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notesSlides/notesSlide17.xml" ContentType="application/vnd.openxmlformats-officedocument.presentationml.notesSlide+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18.xml" ContentType="application/vnd.openxmlformats-officedocument.presentationml.notesSlid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notesSlides/notesSlide19.xml" ContentType="application/vnd.openxmlformats-officedocument.presentationml.notesSlide+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notesSlides/notesSlide20.xml" ContentType="application/vnd.openxmlformats-officedocument.presentationml.notesSlide+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notesSlides/notesSlide21.xml" ContentType="application/vnd.openxmlformats-officedocument.presentationml.notesSlide+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notesSlides/notesSlide22.xml" ContentType="application/vnd.openxmlformats-officedocument.presentationml.notesSlide+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notesSlides/notesSlide23.xml" ContentType="application/vnd.openxmlformats-officedocument.presentationml.notesSlide+xml"/>
  <Override PartName="/ppt/tags/tag97.xml" ContentType="application/vnd.openxmlformats-officedocument.presentationml.tags+xml"/>
  <Override PartName="/ppt/tags/tag9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0"/>
  </p:notesMasterIdLst>
  <p:sldIdLst>
    <p:sldId id="257" r:id="rId3"/>
    <p:sldId id="258" r:id="rId4"/>
    <p:sldId id="259" r:id="rId5"/>
    <p:sldId id="260" r:id="rId6"/>
    <p:sldId id="261" r:id="rId7"/>
    <p:sldId id="305" r:id="rId8"/>
    <p:sldId id="306" r:id="rId9"/>
    <p:sldId id="307" r:id="rId10"/>
    <p:sldId id="308" r:id="rId11"/>
    <p:sldId id="309" r:id="rId12"/>
    <p:sldId id="310" r:id="rId13"/>
    <p:sldId id="311" r:id="rId14"/>
    <p:sldId id="295" r:id="rId15"/>
    <p:sldId id="296" r:id="rId16"/>
    <p:sldId id="297" r:id="rId17"/>
    <p:sldId id="298" r:id="rId18"/>
    <p:sldId id="299" r:id="rId19"/>
    <p:sldId id="300" r:id="rId20"/>
    <p:sldId id="301" r:id="rId21"/>
    <p:sldId id="302" r:id="rId22"/>
    <p:sldId id="303" r:id="rId23"/>
    <p:sldId id="304" r:id="rId24"/>
    <p:sldId id="291" r:id="rId25"/>
    <p:sldId id="292" r:id="rId26"/>
    <p:sldId id="293" r:id="rId27"/>
    <p:sldId id="294" r:id="rId28"/>
    <p:sldId id="262" r:id="rId29"/>
  </p:sldIdLst>
  <p:sldSz cx="9144000" cy="6858000" type="screen4x3"/>
  <p:notesSz cx="6858000" cy="9144000"/>
  <p:custDataLst>
    <p:tags r:id="rId31"/>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644" autoAdjust="0"/>
    <p:restoredTop sz="86369" autoAdjust="0"/>
  </p:normalViewPr>
  <p:slideViewPr>
    <p:cSldViewPr>
      <p:cViewPr varScale="1">
        <p:scale>
          <a:sx n="107" d="100"/>
          <a:sy n="107" d="100"/>
        </p:scale>
        <p:origin x="-600" y="-84"/>
      </p:cViewPr>
      <p:guideLst>
        <p:guide orient="horz" pos="2160"/>
        <p:guide pos="2880"/>
      </p:guideLst>
    </p:cSldViewPr>
  </p:slideViewPr>
  <p:outlineViewPr>
    <p:cViewPr>
      <p:scale>
        <a:sx n="33" d="100"/>
        <a:sy n="33" d="100"/>
      </p:scale>
      <p:origin x="0" y="18192"/>
    </p:cViewPr>
  </p:outlineViewPr>
  <p:notesTextViewPr>
    <p:cViewPr>
      <p:scale>
        <a:sx n="1" d="1"/>
        <a:sy n="1" d="1"/>
      </p:scale>
      <p:origin x="0" y="0"/>
    </p:cViewPr>
  </p:notesTextViewPr>
  <p:sorterViewPr>
    <p:cViewPr>
      <p:scale>
        <a:sx n="100" d="100"/>
        <a:sy n="100" d="100"/>
      </p:scale>
      <p:origin x="0" y="805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35081F-3ABD-4FDA-AE9F-3F9AAB52EDFE}" type="datetimeFigureOut">
              <a:rPr lang="el-GR" smtClean="0"/>
              <a:t>5/5/2014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D595EC-31B5-4FE2-9AD0-355B36B01B63}" type="slidenum">
              <a:rPr lang="el-GR" smtClean="0"/>
              <a:t>‹#›</a:t>
            </a:fld>
            <a:endParaRPr lang="el-GR"/>
          </a:p>
        </p:txBody>
      </p:sp>
    </p:spTree>
    <p:extLst>
      <p:ext uri="{BB962C8B-B14F-4D97-AF65-F5344CB8AC3E}">
        <p14:creationId xmlns:p14="http://schemas.microsoft.com/office/powerpoint/2010/main" val="3713564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pPr/>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2253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F3D61881-B8B8-4D07-9007-E6099A58A147}" type="slidenum">
              <a:rPr lang="el-GR" altLang="el-GR">
                <a:solidFill>
                  <a:srgbClr val="000000"/>
                </a:solidFill>
              </a:rPr>
              <a:pPr fontAlgn="base">
                <a:spcBef>
                  <a:spcPct val="0"/>
                </a:spcBef>
                <a:spcAft>
                  <a:spcPct val="0"/>
                </a:spcAft>
              </a:pPr>
              <a:t>4</a:t>
            </a:fld>
            <a:endParaRPr lang="el-GR" altLang="el-GR">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6</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7</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8</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9</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10</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11</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12</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1E324CBB-4C0D-42EC-90B2-2CF55688AF08}" type="datetime1">
              <a:rPr lang="el-GR" smtClean="0"/>
              <a:t>5/5/2014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124181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B86BDCF-F245-4491-B658-E596E094933B}" type="datetime1">
              <a:rPr lang="el-GR" smtClean="0"/>
              <a:t>5/5/2014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3646485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98DA856-2BE7-4FBD-AFE9-5E7B40881864}" type="datetime1">
              <a:rPr lang="el-GR" smtClean="0"/>
              <a:t>5/5/2014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155573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B93070B-51BF-4697-B005-087C01FF6DFD}" type="datetime1">
              <a:rPr lang="el-GR" smtClean="0"/>
              <a:t>5/5/2014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250731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232318B3-C328-4CAA-A5EE-16FBAF7CFD2D}" type="datetime1">
              <a:rPr lang="el-GR" smtClean="0"/>
              <a:t>5/5/2014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638656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1CE82A44-6C3F-4022-9A10-C18AA496641E}" type="datetime1">
              <a:rPr lang="el-GR" smtClean="0"/>
              <a:t>5/5/2014</a:t>
            </a:fld>
            <a:endParaRPr lang="el-GR"/>
          </a:p>
        </p:txBody>
      </p:sp>
      <p:sp>
        <p:nvSpPr>
          <p:cNvPr id="6" name="Θέση υποσέλιδου 5"/>
          <p:cNvSpPr>
            <a:spLocks noGrp="1"/>
          </p:cNvSpPr>
          <p:nvPr>
            <p:ph type="ftr" sz="quarter" idx="11"/>
          </p:nvPr>
        </p:nvSpPr>
        <p:spPr/>
        <p:txBody>
          <a:bodyPr/>
          <a:lstStyle/>
          <a:p>
            <a:r>
              <a:rPr lang="en-US" smtClean="0"/>
              <a:t>Potigam nomater</a:t>
            </a:r>
            <a:endParaRPr lang="el-GR"/>
          </a:p>
        </p:txBody>
      </p:sp>
      <p:sp>
        <p:nvSpPr>
          <p:cNvPr id="7" name="Θέση αριθμού διαφάνειας 6"/>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335806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7A306362-3B58-4DCD-B062-30261BF97AFE}" type="datetime1">
              <a:rPr lang="el-GR" smtClean="0"/>
              <a:t>5/5/2014</a:t>
            </a:fld>
            <a:endParaRPr lang="el-GR"/>
          </a:p>
        </p:txBody>
      </p:sp>
      <p:sp>
        <p:nvSpPr>
          <p:cNvPr id="8" name="Θέση υποσέλιδου 7"/>
          <p:cNvSpPr>
            <a:spLocks noGrp="1"/>
          </p:cNvSpPr>
          <p:nvPr>
            <p:ph type="ftr" sz="quarter" idx="11"/>
          </p:nvPr>
        </p:nvSpPr>
        <p:spPr/>
        <p:txBody>
          <a:bodyPr/>
          <a:lstStyle/>
          <a:p>
            <a:r>
              <a:rPr lang="en-US" smtClean="0"/>
              <a:t>Potigam nomater</a:t>
            </a:r>
            <a:endParaRPr lang="el-GR"/>
          </a:p>
        </p:txBody>
      </p:sp>
      <p:sp>
        <p:nvSpPr>
          <p:cNvPr id="9" name="Θέση αριθμού διαφάνειας 8"/>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2034099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C0016116-3F59-4217-9211-173B96A20F8A}" type="datetime1">
              <a:rPr lang="el-GR" smtClean="0"/>
              <a:t>5/5/2014</a:t>
            </a:fld>
            <a:endParaRPr lang="el-GR"/>
          </a:p>
        </p:txBody>
      </p:sp>
      <p:sp>
        <p:nvSpPr>
          <p:cNvPr id="4" name="Θέση υποσέλιδου 3"/>
          <p:cNvSpPr>
            <a:spLocks noGrp="1"/>
          </p:cNvSpPr>
          <p:nvPr>
            <p:ph type="ftr" sz="quarter" idx="11"/>
          </p:nvPr>
        </p:nvSpPr>
        <p:spPr/>
        <p:txBody>
          <a:bodyPr/>
          <a:lstStyle/>
          <a:p>
            <a:r>
              <a:rPr lang="en-US" smtClean="0"/>
              <a:t>Potigam nomater</a:t>
            </a:r>
            <a:endParaRPr lang="el-GR"/>
          </a:p>
        </p:txBody>
      </p:sp>
      <p:sp>
        <p:nvSpPr>
          <p:cNvPr id="5" name="Θέση αριθμού διαφάνειας 4"/>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2257853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DF517B57-D6BB-482A-9586-1BE3A2D51E53}" type="datetime1">
              <a:rPr lang="el-GR" smtClean="0"/>
              <a:t>5/5/2014</a:t>
            </a:fld>
            <a:endParaRPr lang="el-GR"/>
          </a:p>
        </p:txBody>
      </p:sp>
      <p:sp>
        <p:nvSpPr>
          <p:cNvPr id="3" name="Θέση υποσέλιδου 2"/>
          <p:cNvSpPr>
            <a:spLocks noGrp="1"/>
          </p:cNvSpPr>
          <p:nvPr>
            <p:ph type="ftr" sz="quarter" idx="11"/>
          </p:nvPr>
        </p:nvSpPr>
        <p:spPr/>
        <p:txBody>
          <a:bodyPr/>
          <a:lstStyle/>
          <a:p>
            <a:r>
              <a:rPr lang="en-US" smtClean="0"/>
              <a:t>Potigam nomater</a:t>
            </a:r>
            <a:endParaRPr lang="el-GR"/>
          </a:p>
        </p:txBody>
      </p:sp>
      <p:sp>
        <p:nvSpPr>
          <p:cNvPr id="4" name="Θέση αριθμού διαφάνειας 3"/>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4069053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2FD4FF8-E15E-4F22-8E0D-0A4126C4818F}" type="datetime1">
              <a:rPr lang="el-GR" smtClean="0"/>
              <a:t>5/5/2014</a:t>
            </a:fld>
            <a:endParaRPr lang="el-GR"/>
          </a:p>
        </p:txBody>
      </p:sp>
      <p:sp>
        <p:nvSpPr>
          <p:cNvPr id="6" name="Θέση υποσέλιδου 5"/>
          <p:cNvSpPr>
            <a:spLocks noGrp="1"/>
          </p:cNvSpPr>
          <p:nvPr>
            <p:ph type="ftr" sz="quarter" idx="11"/>
          </p:nvPr>
        </p:nvSpPr>
        <p:spPr/>
        <p:txBody>
          <a:bodyPr/>
          <a:lstStyle/>
          <a:p>
            <a:r>
              <a:rPr lang="en-US" smtClean="0"/>
              <a:t>Potigam nomater</a:t>
            </a:r>
            <a:endParaRPr lang="el-GR"/>
          </a:p>
        </p:txBody>
      </p:sp>
      <p:sp>
        <p:nvSpPr>
          <p:cNvPr id="7" name="Θέση αριθμού διαφάνειας 6"/>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884619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5DD0ABE-E30F-40C0-90BE-E20DF273E46E}" type="datetime1">
              <a:rPr lang="el-GR" smtClean="0"/>
              <a:t>5/5/2014</a:t>
            </a:fld>
            <a:endParaRPr lang="el-GR"/>
          </a:p>
        </p:txBody>
      </p:sp>
      <p:sp>
        <p:nvSpPr>
          <p:cNvPr id="6" name="Θέση υποσέλιδου 5"/>
          <p:cNvSpPr>
            <a:spLocks noGrp="1"/>
          </p:cNvSpPr>
          <p:nvPr>
            <p:ph type="ftr" sz="quarter" idx="11"/>
          </p:nvPr>
        </p:nvSpPr>
        <p:spPr/>
        <p:txBody>
          <a:bodyPr/>
          <a:lstStyle/>
          <a:p>
            <a:r>
              <a:rPr lang="en-US" smtClean="0"/>
              <a:t>Potigam nomater</a:t>
            </a:r>
            <a:endParaRPr lang="el-GR"/>
          </a:p>
        </p:txBody>
      </p:sp>
      <p:sp>
        <p:nvSpPr>
          <p:cNvPr id="7" name="Θέση αριθμού διαφάνειας 6"/>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1338000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3FFDCA-C927-4243-A0BC-0F72D82FE41C}" type="datetime1">
              <a:rPr lang="el-GR" smtClean="0"/>
              <a:t>5/5/2014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Potigam nomater</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B5CC12-D00C-4A9A-82EA-111DE1DD81B3}" type="slidenum">
              <a:rPr lang="el-GR" smtClean="0"/>
              <a:t>‹#›</a:t>
            </a:fld>
            <a:endParaRPr lang="el-GR"/>
          </a:p>
        </p:txBody>
      </p:sp>
    </p:spTree>
    <p:extLst>
      <p:ext uri="{BB962C8B-B14F-4D97-AF65-F5344CB8AC3E}">
        <p14:creationId xmlns:p14="http://schemas.microsoft.com/office/powerpoint/2010/main" val="2985545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4.xml"/><Relationship Id="rId7" Type="http://schemas.openxmlformats.org/officeDocument/2006/relationships/hyperlink" Target="http://creativecommons.org/licenses/by-sa/3.0/deed.el" TargetMode="Externa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jpeg"/><Relationship Id="rId5" Type="http://schemas.openxmlformats.org/officeDocument/2006/relationships/hyperlink" Target="http://www.teilar.gr/" TargetMode="External"/><Relationship Id="rId10" Type="http://schemas.openxmlformats.org/officeDocument/2006/relationships/image" Target="../media/image3.png"/><Relationship Id="rId4" Type="http://schemas.openxmlformats.org/officeDocument/2006/relationships/slideLayout" Target="../slideLayouts/slideLayout1.xml"/><Relationship Id="rId9" Type="http://schemas.openxmlformats.org/officeDocument/2006/relationships/hyperlink" Target="http://www.edulll.gr/"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ags" Target="../tags/tag42.xml"/><Relationship Id="rId7" Type="http://schemas.openxmlformats.org/officeDocument/2006/relationships/slide" Target="slide5.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notesSlide" Target="../notesSlides/notesSlide7.xml"/><Relationship Id="rId5" Type="http://schemas.openxmlformats.org/officeDocument/2006/relationships/slideLayout" Target="../slideLayouts/slideLayout2.xml"/><Relationship Id="rId4" Type="http://schemas.openxmlformats.org/officeDocument/2006/relationships/tags" Target="../tags/tag43.xml"/><Relationship Id="rId9"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tags" Target="../tags/tag44.xml"/><Relationship Id="rId5" Type="http://schemas.openxmlformats.org/officeDocument/2006/relationships/notesSlide" Target="../notesSlides/notesSlide8.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ags" Target="../tags/tag49.xml"/><Relationship Id="rId7" Type="http://schemas.openxmlformats.org/officeDocument/2006/relationships/slide" Target="slide5.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notesSlide" Target="../notesSlides/notesSlide9.xml"/><Relationship Id="rId5" Type="http://schemas.openxmlformats.org/officeDocument/2006/relationships/slideLayout" Target="../slideLayouts/slideLayout2.xml"/><Relationship Id="rId4" Type="http://schemas.openxmlformats.org/officeDocument/2006/relationships/tags" Target="../tags/tag50.xml"/><Relationship Id="rId9"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notesSlide" Target="../notesSlides/notesSlide10.xml"/><Relationship Id="rId4"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notesSlide" Target="../notesSlides/notesSlide11.xml"/><Relationship Id="rId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tags" Target="../tags/tag59.xml"/><Relationship Id="rId2" Type="http://schemas.openxmlformats.org/officeDocument/2006/relationships/tags" Target="../tags/tag58.xml"/><Relationship Id="rId1" Type="http://schemas.openxmlformats.org/officeDocument/2006/relationships/tags" Target="../tags/tag57.xml"/><Relationship Id="rId5" Type="http://schemas.openxmlformats.org/officeDocument/2006/relationships/notesSlide" Target="../notesSlides/notesSlide12.xml"/><Relationship Id="rId4"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ags" Target="../tags/tag62.xml"/><Relationship Id="rId7" Type="http://schemas.openxmlformats.org/officeDocument/2006/relationships/slide" Target="slide5.xm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notesSlide" Target="../notesSlides/notesSlide13.xml"/><Relationship Id="rId5" Type="http://schemas.openxmlformats.org/officeDocument/2006/relationships/slideLayout" Target="../slideLayouts/slideLayout2.xml"/><Relationship Id="rId4" Type="http://schemas.openxmlformats.org/officeDocument/2006/relationships/tags" Target="../tags/tag63.xml"/><Relationship Id="rId9"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 Id="rId5" Type="http://schemas.openxmlformats.org/officeDocument/2006/relationships/notesSlide" Target="../notesSlides/notesSlide14.xml"/><Relationship Id="rId4"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tags" Target="../tags/tag69.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notesSlide" Target="../notesSlides/notesSlide15.xml"/><Relationship Id="rId4"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tags" Target="../tags/tag70.xml"/><Relationship Id="rId5" Type="http://schemas.openxmlformats.org/officeDocument/2006/relationships/notesSlide" Target="../notesSlides/notesSlide16.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2.png"/><Relationship Id="rId5" Type="http://schemas.openxmlformats.org/officeDocument/2006/relationships/hyperlink" Target="http://creativecommons.org/licenses/by-sa/3.0/deed.el" TargetMode="Externa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notesSlide" Target="../notesSlides/notesSlide17.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ags" Target="../tags/tag78.xml"/><Relationship Id="rId7" Type="http://schemas.openxmlformats.org/officeDocument/2006/relationships/slide" Target="slide5.xml"/><Relationship Id="rId2" Type="http://schemas.openxmlformats.org/officeDocument/2006/relationships/tags" Target="../tags/tag77.xml"/><Relationship Id="rId1" Type="http://schemas.openxmlformats.org/officeDocument/2006/relationships/tags" Target="../tags/tag76.xml"/><Relationship Id="rId6" Type="http://schemas.openxmlformats.org/officeDocument/2006/relationships/notesSlide" Target="../notesSlides/notesSlide18.xml"/><Relationship Id="rId5" Type="http://schemas.openxmlformats.org/officeDocument/2006/relationships/slideLayout" Target="../slideLayouts/slideLayout2.xml"/><Relationship Id="rId4" Type="http://schemas.openxmlformats.org/officeDocument/2006/relationships/tags" Target="../tags/tag79.xml"/><Relationship Id="rId9"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tags" Target="../tags/tag80.xml"/><Relationship Id="rId5" Type="http://schemas.openxmlformats.org/officeDocument/2006/relationships/notesSlide" Target="../notesSlides/notesSlide19.xml"/><Relationship Id="rId4"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ags" Target="../tags/tag85.xml"/><Relationship Id="rId7" Type="http://schemas.openxmlformats.org/officeDocument/2006/relationships/slide" Target="slide5.xml"/><Relationship Id="rId2" Type="http://schemas.openxmlformats.org/officeDocument/2006/relationships/tags" Target="../tags/tag84.xml"/><Relationship Id="rId1" Type="http://schemas.openxmlformats.org/officeDocument/2006/relationships/tags" Target="../tags/tag83.xml"/><Relationship Id="rId6" Type="http://schemas.openxmlformats.org/officeDocument/2006/relationships/notesSlide" Target="../notesSlides/notesSlide20.xml"/><Relationship Id="rId5" Type="http://schemas.openxmlformats.org/officeDocument/2006/relationships/slideLayout" Target="../slideLayouts/slideLayout2.xml"/><Relationship Id="rId4" Type="http://schemas.openxmlformats.org/officeDocument/2006/relationships/tags" Target="../tags/tag86.xml"/><Relationship Id="rId9"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tags" Target="../tags/tag89.xml"/><Relationship Id="rId2" Type="http://schemas.openxmlformats.org/officeDocument/2006/relationships/tags" Target="../tags/tag88.xml"/><Relationship Id="rId1" Type="http://schemas.openxmlformats.org/officeDocument/2006/relationships/tags" Target="../tags/tag87.xml"/><Relationship Id="rId5" Type="http://schemas.openxmlformats.org/officeDocument/2006/relationships/notesSlide" Target="../notesSlides/notesSlide21.xml"/><Relationship Id="rId4"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notesSlide" Target="../notesSlides/notesSlide22.xml"/><Relationship Id="rId4"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ags" Target="../tags/tag95.xml"/><Relationship Id="rId7" Type="http://schemas.openxmlformats.org/officeDocument/2006/relationships/slide" Target="slide5.xml"/><Relationship Id="rId2" Type="http://schemas.openxmlformats.org/officeDocument/2006/relationships/tags" Target="../tags/tag94.xml"/><Relationship Id="rId1" Type="http://schemas.openxmlformats.org/officeDocument/2006/relationships/tags" Target="../tags/tag93.xml"/><Relationship Id="rId6" Type="http://schemas.openxmlformats.org/officeDocument/2006/relationships/notesSlide" Target="../notesSlides/notesSlide23.xml"/><Relationship Id="rId5" Type="http://schemas.openxmlformats.org/officeDocument/2006/relationships/slideLayout" Target="../slideLayouts/slideLayout2.xml"/><Relationship Id="rId4" Type="http://schemas.openxmlformats.org/officeDocument/2006/relationships/tags" Target="../tags/tag96.xml"/><Relationship Id="rId9" Type="http://schemas.microsoft.com/office/2007/relationships/hdphoto" Target="../media/hdphoto1.wdp"/></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3.png"/><Relationship Id="rId2" Type="http://schemas.openxmlformats.org/officeDocument/2006/relationships/tags" Target="../tags/tag98.xml"/><Relationship Id="rId1" Type="http://schemas.openxmlformats.org/officeDocument/2006/relationships/tags" Target="../tags/tag97.xml"/><Relationship Id="rId6" Type="http://schemas.openxmlformats.org/officeDocument/2006/relationships/hyperlink" Target="http://www.edulll.gr/" TargetMode="External"/><Relationship Id="rId5" Type="http://schemas.openxmlformats.org/officeDocument/2006/relationships/image" Target="../media/image2.png"/><Relationship Id="rId4" Type="http://schemas.openxmlformats.org/officeDocument/2006/relationships/hyperlink" Target="http://creativecommons.org/licenses/by-sa/3.0/deed.el"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10.xml"/><Relationship Id="rId7" Type="http://schemas.openxmlformats.org/officeDocument/2006/relationships/hyperlink" Target="http://www.edulll.gr/" TargetMode="Externa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11.xml"/></Relationships>
</file>

<file path=ppt/slides/_rels/slide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15.xml"/></Relationships>
</file>

<file path=ppt/slides/_rels/slide5.xml.rels><?xml version="1.0" encoding="UTF-8" standalone="yes"?>
<Relationships xmlns="http://schemas.openxmlformats.org/package/2006/relationships"><Relationship Id="rId8" Type="http://schemas.openxmlformats.org/officeDocument/2006/relationships/tags" Target="../tags/tag23.xml"/><Relationship Id="rId13" Type="http://schemas.openxmlformats.org/officeDocument/2006/relationships/slide" Target="slide13.xml"/><Relationship Id="rId18" Type="http://schemas.openxmlformats.org/officeDocument/2006/relationships/slide" Target="slide22.xml"/><Relationship Id="rId3" Type="http://schemas.openxmlformats.org/officeDocument/2006/relationships/tags" Target="../tags/tag18.xml"/><Relationship Id="rId7" Type="http://schemas.openxmlformats.org/officeDocument/2006/relationships/tags" Target="../tags/tag22.xml"/><Relationship Id="rId12" Type="http://schemas.openxmlformats.org/officeDocument/2006/relationships/slideLayout" Target="../slideLayouts/slideLayout6.xml"/><Relationship Id="rId17" Type="http://schemas.openxmlformats.org/officeDocument/2006/relationships/slide" Target="slide17.xml"/><Relationship Id="rId2" Type="http://schemas.openxmlformats.org/officeDocument/2006/relationships/tags" Target="../tags/tag17.xml"/><Relationship Id="rId16" Type="http://schemas.openxmlformats.org/officeDocument/2006/relationships/slide" Target="slide11.xml"/><Relationship Id="rId1" Type="http://schemas.openxmlformats.org/officeDocument/2006/relationships/tags" Target="../tags/tag16.xml"/><Relationship Id="rId6" Type="http://schemas.openxmlformats.org/officeDocument/2006/relationships/tags" Target="../tags/tag21.xml"/><Relationship Id="rId11" Type="http://schemas.openxmlformats.org/officeDocument/2006/relationships/tags" Target="../tags/tag26.xml"/><Relationship Id="rId5" Type="http://schemas.openxmlformats.org/officeDocument/2006/relationships/tags" Target="../tags/tag20.xml"/><Relationship Id="rId15" Type="http://schemas.openxmlformats.org/officeDocument/2006/relationships/slide" Target="slide9.xml"/><Relationship Id="rId10" Type="http://schemas.openxmlformats.org/officeDocument/2006/relationships/tags" Target="../tags/tag25.xml"/><Relationship Id="rId19" Type="http://schemas.openxmlformats.org/officeDocument/2006/relationships/slide" Target="slide24.xml"/><Relationship Id="rId4" Type="http://schemas.openxmlformats.org/officeDocument/2006/relationships/tags" Target="../tags/tag19.xml"/><Relationship Id="rId9" Type="http://schemas.openxmlformats.org/officeDocument/2006/relationships/tags" Target="../tags/tag24.xml"/><Relationship Id="rId1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ags" Target="../tags/tag35.xml"/><Relationship Id="rId7" Type="http://schemas.openxmlformats.org/officeDocument/2006/relationships/slide" Target="slide5.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notesSlide" Target="../notesSlides/notesSlide5.xml"/><Relationship Id="rId5" Type="http://schemas.openxmlformats.org/officeDocument/2006/relationships/slideLayout" Target="../slideLayouts/slideLayout2.xml"/><Relationship Id="rId4" Type="http://schemas.openxmlformats.org/officeDocument/2006/relationships/tags" Target="../tags/tag36.xml"/><Relationship Id="rId9"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Εικόνα 1" descr="Λογότυπο Τεχνολογικό Εκπαιδευτικό Ίδρυμα Θεσσαλίας.">
            <a:hlinkClick r:id="rId5" tooltip="Μετάβαση στην Ιστοσελίδα του Ιδρύματος"/>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82613" y="449263"/>
            <a:ext cx="3455987"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Τίτλος 1"/>
          <p:cNvSpPr>
            <a:spLocks noGrp="1"/>
          </p:cNvSpPr>
          <p:nvPr>
            <p:ph type="ctrTitle"/>
            <p:custDataLst>
              <p:tags r:id="rId2"/>
            </p:custDataLst>
          </p:nvPr>
        </p:nvSpPr>
        <p:spPr>
          <a:xfrm>
            <a:off x="582613" y="1772816"/>
            <a:ext cx="7949827" cy="1236663"/>
          </a:xfrm>
        </p:spPr>
        <p:txBody>
          <a:bodyPr>
            <a:noAutofit/>
          </a:bodyPr>
          <a:lstStyle/>
          <a:p>
            <a:r>
              <a:rPr lang="el-GR" altLang="el-GR" b="1" dirty="0">
                <a:solidFill>
                  <a:srgbClr val="000000"/>
                </a:solidFill>
              </a:rPr>
              <a:t>Πολυμερή και Σύνθετα Υλικά</a:t>
            </a:r>
            <a:endParaRPr lang="el-GR" altLang="el-GR" dirty="0" smtClean="0"/>
          </a:p>
        </p:txBody>
      </p:sp>
      <p:sp>
        <p:nvSpPr>
          <p:cNvPr id="3" name="Θέση περιεχομένου 1"/>
          <p:cNvSpPr>
            <a:spLocks noGrp="1"/>
          </p:cNvSpPr>
          <p:nvPr>
            <p:ph type="subTitle" idx="1"/>
            <p:custDataLst>
              <p:tags r:id="rId3"/>
            </p:custDataLst>
          </p:nvPr>
        </p:nvSpPr>
        <p:spPr>
          <a:xfrm>
            <a:off x="971600" y="3140968"/>
            <a:ext cx="7128792" cy="2316088"/>
          </a:xfrm>
        </p:spPr>
        <p:txBody>
          <a:bodyPr rtlCol="0">
            <a:normAutofit fontScale="85000" lnSpcReduction="10000"/>
          </a:bodyPr>
          <a:lstStyle/>
          <a:p>
            <a:pPr fontAlgn="auto">
              <a:spcBef>
                <a:spcPts val="0"/>
              </a:spcBef>
              <a:spcAft>
                <a:spcPts val="1800"/>
              </a:spcAft>
              <a:buFont typeface="Arial" panose="020B0604020202020204" pitchFamily="34" charset="0"/>
              <a:buNone/>
              <a:defRPr/>
            </a:pPr>
            <a:r>
              <a:rPr lang="el-GR" sz="2800" b="1" dirty="0">
                <a:solidFill>
                  <a:prstClr val="black"/>
                </a:solidFill>
                <a:cs typeface="Arial" charset="0"/>
              </a:rPr>
              <a:t>Ενότητα </a:t>
            </a:r>
            <a:r>
              <a:rPr lang="en-US" sz="2800" b="1" dirty="0">
                <a:solidFill>
                  <a:prstClr val="black"/>
                </a:solidFill>
                <a:cs typeface="Arial" charset="0"/>
              </a:rPr>
              <a:t>2</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smtClean="0">
                <a:solidFill>
                  <a:schemeClr val="tx1"/>
                </a:solidFill>
              </a:rPr>
              <a:t>Χρήση Πολυμερών σαν κόλλες</a:t>
            </a:r>
            <a:endParaRPr lang="el-GR" sz="2800" dirty="0">
              <a:solidFill>
                <a:prstClr val="black"/>
              </a:solidFill>
              <a:cs typeface="Arial" charset="0"/>
            </a:endParaRPr>
          </a:p>
          <a:p>
            <a:pPr>
              <a:spcBef>
                <a:spcPts val="0"/>
              </a:spcBef>
              <a:defRPr/>
            </a:pPr>
            <a:r>
              <a:rPr lang="el-GR" sz="2800" dirty="0" smtClean="0">
                <a:solidFill>
                  <a:prstClr val="black"/>
                </a:solidFill>
                <a:cs typeface="Arial" charset="0"/>
              </a:rPr>
              <a:t> </a:t>
            </a:r>
            <a:r>
              <a:rPr lang="el-GR" sz="2800" b="1" dirty="0" smtClean="0">
                <a:solidFill>
                  <a:prstClr val="black"/>
                </a:solidFill>
                <a:cs typeface="Arial" charset="0"/>
              </a:rPr>
              <a:t>   </a:t>
            </a:r>
            <a:r>
              <a:rPr lang="el-GR" sz="2800" dirty="0">
                <a:solidFill>
                  <a:prstClr val="black"/>
                </a:solidFill>
                <a:cs typeface="Arial" charset="0"/>
              </a:rPr>
              <a:t>Διδάσκων</a:t>
            </a:r>
            <a:r>
              <a:rPr lang="el-GR" sz="2800" dirty="0" smtClean="0">
                <a:solidFill>
                  <a:prstClr val="black"/>
                </a:solidFill>
                <a:cs typeface="Arial" charset="0"/>
              </a:rPr>
              <a:t>:</a:t>
            </a:r>
            <a:r>
              <a:rPr lang="en-US" sz="2800" dirty="0" smtClean="0">
                <a:solidFill>
                  <a:prstClr val="black"/>
                </a:solidFill>
                <a:cs typeface="Arial" charset="0"/>
              </a:rPr>
              <a:t> </a:t>
            </a:r>
            <a:r>
              <a:rPr lang="el-GR" sz="2800" dirty="0" smtClean="0">
                <a:solidFill>
                  <a:prstClr val="black"/>
                </a:solidFill>
                <a:cs typeface="Arial" charset="0"/>
              </a:rPr>
              <a:t>Δρ</a:t>
            </a:r>
            <a:r>
              <a:rPr lang="el-GR" sz="2800" dirty="0">
                <a:solidFill>
                  <a:prstClr val="black"/>
                </a:solidFill>
                <a:cs typeface="Arial" charset="0"/>
              </a:rPr>
              <a:t>. </a:t>
            </a:r>
            <a:r>
              <a:rPr lang="el-GR" sz="2800" dirty="0" err="1">
                <a:solidFill>
                  <a:prstClr val="black"/>
                </a:solidFill>
                <a:cs typeface="Arial" charset="0"/>
              </a:rPr>
              <a:t>Κακάβας</a:t>
            </a:r>
            <a:r>
              <a:rPr lang="el-GR" sz="2800" dirty="0">
                <a:solidFill>
                  <a:prstClr val="black"/>
                </a:solidFill>
                <a:cs typeface="Arial" charset="0"/>
              </a:rPr>
              <a:t> Β. </a:t>
            </a:r>
            <a:r>
              <a:rPr lang="el-GR" sz="2800" dirty="0" smtClean="0">
                <a:solidFill>
                  <a:prstClr val="black"/>
                </a:solidFill>
                <a:cs typeface="Arial" charset="0"/>
              </a:rPr>
              <a:t>Κων/νος, </a:t>
            </a:r>
          </a:p>
          <a:p>
            <a:pPr>
              <a:spcBef>
                <a:spcPts val="0"/>
              </a:spcBef>
              <a:spcAft>
                <a:spcPts val="1200"/>
              </a:spcAft>
              <a:defRPr/>
            </a:pPr>
            <a:r>
              <a:rPr lang="el-GR" sz="2800" dirty="0" smtClean="0">
                <a:solidFill>
                  <a:prstClr val="black"/>
                </a:solidFill>
                <a:cs typeface="Arial" charset="0"/>
              </a:rPr>
              <a:t>Χημικός, </a:t>
            </a:r>
            <a:r>
              <a:rPr lang="el-GR" sz="2800" dirty="0">
                <a:solidFill>
                  <a:prstClr val="black"/>
                </a:solidFill>
                <a:cs typeface="Arial" charset="0"/>
              </a:rPr>
              <a:t>Καθηγητής Εφαρμογών</a:t>
            </a:r>
          </a:p>
          <a:p>
            <a:pPr>
              <a:spcBef>
                <a:spcPts val="0"/>
              </a:spcBef>
              <a:spcAft>
                <a:spcPts val="1200"/>
              </a:spcAft>
              <a:defRPr/>
            </a:pPr>
            <a:endParaRPr lang="el-GR" sz="2800" dirty="0" smtClean="0">
              <a:solidFill>
                <a:prstClr val="black"/>
              </a:solidFill>
              <a:cs typeface="Arial" charset="0"/>
            </a:endParaRPr>
          </a:p>
          <a:p>
            <a:pPr>
              <a:spcBef>
                <a:spcPts val="0"/>
              </a:spcBef>
              <a:defRPr/>
            </a:pPr>
            <a:r>
              <a:rPr lang="el-GR" sz="2800" dirty="0" smtClean="0">
                <a:solidFill>
                  <a:prstClr val="black"/>
                </a:solidFill>
                <a:cs typeface="Arial" charset="0"/>
              </a:rPr>
              <a:t>Τμήμα </a:t>
            </a:r>
            <a:r>
              <a:rPr lang="el-GR" sz="2800" dirty="0">
                <a:solidFill>
                  <a:prstClr val="black"/>
                </a:solidFill>
                <a:cs typeface="Arial" charset="0"/>
              </a:rPr>
              <a:t>Σχεδιασμού και Τεχνολογίας Ξύλου και Επίπλου</a:t>
            </a:r>
            <a:endParaRPr lang="en-US" sz="2800" b="1" dirty="0">
              <a:solidFill>
                <a:prstClr val="black"/>
              </a:solidFill>
              <a:cs typeface="Arial" charset="0"/>
            </a:endParaRPr>
          </a:p>
          <a:p>
            <a:pPr fontAlgn="auto">
              <a:spcAft>
                <a:spcPts val="0"/>
              </a:spcAft>
              <a:buFont typeface="Arial" panose="020B0604020202020204" pitchFamily="34" charset="0"/>
              <a:buNone/>
              <a:defRPr/>
            </a:pPr>
            <a:endParaRPr lang="el-GR" dirty="0"/>
          </a:p>
        </p:txBody>
      </p:sp>
      <p:pic>
        <p:nvPicPr>
          <p:cNvPr id="9" name="Εικόνα 2" descr=" Λογότυπο για Άδειες χρήσης Creative Commons, B Y, S A. ">
            <a:hlinkClick r:id="rId7" tooltip="Μετάβαση στην Άδεια Χρήσης"/>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9" tooltip="Μετάβαση σε www.edulll.gr"/>
          </p:cNvPr>
          <p:cNvPicPr>
            <a:picLocks noChangeAspect="1" noChangeArrowheads="1"/>
          </p:cNvPicPr>
          <p:nvPr/>
        </p:nvPicPr>
        <p:blipFill>
          <a:blip r:embed="rId10"/>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2327246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p:txBody>
          <a:bodyPr>
            <a:normAutofit/>
          </a:bodyPr>
          <a:lstStyle/>
          <a:p>
            <a:r>
              <a:rPr lang="el-GR" b="1" dirty="0" smtClean="0"/>
              <a:t>Θεωρίες Κόλλησης </a:t>
            </a:r>
            <a:r>
              <a:rPr lang="en-US" b="1" dirty="0" smtClean="0"/>
              <a:t>(2/2)</a:t>
            </a:r>
            <a:endParaRPr lang="el-GR" b="1" dirty="0"/>
          </a:p>
        </p:txBody>
      </p:sp>
      <p:sp>
        <p:nvSpPr>
          <p:cNvPr id="3" name="Content Placeholder 2"/>
          <p:cNvSpPr>
            <a:spLocks noGrp="1"/>
          </p:cNvSpPr>
          <p:nvPr>
            <p:ph idx="1"/>
          </p:nvPr>
        </p:nvSpPr>
        <p:spPr/>
        <p:txBody>
          <a:bodyPr>
            <a:normAutofit fontScale="77500" lnSpcReduction="20000"/>
          </a:bodyPr>
          <a:lstStyle/>
          <a:p>
            <a:r>
              <a:rPr lang="el-GR" b="1" dirty="0"/>
              <a:t>ΘΕΩΡΙΑ ΠΡΟΣΡΟΦΗΣΗΣ </a:t>
            </a:r>
          </a:p>
          <a:p>
            <a:pPr marL="0" indent="0">
              <a:buNone/>
            </a:pPr>
            <a:r>
              <a:rPr lang="el-GR" sz="3100" dirty="0" smtClean="0"/>
              <a:t>Οι </a:t>
            </a:r>
            <a:r>
              <a:rPr lang="el-GR" sz="3100" dirty="0"/>
              <a:t>αναπτυσσόμενες δυνάμεις είναι τύπου </a:t>
            </a:r>
            <a:r>
              <a:rPr lang="el-GR" sz="3100" dirty="0" err="1"/>
              <a:t>Van</a:t>
            </a:r>
            <a:r>
              <a:rPr lang="el-GR" sz="3100" dirty="0"/>
              <a:t> </a:t>
            </a:r>
            <a:r>
              <a:rPr lang="el-GR" sz="3100" dirty="0" err="1"/>
              <a:t>der</a:t>
            </a:r>
            <a:r>
              <a:rPr lang="el-GR" sz="3100" dirty="0"/>
              <a:t> </a:t>
            </a:r>
            <a:r>
              <a:rPr lang="el-GR" sz="3100" dirty="0" err="1"/>
              <a:t>Waals</a:t>
            </a:r>
            <a:r>
              <a:rPr lang="el-GR" sz="3100" dirty="0"/>
              <a:t>. Για να ενεργοποιηθούν οι δυνάμεις αυτές, θα πρέπει να πλησιάσουν οι μοριακές και ατομικές αποστάσεις, των μορίων της κόλλας και των μορίων προς κόλληση επιφανειών.</a:t>
            </a:r>
            <a:r>
              <a:rPr lang="el-GR" sz="3000" dirty="0"/>
              <a:t> </a:t>
            </a:r>
            <a:endParaRPr lang="el-GR" sz="3000" dirty="0" smtClean="0"/>
          </a:p>
          <a:p>
            <a:endParaRPr lang="el-GR" b="1" dirty="0" smtClean="0"/>
          </a:p>
          <a:p>
            <a:r>
              <a:rPr lang="el-GR" b="1" dirty="0"/>
              <a:t>ΘΕΩΡΙΑ ΔΙΑΧΥΣΗΣ</a:t>
            </a:r>
          </a:p>
          <a:p>
            <a:pPr marL="0" indent="0">
              <a:buNone/>
            </a:pPr>
            <a:r>
              <a:rPr lang="el-GR" sz="3100" dirty="0" smtClean="0"/>
              <a:t>Κατά </a:t>
            </a:r>
            <a:r>
              <a:rPr lang="el-GR" sz="3100" dirty="0"/>
              <a:t>την θεωρία αυτή η κόλληση πραγματοποιείται με διείσδυση των μορίων της κόλλας στο υπόστρωμα και αντιστρόφως. Η κόλληση αυτή χαρακτηρίζεται από την εξαφάνιση του ορίου ανάμεσα στις δύο επιφάνειες και βαθμιαία μετάβαση από τη μία επιφάνεια στην άλλη.</a:t>
            </a:r>
            <a:endParaRPr lang="el-GR" sz="3100" dirty="0" smtClean="0"/>
          </a:p>
          <a:p>
            <a:pPr lvl="1"/>
            <a:endParaRPr lang="el-GR" dirty="0"/>
          </a:p>
        </p:txBody>
      </p:sp>
      <p:pic>
        <p:nvPicPr>
          <p:cNvPr id="7" name="Εικόνα 1" descr="Εικονίδιο μετάβασης στα Περιεχόμενα.">
            <a:hlinkClick r:id="rId7" action="ppaction://hlinksldjump" tooltip="Επιστροφή στα Περιεχόμενα"/>
          </p:cNvPr>
          <p:cNvPicPr>
            <a:picLocks noChangeAspect="1"/>
          </p:cNvPicPr>
          <p:nvPr/>
        </p:nvPicPr>
        <p:blipFill>
          <a:blip r:embed="rId8">
            <a:extLst>
              <a:ext uri="{BEBA8EAE-BF5A-486C-A8C5-ECC9F3942E4B}">
                <a14:imgProps xmlns:a14="http://schemas.microsoft.com/office/drawing/2010/main">
                  <a14:imgLayer r:embed="rId9">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2" name="Θέση υποσέλιδου 1" descr="."/>
          <p:cNvSpPr>
            <a:spLocks noGrp="1"/>
          </p:cNvSpPr>
          <p:nvPr>
            <p:ph type="ftr" sz="quarter" idx="11"/>
            <p:custDataLst>
              <p:tags r:id="rId3"/>
            </p:custDataLst>
          </p:nvPr>
        </p:nvSpPr>
        <p:spPr/>
        <p:txBody>
          <a:bodyPr/>
          <a:lstStyle/>
          <a:p>
            <a:r>
              <a:rPr lang="el-GR" sz="1400" dirty="0">
                <a:solidFill>
                  <a:schemeClr val="tx1"/>
                </a:solidFill>
              </a:rPr>
              <a:t>Χρήση Πολυμερών σαν κόλλες</a:t>
            </a:r>
            <a:endParaRPr lang="en-US" sz="1400" dirty="0">
              <a:solidFill>
                <a:prstClr val="black"/>
              </a:solidFill>
            </a:endParaRPr>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prstClr val="black"/>
                </a:solidFill>
              </a:rPr>
              <a:pPr/>
              <a:t>10</a:t>
            </a:fld>
            <a:endParaRPr lang="el-GR" dirty="0">
              <a:solidFill>
                <a:prstClr val="black"/>
              </a:solidFill>
            </a:endParaRPr>
          </a:p>
        </p:txBody>
      </p:sp>
    </p:spTree>
    <p:custDataLst>
      <p:tags r:id="rId1"/>
    </p:custDataLst>
    <p:extLst>
      <p:ext uri="{BB962C8B-B14F-4D97-AF65-F5344CB8AC3E}">
        <p14:creationId xmlns:p14="http://schemas.microsoft.com/office/powerpoint/2010/main" val="37430496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p:txBody>
          <a:bodyPr>
            <a:normAutofit fontScale="90000"/>
          </a:bodyPr>
          <a:lstStyle/>
          <a:p>
            <a:r>
              <a:rPr lang="el-GR" b="1" dirty="0" smtClean="0"/>
              <a:t>Κυριότερες κατηγορίες κολλητικών υλών </a:t>
            </a:r>
            <a:r>
              <a:rPr lang="en-US" b="1" dirty="0" smtClean="0"/>
              <a:t>(1/2)</a:t>
            </a:r>
            <a:endParaRPr lang="el-GR" b="1" dirty="0"/>
          </a:p>
        </p:txBody>
      </p:sp>
      <p:sp>
        <p:nvSpPr>
          <p:cNvPr id="3" name="Content Placeholder 2"/>
          <p:cNvSpPr>
            <a:spLocks noGrp="1"/>
          </p:cNvSpPr>
          <p:nvPr>
            <p:ph idx="1"/>
          </p:nvPr>
        </p:nvSpPr>
        <p:spPr>
          <a:xfrm>
            <a:off x="457200" y="1484784"/>
            <a:ext cx="8229600" cy="4641379"/>
          </a:xfrm>
        </p:spPr>
        <p:txBody>
          <a:bodyPr>
            <a:normAutofit fontScale="85000" lnSpcReduction="10000"/>
          </a:bodyPr>
          <a:lstStyle/>
          <a:p>
            <a:r>
              <a:rPr lang="el-GR" b="1" dirty="0"/>
              <a:t>ΥΔΑΤΟΔΙΑΛΥΤΕΣ ΚΟΛΛΕΣ</a:t>
            </a:r>
          </a:p>
          <a:p>
            <a:pPr marL="0" indent="0">
              <a:buNone/>
            </a:pPr>
            <a:r>
              <a:rPr lang="el-GR" dirty="0" smtClean="0"/>
              <a:t>Οξική </a:t>
            </a:r>
            <a:r>
              <a:rPr lang="el-GR" dirty="0"/>
              <a:t>κυτταρίνη, νιτρική κυτταρίνη, αιθέρες της κυτταρίνης, </a:t>
            </a:r>
            <a:r>
              <a:rPr lang="el-GR" dirty="0" err="1"/>
              <a:t>δεξτρίνες</a:t>
            </a:r>
            <a:r>
              <a:rPr lang="el-GR" dirty="0"/>
              <a:t>, αιθέρες αμύλου, αραβική γόμμα, οστεόκολλα, ιχθυόκολλα, καζεΐνη, </a:t>
            </a:r>
            <a:r>
              <a:rPr lang="el-GR" dirty="0" err="1"/>
              <a:t>αλβουμίνη</a:t>
            </a:r>
            <a:r>
              <a:rPr lang="el-GR" dirty="0"/>
              <a:t>, Συνθετικές Ρητίνες (</a:t>
            </a:r>
            <a:r>
              <a:rPr lang="en-US" dirty="0"/>
              <a:t>UF, PF, RF, MF &amp; PVA) </a:t>
            </a:r>
            <a:r>
              <a:rPr lang="en-US" b="1" dirty="0"/>
              <a:t>  </a:t>
            </a:r>
            <a:endParaRPr lang="el-GR" b="1" dirty="0" smtClean="0"/>
          </a:p>
          <a:p>
            <a:pPr marL="0" indent="0">
              <a:buNone/>
            </a:pPr>
            <a:endParaRPr lang="en-US" b="1" dirty="0"/>
          </a:p>
          <a:p>
            <a:r>
              <a:rPr lang="el-GR" b="1" dirty="0"/>
              <a:t>ΚΟΛΛΕΣ ΧΩΡΙΣ ΔΙΑΛΥΤΗ</a:t>
            </a:r>
          </a:p>
          <a:p>
            <a:pPr marL="0" indent="0">
              <a:buNone/>
            </a:pPr>
            <a:r>
              <a:rPr lang="el-GR" dirty="0" smtClean="0"/>
              <a:t>Θερμοπλαστικές </a:t>
            </a:r>
            <a:r>
              <a:rPr lang="el-GR" dirty="0"/>
              <a:t>κόλλες (</a:t>
            </a:r>
            <a:r>
              <a:rPr lang="en-US" dirty="0"/>
              <a:t>PE, EVA, EEA, PP, PS, PVC, PA, PES, PU), </a:t>
            </a:r>
            <a:r>
              <a:rPr lang="el-GR" dirty="0" err="1"/>
              <a:t>Κυανοακρυλικές</a:t>
            </a:r>
            <a:r>
              <a:rPr lang="el-GR" dirty="0"/>
              <a:t>, Αναερόβιες, </a:t>
            </a:r>
            <a:r>
              <a:rPr lang="el-GR" dirty="0" err="1"/>
              <a:t>Σιλικονούχες</a:t>
            </a:r>
            <a:r>
              <a:rPr lang="el-GR" dirty="0"/>
              <a:t>, </a:t>
            </a:r>
            <a:r>
              <a:rPr lang="el-GR" dirty="0" err="1"/>
              <a:t>πολυσουλφιδικές</a:t>
            </a:r>
            <a:r>
              <a:rPr lang="el-GR" dirty="0"/>
              <a:t>, κόλλες δύο συστατικών (</a:t>
            </a:r>
            <a:r>
              <a:rPr lang="el-GR" dirty="0" err="1"/>
              <a:t>εποξειδικές</a:t>
            </a:r>
            <a:r>
              <a:rPr lang="el-GR" dirty="0"/>
              <a:t>, </a:t>
            </a:r>
            <a:r>
              <a:rPr lang="el-GR" dirty="0" err="1"/>
              <a:t>πολυουρεθανικές</a:t>
            </a:r>
            <a:r>
              <a:rPr lang="el-GR" dirty="0"/>
              <a:t>).</a:t>
            </a:r>
            <a:r>
              <a:rPr lang="el-GR" b="1" dirty="0"/>
              <a:t> </a:t>
            </a:r>
            <a:endParaRPr lang="el-GR" sz="3100" dirty="0" smtClean="0"/>
          </a:p>
          <a:p>
            <a:pPr lvl="1"/>
            <a:endParaRPr lang="el-GR" dirty="0"/>
          </a:p>
        </p:txBody>
      </p:sp>
      <p:sp>
        <p:nvSpPr>
          <p:cNvPr id="2" name="Θέση υποσέλιδου 1" descr="."/>
          <p:cNvSpPr>
            <a:spLocks noGrp="1"/>
          </p:cNvSpPr>
          <p:nvPr>
            <p:ph type="ftr" sz="quarter" idx="11"/>
            <p:custDataLst>
              <p:tags r:id="rId2"/>
            </p:custDataLst>
          </p:nvPr>
        </p:nvSpPr>
        <p:spPr/>
        <p:txBody>
          <a:bodyPr/>
          <a:lstStyle/>
          <a:p>
            <a:r>
              <a:rPr lang="el-GR" sz="1400" dirty="0">
                <a:solidFill>
                  <a:schemeClr val="tx1"/>
                </a:solidFill>
              </a:rPr>
              <a:t>Χρήση Πολυμερών σαν κόλλες</a:t>
            </a:r>
            <a:endParaRPr lang="en-US" sz="1400" dirty="0">
              <a:solidFill>
                <a:prstClr val="black"/>
              </a:solidFill>
            </a:endParaRPr>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prstClr val="black"/>
                </a:solidFill>
              </a:rPr>
              <a:pPr/>
              <a:t>11</a:t>
            </a:fld>
            <a:endParaRPr lang="el-GR" dirty="0">
              <a:solidFill>
                <a:prstClr val="black"/>
              </a:solidFill>
            </a:endParaRPr>
          </a:p>
        </p:txBody>
      </p:sp>
    </p:spTree>
    <p:extLst>
      <p:ext uri="{BB962C8B-B14F-4D97-AF65-F5344CB8AC3E}">
        <p14:creationId xmlns:p14="http://schemas.microsoft.com/office/powerpoint/2010/main" val="24730187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p:txBody>
          <a:bodyPr>
            <a:normAutofit fontScale="90000"/>
          </a:bodyPr>
          <a:lstStyle/>
          <a:p>
            <a:r>
              <a:rPr lang="el-GR" b="1" dirty="0" smtClean="0"/>
              <a:t>Κυριότερες κατηγορίες κολλητικών υλών </a:t>
            </a:r>
            <a:r>
              <a:rPr lang="en-US" b="1" dirty="0" smtClean="0"/>
              <a:t>(2/2)</a:t>
            </a:r>
            <a:endParaRPr lang="el-GR" b="1" dirty="0"/>
          </a:p>
        </p:txBody>
      </p:sp>
      <p:sp>
        <p:nvSpPr>
          <p:cNvPr id="3" name="Content Placeholder 2"/>
          <p:cNvSpPr>
            <a:spLocks noGrp="1"/>
          </p:cNvSpPr>
          <p:nvPr>
            <p:ph idx="1"/>
          </p:nvPr>
        </p:nvSpPr>
        <p:spPr>
          <a:xfrm>
            <a:off x="457200" y="1484785"/>
            <a:ext cx="8229600" cy="4536504"/>
          </a:xfrm>
        </p:spPr>
        <p:txBody>
          <a:bodyPr>
            <a:normAutofit/>
          </a:bodyPr>
          <a:lstStyle/>
          <a:p>
            <a:r>
              <a:rPr lang="el-GR" b="1" dirty="0"/>
              <a:t>ΟΡΓΑΝΟΔΙΑΛΥΤΕΣ ΚΟΛΛΕΣ</a:t>
            </a:r>
          </a:p>
          <a:p>
            <a:pPr marL="0" indent="0">
              <a:buNone/>
            </a:pPr>
            <a:r>
              <a:rPr lang="el-GR" dirty="0" err="1" smtClean="0"/>
              <a:t>Θερμοσταθερές</a:t>
            </a:r>
            <a:r>
              <a:rPr lang="el-GR" dirty="0" smtClean="0"/>
              <a:t> </a:t>
            </a:r>
            <a:r>
              <a:rPr lang="el-GR" dirty="0"/>
              <a:t>κόλλες, </a:t>
            </a:r>
            <a:r>
              <a:rPr lang="el-GR" dirty="0" err="1"/>
              <a:t>πιεζοευαίσθητες</a:t>
            </a:r>
            <a:r>
              <a:rPr lang="el-GR" dirty="0"/>
              <a:t> κόλλες </a:t>
            </a:r>
            <a:r>
              <a:rPr lang="el-GR" dirty="0" smtClean="0"/>
              <a:t>(</a:t>
            </a:r>
            <a:r>
              <a:rPr lang="en-US" dirty="0" smtClean="0"/>
              <a:t>hot melt</a:t>
            </a:r>
            <a:r>
              <a:rPr lang="el-GR" dirty="0" smtClean="0"/>
              <a:t>), </a:t>
            </a:r>
            <a:r>
              <a:rPr lang="el-GR" dirty="0"/>
              <a:t>κόλλες  επαφής. </a:t>
            </a:r>
          </a:p>
          <a:p>
            <a:pPr marL="0" indent="0">
              <a:buNone/>
            </a:pPr>
            <a:endParaRPr lang="el-GR" b="1" dirty="0" smtClean="0"/>
          </a:p>
          <a:p>
            <a:r>
              <a:rPr lang="el-GR" b="1" dirty="0" smtClean="0"/>
              <a:t>ΚΟΛΛΕΣ </a:t>
            </a:r>
            <a:r>
              <a:rPr lang="el-GR" b="1" dirty="0"/>
              <a:t>ΓΙΑ ΕΞΕΙΔΙΚΕΥΜΕΝΕΣ ΧΡΗΣΕΙΣ</a:t>
            </a:r>
          </a:p>
          <a:p>
            <a:pPr marL="0" indent="0">
              <a:buNone/>
            </a:pPr>
            <a:r>
              <a:rPr lang="el-GR" dirty="0" smtClean="0"/>
              <a:t>Κόλλες </a:t>
            </a:r>
            <a:r>
              <a:rPr lang="el-GR" dirty="0"/>
              <a:t>κραμάτων, σύνθετες κόλλες, κόλλες χυτηρίων, υποβρύχιες κόλλες, οδοντιατρικές κόλλες.</a:t>
            </a:r>
          </a:p>
          <a:p>
            <a:pPr marL="0" indent="0">
              <a:buNone/>
            </a:pPr>
            <a:endParaRPr lang="el-GR" sz="3100" dirty="0" smtClean="0"/>
          </a:p>
          <a:p>
            <a:pPr lvl="1"/>
            <a:endParaRPr lang="el-GR" dirty="0"/>
          </a:p>
        </p:txBody>
      </p:sp>
      <p:pic>
        <p:nvPicPr>
          <p:cNvPr id="7" name="Εικόνα 1" descr="Εικονίδιο μετάβασης στα Περιεχόμενα.">
            <a:hlinkClick r:id="rId7" action="ppaction://hlinksldjump" tooltip="Επιστροφή στα Περιεχόμενα"/>
          </p:cNvPr>
          <p:cNvPicPr>
            <a:picLocks noChangeAspect="1"/>
          </p:cNvPicPr>
          <p:nvPr/>
        </p:nvPicPr>
        <p:blipFill>
          <a:blip r:embed="rId8">
            <a:extLst>
              <a:ext uri="{BEBA8EAE-BF5A-486C-A8C5-ECC9F3942E4B}">
                <a14:imgProps xmlns:a14="http://schemas.microsoft.com/office/drawing/2010/main">
                  <a14:imgLayer r:embed="rId9">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2" name="Θέση υποσέλιδου 1" descr="."/>
          <p:cNvSpPr>
            <a:spLocks noGrp="1"/>
          </p:cNvSpPr>
          <p:nvPr>
            <p:ph type="ftr" sz="quarter" idx="11"/>
            <p:custDataLst>
              <p:tags r:id="rId3"/>
            </p:custDataLst>
          </p:nvPr>
        </p:nvSpPr>
        <p:spPr/>
        <p:txBody>
          <a:bodyPr/>
          <a:lstStyle/>
          <a:p>
            <a:r>
              <a:rPr lang="el-GR" sz="1400" dirty="0">
                <a:solidFill>
                  <a:prstClr val="black"/>
                </a:solidFill>
              </a:rPr>
              <a:t>Μορφοποίηση Πολυμερών</a:t>
            </a:r>
            <a:endParaRPr lang="en-US" sz="1400" dirty="0">
              <a:solidFill>
                <a:prstClr val="black"/>
              </a:solidFill>
            </a:endParaRPr>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prstClr val="black"/>
                </a:solidFill>
              </a:rPr>
              <a:pPr/>
              <a:t>12</a:t>
            </a:fld>
            <a:endParaRPr lang="el-GR" dirty="0">
              <a:solidFill>
                <a:prstClr val="black"/>
              </a:solidFill>
            </a:endParaRPr>
          </a:p>
        </p:txBody>
      </p:sp>
    </p:spTree>
    <p:custDataLst>
      <p:tags r:id="rId1"/>
    </p:custDataLst>
    <p:extLst>
      <p:ext uri="{BB962C8B-B14F-4D97-AF65-F5344CB8AC3E}">
        <p14:creationId xmlns:p14="http://schemas.microsoft.com/office/powerpoint/2010/main" val="21877072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p:txBody>
          <a:bodyPr>
            <a:normAutofit/>
          </a:bodyPr>
          <a:lstStyle/>
          <a:p>
            <a:r>
              <a:rPr lang="el-GR" b="1" dirty="0" err="1" smtClean="0"/>
              <a:t>Υδατο</a:t>
            </a:r>
            <a:r>
              <a:rPr lang="el-GR" b="1" dirty="0" smtClean="0"/>
              <a:t>-διαλυτές κόλλες </a:t>
            </a:r>
            <a:r>
              <a:rPr lang="en-US" b="1" dirty="0" smtClean="0"/>
              <a:t>(1/4)</a:t>
            </a:r>
            <a:endParaRPr lang="el-GR" b="1" dirty="0"/>
          </a:p>
        </p:txBody>
      </p:sp>
      <p:sp>
        <p:nvSpPr>
          <p:cNvPr id="3" name="Content Placeholder 2"/>
          <p:cNvSpPr>
            <a:spLocks noGrp="1"/>
          </p:cNvSpPr>
          <p:nvPr>
            <p:ph idx="1"/>
          </p:nvPr>
        </p:nvSpPr>
        <p:spPr>
          <a:xfrm>
            <a:off x="457200" y="1484784"/>
            <a:ext cx="8229600" cy="4641379"/>
          </a:xfrm>
        </p:spPr>
        <p:txBody>
          <a:bodyPr>
            <a:normAutofit/>
          </a:bodyPr>
          <a:lstStyle/>
          <a:p>
            <a:r>
              <a:rPr lang="el-GR" altLang="el-GR" b="1" dirty="0"/>
              <a:t>Συνθετικές Ρητίνες</a:t>
            </a:r>
            <a:endParaRPr lang="el-GR" b="1" dirty="0"/>
          </a:p>
          <a:p>
            <a:pPr marL="857250" lvl="1" indent="-457200"/>
            <a:r>
              <a:rPr lang="en-US" b="1" dirty="0"/>
              <a:t>UF</a:t>
            </a:r>
            <a:r>
              <a:rPr lang="en-US" dirty="0"/>
              <a:t> </a:t>
            </a:r>
            <a:r>
              <a:rPr lang="el-GR" dirty="0" smtClean="0"/>
              <a:t>(ουρίας-φορμαλδεΰδης), </a:t>
            </a:r>
          </a:p>
          <a:p>
            <a:pPr marL="857250" lvl="1" indent="-457200"/>
            <a:r>
              <a:rPr lang="en-US" b="1" dirty="0" smtClean="0"/>
              <a:t>PF</a:t>
            </a:r>
            <a:r>
              <a:rPr lang="en-US" dirty="0" smtClean="0"/>
              <a:t> </a:t>
            </a:r>
            <a:r>
              <a:rPr lang="el-GR" dirty="0" smtClean="0"/>
              <a:t>(φαινόλης-φορμαλδεΰδης</a:t>
            </a:r>
            <a:r>
              <a:rPr lang="el-GR" dirty="0"/>
              <a:t>), </a:t>
            </a:r>
            <a:endParaRPr lang="el-GR" dirty="0" smtClean="0"/>
          </a:p>
          <a:p>
            <a:pPr marL="857250" lvl="1" indent="-457200"/>
            <a:r>
              <a:rPr lang="en-US" b="1" dirty="0" smtClean="0"/>
              <a:t>RF</a:t>
            </a:r>
            <a:r>
              <a:rPr lang="el-GR" b="1" dirty="0" smtClean="0"/>
              <a:t> </a:t>
            </a:r>
            <a:r>
              <a:rPr lang="el-GR" dirty="0" smtClean="0"/>
              <a:t>(</a:t>
            </a:r>
            <a:r>
              <a:rPr lang="el-GR" dirty="0" err="1" smtClean="0"/>
              <a:t>ρεσορκινόλης</a:t>
            </a:r>
            <a:r>
              <a:rPr lang="el-GR" dirty="0" smtClean="0"/>
              <a:t>-φορμαλδεΰδης),</a:t>
            </a:r>
          </a:p>
          <a:p>
            <a:pPr marL="857250" lvl="1" indent="-457200"/>
            <a:r>
              <a:rPr lang="en-US" b="1" dirty="0" smtClean="0"/>
              <a:t>MF</a:t>
            </a:r>
            <a:endParaRPr lang="el-GR" b="1" dirty="0" smtClean="0"/>
          </a:p>
          <a:p>
            <a:pPr marL="2171700" lvl="4" indent="-457200">
              <a:buFont typeface="Courier New" panose="02070309020205020404" pitchFamily="49" charset="0"/>
              <a:buChar char="o"/>
            </a:pPr>
            <a:r>
              <a:rPr lang="el-GR" sz="2800" dirty="0" smtClean="0"/>
              <a:t>μελαμίνης-φορμαλδεΰδης και</a:t>
            </a:r>
          </a:p>
          <a:p>
            <a:pPr marL="2171700" lvl="4" indent="-457200">
              <a:buFont typeface="Courier New" panose="02070309020205020404" pitchFamily="49" charset="0"/>
              <a:buChar char="o"/>
            </a:pPr>
            <a:r>
              <a:rPr lang="en-US" sz="2800" dirty="0" smtClean="0"/>
              <a:t>PVA</a:t>
            </a:r>
            <a:r>
              <a:rPr lang="el-GR" sz="2800" dirty="0" smtClean="0"/>
              <a:t> </a:t>
            </a:r>
            <a:r>
              <a:rPr lang="en-US" sz="2800" dirty="0" smtClean="0"/>
              <a:t>(</a:t>
            </a:r>
            <a:r>
              <a:rPr lang="el-GR" sz="2800" dirty="0" err="1"/>
              <a:t>πολυοξεικός</a:t>
            </a:r>
            <a:r>
              <a:rPr lang="el-GR" sz="2800" dirty="0"/>
              <a:t> </a:t>
            </a:r>
            <a:r>
              <a:rPr lang="el-GR" sz="2800" dirty="0" err="1"/>
              <a:t>βυνιλεστέρας</a:t>
            </a:r>
            <a:r>
              <a:rPr lang="el-GR" sz="2800" dirty="0"/>
              <a:t>)</a:t>
            </a:r>
          </a:p>
          <a:p>
            <a:pPr marL="0" indent="0">
              <a:buNone/>
            </a:pPr>
            <a:endParaRPr lang="el-GR" sz="3100" dirty="0" smtClean="0"/>
          </a:p>
          <a:p>
            <a:pPr lvl="1"/>
            <a:endParaRPr lang="el-GR" dirty="0"/>
          </a:p>
        </p:txBody>
      </p:sp>
      <p:sp>
        <p:nvSpPr>
          <p:cNvPr id="2" name="Θέση υποσέλιδου 1" descr="."/>
          <p:cNvSpPr>
            <a:spLocks noGrp="1"/>
          </p:cNvSpPr>
          <p:nvPr>
            <p:ph type="ftr" sz="quarter" idx="11"/>
            <p:custDataLst>
              <p:tags r:id="rId2"/>
            </p:custDataLst>
          </p:nvPr>
        </p:nvSpPr>
        <p:spPr/>
        <p:txBody>
          <a:bodyPr/>
          <a:lstStyle/>
          <a:p>
            <a:r>
              <a:rPr lang="el-GR" sz="1400" dirty="0">
                <a:solidFill>
                  <a:schemeClr val="tx1"/>
                </a:solidFill>
              </a:rPr>
              <a:t>Χρήση Πολυμερών σαν κόλλες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schemeClr val="tx1"/>
                </a:solidFill>
              </a:rPr>
              <a:t>13</a:t>
            </a:fld>
            <a:endParaRPr lang="el-GR" dirty="0">
              <a:solidFill>
                <a:schemeClr val="tx1"/>
              </a:solidFill>
            </a:endParaRPr>
          </a:p>
        </p:txBody>
      </p:sp>
    </p:spTree>
    <p:extLst>
      <p:ext uri="{BB962C8B-B14F-4D97-AF65-F5344CB8AC3E}">
        <p14:creationId xmlns:p14="http://schemas.microsoft.com/office/powerpoint/2010/main" val="33442251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p:txBody>
          <a:bodyPr>
            <a:normAutofit/>
          </a:bodyPr>
          <a:lstStyle/>
          <a:p>
            <a:r>
              <a:rPr lang="el-GR" b="1" dirty="0" err="1" smtClean="0"/>
              <a:t>Υδατο</a:t>
            </a:r>
            <a:r>
              <a:rPr lang="el-GR" b="1" dirty="0" smtClean="0"/>
              <a:t>-διαλυτές κόλλες </a:t>
            </a:r>
            <a:r>
              <a:rPr lang="en-US" b="1" dirty="0" smtClean="0"/>
              <a:t>(2/4</a:t>
            </a:r>
            <a:r>
              <a:rPr lang="en-US" b="1" dirty="0"/>
              <a:t>)</a:t>
            </a:r>
            <a:endParaRPr lang="el-GR" b="1" dirty="0"/>
          </a:p>
        </p:txBody>
      </p:sp>
      <p:sp>
        <p:nvSpPr>
          <p:cNvPr id="3" name="Content Placeholder 2"/>
          <p:cNvSpPr>
            <a:spLocks noGrp="1"/>
          </p:cNvSpPr>
          <p:nvPr>
            <p:ph idx="1"/>
          </p:nvPr>
        </p:nvSpPr>
        <p:spPr>
          <a:xfrm>
            <a:off x="457200" y="1484784"/>
            <a:ext cx="8363272" cy="4641379"/>
          </a:xfrm>
        </p:spPr>
        <p:txBody>
          <a:bodyPr>
            <a:normAutofit fontScale="92500"/>
          </a:bodyPr>
          <a:lstStyle/>
          <a:p>
            <a:r>
              <a:rPr lang="el-GR" sz="2800" dirty="0"/>
              <a:t>Οι κόλλες αυτές παρασκευάζονται με </a:t>
            </a:r>
            <a:r>
              <a:rPr lang="el-GR" sz="2800" b="1" dirty="0"/>
              <a:t>αντίδραση</a:t>
            </a:r>
            <a:r>
              <a:rPr lang="el-GR" sz="2800" dirty="0"/>
              <a:t> ουρίας ή φαινόλης ή μελαμίνης με </a:t>
            </a:r>
            <a:r>
              <a:rPr lang="el-GR" sz="2800" b="1" dirty="0"/>
              <a:t>υδατικό διάλυμα φορμαλδεΰδης</a:t>
            </a:r>
            <a:r>
              <a:rPr lang="el-GR" sz="2800" dirty="0"/>
              <a:t>, οπότε δημιουργείται ένα προ-πολυμερές που ψεκάζεται πάνω στην επιφάνεια (κόντρα πλακέ</a:t>
            </a:r>
            <a:r>
              <a:rPr lang="el-GR" sz="2800" dirty="0" smtClean="0"/>
              <a:t>).</a:t>
            </a:r>
          </a:p>
          <a:p>
            <a:r>
              <a:rPr lang="el-GR" sz="2800" dirty="0"/>
              <a:t>Ακολουθεί πρεσάρισμα με θέρμανση οπότε παράγεται η ρητίνη του τελευταίου σταδίου. </a:t>
            </a:r>
            <a:endParaRPr lang="el-GR" sz="2800" dirty="0" smtClean="0"/>
          </a:p>
          <a:p>
            <a:r>
              <a:rPr lang="el-GR" sz="2800" dirty="0"/>
              <a:t>Στις μοριοσανίδες (νοβοπάν) τα </a:t>
            </a:r>
            <a:r>
              <a:rPr lang="el-GR" sz="2800" dirty="0" smtClean="0"/>
              <a:t>μονομερή αναμιγνύονται </a:t>
            </a:r>
            <a:r>
              <a:rPr lang="el-GR" sz="2800" dirty="0"/>
              <a:t>με τα </a:t>
            </a:r>
            <a:r>
              <a:rPr lang="el-GR" sz="2800" dirty="0" err="1"/>
              <a:t>τεμαχίδια</a:t>
            </a:r>
            <a:r>
              <a:rPr lang="el-GR" sz="2800" dirty="0"/>
              <a:t> ξύλου και ο πολυμερισμός αρχίζει μέσα στο χαρμάνι και τελειώνει με θερμό πρεσάρισμα του παχύρευστου πολτού μέσα στο καλούπι. </a:t>
            </a:r>
          </a:p>
          <a:p>
            <a:pPr marL="0" indent="0">
              <a:buNone/>
            </a:pPr>
            <a:endParaRPr lang="el-GR" sz="3100" dirty="0" smtClean="0"/>
          </a:p>
          <a:p>
            <a:pPr lvl="1"/>
            <a:endParaRPr lang="el-GR" dirty="0"/>
          </a:p>
        </p:txBody>
      </p:sp>
      <p:sp>
        <p:nvSpPr>
          <p:cNvPr id="2" name="Θέση υποσέλιδου 1" descr="."/>
          <p:cNvSpPr>
            <a:spLocks noGrp="1"/>
          </p:cNvSpPr>
          <p:nvPr>
            <p:ph type="ftr" sz="quarter" idx="11"/>
            <p:custDataLst>
              <p:tags r:id="rId2"/>
            </p:custDataLst>
          </p:nvPr>
        </p:nvSpPr>
        <p:spPr/>
        <p:txBody>
          <a:bodyPr/>
          <a:lstStyle/>
          <a:p>
            <a:r>
              <a:rPr lang="el-GR" sz="1400" dirty="0">
                <a:solidFill>
                  <a:schemeClr val="tx1"/>
                </a:solidFill>
              </a:rPr>
              <a:t>Χρήση Πολυμερών σαν κόλλες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schemeClr val="tx1"/>
                </a:solidFill>
              </a:rPr>
              <a:t>14</a:t>
            </a:fld>
            <a:endParaRPr lang="el-GR" dirty="0">
              <a:solidFill>
                <a:schemeClr val="tx1"/>
              </a:solidFill>
            </a:endParaRPr>
          </a:p>
        </p:txBody>
      </p:sp>
    </p:spTree>
    <p:extLst>
      <p:ext uri="{BB962C8B-B14F-4D97-AF65-F5344CB8AC3E}">
        <p14:creationId xmlns:p14="http://schemas.microsoft.com/office/powerpoint/2010/main" val="14796067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p:txBody>
          <a:bodyPr>
            <a:normAutofit/>
          </a:bodyPr>
          <a:lstStyle/>
          <a:p>
            <a:r>
              <a:rPr lang="el-GR" b="1" dirty="0" err="1" smtClean="0"/>
              <a:t>Υδατο</a:t>
            </a:r>
            <a:r>
              <a:rPr lang="el-GR" b="1" dirty="0" smtClean="0"/>
              <a:t>-διαλυτές κόλλες </a:t>
            </a:r>
            <a:r>
              <a:rPr lang="en-US" b="1" dirty="0" smtClean="0"/>
              <a:t>(3/4</a:t>
            </a:r>
            <a:r>
              <a:rPr lang="en-US" b="1" dirty="0"/>
              <a:t>) </a:t>
            </a:r>
            <a:r>
              <a:rPr lang="el-GR" b="1" dirty="0" smtClean="0"/>
              <a:t>	</a:t>
            </a:r>
            <a:endParaRPr lang="el-GR" b="1" dirty="0"/>
          </a:p>
        </p:txBody>
      </p:sp>
      <p:sp>
        <p:nvSpPr>
          <p:cNvPr id="3" name="Content Placeholder 2"/>
          <p:cNvSpPr>
            <a:spLocks noGrp="1"/>
          </p:cNvSpPr>
          <p:nvPr>
            <p:ph idx="1"/>
          </p:nvPr>
        </p:nvSpPr>
        <p:spPr>
          <a:xfrm>
            <a:off x="457200" y="1484784"/>
            <a:ext cx="8229600" cy="4641379"/>
          </a:xfrm>
        </p:spPr>
        <p:txBody>
          <a:bodyPr>
            <a:normAutofit/>
          </a:bodyPr>
          <a:lstStyle/>
          <a:p>
            <a:r>
              <a:rPr lang="el-GR" sz="2800" dirty="0"/>
              <a:t>Ο </a:t>
            </a:r>
            <a:r>
              <a:rPr lang="el-GR" sz="2800" b="1" dirty="0" err="1"/>
              <a:t>πολυοξεικός</a:t>
            </a:r>
            <a:r>
              <a:rPr lang="el-GR" sz="2800" b="1" dirty="0"/>
              <a:t> </a:t>
            </a:r>
            <a:r>
              <a:rPr lang="el-GR" sz="2800" b="1" dirty="0" err="1"/>
              <a:t>βυνιλεστέρας</a:t>
            </a:r>
            <a:r>
              <a:rPr lang="el-GR" sz="2800" b="1" dirty="0"/>
              <a:t> (PVA</a:t>
            </a:r>
            <a:r>
              <a:rPr lang="el-GR" sz="2800" b="1" dirty="0" smtClean="0"/>
              <a:t>)</a:t>
            </a:r>
            <a:endParaRPr lang="el-GR" sz="2800" dirty="0" smtClean="0"/>
          </a:p>
          <a:p>
            <a:pPr marL="0" indent="0">
              <a:buNone/>
            </a:pPr>
            <a:r>
              <a:rPr lang="el-GR" sz="2800" dirty="0" smtClean="0"/>
              <a:t>Χρησιμοποιείται </a:t>
            </a:r>
            <a:r>
              <a:rPr lang="el-GR" sz="2800" dirty="0"/>
              <a:t>ως κόλλα με τη μορφή γαλακτώματος</a:t>
            </a:r>
            <a:r>
              <a:rPr lang="el-GR" sz="2800" dirty="0" smtClean="0"/>
              <a:t>.</a:t>
            </a:r>
          </a:p>
          <a:p>
            <a:pPr marL="0" indent="0">
              <a:buNone/>
            </a:pPr>
            <a:endParaRPr lang="el-GR" sz="2800" dirty="0"/>
          </a:p>
          <a:p>
            <a:r>
              <a:rPr lang="el-GR" sz="2800" b="1" dirty="0"/>
              <a:t>Ζωικές </a:t>
            </a:r>
            <a:r>
              <a:rPr lang="el-GR" sz="2800" b="1" dirty="0" smtClean="0"/>
              <a:t>κόλες</a:t>
            </a:r>
          </a:p>
          <a:p>
            <a:pPr marL="0" indent="0">
              <a:buNone/>
            </a:pPr>
            <a:r>
              <a:rPr lang="el-GR" sz="2800" dirty="0" smtClean="0"/>
              <a:t>Οι </a:t>
            </a:r>
            <a:r>
              <a:rPr lang="el-GR" sz="2800" dirty="0"/>
              <a:t>πιο διαδεδομένες είναι οι οστεόκολλα, ιχθυόκολλα και η καζεΐνη</a:t>
            </a:r>
            <a:r>
              <a:rPr lang="el-GR" sz="2800" dirty="0" smtClean="0"/>
              <a:t>.</a:t>
            </a:r>
          </a:p>
          <a:p>
            <a:pPr marL="0" indent="0">
              <a:buNone/>
            </a:pPr>
            <a:endParaRPr lang="el-GR" sz="2800" dirty="0"/>
          </a:p>
          <a:p>
            <a:r>
              <a:rPr lang="el-GR" altLang="el-GR" sz="2800" b="1" dirty="0"/>
              <a:t>Άμυλο και παράγωγά του </a:t>
            </a:r>
            <a:endParaRPr lang="el-GR" altLang="el-GR" sz="2800" b="1" dirty="0" smtClean="0"/>
          </a:p>
          <a:p>
            <a:pPr marL="0" indent="0">
              <a:buNone/>
            </a:pPr>
            <a:r>
              <a:rPr lang="el-GR" altLang="el-GR" sz="2800" dirty="0" smtClean="0"/>
              <a:t>(</a:t>
            </a:r>
            <a:r>
              <a:rPr lang="el-GR" altLang="el-GR" sz="2800" dirty="0"/>
              <a:t>βιβλιοδεσία, ταπετσαρίες κλπ).</a:t>
            </a:r>
          </a:p>
          <a:p>
            <a:pPr marL="0" indent="0">
              <a:buNone/>
            </a:pPr>
            <a:endParaRPr lang="el-GR" sz="3100" dirty="0" smtClean="0"/>
          </a:p>
          <a:p>
            <a:pPr lvl="1"/>
            <a:endParaRPr lang="el-GR" dirty="0"/>
          </a:p>
        </p:txBody>
      </p:sp>
      <p:sp>
        <p:nvSpPr>
          <p:cNvPr id="2" name="Θέση υποσέλιδου 1" descr="."/>
          <p:cNvSpPr>
            <a:spLocks noGrp="1"/>
          </p:cNvSpPr>
          <p:nvPr>
            <p:ph type="ftr" sz="quarter" idx="11"/>
            <p:custDataLst>
              <p:tags r:id="rId2"/>
            </p:custDataLst>
          </p:nvPr>
        </p:nvSpPr>
        <p:spPr/>
        <p:txBody>
          <a:bodyPr/>
          <a:lstStyle/>
          <a:p>
            <a:r>
              <a:rPr lang="el-GR" sz="1400" dirty="0">
                <a:solidFill>
                  <a:schemeClr val="tx1"/>
                </a:solidFill>
              </a:rPr>
              <a:t>Χρήση Πολυμερών σαν κόλλες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schemeClr val="tx1"/>
                </a:solidFill>
              </a:rPr>
              <a:t>15</a:t>
            </a:fld>
            <a:endParaRPr lang="el-GR" dirty="0">
              <a:solidFill>
                <a:schemeClr val="tx1"/>
              </a:solidFill>
            </a:endParaRPr>
          </a:p>
        </p:txBody>
      </p:sp>
    </p:spTree>
    <p:extLst>
      <p:ext uri="{BB962C8B-B14F-4D97-AF65-F5344CB8AC3E}">
        <p14:creationId xmlns:p14="http://schemas.microsoft.com/office/powerpoint/2010/main" val="33060755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p:txBody>
          <a:bodyPr>
            <a:normAutofit/>
          </a:bodyPr>
          <a:lstStyle/>
          <a:p>
            <a:r>
              <a:rPr lang="el-GR" b="1" dirty="0" err="1" smtClean="0"/>
              <a:t>Υδατο</a:t>
            </a:r>
            <a:r>
              <a:rPr lang="el-GR" b="1" dirty="0" smtClean="0"/>
              <a:t>-διαλυτές κόλλες </a:t>
            </a:r>
            <a:r>
              <a:rPr lang="en-US" b="1" dirty="0" smtClean="0"/>
              <a:t>(4/4</a:t>
            </a:r>
            <a:r>
              <a:rPr lang="en-US" b="1" dirty="0"/>
              <a:t>) </a:t>
            </a:r>
            <a:r>
              <a:rPr lang="el-GR" b="1" dirty="0" smtClean="0"/>
              <a:t>	</a:t>
            </a:r>
            <a:endParaRPr lang="el-GR" b="1" dirty="0"/>
          </a:p>
        </p:txBody>
      </p:sp>
      <p:sp>
        <p:nvSpPr>
          <p:cNvPr id="3" name="Content Placeholder 2"/>
          <p:cNvSpPr>
            <a:spLocks noGrp="1"/>
          </p:cNvSpPr>
          <p:nvPr>
            <p:ph idx="1"/>
          </p:nvPr>
        </p:nvSpPr>
        <p:spPr>
          <a:xfrm>
            <a:off x="457200" y="1484784"/>
            <a:ext cx="8229600" cy="4641379"/>
          </a:xfrm>
        </p:spPr>
        <p:txBody>
          <a:bodyPr>
            <a:normAutofit/>
          </a:bodyPr>
          <a:lstStyle/>
          <a:p>
            <a:r>
              <a:rPr lang="el-GR" sz="2800" b="1" dirty="0" smtClean="0"/>
              <a:t>Πολυσακχαρίτες</a:t>
            </a:r>
          </a:p>
          <a:p>
            <a:pPr marL="0" indent="0">
              <a:buNone/>
            </a:pPr>
            <a:r>
              <a:rPr lang="el-GR" sz="2800" dirty="0" smtClean="0"/>
              <a:t>Αραβικό </a:t>
            </a:r>
            <a:r>
              <a:rPr lang="el-GR" sz="2800" dirty="0"/>
              <a:t>κόμμι (βιβλιοδεσία)</a:t>
            </a:r>
            <a:endParaRPr lang="el-GR" sz="2800" dirty="0" smtClean="0"/>
          </a:p>
          <a:p>
            <a:pPr marL="0" indent="0">
              <a:buNone/>
            </a:pPr>
            <a:endParaRPr lang="el-GR" sz="2800" dirty="0" smtClean="0"/>
          </a:p>
          <a:p>
            <a:pPr marL="0" indent="0">
              <a:buNone/>
            </a:pPr>
            <a:endParaRPr lang="el-GR" sz="2800" dirty="0"/>
          </a:p>
          <a:p>
            <a:r>
              <a:rPr lang="el-GR" sz="2800" b="1" dirty="0"/>
              <a:t>Οξική και νιτρική κυτταρίνη</a:t>
            </a:r>
            <a:endParaRPr lang="el-GR" sz="2800" b="1" dirty="0" smtClean="0"/>
          </a:p>
          <a:p>
            <a:pPr marL="0" indent="0">
              <a:buNone/>
            </a:pPr>
            <a:r>
              <a:rPr lang="el-GR" sz="2800" dirty="0"/>
              <a:t>Χρήσεις στις κολλήσεις ταπετσαριών στα σπίτια. </a:t>
            </a:r>
            <a:endParaRPr lang="el-GR" sz="2800" dirty="0" smtClean="0"/>
          </a:p>
          <a:p>
            <a:pPr marL="0" indent="0">
              <a:buNone/>
            </a:pPr>
            <a:endParaRPr lang="el-GR" sz="3100" dirty="0" smtClean="0"/>
          </a:p>
          <a:p>
            <a:pPr lvl="1"/>
            <a:endParaRPr lang="el-GR" dirty="0"/>
          </a:p>
        </p:txBody>
      </p:sp>
      <p:pic>
        <p:nvPicPr>
          <p:cNvPr id="7" name="Εικόνα 1" descr="Εικονίδιο μετάβασης στα Περιεχόμενα.">
            <a:hlinkClick r:id="rId7" action="ppaction://hlinksldjump" tooltip="Επιστροφή στα Περιεχόμενα"/>
          </p:cNvPr>
          <p:cNvPicPr>
            <a:picLocks noChangeAspect="1"/>
          </p:cNvPicPr>
          <p:nvPr/>
        </p:nvPicPr>
        <p:blipFill>
          <a:blip r:embed="rId8">
            <a:extLst>
              <a:ext uri="{BEBA8EAE-BF5A-486C-A8C5-ECC9F3942E4B}">
                <a14:imgProps xmlns:a14="http://schemas.microsoft.com/office/drawing/2010/main">
                  <a14:imgLayer r:embed="rId9">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2" name="Θέση υποσέλιδου 1" descr="."/>
          <p:cNvSpPr>
            <a:spLocks noGrp="1"/>
          </p:cNvSpPr>
          <p:nvPr>
            <p:ph type="ftr" sz="quarter" idx="11"/>
            <p:custDataLst>
              <p:tags r:id="rId3"/>
            </p:custDataLst>
          </p:nvPr>
        </p:nvSpPr>
        <p:spPr/>
        <p:txBody>
          <a:bodyPr/>
          <a:lstStyle/>
          <a:p>
            <a:r>
              <a:rPr lang="el-GR" sz="1400" dirty="0">
                <a:solidFill>
                  <a:schemeClr val="tx1"/>
                </a:solidFill>
              </a:rPr>
              <a:t>Χρήση Πολυμερών σαν κόλλες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schemeClr val="tx1"/>
                </a:solidFill>
              </a:rPr>
              <a:t>16</a:t>
            </a:fld>
            <a:endParaRPr lang="el-GR" dirty="0">
              <a:solidFill>
                <a:schemeClr val="tx1"/>
              </a:solidFill>
            </a:endParaRPr>
          </a:p>
        </p:txBody>
      </p:sp>
    </p:spTree>
    <p:custDataLst>
      <p:tags r:id="rId1"/>
    </p:custDataLst>
    <p:extLst>
      <p:ext uri="{BB962C8B-B14F-4D97-AF65-F5344CB8AC3E}">
        <p14:creationId xmlns:p14="http://schemas.microsoft.com/office/powerpoint/2010/main" val="18454931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p:txBody>
          <a:bodyPr>
            <a:normAutofit/>
          </a:bodyPr>
          <a:lstStyle/>
          <a:p>
            <a:r>
              <a:rPr lang="el-GR" b="1" dirty="0" smtClean="0"/>
              <a:t>Κόλλες χωρίς διαλύτη </a:t>
            </a:r>
            <a:r>
              <a:rPr lang="en-US" b="1" dirty="0"/>
              <a:t>(</a:t>
            </a:r>
            <a:r>
              <a:rPr lang="en-US" b="1" dirty="0" smtClean="0"/>
              <a:t>1/5) </a:t>
            </a:r>
            <a:r>
              <a:rPr lang="el-GR" b="1" dirty="0" smtClean="0"/>
              <a:t>	</a:t>
            </a:r>
            <a:endParaRPr lang="el-GR" b="1" dirty="0"/>
          </a:p>
        </p:txBody>
      </p:sp>
      <p:sp>
        <p:nvSpPr>
          <p:cNvPr id="3" name="Content Placeholder 2"/>
          <p:cNvSpPr>
            <a:spLocks noGrp="1"/>
          </p:cNvSpPr>
          <p:nvPr>
            <p:ph idx="1"/>
          </p:nvPr>
        </p:nvSpPr>
        <p:spPr>
          <a:xfrm>
            <a:off x="457200" y="1484784"/>
            <a:ext cx="8229600" cy="4641379"/>
          </a:xfrm>
        </p:spPr>
        <p:txBody>
          <a:bodyPr>
            <a:normAutofit fontScale="92500"/>
          </a:bodyPr>
          <a:lstStyle/>
          <a:p>
            <a:r>
              <a:rPr lang="el-GR" sz="2800" b="1" dirty="0"/>
              <a:t>Θερμοπλαστικές κόλλες (HOT MELT</a:t>
            </a:r>
            <a:r>
              <a:rPr lang="el-GR" sz="2800" b="1" dirty="0" smtClean="0"/>
              <a:t>)</a:t>
            </a:r>
          </a:p>
          <a:p>
            <a:pPr marL="0" indent="0">
              <a:buNone/>
            </a:pPr>
            <a:r>
              <a:rPr lang="el-GR" sz="2800" dirty="0" smtClean="0"/>
              <a:t>Κατά </a:t>
            </a:r>
            <a:r>
              <a:rPr lang="el-GR" sz="2800" dirty="0"/>
              <a:t>την εφαρμογή  τους με μία απλή θέρμανση, στιγμιαία πίεση και ψύξη επιτυγχάνεται μία ισχυρή κόλληση. Τα πολυμερή που χρησιμοποιούνται είναι τα PE, PP.   </a:t>
            </a:r>
          </a:p>
          <a:p>
            <a:endParaRPr lang="el-GR" sz="2800" b="1" dirty="0"/>
          </a:p>
          <a:p>
            <a:pPr marL="0" indent="0">
              <a:buNone/>
            </a:pPr>
            <a:r>
              <a:rPr lang="el-GR" sz="2800" b="1" dirty="0" err="1"/>
              <a:t>Κυανοακρυλικές</a:t>
            </a:r>
            <a:r>
              <a:rPr lang="el-GR" sz="2800" b="1" dirty="0"/>
              <a:t> κόλλες (κόλλες στιγμής</a:t>
            </a:r>
            <a:r>
              <a:rPr lang="el-GR" sz="2800" b="1" dirty="0" smtClean="0"/>
              <a:t>)</a:t>
            </a:r>
          </a:p>
          <a:p>
            <a:pPr marL="0" indent="0">
              <a:buNone/>
            </a:pPr>
            <a:r>
              <a:rPr lang="el-GR" sz="2800" dirty="0" smtClean="0"/>
              <a:t>Κόλλες </a:t>
            </a:r>
            <a:r>
              <a:rPr lang="el-GR" sz="2800" dirty="0"/>
              <a:t>ενός συστατικού, ελεύθερες διαλύτη. Αν χρησιμοποιηθούν σωστά μπορεί 1kgr κόλας να κάνει 50.000 κολλήσεις. Δεν αντέχουν σε θερμοκρασία υψηλότερη των 70 °C. </a:t>
            </a:r>
            <a:endParaRPr lang="el-GR" sz="2800" dirty="0" smtClean="0"/>
          </a:p>
          <a:p>
            <a:pPr marL="0" indent="0">
              <a:buNone/>
            </a:pPr>
            <a:endParaRPr lang="el-GR" sz="3100" dirty="0" smtClean="0"/>
          </a:p>
          <a:p>
            <a:pPr lvl="1"/>
            <a:endParaRPr lang="el-GR" dirty="0"/>
          </a:p>
        </p:txBody>
      </p:sp>
      <p:sp>
        <p:nvSpPr>
          <p:cNvPr id="2" name="Θέση υποσέλιδου 1" descr="."/>
          <p:cNvSpPr>
            <a:spLocks noGrp="1"/>
          </p:cNvSpPr>
          <p:nvPr>
            <p:ph type="ftr" sz="quarter" idx="11"/>
            <p:custDataLst>
              <p:tags r:id="rId2"/>
            </p:custDataLst>
          </p:nvPr>
        </p:nvSpPr>
        <p:spPr/>
        <p:txBody>
          <a:bodyPr/>
          <a:lstStyle/>
          <a:p>
            <a:r>
              <a:rPr lang="el-GR" sz="1400" dirty="0">
                <a:solidFill>
                  <a:schemeClr val="tx1"/>
                </a:solidFill>
              </a:rPr>
              <a:t>Χρήση Πολυμερών σαν κόλλες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schemeClr val="tx1"/>
                </a:solidFill>
              </a:rPr>
              <a:t>17</a:t>
            </a:fld>
            <a:endParaRPr lang="el-GR" dirty="0">
              <a:solidFill>
                <a:schemeClr val="tx1"/>
              </a:solidFill>
            </a:endParaRPr>
          </a:p>
        </p:txBody>
      </p:sp>
    </p:spTree>
    <p:extLst>
      <p:ext uri="{BB962C8B-B14F-4D97-AF65-F5344CB8AC3E}">
        <p14:creationId xmlns:p14="http://schemas.microsoft.com/office/powerpoint/2010/main" val="36902074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p:txBody>
          <a:bodyPr>
            <a:normAutofit/>
          </a:bodyPr>
          <a:lstStyle/>
          <a:p>
            <a:r>
              <a:rPr lang="el-GR" b="1" dirty="0" smtClean="0"/>
              <a:t>Κόλλες χωρίς διαλύτη </a:t>
            </a:r>
            <a:r>
              <a:rPr lang="en-US" b="1" dirty="0" smtClean="0"/>
              <a:t>(2/5</a:t>
            </a:r>
            <a:r>
              <a:rPr lang="en-US" b="1" dirty="0"/>
              <a:t>) </a:t>
            </a:r>
            <a:r>
              <a:rPr lang="el-GR" b="1" dirty="0" smtClean="0"/>
              <a:t>	</a:t>
            </a:r>
            <a:endParaRPr lang="el-GR" b="1" dirty="0"/>
          </a:p>
        </p:txBody>
      </p:sp>
      <p:sp>
        <p:nvSpPr>
          <p:cNvPr id="3" name="Content Placeholder 2"/>
          <p:cNvSpPr>
            <a:spLocks noGrp="1"/>
          </p:cNvSpPr>
          <p:nvPr>
            <p:ph idx="1"/>
          </p:nvPr>
        </p:nvSpPr>
        <p:spPr>
          <a:xfrm>
            <a:off x="457200" y="1484784"/>
            <a:ext cx="8229600" cy="4641379"/>
          </a:xfrm>
        </p:spPr>
        <p:txBody>
          <a:bodyPr>
            <a:normAutofit fontScale="85000" lnSpcReduction="20000"/>
          </a:bodyPr>
          <a:lstStyle/>
          <a:p>
            <a:r>
              <a:rPr lang="el-GR" sz="2800" b="1" dirty="0" err="1"/>
              <a:t>Αναεροβικές</a:t>
            </a:r>
            <a:r>
              <a:rPr lang="el-GR" sz="2800" b="1" dirty="0"/>
              <a:t> </a:t>
            </a:r>
            <a:r>
              <a:rPr lang="el-GR" sz="2800" b="1" dirty="0" smtClean="0"/>
              <a:t>κόλλες</a:t>
            </a:r>
          </a:p>
          <a:p>
            <a:pPr marL="0" indent="0">
              <a:buNone/>
            </a:pPr>
            <a:r>
              <a:rPr lang="el-GR" sz="2800" dirty="0" smtClean="0"/>
              <a:t>Προέρχονται </a:t>
            </a:r>
            <a:r>
              <a:rPr lang="el-GR" sz="2800" dirty="0"/>
              <a:t>από πολυμερισμό </a:t>
            </a:r>
            <a:r>
              <a:rPr lang="el-GR" sz="2800" dirty="0" err="1"/>
              <a:t>διακρυλικών</a:t>
            </a:r>
            <a:r>
              <a:rPr lang="el-GR" sz="2800" dirty="0"/>
              <a:t> εστέρων με </a:t>
            </a:r>
            <a:r>
              <a:rPr lang="el-GR" sz="2800" dirty="0" err="1"/>
              <a:t>διόλες</a:t>
            </a:r>
            <a:r>
              <a:rPr lang="el-GR" sz="2800" dirty="0"/>
              <a:t> και περιέχουν </a:t>
            </a:r>
            <a:r>
              <a:rPr lang="el-GR" sz="2800" dirty="0" err="1"/>
              <a:t>υδρουπεροξείδια</a:t>
            </a:r>
            <a:r>
              <a:rPr lang="el-GR" sz="2800" dirty="0"/>
              <a:t>. Είναι κόλλες ενός συστατικού και δεν περιέχουν διαλύτες. Κολλούν μέταλλα (χάλυβα, αλουμίνιο), γυαλί με μέταλλο και γυαλί με γυαλί. </a:t>
            </a:r>
          </a:p>
          <a:p>
            <a:pPr marL="0" indent="0">
              <a:buNone/>
            </a:pPr>
            <a:r>
              <a:rPr lang="el-GR" sz="2800" dirty="0" smtClean="0"/>
              <a:t>  </a:t>
            </a:r>
            <a:endParaRPr lang="el-GR" sz="2800" b="1" dirty="0"/>
          </a:p>
          <a:p>
            <a:r>
              <a:rPr lang="el-GR" sz="2800" b="1" dirty="0" err="1"/>
              <a:t>Σιλικονούχες</a:t>
            </a:r>
            <a:r>
              <a:rPr lang="el-GR" sz="2800" b="1" dirty="0"/>
              <a:t> </a:t>
            </a:r>
            <a:r>
              <a:rPr lang="el-GR" sz="2800" b="1" dirty="0" smtClean="0"/>
              <a:t>κόλλες</a:t>
            </a:r>
          </a:p>
          <a:p>
            <a:pPr marL="0" indent="0">
              <a:buNone/>
            </a:pPr>
            <a:r>
              <a:rPr lang="el-GR" sz="2800" dirty="0" smtClean="0"/>
              <a:t>Είναι </a:t>
            </a:r>
            <a:r>
              <a:rPr lang="el-GR" sz="2800" dirty="0"/>
              <a:t>ανόργανα πολυμερή διότι ο εύκαμπτος </a:t>
            </a:r>
            <a:r>
              <a:rPr lang="el-GR" sz="2800" dirty="0" err="1"/>
              <a:t>σιλοξανικός</a:t>
            </a:r>
            <a:r>
              <a:rPr lang="el-GR" sz="2800" dirty="0"/>
              <a:t> σκελετός των </a:t>
            </a:r>
            <a:r>
              <a:rPr lang="el-GR" sz="2800" dirty="0" err="1"/>
              <a:t>μακρομορίων</a:t>
            </a:r>
            <a:r>
              <a:rPr lang="el-GR" sz="2800" dirty="0"/>
              <a:t> τους τα προσδίδει ελαστική συμπεριφορά., ενώ η υψηλή ενέργεια διάσπασης του δεσμού </a:t>
            </a:r>
            <a:r>
              <a:rPr lang="el-GR" sz="2800" dirty="0" err="1"/>
              <a:t>Si</a:t>
            </a:r>
            <a:r>
              <a:rPr lang="el-GR" sz="2800" dirty="0"/>
              <a:t>-O, τα καθιστά και </a:t>
            </a:r>
            <a:r>
              <a:rPr lang="el-GR" sz="2800" dirty="0" err="1"/>
              <a:t>θερμοσταθερά</a:t>
            </a:r>
            <a:r>
              <a:rPr lang="el-GR" sz="2800" dirty="0"/>
              <a:t>.  Χρήσεις: κόλλες, </a:t>
            </a:r>
            <a:r>
              <a:rPr lang="el-GR" sz="2800" dirty="0" err="1"/>
              <a:t>στεγανωτικά</a:t>
            </a:r>
            <a:r>
              <a:rPr lang="el-GR" sz="2800" dirty="0"/>
              <a:t> και επιχρίσματα.  Οι </a:t>
            </a:r>
            <a:r>
              <a:rPr lang="el-GR" sz="2800" dirty="0" err="1"/>
              <a:t>σιλικονούχες</a:t>
            </a:r>
            <a:r>
              <a:rPr lang="el-GR" sz="2800" dirty="0"/>
              <a:t> κόλλες κυκλοφορούν στο εμπόριο ως σύστημα ενός ή δύο συστατικών.</a:t>
            </a:r>
            <a:endParaRPr lang="el-GR" sz="2800" dirty="0" smtClean="0"/>
          </a:p>
          <a:p>
            <a:pPr marL="0" indent="0">
              <a:buNone/>
            </a:pPr>
            <a:endParaRPr lang="el-GR" sz="3100" dirty="0" smtClean="0"/>
          </a:p>
          <a:p>
            <a:pPr lvl="1"/>
            <a:endParaRPr lang="el-GR" dirty="0"/>
          </a:p>
        </p:txBody>
      </p:sp>
      <p:sp>
        <p:nvSpPr>
          <p:cNvPr id="2" name="Θέση υποσέλιδου 1" descr="."/>
          <p:cNvSpPr>
            <a:spLocks noGrp="1"/>
          </p:cNvSpPr>
          <p:nvPr>
            <p:ph type="ftr" sz="quarter" idx="11"/>
            <p:custDataLst>
              <p:tags r:id="rId2"/>
            </p:custDataLst>
          </p:nvPr>
        </p:nvSpPr>
        <p:spPr/>
        <p:txBody>
          <a:bodyPr/>
          <a:lstStyle/>
          <a:p>
            <a:r>
              <a:rPr lang="el-GR" sz="1400" dirty="0">
                <a:solidFill>
                  <a:schemeClr val="tx1"/>
                </a:solidFill>
              </a:rPr>
              <a:t>Χρήση Πολυμερών σαν κόλλες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schemeClr val="tx1"/>
                </a:solidFill>
              </a:rPr>
              <a:t>18</a:t>
            </a:fld>
            <a:endParaRPr lang="el-GR" dirty="0">
              <a:solidFill>
                <a:schemeClr val="tx1"/>
              </a:solidFill>
            </a:endParaRPr>
          </a:p>
        </p:txBody>
      </p:sp>
    </p:spTree>
    <p:extLst>
      <p:ext uri="{BB962C8B-B14F-4D97-AF65-F5344CB8AC3E}">
        <p14:creationId xmlns:p14="http://schemas.microsoft.com/office/powerpoint/2010/main" val="32787193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p:txBody>
          <a:bodyPr>
            <a:normAutofit/>
          </a:bodyPr>
          <a:lstStyle/>
          <a:p>
            <a:r>
              <a:rPr lang="el-GR" b="1" dirty="0" smtClean="0"/>
              <a:t>Κόλλες χωρίς διαλύτη </a:t>
            </a:r>
            <a:r>
              <a:rPr lang="en-US" b="1" dirty="0" smtClean="0"/>
              <a:t>(3/5</a:t>
            </a:r>
            <a:r>
              <a:rPr lang="en-US" b="1" dirty="0"/>
              <a:t>) </a:t>
            </a:r>
            <a:r>
              <a:rPr lang="el-GR" b="1" dirty="0" smtClean="0"/>
              <a:t>	</a:t>
            </a:r>
            <a:endParaRPr lang="el-GR" b="1" dirty="0"/>
          </a:p>
        </p:txBody>
      </p:sp>
      <p:sp>
        <p:nvSpPr>
          <p:cNvPr id="3" name="Content Placeholder 2"/>
          <p:cNvSpPr>
            <a:spLocks noGrp="1"/>
          </p:cNvSpPr>
          <p:nvPr>
            <p:ph idx="1"/>
          </p:nvPr>
        </p:nvSpPr>
        <p:spPr>
          <a:xfrm>
            <a:off x="457200" y="1484784"/>
            <a:ext cx="8229600" cy="4641379"/>
          </a:xfrm>
        </p:spPr>
        <p:txBody>
          <a:bodyPr>
            <a:normAutofit fontScale="92500" lnSpcReduction="10000"/>
          </a:bodyPr>
          <a:lstStyle/>
          <a:p>
            <a:r>
              <a:rPr lang="el-GR" sz="2800" b="1" dirty="0" err="1"/>
              <a:t>Πολυσουλφιδικές</a:t>
            </a:r>
            <a:r>
              <a:rPr lang="el-GR" sz="2800" b="1" dirty="0"/>
              <a:t> κόλες</a:t>
            </a:r>
            <a:endParaRPr lang="el-GR" sz="2800" b="1" dirty="0" smtClean="0"/>
          </a:p>
          <a:p>
            <a:pPr marL="0" indent="0">
              <a:buNone/>
            </a:pPr>
            <a:r>
              <a:rPr lang="el-GR" sz="2800" dirty="0"/>
              <a:t>Είναι προϊόντα συμπύκνωσης χλωριωμένων υδρογονανθράκων που περιέχουν στα άκρα των μορίων τους από ένα άτομα χλωρίου, με </a:t>
            </a:r>
            <a:r>
              <a:rPr lang="el-GR" sz="2800" dirty="0" err="1"/>
              <a:t>πολυσουλφίδια</a:t>
            </a:r>
            <a:r>
              <a:rPr lang="el-GR" sz="2800" dirty="0"/>
              <a:t> του νατρίου. Ιδιότητες: μικρότερη αντοχή στους οργανικούς διαλύτες,, πιστότητα στην μορφοποίηση, αντοχή στο φως, και την οξείδωση.</a:t>
            </a:r>
          </a:p>
          <a:p>
            <a:pPr marL="0" indent="0">
              <a:buNone/>
            </a:pPr>
            <a:r>
              <a:rPr lang="el-GR" sz="2800" dirty="0" smtClean="0"/>
              <a:t>  </a:t>
            </a:r>
            <a:endParaRPr lang="el-GR" sz="2800" b="1" dirty="0"/>
          </a:p>
          <a:p>
            <a:r>
              <a:rPr lang="el-GR" sz="2800" b="1" dirty="0"/>
              <a:t>Κόλλες δύο </a:t>
            </a:r>
            <a:r>
              <a:rPr lang="el-GR" sz="2800" b="1" dirty="0" smtClean="0"/>
              <a:t>συστατικών</a:t>
            </a:r>
          </a:p>
          <a:p>
            <a:pPr marL="0" indent="0">
              <a:buNone/>
            </a:pPr>
            <a:r>
              <a:rPr lang="el-GR" sz="2400" dirty="0" smtClean="0"/>
              <a:t>Διακρίνονται σε δύο κατηγορίες: </a:t>
            </a:r>
          </a:p>
          <a:p>
            <a:pPr marL="914400" lvl="2" indent="0">
              <a:buNone/>
            </a:pPr>
            <a:r>
              <a:rPr lang="el-GR" altLang="el-GR" sz="2000" dirty="0" smtClean="0"/>
              <a:t>Α) </a:t>
            </a:r>
            <a:r>
              <a:rPr lang="el-GR" altLang="el-GR" sz="2000" b="1" dirty="0" smtClean="0"/>
              <a:t>τις </a:t>
            </a:r>
            <a:r>
              <a:rPr lang="el-GR" altLang="el-GR" sz="2000" b="1" dirty="0" err="1" smtClean="0"/>
              <a:t>εποξειδικές</a:t>
            </a:r>
            <a:endParaRPr lang="el-GR" altLang="el-GR" sz="2000" b="1" dirty="0" smtClean="0"/>
          </a:p>
          <a:p>
            <a:pPr marL="914400" lvl="2" indent="0">
              <a:buNone/>
            </a:pPr>
            <a:r>
              <a:rPr lang="el-GR" altLang="el-GR" sz="2000" dirty="0" smtClean="0"/>
              <a:t>Β) </a:t>
            </a:r>
            <a:r>
              <a:rPr lang="el-GR" altLang="el-GR" sz="2000" b="1" dirty="0"/>
              <a:t>τις </a:t>
            </a:r>
            <a:r>
              <a:rPr lang="el-GR" altLang="el-GR" sz="2000" b="1" dirty="0" err="1"/>
              <a:t>πολυουρεθανικές</a:t>
            </a:r>
            <a:endParaRPr lang="el-GR" altLang="el-GR" sz="2000" b="1" dirty="0" smtClean="0"/>
          </a:p>
          <a:p>
            <a:pPr lvl="2"/>
            <a:endParaRPr lang="el-GR" sz="2000" b="1" dirty="0" smtClean="0"/>
          </a:p>
          <a:p>
            <a:pPr marL="0" indent="0">
              <a:buNone/>
            </a:pPr>
            <a:endParaRPr lang="el-GR" sz="3100" dirty="0" smtClean="0"/>
          </a:p>
          <a:p>
            <a:pPr lvl="1"/>
            <a:endParaRPr lang="el-GR" dirty="0"/>
          </a:p>
        </p:txBody>
      </p:sp>
      <p:sp>
        <p:nvSpPr>
          <p:cNvPr id="2" name="Θέση υποσέλιδου 1" descr="."/>
          <p:cNvSpPr>
            <a:spLocks noGrp="1"/>
          </p:cNvSpPr>
          <p:nvPr>
            <p:ph type="ftr" sz="quarter" idx="11"/>
            <p:custDataLst>
              <p:tags r:id="rId2"/>
            </p:custDataLst>
          </p:nvPr>
        </p:nvSpPr>
        <p:spPr/>
        <p:txBody>
          <a:bodyPr/>
          <a:lstStyle/>
          <a:p>
            <a:r>
              <a:rPr lang="el-GR" sz="1400" dirty="0">
                <a:solidFill>
                  <a:schemeClr val="tx1"/>
                </a:solidFill>
              </a:rPr>
              <a:t>Χρήση Πολυμερών σαν κόλλες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schemeClr val="tx1"/>
                </a:solidFill>
              </a:rPr>
              <a:t>19</a:t>
            </a:fld>
            <a:endParaRPr lang="el-GR" dirty="0">
              <a:solidFill>
                <a:schemeClr val="tx1"/>
              </a:solidFill>
            </a:endParaRPr>
          </a:p>
        </p:txBody>
      </p:sp>
    </p:spTree>
    <p:extLst>
      <p:ext uri="{BB962C8B-B14F-4D97-AF65-F5344CB8AC3E}">
        <p14:creationId xmlns:p14="http://schemas.microsoft.com/office/powerpoint/2010/main" val="2768717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custDataLst>
              <p:tags r:id="rId2"/>
            </p:custDataLst>
          </p:nvPr>
        </p:nvSpPr>
        <p:spPr/>
        <p:txBody>
          <a:bodyPr/>
          <a:lstStyle/>
          <a:p>
            <a:r>
              <a:rPr lang="el-GR" altLang="el-GR" b="1" dirty="0" smtClean="0">
                <a:latin typeface="Calibri" panose="020F0502020204030204" pitchFamily="34" charset="0"/>
              </a:rPr>
              <a:t>Άδειες χρήσης </a:t>
            </a:r>
            <a:endParaRPr lang="el-GR" altLang="el-GR" dirty="0" smtClean="0">
              <a:latin typeface="Calibri" panose="020F0502020204030204" pitchFamily="34" charset="0"/>
            </a:endParaRPr>
          </a:p>
        </p:txBody>
      </p:sp>
      <p:sp>
        <p:nvSpPr>
          <p:cNvPr id="3075" name="Θέση περιεχομένου 1"/>
          <p:cNvSpPr>
            <a:spLocks noGrp="1"/>
          </p:cNvSpPr>
          <p:nvPr>
            <p:ph idx="1"/>
          </p:nvPr>
        </p:nvSpPr>
        <p:spPr/>
        <p:txBody>
          <a:bodyPr/>
          <a:lstStyle/>
          <a:p>
            <a:pPr>
              <a:spcBef>
                <a:spcPct val="0"/>
              </a:spcBef>
              <a:spcAft>
                <a:spcPts val="1200"/>
              </a:spcAft>
            </a:pPr>
            <a:r>
              <a:rPr lang="el-GR" altLang="el-GR" sz="2800" dirty="0" smtClean="0">
                <a:latin typeface="Calibri" panose="020F0502020204030204" pitchFamily="34" charset="0"/>
              </a:rPr>
              <a:t>Το παρόν εκπαιδευτικό υλικό υπόκειται στην παρακάτω άδεια χρήσης </a:t>
            </a:r>
            <a:r>
              <a:rPr lang="en-US" altLang="el-GR" sz="2800" dirty="0" smtClean="0">
                <a:latin typeface="Calibri" panose="020F0502020204030204" pitchFamily="34" charset="0"/>
              </a:rPr>
              <a:t>Creative Commons (C C)</a:t>
            </a:r>
            <a:r>
              <a:rPr lang="el-GR" altLang="el-GR" sz="2800" dirty="0" smtClean="0">
                <a:latin typeface="Calibri" panose="020F0502020204030204" pitchFamily="34" charset="0"/>
              </a:rPr>
              <a:t>: </a:t>
            </a:r>
            <a:r>
              <a:rPr lang="el-GR" altLang="el-GR" sz="2400" b="1" dirty="0" smtClean="0">
                <a:latin typeface="Calibri" panose="020F0502020204030204" pitchFamily="34" charset="0"/>
              </a:rPr>
              <a:t>Αναφορά δημιουργού (B Y)</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Παρόμοια Διανομή (S A)</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3.0, Μη εισαγόμενο.</a:t>
            </a:r>
            <a:r>
              <a:rPr lang="el-GR" altLang="el-GR" sz="2400" dirty="0" smtClean="0">
                <a:latin typeface="Calibri" panose="020F0502020204030204" pitchFamily="34" charset="0"/>
              </a:rPr>
              <a:t> </a:t>
            </a:r>
          </a:p>
          <a:p>
            <a:r>
              <a:rPr lang="el-GR" altLang="el-GR" sz="2800" dirty="0" smtClean="0">
                <a:latin typeface="Calibri" panose="020F0502020204030204" pitchFamily="34" charset="0"/>
              </a:rPr>
              <a:t>Για εκπαιδευτικό υλικό, όπως εικόνες, που υπόκειται σε άλλου τύπου άδειας χρήσης, η άδεια χρήσης αναφέρεται ρητώς. </a:t>
            </a:r>
          </a:p>
        </p:txBody>
      </p:sp>
      <p:pic>
        <p:nvPicPr>
          <p:cNvPr id="1026" name="Εικόνα 1" descr=" Λογότυπο για Άδειες χρήσης Creative Commons, B Y, S A. ">
            <a:hlinkClick r:id="rId5" tooltip="Μετάβαση στην Άδεια Χρήσης"/>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26656" y="5516563"/>
            <a:ext cx="1690688" cy="591531"/>
          </a:xfrm>
          <a:prstGeom prst="rect">
            <a:avLst/>
          </a:prstGeom>
          <a:noFill/>
          <a:extLst>
            <a:ext uri="{909E8E84-426E-40DD-AFC4-6F175D3DCCD1}">
              <a14:hiddenFill xmlns:a14="http://schemas.microsoft.com/office/drawing/2010/main">
                <a:solidFill>
                  <a:srgbClr val="FFFFFF"/>
                </a:solidFill>
              </a14:hiddenFill>
            </a:ext>
          </a:extLst>
        </p:spPr>
      </p:pic>
      <p:sp>
        <p:nvSpPr>
          <p:cNvPr id="3077" name="Θέση αριθμού διαφάνειας 1" descr="."/>
          <p:cNvSpPr>
            <a:spLocks noGrp="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6B1592C4-C974-4E42-A8EF-7721567A32B8}" type="slidenum">
              <a:rPr lang="el-GR" altLang="el-GR" sz="1400">
                <a:solidFill>
                  <a:srgbClr val="000000"/>
                </a:solidFill>
              </a:rPr>
              <a:pPr fontAlgn="base">
                <a:spcBef>
                  <a:spcPct val="0"/>
                </a:spcBef>
                <a:spcAft>
                  <a:spcPct val="0"/>
                </a:spcAft>
              </a:pPr>
              <a:t>2</a:t>
            </a:fld>
            <a:endParaRPr lang="el-GR" altLang="el-GR" sz="1400" dirty="0">
              <a:solidFill>
                <a:srgbClr val="000000"/>
              </a:solidFill>
            </a:endParaRPr>
          </a:p>
        </p:txBody>
      </p:sp>
    </p:spTree>
    <p:custDataLst>
      <p:tags r:id="rId1"/>
    </p:custDataLst>
    <p:extLst>
      <p:ext uri="{BB962C8B-B14F-4D97-AF65-F5344CB8AC3E}">
        <p14:creationId xmlns:p14="http://schemas.microsoft.com/office/powerpoint/2010/main" val="8170330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p:txBody>
          <a:bodyPr>
            <a:normAutofit/>
          </a:bodyPr>
          <a:lstStyle/>
          <a:p>
            <a:r>
              <a:rPr lang="el-GR" b="1" dirty="0" smtClean="0"/>
              <a:t>Κόλλες χωρίς διαλύτη </a:t>
            </a:r>
            <a:r>
              <a:rPr lang="en-US" b="1" dirty="0" smtClean="0"/>
              <a:t>(4/5</a:t>
            </a:r>
            <a:r>
              <a:rPr lang="en-US" b="1" dirty="0"/>
              <a:t>) </a:t>
            </a:r>
            <a:r>
              <a:rPr lang="el-GR" b="1" dirty="0" smtClean="0"/>
              <a:t>	</a:t>
            </a:r>
            <a:endParaRPr lang="el-GR" b="1" dirty="0"/>
          </a:p>
        </p:txBody>
      </p:sp>
      <p:sp>
        <p:nvSpPr>
          <p:cNvPr id="3" name="Content Placeholder 2"/>
          <p:cNvSpPr>
            <a:spLocks noGrp="1"/>
          </p:cNvSpPr>
          <p:nvPr>
            <p:ph idx="1"/>
          </p:nvPr>
        </p:nvSpPr>
        <p:spPr>
          <a:xfrm>
            <a:off x="457200" y="1484784"/>
            <a:ext cx="8229600" cy="4641379"/>
          </a:xfrm>
        </p:spPr>
        <p:txBody>
          <a:bodyPr>
            <a:normAutofit fontScale="92500" lnSpcReduction="20000"/>
          </a:bodyPr>
          <a:lstStyle/>
          <a:p>
            <a:pPr algn="just">
              <a:buFont typeface="Wingdings 2" pitchFamily="18" charset="2"/>
              <a:buNone/>
            </a:pPr>
            <a:r>
              <a:rPr lang="el-GR" altLang="el-GR" sz="2800" b="1" dirty="0"/>
              <a:t>α) </a:t>
            </a:r>
            <a:r>
              <a:rPr lang="el-GR" altLang="el-GR" sz="2800" b="1" dirty="0" smtClean="0"/>
              <a:t> </a:t>
            </a:r>
            <a:r>
              <a:rPr lang="el-GR" altLang="el-GR" sz="2800" b="1" dirty="0" err="1" smtClean="0"/>
              <a:t>εποξειδικές</a:t>
            </a:r>
            <a:r>
              <a:rPr lang="el-GR" altLang="el-GR" sz="2800" b="1" dirty="0"/>
              <a:t> </a:t>
            </a:r>
            <a:r>
              <a:rPr lang="el-GR" altLang="el-GR" sz="2800" b="1" dirty="0" smtClean="0"/>
              <a:t>κόλλες</a:t>
            </a:r>
          </a:p>
          <a:p>
            <a:pPr>
              <a:buFont typeface="Wingdings 2" pitchFamily="18" charset="2"/>
              <a:buNone/>
            </a:pPr>
            <a:r>
              <a:rPr lang="el-GR" altLang="el-GR" sz="2800" dirty="0" smtClean="0"/>
              <a:t> </a:t>
            </a:r>
            <a:r>
              <a:rPr lang="el-GR" altLang="el-GR" sz="2800" dirty="0"/>
              <a:t>Παράγονται από </a:t>
            </a:r>
            <a:r>
              <a:rPr lang="el-GR" altLang="el-GR" sz="2800" dirty="0" err="1"/>
              <a:t>δισφαινόλη</a:t>
            </a:r>
            <a:r>
              <a:rPr lang="el-GR" altLang="el-GR" sz="2800" dirty="0"/>
              <a:t>-Α και </a:t>
            </a:r>
            <a:r>
              <a:rPr lang="el-GR" altLang="el-GR" sz="2800" dirty="0" err="1"/>
              <a:t>επιχλωριδρίνη</a:t>
            </a:r>
            <a:r>
              <a:rPr lang="el-GR" altLang="el-GR" sz="2800" dirty="0"/>
              <a:t> </a:t>
            </a:r>
            <a:r>
              <a:rPr lang="el-GR" altLang="el-GR" sz="2800" dirty="0" smtClean="0"/>
              <a:t>για </a:t>
            </a:r>
          </a:p>
          <a:p>
            <a:pPr>
              <a:buFont typeface="Wingdings 2" pitchFamily="18" charset="2"/>
              <a:buNone/>
            </a:pPr>
            <a:r>
              <a:rPr lang="el-GR" altLang="el-GR" sz="2800" dirty="0" smtClean="0"/>
              <a:t>να </a:t>
            </a:r>
            <a:r>
              <a:rPr lang="el-GR" altLang="el-GR" sz="2800" dirty="0"/>
              <a:t>παραχθεί ένα </a:t>
            </a:r>
            <a:r>
              <a:rPr lang="el-GR" altLang="el-GR" sz="2800" dirty="0" err="1"/>
              <a:t>προπολυμερές</a:t>
            </a:r>
            <a:r>
              <a:rPr lang="el-GR" altLang="el-GR" sz="2800" dirty="0"/>
              <a:t>. Το συστατικό Β </a:t>
            </a:r>
            <a:endParaRPr lang="el-GR" altLang="el-GR" sz="2800" dirty="0" smtClean="0"/>
          </a:p>
          <a:p>
            <a:pPr>
              <a:buFont typeface="Wingdings 2" pitchFamily="18" charset="2"/>
              <a:buNone/>
            </a:pPr>
            <a:r>
              <a:rPr lang="el-GR" altLang="el-GR" sz="2800" dirty="0" smtClean="0"/>
              <a:t>λέγεται </a:t>
            </a:r>
            <a:r>
              <a:rPr lang="el-GR" altLang="el-GR" sz="2800" dirty="0" err="1"/>
              <a:t>σκληρυντής</a:t>
            </a:r>
            <a:r>
              <a:rPr lang="el-GR" altLang="el-GR" sz="2800" dirty="0"/>
              <a:t>. Αυτές κυκλοφορούν στο εμπόριο </a:t>
            </a:r>
            <a:endParaRPr lang="el-GR" altLang="el-GR" sz="2800" dirty="0" smtClean="0"/>
          </a:p>
          <a:p>
            <a:pPr>
              <a:buFont typeface="Wingdings 2" pitchFamily="18" charset="2"/>
              <a:buNone/>
            </a:pPr>
            <a:r>
              <a:rPr lang="el-GR" altLang="el-GR" sz="2800" dirty="0" smtClean="0"/>
              <a:t>σε </a:t>
            </a:r>
            <a:r>
              <a:rPr lang="el-GR" altLang="el-GR" sz="2800" dirty="0"/>
              <a:t>δύο σωληνάρια το περιεχόμενο ων οποίων </a:t>
            </a:r>
            <a:endParaRPr lang="el-GR" altLang="el-GR" sz="2800" dirty="0" smtClean="0"/>
          </a:p>
          <a:p>
            <a:pPr>
              <a:buFont typeface="Wingdings 2" pitchFamily="18" charset="2"/>
              <a:buNone/>
            </a:pPr>
            <a:r>
              <a:rPr lang="el-GR" altLang="el-GR" sz="2800" dirty="0" smtClean="0"/>
              <a:t>αναμιγνύεται </a:t>
            </a:r>
            <a:r>
              <a:rPr lang="el-GR" altLang="el-GR" sz="2800" dirty="0"/>
              <a:t>πριν τη χρήση τους. </a:t>
            </a:r>
            <a:endParaRPr lang="el-GR" altLang="el-GR" sz="2800" dirty="0" smtClean="0"/>
          </a:p>
          <a:p>
            <a:pPr>
              <a:buFont typeface="Wingdings 2" pitchFamily="18" charset="2"/>
              <a:buNone/>
            </a:pPr>
            <a:r>
              <a:rPr lang="el-GR" altLang="el-GR" sz="2800" dirty="0" smtClean="0"/>
              <a:t>Είναι </a:t>
            </a:r>
            <a:r>
              <a:rPr lang="el-GR" altLang="el-GR" sz="2800" dirty="0"/>
              <a:t>κατάλληλες για </a:t>
            </a:r>
            <a:r>
              <a:rPr lang="el-GR" altLang="el-GR" sz="2800" dirty="0" smtClean="0"/>
              <a:t>όλες </a:t>
            </a:r>
            <a:r>
              <a:rPr lang="el-GR" altLang="el-GR" sz="2800" dirty="0"/>
              <a:t>τις κολλήσεις των υλικών όπως </a:t>
            </a:r>
            <a:endParaRPr lang="el-GR" altLang="el-GR" sz="2800" dirty="0" smtClean="0"/>
          </a:p>
          <a:p>
            <a:pPr>
              <a:buFont typeface="Wingdings 2" pitchFamily="18" charset="2"/>
              <a:buNone/>
            </a:pPr>
            <a:r>
              <a:rPr lang="el-GR" altLang="el-GR" sz="2800" dirty="0" smtClean="0"/>
              <a:t>μέταλλα</a:t>
            </a:r>
            <a:r>
              <a:rPr lang="el-GR" altLang="el-GR" sz="2800" dirty="0"/>
              <a:t>, ξύλο, κεραμικά, μάρμαρο, ελαστικό, γυαλί, εκτός </a:t>
            </a:r>
            <a:endParaRPr lang="el-GR" altLang="el-GR" sz="2800" dirty="0" smtClean="0"/>
          </a:p>
          <a:p>
            <a:pPr>
              <a:buFont typeface="Wingdings 2" pitchFamily="18" charset="2"/>
              <a:buNone/>
            </a:pPr>
            <a:r>
              <a:rPr lang="el-GR" altLang="el-GR" sz="2800" dirty="0" smtClean="0"/>
              <a:t>από </a:t>
            </a:r>
            <a:r>
              <a:rPr lang="el-GR" altLang="el-GR" sz="2800" dirty="0"/>
              <a:t>πολυαιθυλένιο και πολυπροπυλένιο. Δεν παθαίνουν </a:t>
            </a:r>
            <a:endParaRPr lang="el-GR" altLang="el-GR" sz="2800" dirty="0" smtClean="0"/>
          </a:p>
          <a:p>
            <a:pPr>
              <a:buFont typeface="Wingdings 2" pitchFamily="18" charset="2"/>
              <a:buNone/>
            </a:pPr>
            <a:r>
              <a:rPr lang="el-GR" altLang="el-GR" sz="2800" dirty="0" smtClean="0"/>
              <a:t>συρρίκνωση</a:t>
            </a:r>
            <a:r>
              <a:rPr lang="el-GR" altLang="el-GR" sz="2800" dirty="0"/>
              <a:t>, χωρίς να παράγουν αέρια ή υγρά </a:t>
            </a:r>
            <a:endParaRPr lang="el-GR" altLang="el-GR" sz="2800" dirty="0" smtClean="0"/>
          </a:p>
          <a:p>
            <a:pPr>
              <a:buFont typeface="Wingdings 2" pitchFamily="18" charset="2"/>
              <a:buNone/>
            </a:pPr>
            <a:r>
              <a:rPr lang="el-GR" altLang="el-GR" sz="2800" dirty="0" smtClean="0"/>
              <a:t>παραπροϊόντα</a:t>
            </a:r>
            <a:r>
              <a:rPr lang="el-GR" altLang="el-GR" sz="2800" dirty="0"/>
              <a:t>. </a:t>
            </a:r>
          </a:p>
          <a:p>
            <a:pPr marL="914400" lvl="2" indent="0">
              <a:buNone/>
            </a:pPr>
            <a:endParaRPr lang="el-GR" altLang="el-GR" sz="2000" b="1" dirty="0" smtClean="0"/>
          </a:p>
          <a:p>
            <a:pPr lvl="2"/>
            <a:endParaRPr lang="el-GR" sz="2000" b="1" dirty="0" smtClean="0"/>
          </a:p>
          <a:p>
            <a:pPr marL="0" indent="0">
              <a:buNone/>
            </a:pPr>
            <a:endParaRPr lang="el-GR" sz="3100" dirty="0" smtClean="0"/>
          </a:p>
          <a:p>
            <a:pPr lvl="1"/>
            <a:endParaRPr lang="el-GR" dirty="0"/>
          </a:p>
        </p:txBody>
      </p:sp>
      <p:sp>
        <p:nvSpPr>
          <p:cNvPr id="2" name="Θέση υποσέλιδου 1" descr="."/>
          <p:cNvSpPr>
            <a:spLocks noGrp="1"/>
          </p:cNvSpPr>
          <p:nvPr>
            <p:ph type="ftr" sz="quarter" idx="11"/>
            <p:custDataLst>
              <p:tags r:id="rId2"/>
            </p:custDataLst>
          </p:nvPr>
        </p:nvSpPr>
        <p:spPr/>
        <p:txBody>
          <a:bodyPr/>
          <a:lstStyle/>
          <a:p>
            <a:r>
              <a:rPr lang="el-GR" sz="1400" dirty="0">
                <a:solidFill>
                  <a:schemeClr val="tx1"/>
                </a:solidFill>
              </a:rPr>
              <a:t>Χρήση Πολυμερών σαν κόλλες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schemeClr val="tx1"/>
                </a:solidFill>
              </a:rPr>
              <a:t>20</a:t>
            </a:fld>
            <a:endParaRPr lang="el-GR" dirty="0">
              <a:solidFill>
                <a:schemeClr val="tx1"/>
              </a:solidFill>
            </a:endParaRPr>
          </a:p>
        </p:txBody>
      </p:sp>
    </p:spTree>
    <p:extLst>
      <p:ext uri="{BB962C8B-B14F-4D97-AF65-F5344CB8AC3E}">
        <p14:creationId xmlns:p14="http://schemas.microsoft.com/office/powerpoint/2010/main" val="15717316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p:txBody>
          <a:bodyPr>
            <a:normAutofit/>
          </a:bodyPr>
          <a:lstStyle/>
          <a:p>
            <a:r>
              <a:rPr lang="el-GR" b="1" dirty="0" smtClean="0"/>
              <a:t>Κόλλες χωρίς διαλύτη </a:t>
            </a:r>
            <a:r>
              <a:rPr lang="en-US" b="1" dirty="0" smtClean="0"/>
              <a:t>(5/5</a:t>
            </a:r>
            <a:r>
              <a:rPr lang="en-US" b="1" dirty="0"/>
              <a:t>) </a:t>
            </a:r>
            <a:r>
              <a:rPr lang="el-GR" b="1" dirty="0" smtClean="0"/>
              <a:t>	</a:t>
            </a:r>
            <a:endParaRPr lang="el-GR" b="1" dirty="0"/>
          </a:p>
        </p:txBody>
      </p:sp>
      <p:sp>
        <p:nvSpPr>
          <p:cNvPr id="3" name="Content Placeholder 2"/>
          <p:cNvSpPr>
            <a:spLocks noGrp="1"/>
          </p:cNvSpPr>
          <p:nvPr>
            <p:ph idx="1"/>
          </p:nvPr>
        </p:nvSpPr>
        <p:spPr>
          <a:xfrm>
            <a:off x="457200" y="1484784"/>
            <a:ext cx="8229600" cy="4641379"/>
          </a:xfrm>
        </p:spPr>
        <p:txBody>
          <a:bodyPr>
            <a:normAutofit/>
          </a:bodyPr>
          <a:lstStyle/>
          <a:p>
            <a:pPr algn="just">
              <a:buFont typeface="Wingdings 2" pitchFamily="18" charset="2"/>
              <a:buNone/>
            </a:pPr>
            <a:r>
              <a:rPr lang="el-GR" altLang="el-GR" sz="2800" b="1" dirty="0" smtClean="0"/>
              <a:t>β) </a:t>
            </a:r>
            <a:r>
              <a:rPr lang="el-GR" altLang="el-GR" sz="2800" b="1" dirty="0" err="1" smtClean="0"/>
              <a:t>πολυουρεθανικές</a:t>
            </a:r>
            <a:r>
              <a:rPr lang="el-GR" altLang="el-GR" sz="2800" b="1" dirty="0" smtClean="0"/>
              <a:t> κόλλες</a:t>
            </a:r>
          </a:p>
          <a:p>
            <a:pPr>
              <a:buFont typeface="Wingdings 2" pitchFamily="18" charset="2"/>
              <a:buNone/>
            </a:pPr>
            <a:r>
              <a:rPr lang="el-GR" altLang="el-GR" sz="2800" dirty="0" smtClean="0"/>
              <a:t> </a:t>
            </a:r>
            <a:r>
              <a:rPr lang="el-GR" altLang="el-GR" sz="2800" dirty="0"/>
              <a:t>Το βασικό συστατικό της κόλλας (συστατικό Α) </a:t>
            </a:r>
            <a:r>
              <a:rPr lang="el-GR" altLang="el-GR" sz="2800" dirty="0" smtClean="0"/>
              <a:t>του </a:t>
            </a:r>
          </a:p>
          <a:p>
            <a:pPr>
              <a:buNone/>
            </a:pPr>
            <a:r>
              <a:rPr lang="el-GR" altLang="el-GR" sz="2800" dirty="0" smtClean="0"/>
              <a:t>οποίου </a:t>
            </a:r>
            <a:r>
              <a:rPr lang="el-GR" altLang="el-GR" sz="2800" dirty="0"/>
              <a:t>τα –ΟΗ αντιδρούν το</a:t>
            </a:r>
            <a:r>
              <a:rPr lang="el-GR" altLang="el-GR" sz="2800" dirty="0" smtClean="0"/>
              <a:t> </a:t>
            </a:r>
            <a:r>
              <a:rPr lang="el-GR" altLang="el-GR" sz="2800" dirty="0"/>
              <a:t>συστατικό Β που είναι </a:t>
            </a:r>
            <a:endParaRPr lang="el-GR" altLang="el-GR" sz="2800" dirty="0" smtClean="0"/>
          </a:p>
          <a:p>
            <a:pPr>
              <a:buNone/>
            </a:pPr>
            <a:r>
              <a:rPr lang="el-GR" altLang="el-GR" sz="2800" dirty="0" err="1" smtClean="0"/>
              <a:t>πολυισοκυανικοί</a:t>
            </a:r>
            <a:r>
              <a:rPr lang="el-GR" altLang="el-GR" sz="2800" dirty="0" smtClean="0"/>
              <a:t> </a:t>
            </a:r>
            <a:r>
              <a:rPr lang="el-GR" altLang="el-GR" sz="2800" dirty="0"/>
              <a:t>εστέρες.  </a:t>
            </a:r>
          </a:p>
          <a:p>
            <a:pPr>
              <a:buFont typeface="Wingdings 2" pitchFamily="18" charset="2"/>
              <a:buNone/>
            </a:pPr>
            <a:endParaRPr lang="el-GR" altLang="el-GR" sz="2800" dirty="0"/>
          </a:p>
          <a:p>
            <a:pPr marL="914400" lvl="2" indent="0">
              <a:buNone/>
            </a:pPr>
            <a:endParaRPr lang="el-GR" altLang="el-GR" sz="2000" b="1" dirty="0" smtClean="0"/>
          </a:p>
          <a:p>
            <a:pPr lvl="2"/>
            <a:endParaRPr lang="el-GR" sz="2000" b="1" dirty="0" smtClean="0"/>
          </a:p>
          <a:p>
            <a:pPr marL="0" indent="0">
              <a:buNone/>
            </a:pPr>
            <a:endParaRPr lang="el-GR" sz="3100" dirty="0" smtClean="0"/>
          </a:p>
          <a:p>
            <a:pPr lvl="1"/>
            <a:endParaRPr lang="el-GR" dirty="0"/>
          </a:p>
        </p:txBody>
      </p:sp>
      <p:pic>
        <p:nvPicPr>
          <p:cNvPr id="7" name="Εικόνα 1" descr="Εικονίδιο μετάβασης στα Περιεχόμενα.">
            <a:hlinkClick r:id="rId7" action="ppaction://hlinksldjump" tooltip="Επιστροφή στα Περιεχόμενα"/>
          </p:cNvPr>
          <p:cNvPicPr>
            <a:picLocks noChangeAspect="1"/>
          </p:cNvPicPr>
          <p:nvPr/>
        </p:nvPicPr>
        <p:blipFill>
          <a:blip r:embed="rId8">
            <a:extLst>
              <a:ext uri="{BEBA8EAE-BF5A-486C-A8C5-ECC9F3942E4B}">
                <a14:imgProps xmlns:a14="http://schemas.microsoft.com/office/drawing/2010/main">
                  <a14:imgLayer r:embed="rId9">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2" name="Θέση υποσέλιδου 1" descr="."/>
          <p:cNvSpPr>
            <a:spLocks noGrp="1"/>
          </p:cNvSpPr>
          <p:nvPr>
            <p:ph type="ftr" sz="quarter" idx="11"/>
            <p:custDataLst>
              <p:tags r:id="rId3"/>
            </p:custDataLst>
          </p:nvPr>
        </p:nvSpPr>
        <p:spPr/>
        <p:txBody>
          <a:bodyPr/>
          <a:lstStyle/>
          <a:p>
            <a:r>
              <a:rPr lang="el-GR" sz="1400" dirty="0">
                <a:solidFill>
                  <a:schemeClr val="tx1"/>
                </a:solidFill>
              </a:rPr>
              <a:t>Χρήση Πολυμερών σαν κόλλες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schemeClr val="tx1"/>
                </a:solidFill>
              </a:rPr>
              <a:t>21</a:t>
            </a:fld>
            <a:endParaRPr lang="el-GR" dirty="0">
              <a:solidFill>
                <a:schemeClr val="tx1"/>
              </a:solidFill>
            </a:endParaRPr>
          </a:p>
        </p:txBody>
      </p:sp>
    </p:spTree>
    <p:custDataLst>
      <p:tags r:id="rId1"/>
    </p:custDataLst>
    <p:extLst>
      <p:ext uri="{BB962C8B-B14F-4D97-AF65-F5344CB8AC3E}">
        <p14:creationId xmlns:p14="http://schemas.microsoft.com/office/powerpoint/2010/main" val="38943183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p:txBody>
          <a:bodyPr>
            <a:normAutofit/>
          </a:bodyPr>
          <a:lstStyle/>
          <a:p>
            <a:r>
              <a:rPr lang="el-GR" b="1" dirty="0" err="1" smtClean="0"/>
              <a:t>Οργανοδιαλυτές</a:t>
            </a:r>
            <a:r>
              <a:rPr lang="el-GR" b="1" dirty="0" smtClean="0"/>
              <a:t> κόλλες </a:t>
            </a:r>
            <a:r>
              <a:rPr lang="en-US" b="1" dirty="0" smtClean="0"/>
              <a:t>(1/2)</a:t>
            </a:r>
            <a:endParaRPr lang="el-GR" b="1" dirty="0"/>
          </a:p>
        </p:txBody>
      </p:sp>
      <p:sp>
        <p:nvSpPr>
          <p:cNvPr id="3" name="Content Placeholder 2"/>
          <p:cNvSpPr>
            <a:spLocks noGrp="1"/>
          </p:cNvSpPr>
          <p:nvPr>
            <p:ph idx="1"/>
          </p:nvPr>
        </p:nvSpPr>
        <p:spPr/>
        <p:txBody>
          <a:bodyPr>
            <a:normAutofit fontScale="92500" lnSpcReduction="20000"/>
          </a:bodyPr>
          <a:lstStyle/>
          <a:p>
            <a:r>
              <a:rPr lang="el-GR" b="1" dirty="0"/>
              <a:t>Κόλλες επαφής (</a:t>
            </a:r>
            <a:r>
              <a:rPr lang="el-GR" b="1" dirty="0" err="1"/>
              <a:t>contact</a:t>
            </a:r>
            <a:r>
              <a:rPr lang="el-GR" b="1" dirty="0"/>
              <a:t> </a:t>
            </a:r>
            <a:r>
              <a:rPr lang="el-GR" b="1" dirty="0" err="1" smtClean="0"/>
              <a:t>adhesives</a:t>
            </a:r>
            <a:r>
              <a:rPr lang="el-GR" b="1" dirty="0" smtClean="0"/>
              <a:t> - </a:t>
            </a:r>
            <a:r>
              <a:rPr lang="el-GR" b="1" dirty="0" err="1" smtClean="0"/>
              <a:t>βενζινόκολλες</a:t>
            </a:r>
            <a:r>
              <a:rPr lang="el-GR" b="1" dirty="0" smtClean="0"/>
              <a:t>)</a:t>
            </a:r>
          </a:p>
          <a:p>
            <a:pPr marL="0" indent="0">
              <a:buNone/>
            </a:pPr>
            <a:r>
              <a:rPr lang="el-GR" dirty="0" smtClean="0"/>
              <a:t>Είναι </a:t>
            </a:r>
            <a:r>
              <a:rPr lang="el-GR" dirty="0"/>
              <a:t>διαλύματα πολυμερών που μετά την εφαρμογή τους και την εξάτμιση των διαλυτών που περιέχουν κολλούν μια μεγάλη γκάμα υποστρωμάτων (ξύλα, φελλό, πλαστικά, μέταλλα, λάστιχα). Η θεωρητική εξήγηση της ισχυρής κόλλησης εξηγείται με την διάχυση του ενός υμένα της κόλλας με τον άλλο (υπόστρωμα). Τέλος όταν γίνει κρυστάλλωση της κόλλας επέρχεται η κόλληση των  δύο υποστρωμάτων.</a:t>
            </a:r>
          </a:p>
          <a:p>
            <a:pPr lvl="1"/>
            <a:endParaRPr lang="el-GR" dirty="0"/>
          </a:p>
        </p:txBody>
      </p:sp>
      <p:sp>
        <p:nvSpPr>
          <p:cNvPr id="2" name="Θέση υποσέλιδου 1" descr="."/>
          <p:cNvSpPr>
            <a:spLocks noGrp="1"/>
          </p:cNvSpPr>
          <p:nvPr>
            <p:ph type="ftr" sz="quarter" idx="11"/>
            <p:custDataLst>
              <p:tags r:id="rId2"/>
            </p:custDataLst>
          </p:nvPr>
        </p:nvSpPr>
        <p:spPr/>
        <p:txBody>
          <a:bodyPr/>
          <a:lstStyle/>
          <a:p>
            <a:r>
              <a:rPr lang="el-GR" sz="1400" dirty="0">
                <a:solidFill>
                  <a:schemeClr val="tx1"/>
                </a:solidFill>
              </a:rPr>
              <a:t>Χρήση Πολυμερών σαν κόλλες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schemeClr val="tx1"/>
                </a:solidFill>
              </a:rPr>
              <a:t>22</a:t>
            </a:fld>
            <a:endParaRPr lang="el-GR" dirty="0">
              <a:solidFill>
                <a:schemeClr val="tx1"/>
              </a:solidFill>
            </a:endParaRPr>
          </a:p>
        </p:txBody>
      </p:sp>
    </p:spTree>
    <p:extLst>
      <p:ext uri="{BB962C8B-B14F-4D97-AF65-F5344CB8AC3E}">
        <p14:creationId xmlns:p14="http://schemas.microsoft.com/office/powerpoint/2010/main" val="41949540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p:txBody>
          <a:bodyPr>
            <a:normAutofit/>
          </a:bodyPr>
          <a:lstStyle/>
          <a:p>
            <a:r>
              <a:rPr lang="el-GR" b="1" dirty="0" err="1" smtClean="0"/>
              <a:t>Οργανοδιαλυτές</a:t>
            </a:r>
            <a:r>
              <a:rPr lang="el-GR" b="1" dirty="0" smtClean="0"/>
              <a:t> κόλλες </a:t>
            </a:r>
            <a:r>
              <a:rPr lang="en-US" b="1" dirty="0" smtClean="0"/>
              <a:t>(2/2</a:t>
            </a:r>
            <a:r>
              <a:rPr lang="en-US" b="1" dirty="0"/>
              <a:t>)</a:t>
            </a:r>
            <a:endParaRPr lang="el-GR" b="1" dirty="0"/>
          </a:p>
        </p:txBody>
      </p:sp>
      <p:sp>
        <p:nvSpPr>
          <p:cNvPr id="3" name="Content Placeholder 2"/>
          <p:cNvSpPr>
            <a:spLocks noGrp="1"/>
          </p:cNvSpPr>
          <p:nvPr>
            <p:ph idx="1"/>
          </p:nvPr>
        </p:nvSpPr>
        <p:spPr>
          <a:xfrm>
            <a:off x="457200" y="1196752"/>
            <a:ext cx="8229600" cy="5112568"/>
          </a:xfrm>
        </p:spPr>
        <p:txBody>
          <a:bodyPr>
            <a:normAutofit fontScale="62500" lnSpcReduction="20000"/>
          </a:bodyPr>
          <a:lstStyle/>
          <a:p>
            <a:r>
              <a:rPr lang="el-GR" sz="3800" b="1" dirty="0" err="1"/>
              <a:t>Πιεζοευαίσθητες</a:t>
            </a:r>
            <a:r>
              <a:rPr lang="el-GR" sz="3800" b="1" dirty="0"/>
              <a:t> (</a:t>
            </a:r>
            <a:r>
              <a:rPr lang="en-US" sz="3800" b="1" dirty="0"/>
              <a:t>contact-sensitive adhesives)</a:t>
            </a:r>
            <a:endParaRPr lang="el-GR" sz="3800" b="1" dirty="0" smtClean="0"/>
          </a:p>
          <a:p>
            <a:pPr marL="400050" lvl="1" indent="0">
              <a:buNone/>
            </a:pPr>
            <a:r>
              <a:rPr lang="en-US" sz="3500" dirty="0"/>
              <a:t>i</a:t>
            </a:r>
            <a:r>
              <a:rPr lang="el-GR" sz="3500" dirty="0" smtClean="0"/>
              <a:t>) είναι </a:t>
            </a:r>
            <a:r>
              <a:rPr lang="el-GR" sz="3500" dirty="0"/>
              <a:t>αυτές  που εφαρμόζονται με </a:t>
            </a:r>
            <a:r>
              <a:rPr lang="el-GR" sz="3500" b="1" dirty="0"/>
              <a:t>απλή πίεση και ταυτόχρονη θέρμανση </a:t>
            </a:r>
            <a:r>
              <a:rPr lang="el-GR" sz="3500" dirty="0"/>
              <a:t> (</a:t>
            </a:r>
            <a:r>
              <a:rPr lang="el-GR" sz="3500" dirty="0" err="1"/>
              <a:t>Hot</a:t>
            </a:r>
            <a:r>
              <a:rPr lang="el-GR" sz="3500" dirty="0"/>
              <a:t> </a:t>
            </a:r>
            <a:r>
              <a:rPr lang="el-GR" sz="3500" dirty="0" err="1"/>
              <a:t>melt</a:t>
            </a:r>
            <a:r>
              <a:rPr lang="el-GR" sz="3500" dirty="0"/>
              <a:t> </a:t>
            </a:r>
            <a:r>
              <a:rPr lang="el-GR" sz="3500" dirty="0" err="1"/>
              <a:t>contact</a:t>
            </a:r>
            <a:r>
              <a:rPr lang="el-GR" sz="3500" dirty="0"/>
              <a:t>-</a:t>
            </a:r>
            <a:r>
              <a:rPr lang="el-GR" sz="3500" dirty="0" err="1"/>
              <a:t>sensitive</a:t>
            </a:r>
            <a:r>
              <a:rPr lang="el-GR" sz="3500" dirty="0"/>
              <a:t> </a:t>
            </a:r>
            <a:r>
              <a:rPr lang="el-GR" sz="3500" dirty="0" err="1"/>
              <a:t>adhesives</a:t>
            </a:r>
            <a:r>
              <a:rPr lang="el-GR" sz="3500" dirty="0" smtClean="0"/>
              <a:t>).</a:t>
            </a:r>
          </a:p>
          <a:p>
            <a:pPr marL="400050" lvl="1" indent="0">
              <a:buNone/>
            </a:pPr>
            <a:r>
              <a:rPr lang="el-GR" altLang="el-GR" sz="3200" dirty="0"/>
              <a:t>Οι </a:t>
            </a:r>
            <a:r>
              <a:rPr lang="el-GR" altLang="el-GR" sz="3200" dirty="0" smtClean="0"/>
              <a:t>κόλλες </a:t>
            </a:r>
            <a:r>
              <a:rPr lang="el-GR" altLang="el-GR" sz="3200" dirty="0"/>
              <a:t>αυτές έχουν υψηλό Τ</a:t>
            </a:r>
            <a:r>
              <a:rPr lang="en-US" altLang="el-GR" sz="3200" dirty="0"/>
              <a:t>g </a:t>
            </a:r>
            <a:r>
              <a:rPr lang="el-GR" altLang="el-GR" sz="3200" dirty="0"/>
              <a:t>και αποκτούν κολλώδη υφή μόνο εάν θερμανθούν. Παράδειγμα αποτελούν οι διακοσμητικέ ταινίες (λωρίδες) στη βιομηχανία επίπλων. </a:t>
            </a:r>
          </a:p>
          <a:p>
            <a:pPr marL="400050" lvl="1" indent="0">
              <a:buNone/>
            </a:pPr>
            <a:endParaRPr lang="el-GR" dirty="0" smtClean="0"/>
          </a:p>
          <a:p>
            <a:pPr marL="400050" lvl="1" indent="0">
              <a:buNone/>
            </a:pPr>
            <a:r>
              <a:rPr lang="en-US" sz="3500" dirty="0" smtClean="0"/>
              <a:t>ii</a:t>
            </a:r>
            <a:r>
              <a:rPr lang="el-GR" sz="3500" dirty="0" smtClean="0"/>
              <a:t>) </a:t>
            </a:r>
            <a:r>
              <a:rPr lang="el-GR" sz="3500" dirty="0"/>
              <a:t>είναι </a:t>
            </a:r>
            <a:r>
              <a:rPr lang="el-GR" sz="3500" b="1" dirty="0"/>
              <a:t>κολλώδεις ύλες </a:t>
            </a:r>
            <a:endParaRPr lang="el-GR" sz="3500" b="1" dirty="0" smtClean="0"/>
          </a:p>
          <a:p>
            <a:pPr marL="400050" lvl="1" indent="0">
              <a:buNone/>
            </a:pPr>
            <a:r>
              <a:rPr lang="el-GR" sz="3200" dirty="0" smtClean="0"/>
              <a:t>που </a:t>
            </a:r>
            <a:r>
              <a:rPr lang="el-GR" sz="3200" dirty="0"/>
              <a:t>απλώνονται πάνω στην προς κόλληση επιφάνεια σαν ένα λεπτό στρώμα. Προστατεύονται σε αυτή την κατάσταση με ένα λεπτό χαρτί, μέχρι τη στιγμή της εφαρμογής τους. Το λεπτό  φύλλο είναι επικαλυμμένο με ένα στρώμα  σιλικόνης για να απομακρύνεται ευκολότερα. </a:t>
            </a:r>
            <a:endParaRPr lang="el-GR" sz="3200" dirty="0" smtClean="0"/>
          </a:p>
          <a:p>
            <a:pPr marL="400050" lvl="1" indent="0">
              <a:buNone/>
            </a:pPr>
            <a:endParaRPr lang="el-GR" dirty="0" smtClean="0"/>
          </a:p>
          <a:p>
            <a:r>
              <a:rPr lang="el-GR" altLang="el-GR" sz="3800" b="1" dirty="0" err="1"/>
              <a:t>Θερμοσταθερές</a:t>
            </a:r>
            <a:r>
              <a:rPr lang="el-GR" altLang="el-GR" sz="3800" b="1" dirty="0"/>
              <a:t> </a:t>
            </a:r>
            <a:r>
              <a:rPr lang="el-GR" altLang="el-GR" sz="3800" b="1" dirty="0" smtClean="0"/>
              <a:t>κόλλες</a:t>
            </a:r>
          </a:p>
          <a:p>
            <a:pPr marL="0" indent="0">
              <a:buNone/>
            </a:pPr>
            <a:r>
              <a:rPr lang="el-GR" altLang="el-GR" dirty="0" smtClean="0"/>
              <a:t>Χρήση </a:t>
            </a:r>
            <a:r>
              <a:rPr lang="el-GR" altLang="el-GR" dirty="0"/>
              <a:t>στην αεροναυπηγική</a:t>
            </a:r>
            <a:r>
              <a:rPr lang="en-US" altLang="el-GR" dirty="0"/>
              <a:t>.</a:t>
            </a:r>
            <a:endParaRPr lang="el-GR" dirty="0"/>
          </a:p>
          <a:p>
            <a:pPr lvl="1"/>
            <a:endParaRPr lang="el-GR" dirty="0"/>
          </a:p>
        </p:txBody>
      </p:sp>
      <p:pic>
        <p:nvPicPr>
          <p:cNvPr id="7" name="Εικόνα 1" descr="Εικονίδιο μετάβασης στα Περιεχόμενα.">
            <a:hlinkClick r:id="rId7" action="ppaction://hlinksldjump" tooltip="Επιστροφή στα Περιεχόμενα"/>
          </p:cNvPr>
          <p:cNvPicPr>
            <a:picLocks noChangeAspect="1"/>
          </p:cNvPicPr>
          <p:nvPr/>
        </p:nvPicPr>
        <p:blipFill>
          <a:blip r:embed="rId8">
            <a:extLst>
              <a:ext uri="{BEBA8EAE-BF5A-486C-A8C5-ECC9F3942E4B}">
                <a14:imgProps xmlns:a14="http://schemas.microsoft.com/office/drawing/2010/main">
                  <a14:imgLayer r:embed="rId9">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2" name="Θέση υποσέλιδου 1" descr="."/>
          <p:cNvSpPr>
            <a:spLocks noGrp="1"/>
          </p:cNvSpPr>
          <p:nvPr>
            <p:ph type="ftr" sz="quarter" idx="11"/>
            <p:custDataLst>
              <p:tags r:id="rId3"/>
            </p:custDataLst>
          </p:nvPr>
        </p:nvSpPr>
        <p:spPr/>
        <p:txBody>
          <a:bodyPr/>
          <a:lstStyle/>
          <a:p>
            <a:r>
              <a:rPr lang="el-GR" sz="1400" dirty="0">
                <a:solidFill>
                  <a:schemeClr val="tx1"/>
                </a:solidFill>
              </a:rPr>
              <a:t>Χρήση Πολυμερών σαν κόλλες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schemeClr val="tx1"/>
                </a:solidFill>
              </a:rPr>
              <a:t>23</a:t>
            </a:fld>
            <a:endParaRPr lang="el-GR" dirty="0">
              <a:solidFill>
                <a:schemeClr val="tx1"/>
              </a:solidFill>
            </a:endParaRPr>
          </a:p>
        </p:txBody>
      </p:sp>
    </p:spTree>
    <p:custDataLst>
      <p:tags r:id="rId1"/>
    </p:custDataLst>
    <p:extLst>
      <p:ext uri="{BB962C8B-B14F-4D97-AF65-F5344CB8AC3E}">
        <p14:creationId xmlns:p14="http://schemas.microsoft.com/office/powerpoint/2010/main" val="35830585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p:txBody>
          <a:bodyPr>
            <a:normAutofit/>
          </a:bodyPr>
          <a:lstStyle/>
          <a:p>
            <a:r>
              <a:rPr lang="el-GR" b="1" dirty="0" smtClean="0"/>
              <a:t>Ειδικές κόλλες </a:t>
            </a:r>
            <a:r>
              <a:rPr lang="en-US" b="1" dirty="0"/>
              <a:t>(</a:t>
            </a:r>
            <a:r>
              <a:rPr lang="en-US" b="1" dirty="0" smtClean="0"/>
              <a:t>1/3)</a:t>
            </a:r>
            <a:endParaRPr lang="el-GR" b="1" dirty="0"/>
          </a:p>
        </p:txBody>
      </p:sp>
      <p:sp>
        <p:nvSpPr>
          <p:cNvPr id="3" name="Content Placeholder 2"/>
          <p:cNvSpPr>
            <a:spLocks noGrp="1"/>
          </p:cNvSpPr>
          <p:nvPr>
            <p:ph idx="1"/>
          </p:nvPr>
        </p:nvSpPr>
        <p:spPr>
          <a:xfrm>
            <a:off x="457200" y="1196752"/>
            <a:ext cx="8229600" cy="5112568"/>
          </a:xfrm>
        </p:spPr>
        <p:txBody>
          <a:bodyPr>
            <a:normAutofit fontScale="62500" lnSpcReduction="20000"/>
          </a:bodyPr>
          <a:lstStyle/>
          <a:p>
            <a:r>
              <a:rPr lang="el-GR" sz="3800" b="1" dirty="0"/>
              <a:t>Υποβρύχιες κόλλες</a:t>
            </a:r>
            <a:endParaRPr lang="el-GR" sz="3800" b="1" dirty="0" smtClean="0"/>
          </a:p>
          <a:p>
            <a:pPr marL="0" indent="0">
              <a:buNone/>
            </a:pPr>
            <a:r>
              <a:rPr lang="el-GR" sz="3900" dirty="0"/>
              <a:t>Χρησιμοποιούνται σε κατασκευές μέσα στο νερό. Θα πρέπει να έχει μεγάλη αντοχή. Εδώ θα πρέπει να λάβουμε υπόψη μας τις μεταβολές της θερμοκρασίας του νερού (θάλασσα, λίμνη). Για κάθε αύξηση της θερμοκρασίας οδηγεί σε αύξηση της ταχύτητας της αντίδρασης κόλλησης.  </a:t>
            </a:r>
            <a:endParaRPr lang="el-GR" sz="3900" dirty="0" smtClean="0"/>
          </a:p>
          <a:p>
            <a:pPr marL="0" indent="0">
              <a:buNone/>
            </a:pPr>
            <a:endParaRPr lang="el-GR" sz="3900" dirty="0" smtClean="0"/>
          </a:p>
          <a:p>
            <a:pPr marL="0" indent="0">
              <a:buNone/>
            </a:pPr>
            <a:r>
              <a:rPr lang="el-GR" sz="3900" dirty="0" smtClean="0"/>
              <a:t>Στις </a:t>
            </a:r>
            <a:r>
              <a:rPr lang="el-GR" sz="3900" dirty="0"/>
              <a:t>χαμηλές θερμοκρασίες γίνεται σκλήρυνση της κόλλας και ταυτόχρονα αύξηση του ιξώδους. Για την αντιμετώπιση του προβλήματος του ιξώδους χρησιμοποιούνται εξωτερικά θερμαινόμενες σακούλες, μέσα στις οποίες γίνεται ανάμιξη των δύο συστατικών (</a:t>
            </a:r>
            <a:r>
              <a:rPr lang="el-GR" sz="3900" dirty="0" err="1"/>
              <a:t>εποξειδικές</a:t>
            </a:r>
            <a:r>
              <a:rPr lang="el-GR" sz="3900" dirty="0"/>
              <a:t> κόλλες).  Έτσι η κόλλα εκτοξεύεται πάνω στην επιφάνεια, εκτοπίζει το νερό και </a:t>
            </a:r>
            <a:r>
              <a:rPr lang="el-GR" sz="3900" dirty="0" err="1"/>
              <a:t>προσφύεται</a:t>
            </a:r>
            <a:r>
              <a:rPr lang="el-GR" sz="3900" dirty="0"/>
              <a:t> σθεναρά πάνω σ’ αυτή.</a:t>
            </a:r>
            <a:endParaRPr lang="el-GR" sz="3600" dirty="0" smtClean="0"/>
          </a:p>
          <a:p>
            <a:pPr marL="400050" lvl="1" indent="0">
              <a:buNone/>
            </a:pPr>
            <a:endParaRPr lang="el-GR" dirty="0" smtClean="0"/>
          </a:p>
          <a:p>
            <a:pPr lvl="1"/>
            <a:endParaRPr lang="el-GR" dirty="0"/>
          </a:p>
        </p:txBody>
      </p:sp>
      <p:sp>
        <p:nvSpPr>
          <p:cNvPr id="2" name="Θέση υποσέλιδου 1" descr="."/>
          <p:cNvSpPr>
            <a:spLocks noGrp="1"/>
          </p:cNvSpPr>
          <p:nvPr>
            <p:ph type="ftr" sz="quarter" idx="11"/>
            <p:custDataLst>
              <p:tags r:id="rId2"/>
            </p:custDataLst>
          </p:nvPr>
        </p:nvSpPr>
        <p:spPr/>
        <p:txBody>
          <a:bodyPr/>
          <a:lstStyle/>
          <a:p>
            <a:r>
              <a:rPr lang="el-GR" sz="1400" dirty="0">
                <a:solidFill>
                  <a:schemeClr val="tx1"/>
                </a:solidFill>
              </a:rPr>
              <a:t>Χρήση Πολυμερών σαν κόλλες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schemeClr val="tx1"/>
                </a:solidFill>
              </a:rPr>
              <a:t>24</a:t>
            </a:fld>
            <a:endParaRPr lang="el-GR" dirty="0">
              <a:solidFill>
                <a:schemeClr val="tx1"/>
              </a:solidFill>
            </a:endParaRPr>
          </a:p>
        </p:txBody>
      </p:sp>
    </p:spTree>
    <p:extLst>
      <p:ext uri="{BB962C8B-B14F-4D97-AF65-F5344CB8AC3E}">
        <p14:creationId xmlns:p14="http://schemas.microsoft.com/office/powerpoint/2010/main" val="30569411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p:txBody>
          <a:bodyPr>
            <a:normAutofit/>
          </a:bodyPr>
          <a:lstStyle/>
          <a:p>
            <a:r>
              <a:rPr lang="el-GR" b="1" dirty="0" smtClean="0"/>
              <a:t>Ειδικές κόλλες </a:t>
            </a:r>
            <a:r>
              <a:rPr lang="en-US" b="1" dirty="0" smtClean="0"/>
              <a:t>(2/3</a:t>
            </a:r>
            <a:r>
              <a:rPr lang="en-US" b="1" dirty="0"/>
              <a:t>)</a:t>
            </a:r>
            <a:endParaRPr lang="el-GR" b="1" dirty="0"/>
          </a:p>
        </p:txBody>
      </p:sp>
      <p:sp>
        <p:nvSpPr>
          <p:cNvPr id="3" name="Content Placeholder 2"/>
          <p:cNvSpPr>
            <a:spLocks noGrp="1"/>
          </p:cNvSpPr>
          <p:nvPr>
            <p:ph idx="1"/>
          </p:nvPr>
        </p:nvSpPr>
        <p:spPr>
          <a:xfrm>
            <a:off x="457200" y="1196752"/>
            <a:ext cx="8229600" cy="5112568"/>
          </a:xfrm>
        </p:spPr>
        <p:txBody>
          <a:bodyPr>
            <a:normAutofit fontScale="70000" lnSpcReduction="20000"/>
          </a:bodyPr>
          <a:lstStyle/>
          <a:p>
            <a:r>
              <a:rPr lang="el-GR" sz="3800" b="1" dirty="0"/>
              <a:t>Κόλλες χυτηρίων</a:t>
            </a:r>
            <a:endParaRPr lang="el-GR" sz="3800" b="1" dirty="0" smtClean="0"/>
          </a:p>
          <a:p>
            <a:pPr marL="0" indent="0">
              <a:buNone/>
            </a:pPr>
            <a:r>
              <a:rPr lang="el-GR" sz="3900" dirty="0"/>
              <a:t>Συνήθως χρησιμοποιούνται για δημιουργία καλουπιών. Τα υλικά είναι άμμος και κόλλα.  Η κόλλα συνδέει τους κόκκους της άμμου.  </a:t>
            </a:r>
            <a:endParaRPr lang="el-GR" sz="3900" dirty="0" smtClean="0"/>
          </a:p>
          <a:p>
            <a:pPr marL="0" indent="0">
              <a:buNone/>
            </a:pPr>
            <a:r>
              <a:rPr lang="el-GR" sz="3900" dirty="0"/>
              <a:t>Τέτοιες κόλλες είναι οι </a:t>
            </a:r>
            <a:r>
              <a:rPr lang="el-GR" sz="3900" dirty="0" err="1"/>
              <a:t>φαινολικές</a:t>
            </a:r>
            <a:r>
              <a:rPr lang="el-GR" sz="3900" dirty="0"/>
              <a:t> ρητίνες φαινόλης-φορμαλδεΰδης και οι </a:t>
            </a:r>
            <a:r>
              <a:rPr lang="el-GR" sz="3900" dirty="0" err="1"/>
              <a:t>φουρφουραλική</a:t>
            </a:r>
            <a:r>
              <a:rPr lang="el-GR" sz="3900" dirty="0"/>
              <a:t> αλκοόλη με φορμαλδεΰδη.  Κατά το δεύτερο στάδιο συμπύκνωσης αναμιγνύονται με άμμο και μορφοποιούνται στο αντίστοιχο καλούπι. Το τελικό στάδιο είναι η στερεοποίηση.  Το καλούπι πρέπει να διατηρεί το σχήμα του στην υψηλή θερμοκρασία του λιωμένου μετάλλου, αλλά και να θρυμματίζεται εύκολα μετά την ψύξη και στερεοποίηση του μεταλλικού αντικειμένου. </a:t>
            </a:r>
            <a:endParaRPr lang="el-GR" sz="3900" dirty="0" smtClean="0"/>
          </a:p>
          <a:p>
            <a:pPr marL="0" indent="0">
              <a:buNone/>
            </a:pPr>
            <a:endParaRPr lang="el-GR" sz="3600" dirty="0" smtClean="0"/>
          </a:p>
          <a:p>
            <a:pPr marL="400050" lvl="1" indent="0">
              <a:buNone/>
            </a:pPr>
            <a:endParaRPr lang="el-GR" dirty="0" smtClean="0"/>
          </a:p>
          <a:p>
            <a:pPr lvl="1"/>
            <a:endParaRPr lang="el-GR" dirty="0"/>
          </a:p>
        </p:txBody>
      </p:sp>
      <p:sp>
        <p:nvSpPr>
          <p:cNvPr id="2" name="Θέση υποσέλιδου 1" descr="."/>
          <p:cNvSpPr>
            <a:spLocks noGrp="1"/>
          </p:cNvSpPr>
          <p:nvPr>
            <p:ph type="ftr" sz="quarter" idx="11"/>
            <p:custDataLst>
              <p:tags r:id="rId2"/>
            </p:custDataLst>
          </p:nvPr>
        </p:nvSpPr>
        <p:spPr/>
        <p:txBody>
          <a:bodyPr/>
          <a:lstStyle/>
          <a:p>
            <a:r>
              <a:rPr lang="el-GR" sz="1400" dirty="0">
                <a:solidFill>
                  <a:schemeClr val="tx1"/>
                </a:solidFill>
              </a:rPr>
              <a:t>Χρήση Πολυμερών σαν κόλλες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schemeClr val="tx1"/>
                </a:solidFill>
              </a:rPr>
              <a:t>25</a:t>
            </a:fld>
            <a:endParaRPr lang="el-GR" dirty="0">
              <a:solidFill>
                <a:schemeClr val="tx1"/>
              </a:solidFill>
            </a:endParaRPr>
          </a:p>
        </p:txBody>
      </p:sp>
    </p:spTree>
    <p:extLst>
      <p:ext uri="{BB962C8B-B14F-4D97-AF65-F5344CB8AC3E}">
        <p14:creationId xmlns:p14="http://schemas.microsoft.com/office/powerpoint/2010/main" val="34161863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p:txBody>
          <a:bodyPr>
            <a:normAutofit/>
          </a:bodyPr>
          <a:lstStyle/>
          <a:p>
            <a:r>
              <a:rPr lang="el-GR" b="1" dirty="0" smtClean="0"/>
              <a:t>Ειδικές κόλλες </a:t>
            </a:r>
            <a:r>
              <a:rPr lang="en-US" b="1" dirty="0" smtClean="0"/>
              <a:t>(3/3</a:t>
            </a:r>
            <a:r>
              <a:rPr lang="en-US" b="1" dirty="0"/>
              <a:t>)</a:t>
            </a:r>
            <a:endParaRPr lang="el-GR" b="1" dirty="0"/>
          </a:p>
        </p:txBody>
      </p:sp>
      <p:sp>
        <p:nvSpPr>
          <p:cNvPr id="3" name="Content Placeholder 2"/>
          <p:cNvSpPr>
            <a:spLocks noGrp="1"/>
          </p:cNvSpPr>
          <p:nvPr>
            <p:ph idx="1"/>
          </p:nvPr>
        </p:nvSpPr>
        <p:spPr>
          <a:xfrm>
            <a:off x="457200" y="1196752"/>
            <a:ext cx="8229600" cy="5112568"/>
          </a:xfrm>
        </p:spPr>
        <p:txBody>
          <a:bodyPr>
            <a:normAutofit fontScale="70000" lnSpcReduction="20000"/>
          </a:bodyPr>
          <a:lstStyle/>
          <a:p>
            <a:r>
              <a:rPr lang="el-GR" sz="3800" b="1" dirty="0"/>
              <a:t>Σύνθετες κόλλες</a:t>
            </a:r>
            <a:endParaRPr lang="el-GR" sz="3800" b="1" dirty="0" smtClean="0"/>
          </a:p>
          <a:p>
            <a:pPr marL="0" indent="0">
              <a:buNone/>
            </a:pPr>
            <a:r>
              <a:rPr lang="el-GR" sz="3900" dirty="0"/>
              <a:t>Όταν χρειάζεται να κολληθούν </a:t>
            </a:r>
            <a:r>
              <a:rPr lang="el-GR" sz="3900" dirty="0" err="1"/>
              <a:t>πολυμερικά</a:t>
            </a:r>
            <a:r>
              <a:rPr lang="el-GR" sz="3900" dirty="0"/>
              <a:t> υλικά που έχουν διαφορετικές παραμέτρους διαλυτότητας  τότε χρησιμοποιούνται σύνθετες κόλλες.  </a:t>
            </a:r>
            <a:endParaRPr lang="el-GR" sz="3900" dirty="0" smtClean="0"/>
          </a:p>
          <a:p>
            <a:pPr marL="0" indent="0">
              <a:buNone/>
            </a:pPr>
            <a:r>
              <a:rPr lang="el-GR" sz="3900" dirty="0" smtClean="0"/>
              <a:t>Οι </a:t>
            </a:r>
            <a:r>
              <a:rPr lang="el-GR" sz="3900" dirty="0"/>
              <a:t>κόλλες αυτές είναι μίγματα δύο συμβατών πολυμερών που  το καθένα παρουσιάζει καλή πρόσφυση με το ένα από τα δύο διαφορετικά  υλικά που πρόκειται να κολληθούν.  Ένα σύστημα σύνθετης κόλλας είναι το μίγμα </a:t>
            </a:r>
            <a:r>
              <a:rPr lang="el-GR" sz="3900" dirty="0" err="1"/>
              <a:t>πολυσουλφιδίων</a:t>
            </a:r>
            <a:r>
              <a:rPr lang="el-GR" sz="3900" dirty="0"/>
              <a:t> με </a:t>
            </a:r>
            <a:r>
              <a:rPr lang="el-GR" sz="3900" dirty="0" err="1"/>
              <a:t>εποξειδική</a:t>
            </a:r>
            <a:r>
              <a:rPr lang="el-GR" sz="3900" dirty="0"/>
              <a:t> ρητίνη. </a:t>
            </a:r>
            <a:endParaRPr lang="el-GR" sz="3900" dirty="0" smtClean="0"/>
          </a:p>
          <a:p>
            <a:pPr marL="0" indent="0">
              <a:buNone/>
            </a:pPr>
            <a:r>
              <a:rPr lang="el-GR" sz="3900" dirty="0" smtClean="0"/>
              <a:t>Αυτή </a:t>
            </a:r>
            <a:r>
              <a:rPr lang="el-GR" sz="3900" dirty="0"/>
              <a:t>η σύνθετη κόλλα συνδυάζει την εξαιρετική πρόσφυση των </a:t>
            </a:r>
            <a:r>
              <a:rPr lang="el-GR" sz="3900" dirty="0" err="1"/>
              <a:t>εποξειδικών</a:t>
            </a:r>
            <a:r>
              <a:rPr lang="el-GR" sz="3900" dirty="0"/>
              <a:t> επάνω σε ανόργανα υποστρώματα με την ευκαμψία των </a:t>
            </a:r>
            <a:r>
              <a:rPr lang="el-GR" sz="3900" dirty="0" err="1"/>
              <a:t>πολυσουλφιδικών</a:t>
            </a:r>
            <a:r>
              <a:rPr lang="el-GR" sz="3900" dirty="0"/>
              <a:t>. Χρησιμοποιούνται στην διπλή υάλωση των κουφωμάτων. </a:t>
            </a:r>
            <a:endParaRPr lang="el-GR" sz="3900" dirty="0" smtClean="0"/>
          </a:p>
          <a:p>
            <a:pPr marL="0" indent="0">
              <a:buNone/>
            </a:pPr>
            <a:endParaRPr lang="el-GR" sz="3600" dirty="0" smtClean="0"/>
          </a:p>
          <a:p>
            <a:pPr marL="400050" lvl="1" indent="0">
              <a:buNone/>
            </a:pPr>
            <a:endParaRPr lang="el-GR" dirty="0" smtClean="0"/>
          </a:p>
          <a:p>
            <a:pPr lvl="1"/>
            <a:endParaRPr lang="el-GR" dirty="0"/>
          </a:p>
        </p:txBody>
      </p:sp>
      <p:pic>
        <p:nvPicPr>
          <p:cNvPr id="7" name="Εικόνα 1" descr="Εικονίδιο μετάβασης στα Περιεχόμενα.">
            <a:hlinkClick r:id="rId7" action="ppaction://hlinksldjump" tooltip="Επιστροφή στα Περιεχόμενα"/>
          </p:cNvPr>
          <p:cNvPicPr>
            <a:picLocks noChangeAspect="1"/>
          </p:cNvPicPr>
          <p:nvPr/>
        </p:nvPicPr>
        <p:blipFill>
          <a:blip r:embed="rId8">
            <a:extLst>
              <a:ext uri="{BEBA8EAE-BF5A-486C-A8C5-ECC9F3942E4B}">
                <a14:imgProps xmlns:a14="http://schemas.microsoft.com/office/drawing/2010/main">
                  <a14:imgLayer r:embed="rId9">
                    <a14:imgEffect>
                      <a14:sharpenSoften amount="100000"/>
                    </a14:imgEffect>
                  </a14:imgLayer>
                </a14:imgProps>
              </a:ext>
              <a:ext uri="{28A0092B-C50C-407E-A947-70E740481C1C}">
                <a14:useLocalDpi xmlns:a14="http://schemas.microsoft.com/office/drawing/2010/main" val="0"/>
              </a:ext>
            </a:extLst>
          </a:blip>
          <a:stretch>
            <a:fillRect/>
          </a:stretch>
        </p:blipFill>
        <p:spPr>
          <a:xfrm>
            <a:off x="395536" y="6093296"/>
            <a:ext cx="576065" cy="651438"/>
          </a:xfrm>
          <a:prstGeom prst="rect">
            <a:avLst/>
          </a:prstGeom>
          <a:scene3d>
            <a:camera prst="isometricOffAxis1Right"/>
            <a:lightRig rig="threePt" dir="t"/>
          </a:scene3d>
        </p:spPr>
      </p:pic>
      <p:sp>
        <p:nvSpPr>
          <p:cNvPr id="2" name="Θέση υποσέλιδου 1" descr="."/>
          <p:cNvSpPr>
            <a:spLocks noGrp="1"/>
          </p:cNvSpPr>
          <p:nvPr>
            <p:ph type="ftr" sz="quarter" idx="11"/>
            <p:custDataLst>
              <p:tags r:id="rId3"/>
            </p:custDataLst>
          </p:nvPr>
        </p:nvSpPr>
        <p:spPr/>
        <p:txBody>
          <a:bodyPr/>
          <a:lstStyle/>
          <a:p>
            <a:r>
              <a:rPr lang="el-GR" sz="1400" dirty="0">
                <a:solidFill>
                  <a:schemeClr val="tx1"/>
                </a:solidFill>
              </a:rPr>
              <a:t>Χρήση Πολυμερών σαν κόλλες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schemeClr val="tx1"/>
                </a:solidFill>
              </a:rPr>
              <a:t>26</a:t>
            </a:fld>
            <a:endParaRPr lang="el-GR" dirty="0">
              <a:solidFill>
                <a:schemeClr val="tx1"/>
              </a:solidFill>
            </a:endParaRPr>
          </a:p>
        </p:txBody>
      </p:sp>
    </p:spTree>
    <p:custDataLst>
      <p:tags r:id="rId1"/>
    </p:custDataLst>
    <p:extLst>
      <p:ext uri="{BB962C8B-B14F-4D97-AF65-F5344CB8AC3E}">
        <p14:creationId xmlns:p14="http://schemas.microsoft.com/office/powerpoint/2010/main" val="32640891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custDataLst>
              <p:tags r:id="rId2"/>
            </p:custDataLst>
          </p:nvPr>
        </p:nvSpPr>
        <p:spPr/>
        <p:txBody>
          <a:bodyPr>
            <a:normAutofit/>
          </a:bodyPr>
          <a:lstStyle/>
          <a:p>
            <a:r>
              <a:rPr lang="el-GR" b="1" dirty="0" smtClean="0"/>
              <a:t>Τέλος ενότητας</a:t>
            </a:r>
            <a:endParaRPr lang="el-GR" b="1" dirty="0"/>
          </a:p>
        </p:txBody>
      </p:sp>
      <p:sp>
        <p:nvSpPr>
          <p:cNvPr id="3" name="Rectangle 2"/>
          <p:cNvSpPr/>
          <p:nvPr/>
        </p:nvSpPr>
        <p:spPr>
          <a:xfrm>
            <a:off x="4977434" y="4653136"/>
            <a:ext cx="3242619" cy="369332"/>
          </a:xfrm>
          <a:prstGeom prst="rect">
            <a:avLst/>
          </a:prstGeom>
        </p:spPr>
        <p:txBody>
          <a:bodyPr wrap="none">
            <a:spAutoFit/>
          </a:bodyPr>
          <a:lstStyle/>
          <a:p>
            <a:pPr algn="r"/>
            <a:r>
              <a:rPr lang="el-GR" dirty="0">
                <a:solidFill>
                  <a:schemeClr val="tx1">
                    <a:lumMod val="65000"/>
                    <a:lumOff val="35000"/>
                  </a:schemeClr>
                </a:solidFill>
              </a:rPr>
              <a:t>Επεξεργασία: </a:t>
            </a:r>
            <a:r>
              <a:rPr lang="el-GR" dirty="0" smtClean="0">
                <a:solidFill>
                  <a:schemeClr val="tx1">
                    <a:lumMod val="65000"/>
                    <a:lumOff val="35000"/>
                  </a:schemeClr>
                </a:solidFill>
              </a:rPr>
              <a:t>«Χρήστος Μέγας»</a:t>
            </a:r>
            <a:endParaRPr lang="el-GR" dirty="0">
              <a:solidFill>
                <a:schemeClr val="tx1">
                  <a:lumMod val="65000"/>
                  <a:lumOff val="35000"/>
                </a:schemeClr>
              </a:solidFill>
            </a:endParaRPr>
          </a:p>
        </p:txBody>
      </p:sp>
      <p:pic>
        <p:nvPicPr>
          <p:cNvPr id="8" name="Εικόνα 1" descr=" Λογότυπο για Άδειες χρήσης Creative Commons, B Y, S A. ">
            <a:hlinkClick r:id="rId4" tooltip="Μετάβαση στην Άδεια Χρήσης"/>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2" descr="Λογότυπο Επιχειρησιακού Προγράμματος Εκπαίδευση και Δια βίου Μάθηση. ">
            <a:hlinkClick r:id="rId6" tooltip="Μετάβαση στο www.edulll.gr/"/>
          </p:cNvPr>
          <p:cNvPicPr>
            <a:picLocks noChangeAspect="1" noChangeArrowheads="1"/>
          </p:cNvPicPr>
          <p:nvPr/>
        </p:nvPicPr>
        <p:blipFill>
          <a:blip r:embed="rId7"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2247953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custDataLst>
              <p:tags r:id="rId2"/>
            </p:custDataLst>
          </p:nvPr>
        </p:nvSpPr>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custDataLst>
              <p:tags r:id="rId3"/>
            </p:custDataLst>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στα πλαίσια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ΤΕΙ Θεσσαλίας</a:t>
            </a:r>
            <a:r>
              <a:rPr lang="el-GR" sz="2000" dirty="0">
                <a:solidFill>
                  <a:prstClr val="black"/>
                </a:solidFill>
                <a:latin typeface="Calibri" panose="020F0502020204030204" pitchFamily="34" charset="0"/>
              </a:rPr>
              <a:t>» έχει χρηματοδοτήσει </a:t>
            </a:r>
            <a:r>
              <a:rPr lang="el-GR" sz="2000">
                <a:solidFill>
                  <a:prstClr val="black"/>
                </a:solidFill>
                <a:latin typeface="Calibri" panose="020F0502020204030204" pitchFamily="34" charset="0"/>
              </a:rPr>
              <a:t>μόνο </a:t>
            </a:r>
            <a:r>
              <a:rPr lang="el-GR" sz="2000" smtClean="0">
                <a:solidFill>
                  <a:prstClr val="black"/>
                </a:solidFill>
                <a:latin typeface="Calibri" panose="020F0502020204030204" pitchFamily="34" charset="0"/>
              </a:rPr>
              <a:t>τη</a:t>
            </a:r>
            <a:r>
              <a:rPr lang="el-GR" sz="2000">
                <a:solidFill>
                  <a:prstClr val="black"/>
                </a:solidFill>
                <a:latin typeface="Calibri" panose="020F0502020204030204" pitchFamily="34" charset="0"/>
              </a:rPr>
              <a:t>ν</a:t>
            </a:r>
            <a:r>
              <a:rPr lang="el-GR" sz="2000" smtClean="0">
                <a:solidFill>
                  <a:prstClr val="black"/>
                </a:solidFill>
                <a:latin typeface="Calibri" panose="020F0502020204030204" pitchFamily="34" charset="0"/>
              </a:rPr>
              <a:t> </a:t>
            </a:r>
            <a:r>
              <a:rPr lang="el-GR" sz="2000" dirty="0">
                <a:solidFill>
                  <a:prstClr val="black"/>
                </a:solidFill>
                <a:latin typeface="Calibri" panose="020F0502020204030204" pitchFamily="34" charset="0"/>
              </a:rPr>
              <a:t>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7" tooltip="Μετάβαση σε www.edulll.gr"/>
          </p:cNvPr>
          <p:cNvPicPr>
            <a:picLocks noChangeAspect="1" noChangeArrowheads="1"/>
          </p:cNvPicPr>
          <p:nvPr/>
        </p:nvPicPr>
        <p:blipFill>
          <a:blip r:embed="rId8"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custDataLst>
              <p:tags r:id="rId4"/>
            </p:custDataLst>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6628795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p:cNvSpPr>
            <a:spLocks noGrp="1"/>
          </p:cNvSpPr>
          <p:nvPr>
            <p:ph type="title"/>
            <p:custDataLst>
              <p:tags r:id="rId1"/>
            </p:custDataLst>
          </p:nvPr>
        </p:nvSpPr>
        <p:spPr/>
        <p:txBody>
          <a:bodyPr/>
          <a:lstStyle/>
          <a:p>
            <a:r>
              <a:rPr lang="el-GR" altLang="el-GR" b="1" dirty="0" smtClean="0"/>
              <a:t>Σκοποί ενότητας </a:t>
            </a:r>
          </a:p>
        </p:txBody>
      </p:sp>
      <p:sp>
        <p:nvSpPr>
          <p:cNvPr id="2" name="Θέση περιεχομένου 1"/>
          <p:cNvSpPr>
            <a:spLocks noGrp="1"/>
          </p:cNvSpPr>
          <p:nvPr>
            <p:ph idx="1"/>
            <p:custDataLst>
              <p:tags r:id="rId2"/>
            </p:custDataLst>
          </p:nvPr>
        </p:nvSpPr>
        <p:spPr/>
        <p:txBody>
          <a:bodyPr rtlCol="0">
            <a:normAutofit/>
          </a:bodyPr>
          <a:lstStyle/>
          <a:p>
            <a:pPr marL="0" indent="0">
              <a:spcBef>
                <a:spcPts val="0"/>
              </a:spcBef>
              <a:buNone/>
            </a:pPr>
            <a:endParaRPr lang="en-US" sz="2000" dirty="0" smtClean="0"/>
          </a:p>
          <a:p>
            <a:pPr marL="0" indent="0">
              <a:spcBef>
                <a:spcPts val="0"/>
              </a:spcBef>
              <a:buNone/>
            </a:pPr>
            <a:r>
              <a:rPr lang="en-US" sz="2800" dirty="0" smtClean="0"/>
              <a:t>1</a:t>
            </a:r>
            <a:r>
              <a:rPr lang="el-GR" sz="2800" dirty="0" smtClean="0"/>
              <a:t>.</a:t>
            </a:r>
            <a:r>
              <a:rPr lang="en-US" sz="2800" dirty="0" smtClean="0"/>
              <a:t>  </a:t>
            </a:r>
            <a:endParaRPr lang="en-US" dirty="0" smtClean="0"/>
          </a:p>
          <a:p>
            <a:pPr marL="0" indent="0">
              <a:spcBef>
                <a:spcPts val="0"/>
              </a:spcBef>
              <a:buNone/>
            </a:pPr>
            <a:endParaRPr lang="el-GR" dirty="0" smtClean="0"/>
          </a:p>
        </p:txBody>
      </p:sp>
      <p:sp>
        <p:nvSpPr>
          <p:cNvPr id="7" name="Θέση υποσέλιδου 1" descr="."/>
          <p:cNvSpPr>
            <a:spLocks noGrp="1"/>
          </p:cNvSpPr>
          <p:nvPr>
            <p:ph type="ftr" sz="quarter" idx="11"/>
            <p:custDataLst>
              <p:tags r:id="rId3"/>
            </p:custDataLst>
          </p:nvPr>
        </p:nvSpPr>
        <p:spPr>
          <a:xfrm>
            <a:off x="3124200" y="6356350"/>
            <a:ext cx="2895600" cy="365125"/>
          </a:xfrm>
        </p:spPr>
        <p:txBody>
          <a:bodyPr/>
          <a:lstStyle/>
          <a:p>
            <a:r>
              <a:rPr lang="el-GR" sz="1400" dirty="0">
                <a:solidFill>
                  <a:schemeClr val="tx1"/>
                </a:solidFill>
              </a:rPr>
              <a:t>Χρήση Πολυμερών σαν κόλλες</a:t>
            </a:r>
            <a:endParaRPr lang="en-US" sz="1400" dirty="0">
              <a:solidFill>
                <a:schemeClr val="tx1"/>
              </a:solidFill>
            </a:endParaRPr>
          </a:p>
        </p:txBody>
      </p:sp>
      <p:sp>
        <p:nvSpPr>
          <p:cNvPr id="5125" name="Θέση αριθμού διαφάνειας 1" descr="."/>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D7AF2AC6-652D-4AD1-A671-8B499591D49C}" type="slidenum">
              <a:rPr lang="el-GR" altLang="el-GR" sz="1400">
                <a:solidFill>
                  <a:srgbClr val="000000"/>
                </a:solidFill>
                <a:latin typeface="+mn-lt"/>
              </a:rPr>
              <a:pPr fontAlgn="base">
                <a:spcBef>
                  <a:spcPct val="0"/>
                </a:spcBef>
                <a:spcAft>
                  <a:spcPct val="0"/>
                </a:spcAft>
              </a:pPr>
              <a:t>4</a:t>
            </a:fld>
            <a:endParaRPr lang="el-GR" altLang="el-GR" sz="1400" dirty="0">
              <a:solidFill>
                <a:srgbClr val="000000"/>
              </a:solidFill>
              <a:latin typeface="+mn-lt"/>
            </a:endParaRPr>
          </a:p>
        </p:txBody>
      </p:sp>
    </p:spTree>
    <p:extLst>
      <p:ext uri="{BB962C8B-B14F-4D97-AF65-F5344CB8AC3E}">
        <p14:creationId xmlns:p14="http://schemas.microsoft.com/office/powerpoint/2010/main" val="42692105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custDataLst>
              <p:tags r:id="rId2"/>
            </p:custDataLst>
          </p:nvPr>
        </p:nvSpPr>
        <p:spPr/>
        <p:txBody>
          <a:bodyPr/>
          <a:lstStyle/>
          <a:p>
            <a:r>
              <a:rPr lang="el-GR" altLang="el-GR" b="1" dirty="0" smtClean="0">
                <a:solidFill>
                  <a:srgbClr val="333333"/>
                </a:solidFill>
              </a:rPr>
              <a:t>Περιεχόμενα ενότητας</a:t>
            </a:r>
          </a:p>
        </p:txBody>
      </p:sp>
      <p:sp>
        <p:nvSpPr>
          <p:cNvPr id="4" name="Θέση περιεχομένου 1">
            <a:hlinkClick r:id="rId13" action="ppaction://hlinksldjump" tooltip="Μετάβαση στη Διαφάνεια 6"/>
          </p:cNvPr>
          <p:cNvSpPr/>
          <p:nvPr>
            <p:custDataLst>
              <p:tags r:id="rId3"/>
            </p:custDataLst>
          </p:nvPr>
        </p:nvSpPr>
        <p:spPr>
          <a:xfrm>
            <a:off x="809625" y="1556792"/>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u="sng" dirty="0" smtClean="0">
                <a:solidFill>
                  <a:srgbClr val="0070C0"/>
                </a:solidFill>
                <a:hlinkClick r:id="rId14" action="ppaction://hlinksldjump"/>
              </a:rPr>
              <a:t>1. Χρήση πολυμερών σαν κόλλες - Ορολογία</a:t>
            </a:r>
            <a:endParaRPr lang="el-GR" i="1" u="sng" dirty="0">
              <a:solidFill>
                <a:srgbClr val="0070C0"/>
              </a:solidFill>
            </a:endParaRPr>
          </a:p>
        </p:txBody>
      </p:sp>
      <p:sp>
        <p:nvSpPr>
          <p:cNvPr id="14" name="Θέση περιεχομένου 2">
            <a:hlinkClick r:id="" action="ppaction://noaction"/>
          </p:cNvPr>
          <p:cNvSpPr/>
          <p:nvPr>
            <p:custDataLst>
              <p:tags r:id="rId4"/>
            </p:custDataLst>
          </p:nvPr>
        </p:nvSpPr>
        <p:spPr>
          <a:xfrm>
            <a:off x="809171" y="2204864"/>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i="1" dirty="0" smtClean="0">
                <a:solidFill>
                  <a:srgbClr val="0070C0"/>
                </a:solidFill>
                <a:hlinkClick r:id="rId15" action="ppaction://hlinksldjump"/>
              </a:rPr>
              <a:t>2</a:t>
            </a:r>
            <a:r>
              <a:rPr lang="el-GR" sz="2800" i="1" dirty="0" smtClean="0">
                <a:solidFill>
                  <a:srgbClr val="0070C0"/>
                </a:solidFill>
                <a:hlinkClick r:id="rId15" action="ppaction://hlinksldjump"/>
              </a:rPr>
              <a:t>. Θεωρίες κόλλησης</a:t>
            </a:r>
            <a:endParaRPr lang="el-GR" i="1" dirty="0">
              <a:solidFill>
                <a:srgbClr val="0070C0"/>
              </a:solidFill>
            </a:endParaRPr>
          </a:p>
        </p:txBody>
      </p:sp>
      <p:sp>
        <p:nvSpPr>
          <p:cNvPr id="7" name="Θέση περιεχομένου 3">
            <a:hlinkClick r:id="" action="ppaction://noaction"/>
          </p:cNvPr>
          <p:cNvSpPr/>
          <p:nvPr>
            <p:custDataLst>
              <p:tags r:id="rId5"/>
            </p:custDataLst>
          </p:nvPr>
        </p:nvSpPr>
        <p:spPr>
          <a:xfrm>
            <a:off x="824152" y="2778431"/>
            <a:ext cx="7507288" cy="5072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dirty="0" smtClean="0">
                <a:solidFill>
                  <a:srgbClr val="0070C0"/>
                </a:solidFill>
                <a:hlinkClick r:id="rId16" action="ppaction://hlinksldjump"/>
              </a:rPr>
              <a:t>3. Κυριότερες κατηγορίες κολλητικών υλών</a:t>
            </a:r>
            <a:endParaRPr lang="el-GR" i="1" dirty="0">
              <a:solidFill>
                <a:srgbClr val="0070C0"/>
              </a:solidFill>
            </a:endParaRPr>
          </a:p>
        </p:txBody>
      </p:sp>
      <p:sp>
        <p:nvSpPr>
          <p:cNvPr id="9" name="Θέση περιεχομένου 4">
            <a:hlinkClick r:id="rId13" action="ppaction://hlinksldjump"/>
          </p:cNvPr>
          <p:cNvSpPr/>
          <p:nvPr>
            <p:custDataLst>
              <p:tags r:id="rId6"/>
            </p:custDataLst>
          </p:nvPr>
        </p:nvSpPr>
        <p:spPr>
          <a:xfrm>
            <a:off x="827584" y="3429000"/>
            <a:ext cx="7507288" cy="5072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dirty="0" smtClean="0">
                <a:solidFill>
                  <a:srgbClr val="0070C0"/>
                </a:solidFill>
                <a:hlinkClick r:id="rId13" action="ppaction://hlinksldjump"/>
              </a:rPr>
              <a:t>4. </a:t>
            </a:r>
            <a:r>
              <a:rPr lang="el-GR" sz="2800" i="1" dirty="0" err="1" smtClean="0">
                <a:solidFill>
                  <a:srgbClr val="0070C0"/>
                </a:solidFill>
                <a:hlinkClick r:id="rId13" action="ppaction://hlinksldjump"/>
              </a:rPr>
              <a:t>Υδατο</a:t>
            </a:r>
            <a:r>
              <a:rPr lang="el-GR" sz="2800" i="1" dirty="0" smtClean="0">
                <a:solidFill>
                  <a:srgbClr val="0070C0"/>
                </a:solidFill>
                <a:hlinkClick r:id="rId13" action="ppaction://hlinksldjump"/>
              </a:rPr>
              <a:t>-διαλυτές κόλλες</a:t>
            </a:r>
            <a:endParaRPr lang="el-GR" i="1" dirty="0">
              <a:solidFill>
                <a:srgbClr val="0070C0"/>
              </a:solidFill>
            </a:endParaRPr>
          </a:p>
        </p:txBody>
      </p:sp>
      <p:sp>
        <p:nvSpPr>
          <p:cNvPr id="10" name="Θέση περιεχομένου 1">
            <a:hlinkClick r:id="rId17" action="ppaction://hlinksldjump" tooltip="Μετάβαση στη Διαφάνεια 6"/>
          </p:cNvPr>
          <p:cNvSpPr/>
          <p:nvPr>
            <p:custDataLst>
              <p:tags r:id="rId7"/>
            </p:custDataLst>
          </p:nvPr>
        </p:nvSpPr>
        <p:spPr>
          <a:xfrm>
            <a:off x="827584" y="4077320"/>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u="sng" dirty="0">
                <a:solidFill>
                  <a:srgbClr val="0070C0"/>
                </a:solidFill>
                <a:hlinkClick r:id="rId17" action="ppaction://hlinksldjump"/>
              </a:rPr>
              <a:t>5</a:t>
            </a:r>
            <a:r>
              <a:rPr lang="el-GR" sz="2800" i="1" u="sng" dirty="0" smtClean="0">
                <a:solidFill>
                  <a:srgbClr val="0070C0"/>
                </a:solidFill>
                <a:hlinkClick r:id="rId17" action="ppaction://hlinksldjump"/>
              </a:rPr>
              <a:t>. Κόλλες χωρίς διαλύτη</a:t>
            </a:r>
            <a:r>
              <a:rPr lang="el-GR" sz="2800" i="1" u="sng" dirty="0" smtClean="0">
                <a:solidFill>
                  <a:srgbClr val="0070C0"/>
                </a:solidFill>
              </a:rPr>
              <a:t> </a:t>
            </a:r>
            <a:endParaRPr lang="el-GR" i="1" u="sng" dirty="0">
              <a:solidFill>
                <a:srgbClr val="0070C0"/>
              </a:solidFill>
            </a:endParaRPr>
          </a:p>
        </p:txBody>
      </p:sp>
      <p:sp>
        <p:nvSpPr>
          <p:cNvPr id="11" name="Θέση περιεχομένου 1">
            <a:hlinkClick r:id="rId18" action="ppaction://hlinksldjump" tooltip="Μετάβαση στη Διαφάνεια 6"/>
          </p:cNvPr>
          <p:cNvSpPr/>
          <p:nvPr>
            <p:custDataLst>
              <p:tags r:id="rId8"/>
            </p:custDataLst>
          </p:nvPr>
        </p:nvSpPr>
        <p:spPr>
          <a:xfrm>
            <a:off x="827584" y="4653136"/>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u="sng" dirty="0" smtClean="0">
                <a:solidFill>
                  <a:srgbClr val="0070C0"/>
                </a:solidFill>
                <a:hlinkClick r:id="rId13" action="ppaction://hlinksldjump"/>
              </a:rPr>
              <a:t>6. </a:t>
            </a:r>
            <a:r>
              <a:rPr lang="el-GR" sz="2800" i="1" u="sng" dirty="0" err="1" smtClean="0">
                <a:solidFill>
                  <a:srgbClr val="0070C0"/>
                </a:solidFill>
                <a:hlinkClick r:id="rId13" action="ppaction://hlinksldjump"/>
              </a:rPr>
              <a:t>Οργανο</a:t>
            </a:r>
            <a:r>
              <a:rPr lang="el-GR" sz="2800" i="1" u="sng" dirty="0" smtClean="0">
                <a:solidFill>
                  <a:srgbClr val="0070C0"/>
                </a:solidFill>
                <a:hlinkClick r:id="rId13" action="ppaction://hlinksldjump"/>
              </a:rPr>
              <a:t>-διαλυτές κόλλες</a:t>
            </a:r>
            <a:endParaRPr lang="el-GR" i="1" u="sng" dirty="0">
              <a:solidFill>
                <a:srgbClr val="0070C0"/>
              </a:solidFill>
            </a:endParaRPr>
          </a:p>
        </p:txBody>
      </p:sp>
      <p:sp>
        <p:nvSpPr>
          <p:cNvPr id="12" name="Θέση περιεχομένου 1">
            <a:hlinkClick r:id="rId19" action="ppaction://hlinksldjump" tooltip="Μετάβαση στη Διαφάνεια 6"/>
          </p:cNvPr>
          <p:cNvSpPr/>
          <p:nvPr>
            <p:custDataLst>
              <p:tags r:id="rId9"/>
            </p:custDataLst>
          </p:nvPr>
        </p:nvSpPr>
        <p:spPr>
          <a:xfrm>
            <a:off x="827584" y="5214499"/>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u="sng" dirty="0">
                <a:solidFill>
                  <a:srgbClr val="0070C0"/>
                </a:solidFill>
                <a:hlinkClick r:id="rId19" action="ppaction://hlinksldjump"/>
              </a:rPr>
              <a:t>7</a:t>
            </a:r>
            <a:r>
              <a:rPr lang="el-GR" sz="2800" i="1" u="sng" dirty="0" smtClean="0">
                <a:solidFill>
                  <a:srgbClr val="0070C0"/>
                </a:solidFill>
                <a:hlinkClick r:id="rId19" action="ppaction://hlinksldjump"/>
              </a:rPr>
              <a:t>. Ειδικές κόλλες</a:t>
            </a:r>
            <a:endParaRPr lang="el-GR" i="1" u="sng" dirty="0">
              <a:solidFill>
                <a:srgbClr val="0070C0"/>
              </a:solidFill>
            </a:endParaRPr>
          </a:p>
        </p:txBody>
      </p:sp>
      <p:sp>
        <p:nvSpPr>
          <p:cNvPr id="8" name="Θέση υποσέλιδου 1" descr="."/>
          <p:cNvSpPr>
            <a:spLocks noGrp="1"/>
          </p:cNvSpPr>
          <p:nvPr>
            <p:ph type="ftr" sz="quarter" idx="11"/>
            <p:custDataLst>
              <p:tags r:id="rId10"/>
            </p:custDataLst>
          </p:nvPr>
        </p:nvSpPr>
        <p:spPr>
          <a:xfrm>
            <a:off x="3124200" y="6356350"/>
            <a:ext cx="2895600" cy="365125"/>
          </a:xfrm>
        </p:spPr>
        <p:txBody>
          <a:bodyPr/>
          <a:lstStyle/>
          <a:p>
            <a:r>
              <a:rPr lang="el-GR" sz="1400" dirty="0">
                <a:solidFill>
                  <a:schemeClr val="tx1"/>
                </a:solidFill>
              </a:rPr>
              <a:t>Χρήση Πολυμερών σαν κόλλες</a:t>
            </a:r>
            <a:endParaRPr lang="en-US" sz="1400" dirty="0">
              <a:solidFill>
                <a:schemeClr val="tx1"/>
              </a:solidFill>
            </a:endParaRPr>
          </a:p>
        </p:txBody>
      </p:sp>
      <p:sp>
        <p:nvSpPr>
          <p:cNvPr id="6153" name="Θέση αριθμού διαφάνειας 1" descr="."/>
          <p:cNvSpPr>
            <a:spLocks noGrp="1"/>
          </p:cNvSpPr>
          <p:nvPr>
            <p:ph type="sldNum" sz="quarter" idx="12"/>
            <p:custDataLst>
              <p:tags r:id="rId11"/>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C9E2987-2DF3-4883-B675-0E329C0F7C88}" type="slidenum">
              <a:rPr lang="el-GR" altLang="el-GR" sz="1400">
                <a:solidFill>
                  <a:srgbClr val="000000"/>
                </a:solidFill>
                <a:latin typeface="+mn-lt"/>
              </a:rPr>
              <a:pPr fontAlgn="base">
                <a:spcBef>
                  <a:spcPct val="0"/>
                </a:spcBef>
                <a:spcAft>
                  <a:spcPct val="0"/>
                </a:spcAft>
              </a:pPr>
              <a:t>5</a:t>
            </a:fld>
            <a:endParaRPr lang="el-GR" altLang="el-GR" sz="1400" dirty="0">
              <a:solidFill>
                <a:srgbClr val="000000"/>
              </a:solidFill>
              <a:latin typeface="+mn-lt"/>
            </a:endParaRPr>
          </a:p>
        </p:txBody>
      </p:sp>
    </p:spTree>
    <p:custDataLst>
      <p:tags r:id="rId1"/>
    </p:custDataLst>
    <p:extLst>
      <p:ext uri="{BB962C8B-B14F-4D97-AF65-F5344CB8AC3E}">
        <p14:creationId xmlns:p14="http://schemas.microsoft.com/office/powerpoint/2010/main" val="19312387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p:txBody>
          <a:bodyPr>
            <a:normAutofit fontScale="90000"/>
          </a:bodyPr>
          <a:lstStyle/>
          <a:p>
            <a:r>
              <a:rPr lang="el-GR" b="1" dirty="0" smtClean="0"/>
              <a:t>Χρήση πολυμερών σαν κόλλες – Ορολογία </a:t>
            </a:r>
            <a:r>
              <a:rPr lang="en-US" b="1" dirty="0" smtClean="0"/>
              <a:t>(</a:t>
            </a:r>
            <a:r>
              <a:rPr lang="el-GR" b="1" dirty="0" smtClean="0"/>
              <a:t>1</a:t>
            </a:r>
            <a:r>
              <a:rPr lang="en-US" b="1" dirty="0" smtClean="0"/>
              <a:t>/3)</a:t>
            </a:r>
            <a:endParaRPr lang="el-GR" b="1" dirty="0"/>
          </a:p>
        </p:txBody>
      </p:sp>
      <p:sp>
        <p:nvSpPr>
          <p:cNvPr id="3" name="Content Placeholder 2"/>
          <p:cNvSpPr>
            <a:spLocks noGrp="1"/>
          </p:cNvSpPr>
          <p:nvPr>
            <p:ph idx="1"/>
          </p:nvPr>
        </p:nvSpPr>
        <p:spPr/>
        <p:txBody>
          <a:bodyPr>
            <a:normAutofit/>
          </a:bodyPr>
          <a:lstStyle/>
          <a:p>
            <a:r>
              <a:rPr lang="el-GR" dirty="0"/>
              <a:t>Εκτός από τις </a:t>
            </a:r>
            <a:r>
              <a:rPr lang="el-GR" b="1" dirty="0"/>
              <a:t>φυσικές κόλλες</a:t>
            </a:r>
            <a:r>
              <a:rPr lang="el-GR" dirty="0"/>
              <a:t> (αμυλόκολλα, καζεΐνης, </a:t>
            </a:r>
            <a:r>
              <a:rPr lang="el-GR" dirty="0" err="1"/>
              <a:t>γλουτένης</a:t>
            </a:r>
            <a:r>
              <a:rPr lang="el-GR" dirty="0"/>
              <a:t> κλπ), υπάρχουν οι </a:t>
            </a:r>
            <a:r>
              <a:rPr lang="el-GR" b="1" dirty="0"/>
              <a:t>συνθετικές</a:t>
            </a:r>
            <a:r>
              <a:rPr lang="el-GR" dirty="0"/>
              <a:t> κόλλες. </a:t>
            </a:r>
            <a:endParaRPr lang="el-GR" dirty="0" smtClean="0"/>
          </a:p>
          <a:p>
            <a:endParaRPr lang="el-GR" dirty="0"/>
          </a:p>
          <a:p>
            <a:r>
              <a:rPr lang="el-GR" dirty="0" smtClean="0"/>
              <a:t>Η </a:t>
            </a:r>
            <a:r>
              <a:rPr lang="el-GR" dirty="0"/>
              <a:t>πρώτη που εμφανίσθηκε ήταν το </a:t>
            </a:r>
            <a:r>
              <a:rPr lang="el-GR" b="1" dirty="0"/>
              <a:t>1929</a:t>
            </a:r>
            <a:r>
              <a:rPr lang="el-GR" dirty="0"/>
              <a:t> φαινόλης – φορμαλδεΰδης. </a:t>
            </a:r>
          </a:p>
          <a:p>
            <a:pPr lvl="1"/>
            <a:endParaRPr lang="el-GR" dirty="0"/>
          </a:p>
        </p:txBody>
      </p:sp>
      <p:sp>
        <p:nvSpPr>
          <p:cNvPr id="2" name="Θέση υποσέλιδου 1" descr="."/>
          <p:cNvSpPr>
            <a:spLocks noGrp="1"/>
          </p:cNvSpPr>
          <p:nvPr>
            <p:ph type="ftr" sz="quarter" idx="11"/>
            <p:custDataLst>
              <p:tags r:id="rId2"/>
            </p:custDataLst>
          </p:nvPr>
        </p:nvSpPr>
        <p:spPr/>
        <p:txBody>
          <a:bodyPr/>
          <a:lstStyle/>
          <a:p>
            <a:r>
              <a:rPr lang="el-GR" sz="1400" dirty="0">
                <a:solidFill>
                  <a:schemeClr val="tx1"/>
                </a:solidFill>
              </a:rPr>
              <a:t>Χρήση Πολυμερών σαν κόλλες</a:t>
            </a:r>
            <a:endParaRPr lang="en-US" sz="1400" dirty="0">
              <a:solidFill>
                <a:prstClr val="black"/>
              </a:solidFill>
            </a:endParaRPr>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prstClr val="black"/>
                </a:solidFill>
              </a:rPr>
              <a:pPr/>
              <a:t>6</a:t>
            </a:fld>
            <a:endParaRPr lang="el-GR" dirty="0">
              <a:solidFill>
                <a:prstClr val="black"/>
              </a:solidFill>
            </a:endParaRPr>
          </a:p>
        </p:txBody>
      </p:sp>
    </p:spTree>
    <p:extLst>
      <p:ext uri="{BB962C8B-B14F-4D97-AF65-F5344CB8AC3E}">
        <p14:creationId xmlns:p14="http://schemas.microsoft.com/office/powerpoint/2010/main" val="2372052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p:txBody>
          <a:bodyPr>
            <a:normAutofit fontScale="90000"/>
          </a:bodyPr>
          <a:lstStyle/>
          <a:p>
            <a:r>
              <a:rPr lang="el-GR" b="1" dirty="0" smtClean="0"/>
              <a:t>Χρήση πολυμερών σαν κόλλες – Ορολογία </a:t>
            </a:r>
            <a:r>
              <a:rPr lang="en-US" b="1" dirty="0" smtClean="0"/>
              <a:t>(2/3</a:t>
            </a:r>
            <a:r>
              <a:rPr lang="en-US" b="1" dirty="0"/>
              <a:t>)</a:t>
            </a:r>
            <a:endParaRPr lang="el-GR" b="1" dirty="0"/>
          </a:p>
        </p:txBody>
      </p:sp>
      <p:sp>
        <p:nvSpPr>
          <p:cNvPr id="3" name="Content Placeholder 2"/>
          <p:cNvSpPr>
            <a:spLocks noGrp="1"/>
          </p:cNvSpPr>
          <p:nvPr>
            <p:ph idx="1"/>
          </p:nvPr>
        </p:nvSpPr>
        <p:spPr/>
        <p:txBody>
          <a:bodyPr>
            <a:normAutofit/>
          </a:bodyPr>
          <a:lstStyle/>
          <a:p>
            <a:pPr marL="0" indent="0">
              <a:buNone/>
            </a:pPr>
            <a:r>
              <a:rPr lang="el-GR" b="1" dirty="0"/>
              <a:t>ΘΕΩΡΙΑ της ΚΟΛΛΗΣΗΣ</a:t>
            </a:r>
            <a:r>
              <a:rPr lang="el-GR" dirty="0"/>
              <a:t> </a:t>
            </a:r>
          </a:p>
          <a:p>
            <a:r>
              <a:rPr lang="el-GR" dirty="0"/>
              <a:t>Τα άτομα ή μόρια ενός στερεού σώματος συγκροτούνται μεταξύ τους με δυνάμεις συνοχής.  </a:t>
            </a:r>
            <a:endParaRPr lang="el-GR" dirty="0" smtClean="0"/>
          </a:p>
          <a:p>
            <a:r>
              <a:rPr lang="el-GR" dirty="0"/>
              <a:t>Μετά το σπάσιμο ενός στερεού σώματος τα δύο μέρη είναι αδύνατον να βρεθούν στην αρχική τους θέση. </a:t>
            </a:r>
          </a:p>
          <a:p>
            <a:pPr lvl="1"/>
            <a:endParaRPr lang="el-GR" dirty="0"/>
          </a:p>
        </p:txBody>
      </p:sp>
      <p:sp>
        <p:nvSpPr>
          <p:cNvPr id="2" name="Θέση υποσέλιδου 1" descr="."/>
          <p:cNvSpPr>
            <a:spLocks noGrp="1"/>
          </p:cNvSpPr>
          <p:nvPr>
            <p:ph type="ftr" sz="quarter" idx="11"/>
            <p:custDataLst>
              <p:tags r:id="rId2"/>
            </p:custDataLst>
          </p:nvPr>
        </p:nvSpPr>
        <p:spPr/>
        <p:txBody>
          <a:bodyPr/>
          <a:lstStyle/>
          <a:p>
            <a:r>
              <a:rPr lang="el-GR" sz="1400" dirty="0">
                <a:solidFill>
                  <a:schemeClr val="tx1"/>
                </a:solidFill>
              </a:rPr>
              <a:t>Χρήση Πολυμερών σαν κόλλες</a:t>
            </a:r>
            <a:endParaRPr lang="en-US" sz="1400" dirty="0">
              <a:solidFill>
                <a:prstClr val="black"/>
              </a:solidFill>
            </a:endParaRPr>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prstClr val="black"/>
                </a:solidFill>
              </a:rPr>
              <a:pPr/>
              <a:t>7</a:t>
            </a:fld>
            <a:endParaRPr lang="el-GR" dirty="0">
              <a:solidFill>
                <a:prstClr val="black"/>
              </a:solidFill>
            </a:endParaRPr>
          </a:p>
        </p:txBody>
      </p:sp>
    </p:spTree>
    <p:extLst>
      <p:ext uri="{BB962C8B-B14F-4D97-AF65-F5344CB8AC3E}">
        <p14:creationId xmlns:p14="http://schemas.microsoft.com/office/powerpoint/2010/main" val="14877208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p:txBody>
          <a:bodyPr>
            <a:normAutofit fontScale="90000"/>
          </a:bodyPr>
          <a:lstStyle/>
          <a:p>
            <a:r>
              <a:rPr lang="el-GR" b="1" dirty="0" smtClean="0"/>
              <a:t>Χρήση πολυμερών σαν κόλλες – Ορολογία </a:t>
            </a:r>
            <a:r>
              <a:rPr lang="en-US" b="1" dirty="0" smtClean="0"/>
              <a:t>(3/3</a:t>
            </a:r>
            <a:r>
              <a:rPr lang="en-US" b="1" dirty="0"/>
              <a:t>)</a:t>
            </a:r>
            <a:endParaRPr lang="el-GR" b="1" dirty="0"/>
          </a:p>
        </p:txBody>
      </p:sp>
      <p:sp>
        <p:nvSpPr>
          <p:cNvPr id="3" name="Content Placeholder 2"/>
          <p:cNvSpPr>
            <a:spLocks noGrp="1"/>
          </p:cNvSpPr>
          <p:nvPr>
            <p:ph idx="1"/>
          </p:nvPr>
        </p:nvSpPr>
        <p:spPr/>
        <p:txBody>
          <a:bodyPr>
            <a:normAutofit/>
          </a:bodyPr>
          <a:lstStyle/>
          <a:p>
            <a:r>
              <a:rPr lang="el-GR" dirty="0" smtClean="0"/>
              <a:t>Η </a:t>
            </a:r>
            <a:r>
              <a:rPr lang="el-GR" dirty="0"/>
              <a:t>ενεργοποίηση των δυνάμεων συνοχής και πάλι θα ήταν δυνατή μόνο εάν μπορούσε να ξαναδημιουργηθεί η αρχική απόσταση μεταξύ των ατόμων που απομακρύνθηκαν. </a:t>
            </a:r>
          </a:p>
          <a:p>
            <a:pPr lvl="1"/>
            <a:endParaRPr lang="el-GR" dirty="0"/>
          </a:p>
        </p:txBody>
      </p:sp>
      <p:pic>
        <p:nvPicPr>
          <p:cNvPr id="7" name="Εικόνα 1" descr="Εικονίδιο μετάβασης στα Περιεχόμενα.">
            <a:hlinkClick r:id="rId7" action="ppaction://hlinksldjump" tooltip="Επιστροφή στα Περιεχόμενα"/>
          </p:cNvPr>
          <p:cNvPicPr>
            <a:picLocks noChangeAspect="1"/>
          </p:cNvPicPr>
          <p:nvPr/>
        </p:nvPicPr>
        <p:blipFill>
          <a:blip r:embed="rId8">
            <a:extLst>
              <a:ext uri="{BEBA8EAE-BF5A-486C-A8C5-ECC9F3942E4B}">
                <a14:imgProps xmlns:a14="http://schemas.microsoft.com/office/drawing/2010/main">
                  <a14:imgLayer r:embed="rId9">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2" name="Θέση υποσέλιδου 1" descr="."/>
          <p:cNvSpPr>
            <a:spLocks noGrp="1"/>
          </p:cNvSpPr>
          <p:nvPr>
            <p:ph type="ftr" sz="quarter" idx="11"/>
            <p:custDataLst>
              <p:tags r:id="rId3"/>
            </p:custDataLst>
          </p:nvPr>
        </p:nvSpPr>
        <p:spPr/>
        <p:txBody>
          <a:bodyPr/>
          <a:lstStyle/>
          <a:p>
            <a:r>
              <a:rPr lang="el-GR" sz="1400" dirty="0">
                <a:solidFill>
                  <a:schemeClr val="tx1"/>
                </a:solidFill>
              </a:rPr>
              <a:t>Χρήση Πολυμερών σαν κόλλες</a:t>
            </a:r>
            <a:endParaRPr lang="en-US" sz="1400" dirty="0">
              <a:solidFill>
                <a:prstClr val="black"/>
              </a:solidFill>
            </a:endParaRPr>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prstClr val="black"/>
                </a:solidFill>
              </a:rPr>
              <a:pPr/>
              <a:t>8</a:t>
            </a:fld>
            <a:endParaRPr lang="el-GR" dirty="0">
              <a:solidFill>
                <a:prstClr val="black"/>
              </a:solidFill>
            </a:endParaRPr>
          </a:p>
        </p:txBody>
      </p:sp>
    </p:spTree>
    <p:custDataLst>
      <p:tags r:id="rId1"/>
    </p:custDataLst>
    <p:extLst>
      <p:ext uri="{BB962C8B-B14F-4D97-AF65-F5344CB8AC3E}">
        <p14:creationId xmlns:p14="http://schemas.microsoft.com/office/powerpoint/2010/main" val="38515832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p:txBody>
          <a:bodyPr>
            <a:normAutofit/>
          </a:bodyPr>
          <a:lstStyle/>
          <a:p>
            <a:r>
              <a:rPr lang="el-GR" b="1" dirty="0" smtClean="0"/>
              <a:t>Θεωρίες Κόλλησης </a:t>
            </a:r>
            <a:r>
              <a:rPr lang="en-US" b="1" dirty="0"/>
              <a:t>(</a:t>
            </a:r>
            <a:r>
              <a:rPr lang="el-GR" b="1" dirty="0"/>
              <a:t>1</a:t>
            </a:r>
            <a:r>
              <a:rPr lang="en-US" b="1" dirty="0" smtClean="0"/>
              <a:t>/2)</a:t>
            </a:r>
            <a:endParaRPr lang="el-GR" b="1" dirty="0"/>
          </a:p>
        </p:txBody>
      </p:sp>
      <p:sp>
        <p:nvSpPr>
          <p:cNvPr id="3" name="Content Placeholder 2"/>
          <p:cNvSpPr>
            <a:spLocks noGrp="1"/>
          </p:cNvSpPr>
          <p:nvPr>
            <p:ph idx="1"/>
          </p:nvPr>
        </p:nvSpPr>
        <p:spPr/>
        <p:txBody>
          <a:bodyPr>
            <a:normAutofit fontScale="92500" lnSpcReduction="10000"/>
          </a:bodyPr>
          <a:lstStyle/>
          <a:p>
            <a:r>
              <a:rPr lang="el-GR" b="1" dirty="0"/>
              <a:t>ΜΗΧΑΝΙΚΗ ΘΕΩΡΙΑ </a:t>
            </a:r>
          </a:p>
          <a:p>
            <a:pPr marL="0" indent="0">
              <a:buNone/>
            </a:pPr>
            <a:r>
              <a:rPr lang="el-GR" sz="2800" dirty="0" smtClean="0"/>
              <a:t>Βασίζεται </a:t>
            </a:r>
            <a:r>
              <a:rPr lang="el-GR" sz="2800" dirty="0"/>
              <a:t>στην </a:t>
            </a:r>
            <a:r>
              <a:rPr lang="el-GR" sz="2800" dirty="0" err="1"/>
              <a:t>αγκύρωση</a:t>
            </a:r>
            <a:r>
              <a:rPr lang="el-GR" sz="2800" dirty="0"/>
              <a:t> της κόλλας στους πόρους </a:t>
            </a:r>
            <a:r>
              <a:rPr lang="el-GR" sz="2800" dirty="0" smtClean="0"/>
              <a:t>διάφορες ανωμαλίες </a:t>
            </a:r>
            <a:r>
              <a:rPr lang="el-GR" sz="2800" dirty="0"/>
              <a:t>των επιφανειών που πρόκειται να κολληθούν, για το λόγο αυτό αναφέρεται κυρίως σε ξύλινες επιφάνειες.</a:t>
            </a:r>
            <a:r>
              <a:rPr lang="el-GR" dirty="0"/>
              <a:t>  </a:t>
            </a:r>
            <a:endParaRPr lang="el-GR" dirty="0" smtClean="0"/>
          </a:p>
          <a:p>
            <a:endParaRPr lang="el-GR" b="1" dirty="0" smtClean="0"/>
          </a:p>
          <a:p>
            <a:r>
              <a:rPr lang="el-GR" b="1" dirty="0" smtClean="0"/>
              <a:t>ΗΛΕΚΤΡΟΣΤΑΤΙΚΗ </a:t>
            </a:r>
            <a:r>
              <a:rPr lang="el-GR" b="1" dirty="0"/>
              <a:t>ΘΕΩΡΙΑ</a:t>
            </a:r>
          </a:p>
          <a:p>
            <a:pPr marL="0" indent="0">
              <a:buNone/>
            </a:pPr>
            <a:r>
              <a:rPr lang="el-GR" dirty="0"/>
              <a:t> </a:t>
            </a:r>
            <a:r>
              <a:rPr lang="el-GR" sz="3000" dirty="0" smtClean="0"/>
              <a:t>Οι </a:t>
            </a:r>
            <a:r>
              <a:rPr lang="el-GR" sz="3000" dirty="0"/>
              <a:t>αναπτυσσόμενες δυνάμεις κόλλησης ανάμεσα στις δύο επιφάνειες και το στρώμα της κόλλας είναι ηλεκτροστατικής </a:t>
            </a:r>
            <a:r>
              <a:rPr lang="el-GR" sz="3000" dirty="0" smtClean="0"/>
              <a:t>φύσεως.</a:t>
            </a:r>
          </a:p>
          <a:p>
            <a:pPr lvl="1"/>
            <a:endParaRPr lang="el-GR" dirty="0"/>
          </a:p>
        </p:txBody>
      </p:sp>
      <p:sp>
        <p:nvSpPr>
          <p:cNvPr id="2" name="Θέση υποσέλιδου 1" descr="."/>
          <p:cNvSpPr>
            <a:spLocks noGrp="1"/>
          </p:cNvSpPr>
          <p:nvPr>
            <p:ph type="ftr" sz="quarter" idx="11"/>
            <p:custDataLst>
              <p:tags r:id="rId2"/>
            </p:custDataLst>
          </p:nvPr>
        </p:nvSpPr>
        <p:spPr/>
        <p:txBody>
          <a:bodyPr/>
          <a:lstStyle/>
          <a:p>
            <a:r>
              <a:rPr lang="el-GR" sz="1400" dirty="0">
                <a:solidFill>
                  <a:schemeClr val="tx1"/>
                </a:solidFill>
              </a:rPr>
              <a:t>Χρήση Πολυμερών σαν κόλλες</a:t>
            </a:r>
            <a:endParaRPr lang="en-US" sz="1400" dirty="0">
              <a:solidFill>
                <a:prstClr val="black"/>
              </a:solidFill>
            </a:endParaRPr>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prstClr val="black"/>
                </a:solidFill>
              </a:rPr>
              <a:pPr/>
              <a:t>9</a:t>
            </a:fld>
            <a:endParaRPr lang="el-GR" dirty="0">
              <a:solidFill>
                <a:prstClr val="black"/>
              </a:solidFill>
            </a:endParaRPr>
          </a:p>
        </p:txBody>
      </p:sp>
    </p:spTree>
    <p:extLst>
      <p:ext uri="{BB962C8B-B14F-4D97-AF65-F5344CB8AC3E}">
        <p14:creationId xmlns:p14="http://schemas.microsoft.com/office/powerpoint/2010/main" val="413521137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7/2/2014 11:57:18 π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6146,4,14,7,9,10,11,12,8,6153,"/>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051,3,9,8,"/>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3.xml><?xml version="1.0" encoding="utf-8"?>
<p:tagLst xmlns:a="http://schemas.openxmlformats.org/drawingml/2006/main" xmlns:r="http://schemas.openxmlformats.org/officeDocument/2006/relationships" xmlns:p="http://schemas.openxmlformats.org/presentationml/2006/main">
  <p:tag name="ZHAW.ACCESSIBILITYADDIN.READINGORDER" val="4,3,7,2,6,"/>
</p:tagLst>
</file>

<file path=ppt/tags/tag3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0.xml><?xml version="1.0" encoding="utf-8"?>
<p:tagLst xmlns:a="http://schemas.openxmlformats.org/drawingml/2006/main" xmlns:r="http://schemas.openxmlformats.org/officeDocument/2006/relationships" xmlns:p="http://schemas.openxmlformats.org/presentationml/2006/main">
  <p:tag name="ZHAW.ACCESSIBILITYADDIN.READINGORDER" val="4,3,7,2,6,"/>
</p:tagLst>
</file>

<file path=ppt/tags/tag4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7.xml><?xml version="1.0" encoding="utf-8"?>
<p:tagLst xmlns:a="http://schemas.openxmlformats.org/drawingml/2006/main" xmlns:r="http://schemas.openxmlformats.org/officeDocument/2006/relationships" xmlns:p="http://schemas.openxmlformats.org/presentationml/2006/main">
  <p:tag name="ZHAW.ACCESSIBILITYADDIN.READINGORDER" val="4,3,7,2,6,"/>
</p:tagLst>
</file>

<file path=ppt/tags/tag4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3074,3075,1026,3077,"/>
</p:tagLst>
</file>

<file path=ppt/tags/tag5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0.xml><?xml version="1.0" encoding="utf-8"?>
<p:tagLst xmlns:a="http://schemas.openxmlformats.org/drawingml/2006/main" xmlns:r="http://schemas.openxmlformats.org/officeDocument/2006/relationships" xmlns:p="http://schemas.openxmlformats.org/presentationml/2006/main">
  <p:tag name="ZHAW.ACCESSIBILITYADDIN.READINGORDER" val="4,3,7,2,6,"/>
</p:tagLst>
</file>

<file path=ppt/tags/tag6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6.xml><?xml version="1.0" encoding="utf-8"?>
<p:tagLst xmlns:a="http://schemas.openxmlformats.org/drawingml/2006/main" xmlns:r="http://schemas.openxmlformats.org/officeDocument/2006/relationships" xmlns:p="http://schemas.openxmlformats.org/presentationml/2006/main">
  <p:tag name="ZHAW.ACCESSIBILITYADDIN.READINGORDER" val="4,3,7,2,6,"/>
</p:tagLst>
</file>

<file path=ppt/tags/tag7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8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3.xml><?xml version="1.0" encoding="utf-8"?>
<p:tagLst xmlns:a="http://schemas.openxmlformats.org/drawingml/2006/main" xmlns:r="http://schemas.openxmlformats.org/officeDocument/2006/relationships" xmlns:p="http://schemas.openxmlformats.org/presentationml/2006/main">
  <p:tag name="ZHAW.ACCESSIBILITYADDIN.READINGORDER" val="4,3,7,2,6,"/>
</p:tagLst>
</file>

<file path=ppt/tags/tag8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3.xml><?xml version="1.0" encoding="utf-8"?>
<p:tagLst xmlns:a="http://schemas.openxmlformats.org/drawingml/2006/main" xmlns:r="http://schemas.openxmlformats.org/officeDocument/2006/relationships" xmlns:p="http://schemas.openxmlformats.org/presentationml/2006/main">
  <p:tag name="ZHAW.ACCESSIBILITYADDIN.READINGORDER" val="4,3,7,2,6,"/>
</p:tagLst>
</file>

<file path=ppt/tags/tag9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7.xml><?xml version="1.0" encoding="utf-8"?>
<p:tagLst xmlns:a="http://schemas.openxmlformats.org/drawingml/2006/main" xmlns:r="http://schemas.openxmlformats.org/officeDocument/2006/relationships" xmlns:p="http://schemas.openxmlformats.org/presentationml/2006/main">
  <p:tag name="ZHAW.ACCESSIBILITYADDIN.READINGORDER" val="2,3,8,7,"/>
</p:tagLst>
</file>

<file path=ppt/tags/tag9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 t r u e < / S h o w S h a p e N a m e C o l u m n >  
     < S h o w I s s u e D e s c r i p t i o n > t r u e < / S h o w I s s u e D e s c r i p t i o n >  
 < / D o c u m e n t S e t t i n g s > 
</file>

<file path=customXml/itemProps1.xml><?xml version="1.0" encoding="utf-8"?>
<ds:datastoreItem xmlns:ds="http://schemas.openxmlformats.org/officeDocument/2006/customXml" ds:itemID="{47326A09-364B-4B68-B526-248BC88D7BDE}">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432</TotalTime>
  <Words>1748</Words>
  <Application>Microsoft Office PowerPoint</Application>
  <PresentationFormat>On-screen Show (4:3)</PresentationFormat>
  <Paragraphs>252</Paragraphs>
  <Slides>27</Slides>
  <Notes>23</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Θέμα του Office</vt:lpstr>
      <vt:lpstr>Πολυμερή και Σύνθετα Υλικά</vt:lpstr>
      <vt:lpstr>Άδειες χρήσης </vt:lpstr>
      <vt:lpstr>Χρηματοδότηση </vt:lpstr>
      <vt:lpstr>Σκοποί ενότητας </vt:lpstr>
      <vt:lpstr>Περιεχόμενα ενότητας</vt:lpstr>
      <vt:lpstr>Χρήση πολυμερών σαν κόλλες – Ορολογία (1/3)</vt:lpstr>
      <vt:lpstr>Χρήση πολυμερών σαν κόλλες – Ορολογία (2/3)</vt:lpstr>
      <vt:lpstr>Χρήση πολυμερών σαν κόλλες – Ορολογία (3/3)</vt:lpstr>
      <vt:lpstr>Θεωρίες Κόλλησης (1/2)</vt:lpstr>
      <vt:lpstr>Θεωρίες Κόλλησης (2/2)</vt:lpstr>
      <vt:lpstr>Κυριότερες κατηγορίες κολλητικών υλών (1/2)</vt:lpstr>
      <vt:lpstr>Κυριότερες κατηγορίες κολλητικών υλών (2/2)</vt:lpstr>
      <vt:lpstr>Υδατο-διαλυτές κόλλες (1/4)</vt:lpstr>
      <vt:lpstr>Υδατο-διαλυτές κόλλες (2/4)</vt:lpstr>
      <vt:lpstr>Υδατο-διαλυτές κόλλες (3/4)  </vt:lpstr>
      <vt:lpstr>Υδατο-διαλυτές κόλλες (4/4)  </vt:lpstr>
      <vt:lpstr>Κόλλες χωρίς διαλύτη (1/5)  </vt:lpstr>
      <vt:lpstr>Κόλλες χωρίς διαλύτη (2/5)  </vt:lpstr>
      <vt:lpstr>Κόλλες χωρίς διαλύτη (3/5)  </vt:lpstr>
      <vt:lpstr>Κόλλες χωρίς διαλύτη (4/5)  </vt:lpstr>
      <vt:lpstr>Κόλλες χωρίς διαλύτη (5/5)  </vt:lpstr>
      <vt:lpstr>Οργανοδιαλυτές κόλλες (1/2)</vt:lpstr>
      <vt:lpstr>Οργανοδιαλυτές κόλλες (2/2)</vt:lpstr>
      <vt:lpstr>Ειδικές κόλλες (1/3)</vt:lpstr>
      <vt:lpstr>Ειδικές κόλλες (2/3)</vt:lpstr>
      <vt:lpstr>Ειδικές κόλλες (3/3)</vt:lpstr>
      <vt:lpstr>Τέλος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Διασφάλιση Ποιότητας</dc:title>
  <dc:creator>Χρήστος Μέγας</dc:creator>
  <dc:description>ΑΝΟΙΧΤΑ ΑΚΑΔΗΜΑΙΚΑ ΜΑΘΗΜΑΤΑ </dc:description>
  <cp:lastModifiedBy>chris</cp:lastModifiedBy>
  <cp:revision>130</cp:revision>
  <dcterms:created xsi:type="dcterms:W3CDTF">2014-01-04T17:23:58Z</dcterms:created>
  <dcterms:modified xsi:type="dcterms:W3CDTF">2014-05-05T07:29:46Z</dcterms:modified>
  <cp:category>Εκπαιδευτικό υλικό</cp:category>
  <cp:contentStatus>Τελικό</cp:contentStatus>
</cp:coreProperties>
</file>