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8"/>
  </p:notesMasterIdLst>
  <p:sldIdLst>
    <p:sldId id="310" r:id="rId3"/>
    <p:sldId id="257" r:id="rId4"/>
    <p:sldId id="259" r:id="rId5"/>
    <p:sldId id="261" r:id="rId6"/>
    <p:sldId id="262"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83" r:id="rId54"/>
    <p:sldId id="384" r:id="rId55"/>
    <p:sldId id="385" r:id="rId56"/>
    <p:sldId id="386" r:id="rId57"/>
    <p:sldId id="387" r:id="rId58"/>
    <p:sldId id="388" r:id="rId59"/>
    <p:sldId id="389" r:id="rId60"/>
    <p:sldId id="390" r:id="rId61"/>
    <p:sldId id="391" r:id="rId62"/>
    <p:sldId id="392" r:id="rId63"/>
    <p:sldId id="393" r:id="rId64"/>
    <p:sldId id="394" r:id="rId65"/>
    <p:sldId id="395" r:id="rId66"/>
    <p:sldId id="280" r:id="rId67"/>
  </p:sldIdLst>
  <p:sldSz cx="9144000" cy="6858000" type="screen4x3"/>
  <p:notesSz cx="6858000" cy="9144000"/>
  <p:custDataLst>
    <p:tags r:id="rId6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notesSlide" Target="../notesSlides/notesSlide5.xml"/><Relationship Id="rId7" Type="http://schemas.openxmlformats.org/officeDocument/2006/relationships/slide" Target="slide4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39.xml"/><Relationship Id="rId5" Type="http://schemas.openxmlformats.org/officeDocument/2006/relationships/slide" Target="slide32.xml"/><Relationship Id="rId4" Type="http://schemas.openxmlformats.org/officeDocument/2006/relationships/slide" Target="slide7.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628800"/>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88568"/>
            <a:ext cx="7776864" cy="3669432"/>
          </a:xfrm>
        </p:spPr>
        <p:txBody>
          <a:bodyPr>
            <a:noAutofit/>
          </a:bodyPr>
          <a:lstStyle/>
          <a:p>
            <a:r>
              <a:rPr lang="el-GR" sz="2800" b="1" dirty="0" smtClean="0"/>
              <a:t>Ενότητα 4 (Μέρος Δ):</a:t>
            </a:r>
            <a:r>
              <a:rPr lang="en-US" sz="2800" dirty="0" smtClean="0"/>
              <a:t> </a:t>
            </a:r>
            <a:r>
              <a:rPr lang="el-GR" sz="2800" dirty="0" smtClean="0"/>
              <a:t>Κονιοποιημένο γάλα.</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BB889DA9-E222-4611-B2E1-A147EECA2642}" type="slidenum">
              <a:rPr lang="el-GR"/>
              <a:pPr>
                <a:defRPr/>
              </a:pPr>
              <a:t>10</a:t>
            </a:fld>
            <a:endParaRPr lang="el-GR"/>
          </a:p>
        </p:txBody>
      </p:sp>
      <p:sp>
        <p:nvSpPr>
          <p:cNvPr id="74757" name="Text Box 5"/>
          <p:cNvSpPr txBox="1">
            <a:spLocks noChangeArrowheads="1"/>
          </p:cNvSpPr>
          <p:nvPr/>
        </p:nvSpPr>
        <p:spPr bwMode="auto">
          <a:xfrm>
            <a:off x="467545" y="333375"/>
            <a:ext cx="82089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Η γαλακτόσκονη που παράγεται με τη μέθοδο αυτή παρουσιάζει ορισμένα σοβαρά </a:t>
            </a:r>
            <a:r>
              <a:rPr lang="el-GR" altLang="el-GR" sz="2000" b="1" u="sng">
                <a:solidFill>
                  <a:schemeClr val="accent2"/>
                </a:solidFill>
              </a:rPr>
              <a:t>μειονεκτήματα</a:t>
            </a:r>
            <a:r>
              <a:rPr lang="el-GR" altLang="el-GR" sz="2000">
                <a:solidFill>
                  <a:schemeClr val="accent2"/>
                </a:solidFill>
              </a:rPr>
              <a:t>, όπως:</a:t>
            </a:r>
            <a:endParaRPr lang="en-US" altLang="el-GR" sz="2000">
              <a:solidFill>
                <a:schemeClr val="accent2"/>
              </a:solidFill>
            </a:endParaRPr>
          </a:p>
        </p:txBody>
      </p:sp>
      <p:sp>
        <p:nvSpPr>
          <p:cNvPr id="74758" name="Text Box 6"/>
          <p:cNvSpPr txBox="1">
            <a:spLocks noChangeArrowheads="1"/>
          </p:cNvSpPr>
          <p:nvPr/>
        </p:nvSpPr>
        <p:spPr bwMode="auto">
          <a:xfrm>
            <a:off x="467545" y="1484313"/>
            <a:ext cx="820891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l-GR" altLang="el-GR" sz="2000" b="1" dirty="0">
                <a:solidFill>
                  <a:schemeClr val="accent2"/>
                </a:solidFill>
              </a:rPr>
              <a:t>Μειωμένη διαλυτότητα</a:t>
            </a:r>
            <a:r>
              <a:rPr lang="el-GR" altLang="el-GR" sz="2000" dirty="0">
                <a:solidFill>
                  <a:schemeClr val="accent2"/>
                </a:solidFill>
              </a:rPr>
              <a:t> (ανώτερη διαλυτότητα έως 85%). Αφήνει ίζημα όταν ενυδατώνεται.</a:t>
            </a:r>
          </a:p>
          <a:p>
            <a:pPr eaLnBrk="1" hangingPunct="1">
              <a:buFontTx/>
              <a:buChar char="•"/>
            </a:pPr>
            <a:r>
              <a:rPr lang="el-GR" altLang="el-GR" sz="2000" dirty="0">
                <a:solidFill>
                  <a:schemeClr val="accent2"/>
                </a:solidFill>
              </a:rPr>
              <a:t>Έχει γεύση </a:t>
            </a:r>
            <a:r>
              <a:rPr lang="en-US" altLang="el-GR" sz="2000" dirty="0">
                <a:solidFill>
                  <a:schemeClr val="accent2"/>
                </a:solidFill>
              </a:rPr>
              <a:t>“</a:t>
            </a:r>
            <a:r>
              <a:rPr lang="el-GR" altLang="el-GR" sz="2000" b="1" dirty="0">
                <a:solidFill>
                  <a:schemeClr val="accent2"/>
                </a:solidFill>
              </a:rPr>
              <a:t>βρασμένου</a:t>
            </a:r>
            <a:r>
              <a:rPr lang="en-US" altLang="el-GR" sz="2000" dirty="0">
                <a:solidFill>
                  <a:schemeClr val="accent2"/>
                </a:solidFill>
              </a:rPr>
              <a:t>” </a:t>
            </a:r>
            <a:r>
              <a:rPr lang="el-GR" altLang="el-GR" sz="2000" dirty="0">
                <a:solidFill>
                  <a:schemeClr val="accent2"/>
                </a:solidFill>
              </a:rPr>
              <a:t>λόγω υψηλής θερμοκρασίας στην οποία εκθέτεται.</a:t>
            </a:r>
          </a:p>
          <a:p>
            <a:pPr eaLnBrk="1" hangingPunct="1">
              <a:buFontTx/>
              <a:buChar char="•"/>
            </a:pPr>
            <a:r>
              <a:rPr lang="el-GR" altLang="el-GR" sz="2000" dirty="0">
                <a:solidFill>
                  <a:schemeClr val="accent2"/>
                </a:solidFill>
              </a:rPr>
              <a:t>Κατά την ενυδάτωση της διαχωρίζεται </a:t>
            </a:r>
            <a:r>
              <a:rPr lang="el-GR" altLang="el-GR" sz="2000" b="1" dirty="0">
                <a:solidFill>
                  <a:schemeClr val="accent2"/>
                </a:solidFill>
              </a:rPr>
              <a:t>ελαιώδης στοιβάδα</a:t>
            </a:r>
            <a:r>
              <a:rPr lang="el-GR" altLang="el-GR" sz="2000" dirty="0">
                <a:solidFill>
                  <a:schemeClr val="accent2"/>
                </a:solidFill>
              </a:rPr>
              <a:t>, λόγω καταστροφής της μεμβράνης των </a:t>
            </a:r>
            <a:r>
              <a:rPr lang="el-GR" altLang="el-GR" sz="2000" dirty="0" err="1">
                <a:solidFill>
                  <a:schemeClr val="accent2"/>
                </a:solidFill>
              </a:rPr>
              <a:t>λιποσφαιριδίων</a:t>
            </a:r>
            <a:r>
              <a:rPr lang="el-GR" altLang="el-GR" sz="2000" dirty="0">
                <a:solidFill>
                  <a:schemeClr val="accent2"/>
                </a:solidFill>
              </a:rPr>
              <a:t>.</a:t>
            </a:r>
            <a:endParaRPr lang="en-US" altLang="el-GR" sz="2000" dirty="0">
              <a:solidFill>
                <a:schemeClr val="accent2"/>
              </a:solidFill>
            </a:endParaRPr>
          </a:p>
        </p:txBody>
      </p:sp>
      <p:sp>
        <p:nvSpPr>
          <p:cNvPr id="74759" name="Text Box 7"/>
          <p:cNvSpPr txBox="1">
            <a:spLocks noChangeArrowheads="1"/>
          </p:cNvSpPr>
          <p:nvPr/>
        </p:nvSpPr>
        <p:spPr bwMode="auto">
          <a:xfrm>
            <a:off x="467545" y="3716338"/>
            <a:ext cx="4752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u="sng" dirty="0">
                <a:solidFill>
                  <a:schemeClr val="accent2"/>
                </a:solidFill>
              </a:rPr>
              <a:t>Πλεονεκτήματα</a:t>
            </a:r>
            <a:r>
              <a:rPr lang="el-GR" altLang="el-GR" sz="2000" dirty="0">
                <a:solidFill>
                  <a:schemeClr val="accent2"/>
                </a:solidFill>
              </a:rPr>
              <a:t> της όμως είναι:</a:t>
            </a:r>
            <a:endParaRPr lang="en-US" altLang="el-GR" sz="2000" dirty="0">
              <a:solidFill>
                <a:schemeClr val="accent2"/>
              </a:solidFill>
            </a:endParaRPr>
          </a:p>
        </p:txBody>
      </p:sp>
      <p:sp>
        <p:nvSpPr>
          <p:cNvPr id="74760" name="Text Box 8"/>
          <p:cNvSpPr txBox="1">
            <a:spLocks noChangeArrowheads="1"/>
          </p:cNvSpPr>
          <p:nvPr/>
        </p:nvSpPr>
        <p:spPr bwMode="auto">
          <a:xfrm>
            <a:off x="467545" y="4221163"/>
            <a:ext cx="82089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l-GR" altLang="el-GR" sz="2000" dirty="0">
                <a:solidFill>
                  <a:schemeClr val="accent2"/>
                </a:solidFill>
              </a:rPr>
              <a:t>Το χαμηλό κόστος</a:t>
            </a:r>
          </a:p>
          <a:p>
            <a:pPr eaLnBrk="1" hangingPunct="1">
              <a:buFontTx/>
              <a:buChar char="•"/>
            </a:pPr>
            <a:r>
              <a:rPr lang="el-GR" altLang="el-GR" sz="2000" dirty="0">
                <a:solidFill>
                  <a:schemeClr val="accent2"/>
                </a:solidFill>
              </a:rPr>
              <a:t>Οι απλές εγκαταστάσεις</a:t>
            </a:r>
          </a:p>
          <a:p>
            <a:pPr eaLnBrk="1" hangingPunct="1">
              <a:buFontTx/>
              <a:buChar char="•"/>
            </a:pPr>
            <a:r>
              <a:rPr lang="el-GR" altLang="el-GR" sz="2000" dirty="0">
                <a:solidFill>
                  <a:schemeClr val="accent2"/>
                </a:solidFill>
              </a:rPr>
              <a:t>Η παραγωγή </a:t>
            </a:r>
            <a:r>
              <a:rPr lang="el-GR" altLang="el-GR" sz="2000" dirty="0" err="1">
                <a:solidFill>
                  <a:schemeClr val="accent2"/>
                </a:solidFill>
              </a:rPr>
              <a:t>γαλακτόσκονης</a:t>
            </a:r>
            <a:r>
              <a:rPr lang="el-GR" altLang="el-GR" sz="2000" dirty="0">
                <a:solidFill>
                  <a:schemeClr val="accent2"/>
                </a:solidFill>
              </a:rPr>
              <a:t> με πολύ μικρό αριθμό βακτηρίων</a:t>
            </a:r>
            <a:endParaRPr lang="en-US" altLang="el-GR" sz="2000" dirty="0">
              <a:solidFill>
                <a:schemeClr val="accent2"/>
              </a:solidFill>
            </a:endParaRPr>
          </a:p>
        </p:txBody>
      </p:sp>
      <p:sp>
        <p:nvSpPr>
          <p:cNvPr id="478217" name="Text Box 9"/>
          <p:cNvSpPr txBox="1">
            <a:spLocks noChangeArrowheads="1"/>
          </p:cNvSpPr>
          <p:nvPr/>
        </p:nvSpPr>
        <p:spPr bwMode="auto">
          <a:xfrm>
            <a:off x="467545" y="5229200"/>
            <a:ext cx="8208912" cy="1006475"/>
          </a:xfrm>
          <a:prstGeom prst="rect">
            <a:avLst/>
          </a:prstGeom>
          <a:noFill/>
          <a:ln w="9525">
            <a:noFill/>
            <a:miter lim="800000"/>
            <a:headEnd/>
            <a:tailEnd/>
          </a:ln>
          <a:effectLst/>
        </p:spPr>
        <p:txBody>
          <a:bodyPr wrap="square">
            <a:spAutoFit/>
          </a:bodyPr>
          <a:lstStyle/>
          <a:p>
            <a:pPr>
              <a:defRPr/>
            </a:pPr>
            <a:r>
              <a:rPr lang="el-GR" sz="2000" dirty="0">
                <a:solidFill>
                  <a:schemeClr val="accent2"/>
                </a:solidFill>
              </a:rPr>
              <a:t>Για τους παραπάνω λόγους η </a:t>
            </a:r>
            <a:r>
              <a:rPr lang="el-GR" sz="2000" dirty="0" err="1">
                <a:solidFill>
                  <a:schemeClr val="accent2"/>
                </a:solidFill>
              </a:rPr>
              <a:t>γαλακτόσκονη</a:t>
            </a:r>
            <a:r>
              <a:rPr lang="el-GR" sz="2000" dirty="0">
                <a:solidFill>
                  <a:schemeClr val="accent2"/>
                </a:solidFill>
              </a:rPr>
              <a:t> που παράγεται με τη μέθοδο των τυμπάνων, χρησιμοποιείται </a:t>
            </a:r>
            <a:r>
              <a:rPr lang="el-GR" sz="2000" b="1" dirty="0">
                <a:solidFill>
                  <a:schemeClr val="accent2"/>
                </a:solidFill>
                <a:effectLst>
                  <a:outerShdw blurRad="38100" dist="38100" dir="2700000" algn="tl">
                    <a:srgbClr val="C0C0C0"/>
                  </a:outerShdw>
                </a:effectLst>
              </a:rPr>
              <a:t>κυρίως για ζωοτροφή</a:t>
            </a:r>
            <a:r>
              <a:rPr lang="el-GR" sz="2000" dirty="0">
                <a:solidFill>
                  <a:schemeClr val="accent2"/>
                </a:solidFill>
              </a:rPr>
              <a:t> και μόνο </a:t>
            </a:r>
            <a:r>
              <a:rPr lang="el-GR" sz="2000" u="sng" dirty="0">
                <a:solidFill>
                  <a:schemeClr val="accent2"/>
                </a:solidFill>
              </a:rPr>
              <a:t>μικρό ποσοστό</a:t>
            </a:r>
            <a:r>
              <a:rPr lang="el-GR" sz="2000" dirty="0">
                <a:solidFill>
                  <a:schemeClr val="accent2"/>
                </a:solidFill>
              </a:rPr>
              <a:t> (20%) προορίζεται για ανθρώπινη κατανάλωση.</a:t>
            </a:r>
            <a:endParaRPr lang="en-US" sz="2000" dirty="0">
              <a:solidFill>
                <a:schemeClr val="accent2"/>
              </a:solidFill>
            </a:endParaRPr>
          </a:p>
        </p:txBody>
      </p:sp>
      <p:sp>
        <p:nvSpPr>
          <p:cNvPr id="10"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249434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2F04177E-2E39-4B61-889C-85BEE6B4793A}" type="slidenum">
              <a:rPr lang="el-GR"/>
              <a:pPr>
                <a:defRPr/>
              </a:pPr>
              <a:t>11</a:t>
            </a:fld>
            <a:endParaRPr lang="el-GR"/>
          </a:p>
        </p:txBody>
      </p:sp>
      <p:sp>
        <p:nvSpPr>
          <p:cNvPr id="75781" name="Text Box 5"/>
          <p:cNvSpPr txBox="1">
            <a:spLocks noChangeArrowheads="1"/>
          </p:cNvSpPr>
          <p:nvPr/>
        </p:nvSpPr>
        <p:spPr bwMode="auto">
          <a:xfrm>
            <a:off x="953790" y="192088"/>
            <a:ext cx="6697663" cy="495300"/>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Μέθοδος εκνεφώσεω</a:t>
            </a:r>
            <a:r>
              <a:rPr lang="en-US" altLang="el-GR" sz="2400" b="1">
                <a:solidFill>
                  <a:schemeClr val="accent2"/>
                </a:solidFill>
              </a:rPr>
              <a:t>ς  (Spray Dryer) </a:t>
            </a:r>
            <a:endParaRPr lang="el-GR" altLang="el-GR" sz="2400" b="1">
              <a:solidFill>
                <a:schemeClr val="accent2"/>
              </a:solidFill>
            </a:endParaRPr>
          </a:p>
        </p:txBody>
      </p:sp>
      <p:sp>
        <p:nvSpPr>
          <p:cNvPr id="75782" name="Text Box 6"/>
          <p:cNvSpPr txBox="1">
            <a:spLocks noChangeArrowheads="1"/>
          </p:cNvSpPr>
          <p:nvPr/>
        </p:nvSpPr>
        <p:spPr bwMode="auto">
          <a:xfrm>
            <a:off x="467544" y="838349"/>
            <a:ext cx="8209731"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Είναι η μέθοδος που έχει </a:t>
            </a:r>
            <a:r>
              <a:rPr lang="el-GR" altLang="el-GR" sz="2000" b="1" u="sng" dirty="0">
                <a:solidFill>
                  <a:schemeClr val="accent2"/>
                </a:solidFill>
              </a:rPr>
              <a:t>κυριαρχήσει</a:t>
            </a:r>
            <a:r>
              <a:rPr lang="el-GR" altLang="el-GR" sz="2000" u="sng" dirty="0">
                <a:solidFill>
                  <a:schemeClr val="accent2"/>
                </a:solidFill>
              </a:rPr>
              <a:t>.</a:t>
            </a:r>
            <a:r>
              <a:rPr lang="el-GR" altLang="el-GR" sz="2000" dirty="0">
                <a:solidFill>
                  <a:schemeClr val="accent2"/>
                </a:solidFill>
              </a:rPr>
              <a:t>  Το 80% της αποβουτυρωμένης και </a:t>
            </a:r>
            <a:r>
              <a:rPr lang="el-GR" altLang="el-GR" sz="2000" b="1" u="sng" dirty="0">
                <a:solidFill>
                  <a:schemeClr val="accent2"/>
                </a:solidFill>
              </a:rPr>
              <a:t>ολόκληρη</a:t>
            </a:r>
            <a:r>
              <a:rPr lang="el-GR" altLang="el-GR" sz="2000" dirty="0">
                <a:solidFill>
                  <a:schemeClr val="accent2"/>
                </a:solidFill>
              </a:rPr>
              <a:t> η ποσότητα της πλήρους </a:t>
            </a:r>
            <a:r>
              <a:rPr lang="el-GR" altLang="el-GR" sz="2000" dirty="0" err="1">
                <a:solidFill>
                  <a:schemeClr val="accent2"/>
                </a:solidFill>
              </a:rPr>
              <a:t>γαλακτόσκονης</a:t>
            </a:r>
            <a:r>
              <a:rPr lang="el-GR" altLang="el-GR" sz="2000" dirty="0">
                <a:solidFill>
                  <a:schemeClr val="accent2"/>
                </a:solidFill>
              </a:rPr>
              <a:t> παράγεται με τη μέθοδο αυτή.</a:t>
            </a:r>
            <a:endParaRPr lang="en-US" altLang="el-GR" sz="2000" dirty="0">
              <a:solidFill>
                <a:schemeClr val="accent2"/>
              </a:solidFill>
            </a:endParaRPr>
          </a:p>
        </p:txBody>
      </p:sp>
      <p:sp>
        <p:nvSpPr>
          <p:cNvPr id="75783" name="Text Box 8"/>
          <p:cNvSpPr txBox="1">
            <a:spLocks noChangeArrowheads="1"/>
          </p:cNvSpPr>
          <p:nvPr/>
        </p:nvSpPr>
        <p:spPr bwMode="auto">
          <a:xfrm>
            <a:off x="467544" y="1916832"/>
            <a:ext cx="8209731"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err="1">
                <a:solidFill>
                  <a:schemeClr val="accent2"/>
                </a:solidFill>
              </a:rPr>
              <a:t>Εκνεφώνει</a:t>
            </a:r>
            <a:r>
              <a:rPr lang="el-GR" altLang="el-GR" sz="2000" dirty="0">
                <a:solidFill>
                  <a:schemeClr val="accent2"/>
                </a:solidFill>
              </a:rPr>
              <a:t> το γάλα με μεγάλη πίεση (1000-5000</a:t>
            </a:r>
            <a:r>
              <a:rPr lang="en-US" altLang="el-GR" sz="2000" dirty="0">
                <a:solidFill>
                  <a:schemeClr val="accent2"/>
                </a:solidFill>
              </a:rPr>
              <a:t>psi) </a:t>
            </a:r>
            <a:r>
              <a:rPr lang="el-GR" altLang="el-GR" sz="2000" dirty="0">
                <a:solidFill>
                  <a:schemeClr val="accent2"/>
                </a:solidFill>
              </a:rPr>
              <a:t>στο εσωτερικό ειδικών θαλάμων στους οποίους υπάρχει </a:t>
            </a:r>
            <a:r>
              <a:rPr lang="el-GR" altLang="el-GR" sz="2000" b="1" dirty="0">
                <a:solidFill>
                  <a:schemeClr val="accent2"/>
                </a:solidFill>
              </a:rPr>
              <a:t>ρεύμα θερμού αέρα</a:t>
            </a:r>
            <a:r>
              <a:rPr lang="el-GR" altLang="el-GR" sz="2000" dirty="0">
                <a:solidFill>
                  <a:schemeClr val="accent2"/>
                </a:solidFill>
              </a:rPr>
              <a:t> (150-250</a:t>
            </a:r>
            <a:r>
              <a:rPr lang="en-US" altLang="el-GR" sz="2000" dirty="0">
                <a:solidFill>
                  <a:schemeClr val="accent2"/>
                </a:solidFill>
              </a:rPr>
              <a:t>°C</a:t>
            </a:r>
            <a:r>
              <a:rPr lang="el-GR" altLang="el-GR" sz="2000" dirty="0">
                <a:solidFill>
                  <a:schemeClr val="accent2"/>
                </a:solidFill>
              </a:rPr>
              <a:t>). Η </a:t>
            </a:r>
            <a:r>
              <a:rPr lang="el-GR" altLang="el-GR" sz="2000" dirty="0" err="1">
                <a:solidFill>
                  <a:schemeClr val="accent2"/>
                </a:solidFill>
              </a:rPr>
              <a:t>εκνέφωση</a:t>
            </a:r>
            <a:r>
              <a:rPr lang="el-GR" altLang="el-GR" sz="2000" dirty="0">
                <a:solidFill>
                  <a:schemeClr val="accent2"/>
                </a:solidFill>
              </a:rPr>
              <a:t> γίνεται με την βοήθεια ειδικού </a:t>
            </a:r>
            <a:r>
              <a:rPr lang="el-GR" altLang="el-GR" sz="2000" dirty="0" err="1">
                <a:solidFill>
                  <a:schemeClr val="accent2"/>
                </a:solidFill>
              </a:rPr>
              <a:t>ακροφυσίου</a:t>
            </a:r>
            <a:r>
              <a:rPr lang="el-GR" altLang="el-GR" sz="2000" dirty="0">
                <a:solidFill>
                  <a:schemeClr val="accent2"/>
                </a:solidFill>
              </a:rPr>
              <a:t> που ονομάζεται </a:t>
            </a:r>
            <a:r>
              <a:rPr lang="el-GR" altLang="el-GR" sz="2000" dirty="0" err="1">
                <a:solidFill>
                  <a:schemeClr val="accent2"/>
                </a:solidFill>
              </a:rPr>
              <a:t>εκνεφωτής</a:t>
            </a:r>
            <a:r>
              <a:rPr lang="el-GR" altLang="el-GR" sz="2000" dirty="0">
                <a:solidFill>
                  <a:schemeClr val="accent2"/>
                </a:solidFill>
              </a:rPr>
              <a:t> ή </a:t>
            </a:r>
            <a:r>
              <a:rPr lang="el-GR" altLang="el-GR" sz="2000" dirty="0" err="1">
                <a:solidFill>
                  <a:schemeClr val="accent2"/>
                </a:solidFill>
              </a:rPr>
              <a:t>ατομοποιητής</a:t>
            </a:r>
            <a:r>
              <a:rPr lang="el-GR" altLang="el-GR" sz="2000" dirty="0">
                <a:solidFill>
                  <a:schemeClr val="accent2"/>
                </a:solidFill>
              </a:rPr>
              <a:t> (</a:t>
            </a:r>
            <a:r>
              <a:rPr lang="en-US" altLang="el-GR" sz="2000" dirty="0">
                <a:solidFill>
                  <a:schemeClr val="accent2"/>
                </a:solidFill>
              </a:rPr>
              <a:t>atomizer). </a:t>
            </a:r>
          </a:p>
        </p:txBody>
      </p:sp>
      <p:pic>
        <p:nvPicPr>
          <p:cNvPr id="7578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92202"/>
            <a:ext cx="187325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1" y="3276600"/>
            <a:ext cx="1806876" cy="27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3160550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CBC9AB09-F067-427B-9DFE-AEF2F4D1D9CA}" type="slidenum">
              <a:rPr lang="el-GR"/>
              <a:pPr>
                <a:defRPr/>
              </a:pPr>
              <a:t>12</a:t>
            </a:fld>
            <a:endParaRPr lang="el-GR"/>
          </a:p>
        </p:txBody>
      </p:sp>
      <p:sp>
        <p:nvSpPr>
          <p:cNvPr id="76805" name="Rectangle 5"/>
          <p:cNvSpPr>
            <a:spLocks noChangeArrowheads="1"/>
          </p:cNvSpPr>
          <p:nvPr/>
        </p:nvSpPr>
        <p:spPr bwMode="auto">
          <a:xfrm>
            <a:off x="395288" y="404664"/>
            <a:ext cx="8280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Υπάρχουν πολλοί τύποι </a:t>
            </a:r>
            <a:r>
              <a:rPr lang="el-GR" altLang="el-GR" sz="2000" dirty="0" err="1">
                <a:solidFill>
                  <a:schemeClr val="accent2"/>
                </a:solidFill>
              </a:rPr>
              <a:t>εκνεφωτών</a:t>
            </a:r>
            <a:r>
              <a:rPr lang="el-GR" altLang="el-GR" sz="2000" dirty="0">
                <a:solidFill>
                  <a:schemeClr val="accent2"/>
                </a:solidFill>
              </a:rPr>
              <a:t> (υδραυλικός, φυγοκεντρικός, </a:t>
            </a:r>
            <a:r>
              <a:rPr lang="el-GR" altLang="el-GR" sz="2000" dirty="0" err="1">
                <a:solidFill>
                  <a:schemeClr val="accent2"/>
                </a:solidFill>
              </a:rPr>
              <a:t>αεροσυμπιεστικός</a:t>
            </a:r>
            <a:r>
              <a:rPr lang="el-GR" altLang="el-GR" sz="2000" dirty="0">
                <a:solidFill>
                  <a:schemeClr val="accent2"/>
                </a:solidFill>
              </a:rPr>
              <a:t>) και ο ρόλος τους είναι να μετατρέπουν το γάλα σε νέφος σταγονιδίων, διαμέτρου 50-150μ</a:t>
            </a:r>
            <a:r>
              <a:rPr lang="en-US" altLang="el-GR" sz="2000" dirty="0">
                <a:solidFill>
                  <a:schemeClr val="accent2"/>
                </a:solidFill>
              </a:rPr>
              <a:t>m</a:t>
            </a:r>
            <a:r>
              <a:rPr lang="el-GR" altLang="el-GR" sz="2000" dirty="0">
                <a:solidFill>
                  <a:schemeClr val="accent2"/>
                </a:solidFill>
              </a:rPr>
              <a:t>, τα οποία εξακοντίζονται στο θάλαμο. Αυτό έχει ως αποτέλεσμα την ταχύτατη αφυδάτωση των σταγονιδίων χωρίς η θερμοκρασία των συστατικών του γάλακτος να ξεπεράσει τους 55</a:t>
            </a:r>
            <a:r>
              <a:rPr lang="en-US" altLang="el-GR" sz="2000" dirty="0">
                <a:solidFill>
                  <a:schemeClr val="accent2"/>
                </a:solidFill>
              </a:rPr>
              <a:t>°C</a:t>
            </a:r>
            <a:r>
              <a:rPr lang="el-GR" altLang="el-GR" sz="2000" dirty="0">
                <a:solidFill>
                  <a:schemeClr val="accent2"/>
                </a:solidFill>
              </a:rPr>
              <a:t>.</a:t>
            </a:r>
            <a:endParaRPr lang="en-US" altLang="el-GR" sz="2000" dirty="0">
              <a:solidFill>
                <a:schemeClr val="accent2"/>
              </a:solidFill>
            </a:endParaRPr>
          </a:p>
        </p:txBody>
      </p:sp>
      <p:sp>
        <p:nvSpPr>
          <p:cNvPr id="76806" name="Text Box 6"/>
          <p:cNvSpPr txBox="1">
            <a:spLocks noChangeArrowheads="1"/>
          </p:cNvSpPr>
          <p:nvPr/>
        </p:nvSpPr>
        <p:spPr bwMode="auto">
          <a:xfrm>
            <a:off x="684213" y="5033343"/>
            <a:ext cx="30241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Τα σταγονίδια κινούνται σε αντίθετη φορά με τον θερμό αέρα</a:t>
            </a:r>
          </a:p>
        </p:txBody>
      </p:sp>
      <p:sp>
        <p:nvSpPr>
          <p:cNvPr id="76807" name="Text Box 7"/>
          <p:cNvSpPr txBox="1">
            <a:spLocks noChangeArrowheads="1"/>
          </p:cNvSpPr>
          <p:nvPr/>
        </p:nvSpPr>
        <p:spPr bwMode="auto">
          <a:xfrm>
            <a:off x="5291138" y="5033343"/>
            <a:ext cx="29527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Τα σταγονίδια κινούνται στην ίδια φορά με τον θερμό αέρα</a:t>
            </a:r>
          </a:p>
        </p:txBody>
      </p:sp>
      <p:pic>
        <p:nvPicPr>
          <p:cNvPr id="7680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367930"/>
            <a:ext cx="309562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348880"/>
            <a:ext cx="316865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Text Box 11"/>
          <p:cNvSpPr txBox="1">
            <a:spLocks noChangeArrowheads="1"/>
          </p:cNvSpPr>
          <p:nvPr/>
        </p:nvSpPr>
        <p:spPr bwMode="auto">
          <a:xfrm>
            <a:off x="3779838" y="3591893"/>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εκνεφωτές</a:t>
            </a:r>
          </a:p>
        </p:txBody>
      </p:sp>
      <p:sp>
        <p:nvSpPr>
          <p:cNvPr id="11"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315296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824647F6-00A1-4CC3-A53F-8F7B5FCAEB63}" type="slidenum">
              <a:rPr lang="el-GR"/>
              <a:pPr>
                <a:defRPr/>
              </a:pPr>
              <a:t>13</a:t>
            </a:fld>
            <a:endParaRPr lang="el-GR"/>
          </a:p>
        </p:txBody>
      </p:sp>
      <p:sp>
        <p:nvSpPr>
          <p:cNvPr id="77829" name="Text Box 5"/>
          <p:cNvSpPr txBox="1">
            <a:spLocks noChangeArrowheads="1"/>
          </p:cNvSpPr>
          <p:nvPr/>
        </p:nvSpPr>
        <p:spPr bwMode="auto">
          <a:xfrm>
            <a:off x="539553" y="533400"/>
            <a:ext cx="40684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Οι θάλαμοι εκνέφωσης, μπορούν να διακριθούν σε δύο κύριους τύπους:</a:t>
            </a:r>
            <a:endParaRPr lang="en-US" altLang="el-GR" sz="2000">
              <a:solidFill>
                <a:schemeClr val="accent2"/>
              </a:solidFill>
            </a:endParaRPr>
          </a:p>
        </p:txBody>
      </p:sp>
      <p:sp>
        <p:nvSpPr>
          <p:cNvPr id="77830" name="Text Box 6"/>
          <p:cNvSpPr txBox="1">
            <a:spLocks noChangeArrowheads="1"/>
          </p:cNvSpPr>
          <p:nvPr/>
        </p:nvSpPr>
        <p:spPr bwMode="auto">
          <a:xfrm>
            <a:off x="468313" y="2132856"/>
            <a:ext cx="40322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ü"/>
            </a:pPr>
            <a:r>
              <a:rPr lang="el-GR" altLang="el-GR" sz="2000" dirty="0">
                <a:solidFill>
                  <a:schemeClr val="accent2"/>
                </a:solidFill>
              </a:rPr>
              <a:t>Οριζόντιοι ορθογώνιοι θάλαμοι</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Char char="ü"/>
            </a:pPr>
            <a:r>
              <a:rPr lang="el-GR" altLang="el-GR" sz="2000" dirty="0">
                <a:solidFill>
                  <a:schemeClr val="accent2"/>
                </a:solidFill>
              </a:rPr>
              <a:t>Κάθετοι κυλινδρικοί θάλαμοι</a:t>
            </a:r>
            <a:endParaRPr lang="en-US" altLang="el-GR" sz="2000" dirty="0">
              <a:solidFill>
                <a:schemeClr val="accent2"/>
              </a:solidFill>
            </a:endParaRPr>
          </a:p>
        </p:txBody>
      </p:sp>
      <p:pic>
        <p:nvPicPr>
          <p:cNvPr id="7783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501008"/>
            <a:ext cx="25908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4" y="1268413"/>
            <a:ext cx="3690538" cy="1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2568989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pPr>
              <a:defRPr/>
            </a:pPr>
            <a:fld id="{05FF1255-AFE6-43DD-8CF3-81CCCEBA379C}" type="slidenum">
              <a:rPr lang="el-GR"/>
              <a:pPr>
                <a:defRPr/>
              </a:pPr>
              <a:t>14</a:t>
            </a:fld>
            <a:endParaRPr lang="el-GR"/>
          </a:p>
        </p:txBody>
      </p:sp>
      <p:sp>
        <p:nvSpPr>
          <p:cNvPr id="78853" name="Text Box 5"/>
          <p:cNvSpPr txBox="1">
            <a:spLocks noChangeArrowheads="1"/>
          </p:cNvSpPr>
          <p:nvPr/>
        </p:nvSpPr>
        <p:spPr bwMode="auto">
          <a:xfrm>
            <a:off x="467545" y="764704"/>
            <a:ext cx="828092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Το γάλα εκτοξεύεται στη μια άκρη μεγάλου ορθογώνιου θαλάμου. </a:t>
            </a:r>
          </a:p>
          <a:p>
            <a:pPr eaLnBrk="1" hangingPunct="1"/>
            <a:r>
              <a:rPr lang="el-GR" altLang="el-GR" sz="2000" dirty="0">
                <a:solidFill>
                  <a:schemeClr val="accent2"/>
                </a:solidFill>
              </a:rPr>
              <a:t>Από το ίδιο σημείο και προς την ίδια κατεύθυνση εισάγεται και ο θερμός αέρας (130-140</a:t>
            </a:r>
            <a:r>
              <a:rPr lang="en-US" altLang="el-GR" sz="2000" dirty="0">
                <a:solidFill>
                  <a:schemeClr val="accent2"/>
                </a:solidFill>
              </a:rPr>
              <a:t>°C</a:t>
            </a:r>
            <a:r>
              <a:rPr lang="el-GR" altLang="el-GR" sz="2000" dirty="0">
                <a:solidFill>
                  <a:schemeClr val="accent2"/>
                </a:solidFill>
              </a:rPr>
              <a:t>), οποίος αφού παραλάβει την υγρασία από τα σταγονίδια εξέρχεται από την άλλη άκρη. </a:t>
            </a:r>
          </a:p>
          <a:p>
            <a:pPr eaLnBrk="1" hangingPunct="1"/>
            <a:r>
              <a:rPr lang="el-GR" altLang="el-GR" sz="2000" dirty="0">
                <a:solidFill>
                  <a:schemeClr val="accent2"/>
                </a:solidFill>
              </a:rPr>
              <a:t>Ο μεγαλύτερος όγκος της </a:t>
            </a:r>
            <a:r>
              <a:rPr lang="el-GR" altLang="el-GR" sz="2000" dirty="0" err="1">
                <a:solidFill>
                  <a:schemeClr val="accent2"/>
                </a:solidFill>
              </a:rPr>
              <a:t>γαλακτόσκονης</a:t>
            </a:r>
            <a:r>
              <a:rPr lang="el-GR" altLang="el-GR" sz="2000" dirty="0">
                <a:solidFill>
                  <a:schemeClr val="accent2"/>
                </a:solidFill>
              </a:rPr>
              <a:t> πέφτει στο δάπεδο του θαλάμου, όπου απάγεται με διάφορα συστήματα μεταφοράς, ψύχεται και συσκευάζεται. </a:t>
            </a:r>
            <a:endParaRPr lang="en-US" altLang="el-GR" sz="2000" dirty="0">
              <a:solidFill>
                <a:schemeClr val="accent2"/>
              </a:solidFill>
            </a:endParaRPr>
          </a:p>
        </p:txBody>
      </p:sp>
      <p:sp>
        <p:nvSpPr>
          <p:cNvPr id="78854" name="Text Box 6"/>
          <p:cNvSpPr txBox="1">
            <a:spLocks noChangeArrowheads="1"/>
          </p:cNvSpPr>
          <p:nvPr/>
        </p:nvSpPr>
        <p:spPr bwMode="auto">
          <a:xfrm>
            <a:off x="1185863" y="333375"/>
            <a:ext cx="4897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Οριζόντιοι ορθογώνιοι θάλαμοι</a:t>
            </a:r>
            <a:endParaRPr lang="en-US" altLang="el-GR" sz="2400" b="1" dirty="0">
              <a:solidFill>
                <a:schemeClr val="accent2"/>
              </a:solidFill>
            </a:endParaRPr>
          </a:p>
        </p:txBody>
      </p:sp>
      <p:grpSp>
        <p:nvGrpSpPr>
          <p:cNvPr id="78855" name="Group 7"/>
          <p:cNvGrpSpPr>
            <a:grpSpLocks/>
          </p:cNvGrpSpPr>
          <p:nvPr/>
        </p:nvGrpSpPr>
        <p:grpSpPr bwMode="auto">
          <a:xfrm>
            <a:off x="933450" y="2780928"/>
            <a:ext cx="6518275" cy="3600450"/>
            <a:chOff x="68" y="1979"/>
            <a:chExt cx="4106" cy="2268"/>
          </a:xfrm>
        </p:grpSpPr>
        <p:grpSp>
          <p:nvGrpSpPr>
            <p:cNvPr id="78856" name="Group 8"/>
            <p:cNvGrpSpPr>
              <a:grpSpLocks/>
            </p:cNvGrpSpPr>
            <p:nvPr/>
          </p:nvGrpSpPr>
          <p:grpSpPr bwMode="auto">
            <a:xfrm>
              <a:off x="68" y="2274"/>
              <a:ext cx="4106" cy="1973"/>
              <a:chOff x="476" y="2115"/>
              <a:chExt cx="4106" cy="1973"/>
            </a:xfrm>
          </p:grpSpPr>
          <p:sp>
            <p:nvSpPr>
              <p:cNvPr id="78858" name="Text Box 9"/>
              <p:cNvSpPr txBox="1">
                <a:spLocks noChangeArrowheads="1"/>
              </p:cNvSpPr>
              <p:nvPr/>
            </p:nvSpPr>
            <p:spPr bwMode="auto">
              <a:xfrm>
                <a:off x="521" y="3339"/>
                <a:ext cx="79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Είσοδος γάλακτος</a:t>
                </a:r>
              </a:p>
            </p:txBody>
          </p:sp>
          <p:sp>
            <p:nvSpPr>
              <p:cNvPr id="78859" name="Text Box 10"/>
              <p:cNvSpPr txBox="1">
                <a:spLocks noChangeArrowheads="1"/>
              </p:cNvSpPr>
              <p:nvPr/>
            </p:nvSpPr>
            <p:spPr bwMode="auto">
              <a:xfrm>
                <a:off x="1701" y="3838"/>
                <a:ext cx="9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Θέρμανση</a:t>
                </a:r>
              </a:p>
            </p:txBody>
          </p:sp>
          <p:sp>
            <p:nvSpPr>
              <p:cNvPr id="78860" name="Text Box 11"/>
              <p:cNvSpPr txBox="1">
                <a:spLocks noChangeArrowheads="1"/>
              </p:cNvSpPr>
              <p:nvPr/>
            </p:nvSpPr>
            <p:spPr bwMode="auto">
              <a:xfrm>
                <a:off x="2925" y="3838"/>
                <a:ext cx="4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Ψύξη</a:t>
                </a:r>
              </a:p>
            </p:txBody>
          </p:sp>
          <p:sp>
            <p:nvSpPr>
              <p:cNvPr id="78861" name="Text Box 12"/>
              <p:cNvSpPr txBox="1">
                <a:spLocks noChangeArrowheads="1"/>
              </p:cNvSpPr>
              <p:nvPr/>
            </p:nvSpPr>
            <p:spPr bwMode="auto">
              <a:xfrm>
                <a:off x="3787" y="3476"/>
                <a:ext cx="79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Συλλογή</a:t>
                </a:r>
              </a:p>
              <a:p>
                <a:pPr eaLnBrk="1" hangingPunct="1"/>
                <a:r>
                  <a:rPr lang="el-GR" altLang="el-GR" sz="2000">
                    <a:solidFill>
                      <a:schemeClr val="accent2"/>
                    </a:solidFill>
                  </a:rPr>
                  <a:t>σκόνης</a:t>
                </a:r>
              </a:p>
            </p:txBody>
          </p:sp>
          <p:pic>
            <p:nvPicPr>
              <p:cNvPr id="7886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 y="2115"/>
                <a:ext cx="2608" cy="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3" name="Line 14"/>
              <p:cNvSpPr>
                <a:spLocks noChangeShapeType="1"/>
              </p:cNvSpPr>
              <p:nvPr/>
            </p:nvSpPr>
            <p:spPr bwMode="auto">
              <a:xfrm>
                <a:off x="1338" y="3158"/>
                <a:ext cx="680" cy="91"/>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8864" name="Text Box 15"/>
              <p:cNvSpPr txBox="1">
                <a:spLocks noChangeArrowheads="1"/>
              </p:cNvSpPr>
              <p:nvPr/>
            </p:nvSpPr>
            <p:spPr bwMode="auto">
              <a:xfrm>
                <a:off x="476" y="2976"/>
                <a:ext cx="9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Εκνεφωτής</a:t>
                </a:r>
              </a:p>
            </p:txBody>
          </p:sp>
        </p:grpSp>
        <p:sp>
          <p:nvSpPr>
            <p:cNvPr id="78857" name="Text Box 16"/>
            <p:cNvSpPr txBox="1">
              <a:spLocks noChangeArrowheads="1"/>
            </p:cNvSpPr>
            <p:nvPr/>
          </p:nvSpPr>
          <p:spPr bwMode="auto">
            <a:xfrm>
              <a:off x="1610" y="1979"/>
              <a:ext cx="11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Έξοδος ατμού</a:t>
              </a:r>
              <a:endParaRPr lang="en-US" altLang="el-GR" sz="2000">
                <a:solidFill>
                  <a:schemeClr val="accent2"/>
                </a:solidFill>
              </a:endParaRPr>
            </a:p>
          </p:txBody>
        </p:sp>
      </p:grpSp>
      <p:sp>
        <p:nvSpPr>
          <p:cNvPr id="1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4144599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pPr>
              <a:defRPr/>
            </a:pPr>
            <a:fld id="{0BE22652-6BE4-4BE5-A5CB-B7B2F0249C65}" type="slidenum">
              <a:rPr lang="el-GR"/>
              <a:pPr>
                <a:defRPr/>
              </a:pPr>
              <a:t>15</a:t>
            </a:fld>
            <a:endParaRPr lang="el-GR"/>
          </a:p>
        </p:txBody>
      </p:sp>
      <p:sp>
        <p:nvSpPr>
          <p:cNvPr id="79877" name="Text Box 5"/>
          <p:cNvSpPr txBox="1">
            <a:spLocks noChangeArrowheads="1"/>
          </p:cNvSpPr>
          <p:nvPr/>
        </p:nvSpPr>
        <p:spPr bwMode="auto">
          <a:xfrm>
            <a:off x="900113" y="350838"/>
            <a:ext cx="5256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Κάθετοι κυλινδρικοί θάλαμοι</a:t>
            </a:r>
            <a:endParaRPr lang="en-US" altLang="el-GR" sz="2400" b="1">
              <a:solidFill>
                <a:schemeClr val="accent2"/>
              </a:solidFill>
            </a:endParaRPr>
          </a:p>
        </p:txBody>
      </p:sp>
      <p:sp>
        <p:nvSpPr>
          <p:cNvPr id="79878" name="Text Box 6"/>
          <p:cNvSpPr txBox="1">
            <a:spLocks noChangeArrowheads="1"/>
          </p:cNvSpPr>
          <p:nvPr/>
        </p:nvSpPr>
        <p:spPr bwMode="auto">
          <a:xfrm>
            <a:off x="179388" y="1125538"/>
            <a:ext cx="8713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sz="2000">
              <a:solidFill>
                <a:schemeClr val="accent2"/>
              </a:solidFill>
            </a:endParaRPr>
          </a:p>
        </p:txBody>
      </p:sp>
      <p:sp>
        <p:nvSpPr>
          <p:cNvPr id="79879" name="Text Box 7"/>
          <p:cNvSpPr txBox="1">
            <a:spLocks noChangeArrowheads="1"/>
          </p:cNvSpPr>
          <p:nvPr/>
        </p:nvSpPr>
        <p:spPr bwMode="auto">
          <a:xfrm>
            <a:off x="467544" y="836613"/>
            <a:ext cx="8352606"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Το γάλα </a:t>
            </a:r>
            <a:r>
              <a:rPr lang="el-GR" altLang="el-GR" sz="2000" dirty="0" err="1">
                <a:solidFill>
                  <a:schemeClr val="accent2"/>
                </a:solidFill>
              </a:rPr>
              <a:t>εκνεφώνεται</a:t>
            </a:r>
            <a:r>
              <a:rPr lang="el-GR" altLang="el-GR" sz="2000" dirty="0">
                <a:solidFill>
                  <a:schemeClr val="accent2"/>
                </a:solidFill>
              </a:rPr>
              <a:t> στην κορυφή του θαλάμου και το ρεύμα του θερμού αέρα έχει την ίδια πορεία με τα σταγονίδια, τα οποία αφυδατώνονται στην πορεία τους προς τον πυθμένα του κωνικού θαλάμου, από όπου συλλέγεται η </a:t>
            </a:r>
            <a:r>
              <a:rPr lang="el-GR" altLang="el-GR" sz="2000" dirty="0" err="1">
                <a:solidFill>
                  <a:schemeClr val="accent2"/>
                </a:solidFill>
              </a:rPr>
              <a:t>γαλακτόσκονη</a:t>
            </a:r>
            <a:r>
              <a:rPr lang="el-GR" altLang="el-GR" sz="2000" dirty="0">
                <a:solidFill>
                  <a:schemeClr val="accent2"/>
                </a:solidFill>
              </a:rPr>
              <a:t>.</a:t>
            </a:r>
            <a:endParaRPr lang="en-US" altLang="el-GR" sz="2000" dirty="0">
              <a:solidFill>
                <a:schemeClr val="accent2"/>
              </a:solidFill>
            </a:endParaRPr>
          </a:p>
        </p:txBody>
      </p:sp>
      <p:grpSp>
        <p:nvGrpSpPr>
          <p:cNvPr id="79880" name="Group 8"/>
          <p:cNvGrpSpPr>
            <a:grpSpLocks/>
          </p:cNvGrpSpPr>
          <p:nvPr/>
        </p:nvGrpSpPr>
        <p:grpSpPr bwMode="auto">
          <a:xfrm>
            <a:off x="900114" y="2205039"/>
            <a:ext cx="7435392" cy="4068768"/>
            <a:chOff x="884" y="1616"/>
            <a:chExt cx="4445" cy="2588"/>
          </a:xfrm>
        </p:grpSpPr>
        <p:pic>
          <p:nvPicPr>
            <p:cNvPr id="7988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 y="1797"/>
              <a:ext cx="1996" cy="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883" name="Group 10"/>
            <p:cNvGrpSpPr>
              <a:grpSpLocks/>
            </p:cNvGrpSpPr>
            <p:nvPr/>
          </p:nvGrpSpPr>
          <p:grpSpPr bwMode="auto">
            <a:xfrm>
              <a:off x="884" y="1616"/>
              <a:ext cx="4445" cy="2588"/>
              <a:chOff x="884" y="1616"/>
              <a:chExt cx="4445" cy="2588"/>
            </a:xfrm>
          </p:grpSpPr>
          <p:sp>
            <p:nvSpPr>
              <p:cNvPr id="79884" name="Text Box 11"/>
              <p:cNvSpPr txBox="1">
                <a:spLocks noChangeArrowheads="1"/>
              </p:cNvSpPr>
              <p:nvPr/>
            </p:nvSpPr>
            <p:spPr bwMode="auto">
              <a:xfrm>
                <a:off x="2472" y="1616"/>
                <a:ext cx="145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Είσοδος γάλακτος</a:t>
                </a:r>
                <a:endParaRPr lang="en-US" altLang="el-GR" sz="2000">
                  <a:solidFill>
                    <a:schemeClr val="accent2"/>
                  </a:solidFill>
                </a:endParaRPr>
              </a:p>
            </p:txBody>
          </p:sp>
          <p:sp>
            <p:nvSpPr>
              <p:cNvPr id="79885" name="Text Box 12"/>
              <p:cNvSpPr txBox="1">
                <a:spLocks noChangeArrowheads="1"/>
              </p:cNvSpPr>
              <p:nvPr/>
            </p:nvSpPr>
            <p:spPr bwMode="auto">
              <a:xfrm>
                <a:off x="1383" y="1933"/>
                <a:ext cx="113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Θερμός αέρας</a:t>
                </a:r>
                <a:endParaRPr lang="en-US" altLang="el-GR" sz="2000">
                  <a:solidFill>
                    <a:schemeClr val="accent2"/>
                  </a:solidFill>
                </a:endParaRPr>
              </a:p>
            </p:txBody>
          </p:sp>
          <p:sp>
            <p:nvSpPr>
              <p:cNvPr id="79886" name="Text Box 13"/>
              <p:cNvSpPr txBox="1">
                <a:spLocks noChangeArrowheads="1"/>
              </p:cNvSpPr>
              <p:nvPr/>
            </p:nvSpPr>
            <p:spPr bwMode="auto">
              <a:xfrm>
                <a:off x="3787" y="1933"/>
                <a:ext cx="127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Εκτόνωση αέρα</a:t>
                </a:r>
                <a:endParaRPr lang="en-US" altLang="el-GR" sz="2000">
                  <a:solidFill>
                    <a:schemeClr val="accent2"/>
                  </a:solidFill>
                </a:endParaRPr>
              </a:p>
            </p:txBody>
          </p:sp>
          <p:sp>
            <p:nvSpPr>
              <p:cNvPr id="79887" name="Text Box 14"/>
              <p:cNvSpPr txBox="1">
                <a:spLocks noChangeArrowheads="1"/>
              </p:cNvSpPr>
              <p:nvPr/>
            </p:nvSpPr>
            <p:spPr bwMode="auto">
              <a:xfrm>
                <a:off x="3696" y="3521"/>
                <a:ext cx="77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Συλλογή σκόνης</a:t>
                </a:r>
                <a:endParaRPr lang="en-US" altLang="el-GR" sz="2000">
                  <a:solidFill>
                    <a:schemeClr val="accent2"/>
                  </a:solidFill>
                </a:endParaRPr>
              </a:p>
            </p:txBody>
          </p:sp>
          <p:sp>
            <p:nvSpPr>
              <p:cNvPr id="79888" name="Line 15"/>
              <p:cNvSpPr>
                <a:spLocks noChangeShapeType="1"/>
              </p:cNvSpPr>
              <p:nvPr/>
            </p:nvSpPr>
            <p:spPr bwMode="auto">
              <a:xfrm flipV="1">
                <a:off x="1519" y="2115"/>
                <a:ext cx="1588" cy="589"/>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9889" name="Text Box 16"/>
              <p:cNvSpPr txBox="1">
                <a:spLocks noChangeArrowheads="1"/>
              </p:cNvSpPr>
              <p:nvPr/>
            </p:nvSpPr>
            <p:spPr bwMode="auto">
              <a:xfrm>
                <a:off x="884" y="2704"/>
                <a:ext cx="9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Εκνεφωτής</a:t>
                </a:r>
                <a:endParaRPr lang="en-US" altLang="el-GR" sz="2000">
                  <a:solidFill>
                    <a:schemeClr val="accent2"/>
                  </a:solidFill>
                </a:endParaRPr>
              </a:p>
            </p:txBody>
          </p:sp>
          <p:sp>
            <p:nvSpPr>
              <p:cNvPr id="79890" name="Line 17"/>
              <p:cNvSpPr>
                <a:spLocks noChangeShapeType="1"/>
              </p:cNvSpPr>
              <p:nvPr/>
            </p:nvSpPr>
            <p:spPr bwMode="auto">
              <a:xfrm flipH="1" flipV="1">
                <a:off x="3107" y="2704"/>
                <a:ext cx="1088" cy="13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9891" name="Text Box 18"/>
              <p:cNvSpPr txBox="1">
                <a:spLocks noChangeArrowheads="1"/>
              </p:cNvSpPr>
              <p:nvPr/>
            </p:nvSpPr>
            <p:spPr bwMode="auto">
              <a:xfrm>
                <a:off x="4195" y="2523"/>
                <a:ext cx="113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Θάλαμος εκνεφώσεως</a:t>
                </a:r>
                <a:endParaRPr lang="en-US" altLang="el-GR" sz="2000">
                  <a:solidFill>
                    <a:schemeClr val="accent2"/>
                  </a:solidFill>
                </a:endParaRPr>
              </a:p>
            </p:txBody>
          </p:sp>
          <p:sp>
            <p:nvSpPr>
              <p:cNvPr id="79892" name="Text Box 19"/>
              <p:cNvSpPr txBox="1">
                <a:spLocks noChangeArrowheads="1"/>
              </p:cNvSpPr>
              <p:nvPr/>
            </p:nvSpPr>
            <p:spPr bwMode="auto">
              <a:xfrm>
                <a:off x="2835" y="3974"/>
                <a:ext cx="59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Ψύξη</a:t>
                </a:r>
                <a:endParaRPr lang="en-US" altLang="el-GR" sz="2000">
                  <a:solidFill>
                    <a:schemeClr val="accent2"/>
                  </a:solidFill>
                </a:endParaRPr>
              </a:p>
            </p:txBody>
          </p:sp>
        </p:grpSp>
      </p:grpSp>
      <p:sp>
        <p:nvSpPr>
          <p:cNvPr id="79881" name="AutoShape 20"/>
          <p:cNvSpPr>
            <a:spLocks noChangeArrowheads="1"/>
          </p:cNvSpPr>
          <p:nvPr/>
        </p:nvSpPr>
        <p:spPr bwMode="auto">
          <a:xfrm>
            <a:off x="4859338" y="2565400"/>
            <a:ext cx="144462" cy="215900"/>
          </a:xfrm>
          <a:prstGeom prst="downArrow">
            <a:avLst>
              <a:gd name="adj1" fmla="val 50000"/>
              <a:gd name="adj2" fmla="val 37363"/>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21"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421549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4FF86C7-47EC-4BE2-9B6A-FF90B77AF59C}" type="slidenum">
              <a:rPr lang="el-GR"/>
              <a:pPr>
                <a:defRPr/>
              </a:pPr>
              <a:t>16</a:t>
            </a:fld>
            <a:endParaRPr lang="el-GR"/>
          </a:p>
        </p:txBody>
      </p:sp>
      <p:sp>
        <p:nvSpPr>
          <p:cNvPr id="80901" name="Text Box 5"/>
          <p:cNvSpPr txBox="1">
            <a:spLocks noChangeArrowheads="1"/>
          </p:cNvSpPr>
          <p:nvPr/>
        </p:nvSpPr>
        <p:spPr bwMode="auto">
          <a:xfrm>
            <a:off x="467545" y="620713"/>
            <a:ext cx="8208144"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Το γάλα προκειμένου να αφυδατωθεί με τη μέθοδο </a:t>
            </a:r>
            <a:r>
              <a:rPr lang="el-GR" altLang="el-GR" sz="2000" dirty="0" err="1">
                <a:solidFill>
                  <a:schemeClr val="accent2"/>
                </a:solidFill>
              </a:rPr>
              <a:t>εκνεφώσεως</a:t>
            </a:r>
            <a:r>
              <a:rPr lang="el-GR" altLang="el-GR" sz="2000" dirty="0">
                <a:solidFill>
                  <a:schemeClr val="accent2"/>
                </a:solidFill>
              </a:rPr>
              <a:t> είναι αναγκαίο να υποστεί ορισμένη επεξεργασία, η οποία παρουσιάζει διαφορές ανάλογα εάν πρόκειται για παραγωγή πλήρους ή αποβουτυρωμένης </a:t>
            </a:r>
            <a:r>
              <a:rPr lang="el-GR" altLang="el-GR" sz="2000" dirty="0" err="1">
                <a:solidFill>
                  <a:schemeClr val="accent2"/>
                </a:solidFill>
              </a:rPr>
              <a:t>γαλακτόσκονης</a:t>
            </a:r>
            <a:r>
              <a:rPr lang="el-GR" altLang="el-GR" sz="2000" dirty="0">
                <a:solidFill>
                  <a:schemeClr val="accent2"/>
                </a:solidFill>
              </a:rPr>
              <a:t>.</a:t>
            </a:r>
          </a:p>
          <a:p>
            <a:pPr eaLnBrk="1" hangingPunct="1"/>
            <a:endParaRPr lang="el-GR" altLang="el-GR" sz="2000" dirty="0">
              <a:solidFill>
                <a:schemeClr val="accent2"/>
              </a:solidFill>
            </a:endParaRPr>
          </a:p>
          <a:p>
            <a:pPr eaLnBrk="1" hangingPunct="1"/>
            <a:r>
              <a:rPr lang="el-GR" altLang="el-GR" sz="2000" dirty="0">
                <a:solidFill>
                  <a:schemeClr val="accent2"/>
                </a:solidFill>
              </a:rPr>
              <a:t> Και στις δύο περιπτώσεις είναι αναγκαίο το γάλα να </a:t>
            </a:r>
            <a:r>
              <a:rPr lang="el-GR" altLang="el-GR" sz="2000" b="1" dirty="0">
                <a:solidFill>
                  <a:schemeClr val="accent2"/>
                </a:solidFill>
              </a:rPr>
              <a:t>παστεριωθεί </a:t>
            </a:r>
            <a:r>
              <a:rPr lang="el-GR" altLang="el-GR" sz="2000" dirty="0">
                <a:solidFill>
                  <a:schemeClr val="accent2"/>
                </a:solidFill>
              </a:rPr>
              <a:t>(εξυγίανση) και να </a:t>
            </a:r>
            <a:r>
              <a:rPr lang="el-GR" altLang="el-GR" sz="2000" b="1" dirty="0">
                <a:solidFill>
                  <a:schemeClr val="accent2"/>
                </a:solidFill>
              </a:rPr>
              <a:t>συμπυκνωθεί</a:t>
            </a:r>
            <a:r>
              <a:rPr lang="el-GR" altLang="el-GR" sz="2000" dirty="0">
                <a:solidFill>
                  <a:schemeClr val="accent2"/>
                </a:solidFill>
              </a:rPr>
              <a:t>.</a:t>
            </a:r>
          </a:p>
          <a:p>
            <a:pPr eaLnBrk="1" hangingPunct="1"/>
            <a:endParaRPr lang="el-GR" altLang="el-GR" sz="2000" dirty="0">
              <a:solidFill>
                <a:schemeClr val="accent2"/>
              </a:solidFill>
            </a:endParaRPr>
          </a:p>
          <a:p>
            <a:pPr eaLnBrk="1" hangingPunct="1"/>
            <a:r>
              <a:rPr lang="el-GR" altLang="el-GR" sz="2000" dirty="0">
                <a:solidFill>
                  <a:schemeClr val="accent2"/>
                </a:solidFill>
              </a:rPr>
              <a:t> Η συμπύκνωση σε βαθμό που ανεβάζει τα στερεά συστατικά σε 40-50% είναι απαραίτητη γιατί ελαττώνει την περιεκτικότητα του γάλακτος σε νερό και </a:t>
            </a:r>
            <a:r>
              <a:rPr lang="el-GR" altLang="el-GR" sz="2000" b="1" dirty="0">
                <a:solidFill>
                  <a:schemeClr val="accent2"/>
                </a:solidFill>
              </a:rPr>
              <a:t>γίνεται ταχύτερα η αποξήρανση</a:t>
            </a:r>
            <a:r>
              <a:rPr lang="el-GR" altLang="el-GR" sz="2000" dirty="0">
                <a:solidFill>
                  <a:schemeClr val="accent2"/>
                </a:solidFill>
              </a:rPr>
              <a:t>, ενώ παράλληλα αφαιρείται ο ενσωματωμένος αέρας και αυτό συντελεί στη καλύτερη συντήρηση της σκόνης γάλακτος (μείωση οξειδωτικών φαινομένων). </a:t>
            </a:r>
            <a:endParaRPr lang="en-US" altLang="el-GR" sz="2000" dirty="0">
              <a:solidFill>
                <a:schemeClr val="accent2"/>
              </a:solidFill>
            </a:endParaRPr>
          </a:p>
        </p:txBody>
      </p:sp>
      <p:sp>
        <p:nvSpPr>
          <p:cNvPr id="80902" name="Text Box 7"/>
          <p:cNvSpPr txBox="1">
            <a:spLocks noChangeArrowheads="1"/>
          </p:cNvSpPr>
          <p:nvPr/>
        </p:nvSpPr>
        <p:spPr bwMode="auto">
          <a:xfrm>
            <a:off x="467545" y="4941168"/>
            <a:ext cx="820814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Τα στάδια επεξεργασίας του γάλακτος για την παραγωγή </a:t>
            </a:r>
            <a:r>
              <a:rPr lang="el-GR" altLang="el-GR" sz="2000" u="sng">
                <a:solidFill>
                  <a:schemeClr val="accent2"/>
                </a:solidFill>
              </a:rPr>
              <a:t>πλήρους</a:t>
            </a:r>
            <a:r>
              <a:rPr lang="el-GR" altLang="el-GR" sz="2000">
                <a:solidFill>
                  <a:schemeClr val="accent2"/>
                </a:solidFill>
              </a:rPr>
              <a:t> ή </a:t>
            </a:r>
            <a:r>
              <a:rPr lang="el-GR" altLang="el-GR" sz="2000" u="sng">
                <a:solidFill>
                  <a:schemeClr val="accent2"/>
                </a:solidFill>
              </a:rPr>
              <a:t>αποβουτυρωμένης</a:t>
            </a:r>
            <a:r>
              <a:rPr lang="el-GR" altLang="el-GR" sz="2000">
                <a:solidFill>
                  <a:schemeClr val="accent2"/>
                </a:solidFill>
              </a:rPr>
              <a:t> γαλακτόσκονης με υψηλή ή χαμηλή θέρμανση είναι:</a:t>
            </a:r>
            <a:endParaRPr lang="en-US" altLang="el-GR" sz="2000">
              <a:solidFill>
                <a:schemeClr val="accent2"/>
              </a:solidFill>
            </a:endParaRP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377123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5"/>
          <p:cNvSpPr>
            <a:spLocks noGrp="1"/>
          </p:cNvSpPr>
          <p:nvPr>
            <p:ph type="sldNum" sz="quarter" idx="12"/>
          </p:nvPr>
        </p:nvSpPr>
        <p:spPr/>
        <p:txBody>
          <a:bodyPr/>
          <a:lstStyle/>
          <a:p>
            <a:pPr>
              <a:defRPr/>
            </a:pPr>
            <a:fld id="{2D2573AB-B2E8-4B81-B8C2-923C9B557D9D}" type="slidenum">
              <a:rPr lang="el-GR"/>
              <a:pPr>
                <a:defRPr/>
              </a:pPr>
              <a:t>17</a:t>
            </a:fld>
            <a:endParaRPr lang="el-GR"/>
          </a:p>
        </p:txBody>
      </p:sp>
      <p:grpSp>
        <p:nvGrpSpPr>
          <p:cNvPr id="81925" name="Group 4"/>
          <p:cNvGrpSpPr>
            <a:grpSpLocks/>
          </p:cNvGrpSpPr>
          <p:nvPr/>
        </p:nvGrpSpPr>
        <p:grpSpPr bwMode="auto">
          <a:xfrm>
            <a:off x="152400" y="246063"/>
            <a:ext cx="8502650" cy="6002337"/>
            <a:chOff x="-68" y="119"/>
            <a:chExt cx="5806" cy="4201"/>
          </a:xfrm>
        </p:grpSpPr>
        <p:sp>
          <p:nvSpPr>
            <p:cNvPr id="81928" name="Text Box 6"/>
            <p:cNvSpPr txBox="1">
              <a:spLocks noChangeArrowheads="1"/>
            </p:cNvSpPr>
            <p:nvPr/>
          </p:nvSpPr>
          <p:spPr bwMode="auto">
            <a:xfrm>
              <a:off x="2653" y="119"/>
              <a:ext cx="9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b="1">
                  <a:solidFill>
                    <a:schemeClr val="accent2"/>
                  </a:solidFill>
                </a:rPr>
                <a:t>ΓΑΛΑ</a:t>
              </a:r>
              <a:r>
                <a:rPr lang="en-US" altLang="el-GR" b="1">
                  <a:solidFill>
                    <a:schemeClr val="accent2"/>
                  </a:solidFill>
                </a:rPr>
                <a:t> (4°C)</a:t>
              </a:r>
            </a:p>
          </p:txBody>
        </p:sp>
        <p:sp>
          <p:nvSpPr>
            <p:cNvPr id="81929" name="AutoShape 7"/>
            <p:cNvSpPr>
              <a:spLocks/>
            </p:cNvSpPr>
            <p:nvPr/>
          </p:nvSpPr>
          <p:spPr bwMode="auto">
            <a:xfrm rot="5400000">
              <a:off x="2993" y="-947"/>
              <a:ext cx="181" cy="2858"/>
            </a:xfrm>
            <a:prstGeom prst="leftBracket">
              <a:avLst>
                <a:gd name="adj" fmla="val 13158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81930" name="AutoShape 8"/>
            <p:cNvSpPr>
              <a:spLocks/>
            </p:cNvSpPr>
            <p:nvPr/>
          </p:nvSpPr>
          <p:spPr bwMode="auto">
            <a:xfrm rot="5400000">
              <a:off x="1451" y="686"/>
              <a:ext cx="181" cy="1769"/>
            </a:xfrm>
            <a:prstGeom prst="leftBracket">
              <a:avLst>
                <a:gd name="adj" fmla="val 8144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81931" name="Text Box 9"/>
            <p:cNvSpPr txBox="1">
              <a:spLocks noChangeArrowheads="1"/>
            </p:cNvSpPr>
            <p:nvPr/>
          </p:nvSpPr>
          <p:spPr bwMode="auto">
            <a:xfrm>
              <a:off x="1021" y="572"/>
              <a:ext cx="14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600">
                  <a:solidFill>
                    <a:schemeClr val="accent2"/>
                  </a:solidFill>
                </a:rPr>
                <a:t>Προθέρμανση (35</a:t>
              </a:r>
              <a:r>
                <a:rPr lang="en-US" altLang="el-GR">
                  <a:solidFill>
                    <a:schemeClr val="accent2"/>
                  </a:solidFill>
                </a:rPr>
                <a:t>°C</a:t>
              </a:r>
              <a:r>
                <a:rPr lang="el-GR" altLang="el-GR">
                  <a:solidFill>
                    <a:schemeClr val="accent2"/>
                  </a:solidFill>
                </a:rPr>
                <a:t>)</a:t>
              </a:r>
              <a:endParaRPr lang="en-US" altLang="el-GR">
                <a:solidFill>
                  <a:schemeClr val="accent2"/>
                </a:solidFill>
              </a:endParaRPr>
            </a:p>
          </p:txBody>
        </p:sp>
        <p:sp>
          <p:nvSpPr>
            <p:cNvPr id="81932" name="Text Box 10"/>
            <p:cNvSpPr txBox="1">
              <a:spLocks noChangeArrowheads="1"/>
            </p:cNvSpPr>
            <p:nvPr/>
          </p:nvSpPr>
          <p:spPr bwMode="auto">
            <a:xfrm>
              <a:off x="4059" y="1162"/>
              <a:ext cx="8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Διήθηση</a:t>
              </a:r>
              <a:endParaRPr lang="en-US" altLang="el-GR" sz="1600">
                <a:solidFill>
                  <a:schemeClr val="accent2"/>
                </a:solidFill>
              </a:endParaRPr>
            </a:p>
          </p:txBody>
        </p:sp>
        <p:sp>
          <p:nvSpPr>
            <p:cNvPr id="81933" name="Text Box 11"/>
            <p:cNvSpPr txBox="1">
              <a:spLocks noChangeArrowheads="1"/>
            </p:cNvSpPr>
            <p:nvPr/>
          </p:nvSpPr>
          <p:spPr bwMode="auto">
            <a:xfrm>
              <a:off x="1201" y="1177"/>
              <a:ext cx="95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600">
                  <a:solidFill>
                    <a:schemeClr val="accent2"/>
                  </a:solidFill>
                </a:rPr>
                <a:t>Παστερίωση</a:t>
              </a:r>
              <a:endParaRPr lang="en-US" altLang="el-GR" sz="1600">
                <a:solidFill>
                  <a:schemeClr val="accent2"/>
                </a:solidFill>
              </a:endParaRPr>
            </a:p>
          </p:txBody>
        </p:sp>
        <p:sp>
          <p:nvSpPr>
            <p:cNvPr id="81934" name="Text Box 12"/>
            <p:cNvSpPr txBox="1">
              <a:spLocks noChangeArrowheads="1"/>
            </p:cNvSpPr>
            <p:nvPr/>
          </p:nvSpPr>
          <p:spPr bwMode="auto">
            <a:xfrm>
              <a:off x="3334" y="618"/>
              <a:ext cx="24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Ρύθμιση αναλογίας λίπους προς ΣΥΑΛ</a:t>
              </a:r>
              <a:endParaRPr lang="en-US" altLang="el-GR" sz="1600">
                <a:solidFill>
                  <a:schemeClr val="accent2"/>
                </a:solidFill>
              </a:endParaRPr>
            </a:p>
          </p:txBody>
        </p:sp>
        <p:sp>
          <p:nvSpPr>
            <p:cNvPr id="81935" name="Text Box 13"/>
            <p:cNvSpPr txBox="1">
              <a:spLocks noChangeArrowheads="1"/>
            </p:cNvSpPr>
            <p:nvPr/>
          </p:nvSpPr>
          <p:spPr bwMode="auto">
            <a:xfrm>
              <a:off x="1111" y="859"/>
              <a:ext cx="108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600">
                  <a:solidFill>
                    <a:schemeClr val="accent2"/>
                  </a:solidFill>
                </a:rPr>
                <a:t>Αποβουτύρωση</a:t>
              </a:r>
              <a:endParaRPr lang="en-US" altLang="el-GR" sz="1600">
                <a:solidFill>
                  <a:schemeClr val="accent2"/>
                </a:solidFill>
              </a:endParaRPr>
            </a:p>
          </p:txBody>
        </p:sp>
        <p:sp>
          <p:nvSpPr>
            <p:cNvPr id="81936" name="Text Box 14"/>
            <p:cNvSpPr txBox="1">
              <a:spLocks noChangeArrowheads="1"/>
            </p:cNvSpPr>
            <p:nvPr/>
          </p:nvSpPr>
          <p:spPr bwMode="auto">
            <a:xfrm>
              <a:off x="3969" y="1434"/>
              <a:ext cx="11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Ομογενοποίηση</a:t>
              </a:r>
              <a:endParaRPr lang="en-US" altLang="el-GR" sz="1600">
                <a:solidFill>
                  <a:schemeClr val="accent2"/>
                </a:solidFill>
              </a:endParaRPr>
            </a:p>
          </p:txBody>
        </p:sp>
        <p:sp>
          <p:nvSpPr>
            <p:cNvPr id="81937" name="Text Box 15"/>
            <p:cNvSpPr txBox="1">
              <a:spLocks noChangeArrowheads="1"/>
            </p:cNvSpPr>
            <p:nvPr/>
          </p:nvSpPr>
          <p:spPr bwMode="auto">
            <a:xfrm>
              <a:off x="3696" y="1752"/>
              <a:ext cx="18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Θέρμανση (93</a:t>
              </a:r>
              <a:r>
                <a:rPr lang="en-US" altLang="el-GR" sz="1600">
                  <a:solidFill>
                    <a:schemeClr val="accent2"/>
                  </a:solidFill>
                </a:rPr>
                <a:t>°C</a:t>
              </a:r>
              <a:r>
                <a:rPr lang="el-GR" altLang="el-GR" sz="1600">
                  <a:solidFill>
                    <a:schemeClr val="accent2"/>
                  </a:solidFill>
                </a:rPr>
                <a:t>/3</a:t>
              </a:r>
              <a:r>
                <a:rPr lang="en-US" altLang="el-GR" sz="1600">
                  <a:solidFill>
                    <a:schemeClr val="accent2"/>
                  </a:solidFill>
                </a:rPr>
                <a:t>min</a:t>
              </a:r>
            </a:p>
          </p:txBody>
        </p:sp>
        <p:sp>
          <p:nvSpPr>
            <p:cNvPr id="81938" name="Text Box 16"/>
            <p:cNvSpPr txBox="1">
              <a:spLocks noChangeArrowheads="1"/>
            </p:cNvSpPr>
            <p:nvPr/>
          </p:nvSpPr>
          <p:spPr bwMode="auto">
            <a:xfrm>
              <a:off x="3515" y="2115"/>
              <a:ext cx="204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Συμπύκνωση (40-45% στερεά)</a:t>
              </a:r>
              <a:endParaRPr lang="en-US" altLang="el-GR" sz="1600">
                <a:solidFill>
                  <a:schemeClr val="accent2"/>
                </a:solidFill>
              </a:endParaRPr>
            </a:p>
          </p:txBody>
        </p:sp>
        <p:sp>
          <p:nvSpPr>
            <p:cNvPr id="81939" name="Text Box 17"/>
            <p:cNvSpPr txBox="1">
              <a:spLocks noChangeArrowheads="1"/>
            </p:cNvSpPr>
            <p:nvPr/>
          </p:nvSpPr>
          <p:spPr bwMode="auto">
            <a:xfrm>
              <a:off x="3606" y="2523"/>
              <a:ext cx="19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Άντληση – εκνέφωση (2500</a:t>
              </a:r>
              <a:r>
                <a:rPr lang="en-US" altLang="el-GR" sz="1600">
                  <a:solidFill>
                    <a:schemeClr val="accent2"/>
                  </a:solidFill>
                </a:rPr>
                <a:t>psi)</a:t>
              </a:r>
            </a:p>
          </p:txBody>
        </p:sp>
        <p:sp>
          <p:nvSpPr>
            <p:cNvPr id="81940" name="Text Box 18"/>
            <p:cNvSpPr txBox="1">
              <a:spLocks noChangeArrowheads="1"/>
            </p:cNvSpPr>
            <p:nvPr/>
          </p:nvSpPr>
          <p:spPr bwMode="auto">
            <a:xfrm>
              <a:off x="3470" y="2931"/>
              <a:ext cx="22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Αφυδάτωση (θερμ.εξερχ.αέρα 82</a:t>
              </a:r>
              <a:r>
                <a:rPr lang="en-US" altLang="el-GR" sz="1600">
                  <a:solidFill>
                    <a:schemeClr val="accent2"/>
                  </a:solidFill>
                </a:rPr>
                <a:t>°C</a:t>
              </a:r>
              <a:r>
                <a:rPr lang="el-GR" altLang="el-GR" sz="1600">
                  <a:solidFill>
                    <a:schemeClr val="accent2"/>
                  </a:solidFill>
                </a:rPr>
                <a:t>)</a:t>
              </a:r>
              <a:endParaRPr lang="en-US" altLang="el-GR" sz="1600">
                <a:solidFill>
                  <a:schemeClr val="accent2"/>
                </a:solidFill>
              </a:endParaRPr>
            </a:p>
          </p:txBody>
        </p:sp>
        <p:sp>
          <p:nvSpPr>
            <p:cNvPr id="81941" name="Text Box 19"/>
            <p:cNvSpPr txBox="1">
              <a:spLocks noChangeArrowheads="1"/>
            </p:cNvSpPr>
            <p:nvPr/>
          </p:nvSpPr>
          <p:spPr bwMode="auto">
            <a:xfrm>
              <a:off x="158" y="3762"/>
              <a:ext cx="7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Κοσκίνισμα</a:t>
              </a:r>
              <a:endParaRPr lang="en-US" altLang="el-GR" sz="1600">
                <a:solidFill>
                  <a:schemeClr val="accent2"/>
                </a:solidFill>
              </a:endParaRPr>
            </a:p>
          </p:txBody>
        </p:sp>
        <p:sp>
          <p:nvSpPr>
            <p:cNvPr id="81942" name="Text Box 20"/>
            <p:cNvSpPr txBox="1">
              <a:spLocks noChangeArrowheads="1"/>
            </p:cNvSpPr>
            <p:nvPr/>
          </p:nvSpPr>
          <p:spPr bwMode="auto">
            <a:xfrm>
              <a:off x="113" y="4035"/>
              <a:ext cx="95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Συσκευασία</a:t>
              </a:r>
              <a:endParaRPr lang="en-US" altLang="el-GR" sz="1600">
                <a:solidFill>
                  <a:schemeClr val="accent2"/>
                </a:solidFill>
              </a:endParaRPr>
            </a:p>
          </p:txBody>
        </p:sp>
        <p:sp>
          <p:nvSpPr>
            <p:cNvPr id="81943" name="Text Box 21"/>
            <p:cNvSpPr txBox="1">
              <a:spLocks noChangeArrowheads="1"/>
            </p:cNvSpPr>
            <p:nvPr/>
          </p:nvSpPr>
          <p:spPr bwMode="auto">
            <a:xfrm>
              <a:off x="3651" y="890"/>
              <a:ext cx="18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Προθέρμανση (72</a:t>
              </a:r>
              <a:r>
                <a:rPr lang="en-US" altLang="el-GR" sz="1600">
                  <a:solidFill>
                    <a:schemeClr val="accent2"/>
                  </a:solidFill>
                </a:rPr>
                <a:t>°C</a:t>
              </a:r>
              <a:r>
                <a:rPr lang="el-GR" altLang="el-GR" sz="1600">
                  <a:solidFill>
                    <a:schemeClr val="accent2"/>
                  </a:solidFill>
                </a:rPr>
                <a:t>/15</a:t>
              </a:r>
              <a:r>
                <a:rPr lang="en-US" altLang="el-GR" sz="1600">
                  <a:solidFill>
                    <a:schemeClr val="accent2"/>
                  </a:solidFill>
                </a:rPr>
                <a:t>sec</a:t>
              </a:r>
              <a:r>
                <a:rPr lang="el-GR" altLang="el-GR" sz="1600">
                  <a:solidFill>
                    <a:schemeClr val="accent2"/>
                  </a:solidFill>
                </a:rPr>
                <a:t>)</a:t>
              </a:r>
              <a:endParaRPr lang="en-US" altLang="el-GR" sz="1600">
                <a:solidFill>
                  <a:schemeClr val="accent2"/>
                </a:solidFill>
              </a:endParaRPr>
            </a:p>
          </p:txBody>
        </p:sp>
        <p:sp>
          <p:nvSpPr>
            <p:cNvPr id="81944" name="Text Box 22"/>
            <p:cNvSpPr txBox="1">
              <a:spLocks noChangeArrowheads="1"/>
            </p:cNvSpPr>
            <p:nvPr/>
          </p:nvSpPr>
          <p:spPr bwMode="auto">
            <a:xfrm>
              <a:off x="249" y="3430"/>
              <a:ext cx="6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Ψύξη</a:t>
              </a:r>
              <a:endParaRPr lang="en-US" altLang="el-GR" sz="1600">
                <a:solidFill>
                  <a:schemeClr val="accent2"/>
                </a:solidFill>
              </a:endParaRPr>
            </a:p>
          </p:txBody>
        </p:sp>
        <p:sp>
          <p:nvSpPr>
            <p:cNvPr id="81945" name="Text Box 23"/>
            <p:cNvSpPr txBox="1">
              <a:spLocks noChangeArrowheads="1"/>
            </p:cNvSpPr>
            <p:nvPr/>
          </p:nvSpPr>
          <p:spPr bwMode="auto">
            <a:xfrm>
              <a:off x="68" y="1706"/>
              <a:ext cx="122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Χαμηλή θέρμανση (72</a:t>
              </a:r>
              <a:r>
                <a:rPr lang="en-US" altLang="el-GR" sz="1600">
                  <a:solidFill>
                    <a:schemeClr val="accent2"/>
                  </a:solidFill>
                </a:rPr>
                <a:t>°C</a:t>
              </a:r>
              <a:r>
                <a:rPr lang="el-GR" altLang="el-GR" sz="1600">
                  <a:solidFill>
                    <a:schemeClr val="accent2"/>
                  </a:solidFill>
                </a:rPr>
                <a:t>/15</a:t>
              </a:r>
              <a:r>
                <a:rPr lang="en-US" altLang="el-GR" sz="1600">
                  <a:solidFill>
                    <a:schemeClr val="accent2"/>
                  </a:solidFill>
                </a:rPr>
                <a:t>sec</a:t>
              </a:r>
              <a:r>
                <a:rPr lang="el-GR" altLang="el-GR" sz="1600">
                  <a:solidFill>
                    <a:schemeClr val="accent2"/>
                  </a:solidFill>
                </a:rPr>
                <a:t>)</a:t>
              </a:r>
              <a:endParaRPr lang="en-US" altLang="el-GR" sz="1600">
                <a:solidFill>
                  <a:schemeClr val="accent2"/>
                </a:solidFill>
              </a:endParaRPr>
            </a:p>
          </p:txBody>
        </p:sp>
        <p:sp>
          <p:nvSpPr>
            <p:cNvPr id="81946" name="Text Box 24"/>
            <p:cNvSpPr txBox="1">
              <a:spLocks noChangeArrowheads="1"/>
            </p:cNvSpPr>
            <p:nvPr/>
          </p:nvSpPr>
          <p:spPr bwMode="auto">
            <a:xfrm>
              <a:off x="112" y="2205"/>
              <a:ext cx="10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Συμπύκνωση </a:t>
              </a:r>
              <a:endParaRPr lang="en-US" altLang="el-GR" sz="1600">
                <a:solidFill>
                  <a:schemeClr val="accent2"/>
                </a:solidFill>
              </a:endParaRPr>
            </a:p>
          </p:txBody>
        </p:sp>
        <p:sp>
          <p:nvSpPr>
            <p:cNvPr id="81947" name="Text Box 25"/>
            <p:cNvSpPr txBox="1">
              <a:spLocks noChangeArrowheads="1"/>
            </p:cNvSpPr>
            <p:nvPr/>
          </p:nvSpPr>
          <p:spPr bwMode="auto">
            <a:xfrm>
              <a:off x="22" y="2568"/>
              <a:ext cx="14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Αναθέρμανση (62</a:t>
              </a:r>
              <a:r>
                <a:rPr lang="en-US" altLang="el-GR" sz="1600">
                  <a:solidFill>
                    <a:schemeClr val="accent2"/>
                  </a:solidFill>
                </a:rPr>
                <a:t>°C</a:t>
              </a:r>
              <a:r>
                <a:rPr lang="el-GR" altLang="el-GR" sz="1600">
                  <a:solidFill>
                    <a:schemeClr val="accent2"/>
                  </a:solidFill>
                </a:rPr>
                <a:t>)</a:t>
              </a:r>
              <a:endParaRPr lang="en-US" altLang="el-GR" sz="1600">
                <a:solidFill>
                  <a:schemeClr val="accent2"/>
                </a:solidFill>
              </a:endParaRPr>
            </a:p>
          </p:txBody>
        </p:sp>
        <p:sp>
          <p:nvSpPr>
            <p:cNvPr id="81948" name="Text Box 26"/>
            <p:cNvSpPr txBox="1">
              <a:spLocks noChangeArrowheads="1"/>
            </p:cNvSpPr>
            <p:nvPr/>
          </p:nvSpPr>
          <p:spPr bwMode="auto">
            <a:xfrm>
              <a:off x="-68" y="2931"/>
              <a:ext cx="151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Αφυδάτωση </a:t>
              </a:r>
            </a:p>
            <a:p>
              <a:pPr algn="ctr" eaLnBrk="1" hangingPunct="1"/>
              <a:r>
                <a:rPr lang="el-GR" altLang="el-GR" sz="1600">
                  <a:solidFill>
                    <a:schemeClr val="accent2"/>
                  </a:solidFill>
                </a:rPr>
                <a:t>(θερμ.εξερχ.αέρα 85</a:t>
              </a:r>
              <a:r>
                <a:rPr lang="en-US" altLang="el-GR" sz="1600">
                  <a:solidFill>
                    <a:schemeClr val="accent2"/>
                  </a:solidFill>
                </a:rPr>
                <a:t>°C</a:t>
              </a:r>
              <a:r>
                <a:rPr lang="el-GR" altLang="el-GR" sz="1600">
                  <a:solidFill>
                    <a:schemeClr val="accent2"/>
                  </a:solidFill>
                </a:rPr>
                <a:t>)</a:t>
              </a:r>
              <a:endParaRPr lang="en-US" altLang="el-GR" sz="1600">
                <a:solidFill>
                  <a:schemeClr val="accent2"/>
                </a:solidFill>
              </a:endParaRPr>
            </a:p>
          </p:txBody>
        </p:sp>
        <p:sp>
          <p:nvSpPr>
            <p:cNvPr id="81949" name="Text Box 27"/>
            <p:cNvSpPr txBox="1">
              <a:spLocks noChangeArrowheads="1"/>
            </p:cNvSpPr>
            <p:nvPr/>
          </p:nvSpPr>
          <p:spPr bwMode="auto">
            <a:xfrm>
              <a:off x="4150" y="3263"/>
              <a:ext cx="7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Ψύξη</a:t>
              </a:r>
              <a:endParaRPr lang="en-US" altLang="el-GR" sz="1600">
                <a:solidFill>
                  <a:schemeClr val="accent2"/>
                </a:solidFill>
              </a:endParaRPr>
            </a:p>
          </p:txBody>
        </p:sp>
        <p:sp>
          <p:nvSpPr>
            <p:cNvPr id="81950" name="Text Box 28"/>
            <p:cNvSpPr txBox="1">
              <a:spLocks noChangeArrowheads="1"/>
            </p:cNvSpPr>
            <p:nvPr/>
          </p:nvSpPr>
          <p:spPr bwMode="auto">
            <a:xfrm>
              <a:off x="4104" y="3612"/>
              <a:ext cx="95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Κοσκίνισμα</a:t>
              </a:r>
              <a:endParaRPr lang="en-US" altLang="el-GR" sz="1600">
                <a:solidFill>
                  <a:schemeClr val="accent2"/>
                </a:solidFill>
              </a:endParaRPr>
            </a:p>
          </p:txBody>
        </p:sp>
        <p:sp>
          <p:nvSpPr>
            <p:cNvPr id="81951" name="Text Box 29"/>
            <p:cNvSpPr txBox="1">
              <a:spLocks noChangeArrowheads="1"/>
            </p:cNvSpPr>
            <p:nvPr/>
          </p:nvSpPr>
          <p:spPr bwMode="auto">
            <a:xfrm>
              <a:off x="3651" y="3974"/>
              <a:ext cx="19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Συσκευασία σε ατμόσφαιρα Ν</a:t>
              </a:r>
              <a:endParaRPr lang="en-US" altLang="el-GR" sz="1600">
                <a:solidFill>
                  <a:schemeClr val="accent2"/>
                </a:solidFill>
              </a:endParaRPr>
            </a:p>
          </p:txBody>
        </p:sp>
        <p:sp>
          <p:nvSpPr>
            <p:cNvPr id="81952" name="Text Box 30"/>
            <p:cNvSpPr txBox="1">
              <a:spLocks noChangeArrowheads="1"/>
            </p:cNvSpPr>
            <p:nvPr/>
          </p:nvSpPr>
          <p:spPr bwMode="auto">
            <a:xfrm>
              <a:off x="1473" y="1706"/>
              <a:ext cx="18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Προθέρμανση (72</a:t>
              </a:r>
              <a:r>
                <a:rPr lang="en-US" altLang="el-GR" sz="1600">
                  <a:solidFill>
                    <a:schemeClr val="accent2"/>
                  </a:solidFill>
                </a:rPr>
                <a:t>°C</a:t>
              </a:r>
              <a:r>
                <a:rPr lang="el-GR" altLang="el-GR" sz="1600">
                  <a:solidFill>
                    <a:schemeClr val="accent2"/>
                  </a:solidFill>
                </a:rPr>
                <a:t>/15</a:t>
              </a:r>
              <a:r>
                <a:rPr lang="en-US" altLang="el-GR" sz="1600">
                  <a:solidFill>
                    <a:schemeClr val="accent2"/>
                  </a:solidFill>
                </a:rPr>
                <a:t>sec</a:t>
              </a:r>
              <a:r>
                <a:rPr lang="el-GR" altLang="el-GR" sz="1600">
                  <a:solidFill>
                    <a:schemeClr val="accent2"/>
                  </a:solidFill>
                </a:rPr>
                <a:t>)</a:t>
              </a:r>
              <a:endParaRPr lang="en-US" altLang="el-GR" sz="1600">
                <a:solidFill>
                  <a:schemeClr val="accent2"/>
                </a:solidFill>
              </a:endParaRPr>
            </a:p>
          </p:txBody>
        </p:sp>
        <p:sp>
          <p:nvSpPr>
            <p:cNvPr id="81953" name="Text Box 31"/>
            <p:cNvSpPr txBox="1">
              <a:spLocks noChangeArrowheads="1"/>
            </p:cNvSpPr>
            <p:nvPr/>
          </p:nvSpPr>
          <p:spPr bwMode="auto">
            <a:xfrm>
              <a:off x="1382" y="1979"/>
              <a:ext cx="20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Υψηλή θέρμανση (85</a:t>
              </a:r>
              <a:r>
                <a:rPr lang="en-US" altLang="el-GR" sz="1600">
                  <a:solidFill>
                    <a:schemeClr val="accent2"/>
                  </a:solidFill>
                </a:rPr>
                <a:t>°C</a:t>
              </a:r>
              <a:r>
                <a:rPr lang="el-GR" altLang="el-GR" sz="1600">
                  <a:solidFill>
                    <a:schemeClr val="accent2"/>
                  </a:solidFill>
                </a:rPr>
                <a:t>/20</a:t>
              </a:r>
              <a:r>
                <a:rPr lang="en-US" altLang="el-GR" sz="1600">
                  <a:solidFill>
                    <a:schemeClr val="accent2"/>
                  </a:solidFill>
                </a:rPr>
                <a:t>min</a:t>
              </a:r>
              <a:r>
                <a:rPr lang="el-GR" altLang="el-GR" sz="1600">
                  <a:solidFill>
                    <a:schemeClr val="accent2"/>
                  </a:solidFill>
                </a:rPr>
                <a:t>)</a:t>
              </a:r>
              <a:endParaRPr lang="en-US" altLang="el-GR" sz="1600">
                <a:solidFill>
                  <a:schemeClr val="accent2"/>
                </a:solidFill>
              </a:endParaRPr>
            </a:p>
          </p:txBody>
        </p:sp>
        <p:sp>
          <p:nvSpPr>
            <p:cNvPr id="81954" name="Text Box 32"/>
            <p:cNvSpPr txBox="1">
              <a:spLocks noChangeArrowheads="1"/>
            </p:cNvSpPr>
            <p:nvPr/>
          </p:nvSpPr>
          <p:spPr bwMode="auto">
            <a:xfrm>
              <a:off x="1836" y="2251"/>
              <a:ext cx="108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Συμπύκνωση </a:t>
              </a:r>
              <a:endParaRPr lang="en-US" altLang="el-GR" sz="1600">
                <a:solidFill>
                  <a:schemeClr val="accent2"/>
                </a:solidFill>
              </a:endParaRPr>
            </a:p>
          </p:txBody>
        </p:sp>
        <p:sp>
          <p:nvSpPr>
            <p:cNvPr id="81955" name="Text Box 33"/>
            <p:cNvSpPr txBox="1">
              <a:spLocks noChangeArrowheads="1"/>
            </p:cNvSpPr>
            <p:nvPr/>
          </p:nvSpPr>
          <p:spPr bwMode="auto">
            <a:xfrm>
              <a:off x="1973" y="2523"/>
              <a:ext cx="8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Διήθηση</a:t>
              </a:r>
              <a:endParaRPr lang="en-US" altLang="el-GR" sz="1600">
                <a:solidFill>
                  <a:schemeClr val="accent2"/>
                </a:solidFill>
              </a:endParaRPr>
            </a:p>
          </p:txBody>
        </p:sp>
        <p:sp>
          <p:nvSpPr>
            <p:cNvPr id="81956" name="Text Box 34"/>
            <p:cNvSpPr txBox="1">
              <a:spLocks noChangeArrowheads="1"/>
            </p:cNvSpPr>
            <p:nvPr/>
          </p:nvSpPr>
          <p:spPr bwMode="auto">
            <a:xfrm>
              <a:off x="1474" y="2795"/>
              <a:ext cx="19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Άντληση – εκνέφωση (</a:t>
              </a:r>
              <a:r>
                <a:rPr lang="en-US" altLang="el-GR" sz="1600">
                  <a:solidFill>
                    <a:schemeClr val="accent2"/>
                  </a:solidFill>
                </a:rPr>
                <a:t>3</a:t>
              </a:r>
              <a:r>
                <a:rPr lang="el-GR" altLang="el-GR" sz="1600">
                  <a:solidFill>
                    <a:schemeClr val="accent2"/>
                  </a:solidFill>
                </a:rPr>
                <a:t>00</a:t>
              </a:r>
              <a:r>
                <a:rPr lang="en-US" altLang="el-GR" sz="1600">
                  <a:solidFill>
                    <a:schemeClr val="accent2"/>
                  </a:solidFill>
                </a:rPr>
                <a:t>psi)</a:t>
              </a:r>
            </a:p>
          </p:txBody>
        </p:sp>
        <p:sp>
          <p:nvSpPr>
            <p:cNvPr id="81957" name="Text Box 35"/>
            <p:cNvSpPr txBox="1">
              <a:spLocks noChangeArrowheads="1"/>
            </p:cNvSpPr>
            <p:nvPr/>
          </p:nvSpPr>
          <p:spPr bwMode="auto">
            <a:xfrm>
              <a:off x="1655" y="3113"/>
              <a:ext cx="151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Αφυδάτωση </a:t>
              </a:r>
            </a:p>
            <a:p>
              <a:pPr algn="ctr" eaLnBrk="1" hangingPunct="1"/>
              <a:r>
                <a:rPr lang="el-GR" altLang="el-GR" sz="1600">
                  <a:solidFill>
                    <a:schemeClr val="accent2"/>
                  </a:solidFill>
                </a:rPr>
                <a:t>(θερμ.εξερχ.αέρα 85</a:t>
              </a:r>
              <a:r>
                <a:rPr lang="en-US" altLang="el-GR" sz="1600">
                  <a:solidFill>
                    <a:schemeClr val="accent2"/>
                  </a:solidFill>
                </a:rPr>
                <a:t>°C</a:t>
              </a:r>
              <a:r>
                <a:rPr lang="el-GR" altLang="el-GR" sz="1600">
                  <a:solidFill>
                    <a:schemeClr val="accent2"/>
                  </a:solidFill>
                </a:rPr>
                <a:t>)</a:t>
              </a:r>
              <a:endParaRPr lang="en-US" altLang="el-GR" sz="1600">
                <a:solidFill>
                  <a:schemeClr val="accent2"/>
                </a:solidFill>
              </a:endParaRPr>
            </a:p>
          </p:txBody>
        </p:sp>
        <p:sp>
          <p:nvSpPr>
            <p:cNvPr id="81958" name="Text Box 36"/>
            <p:cNvSpPr txBox="1">
              <a:spLocks noChangeArrowheads="1"/>
            </p:cNvSpPr>
            <p:nvPr/>
          </p:nvSpPr>
          <p:spPr bwMode="auto">
            <a:xfrm>
              <a:off x="2018" y="3566"/>
              <a:ext cx="7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Ψύξη</a:t>
              </a:r>
              <a:endParaRPr lang="en-US" altLang="el-GR" sz="1600">
                <a:solidFill>
                  <a:schemeClr val="accent2"/>
                </a:solidFill>
              </a:endParaRPr>
            </a:p>
          </p:txBody>
        </p:sp>
        <p:sp>
          <p:nvSpPr>
            <p:cNvPr id="81959" name="Text Box 37"/>
            <p:cNvSpPr txBox="1">
              <a:spLocks noChangeArrowheads="1"/>
            </p:cNvSpPr>
            <p:nvPr/>
          </p:nvSpPr>
          <p:spPr bwMode="auto">
            <a:xfrm>
              <a:off x="1973" y="3838"/>
              <a:ext cx="95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Κοσκίνισμα</a:t>
              </a:r>
              <a:endParaRPr lang="en-US" altLang="el-GR" sz="1600">
                <a:solidFill>
                  <a:schemeClr val="accent2"/>
                </a:solidFill>
              </a:endParaRPr>
            </a:p>
          </p:txBody>
        </p:sp>
        <p:sp>
          <p:nvSpPr>
            <p:cNvPr id="81960" name="Text Box 38"/>
            <p:cNvSpPr txBox="1">
              <a:spLocks noChangeArrowheads="1"/>
            </p:cNvSpPr>
            <p:nvPr/>
          </p:nvSpPr>
          <p:spPr bwMode="auto">
            <a:xfrm>
              <a:off x="1928" y="4108"/>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600">
                  <a:solidFill>
                    <a:schemeClr val="accent2"/>
                  </a:solidFill>
                </a:rPr>
                <a:t>Συσκευασία</a:t>
              </a:r>
              <a:endParaRPr lang="en-US" altLang="el-GR" sz="1600">
                <a:solidFill>
                  <a:schemeClr val="accent2"/>
                </a:solidFill>
              </a:endParaRPr>
            </a:p>
          </p:txBody>
        </p:sp>
        <p:sp>
          <p:nvSpPr>
            <p:cNvPr id="81961" name="Line 39"/>
            <p:cNvSpPr>
              <a:spLocks noChangeShapeType="1"/>
            </p:cNvSpPr>
            <p:nvPr/>
          </p:nvSpPr>
          <p:spPr bwMode="auto">
            <a:xfrm>
              <a:off x="1655" y="754"/>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62" name="Line 40"/>
            <p:cNvSpPr>
              <a:spLocks noChangeShapeType="1"/>
            </p:cNvSpPr>
            <p:nvPr/>
          </p:nvSpPr>
          <p:spPr bwMode="auto">
            <a:xfrm>
              <a:off x="1655" y="1071"/>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63" name="Line 41"/>
            <p:cNvSpPr>
              <a:spLocks noChangeShapeType="1"/>
            </p:cNvSpPr>
            <p:nvPr/>
          </p:nvSpPr>
          <p:spPr bwMode="auto">
            <a:xfrm>
              <a:off x="612" y="2069"/>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64" name="Line 42"/>
            <p:cNvSpPr>
              <a:spLocks noChangeShapeType="1"/>
            </p:cNvSpPr>
            <p:nvPr/>
          </p:nvSpPr>
          <p:spPr bwMode="auto">
            <a:xfrm>
              <a:off x="612" y="2432"/>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65" name="Line 43"/>
            <p:cNvSpPr>
              <a:spLocks noChangeShapeType="1"/>
            </p:cNvSpPr>
            <p:nvPr/>
          </p:nvSpPr>
          <p:spPr bwMode="auto">
            <a:xfrm>
              <a:off x="612" y="2795"/>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66" name="Line 44"/>
            <p:cNvSpPr>
              <a:spLocks noChangeShapeType="1"/>
            </p:cNvSpPr>
            <p:nvPr/>
          </p:nvSpPr>
          <p:spPr bwMode="auto">
            <a:xfrm>
              <a:off x="612" y="3294"/>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67" name="Line 45"/>
            <p:cNvSpPr>
              <a:spLocks noChangeShapeType="1"/>
            </p:cNvSpPr>
            <p:nvPr/>
          </p:nvSpPr>
          <p:spPr bwMode="auto">
            <a:xfrm>
              <a:off x="612" y="3657"/>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68" name="Line 46"/>
            <p:cNvSpPr>
              <a:spLocks noChangeShapeType="1"/>
            </p:cNvSpPr>
            <p:nvPr/>
          </p:nvSpPr>
          <p:spPr bwMode="auto">
            <a:xfrm>
              <a:off x="612" y="3929"/>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69" name="Line 47"/>
            <p:cNvSpPr>
              <a:spLocks noChangeShapeType="1"/>
            </p:cNvSpPr>
            <p:nvPr/>
          </p:nvSpPr>
          <p:spPr bwMode="auto">
            <a:xfrm>
              <a:off x="2426" y="1888"/>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70" name="Line 48"/>
            <p:cNvSpPr>
              <a:spLocks noChangeShapeType="1"/>
            </p:cNvSpPr>
            <p:nvPr/>
          </p:nvSpPr>
          <p:spPr bwMode="auto">
            <a:xfrm>
              <a:off x="2426" y="2160"/>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71" name="Line 49"/>
            <p:cNvSpPr>
              <a:spLocks noChangeShapeType="1"/>
            </p:cNvSpPr>
            <p:nvPr/>
          </p:nvSpPr>
          <p:spPr bwMode="auto">
            <a:xfrm>
              <a:off x="2426" y="2432"/>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72" name="Line 50"/>
            <p:cNvSpPr>
              <a:spLocks noChangeShapeType="1"/>
            </p:cNvSpPr>
            <p:nvPr/>
          </p:nvSpPr>
          <p:spPr bwMode="auto">
            <a:xfrm>
              <a:off x="2426" y="2704"/>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73" name="Line 51"/>
            <p:cNvSpPr>
              <a:spLocks noChangeShapeType="1"/>
            </p:cNvSpPr>
            <p:nvPr/>
          </p:nvSpPr>
          <p:spPr bwMode="auto">
            <a:xfrm>
              <a:off x="2426" y="3022"/>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74" name="Line 52"/>
            <p:cNvSpPr>
              <a:spLocks noChangeShapeType="1"/>
            </p:cNvSpPr>
            <p:nvPr/>
          </p:nvSpPr>
          <p:spPr bwMode="auto">
            <a:xfrm>
              <a:off x="2426" y="3475"/>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75" name="Line 53"/>
            <p:cNvSpPr>
              <a:spLocks noChangeShapeType="1"/>
            </p:cNvSpPr>
            <p:nvPr/>
          </p:nvSpPr>
          <p:spPr bwMode="auto">
            <a:xfrm>
              <a:off x="2426" y="3748"/>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76" name="Line 54"/>
            <p:cNvSpPr>
              <a:spLocks noChangeShapeType="1"/>
            </p:cNvSpPr>
            <p:nvPr/>
          </p:nvSpPr>
          <p:spPr bwMode="auto">
            <a:xfrm>
              <a:off x="2426" y="4020"/>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77" name="Line 55"/>
            <p:cNvSpPr>
              <a:spLocks noChangeShapeType="1"/>
            </p:cNvSpPr>
            <p:nvPr/>
          </p:nvSpPr>
          <p:spPr bwMode="auto">
            <a:xfrm>
              <a:off x="4513" y="799"/>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78" name="Line 56"/>
            <p:cNvSpPr>
              <a:spLocks noChangeShapeType="1"/>
            </p:cNvSpPr>
            <p:nvPr/>
          </p:nvSpPr>
          <p:spPr bwMode="auto">
            <a:xfrm>
              <a:off x="4513" y="1071"/>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79" name="Line 57"/>
            <p:cNvSpPr>
              <a:spLocks noChangeShapeType="1"/>
            </p:cNvSpPr>
            <p:nvPr/>
          </p:nvSpPr>
          <p:spPr bwMode="auto">
            <a:xfrm>
              <a:off x="4513" y="1344"/>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80" name="Line 58"/>
            <p:cNvSpPr>
              <a:spLocks noChangeShapeType="1"/>
            </p:cNvSpPr>
            <p:nvPr/>
          </p:nvSpPr>
          <p:spPr bwMode="auto">
            <a:xfrm>
              <a:off x="4513" y="1661"/>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81" name="Line 59"/>
            <p:cNvSpPr>
              <a:spLocks noChangeShapeType="1"/>
            </p:cNvSpPr>
            <p:nvPr/>
          </p:nvSpPr>
          <p:spPr bwMode="auto">
            <a:xfrm>
              <a:off x="4513" y="1979"/>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82" name="Line 60"/>
            <p:cNvSpPr>
              <a:spLocks noChangeShapeType="1"/>
            </p:cNvSpPr>
            <p:nvPr/>
          </p:nvSpPr>
          <p:spPr bwMode="auto">
            <a:xfrm>
              <a:off x="4513" y="2387"/>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83" name="Line 61"/>
            <p:cNvSpPr>
              <a:spLocks noChangeShapeType="1"/>
            </p:cNvSpPr>
            <p:nvPr/>
          </p:nvSpPr>
          <p:spPr bwMode="auto">
            <a:xfrm>
              <a:off x="4513" y="2795"/>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84" name="Line 62"/>
            <p:cNvSpPr>
              <a:spLocks noChangeShapeType="1"/>
            </p:cNvSpPr>
            <p:nvPr/>
          </p:nvSpPr>
          <p:spPr bwMode="auto">
            <a:xfrm>
              <a:off x="4513" y="3158"/>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85" name="Line 63"/>
            <p:cNvSpPr>
              <a:spLocks noChangeShapeType="1"/>
            </p:cNvSpPr>
            <p:nvPr/>
          </p:nvSpPr>
          <p:spPr bwMode="auto">
            <a:xfrm>
              <a:off x="4513" y="3475"/>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86" name="Line 64"/>
            <p:cNvSpPr>
              <a:spLocks noChangeShapeType="1"/>
            </p:cNvSpPr>
            <p:nvPr/>
          </p:nvSpPr>
          <p:spPr bwMode="auto">
            <a:xfrm>
              <a:off x="4513" y="3838"/>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87" name="Line 65"/>
            <p:cNvSpPr>
              <a:spLocks noChangeShapeType="1"/>
            </p:cNvSpPr>
            <p:nvPr/>
          </p:nvSpPr>
          <p:spPr bwMode="auto">
            <a:xfrm>
              <a:off x="1655" y="1344"/>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81926" name="Text Box 67"/>
          <p:cNvSpPr txBox="1">
            <a:spLocks noChangeArrowheads="1"/>
          </p:cNvSpPr>
          <p:nvPr/>
        </p:nvSpPr>
        <p:spPr bwMode="auto">
          <a:xfrm>
            <a:off x="7164388" y="188913"/>
            <a:ext cx="1079500" cy="3952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b="1">
                <a:solidFill>
                  <a:schemeClr val="accent2"/>
                </a:solidFill>
              </a:rPr>
              <a:t>Πλήρες</a:t>
            </a:r>
          </a:p>
        </p:txBody>
      </p:sp>
      <p:sp>
        <p:nvSpPr>
          <p:cNvPr id="81927" name="Text Box 68"/>
          <p:cNvSpPr txBox="1">
            <a:spLocks noChangeArrowheads="1"/>
          </p:cNvSpPr>
          <p:nvPr/>
        </p:nvSpPr>
        <p:spPr bwMode="auto">
          <a:xfrm>
            <a:off x="1258888" y="115888"/>
            <a:ext cx="2233612" cy="3952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b="1">
                <a:solidFill>
                  <a:schemeClr val="accent2"/>
                </a:solidFill>
              </a:rPr>
              <a:t>Αποβουτυρωμένο</a:t>
            </a:r>
          </a:p>
        </p:txBody>
      </p:sp>
      <p:sp>
        <p:nvSpPr>
          <p:cNvPr id="6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127672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E5C573A2-FE7B-4362-8AAB-2E6C24DAE615}" type="slidenum">
              <a:rPr lang="el-GR"/>
              <a:pPr>
                <a:defRPr/>
              </a:pPr>
              <a:t>18</a:t>
            </a:fld>
            <a:endParaRPr lang="el-GR"/>
          </a:p>
        </p:txBody>
      </p:sp>
      <p:sp>
        <p:nvSpPr>
          <p:cNvPr id="82949" name="Text Box 5"/>
          <p:cNvSpPr txBox="1">
            <a:spLocks noChangeArrowheads="1"/>
          </p:cNvSpPr>
          <p:nvPr/>
        </p:nvSpPr>
        <p:spPr bwMode="auto">
          <a:xfrm>
            <a:off x="899592" y="439738"/>
            <a:ext cx="4897438" cy="495300"/>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Μέθοδος εκνεφώσεως αφρού</a:t>
            </a:r>
          </a:p>
        </p:txBody>
      </p:sp>
      <p:sp>
        <p:nvSpPr>
          <p:cNvPr id="82950" name="Text Box 6"/>
          <p:cNvSpPr txBox="1">
            <a:spLocks noChangeArrowheads="1"/>
          </p:cNvSpPr>
          <p:nvPr/>
        </p:nvSpPr>
        <p:spPr bwMode="auto">
          <a:xfrm>
            <a:off x="467545" y="1700213"/>
            <a:ext cx="813690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Τροποποίηση της μεθόδου </a:t>
            </a:r>
            <a:r>
              <a:rPr lang="el-GR" altLang="el-GR" sz="2000" dirty="0" err="1">
                <a:solidFill>
                  <a:schemeClr val="accent2"/>
                </a:solidFill>
              </a:rPr>
              <a:t>εκνεφώσεως</a:t>
            </a:r>
            <a:endParaRPr lang="el-GR" altLang="el-GR" sz="2000" dirty="0">
              <a:solidFill>
                <a:schemeClr val="accent2"/>
              </a:solidFill>
            </a:endParaRPr>
          </a:p>
          <a:p>
            <a:pPr eaLnBrk="1" hangingPunct="1"/>
            <a:endParaRPr lang="el-GR" altLang="el-GR" sz="2000" dirty="0">
              <a:solidFill>
                <a:schemeClr val="accent2"/>
              </a:solidFill>
            </a:endParaRPr>
          </a:p>
          <a:p>
            <a:pPr eaLnBrk="1" hangingPunct="1"/>
            <a:r>
              <a:rPr lang="el-GR" altLang="el-GR" sz="2000" dirty="0">
                <a:solidFill>
                  <a:schemeClr val="accent2"/>
                </a:solidFill>
              </a:rPr>
              <a:t>Το γάλα, πριν από την </a:t>
            </a:r>
            <a:r>
              <a:rPr lang="el-GR" altLang="el-GR" sz="2000" dirty="0" err="1">
                <a:solidFill>
                  <a:schemeClr val="accent2"/>
                </a:solidFill>
              </a:rPr>
              <a:t>εκνέφωση</a:t>
            </a:r>
            <a:r>
              <a:rPr lang="el-GR" altLang="el-GR" sz="2000" dirty="0">
                <a:solidFill>
                  <a:schemeClr val="accent2"/>
                </a:solidFill>
              </a:rPr>
              <a:t> του, </a:t>
            </a:r>
            <a:r>
              <a:rPr lang="el-GR" altLang="el-GR" sz="2400" b="1" dirty="0">
                <a:solidFill>
                  <a:schemeClr val="accent2"/>
                </a:solidFill>
              </a:rPr>
              <a:t>αναμιγνύεται με αδρανές αέριο</a:t>
            </a:r>
            <a:r>
              <a:rPr lang="el-GR" altLang="el-GR" sz="2000" dirty="0">
                <a:solidFill>
                  <a:schemeClr val="accent2"/>
                </a:solidFill>
              </a:rPr>
              <a:t> (</a:t>
            </a:r>
            <a:r>
              <a:rPr lang="el-GR" altLang="el-GR" sz="2000" dirty="0" err="1">
                <a:solidFill>
                  <a:schemeClr val="accent2"/>
                </a:solidFill>
              </a:rPr>
              <a:t>π.χ</a:t>
            </a:r>
            <a:r>
              <a:rPr lang="el-GR" altLang="el-GR" sz="2000" dirty="0">
                <a:solidFill>
                  <a:schemeClr val="accent2"/>
                </a:solidFill>
              </a:rPr>
              <a:t> άζωτο) και μετατρέπεται σε </a:t>
            </a:r>
            <a:r>
              <a:rPr lang="el-GR" altLang="el-GR" sz="2000" b="1" dirty="0">
                <a:solidFill>
                  <a:schemeClr val="accent2"/>
                </a:solidFill>
              </a:rPr>
              <a:t>αφρό</a:t>
            </a:r>
            <a:r>
              <a:rPr lang="el-GR" altLang="el-GR" sz="2000" dirty="0">
                <a:solidFill>
                  <a:schemeClr val="accent2"/>
                </a:solidFill>
              </a:rPr>
              <a:t>, ο οποίος </a:t>
            </a:r>
            <a:r>
              <a:rPr lang="el-GR" altLang="el-GR" sz="2000" dirty="0" err="1">
                <a:solidFill>
                  <a:schemeClr val="accent2"/>
                </a:solidFill>
              </a:rPr>
              <a:t>εκνεφώνεται</a:t>
            </a:r>
            <a:r>
              <a:rPr lang="el-GR" altLang="el-GR" sz="2000" dirty="0">
                <a:solidFill>
                  <a:schemeClr val="accent2"/>
                </a:solidFill>
              </a:rPr>
              <a:t>. </a:t>
            </a:r>
          </a:p>
          <a:p>
            <a:pPr eaLnBrk="1" hangingPunct="1"/>
            <a:r>
              <a:rPr lang="el-GR" altLang="el-GR" sz="2000" dirty="0">
                <a:solidFill>
                  <a:schemeClr val="accent2"/>
                </a:solidFill>
              </a:rPr>
              <a:t> </a:t>
            </a:r>
            <a:endParaRPr lang="en-US" altLang="el-GR" sz="2000" dirty="0">
              <a:solidFill>
                <a:schemeClr val="accent2"/>
              </a:solidFill>
            </a:endParaRPr>
          </a:p>
        </p:txBody>
      </p:sp>
      <p:sp>
        <p:nvSpPr>
          <p:cNvPr id="82951" name="Text Box 7"/>
          <p:cNvSpPr txBox="1">
            <a:spLocks noChangeArrowheads="1"/>
          </p:cNvSpPr>
          <p:nvPr/>
        </p:nvSpPr>
        <p:spPr bwMode="auto">
          <a:xfrm>
            <a:off x="467545" y="3573016"/>
            <a:ext cx="8136904"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a:t>
            </a:r>
            <a:r>
              <a:rPr lang="el-GR" altLang="el-GR" sz="2000" dirty="0" err="1">
                <a:solidFill>
                  <a:schemeClr val="accent2"/>
                </a:solidFill>
              </a:rPr>
              <a:t>γαλακτόσκονη</a:t>
            </a:r>
            <a:r>
              <a:rPr lang="el-GR" altLang="el-GR" sz="2000" dirty="0">
                <a:solidFill>
                  <a:schemeClr val="accent2"/>
                </a:solidFill>
              </a:rPr>
              <a:t> που παράγεται έχει </a:t>
            </a:r>
            <a:r>
              <a:rPr lang="el-GR" altLang="el-GR" sz="2000" b="1" dirty="0">
                <a:solidFill>
                  <a:schemeClr val="accent2"/>
                </a:solidFill>
              </a:rPr>
              <a:t>καλή διασπορά</a:t>
            </a:r>
            <a:r>
              <a:rPr lang="el-GR" altLang="el-GR" sz="2000" dirty="0">
                <a:solidFill>
                  <a:schemeClr val="accent2"/>
                </a:solidFill>
              </a:rPr>
              <a:t> και διαλυτότητα και καλύτερη γεύση από εκείνη που παράγεται με τις διάφορες επιμέρους μεθόδους </a:t>
            </a:r>
            <a:r>
              <a:rPr lang="el-GR" altLang="el-GR" sz="2000" dirty="0" err="1">
                <a:solidFill>
                  <a:schemeClr val="accent2"/>
                </a:solidFill>
              </a:rPr>
              <a:t>εκνεφώσεως</a:t>
            </a:r>
            <a:r>
              <a:rPr lang="el-GR" altLang="el-GR" sz="2000" dirty="0">
                <a:solidFill>
                  <a:schemeClr val="accent2"/>
                </a:solidFill>
              </a:rPr>
              <a:t>. </a:t>
            </a:r>
          </a:p>
          <a:p>
            <a:pPr eaLnBrk="1" hangingPunct="1"/>
            <a:endParaRPr lang="el-GR" altLang="el-GR" sz="2000" dirty="0">
              <a:solidFill>
                <a:schemeClr val="accent2"/>
              </a:solidFill>
            </a:endParaRPr>
          </a:p>
          <a:p>
            <a:pPr eaLnBrk="1" hangingPunct="1"/>
            <a:r>
              <a:rPr lang="el-GR" altLang="el-GR" sz="2000" dirty="0">
                <a:solidFill>
                  <a:schemeClr val="accent2"/>
                </a:solidFill>
              </a:rPr>
              <a:t>Έχει όμως </a:t>
            </a:r>
            <a:r>
              <a:rPr lang="el-GR" altLang="el-GR" sz="2000" b="1" dirty="0">
                <a:solidFill>
                  <a:schemeClr val="accent2"/>
                </a:solidFill>
              </a:rPr>
              <a:t>μειωμένη ικανότητα συντηρήσεως</a:t>
            </a:r>
            <a:r>
              <a:rPr lang="el-GR" altLang="el-GR" sz="2000" dirty="0">
                <a:solidFill>
                  <a:schemeClr val="accent2"/>
                </a:solidFill>
              </a:rPr>
              <a:t> και δεν βυθίζεται εύκολα όταν προστεθεί σε νερό.</a:t>
            </a:r>
            <a:endParaRPr lang="en-US" altLang="el-GR" sz="2000" dirty="0">
              <a:solidFill>
                <a:schemeClr val="accent2"/>
              </a:solidFill>
            </a:endParaRP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3016251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pPr>
              <a:defRPr/>
            </a:pPr>
            <a:fld id="{F7925D90-169A-40A4-A975-B9C1BE1E5CC8}" type="slidenum">
              <a:rPr lang="el-GR"/>
              <a:pPr>
                <a:defRPr/>
              </a:pPr>
              <a:t>19</a:t>
            </a:fld>
            <a:endParaRPr lang="el-GR"/>
          </a:p>
        </p:txBody>
      </p:sp>
      <p:sp>
        <p:nvSpPr>
          <p:cNvPr id="83973" name="Text Box 5"/>
          <p:cNvSpPr txBox="1">
            <a:spLocks noChangeArrowheads="1"/>
          </p:cNvSpPr>
          <p:nvPr/>
        </p:nvSpPr>
        <p:spPr bwMode="auto">
          <a:xfrm>
            <a:off x="850246" y="192088"/>
            <a:ext cx="5184775" cy="495300"/>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Μέθοδος υψηλών πύργων</a:t>
            </a:r>
          </a:p>
        </p:txBody>
      </p:sp>
      <p:sp>
        <p:nvSpPr>
          <p:cNvPr id="83974" name="Text Box 6"/>
          <p:cNvSpPr txBox="1">
            <a:spLocks noChangeArrowheads="1"/>
          </p:cNvSpPr>
          <p:nvPr/>
        </p:nvSpPr>
        <p:spPr bwMode="auto">
          <a:xfrm>
            <a:off x="467544" y="669925"/>
            <a:ext cx="410445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Το γάλα αφήνεται να πέσει με τη δύναμη της βαρύτητας από την οροφή πύργων ύψους 65-80 μέτρα και πλάτους 15-18 μέτρα. </a:t>
            </a:r>
          </a:p>
          <a:p>
            <a:pPr eaLnBrk="1" hangingPunct="1"/>
            <a:r>
              <a:rPr lang="el-GR" altLang="el-GR" sz="2000" dirty="0" smtClean="0">
                <a:solidFill>
                  <a:schemeClr val="accent2"/>
                </a:solidFill>
              </a:rPr>
              <a:t>Τα </a:t>
            </a:r>
            <a:r>
              <a:rPr lang="el-GR" altLang="el-GR" sz="2000" dirty="0">
                <a:solidFill>
                  <a:schemeClr val="accent2"/>
                </a:solidFill>
              </a:rPr>
              <a:t>σταγονίδια χρειάζονται 1.5 </a:t>
            </a:r>
            <a:r>
              <a:rPr lang="en-US" altLang="el-GR" sz="2000" dirty="0">
                <a:solidFill>
                  <a:schemeClr val="accent2"/>
                </a:solidFill>
              </a:rPr>
              <a:t>min </a:t>
            </a:r>
            <a:r>
              <a:rPr lang="el-GR" altLang="el-GR" sz="2000" dirty="0">
                <a:solidFill>
                  <a:schemeClr val="accent2"/>
                </a:solidFill>
              </a:rPr>
              <a:t>περίπου για να φθάσουν στο πυθμένα. </a:t>
            </a:r>
          </a:p>
          <a:p>
            <a:pPr eaLnBrk="1" hangingPunct="1"/>
            <a:r>
              <a:rPr lang="el-GR" altLang="el-GR" sz="2000" dirty="0" smtClean="0">
                <a:solidFill>
                  <a:schemeClr val="accent2"/>
                </a:solidFill>
              </a:rPr>
              <a:t>Ο </a:t>
            </a:r>
            <a:r>
              <a:rPr lang="el-GR" altLang="el-GR" sz="2000" dirty="0">
                <a:solidFill>
                  <a:schemeClr val="accent2"/>
                </a:solidFill>
              </a:rPr>
              <a:t>αέρας που χρησιμοποιείται</a:t>
            </a:r>
            <a:r>
              <a:rPr lang="en-US" altLang="el-GR" sz="2000" dirty="0">
                <a:solidFill>
                  <a:schemeClr val="accent2"/>
                </a:solidFill>
              </a:rPr>
              <a:t> </a:t>
            </a:r>
            <a:r>
              <a:rPr lang="el-GR" altLang="el-GR" sz="2000" dirty="0">
                <a:solidFill>
                  <a:schemeClr val="accent2"/>
                </a:solidFill>
              </a:rPr>
              <a:t>είναι ξηρός (σχετική υγρασία 3%), θερμοκρασίας 30</a:t>
            </a:r>
            <a:r>
              <a:rPr lang="en-US" altLang="el-GR" sz="2000" dirty="0">
                <a:solidFill>
                  <a:schemeClr val="accent2"/>
                </a:solidFill>
              </a:rPr>
              <a:t>°C</a:t>
            </a:r>
            <a:r>
              <a:rPr lang="el-GR" altLang="el-GR" sz="2000" dirty="0">
                <a:solidFill>
                  <a:schemeClr val="accent2"/>
                </a:solidFill>
              </a:rPr>
              <a:t> περίπου και διοχετεύεται από τον πυθμένα προς την κορυφή  με ταχύτητα 1</a:t>
            </a:r>
            <a:r>
              <a:rPr lang="en-US" altLang="el-GR" sz="2000" dirty="0">
                <a:solidFill>
                  <a:schemeClr val="accent2"/>
                </a:solidFill>
              </a:rPr>
              <a:t>m/s</a:t>
            </a:r>
            <a:r>
              <a:rPr lang="el-GR" altLang="el-GR" sz="2000" dirty="0">
                <a:solidFill>
                  <a:schemeClr val="accent2"/>
                </a:solidFill>
              </a:rPr>
              <a:t>. </a:t>
            </a:r>
          </a:p>
          <a:p>
            <a:pPr eaLnBrk="1" hangingPunct="1"/>
            <a:r>
              <a:rPr lang="el-GR" altLang="el-GR" sz="2000" dirty="0" smtClean="0">
                <a:solidFill>
                  <a:schemeClr val="accent2"/>
                </a:solidFill>
              </a:rPr>
              <a:t>Όταν </a:t>
            </a:r>
            <a:r>
              <a:rPr lang="el-GR" altLang="el-GR" sz="2000" dirty="0">
                <a:solidFill>
                  <a:schemeClr val="accent2"/>
                </a:solidFill>
              </a:rPr>
              <a:t>φθάσει στη κορυφή έχει περίπου υγρασία 90% (έχει παραλάβει την υγρασία από το γάλα) και το γάλα έχει αφυδατωθεί ώστε να έχει υγρασία 3-4%.</a:t>
            </a:r>
            <a:endParaRPr lang="en-US" altLang="el-GR" sz="2000" dirty="0">
              <a:solidFill>
                <a:schemeClr val="accent2"/>
              </a:solidFill>
            </a:endParaRPr>
          </a:p>
        </p:txBody>
      </p:sp>
      <p:grpSp>
        <p:nvGrpSpPr>
          <p:cNvPr id="83975" name="Group 8"/>
          <p:cNvGrpSpPr>
            <a:grpSpLocks/>
          </p:cNvGrpSpPr>
          <p:nvPr/>
        </p:nvGrpSpPr>
        <p:grpSpPr bwMode="auto">
          <a:xfrm>
            <a:off x="4284663" y="981075"/>
            <a:ext cx="4314507" cy="4951645"/>
            <a:chOff x="1247" y="663"/>
            <a:chExt cx="3356" cy="3622"/>
          </a:xfrm>
        </p:grpSpPr>
        <p:sp>
          <p:nvSpPr>
            <p:cNvPr id="83976" name="AutoShape 9"/>
            <p:cNvSpPr>
              <a:spLocks noChangeArrowheads="1"/>
            </p:cNvSpPr>
            <p:nvPr/>
          </p:nvSpPr>
          <p:spPr bwMode="auto">
            <a:xfrm rot="-5400000">
              <a:off x="2518" y="3566"/>
              <a:ext cx="408" cy="227"/>
            </a:xfrm>
            <a:prstGeom prst="leftArrow">
              <a:avLst>
                <a:gd name="adj1" fmla="val 50000"/>
                <a:gd name="adj2" fmla="val 44934"/>
              </a:avLst>
            </a:prstGeom>
            <a:solidFill>
              <a:schemeClr val="folHlink"/>
            </a:solidFill>
            <a:ln w="9525">
              <a:solidFill>
                <a:schemeClr val="folHlink"/>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83977" name="Text Box 10"/>
            <p:cNvSpPr txBox="1">
              <a:spLocks noChangeArrowheads="1"/>
            </p:cNvSpPr>
            <p:nvPr/>
          </p:nvSpPr>
          <p:spPr bwMode="auto">
            <a:xfrm>
              <a:off x="2290" y="3806"/>
              <a:ext cx="908"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Παραλαβή </a:t>
              </a:r>
            </a:p>
            <a:p>
              <a:pPr eaLnBrk="1" hangingPunct="1"/>
              <a:r>
                <a:rPr lang="el-GR" altLang="el-GR" sz="2000">
                  <a:solidFill>
                    <a:schemeClr val="accent2"/>
                  </a:solidFill>
                </a:rPr>
                <a:t>σκόνης</a:t>
              </a:r>
            </a:p>
          </p:txBody>
        </p:sp>
        <p:pic>
          <p:nvPicPr>
            <p:cNvPr id="8397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 y="663"/>
              <a:ext cx="893" cy="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9" name="AutoShape 12"/>
            <p:cNvSpPr>
              <a:spLocks noChangeArrowheads="1"/>
            </p:cNvSpPr>
            <p:nvPr/>
          </p:nvSpPr>
          <p:spPr bwMode="auto">
            <a:xfrm>
              <a:off x="3288" y="890"/>
              <a:ext cx="408" cy="136"/>
            </a:xfrm>
            <a:prstGeom prst="leftArrow">
              <a:avLst>
                <a:gd name="adj1" fmla="val 50000"/>
                <a:gd name="adj2" fmla="val 75000"/>
              </a:avLst>
            </a:prstGeom>
            <a:solidFill>
              <a:srgbClr val="0000FF"/>
            </a:solidFill>
            <a:ln w="9525">
              <a:solidFill>
                <a:srgbClr val="0000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83980" name="AutoShape 13"/>
            <p:cNvSpPr>
              <a:spLocks noChangeArrowheads="1"/>
            </p:cNvSpPr>
            <p:nvPr/>
          </p:nvSpPr>
          <p:spPr bwMode="auto">
            <a:xfrm>
              <a:off x="3198" y="2750"/>
              <a:ext cx="408" cy="136"/>
            </a:xfrm>
            <a:prstGeom prst="leftArrow">
              <a:avLst>
                <a:gd name="adj1" fmla="val 50000"/>
                <a:gd name="adj2" fmla="val 75000"/>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83981" name="AutoShape 14"/>
            <p:cNvSpPr>
              <a:spLocks noChangeArrowheads="1"/>
            </p:cNvSpPr>
            <p:nvPr/>
          </p:nvSpPr>
          <p:spPr bwMode="auto">
            <a:xfrm rot="5400000">
              <a:off x="2880" y="2251"/>
              <a:ext cx="408" cy="136"/>
            </a:xfrm>
            <a:prstGeom prst="leftArrow">
              <a:avLst>
                <a:gd name="adj1" fmla="val 50000"/>
                <a:gd name="adj2" fmla="val 75000"/>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83982" name="AutoShape 15"/>
            <p:cNvSpPr>
              <a:spLocks noChangeArrowheads="1"/>
            </p:cNvSpPr>
            <p:nvPr/>
          </p:nvSpPr>
          <p:spPr bwMode="auto">
            <a:xfrm rot="-5400000">
              <a:off x="2880" y="1298"/>
              <a:ext cx="408" cy="136"/>
            </a:xfrm>
            <a:prstGeom prst="leftArrow">
              <a:avLst>
                <a:gd name="adj1" fmla="val 50000"/>
                <a:gd name="adj2" fmla="val 75000"/>
              </a:avLst>
            </a:prstGeom>
            <a:solidFill>
              <a:srgbClr val="0000FF"/>
            </a:solidFill>
            <a:ln w="9525">
              <a:solidFill>
                <a:srgbClr val="0000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83983" name="AutoShape 16"/>
            <p:cNvSpPr>
              <a:spLocks noChangeArrowheads="1"/>
            </p:cNvSpPr>
            <p:nvPr/>
          </p:nvSpPr>
          <p:spPr bwMode="auto">
            <a:xfrm>
              <a:off x="1927" y="1071"/>
              <a:ext cx="408" cy="182"/>
            </a:xfrm>
            <a:prstGeom prst="leftArrow">
              <a:avLst>
                <a:gd name="adj1" fmla="val 50000"/>
                <a:gd name="adj2" fmla="val 56044"/>
              </a:avLst>
            </a:prstGeom>
            <a:solidFill>
              <a:schemeClr val="bg2"/>
            </a:solidFill>
            <a:ln w="9525">
              <a:solidFill>
                <a:srgbClr val="969696"/>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83984" name="Text Box 17"/>
            <p:cNvSpPr txBox="1">
              <a:spLocks noChangeArrowheads="1"/>
            </p:cNvSpPr>
            <p:nvPr/>
          </p:nvSpPr>
          <p:spPr bwMode="auto">
            <a:xfrm>
              <a:off x="3652" y="712"/>
              <a:ext cx="815"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Είσοδος </a:t>
              </a:r>
            </a:p>
            <a:p>
              <a:pPr eaLnBrk="1" hangingPunct="1"/>
              <a:r>
                <a:rPr lang="el-GR" altLang="el-GR" sz="2000">
                  <a:solidFill>
                    <a:schemeClr val="accent2"/>
                  </a:solidFill>
                </a:rPr>
                <a:t>γάλακτος</a:t>
              </a:r>
            </a:p>
          </p:txBody>
        </p:sp>
        <p:sp>
          <p:nvSpPr>
            <p:cNvPr id="83985" name="Text Box 18"/>
            <p:cNvSpPr txBox="1">
              <a:spLocks noChangeArrowheads="1"/>
            </p:cNvSpPr>
            <p:nvPr/>
          </p:nvSpPr>
          <p:spPr bwMode="auto">
            <a:xfrm>
              <a:off x="3560" y="2568"/>
              <a:ext cx="1043"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Είσοδος </a:t>
              </a:r>
            </a:p>
            <a:p>
              <a:pPr eaLnBrk="1" hangingPunct="1"/>
              <a:r>
                <a:rPr lang="el-GR" altLang="el-GR" sz="2000">
                  <a:solidFill>
                    <a:schemeClr val="accent2"/>
                  </a:solidFill>
                </a:rPr>
                <a:t>θερμού αέρα</a:t>
              </a:r>
            </a:p>
          </p:txBody>
        </p:sp>
        <p:sp>
          <p:nvSpPr>
            <p:cNvPr id="83986" name="Text Box 19"/>
            <p:cNvSpPr txBox="1">
              <a:spLocks noChangeArrowheads="1"/>
            </p:cNvSpPr>
            <p:nvPr/>
          </p:nvSpPr>
          <p:spPr bwMode="auto">
            <a:xfrm>
              <a:off x="1247" y="933"/>
              <a:ext cx="862"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Έξοδος </a:t>
              </a:r>
            </a:p>
            <a:p>
              <a:pPr eaLnBrk="1" hangingPunct="1"/>
              <a:r>
                <a:rPr lang="el-GR" altLang="el-GR" sz="2000">
                  <a:solidFill>
                    <a:schemeClr val="accent2"/>
                  </a:solidFill>
                </a:rPr>
                <a:t>υγρασίας</a:t>
              </a:r>
            </a:p>
          </p:txBody>
        </p:sp>
      </p:grpSp>
      <p:sp>
        <p:nvSpPr>
          <p:cNvPr id="19"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859751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00FEC065-7260-48C5-BB2B-EAC720DD5909}" type="slidenum">
              <a:rPr lang="el-GR"/>
              <a:pPr>
                <a:defRPr/>
              </a:pPr>
              <a:t>20</a:t>
            </a:fld>
            <a:endParaRPr lang="el-GR"/>
          </a:p>
        </p:txBody>
      </p:sp>
      <p:sp>
        <p:nvSpPr>
          <p:cNvPr id="84997" name="Text Box 5"/>
          <p:cNvSpPr txBox="1">
            <a:spLocks noChangeArrowheads="1"/>
          </p:cNvSpPr>
          <p:nvPr/>
        </p:nvSpPr>
        <p:spPr bwMode="auto">
          <a:xfrm>
            <a:off x="467543" y="620713"/>
            <a:ext cx="511251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μέθοδος έχει ελάχιστο κόστος και αποδίδει </a:t>
            </a:r>
            <a:r>
              <a:rPr lang="el-GR" altLang="el-GR" sz="2000" dirty="0" err="1">
                <a:solidFill>
                  <a:schemeClr val="accent2"/>
                </a:solidFill>
              </a:rPr>
              <a:t>γαλακτόσκονη</a:t>
            </a:r>
            <a:r>
              <a:rPr lang="el-GR" altLang="el-GR" sz="2000" dirty="0">
                <a:solidFill>
                  <a:schemeClr val="accent2"/>
                </a:solidFill>
              </a:rPr>
              <a:t> ταχείας διαλυτότητας, καλής γευστικότητας και χωρίς καμία υποβάθμιση της θρεπτικής αξίας του γάλακτος.</a:t>
            </a:r>
          </a:p>
          <a:p>
            <a:pPr eaLnBrk="1" hangingPunct="1"/>
            <a:endParaRPr lang="el-GR" altLang="el-GR" sz="2000" dirty="0">
              <a:solidFill>
                <a:schemeClr val="accent2"/>
              </a:solidFill>
            </a:endParaRPr>
          </a:p>
          <a:p>
            <a:pPr eaLnBrk="1" hangingPunct="1"/>
            <a:r>
              <a:rPr lang="el-GR" altLang="el-GR" sz="2000" dirty="0">
                <a:solidFill>
                  <a:schemeClr val="accent2"/>
                </a:solidFill>
              </a:rPr>
              <a:t>Παρόλα τα πλεονεκτήματα </a:t>
            </a:r>
            <a:r>
              <a:rPr lang="el-GR" altLang="el-GR" sz="2000" b="1" dirty="0">
                <a:solidFill>
                  <a:schemeClr val="accent2"/>
                </a:solidFill>
              </a:rPr>
              <a:t>δεν βρήκε εφαρμογή λόγω του τύπου των εγκαταστάσεων που απαιτεί.</a:t>
            </a:r>
            <a:endParaRPr lang="en-US" altLang="el-GR" sz="2000" b="1" dirty="0">
              <a:solidFill>
                <a:schemeClr val="accent2"/>
              </a:solidFill>
            </a:endParaRPr>
          </a:p>
        </p:txBody>
      </p:sp>
      <p:pic>
        <p:nvPicPr>
          <p:cNvPr id="849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614239"/>
            <a:ext cx="2562741" cy="525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2533832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008D7CC7-B3AA-4DE0-8D86-E384FDCE603E}" type="slidenum">
              <a:rPr lang="el-GR"/>
              <a:pPr>
                <a:defRPr/>
              </a:pPr>
              <a:t>21</a:t>
            </a:fld>
            <a:endParaRPr lang="el-GR"/>
          </a:p>
        </p:txBody>
      </p:sp>
      <p:sp>
        <p:nvSpPr>
          <p:cNvPr id="86021" name="Text Box 5"/>
          <p:cNvSpPr txBox="1">
            <a:spLocks noChangeArrowheads="1"/>
          </p:cNvSpPr>
          <p:nvPr/>
        </p:nvSpPr>
        <p:spPr bwMode="auto">
          <a:xfrm>
            <a:off x="971600" y="476251"/>
            <a:ext cx="4033838" cy="454025"/>
          </a:xfrm>
          <a:prstGeom prst="rect">
            <a:avLst/>
          </a:prstGeom>
          <a:noFill/>
          <a:ln w="571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Μέθοδος ανεμοστρόβιλου</a:t>
            </a:r>
          </a:p>
        </p:txBody>
      </p:sp>
      <p:sp>
        <p:nvSpPr>
          <p:cNvPr id="86022" name="Text Box 6"/>
          <p:cNvSpPr txBox="1">
            <a:spLocks noChangeArrowheads="1"/>
          </p:cNvSpPr>
          <p:nvPr/>
        </p:nvSpPr>
        <p:spPr bwMode="auto">
          <a:xfrm>
            <a:off x="539553" y="1491357"/>
            <a:ext cx="8136904"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Το γάλα συμπυκνώνεται (35% στερεά) και </a:t>
            </a:r>
            <a:r>
              <a:rPr lang="el-GR" altLang="el-GR" sz="2000" dirty="0" err="1">
                <a:solidFill>
                  <a:schemeClr val="accent2"/>
                </a:solidFill>
              </a:rPr>
              <a:t>εκνεφώνεται</a:t>
            </a:r>
            <a:r>
              <a:rPr lang="el-GR" altLang="el-GR" sz="2000" dirty="0">
                <a:solidFill>
                  <a:schemeClr val="accent2"/>
                </a:solidFill>
              </a:rPr>
              <a:t> με την βοήθεια ισχυρού ρεύματος αέρα ταχύτητας 500</a:t>
            </a:r>
            <a:r>
              <a:rPr lang="en-US" altLang="el-GR" sz="2000" dirty="0">
                <a:solidFill>
                  <a:schemeClr val="accent2"/>
                </a:solidFill>
              </a:rPr>
              <a:t>m/sec</a:t>
            </a:r>
            <a:r>
              <a:rPr lang="el-GR" altLang="el-GR" sz="2000" dirty="0">
                <a:solidFill>
                  <a:schemeClr val="accent2"/>
                </a:solidFill>
              </a:rPr>
              <a:t> και θερμοκρασίας 550-650</a:t>
            </a:r>
            <a:r>
              <a:rPr lang="en-US" altLang="el-GR" sz="2000" dirty="0">
                <a:solidFill>
                  <a:schemeClr val="accent2"/>
                </a:solidFill>
              </a:rPr>
              <a:t>°C</a:t>
            </a:r>
            <a:r>
              <a:rPr lang="el-GR" altLang="el-GR" sz="2000" dirty="0">
                <a:solidFill>
                  <a:schemeClr val="accent2"/>
                </a:solidFill>
              </a:rPr>
              <a:t> σε σωλήνα ξηράνσεως.</a:t>
            </a:r>
          </a:p>
          <a:p>
            <a:pPr eaLnBrk="1" hangingPunct="1"/>
            <a:endParaRPr lang="el-GR" altLang="el-GR" sz="2000" dirty="0">
              <a:solidFill>
                <a:schemeClr val="accent2"/>
              </a:solidFill>
            </a:endParaRPr>
          </a:p>
          <a:p>
            <a:pPr eaLnBrk="1" hangingPunct="1"/>
            <a:r>
              <a:rPr lang="el-GR" altLang="el-GR" sz="2000" dirty="0">
                <a:solidFill>
                  <a:schemeClr val="accent2"/>
                </a:solidFill>
              </a:rPr>
              <a:t>Το αρχικό αυτό ρεύμα αέρα επιτελεί και το μεγαλύτερο μέρος της ξηράνσεως σχεδόν ακαριαία  (</a:t>
            </a:r>
            <a:r>
              <a:rPr lang="en-US" altLang="el-GR" sz="2000" dirty="0" err="1">
                <a:solidFill>
                  <a:schemeClr val="accent2"/>
                </a:solidFill>
              </a:rPr>
              <a:t>msecond</a:t>
            </a:r>
            <a:r>
              <a:rPr lang="en-US" altLang="el-GR" sz="2000" dirty="0">
                <a:solidFill>
                  <a:schemeClr val="accent2"/>
                </a:solidFill>
              </a:rPr>
              <a:t>). </a:t>
            </a:r>
            <a:r>
              <a:rPr lang="el-GR" altLang="el-GR" sz="2000" dirty="0">
                <a:solidFill>
                  <a:schemeClr val="accent2"/>
                </a:solidFill>
              </a:rPr>
              <a:t>Η ξήρανση συμπληρώνεται από το δεύτερο ρεύμα αέρα θερμοκρασίας 50-90</a:t>
            </a:r>
            <a:r>
              <a:rPr lang="en-US" altLang="el-GR" sz="2000" dirty="0">
                <a:solidFill>
                  <a:schemeClr val="accent2"/>
                </a:solidFill>
              </a:rPr>
              <a:t>°C</a:t>
            </a:r>
            <a:r>
              <a:rPr lang="el-GR" altLang="el-GR" sz="2000" dirty="0">
                <a:solidFill>
                  <a:schemeClr val="accent2"/>
                </a:solidFill>
              </a:rPr>
              <a:t>.</a:t>
            </a:r>
            <a:endParaRPr lang="en-US" altLang="el-GR" sz="2000" dirty="0">
              <a:solidFill>
                <a:schemeClr val="accent2"/>
              </a:solidFill>
            </a:endParaRPr>
          </a:p>
        </p:txBody>
      </p:sp>
      <p:sp>
        <p:nvSpPr>
          <p:cNvPr id="86023" name="Text Box 7"/>
          <p:cNvSpPr txBox="1">
            <a:spLocks noChangeArrowheads="1"/>
          </p:cNvSpPr>
          <p:nvPr/>
        </p:nvSpPr>
        <p:spPr bwMode="auto">
          <a:xfrm>
            <a:off x="539553" y="3933056"/>
            <a:ext cx="813690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μέθοδος αποδίδει </a:t>
            </a:r>
            <a:r>
              <a:rPr lang="el-GR" altLang="el-GR" sz="2000" b="1" dirty="0">
                <a:solidFill>
                  <a:schemeClr val="accent2"/>
                </a:solidFill>
              </a:rPr>
              <a:t>λεπτόκοκκη </a:t>
            </a:r>
            <a:r>
              <a:rPr lang="el-GR" altLang="el-GR" sz="2000" b="1" dirty="0" err="1">
                <a:solidFill>
                  <a:schemeClr val="accent2"/>
                </a:solidFill>
              </a:rPr>
              <a:t>γαλακτόσκονη</a:t>
            </a:r>
            <a:r>
              <a:rPr lang="el-GR" altLang="el-GR" sz="2000" dirty="0">
                <a:solidFill>
                  <a:schemeClr val="accent2"/>
                </a:solidFill>
              </a:rPr>
              <a:t> (μέγεθος σωματιδίων 40μ</a:t>
            </a:r>
            <a:r>
              <a:rPr lang="en-US" altLang="el-GR" sz="2000" dirty="0">
                <a:solidFill>
                  <a:schemeClr val="accent2"/>
                </a:solidFill>
              </a:rPr>
              <a:t>m) </a:t>
            </a:r>
            <a:r>
              <a:rPr lang="el-GR" altLang="el-GR" sz="2000" dirty="0">
                <a:solidFill>
                  <a:schemeClr val="accent2"/>
                </a:solidFill>
              </a:rPr>
              <a:t>και καλής διαλυτότητας. Παρά την υψηλή θερμοκρασία του αρχικού ρεύματος αέρα </a:t>
            </a:r>
            <a:r>
              <a:rPr lang="el-GR" altLang="el-GR" sz="2000" b="1" dirty="0">
                <a:solidFill>
                  <a:schemeClr val="accent2"/>
                </a:solidFill>
              </a:rPr>
              <a:t>δεν υπάρχει βλάβη στα θρεπτικά συστατικά του γάλακτος λόγω του μικρού χρόνου εκθέσεως</a:t>
            </a:r>
            <a:r>
              <a:rPr lang="el-GR" altLang="el-GR" sz="2000" dirty="0">
                <a:solidFill>
                  <a:schemeClr val="accent2"/>
                </a:solidFill>
              </a:rPr>
              <a:t>. </a:t>
            </a: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2388943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8679A0F-B8F1-46F7-9C99-A2D21B39AE51}" type="slidenum">
              <a:rPr lang="el-GR"/>
              <a:pPr>
                <a:defRPr/>
              </a:pPr>
              <a:t>22</a:t>
            </a:fld>
            <a:endParaRPr lang="el-GR"/>
          </a:p>
        </p:txBody>
      </p:sp>
      <p:sp>
        <p:nvSpPr>
          <p:cNvPr id="87045" name="Text Box 5"/>
          <p:cNvSpPr txBox="1">
            <a:spLocks noChangeArrowheads="1"/>
          </p:cNvSpPr>
          <p:nvPr/>
        </p:nvSpPr>
        <p:spPr bwMode="auto">
          <a:xfrm>
            <a:off x="486595" y="439737"/>
            <a:ext cx="6626225" cy="879475"/>
          </a:xfrm>
          <a:prstGeom prst="rect">
            <a:avLst/>
          </a:prstGeom>
          <a:noFill/>
          <a:ln w="571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Λυόφιλη αποξήρανση (λυοφιλοποίηση) </a:t>
            </a:r>
            <a:r>
              <a:rPr lang="en-US" altLang="el-GR" sz="2400" b="1">
                <a:solidFill>
                  <a:schemeClr val="accent2"/>
                </a:solidFill>
              </a:rPr>
              <a:t>Freeze dryer </a:t>
            </a:r>
            <a:endParaRPr lang="el-GR" altLang="el-GR" sz="2400" b="1">
              <a:solidFill>
                <a:schemeClr val="accent2"/>
              </a:solidFill>
            </a:endParaRPr>
          </a:p>
        </p:txBody>
      </p:sp>
      <p:sp>
        <p:nvSpPr>
          <p:cNvPr id="87046" name="Text Box 6"/>
          <p:cNvSpPr txBox="1">
            <a:spLocks noChangeArrowheads="1"/>
          </p:cNvSpPr>
          <p:nvPr/>
        </p:nvSpPr>
        <p:spPr bwMode="auto">
          <a:xfrm>
            <a:off x="467545" y="1474440"/>
            <a:ext cx="82089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Γαλακτόσκονη </a:t>
            </a:r>
            <a:r>
              <a:rPr lang="el-GR" altLang="el-GR" sz="2400" b="1">
                <a:solidFill>
                  <a:schemeClr val="accent2"/>
                </a:solidFill>
              </a:rPr>
              <a:t>υψηλής ποιότητας</a:t>
            </a:r>
            <a:r>
              <a:rPr lang="el-GR" altLang="el-GR" sz="2000">
                <a:solidFill>
                  <a:schemeClr val="accent2"/>
                </a:solidFill>
              </a:rPr>
              <a:t> αλλά το μεγάλο κόστος παραγωγής (δεκαπλάσιο της μεθόδου της εκνεφώσεως) αποτρέπει προς το παρόν την βιομηχανικής της εφαρμογή σε ευρεία κλίμακα.</a:t>
            </a:r>
          </a:p>
          <a:p>
            <a:pPr eaLnBrk="1" hangingPunct="1"/>
            <a:endParaRPr lang="el-GR" altLang="el-GR" sz="2000">
              <a:solidFill>
                <a:schemeClr val="accent2"/>
              </a:solidFill>
            </a:endParaRPr>
          </a:p>
          <a:p>
            <a:pPr eaLnBrk="1" hangingPunct="1"/>
            <a:r>
              <a:rPr lang="el-GR" altLang="el-GR" sz="2000">
                <a:solidFill>
                  <a:schemeClr val="accent2"/>
                </a:solidFill>
              </a:rPr>
              <a:t> Είναι η </a:t>
            </a:r>
            <a:r>
              <a:rPr lang="el-GR" altLang="el-GR" sz="2000" b="1">
                <a:solidFill>
                  <a:schemeClr val="accent2"/>
                </a:solidFill>
              </a:rPr>
              <a:t>καλύτερη μέθοδος από άποψη διατήρησης των οργανοληπτικών ιδιοτήτων και της θρεπτικής αξίας του γάλακτος.</a:t>
            </a:r>
          </a:p>
          <a:p>
            <a:pPr eaLnBrk="1" hangingPunct="1"/>
            <a:endParaRPr lang="el-GR" altLang="el-GR" sz="2000" b="1">
              <a:solidFill>
                <a:schemeClr val="accent2"/>
              </a:solidFill>
            </a:endParaRPr>
          </a:p>
          <a:p>
            <a:pPr eaLnBrk="1" hangingPunct="1"/>
            <a:endParaRPr lang="el-GR" altLang="el-GR" sz="2000" b="1">
              <a:solidFill>
                <a:schemeClr val="accent2"/>
              </a:solidFill>
            </a:endParaRPr>
          </a:p>
          <a:p>
            <a:pPr eaLnBrk="1" hangingPunct="1"/>
            <a:r>
              <a:rPr lang="en-US" altLang="el-GR" sz="2000" b="1">
                <a:solidFill>
                  <a:schemeClr val="accent2"/>
                </a:solidFill>
              </a:rPr>
              <a:t>P, T : </a:t>
            </a:r>
            <a:r>
              <a:rPr lang="el-GR" altLang="el-GR" sz="2000" b="1">
                <a:solidFill>
                  <a:schemeClr val="accent2"/>
                </a:solidFill>
              </a:rPr>
              <a:t>Τριπλό σημείο (συνυπάρχει υγρή, αέρια και στερεή φάση) </a:t>
            </a:r>
          </a:p>
          <a:p>
            <a:pPr eaLnBrk="1" hangingPunct="1"/>
            <a:endParaRPr lang="el-GR" altLang="el-GR" sz="2000" b="1">
              <a:solidFill>
                <a:schemeClr val="accent2"/>
              </a:solidFill>
            </a:endParaRPr>
          </a:p>
          <a:p>
            <a:pPr eaLnBrk="1" hangingPunct="1"/>
            <a:r>
              <a:rPr lang="el-GR" altLang="el-GR" sz="2000" b="1">
                <a:solidFill>
                  <a:schemeClr val="accent2"/>
                </a:solidFill>
              </a:rPr>
              <a:t>Ι. κατάψυξη (υγρό </a:t>
            </a:r>
            <a:r>
              <a:rPr lang="el-GR" altLang="el-GR" sz="2000" b="1">
                <a:solidFill>
                  <a:schemeClr val="accent2"/>
                </a:solidFill>
                <a:sym typeface="Wingdings" pitchFamily="2" charset="2"/>
              </a:rPr>
              <a:t> στερεό : πάγος)</a:t>
            </a:r>
            <a:endParaRPr lang="el-GR" altLang="el-GR" sz="2000" b="1">
              <a:solidFill>
                <a:schemeClr val="accent2"/>
              </a:solidFill>
            </a:endParaRPr>
          </a:p>
          <a:p>
            <a:pPr eaLnBrk="1" hangingPunct="1"/>
            <a:r>
              <a:rPr lang="el-GR" altLang="el-GR" sz="2000" b="1" i="1">
                <a:solidFill>
                  <a:schemeClr val="accent2"/>
                </a:solidFill>
              </a:rPr>
              <a:t>ΙΙ</a:t>
            </a:r>
            <a:r>
              <a:rPr lang="el-GR" altLang="el-GR" sz="2000" b="1" i="1" u="sng">
                <a:solidFill>
                  <a:schemeClr val="accent2"/>
                </a:solidFill>
              </a:rPr>
              <a:t>. Εξάχνωση πάγου (στερεό </a:t>
            </a:r>
            <a:r>
              <a:rPr lang="el-GR" altLang="el-GR" sz="2000" b="1" i="1" u="sng">
                <a:solidFill>
                  <a:schemeClr val="accent2"/>
                </a:solidFill>
                <a:sym typeface="Wingdings" pitchFamily="2" charset="2"/>
              </a:rPr>
              <a:t> αέριο)</a:t>
            </a:r>
          </a:p>
          <a:p>
            <a:pPr eaLnBrk="1" hangingPunct="1"/>
            <a:r>
              <a:rPr lang="el-GR" altLang="el-GR" sz="2000" b="1">
                <a:solidFill>
                  <a:schemeClr val="accent2"/>
                </a:solidFill>
                <a:sym typeface="Wingdings" pitchFamily="2" charset="2"/>
              </a:rPr>
              <a:t>ΙΙΙ. Απομάκρυνση λίγων υδρατμών με ξήρανση </a:t>
            </a:r>
            <a:endParaRPr lang="el-GR" altLang="el-GR" sz="2000" b="1">
              <a:solidFill>
                <a:schemeClr val="accent2"/>
              </a:solidFill>
            </a:endParaRP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2888016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6188AD14-1832-4630-AE25-268F1929B2EE}" type="slidenum">
              <a:rPr lang="el-GR"/>
              <a:pPr>
                <a:defRPr/>
              </a:pPr>
              <a:t>23</a:t>
            </a:fld>
            <a:endParaRPr lang="el-GR"/>
          </a:p>
        </p:txBody>
      </p:sp>
      <p:sp>
        <p:nvSpPr>
          <p:cNvPr id="497669" name="Text Box 5"/>
          <p:cNvSpPr txBox="1">
            <a:spLocks noChangeArrowheads="1"/>
          </p:cNvSpPr>
          <p:nvPr/>
        </p:nvSpPr>
        <p:spPr bwMode="auto">
          <a:xfrm>
            <a:off x="827584" y="404813"/>
            <a:ext cx="6265863" cy="514350"/>
          </a:xfrm>
          <a:prstGeom prst="rect">
            <a:avLst/>
          </a:prstGeom>
          <a:noFill/>
          <a:ln w="57150">
            <a:solidFill>
              <a:srgbClr val="7030A0"/>
            </a:solidFill>
            <a:miter lim="800000"/>
            <a:headEnd/>
            <a:tailEnd/>
          </a:ln>
          <a:effectLst/>
        </p:spPr>
        <p:txBody>
          <a:bodyPr>
            <a:spAutoFit/>
          </a:bodyPr>
          <a:lstStyle/>
          <a:p>
            <a:pPr>
              <a:defRPr/>
            </a:pPr>
            <a:r>
              <a:rPr lang="el-GR" sz="2400" b="1">
                <a:solidFill>
                  <a:schemeClr val="accent2"/>
                </a:solidFill>
                <a:effectLst>
                  <a:outerShdw blurRad="38100" dist="38100" dir="2700000" algn="tl">
                    <a:srgbClr val="C0C0C0"/>
                  </a:outerShdw>
                </a:effectLst>
              </a:rPr>
              <a:t>Γαλακτόσκονη στιγμιαίας διαλυτότητας</a:t>
            </a:r>
          </a:p>
        </p:txBody>
      </p:sp>
      <p:sp>
        <p:nvSpPr>
          <p:cNvPr id="88070" name="Text Box 7"/>
          <p:cNvSpPr txBox="1">
            <a:spLocks noChangeArrowheads="1"/>
          </p:cNvSpPr>
          <p:nvPr/>
        </p:nvSpPr>
        <p:spPr bwMode="auto">
          <a:xfrm>
            <a:off x="395289" y="981075"/>
            <a:ext cx="82105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a:t>
            </a:r>
            <a:r>
              <a:rPr lang="el-GR" altLang="el-GR" sz="2000" dirty="0" err="1">
                <a:solidFill>
                  <a:schemeClr val="accent2"/>
                </a:solidFill>
              </a:rPr>
              <a:t>γαλακτόσκονη</a:t>
            </a:r>
            <a:r>
              <a:rPr lang="el-GR" altLang="el-GR" sz="2000" dirty="0">
                <a:solidFill>
                  <a:schemeClr val="accent2"/>
                </a:solidFill>
              </a:rPr>
              <a:t> που παράγεται ακόμα και με τις καλύτερες μεθόδους που αναφέρθηκαν, εξακολουθεί να παρουσιάζει ορισμένα </a:t>
            </a:r>
            <a:r>
              <a:rPr lang="el-GR" altLang="el-GR" sz="2000" b="1" dirty="0">
                <a:solidFill>
                  <a:schemeClr val="accent2"/>
                </a:solidFill>
              </a:rPr>
              <a:t>μειονεκτήματα</a:t>
            </a:r>
            <a:r>
              <a:rPr lang="el-GR" altLang="el-GR" sz="2000" dirty="0">
                <a:solidFill>
                  <a:schemeClr val="accent2"/>
                </a:solidFill>
              </a:rPr>
              <a:t>, τα οποία αναφέρονται στην ικανότητα διαβροχής, την ταχύτητα βυθίσεως και την ταχύτητα διασποράς (διαλύσεως)</a:t>
            </a:r>
            <a:endParaRPr lang="en-US" altLang="el-GR" sz="2000" dirty="0">
              <a:solidFill>
                <a:schemeClr val="accent2"/>
              </a:solidFill>
            </a:endParaRPr>
          </a:p>
        </p:txBody>
      </p:sp>
      <p:sp>
        <p:nvSpPr>
          <p:cNvPr id="88071" name="Text Box 8"/>
          <p:cNvSpPr txBox="1">
            <a:spLocks noChangeArrowheads="1"/>
          </p:cNvSpPr>
          <p:nvPr/>
        </p:nvSpPr>
        <p:spPr bwMode="auto">
          <a:xfrm>
            <a:off x="539552" y="2636838"/>
            <a:ext cx="4176911"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Τα μειονεκτήματα αυτά δεν έχουν και τόσο μεγάλη σημασία σε επίπεδο βιομηχανίας που χρησιμοποιεί </a:t>
            </a:r>
            <a:r>
              <a:rPr lang="el-GR" altLang="el-GR" sz="2000" dirty="0" err="1">
                <a:solidFill>
                  <a:schemeClr val="accent2"/>
                </a:solidFill>
              </a:rPr>
              <a:t>γαλακτόσκονη</a:t>
            </a:r>
            <a:r>
              <a:rPr lang="el-GR" altLang="el-GR" sz="2000" dirty="0">
                <a:solidFill>
                  <a:schemeClr val="accent2"/>
                </a:solidFill>
              </a:rPr>
              <a:t>, αλλά έχει μεγάλη σημασία σε επίπεδο καταναλωτή.</a:t>
            </a:r>
            <a:endParaRPr lang="en-US" altLang="el-GR" sz="2000" dirty="0">
              <a:solidFill>
                <a:schemeClr val="accent2"/>
              </a:solidFill>
            </a:endParaRPr>
          </a:p>
        </p:txBody>
      </p:sp>
      <p:sp>
        <p:nvSpPr>
          <p:cNvPr id="497673" name="Text Box 9"/>
          <p:cNvSpPr txBox="1">
            <a:spLocks noChangeArrowheads="1"/>
          </p:cNvSpPr>
          <p:nvPr/>
        </p:nvSpPr>
        <p:spPr bwMode="auto">
          <a:xfrm>
            <a:off x="467421" y="4927898"/>
            <a:ext cx="8066286" cy="1446550"/>
          </a:xfrm>
          <a:prstGeom prst="rect">
            <a:avLst/>
          </a:prstGeom>
          <a:noFill/>
          <a:ln w="9525">
            <a:noFill/>
            <a:miter lim="800000"/>
            <a:headEnd/>
            <a:tailEnd/>
          </a:ln>
          <a:effectLst/>
        </p:spPr>
        <p:txBody>
          <a:bodyPr wrap="square">
            <a:spAutoFit/>
          </a:bodyPr>
          <a:lstStyle/>
          <a:p>
            <a:pPr>
              <a:defRPr/>
            </a:pPr>
            <a:r>
              <a:rPr lang="el-GR" sz="2000" dirty="0">
                <a:solidFill>
                  <a:schemeClr val="accent2"/>
                </a:solidFill>
              </a:rPr>
              <a:t>Η τεχνολογία έλυσε το πρόβλημα αυτό με την παραγωγή της </a:t>
            </a:r>
            <a:r>
              <a:rPr lang="el-GR" sz="2400" b="1" dirty="0" err="1">
                <a:solidFill>
                  <a:schemeClr val="accent2"/>
                </a:solidFill>
                <a:effectLst>
                  <a:outerShdw blurRad="38100" dist="38100" dir="2700000" algn="tl">
                    <a:srgbClr val="C0C0C0"/>
                  </a:outerShdw>
                </a:effectLst>
              </a:rPr>
              <a:t>γαλακτόσκονης</a:t>
            </a:r>
            <a:r>
              <a:rPr lang="el-GR" sz="2400" b="1" dirty="0">
                <a:solidFill>
                  <a:schemeClr val="accent2"/>
                </a:solidFill>
                <a:effectLst>
                  <a:outerShdw blurRad="38100" dist="38100" dir="2700000" algn="tl">
                    <a:srgbClr val="C0C0C0"/>
                  </a:outerShdw>
                </a:effectLst>
              </a:rPr>
              <a:t> στιγμιαίας διαλυτότητας (</a:t>
            </a:r>
            <a:r>
              <a:rPr lang="en-US" sz="2400" b="1" dirty="0">
                <a:solidFill>
                  <a:schemeClr val="accent2"/>
                </a:solidFill>
                <a:effectLst>
                  <a:outerShdw blurRad="38100" dist="38100" dir="2700000" algn="tl">
                    <a:srgbClr val="C0C0C0"/>
                  </a:outerShdw>
                </a:effectLst>
              </a:rPr>
              <a:t>instant milk powder).</a:t>
            </a:r>
            <a:r>
              <a:rPr lang="en-US" sz="2000" dirty="0">
                <a:solidFill>
                  <a:schemeClr val="accent2"/>
                </a:solidFill>
              </a:rPr>
              <a:t> </a:t>
            </a:r>
            <a:r>
              <a:rPr lang="el-GR" sz="2000" dirty="0">
                <a:solidFill>
                  <a:schemeClr val="accent2"/>
                </a:solidFill>
              </a:rPr>
              <a:t>Σήμερα </a:t>
            </a:r>
            <a:r>
              <a:rPr lang="el-GR" sz="2000" b="1" u="sng" dirty="0">
                <a:solidFill>
                  <a:schemeClr val="accent2"/>
                </a:solidFill>
              </a:rPr>
              <a:t>όλη σχεδόν</a:t>
            </a:r>
            <a:r>
              <a:rPr lang="el-GR" sz="2000" dirty="0">
                <a:solidFill>
                  <a:schemeClr val="accent2"/>
                </a:solidFill>
              </a:rPr>
              <a:t> η ποσότητα της αποβουτυρωμένης </a:t>
            </a:r>
            <a:r>
              <a:rPr lang="el-GR" sz="2000" dirty="0" err="1">
                <a:solidFill>
                  <a:schemeClr val="accent2"/>
                </a:solidFill>
              </a:rPr>
              <a:t>γαλακτόσκονης</a:t>
            </a:r>
            <a:r>
              <a:rPr lang="el-GR" sz="2000" dirty="0">
                <a:solidFill>
                  <a:schemeClr val="accent2"/>
                </a:solidFill>
              </a:rPr>
              <a:t> οικιακής χρήσεως είναι τύπου </a:t>
            </a:r>
            <a:r>
              <a:rPr lang="en-US" sz="2000" b="1" dirty="0">
                <a:solidFill>
                  <a:schemeClr val="accent2"/>
                </a:solidFill>
              </a:rPr>
              <a:t>“Instant”.</a:t>
            </a:r>
          </a:p>
        </p:txBody>
      </p:sp>
      <p:pic>
        <p:nvPicPr>
          <p:cNvPr id="8807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205038"/>
            <a:ext cx="3573073" cy="26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466709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E0A3A4C0-8F7F-4721-803D-9F874BB8B234}" type="slidenum">
              <a:rPr lang="el-GR"/>
              <a:pPr>
                <a:defRPr/>
              </a:pPr>
              <a:t>24</a:t>
            </a:fld>
            <a:endParaRPr lang="el-GR"/>
          </a:p>
        </p:txBody>
      </p:sp>
      <p:sp>
        <p:nvSpPr>
          <p:cNvPr id="89093" name="Text Box 5"/>
          <p:cNvSpPr txBox="1">
            <a:spLocks noChangeArrowheads="1"/>
          </p:cNvSpPr>
          <p:nvPr/>
        </p:nvSpPr>
        <p:spPr bwMode="auto">
          <a:xfrm>
            <a:off x="611561" y="333375"/>
            <a:ext cx="799288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Όλες οι μέθοδοι που χρησιμοποιούνται και σήμερα, στηρίζονται στην ανακάλυψη του </a:t>
            </a:r>
            <a:r>
              <a:rPr lang="en-US" altLang="el-GR" sz="2000" b="1" dirty="0">
                <a:solidFill>
                  <a:schemeClr val="accent2"/>
                </a:solidFill>
              </a:rPr>
              <a:t>Peebles</a:t>
            </a:r>
            <a:r>
              <a:rPr lang="el-GR" altLang="el-GR" sz="2000" dirty="0">
                <a:solidFill>
                  <a:schemeClr val="accent2"/>
                </a:solidFill>
              </a:rPr>
              <a:t> ο οποίος παρατήρησε πως </a:t>
            </a:r>
            <a:r>
              <a:rPr lang="el-GR" altLang="el-GR" sz="2000" b="1" dirty="0">
                <a:solidFill>
                  <a:schemeClr val="accent2"/>
                </a:solidFill>
              </a:rPr>
              <a:t>αν υγρανθεί η </a:t>
            </a:r>
            <a:r>
              <a:rPr lang="el-GR" altLang="el-GR" sz="2000" b="1" dirty="0" err="1">
                <a:solidFill>
                  <a:schemeClr val="accent2"/>
                </a:solidFill>
              </a:rPr>
              <a:t>γαλακτόσκονη</a:t>
            </a:r>
            <a:r>
              <a:rPr lang="el-GR" altLang="el-GR" sz="2000" b="1" dirty="0">
                <a:solidFill>
                  <a:schemeClr val="accent2"/>
                </a:solidFill>
              </a:rPr>
              <a:t> που παράγεται με τη μέθοδο της </a:t>
            </a:r>
            <a:r>
              <a:rPr lang="el-GR" altLang="el-GR" sz="2000" b="1" dirty="0" err="1">
                <a:solidFill>
                  <a:schemeClr val="accent2"/>
                </a:solidFill>
              </a:rPr>
              <a:t>εκνέφωσης</a:t>
            </a:r>
            <a:r>
              <a:rPr lang="el-GR" altLang="el-GR" sz="2000" b="1" dirty="0">
                <a:solidFill>
                  <a:schemeClr val="accent2"/>
                </a:solidFill>
              </a:rPr>
              <a:t>, σε επίπεδο υγρασίας 15% σχηματίζει συσσωματώματα</a:t>
            </a:r>
            <a:r>
              <a:rPr lang="el-GR" altLang="el-GR" sz="2000" dirty="0">
                <a:solidFill>
                  <a:schemeClr val="accent2"/>
                </a:solidFill>
              </a:rPr>
              <a:t>  (</a:t>
            </a:r>
            <a:r>
              <a:rPr lang="en-US" altLang="el-GR" sz="2000" dirty="0">
                <a:solidFill>
                  <a:schemeClr val="accent2"/>
                </a:solidFill>
              </a:rPr>
              <a:t>agglomerates), </a:t>
            </a:r>
            <a:r>
              <a:rPr lang="el-GR" altLang="el-GR" sz="2000" dirty="0">
                <a:solidFill>
                  <a:schemeClr val="accent2"/>
                </a:solidFill>
              </a:rPr>
              <a:t>τα οποία </a:t>
            </a:r>
            <a:r>
              <a:rPr lang="el-GR" altLang="el-GR" sz="2000" b="1" dirty="0">
                <a:solidFill>
                  <a:schemeClr val="accent2"/>
                </a:solidFill>
              </a:rPr>
              <a:t>όταν αφυδατωθούν </a:t>
            </a:r>
            <a:r>
              <a:rPr lang="el-GR" altLang="el-GR" sz="2000" b="1" u="sng" dirty="0">
                <a:solidFill>
                  <a:schemeClr val="accent2"/>
                </a:solidFill>
              </a:rPr>
              <a:t>εκ νέου</a:t>
            </a:r>
            <a:r>
              <a:rPr lang="el-GR" altLang="el-GR" sz="2000" b="1" dirty="0">
                <a:solidFill>
                  <a:schemeClr val="accent2"/>
                </a:solidFill>
              </a:rPr>
              <a:t> αποδίδουν προϊόν που διαλύεται ακαριαία.</a:t>
            </a:r>
            <a:endParaRPr lang="en-US" altLang="el-GR" sz="2000" b="1" dirty="0">
              <a:solidFill>
                <a:schemeClr val="accent2"/>
              </a:solidFill>
            </a:endParaRPr>
          </a:p>
        </p:txBody>
      </p:sp>
      <p:pic>
        <p:nvPicPr>
          <p:cNvPr id="890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340938"/>
            <a:ext cx="4912568" cy="382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Text Box 7"/>
          <p:cNvSpPr txBox="1">
            <a:spLocks noChangeArrowheads="1"/>
          </p:cNvSpPr>
          <p:nvPr/>
        </p:nvSpPr>
        <p:spPr bwMode="auto">
          <a:xfrm>
            <a:off x="468313" y="3860800"/>
            <a:ext cx="2593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Συσσωμάτωμα που προήλθε από γαλακτόσκονη</a:t>
            </a:r>
            <a:endParaRPr lang="en-US" altLang="el-GR" sz="2000">
              <a:solidFill>
                <a:schemeClr val="accent2"/>
              </a:solidFill>
            </a:endParaRP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282515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pPr>
              <a:defRPr/>
            </a:pPr>
            <a:fld id="{D458D4C4-5DE6-4682-A296-D2E8E1A47113}" type="slidenum">
              <a:rPr lang="el-GR"/>
              <a:pPr>
                <a:defRPr/>
              </a:pPr>
              <a:t>25</a:t>
            </a:fld>
            <a:endParaRPr lang="el-GR"/>
          </a:p>
        </p:txBody>
      </p:sp>
      <p:sp>
        <p:nvSpPr>
          <p:cNvPr id="90117" name="Text Box 5"/>
          <p:cNvSpPr txBox="1">
            <a:spLocks noChangeArrowheads="1"/>
          </p:cNvSpPr>
          <p:nvPr/>
        </p:nvSpPr>
        <p:spPr bwMode="auto">
          <a:xfrm>
            <a:off x="467545" y="260350"/>
            <a:ext cx="82089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Υπάρχουν κυρίως </a:t>
            </a:r>
            <a:r>
              <a:rPr lang="el-GR" altLang="el-GR" sz="2000" b="1" dirty="0">
                <a:solidFill>
                  <a:schemeClr val="accent2"/>
                </a:solidFill>
              </a:rPr>
              <a:t>τρεις τεχνικές</a:t>
            </a:r>
            <a:r>
              <a:rPr lang="el-GR" altLang="el-GR" sz="2000" dirty="0">
                <a:solidFill>
                  <a:schemeClr val="accent2"/>
                </a:solidFill>
              </a:rPr>
              <a:t> για την παρασκευή της σκόνης τύπου </a:t>
            </a:r>
            <a:r>
              <a:rPr lang="en-US" altLang="el-GR" sz="2000" dirty="0">
                <a:solidFill>
                  <a:schemeClr val="accent2"/>
                </a:solidFill>
              </a:rPr>
              <a:t>“instant”:</a:t>
            </a:r>
          </a:p>
        </p:txBody>
      </p:sp>
      <p:sp>
        <p:nvSpPr>
          <p:cNvPr id="90118" name="Text Box 6"/>
          <p:cNvSpPr txBox="1">
            <a:spLocks noChangeArrowheads="1"/>
          </p:cNvSpPr>
          <p:nvPr/>
        </p:nvSpPr>
        <p:spPr bwMode="auto">
          <a:xfrm>
            <a:off x="467545" y="1052736"/>
            <a:ext cx="388855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l-GR" altLang="el-GR" sz="2000" b="1" dirty="0">
                <a:solidFill>
                  <a:schemeClr val="accent2"/>
                </a:solidFill>
              </a:rPr>
              <a:t>Μέθοδος </a:t>
            </a:r>
            <a:r>
              <a:rPr lang="en-US" altLang="el-GR" sz="2000" b="1" dirty="0">
                <a:solidFill>
                  <a:schemeClr val="accent2"/>
                </a:solidFill>
              </a:rPr>
              <a:t>Peebles</a:t>
            </a:r>
            <a:r>
              <a:rPr lang="el-GR" altLang="el-GR" sz="2000" dirty="0">
                <a:solidFill>
                  <a:schemeClr val="accent2"/>
                </a:solidFill>
              </a:rPr>
              <a:t>: </a:t>
            </a:r>
          </a:p>
          <a:p>
            <a:pPr eaLnBrk="1" hangingPunct="1">
              <a:buFontTx/>
              <a:buChar char="•"/>
            </a:pPr>
            <a:endParaRPr lang="el-GR" altLang="el-GR" sz="2000" dirty="0">
              <a:solidFill>
                <a:schemeClr val="accent2"/>
              </a:solidFill>
            </a:endParaRPr>
          </a:p>
          <a:p>
            <a:pPr eaLnBrk="1" hangingPunct="1"/>
            <a:endParaRPr lang="el-GR" altLang="el-GR" sz="2000" dirty="0">
              <a:solidFill>
                <a:schemeClr val="accent2"/>
              </a:solidFill>
            </a:endParaRPr>
          </a:p>
          <a:p>
            <a:pPr eaLnBrk="1" hangingPunct="1">
              <a:buFont typeface="Wingdings" pitchFamily="2" charset="2"/>
              <a:buChar char="ü"/>
            </a:pPr>
            <a:r>
              <a:rPr lang="el-GR" altLang="el-GR" sz="2000" dirty="0">
                <a:solidFill>
                  <a:schemeClr val="accent2"/>
                </a:solidFill>
              </a:rPr>
              <a:t>Έκθεση σκόνης σε ρεύμα ατμού</a:t>
            </a:r>
          </a:p>
          <a:p>
            <a:pPr eaLnBrk="1" hangingPunct="1">
              <a:buFont typeface="Wingdings" pitchFamily="2" charset="2"/>
              <a:buChar char="ü"/>
            </a:pPr>
            <a:r>
              <a:rPr lang="el-GR" altLang="el-GR" sz="2000" b="1" dirty="0">
                <a:solidFill>
                  <a:schemeClr val="accent2"/>
                </a:solidFill>
              </a:rPr>
              <a:t>Ύγρανση </a:t>
            </a:r>
            <a:r>
              <a:rPr lang="el-GR" altLang="el-GR" sz="2000" dirty="0">
                <a:solidFill>
                  <a:schemeClr val="accent2"/>
                </a:solidFill>
              </a:rPr>
              <a:t> (15% υγρασία)</a:t>
            </a:r>
          </a:p>
          <a:p>
            <a:pPr eaLnBrk="1" hangingPunct="1">
              <a:buFont typeface="Wingdings" pitchFamily="2" charset="2"/>
              <a:buChar char="ü"/>
            </a:pPr>
            <a:r>
              <a:rPr lang="el-GR" altLang="el-GR" sz="2000" dirty="0">
                <a:solidFill>
                  <a:schemeClr val="accent2"/>
                </a:solidFill>
              </a:rPr>
              <a:t>Παραλαβή από ρεύμα </a:t>
            </a:r>
            <a:r>
              <a:rPr lang="el-GR" altLang="el-GR" sz="2000" dirty="0" err="1">
                <a:solidFill>
                  <a:schemeClr val="accent2"/>
                </a:solidFill>
              </a:rPr>
              <a:t>αέρα</a:t>
            </a:r>
            <a:r>
              <a:rPr lang="el-GR" altLang="el-GR" sz="2000" dirty="0" err="1">
                <a:solidFill>
                  <a:schemeClr val="accent2"/>
                </a:solidFill>
                <a:sym typeface="Wingdings" pitchFamily="2" charset="2"/>
              </a:rPr>
              <a:t></a:t>
            </a:r>
            <a:r>
              <a:rPr lang="el-GR" altLang="el-GR" sz="2000" dirty="0">
                <a:solidFill>
                  <a:schemeClr val="accent2"/>
                </a:solidFill>
                <a:sym typeface="Wingdings" pitchFamily="2" charset="2"/>
              </a:rPr>
              <a:t> </a:t>
            </a:r>
            <a:r>
              <a:rPr lang="el-GR" altLang="el-GR" sz="2000" b="1" dirty="0">
                <a:solidFill>
                  <a:schemeClr val="accent2"/>
                </a:solidFill>
              </a:rPr>
              <a:t>συγκόλληση</a:t>
            </a:r>
            <a:r>
              <a:rPr lang="el-GR" altLang="el-GR" sz="2000" dirty="0">
                <a:solidFill>
                  <a:schemeClr val="accent2"/>
                </a:solidFill>
              </a:rPr>
              <a:t> μεταξύ τους </a:t>
            </a:r>
            <a:r>
              <a:rPr lang="el-GR" altLang="el-GR" sz="2000" dirty="0">
                <a:solidFill>
                  <a:schemeClr val="accent2"/>
                </a:solidFill>
                <a:sym typeface="Wingdings" pitchFamily="2" charset="2"/>
              </a:rPr>
              <a:t></a:t>
            </a:r>
            <a:r>
              <a:rPr lang="el-GR" altLang="el-GR" sz="2000" dirty="0">
                <a:solidFill>
                  <a:schemeClr val="accent2"/>
                </a:solidFill>
              </a:rPr>
              <a:t> συσσωματώματα</a:t>
            </a:r>
          </a:p>
          <a:p>
            <a:pPr eaLnBrk="1" hangingPunct="1">
              <a:buFont typeface="Wingdings" pitchFamily="2" charset="2"/>
              <a:buChar char="ü"/>
            </a:pPr>
            <a:r>
              <a:rPr lang="el-GR" altLang="el-GR" sz="2000" dirty="0">
                <a:solidFill>
                  <a:schemeClr val="accent2"/>
                </a:solidFill>
              </a:rPr>
              <a:t> Θάλαμος ξηράνσεως (αφυδάτωση: έως 4% υγρασία), σε ρεύμα αέρα θερμοκρασίας 110-121</a:t>
            </a:r>
            <a:r>
              <a:rPr lang="en-US" altLang="el-GR" sz="2000" dirty="0">
                <a:solidFill>
                  <a:schemeClr val="accent2"/>
                </a:solidFill>
              </a:rPr>
              <a:t>°C</a:t>
            </a:r>
            <a:r>
              <a:rPr lang="el-GR" altLang="el-GR" sz="2000" dirty="0">
                <a:solidFill>
                  <a:schemeClr val="accent2"/>
                </a:solidFill>
              </a:rPr>
              <a:t>. </a:t>
            </a:r>
          </a:p>
          <a:p>
            <a:pPr eaLnBrk="1" hangingPunct="1">
              <a:buFont typeface="Wingdings" pitchFamily="2" charset="2"/>
              <a:buChar char="ü"/>
            </a:pPr>
            <a:r>
              <a:rPr lang="el-GR" altLang="el-GR" sz="2000" dirty="0">
                <a:solidFill>
                  <a:schemeClr val="accent2"/>
                </a:solidFill>
              </a:rPr>
              <a:t>Ψύχεται</a:t>
            </a:r>
          </a:p>
          <a:p>
            <a:pPr eaLnBrk="1" hangingPunct="1">
              <a:buFont typeface="Wingdings" pitchFamily="2" charset="2"/>
              <a:buChar char="ü"/>
            </a:pPr>
            <a:r>
              <a:rPr lang="el-GR" altLang="el-GR" sz="2000" dirty="0">
                <a:solidFill>
                  <a:schemeClr val="accent2"/>
                </a:solidFill>
              </a:rPr>
              <a:t>Κοσκινίζεται : απομάκρυνση πολύ μεγάλων συσσωματωμάτων</a:t>
            </a:r>
            <a:endParaRPr lang="en-US" altLang="el-GR" sz="2000" dirty="0">
              <a:solidFill>
                <a:schemeClr val="accent2"/>
              </a:solidFill>
            </a:endParaRPr>
          </a:p>
        </p:txBody>
      </p:sp>
      <p:grpSp>
        <p:nvGrpSpPr>
          <p:cNvPr id="90119" name="Group 8"/>
          <p:cNvGrpSpPr>
            <a:grpSpLocks/>
          </p:cNvGrpSpPr>
          <p:nvPr/>
        </p:nvGrpSpPr>
        <p:grpSpPr bwMode="auto">
          <a:xfrm>
            <a:off x="4572000" y="1196975"/>
            <a:ext cx="3888432" cy="4752975"/>
            <a:chOff x="2880" y="754"/>
            <a:chExt cx="2880" cy="3436"/>
          </a:xfrm>
        </p:grpSpPr>
        <p:pic>
          <p:nvPicPr>
            <p:cNvPr id="9012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 y="1026"/>
              <a:ext cx="2041" cy="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1" name="Text Box 10"/>
            <p:cNvSpPr txBox="1">
              <a:spLocks noChangeArrowheads="1"/>
            </p:cNvSpPr>
            <p:nvPr/>
          </p:nvSpPr>
          <p:spPr bwMode="auto">
            <a:xfrm>
              <a:off x="3380" y="754"/>
              <a:ext cx="122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Είσοδος ατμού για ύγρανση</a:t>
              </a:r>
            </a:p>
          </p:txBody>
        </p:sp>
        <p:sp>
          <p:nvSpPr>
            <p:cNvPr id="90122" name="Text Box 11"/>
            <p:cNvSpPr txBox="1">
              <a:spLocks noChangeArrowheads="1"/>
            </p:cNvSpPr>
            <p:nvPr/>
          </p:nvSpPr>
          <p:spPr bwMode="auto">
            <a:xfrm>
              <a:off x="4604" y="754"/>
              <a:ext cx="11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Γαλακτόσκονη</a:t>
              </a:r>
            </a:p>
          </p:txBody>
        </p:sp>
        <p:sp>
          <p:nvSpPr>
            <p:cNvPr id="90123" name="Text Box 12"/>
            <p:cNvSpPr txBox="1">
              <a:spLocks noChangeArrowheads="1"/>
            </p:cNvSpPr>
            <p:nvPr/>
          </p:nvSpPr>
          <p:spPr bwMode="auto">
            <a:xfrm>
              <a:off x="2880" y="1752"/>
              <a:ext cx="99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Ρεύμα αέρα για συγκόλληση</a:t>
              </a:r>
            </a:p>
          </p:txBody>
        </p:sp>
        <p:sp>
          <p:nvSpPr>
            <p:cNvPr id="90124" name="Text Box 13"/>
            <p:cNvSpPr txBox="1">
              <a:spLocks noChangeArrowheads="1"/>
            </p:cNvSpPr>
            <p:nvPr/>
          </p:nvSpPr>
          <p:spPr bwMode="auto">
            <a:xfrm>
              <a:off x="3334" y="3135"/>
              <a:ext cx="7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Ξήρανση</a:t>
              </a:r>
            </a:p>
          </p:txBody>
        </p:sp>
        <p:sp>
          <p:nvSpPr>
            <p:cNvPr id="90125" name="Text Box 14"/>
            <p:cNvSpPr txBox="1">
              <a:spLocks noChangeArrowheads="1"/>
            </p:cNvSpPr>
            <p:nvPr/>
          </p:nvSpPr>
          <p:spPr bwMode="auto">
            <a:xfrm>
              <a:off x="3969" y="3748"/>
              <a:ext cx="122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Παραλαβή σκόνης </a:t>
              </a:r>
              <a:r>
                <a:rPr lang="en-US" altLang="el-GR" sz="2000">
                  <a:solidFill>
                    <a:schemeClr val="accent2"/>
                  </a:solidFill>
                </a:rPr>
                <a:t>instant</a:t>
              </a:r>
              <a:endParaRPr lang="el-GR" altLang="el-GR" sz="2000">
                <a:solidFill>
                  <a:schemeClr val="accent2"/>
                </a:solidFill>
              </a:endParaRPr>
            </a:p>
          </p:txBody>
        </p:sp>
        <p:sp>
          <p:nvSpPr>
            <p:cNvPr id="90126" name="AutoShape 15"/>
            <p:cNvSpPr>
              <a:spLocks noChangeArrowheads="1"/>
            </p:cNvSpPr>
            <p:nvPr/>
          </p:nvSpPr>
          <p:spPr bwMode="auto">
            <a:xfrm>
              <a:off x="4105" y="2296"/>
              <a:ext cx="106" cy="91"/>
            </a:xfrm>
            <a:prstGeom prst="flowChartConnector">
              <a:avLst/>
            </a:prstGeom>
            <a:solidFill>
              <a:srgbClr val="0000FF"/>
            </a:solidFill>
            <a:ln w="9525" algn="ctr">
              <a:solidFill>
                <a:srgbClr val="0000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90127" name="AutoShape 16"/>
            <p:cNvSpPr>
              <a:spLocks noChangeArrowheads="1"/>
            </p:cNvSpPr>
            <p:nvPr/>
          </p:nvSpPr>
          <p:spPr bwMode="auto">
            <a:xfrm>
              <a:off x="4558" y="2568"/>
              <a:ext cx="106" cy="91"/>
            </a:xfrm>
            <a:prstGeom prst="flowChartConnector">
              <a:avLst/>
            </a:prstGeom>
            <a:solidFill>
              <a:srgbClr val="0000FF"/>
            </a:solidFill>
            <a:ln w="9525" algn="ctr">
              <a:solidFill>
                <a:srgbClr val="0000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90128" name="AutoShape 17"/>
            <p:cNvSpPr>
              <a:spLocks noChangeArrowheads="1"/>
            </p:cNvSpPr>
            <p:nvPr/>
          </p:nvSpPr>
          <p:spPr bwMode="auto">
            <a:xfrm>
              <a:off x="4377" y="1933"/>
              <a:ext cx="106" cy="91"/>
            </a:xfrm>
            <a:prstGeom prst="flowChartConnector">
              <a:avLst/>
            </a:prstGeom>
            <a:solidFill>
              <a:srgbClr val="0000FF"/>
            </a:solidFill>
            <a:ln w="9525" algn="ctr">
              <a:solidFill>
                <a:srgbClr val="0000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90129" name="AutoShape 18"/>
            <p:cNvSpPr>
              <a:spLocks noChangeArrowheads="1"/>
            </p:cNvSpPr>
            <p:nvPr/>
          </p:nvSpPr>
          <p:spPr bwMode="auto">
            <a:xfrm>
              <a:off x="4876" y="2251"/>
              <a:ext cx="106" cy="91"/>
            </a:xfrm>
            <a:prstGeom prst="flowChartConnector">
              <a:avLst/>
            </a:prstGeom>
            <a:solidFill>
              <a:srgbClr val="0000FF"/>
            </a:solidFill>
            <a:ln w="9525" algn="ctr">
              <a:solidFill>
                <a:srgbClr val="0000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90130" name="AutoShape 19"/>
            <p:cNvSpPr>
              <a:spLocks noChangeArrowheads="1"/>
            </p:cNvSpPr>
            <p:nvPr/>
          </p:nvSpPr>
          <p:spPr bwMode="auto">
            <a:xfrm>
              <a:off x="4195" y="2659"/>
              <a:ext cx="106" cy="91"/>
            </a:xfrm>
            <a:prstGeom prst="flowChartConnector">
              <a:avLst/>
            </a:prstGeom>
            <a:solidFill>
              <a:srgbClr val="0000FF"/>
            </a:solidFill>
            <a:ln w="9525" algn="ctr">
              <a:solidFill>
                <a:srgbClr val="0000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90131" name="AutoShape 20"/>
            <p:cNvSpPr>
              <a:spLocks noChangeArrowheads="1"/>
            </p:cNvSpPr>
            <p:nvPr/>
          </p:nvSpPr>
          <p:spPr bwMode="auto">
            <a:xfrm>
              <a:off x="4513" y="2341"/>
              <a:ext cx="106" cy="91"/>
            </a:xfrm>
            <a:prstGeom prst="flowChartConnector">
              <a:avLst/>
            </a:prstGeom>
            <a:solidFill>
              <a:srgbClr val="0000FF"/>
            </a:solidFill>
            <a:ln w="9525" algn="ctr">
              <a:solidFill>
                <a:srgbClr val="0000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90132" name="AutoShape 21"/>
            <p:cNvSpPr>
              <a:spLocks noChangeArrowheads="1"/>
            </p:cNvSpPr>
            <p:nvPr/>
          </p:nvSpPr>
          <p:spPr bwMode="auto">
            <a:xfrm>
              <a:off x="4921" y="2568"/>
              <a:ext cx="106" cy="91"/>
            </a:xfrm>
            <a:prstGeom prst="flowChartConnector">
              <a:avLst/>
            </a:prstGeom>
            <a:solidFill>
              <a:srgbClr val="0000FF"/>
            </a:solidFill>
            <a:ln w="9525" algn="ctr">
              <a:solidFill>
                <a:srgbClr val="0000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90133" name="AutoShape 22"/>
            <p:cNvSpPr>
              <a:spLocks noChangeArrowheads="1"/>
            </p:cNvSpPr>
            <p:nvPr/>
          </p:nvSpPr>
          <p:spPr bwMode="auto">
            <a:xfrm>
              <a:off x="4241" y="2432"/>
              <a:ext cx="106" cy="91"/>
            </a:xfrm>
            <a:prstGeom prst="flowChartConnector">
              <a:avLst/>
            </a:prstGeom>
            <a:solidFill>
              <a:srgbClr val="0000FF"/>
            </a:solidFill>
            <a:ln w="9525" algn="ctr">
              <a:solidFill>
                <a:srgbClr val="0000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90134" name="AutoShape 23"/>
            <p:cNvSpPr>
              <a:spLocks noChangeArrowheads="1"/>
            </p:cNvSpPr>
            <p:nvPr/>
          </p:nvSpPr>
          <p:spPr bwMode="auto">
            <a:xfrm>
              <a:off x="4830" y="1752"/>
              <a:ext cx="106" cy="91"/>
            </a:xfrm>
            <a:prstGeom prst="flowChartConnector">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grpSp>
      <p:sp>
        <p:nvSpPr>
          <p:cNvPr id="23"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2762686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FA65D02D-BD6B-49E3-9B23-EE4580171E92}" type="slidenum">
              <a:rPr lang="el-GR"/>
              <a:pPr>
                <a:defRPr/>
              </a:pPr>
              <a:t>26</a:t>
            </a:fld>
            <a:endParaRPr lang="el-GR"/>
          </a:p>
        </p:txBody>
      </p:sp>
      <p:sp>
        <p:nvSpPr>
          <p:cNvPr id="91141" name="Text Box 5"/>
          <p:cNvSpPr txBox="1">
            <a:spLocks noChangeArrowheads="1"/>
          </p:cNvSpPr>
          <p:nvPr/>
        </p:nvSpPr>
        <p:spPr bwMode="auto">
          <a:xfrm>
            <a:off x="611188" y="620713"/>
            <a:ext cx="799306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l-GR" altLang="el-GR" sz="2000" b="1" dirty="0">
                <a:solidFill>
                  <a:schemeClr val="accent2"/>
                </a:solidFill>
              </a:rPr>
              <a:t>Μέθοδος </a:t>
            </a:r>
            <a:r>
              <a:rPr lang="en-US" altLang="el-GR" sz="2000" b="1" dirty="0">
                <a:solidFill>
                  <a:schemeClr val="accent2"/>
                </a:solidFill>
              </a:rPr>
              <a:t>Cherry - Burrell</a:t>
            </a:r>
            <a:r>
              <a:rPr lang="el-GR" altLang="el-GR" sz="2000" dirty="0">
                <a:solidFill>
                  <a:schemeClr val="accent2"/>
                </a:solidFill>
              </a:rPr>
              <a:t>:</a:t>
            </a:r>
            <a:r>
              <a:rPr lang="en-US" altLang="el-GR" sz="2000" dirty="0">
                <a:solidFill>
                  <a:schemeClr val="accent2"/>
                </a:solidFill>
              </a:rPr>
              <a:t> </a:t>
            </a:r>
            <a:endParaRPr lang="el-GR" altLang="el-GR" sz="2000" dirty="0">
              <a:solidFill>
                <a:schemeClr val="accent2"/>
              </a:solidFill>
            </a:endParaRPr>
          </a:p>
          <a:p>
            <a:pPr eaLnBrk="1" hangingPunct="1"/>
            <a:endParaRPr lang="el-GR" altLang="el-GR" sz="2000" dirty="0">
              <a:solidFill>
                <a:schemeClr val="accent2"/>
              </a:solidFill>
            </a:endParaRPr>
          </a:p>
          <a:p>
            <a:pPr eaLnBrk="1" hangingPunct="1"/>
            <a:r>
              <a:rPr lang="el-GR" altLang="el-GR" sz="2000" dirty="0">
                <a:solidFill>
                  <a:schemeClr val="accent2"/>
                </a:solidFill>
              </a:rPr>
              <a:t>Έκθεση σκόνης σε ρεύμα υγρού αέρα </a:t>
            </a:r>
            <a:r>
              <a:rPr lang="el-GR" altLang="el-GR" sz="2000" dirty="0">
                <a:solidFill>
                  <a:schemeClr val="accent2"/>
                </a:solidFill>
                <a:sym typeface="Wingdings" pitchFamily="2" charset="2"/>
              </a:rPr>
              <a:t> </a:t>
            </a:r>
            <a:r>
              <a:rPr lang="el-GR" altLang="el-GR" sz="2000" dirty="0">
                <a:solidFill>
                  <a:schemeClr val="accent2"/>
                </a:solidFill>
              </a:rPr>
              <a:t>συσσωμάτωση κατά τη μεταφορά της σε επιμήκη σωλήνα </a:t>
            </a:r>
            <a:r>
              <a:rPr lang="el-GR" altLang="el-GR" sz="2000" dirty="0">
                <a:solidFill>
                  <a:schemeClr val="accent2"/>
                </a:solidFill>
                <a:sym typeface="Wingdings" pitchFamily="2" charset="2"/>
              </a:rPr>
              <a:t> </a:t>
            </a:r>
            <a:r>
              <a:rPr lang="el-GR" altLang="el-GR" sz="2000" dirty="0">
                <a:solidFill>
                  <a:schemeClr val="accent2"/>
                </a:solidFill>
              </a:rPr>
              <a:t> Παραλαμβάνεται από ρεύμα φιλτραρισμένου αέρα θερμοκρασίας 132-148</a:t>
            </a:r>
            <a:r>
              <a:rPr lang="en-US" altLang="el-GR" sz="2000" dirty="0">
                <a:solidFill>
                  <a:schemeClr val="accent2"/>
                </a:solidFill>
              </a:rPr>
              <a:t>°C</a:t>
            </a:r>
            <a:r>
              <a:rPr lang="el-GR" altLang="el-GR" sz="2000" dirty="0">
                <a:solidFill>
                  <a:schemeClr val="accent2"/>
                </a:solidFill>
              </a:rPr>
              <a:t> </a:t>
            </a:r>
            <a:r>
              <a:rPr lang="el-GR" altLang="el-GR" sz="2000" dirty="0">
                <a:solidFill>
                  <a:schemeClr val="accent2"/>
                </a:solidFill>
                <a:sym typeface="Wingdings" pitchFamily="2" charset="2"/>
              </a:rPr>
              <a:t> </a:t>
            </a:r>
            <a:r>
              <a:rPr lang="el-GR" altLang="el-GR" sz="2000" dirty="0">
                <a:solidFill>
                  <a:schemeClr val="accent2"/>
                </a:solidFill>
              </a:rPr>
              <a:t>αφυδατώνεται στην επιθυμητή υγρασία </a:t>
            </a:r>
            <a:r>
              <a:rPr lang="el-GR" altLang="el-GR" sz="2000" dirty="0">
                <a:solidFill>
                  <a:schemeClr val="accent2"/>
                </a:solidFill>
                <a:sym typeface="Wingdings" pitchFamily="2" charset="2"/>
              </a:rPr>
              <a:t> ψύχεται</a:t>
            </a:r>
            <a:endParaRPr lang="en-US" altLang="el-GR" sz="2000" dirty="0">
              <a:solidFill>
                <a:schemeClr val="accent2"/>
              </a:solidFill>
            </a:endParaRPr>
          </a:p>
        </p:txBody>
      </p:sp>
      <p:grpSp>
        <p:nvGrpSpPr>
          <p:cNvPr id="91142" name="Group 7"/>
          <p:cNvGrpSpPr>
            <a:grpSpLocks/>
          </p:cNvGrpSpPr>
          <p:nvPr/>
        </p:nvGrpSpPr>
        <p:grpSpPr bwMode="auto">
          <a:xfrm>
            <a:off x="755576" y="2636912"/>
            <a:ext cx="7633494" cy="3455988"/>
            <a:chOff x="340" y="1616"/>
            <a:chExt cx="5262" cy="2382"/>
          </a:xfrm>
        </p:grpSpPr>
        <p:pic>
          <p:nvPicPr>
            <p:cNvPr id="9114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 y="1616"/>
              <a:ext cx="4990" cy="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4" name="Text Box 9"/>
            <p:cNvSpPr txBox="1">
              <a:spLocks noChangeArrowheads="1"/>
            </p:cNvSpPr>
            <p:nvPr/>
          </p:nvSpPr>
          <p:spPr bwMode="auto">
            <a:xfrm>
              <a:off x="1156" y="3339"/>
              <a:ext cx="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Ατμός</a:t>
              </a:r>
            </a:p>
          </p:txBody>
        </p:sp>
        <p:sp>
          <p:nvSpPr>
            <p:cNvPr id="91145" name="Text Box 10"/>
            <p:cNvSpPr txBox="1">
              <a:spLocks noChangeArrowheads="1"/>
            </p:cNvSpPr>
            <p:nvPr/>
          </p:nvSpPr>
          <p:spPr bwMode="auto">
            <a:xfrm>
              <a:off x="1565" y="3748"/>
              <a:ext cx="11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Θερμός αέρας</a:t>
              </a:r>
            </a:p>
          </p:txBody>
        </p:sp>
        <p:sp>
          <p:nvSpPr>
            <p:cNvPr id="91146" name="Text Box 11"/>
            <p:cNvSpPr txBox="1">
              <a:spLocks noChangeArrowheads="1"/>
            </p:cNvSpPr>
            <p:nvPr/>
          </p:nvSpPr>
          <p:spPr bwMode="auto">
            <a:xfrm>
              <a:off x="340" y="1797"/>
              <a:ext cx="90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Σκόνη γάλακτος</a:t>
              </a:r>
            </a:p>
          </p:txBody>
        </p:sp>
        <p:sp>
          <p:nvSpPr>
            <p:cNvPr id="91147" name="Text Box 12"/>
            <p:cNvSpPr txBox="1">
              <a:spLocks noChangeArrowheads="1"/>
            </p:cNvSpPr>
            <p:nvPr/>
          </p:nvSpPr>
          <p:spPr bwMode="auto">
            <a:xfrm>
              <a:off x="2925" y="3748"/>
              <a:ext cx="12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Ψυχρός αέρας</a:t>
              </a:r>
            </a:p>
          </p:txBody>
        </p:sp>
        <p:sp>
          <p:nvSpPr>
            <p:cNvPr id="91148" name="Text Box 13"/>
            <p:cNvSpPr txBox="1">
              <a:spLocks noChangeArrowheads="1"/>
            </p:cNvSpPr>
            <p:nvPr/>
          </p:nvSpPr>
          <p:spPr bwMode="auto">
            <a:xfrm>
              <a:off x="4241" y="3475"/>
              <a:ext cx="13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Στιγμιαία σκόνη</a:t>
              </a:r>
            </a:p>
          </p:txBody>
        </p:sp>
      </p:grpSp>
      <p:sp>
        <p:nvSpPr>
          <p:cNvPr id="13"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4249461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D45E46AC-EDDE-4A54-A181-2810E033EE5C}" type="slidenum">
              <a:rPr lang="el-GR"/>
              <a:pPr>
                <a:defRPr/>
              </a:pPr>
              <a:t>27</a:t>
            </a:fld>
            <a:endParaRPr lang="el-GR"/>
          </a:p>
        </p:txBody>
      </p:sp>
      <p:sp>
        <p:nvSpPr>
          <p:cNvPr id="92165" name="Text Box 5"/>
          <p:cNvSpPr txBox="1">
            <a:spLocks noChangeArrowheads="1"/>
          </p:cNvSpPr>
          <p:nvPr/>
        </p:nvSpPr>
        <p:spPr bwMode="auto">
          <a:xfrm>
            <a:off x="467544" y="476672"/>
            <a:ext cx="8208912"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l-GR" altLang="el-GR" sz="2000" b="1" dirty="0">
                <a:solidFill>
                  <a:schemeClr val="accent2"/>
                </a:solidFill>
              </a:rPr>
              <a:t>Μέθοδος </a:t>
            </a:r>
            <a:r>
              <a:rPr lang="en-US" altLang="el-GR" sz="2000" b="1" dirty="0">
                <a:solidFill>
                  <a:schemeClr val="accent2"/>
                </a:solidFill>
              </a:rPr>
              <a:t>Blow - Knox</a:t>
            </a:r>
            <a:r>
              <a:rPr lang="el-GR" altLang="el-GR" sz="2000" dirty="0">
                <a:solidFill>
                  <a:schemeClr val="accent2"/>
                </a:solidFill>
              </a:rPr>
              <a:t>:</a:t>
            </a:r>
            <a:r>
              <a:rPr lang="en-US" altLang="el-GR" sz="2000" dirty="0">
                <a:solidFill>
                  <a:schemeClr val="accent2"/>
                </a:solidFill>
              </a:rPr>
              <a:t> </a:t>
            </a:r>
            <a:endParaRPr lang="el-GR" altLang="el-GR" sz="2000" dirty="0">
              <a:solidFill>
                <a:schemeClr val="accent2"/>
              </a:solidFill>
            </a:endParaRPr>
          </a:p>
          <a:p>
            <a:pPr eaLnBrk="1" hangingPunct="1">
              <a:buFontTx/>
              <a:buChar char="•"/>
            </a:pPr>
            <a:endParaRPr lang="el-GR" altLang="el-GR" sz="2000" dirty="0">
              <a:solidFill>
                <a:schemeClr val="accent2"/>
              </a:solidFill>
            </a:endParaRPr>
          </a:p>
          <a:p>
            <a:pPr eaLnBrk="1" hangingPunct="1"/>
            <a:r>
              <a:rPr lang="el-GR" altLang="el-GR" sz="2000" dirty="0">
                <a:solidFill>
                  <a:schemeClr val="accent2"/>
                </a:solidFill>
              </a:rPr>
              <a:t>Έκθεση σκόνης σε ειδικό θάλαμο πέφτοντας ανάμεσα σε δύο  ατμοστρόβιλους </a:t>
            </a:r>
            <a:r>
              <a:rPr lang="el-GR" altLang="el-GR" sz="2000" dirty="0">
                <a:solidFill>
                  <a:schemeClr val="accent2"/>
                </a:solidFill>
                <a:sym typeface="Wingdings" pitchFamily="2" charset="2"/>
              </a:rPr>
              <a:t> </a:t>
            </a:r>
            <a:r>
              <a:rPr lang="el-GR" altLang="el-GR" sz="2000" dirty="0">
                <a:solidFill>
                  <a:schemeClr val="accent2"/>
                </a:solidFill>
              </a:rPr>
              <a:t> συσσωμάτωση </a:t>
            </a:r>
            <a:r>
              <a:rPr lang="el-GR" altLang="el-GR" sz="2000" dirty="0">
                <a:solidFill>
                  <a:schemeClr val="accent2"/>
                </a:solidFill>
                <a:sym typeface="Wingdings" pitchFamily="2" charset="2"/>
              </a:rPr>
              <a:t> </a:t>
            </a:r>
            <a:r>
              <a:rPr lang="el-GR" altLang="el-GR" sz="2000" dirty="0">
                <a:solidFill>
                  <a:schemeClr val="accent2"/>
                </a:solidFill>
              </a:rPr>
              <a:t> παραλαβή από ρεύμα θερμού αέρα 115-121</a:t>
            </a:r>
            <a:r>
              <a:rPr lang="en-US" altLang="el-GR" sz="2000" dirty="0">
                <a:solidFill>
                  <a:schemeClr val="accent2"/>
                </a:solidFill>
              </a:rPr>
              <a:t>°C</a:t>
            </a:r>
            <a:r>
              <a:rPr lang="el-GR" altLang="el-GR" sz="2000" dirty="0">
                <a:solidFill>
                  <a:schemeClr val="accent2"/>
                </a:solidFill>
              </a:rPr>
              <a:t> </a:t>
            </a:r>
            <a:r>
              <a:rPr lang="el-GR" altLang="el-GR" sz="2000" dirty="0">
                <a:solidFill>
                  <a:schemeClr val="accent2"/>
                </a:solidFill>
                <a:sym typeface="Wingdings" pitchFamily="2" charset="2"/>
              </a:rPr>
              <a:t></a:t>
            </a:r>
            <a:r>
              <a:rPr lang="el-GR" altLang="el-GR" sz="2000" dirty="0">
                <a:solidFill>
                  <a:schemeClr val="accent2"/>
                </a:solidFill>
              </a:rPr>
              <a:t> αφυδατώνονται ώστε να περιέχουν 4-4,5% υγρασία </a:t>
            </a:r>
            <a:r>
              <a:rPr lang="el-GR" altLang="el-GR" sz="2000" dirty="0">
                <a:solidFill>
                  <a:schemeClr val="accent2"/>
                </a:solidFill>
                <a:sym typeface="Wingdings" pitchFamily="2" charset="2"/>
              </a:rPr>
              <a:t> </a:t>
            </a:r>
            <a:r>
              <a:rPr lang="el-GR" altLang="el-GR" sz="2000" dirty="0">
                <a:solidFill>
                  <a:schemeClr val="accent2"/>
                </a:solidFill>
              </a:rPr>
              <a:t> </a:t>
            </a:r>
            <a:r>
              <a:rPr lang="el-GR" altLang="el-GR" sz="2000" dirty="0" err="1">
                <a:solidFill>
                  <a:schemeClr val="accent2"/>
                </a:solidFill>
              </a:rPr>
              <a:t>λειοτριβούνται</a:t>
            </a:r>
            <a:r>
              <a:rPr lang="el-GR" altLang="el-GR" sz="2000" dirty="0">
                <a:solidFill>
                  <a:schemeClr val="accent2"/>
                </a:solidFill>
              </a:rPr>
              <a:t> </a:t>
            </a:r>
            <a:r>
              <a:rPr lang="el-GR" altLang="el-GR" sz="2000" dirty="0">
                <a:solidFill>
                  <a:schemeClr val="accent2"/>
                </a:solidFill>
                <a:sym typeface="Wingdings" pitchFamily="2" charset="2"/>
              </a:rPr>
              <a:t> </a:t>
            </a:r>
            <a:r>
              <a:rPr lang="el-GR" altLang="el-GR" sz="2000" dirty="0">
                <a:solidFill>
                  <a:schemeClr val="accent2"/>
                </a:solidFill>
              </a:rPr>
              <a:t> κοσκινίζονται και τα μέσου μεγέθους συσσωματώματα </a:t>
            </a:r>
            <a:r>
              <a:rPr lang="el-GR" altLang="el-GR" sz="2000" dirty="0">
                <a:solidFill>
                  <a:schemeClr val="accent2"/>
                </a:solidFill>
                <a:sym typeface="Wingdings" pitchFamily="2" charset="2"/>
              </a:rPr>
              <a:t> </a:t>
            </a:r>
            <a:r>
              <a:rPr lang="el-GR" altLang="el-GR" sz="2000" dirty="0">
                <a:solidFill>
                  <a:schemeClr val="accent2"/>
                </a:solidFill>
              </a:rPr>
              <a:t>συσκευάζονται</a:t>
            </a:r>
            <a:endParaRPr lang="en-US" altLang="el-GR" sz="2000" dirty="0">
              <a:solidFill>
                <a:schemeClr val="accent2"/>
              </a:solidFill>
            </a:endParaRPr>
          </a:p>
        </p:txBody>
      </p:sp>
      <p:grpSp>
        <p:nvGrpSpPr>
          <p:cNvPr id="92166" name="Group 7"/>
          <p:cNvGrpSpPr>
            <a:grpSpLocks/>
          </p:cNvGrpSpPr>
          <p:nvPr/>
        </p:nvGrpSpPr>
        <p:grpSpPr bwMode="auto">
          <a:xfrm>
            <a:off x="1403648" y="2837846"/>
            <a:ext cx="6336704" cy="3205163"/>
            <a:chOff x="1474" y="1888"/>
            <a:chExt cx="3832" cy="2303"/>
          </a:xfrm>
        </p:grpSpPr>
        <p:pic>
          <p:nvPicPr>
            <p:cNvPr id="9216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 y="2115"/>
              <a:ext cx="2681" cy="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8" name="Text Box 9"/>
            <p:cNvSpPr txBox="1">
              <a:spLocks noChangeArrowheads="1"/>
            </p:cNvSpPr>
            <p:nvPr/>
          </p:nvSpPr>
          <p:spPr bwMode="auto">
            <a:xfrm>
              <a:off x="3379" y="1888"/>
              <a:ext cx="11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Γαλακτόσκονη</a:t>
              </a:r>
            </a:p>
          </p:txBody>
        </p:sp>
        <p:sp>
          <p:nvSpPr>
            <p:cNvPr id="92169" name="Text Box 10"/>
            <p:cNvSpPr txBox="1">
              <a:spLocks noChangeArrowheads="1"/>
            </p:cNvSpPr>
            <p:nvPr/>
          </p:nvSpPr>
          <p:spPr bwMode="auto">
            <a:xfrm>
              <a:off x="2381" y="2251"/>
              <a:ext cx="12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Ατμοστρόβιλος</a:t>
              </a:r>
            </a:p>
          </p:txBody>
        </p:sp>
        <p:sp>
          <p:nvSpPr>
            <p:cNvPr id="92170" name="Text Box 11"/>
            <p:cNvSpPr txBox="1">
              <a:spLocks noChangeArrowheads="1"/>
            </p:cNvSpPr>
            <p:nvPr/>
          </p:nvSpPr>
          <p:spPr bwMode="auto">
            <a:xfrm>
              <a:off x="4059" y="2251"/>
              <a:ext cx="12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Ατμοστρόβιλος</a:t>
              </a:r>
            </a:p>
          </p:txBody>
        </p:sp>
        <p:sp>
          <p:nvSpPr>
            <p:cNvPr id="92171" name="Text Box 12"/>
            <p:cNvSpPr txBox="1">
              <a:spLocks noChangeArrowheads="1"/>
            </p:cNvSpPr>
            <p:nvPr/>
          </p:nvSpPr>
          <p:spPr bwMode="auto">
            <a:xfrm>
              <a:off x="2109" y="2704"/>
              <a:ext cx="124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Ρεύμα θερμού αέρα</a:t>
              </a:r>
            </a:p>
          </p:txBody>
        </p:sp>
        <p:sp>
          <p:nvSpPr>
            <p:cNvPr id="92172" name="Text Box 13"/>
            <p:cNvSpPr txBox="1">
              <a:spLocks noChangeArrowheads="1"/>
            </p:cNvSpPr>
            <p:nvPr/>
          </p:nvSpPr>
          <p:spPr bwMode="auto">
            <a:xfrm>
              <a:off x="1474" y="3657"/>
              <a:ext cx="11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Σκόνη </a:t>
              </a:r>
              <a:r>
                <a:rPr lang="en-US" altLang="el-GR" sz="2000">
                  <a:solidFill>
                    <a:schemeClr val="accent2"/>
                  </a:solidFill>
                </a:rPr>
                <a:t>instant</a:t>
              </a:r>
              <a:endParaRPr lang="el-GR" altLang="el-GR" sz="2000">
                <a:solidFill>
                  <a:schemeClr val="accent2"/>
                </a:solidFill>
              </a:endParaRPr>
            </a:p>
          </p:txBody>
        </p:sp>
        <p:sp>
          <p:nvSpPr>
            <p:cNvPr id="92173" name="Line 14"/>
            <p:cNvSpPr>
              <a:spLocks noChangeShapeType="1"/>
            </p:cNvSpPr>
            <p:nvPr/>
          </p:nvSpPr>
          <p:spPr bwMode="auto">
            <a:xfrm flipV="1">
              <a:off x="2562" y="3748"/>
              <a:ext cx="1316" cy="45"/>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14"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989465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A53A66DF-2AE1-4874-8CA4-64B3747DEB24}" type="slidenum">
              <a:rPr lang="el-GR"/>
              <a:pPr>
                <a:defRPr/>
              </a:pPr>
              <a:t>28</a:t>
            </a:fld>
            <a:endParaRPr lang="el-GR"/>
          </a:p>
        </p:txBody>
      </p:sp>
      <p:sp>
        <p:nvSpPr>
          <p:cNvPr id="503813" name="Text Box 5"/>
          <p:cNvSpPr txBox="1">
            <a:spLocks noChangeArrowheads="1"/>
          </p:cNvSpPr>
          <p:nvPr/>
        </p:nvSpPr>
        <p:spPr bwMode="auto">
          <a:xfrm>
            <a:off x="467544" y="188913"/>
            <a:ext cx="8208912" cy="701675"/>
          </a:xfrm>
          <a:prstGeom prst="rect">
            <a:avLst/>
          </a:prstGeom>
          <a:noFill/>
          <a:ln w="9525">
            <a:noFill/>
            <a:miter lim="800000"/>
            <a:headEnd/>
            <a:tailEnd/>
          </a:ln>
          <a:effectLst/>
        </p:spPr>
        <p:txBody>
          <a:bodyPr wrap="square">
            <a:spAutoFit/>
          </a:bodyPr>
          <a:lstStyle/>
          <a:p>
            <a:pPr>
              <a:defRPr/>
            </a:pPr>
            <a:r>
              <a:rPr lang="el-GR" sz="2000" b="1" dirty="0">
                <a:solidFill>
                  <a:schemeClr val="accent2"/>
                </a:solidFill>
                <a:effectLst>
                  <a:outerShdw blurRad="38100" dist="38100" dir="2700000" algn="tl">
                    <a:srgbClr val="C0C0C0"/>
                  </a:outerShdw>
                </a:effectLst>
              </a:rPr>
              <a:t>Φάσεις σταδιακής συσσωμάτωσης σκόνης γάλακτος και μετατροπή σε τύπου </a:t>
            </a:r>
            <a:r>
              <a:rPr lang="en-US" sz="2000" b="1" dirty="0">
                <a:solidFill>
                  <a:schemeClr val="accent2"/>
                </a:solidFill>
                <a:effectLst>
                  <a:outerShdw blurRad="38100" dist="38100" dir="2700000" algn="tl">
                    <a:srgbClr val="C0C0C0"/>
                  </a:outerShdw>
                </a:effectLst>
              </a:rPr>
              <a:t>“Instant”</a:t>
            </a:r>
          </a:p>
        </p:txBody>
      </p:sp>
      <p:pic>
        <p:nvPicPr>
          <p:cNvPr id="931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598" y="981075"/>
            <a:ext cx="7057727" cy="523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459537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531AF93E-5BE6-45CE-BFD2-1B0290D4EF03}" type="slidenum">
              <a:rPr lang="el-GR"/>
              <a:pPr>
                <a:defRPr/>
              </a:pPr>
              <a:t>29</a:t>
            </a:fld>
            <a:endParaRPr lang="el-GR"/>
          </a:p>
        </p:txBody>
      </p:sp>
      <p:sp>
        <p:nvSpPr>
          <p:cNvPr id="506885" name="Text Box 5"/>
          <p:cNvSpPr txBox="1">
            <a:spLocks noChangeArrowheads="1"/>
          </p:cNvSpPr>
          <p:nvPr/>
        </p:nvSpPr>
        <p:spPr bwMode="auto">
          <a:xfrm>
            <a:off x="899592" y="565150"/>
            <a:ext cx="2160588" cy="514350"/>
          </a:xfrm>
          <a:prstGeom prst="rect">
            <a:avLst/>
          </a:prstGeom>
          <a:noFill/>
          <a:ln w="57150">
            <a:solidFill>
              <a:srgbClr val="7030A0"/>
            </a:solidFill>
            <a:miter lim="800000"/>
            <a:headEnd/>
            <a:tailEnd/>
          </a:ln>
          <a:effectLst/>
        </p:spPr>
        <p:txBody>
          <a:bodyPr>
            <a:spAutoFit/>
          </a:bodyPr>
          <a:lstStyle/>
          <a:p>
            <a:pPr>
              <a:defRPr/>
            </a:pPr>
            <a:r>
              <a:rPr lang="el-GR" sz="2400" b="1">
                <a:solidFill>
                  <a:schemeClr val="accent2"/>
                </a:solidFill>
                <a:effectLst>
                  <a:outerShdw blurRad="38100" dist="38100" dir="2700000" algn="tl">
                    <a:srgbClr val="C0C0C0"/>
                  </a:outerShdw>
                </a:effectLst>
              </a:rPr>
              <a:t>ΣΥΣΚΕΥΑΣΙΑ</a:t>
            </a:r>
            <a:endParaRPr lang="en-US" sz="2400" b="1">
              <a:solidFill>
                <a:schemeClr val="accent2"/>
              </a:solidFill>
              <a:effectLst>
                <a:outerShdw blurRad="38100" dist="38100" dir="2700000" algn="tl">
                  <a:srgbClr val="C0C0C0"/>
                </a:outerShdw>
              </a:effectLst>
            </a:endParaRPr>
          </a:p>
        </p:txBody>
      </p:sp>
      <p:sp>
        <p:nvSpPr>
          <p:cNvPr id="94214" name="Text Box 6"/>
          <p:cNvSpPr txBox="1">
            <a:spLocks noChangeArrowheads="1"/>
          </p:cNvSpPr>
          <p:nvPr/>
        </p:nvSpPr>
        <p:spPr bwMode="auto">
          <a:xfrm>
            <a:off x="539552" y="1412875"/>
            <a:ext cx="792088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dirty="0" err="1">
                <a:solidFill>
                  <a:schemeClr val="accent2"/>
                </a:solidFill>
              </a:rPr>
              <a:t>Λειοτρίβηση</a:t>
            </a:r>
            <a:r>
              <a:rPr lang="el-GR" altLang="el-GR" sz="2400" dirty="0">
                <a:solidFill>
                  <a:schemeClr val="accent2"/>
                </a:solidFill>
              </a:rPr>
              <a:t> σε ειδικούς μύλους</a:t>
            </a:r>
          </a:p>
          <a:p>
            <a:pPr eaLnBrk="1" hangingPunct="1"/>
            <a:r>
              <a:rPr lang="el-GR" altLang="el-GR" sz="2400" dirty="0">
                <a:solidFill>
                  <a:schemeClr val="accent2"/>
                </a:solidFill>
              </a:rPr>
              <a:t>Κοσκινίζεται </a:t>
            </a:r>
          </a:p>
          <a:p>
            <a:pPr eaLnBrk="1" hangingPunct="1"/>
            <a:r>
              <a:rPr lang="el-GR" altLang="el-GR" sz="2400" dirty="0">
                <a:solidFill>
                  <a:schemeClr val="accent2"/>
                </a:solidFill>
              </a:rPr>
              <a:t>Συσκευάζεται</a:t>
            </a:r>
          </a:p>
          <a:p>
            <a:pPr eaLnBrk="1" hangingPunct="1"/>
            <a:endParaRPr lang="el-GR" altLang="el-GR" sz="2000" dirty="0">
              <a:solidFill>
                <a:schemeClr val="accent2"/>
              </a:solidFill>
            </a:endParaRPr>
          </a:p>
          <a:p>
            <a:pPr eaLnBrk="1" hangingPunct="1"/>
            <a:r>
              <a:rPr lang="el-GR" altLang="el-GR" sz="2000" dirty="0">
                <a:solidFill>
                  <a:schemeClr val="accent2"/>
                </a:solidFill>
              </a:rPr>
              <a:t>Στο χώρο που γίνονται αυτές οι εργασίες πρέπει να τηρούνται </a:t>
            </a:r>
            <a:r>
              <a:rPr lang="el-GR" altLang="el-GR" sz="2000" b="1" dirty="0">
                <a:solidFill>
                  <a:schemeClr val="accent2"/>
                </a:solidFill>
              </a:rPr>
              <a:t>αυστηροί κανόνες υγιεινής</a:t>
            </a:r>
            <a:r>
              <a:rPr lang="el-GR" altLang="el-GR" sz="2000" dirty="0">
                <a:solidFill>
                  <a:schemeClr val="accent2"/>
                </a:solidFill>
              </a:rPr>
              <a:t> και το προϊόν να προστατεύεται από τις επιμολύνσεις.</a:t>
            </a:r>
          </a:p>
          <a:p>
            <a:pPr eaLnBrk="1" hangingPunct="1"/>
            <a:endParaRPr lang="el-GR" altLang="el-GR" sz="2000" dirty="0">
              <a:solidFill>
                <a:schemeClr val="accent2"/>
              </a:solidFill>
            </a:endParaRPr>
          </a:p>
          <a:p>
            <a:pPr eaLnBrk="1" hangingPunct="1"/>
            <a:r>
              <a:rPr lang="el-GR" altLang="el-GR" sz="2000" dirty="0">
                <a:solidFill>
                  <a:schemeClr val="accent2"/>
                </a:solidFill>
              </a:rPr>
              <a:t>Η συσκευασία γίνεται με τη βοήθεια ειδικών συσκευαστικών μηχανών διαφόρων τύπων.</a:t>
            </a:r>
          </a:p>
          <a:p>
            <a:pPr eaLnBrk="1" hangingPunct="1"/>
            <a:endParaRPr lang="el-GR" altLang="el-GR" sz="2000" dirty="0">
              <a:solidFill>
                <a:schemeClr val="accent2"/>
              </a:solidFill>
            </a:endParaRPr>
          </a:p>
          <a:p>
            <a:pPr eaLnBrk="1" hangingPunct="1"/>
            <a:r>
              <a:rPr lang="el-GR" altLang="el-GR" sz="2000" dirty="0">
                <a:solidFill>
                  <a:schemeClr val="accent2"/>
                </a:solidFill>
              </a:rPr>
              <a:t>Στη περίπτωση </a:t>
            </a:r>
            <a:r>
              <a:rPr lang="el-GR" altLang="el-GR" sz="2000" dirty="0" err="1">
                <a:solidFill>
                  <a:schemeClr val="accent2"/>
                </a:solidFill>
              </a:rPr>
              <a:t>γαλακτόσκονης</a:t>
            </a:r>
            <a:r>
              <a:rPr lang="el-GR" altLang="el-GR" sz="2000" dirty="0">
                <a:solidFill>
                  <a:schemeClr val="accent2"/>
                </a:solidFill>
              </a:rPr>
              <a:t> από </a:t>
            </a:r>
            <a:r>
              <a:rPr lang="el-GR" altLang="el-GR" sz="2000" u="sng" dirty="0">
                <a:solidFill>
                  <a:schemeClr val="accent2"/>
                </a:solidFill>
              </a:rPr>
              <a:t>πλήρες</a:t>
            </a:r>
            <a:r>
              <a:rPr lang="el-GR" altLang="el-GR" sz="2000" dirty="0">
                <a:solidFill>
                  <a:schemeClr val="accent2"/>
                </a:solidFill>
              </a:rPr>
              <a:t> γάλα, μπορούν να δημιουργούν κενό ή να προσθέτουν στη συσκευασία αδρανές αέριο για καλύτερη προστασία (λόγω ύπαρξης λίπους). </a:t>
            </a:r>
            <a:endParaRPr lang="en-US" altLang="el-GR" sz="2000" dirty="0">
              <a:solidFill>
                <a:schemeClr val="accent2"/>
              </a:solidFill>
            </a:endParaRP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2496420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36D18E19-98C0-4DEB-9892-2A2B5EB64140}" type="slidenum">
              <a:rPr lang="el-GR"/>
              <a:pPr>
                <a:defRPr/>
              </a:pPr>
              <a:t>30</a:t>
            </a:fld>
            <a:endParaRPr lang="el-GR"/>
          </a:p>
        </p:txBody>
      </p:sp>
      <p:sp>
        <p:nvSpPr>
          <p:cNvPr id="507909" name="Text Box 5"/>
          <p:cNvSpPr txBox="1">
            <a:spLocks noChangeArrowheads="1"/>
          </p:cNvSpPr>
          <p:nvPr/>
        </p:nvSpPr>
        <p:spPr bwMode="auto">
          <a:xfrm>
            <a:off x="604737" y="404813"/>
            <a:ext cx="7999513" cy="2369880"/>
          </a:xfrm>
          <a:prstGeom prst="rect">
            <a:avLst/>
          </a:prstGeom>
          <a:noFill/>
          <a:ln w="9525">
            <a:noFill/>
            <a:miter lim="800000"/>
            <a:headEnd/>
            <a:tailEnd/>
          </a:ln>
          <a:effectLst/>
        </p:spPr>
        <p:txBody>
          <a:bodyPr wrap="square">
            <a:spAutoFit/>
          </a:bodyPr>
          <a:lstStyle/>
          <a:p>
            <a:pPr>
              <a:defRPr/>
            </a:pPr>
            <a:r>
              <a:rPr lang="el-GR" sz="2400" b="1" dirty="0">
                <a:solidFill>
                  <a:schemeClr val="accent2"/>
                </a:solidFill>
              </a:rPr>
              <a:t>Υλικά συσκευασίας</a:t>
            </a:r>
            <a:r>
              <a:rPr lang="el-GR" sz="2400" dirty="0">
                <a:solidFill>
                  <a:schemeClr val="accent2"/>
                </a:solidFill>
              </a:rPr>
              <a:t>:</a:t>
            </a:r>
          </a:p>
          <a:p>
            <a:pPr>
              <a:defRPr/>
            </a:pPr>
            <a:endParaRPr lang="el-GR" sz="2400" dirty="0">
              <a:solidFill>
                <a:schemeClr val="accent2"/>
              </a:solidFill>
            </a:endParaRPr>
          </a:p>
          <a:p>
            <a:pPr>
              <a:buFontTx/>
              <a:buChar char="•"/>
              <a:defRPr/>
            </a:pPr>
            <a:r>
              <a:rPr lang="el-GR" sz="2000" b="1" dirty="0">
                <a:solidFill>
                  <a:schemeClr val="accent2"/>
                </a:solidFill>
                <a:effectLst>
                  <a:outerShdw blurRad="38100" dist="38100" dir="2700000" algn="tl">
                    <a:srgbClr val="C0C0C0"/>
                  </a:outerShdw>
                </a:effectLst>
              </a:rPr>
              <a:t>αδιάβροχα</a:t>
            </a:r>
          </a:p>
          <a:p>
            <a:pPr>
              <a:buFontTx/>
              <a:buChar char="•"/>
              <a:defRPr/>
            </a:pPr>
            <a:r>
              <a:rPr lang="el-GR" sz="2000" b="1" dirty="0">
                <a:solidFill>
                  <a:schemeClr val="accent2"/>
                </a:solidFill>
                <a:effectLst>
                  <a:outerShdw blurRad="38100" dist="38100" dir="2700000" algn="tl">
                    <a:srgbClr val="C0C0C0"/>
                  </a:outerShdw>
                </a:effectLst>
              </a:rPr>
              <a:t>αεροστεγή </a:t>
            </a:r>
          </a:p>
          <a:p>
            <a:pPr>
              <a:buFontTx/>
              <a:buChar char="•"/>
              <a:defRPr/>
            </a:pPr>
            <a:r>
              <a:rPr lang="el-GR" sz="2000" b="1" dirty="0">
                <a:solidFill>
                  <a:schemeClr val="accent2"/>
                </a:solidFill>
                <a:effectLst>
                  <a:outerShdw blurRad="38100" dist="38100" dir="2700000" algn="tl">
                    <a:srgbClr val="C0C0C0"/>
                  </a:outerShdw>
                </a:effectLst>
              </a:rPr>
              <a:t>αδιαφανή </a:t>
            </a:r>
          </a:p>
          <a:p>
            <a:pPr>
              <a:buFontTx/>
              <a:buChar char="•"/>
              <a:defRPr/>
            </a:pPr>
            <a:r>
              <a:rPr lang="el-GR" sz="2000" b="1" dirty="0">
                <a:solidFill>
                  <a:schemeClr val="accent2"/>
                </a:solidFill>
                <a:effectLst>
                  <a:outerShdw blurRad="38100" dist="38100" dir="2700000" algn="tl">
                    <a:srgbClr val="C0C0C0"/>
                  </a:outerShdw>
                </a:effectLst>
              </a:rPr>
              <a:t>Ανθεκτικά</a:t>
            </a:r>
          </a:p>
          <a:p>
            <a:pPr>
              <a:buFontTx/>
              <a:buChar char="•"/>
              <a:defRPr/>
            </a:pPr>
            <a:r>
              <a:rPr lang="el-GR" sz="2000" b="1" dirty="0">
                <a:solidFill>
                  <a:schemeClr val="accent2"/>
                </a:solidFill>
                <a:effectLst>
                  <a:outerShdw blurRad="38100" dist="38100" dir="2700000" algn="tl">
                    <a:srgbClr val="C0C0C0"/>
                  </a:outerShdw>
                </a:effectLst>
              </a:rPr>
              <a:t>Αδιάτρητα (από έντομα)</a:t>
            </a:r>
          </a:p>
        </p:txBody>
      </p:sp>
      <p:sp>
        <p:nvSpPr>
          <p:cNvPr id="95238" name="Text Box 6"/>
          <p:cNvSpPr txBox="1">
            <a:spLocks noChangeArrowheads="1"/>
          </p:cNvSpPr>
          <p:nvPr/>
        </p:nvSpPr>
        <p:spPr bwMode="auto">
          <a:xfrm>
            <a:off x="2916238" y="908050"/>
            <a:ext cx="57610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Στη μεγάλου μεγέθους συσκευασία κυριαρχούν οι </a:t>
            </a:r>
            <a:r>
              <a:rPr lang="el-GR" altLang="el-GR" sz="2000" b="1" dirty="0">
                <a:solidFill>
                  <a:schemeClr val="accent2"/>
                </a:solidFill>
              </a:rPr>
              <a:t>χάρτινοι σάκοι</a:t>
            </a:r>
            <a:r>
              <a:rPr lang="el-GR" altLang="el-GR" sz="2000" dirty="0">
                <a:solidFill>
                  <a:schemeClr val="accent2"/>
                </a:solidFill>
              </a:rPr>
              <a:t> με εσωτερική επένδυση πολυαιθυλένιο ή </a:t>
            </a:r>
            <a:r>
              <a:rPr lang="en-US" altLang="el-GR" sz="2000" dirty="0">
                <a:solidFill>
                  <a:schemeClr val="accent2"/>
                </a:solidFill>
              </a:rPr>
              <a:t>PVC.</a:t>
            </a:r>
            <a:endParaRPr lang="el-GR" altLang="el-GR" sz="2000" dirty="0">
              <a:solidFill>
                <a:schemeClr val="accent2"/>
              </a:solidFill>
            </a:endParaRPr>
          </a:p>
        </p:txBody>
      </p:sp>
      <p:pic>
        <p:nvPicPr>
          <p:cNvPr id="9523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988" y="1577975"/>
            <a:ext cx="2447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9" y="4251312"/>
            <a:ext cx="1293484" cy="180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025" y="2312194"/>
            <a:ext cx="1401763"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4215307"/>
            <a:ext cx="1342322" cy="187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3" name="Rectangle 12"/>
          <p:cNvSpPr>
            <a:spLocks noChangeArrowheads="1"/>
          </p:cNvSpPr>
          <p:nvPr/>
        </p:nvSpPr>
        <p:spPr bwMode="auto">
          <a:xfrm>
            <a:off x="604737" y="2840037"/>
            <a:ext cx="2808288"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Στη μικρή μεγέθους συσκευασία κυριαρχούν τα </a:t>
            </a:r>
            <a:r>
              <a:rPr lang="el-GR" altLang="el-GR" sz="2000" b="1" dirty="0">
                <a:solidFill>
                  <a:schemeClr val="accent2"/>
                </a:solidFill>
              </a:rPr>
              <a:t>κυτία από λευκοσίδηρο ή αλουμίνιο.</a:t>
            </a:r>
            <a:r>
              <a:rPr lang="el-GR" altLang="el-GR" sz="2000" dirty="0">
                <a:solidFill>
                  <a:schemeClr val="accent2"/>
                </a:solidFill>
              </a:rPr>
              <a:t> Επίσης υπάρχουν και </a:t>
            </a:r>
            <a:r>
              <a:rPr lang="el-GR" altLang="el-GR" sz="2000" b="1" dirty="0">
                <a:solidFill>
                  <a:schemeClr val="accent2"/>
                </a:solidFill>
              </a:rPr>
              <a:t>χάρτινες συσκευασίες</a:t>
            </a:r>
            <a:r>
              <a:rPr lang="el-GR" altLang="el-GR" sz="2000" dirty="0">
                <a:solidFill>
                  <a:schemeClr val="accent2"/>
                </a:solidFill>
              </a:rPr>
              <a:t> με εσωτερική επένδυση από αδιαπέραστο πλαστικό φιλμ.</a:t>
            </a:r>
          </a:p>
        </p:txBody>
      </p:sp>
      <p:sp>
        <p:nvSpPr>
          <p:cNvPr id="12"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3469083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2071DF3A-E1CB-4C29-AA7B-A542C81C6EB6}" type="slidenum">
              <a:rPr lang="el-GR"/>
              <a:pPr>
                <a:defRPr/>
              </a:pPr>
              <a:t>31</a:t>
            </a:fld>
            <a:endParaRPr lang="el-GR"/>
          </a:p>
        </p:txBody>
      </p:sp>
      <p:sp>
        <p:nvSpPr>
          <p:cNvPr id="96261" name="Text Box 5"/>
          <p:cNvSpPr txBox="1">
            <a:spLocks noChangeArrowheads="1"/>
          </p:cNvSpPr>
          <p:nvPr/>
        </p:nvSpPr>
        <p:spPr bwMode="auto">
          <a:xfrm>
            <a:off x="659210" y="3933056"/>
            <a:ext cx="7920881" cy="1644650"/>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Ιδιαίτερα προβλήματα συσκευασίας παρουσιάζει η γαλακτόσκονη από πλήρες γάλα γιατί </a:t>
            </a:r>
            <a:r>
              <a:rPr lang="el-GR" altLang="el-GR" sz="2000" b="1">
                <a:solidFill>
                  <a:schemeClr val="accent2"/>
                </a:solidFill>
              </a:rPr>
              <a:t>το λίπος ταγγίζει εύκολα</a:t>
            </a:r>
            <a:r>
              <a:rPr lang="el-GR" altLang="el-GR" sz="2000">
                <a:solidFill>
                  <a:schemeClr val="accent2"/>
                </a:solidFill>
              </a:rPr>
              <a:t>. </a:t>
            </a:r>
          </a:p>
          <a:p>
            <a:pPr eaLnBrk="1" hangingPunct="1"/>
            <a:endParaRPr lang="el-GR" altLang="el-GR" sz="2000">
              <a:solidFill>
                <a:schemeClr val="accent2"/>
              </a:solidFill>
            </a:endParaRPr>
          </a:p>
          <a:p>
            <a:pPr eaLnBrk="1" hangingPunct="1"/>
            <a:r>
              <a:rPr lang="el-GR" altLang="el-GR" sz="2000">
                <a:solidFill>
                  <a:schemeClr val="accent2"/>
                </a:solidFill>
              </a:rPr>
              <a:t>Η αφαίρεση του οξυγόνου και η αντικατάσταση του από </a:t>
            </a:r>
            <a:r>
              <a:rPr lang="en-US" altLang="el-GR" sz="2000" b="1">
                <a:solidFill>
                  <a:schemeClr val="accent2"/>
                </a:solidFill>
              </a:rPr>
              <a:t>N </a:t>
            </a:r>
            <a:r>
              <a:rPr lang="el-GR" altLang="el-GR" sz="2000" b="1">
                <a:solidFill>
                  <a:schemeClr val="accent2"/>
                </a:solidFill>
              </a:rPr>
              <a:t>ή </a:t>
            </a:r>
            <a:r>
              <a:rPr lang="en-US" altLang="el-GR" sz="2000" b="1">
                <a:solidFill>
                  <a:schemeClr val="accent2"/>
                </a:solidFill>
              </a:rPr>
              <a:t>CO</a:t>
            </a:r>
            <a:r>
              <a:rPr lang="en-US" altLang="el-GR" sz="1400" b="1">
                <a:solidFill>
                  <a:schemeClr val="accent2"/>
                </a:solidFill>
              </a:rPr>
              <a:t>2</a:t>
            </a:r>
            <a:r>
              <a:rPr lang="en-US" altLang="el-GR" sz="2000">
                <a:solidFill>
                  <a:schemeClr val="accent2"/>
                </a:solidFill>
              </a:rPr>
              <a:t> </a:t>
            </a:r>
            <a:r>
              <a:rPr lang="el-GR" altLang="el-GR" sz="2000">
                <a:solidFill>
                  <a:schemeClr val="accent2"/>
                </a:solidFill>
              </a:rPr>
              <a:t>επιμηκύνει το χρόνο συντήρησης.</a:t>
            </a:r>
            <a:endParaRPr lang="en-US" altLang="el-GR" sz="2000">
              <a:solidFill>
                <a:schemeClr val="accent2"/>
              </a:solidFill>
            </a:endParaRPr>
          </a:p>
        </p:txBody>
      </p:sp>
      <p:sp>
        <p:nvSpPr>
          <p:cNvPr id="96262" name="Rectangle 6"/>
          <p:cNvSpPr>
            <a:spLocks noChangeArrowheads="1"/>
          </p:cNvSpPr>
          <p:nvPr/>
        </p:nvSpPr>
        <p:spPr bwMode="auto">
          <a:xfrm>
            <a:off x="683568" y="765175"/>
            <a:ext cx="324008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Στη μικρή ατομική συσκευασία κυριαρχούν τα </a:t>
            </a:r>
            <a:r>
              <a:rPr lang="el-GR" altLang="el-GR" sz="2000" b="1" dirty="0">
                <a:solidFill>
                  <a:schemeClr val="accent2"/>
                </a:solidFill>
              </a:rPr>
              <a:t>σακίδια από φύλλο αλουμινίου</a:t>
            </a:r>
            <a:r>
              <a:rPr lang="el-GR" altLang="el-GR" sz="2000" dirty="0">
                <a:solidFill>
                  <a:schemeClr val="accent2"/>
                </a:solidFill>
              </a:rPr>
              <a:t> με εσωτερική επένδυση από </a:t>
            </a:r>
            <a:r>
              <a:rPr lang="en-US" altLang="el-GR" sz="2000" dirty="0">
                <a:solidFill>
                  <a:schemeClr val="accent2"/>
                </a:solidFill>
              </a:rPr>
              <a:t> PVC </a:t>
            </a:r>
            <a:r>
              <a:rPr lang="el-GR" altLang="el-GR" sz="2000" dirty="0">
                <a:solidFill>
                  <a:schemeClr val="accent2"/>
                </a:solidFill>
              </a:rPr>
              <a:t>ή άλλο φιλμ.</a:t>
            </a:r>
            <a:endParaRPr lang="en-US" altLang="el-GR" sz="2000" dirty="0">
              <a:solidFill>
                <a:schemeClr val="accent2"/>
              </a:solidFill>
            </a:endParaRPr>
          </a:p>
        </p:txBody>
      </p:sp>
      <p:pic>
        <p:nvPicPr>
          <p:cNvPr id="962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5374" y="727868"/>
            <a:ext cx="210343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012" y="764381"/>
            <a:ext cx="20383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2220192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92CA6D3-3CFD-4A9F-B915-61D715FDAA96}" type="slidenum">
              <a:rPr lang="el-GR"/>
              <a:pPr>
                <a:defRPr/>
              </a:pPr>
              <a:t>32</a:t>
            </a:fld>
            <a:endParaRPr lang="el-GR"/>
          </a:p>
        </p:txBody>
      </p:sp>
      <p:sp>
        <p:nvSpPr>
          <p:cNvPr id="97285" name="Text Box 5"/>
          <p:cNvSpPr txBox="1">
            <a:spLocks noChangeArrowheads="1"/>
          </p:cNvSpPr>
          <p:nvPr/>
        </p:nvSpPr>
        <p:spPr bwMode="auto">
          <a:xfrm>
            <a:off x="0" y="2060575"/>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800" b="1" dirty="0">
                <a:solidFill>
                  <a:schemeClr val="accent2"/>
                </a:solidFill>
              </a:rPr>
              <a:t>ΜΙΚΡΟΒΙΟΛΟΓΙΑ </a:t>
            </a:r>
          </a:p>
          <a:p>
            <a:pPr algn="ctr" eaLnBrk="1" hangingPunct="1"/>
            <a:r>
              <a:rPr lang="el-GR" altLang="el-GR" sz="2800" b="1" dirty="0">
                <a:solidFill>
                  <a:schemeClr val="accent2"/>
                </a:solidFill>
              </a:rPr>
              <a:t>ΣΚΟΝΗΣ ΓΑΛΑΚΤΟΣ </a:t>
            </a: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2278690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BEC5DFDB-7992-4824-86D0-2B020EF50010}" type="slidenum">
              <a:rPr lang="el-GR"/>
              <a:pPr>
                <a:defRPr/>
              </a:pPr>
              <a:t>33</a:t>
            </a:fld>
            <a:endParaRPr lang="el-GR"/>
          </a:p>
        </p:txBody>
      </p:sp>
      <p:sp>
        <p:nvSpPr>
          <p:cNvPr id="98309" name="Text Box 5"/>
          <p:cNvSpPr txBox="1">
            <a:spLocks noChangeArrowheads="1"/>
          </p:cNvSpPr>
          <p:nvPr/>
        </p:nvSpPr>
        <p:spPr bwMode="auto">
          <a:xfrm>
            <a:off x="1866727" y="531812"/>
            <a:ext cx="2520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ΜΙΚΡΟΒΙΟΛΟΓΙΑ</a:t>
            </a:r>
            <a:endParaRPr lang="en-US" altLang="el-GR" sz="2000" dirty="0">
              <a:solidFill>
                <a:schemeClr val="accent2"/>
              </a:solidFill>
            </a:endParaRPr>
          </a:p>
        </p:txBody>
      </p:sp>
      <p:sp>
        <p:nvSpPr>
          <p:cNvPr id="98310" name="Text Box 6"/>
          <p:cNvSpPr txBox="1">
            <a:spLocks noChangeArrowheads="1"/>
          </p:cNvSpPr>
          <p:nvPr/>
        </p:nvSpPr>
        <p:spPr bwMode="auto">
          <a:xfrm>
            <a:off x="611560" y="1941146"/>
            <a:ext cx="806412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Εξαρτάται:</a:t>
            </a:r>
          </a:p>
          <a:p>
            <a:pPr eaLnBrk="1" hangingPunct="1">
              <a:buFontTx/>
              <a:buChar char="•"/>
            </a:pPr>
            <a:r>
              <a:rPr lang="el-GR" altLang="el-GR" sz="2000" dirty="0">
                <a:solidFill>
                  <a:schemeClr val="accent2"/>
                </a:solidFill>
              </a:rPr>
              <a:t>μικροβιακό φορτίο του νωπού γάλακτος</a:t>
            </a:r>
          </a:p>
          <a:p>
            <a:pPr eaLnBrk="1" hangingPunct="1">
              <a:buFontTx/>
              <a:buChar char="•"/>
            </a:pPr>
            <a:r>
              <a:rPr lang="el-GR" altLang="el-GR" sz="2000" dirty="0">
                <a:solidFill>
                  <a:schemeClr val="accent2"/>
                </a:solidFill>
              </a:rPr>
              <a:t>μέθοδος αφυδάτωσης </a:t>
            </a:r>
          </a:p>
          <a:p>
            <a:pPr eaLnBrk="1" hangingPunct="1">
              <a:buFontTx/>
              <a:buChar char="•"/>
            </a:pPr>
            <a:r>
              <a:rPr lang="el-GR" altLang="el-GR" sz="2000" dirty="0">
                <a:solidFill>
                  <a:schemeClr val="accent2"/>
                </a:solidFill>
              </a:rPr>
              <a:t>βαθμός επιμολύνσεων της </a:t>
            </a:r>
            <a:r>
              <a:rPr lang="el-GR" altLang="el-GR" sz="2000" dirty="0" err="1">
                <a:solidFill>
                  <a:schemeClr val="accent2"/>
                </a:solidFill>
              </a:rPr>
              <a:t>γαλακτόσκονης</a:t>
            </a:r>
            <a:r>
              <a:rPr lang="el-GR" altLang="el-GR" sz="2000" dirty="0">
                <a:solidFill>
                  <a:schemeClr val="accent2"/>
                </a:solidFill>
              </a:rPr>
              <a:t> πριν από την συσκευασία της</a:t>
            </a:r>
            <a:endParaRPr lang="en-US" altLang="el-GR" sz="2000" dirty="0">
              <a:solidFill>
                <a:schemeClr val="accent2"/>
              </a:solidFill>
            </a:endParaRP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990288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55864F2-5416-4230-A555-E44AE4797AF0}" type="slidenum">
              <a:rPr lang="el-GR"/>
              <a:pPr>
                <a:defRPr/>
              </a:pPr>
              <a:t>34</a:t>
            </a:fld>
            <a:endParaRPr lang="el-GR"/>
          </a:p>
        </p:txBody>
      </p:sp>
      <p:sp>
        <p:nvSpPr>
          <p:cNvPr id="99333" name="Text Box 5"/>
          <p:cNvSpPr txBox="1">
            <a:spLocks noChangeArrowheads="1"/>
          </p:cNvSpPr>
          <p:nvPr/>
        </p:nvSpPr>
        <p:spPr bwMode="auto">
          <a:xfrm>
            <a:off x="467544" y="404813"/>
            <a:ext cx="8065269"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u="sng" dirty="0">
                <a:solidFill>
                  <a:schemeClr val="accent2"/>
                </a:solidFill>
              </a:rPr>
              <a:t>Στη μέθοδο των τυμπάνων</a:t>
            </a:r>
            <a:r>
              <a:rPr lang="el-GR" altLang="el-GR" sz="2000" dirty="0">
                <a:solidFill>
                  <a:schemeClr val="accent2"/>
                </a:solidFill>
              </a:rPr>
              <a:t> το γάλα υφίσταται </a:t>
            </a:r>
            <a:r>
              <a:rPr lang="el-GR" altLang="el-GR" sz="2000" b="1" dirty="0">
                <a:solidFill>
                  <a:schemeClr val="accent2"/>
                </a:solidFill>
              </a:rPr>
              <a:t>ισχυρή θερμική επεξεργασία:</a:t>
            </a:r>
          </a:p>
          <a:p>
            <a:pPr eaLnBrk="1" hangingPunct="1"/>
            <a:endParaRPr lang="el-GR" altLang="el-GR" sz="2000" dirty="0">
              <a:solidFill>
                <a:schemeClr val="accent2"/>
              </a:solidFill>
            </a:endParaRPr>
          </a:p>
          <a:p>
            <a:pPr eaLnBrk="1" hangingPunct="1"/>
            <a:r>
              <a:rPr lang="el-GR" altLang="el-GR" sz="2000" dirty="0">
                <a:solidFill>
                  <a:schemeClr val="accent2"/>
                </a:solidFill>
              </a:rPr>
              <a:t>απαλλάσσει από όλους τους παθογόνους μικροοργανισμούς &amp; μειώνει και την κοινή </a:t>
            </a:r>
            <a:r>
              <a:rPr lang="el-GR" altLang="el-GR" sz="2000" dirty="0" err="1">
                <a:solidFill>
                  <a:schemeClr val="accent2"/>
                </a:solidFill>
              </a:rPr>
              <a:t>μεσόφιλη</a:t>
            </a:r>
            <a:r>
              <a:rPr lang="el-GR" altLang="el-GR" sz="2000" dirty="0">
                <a:solidFill>
                  <a:schemeClr val="accent2"/>
                </a:solidFill>
              </a:rPr>
              <a:t> χλωρίδα. </a:t>
            </a:r>
          </a:p>
          <a:p>
            <a:pPr eaLnBrk="1" hangingPunct="1"/>
            <a:endParaRPr lang="el-GR" altLang="el-GR" sz="2000" dirty="0">
              <a:solidFill>
                <a:schemeClr val="accent2"/>
              </a:solidFill>
            </a:endParaRPr>
          </a:p>
          <a:p>
            <a:pPr eaLnBrk="1" hangingPunct="1"/>
            <a:r>
              <a:rPr lang="el-GR" altLang="el-GR" sz="2000" u="sng" dirty="0">
                <a:solidFill>
                  <a:schemeClr val="accent2"/>
                </a:solidFill>
              </a:rPr>
              <a:t>Στη μέθοδο της </a:t>
            </a:r>
            <a:r>
              <a:rPr lang="el-GR" altLang="el-GR" sz="2000" u="sng" dirty="0" err="1">
                <a:solidFill>
                  <a:schemeClr val="accent2"/>
                </a:solidFill>
              </a:rPr>
              <a:t>εκνεφώσεως</a:t>
            </a:r>
            <a:r>
              <a:rPr lang="el-GR" altLang="el-GR" sz="2000" dirty="0">
                <a:solidFill>
                  <a:schemeClr val="accent2"/>
                </a:solidFill>
              </a:rPr>
              <a:t> </a:t>
            </a:r>
            <a:r>
              <a:rPr lang="el-GR" altLang="el-GR" sz="2000" b="1" dirty="0">
                <a:solidFill>
                  <a:schemeClr val="accent2"/>
                </a:solidFill>
              </a:rPr>
              <a:t>τα σταγονίδια του γάλακτος αφυδατώνονται προτού η θερμοκρασία των στερεών συστατικών υπερβεί τους 55</a:t>
            </a:r>
            <a:r>
              <a:rPr lang="en-US" altLang="el-GR" sz="2000" b="1" dirty="0">
                <a:solidFill>
                  <a:schemeClr val="accent2"/>
                </a:solidFill>
              </a:rPr>
              <a:t>°C</a:t>
            </a:r>
            <a:r>
              <a:rPr lang="el-GR" altLang="el-GR" sz="2000" dirty="0">
                <a:solidFill>
                  <a:schemeClr val="accent2"/>
                </a:solidFill>
              </a:rPr>
              <a:t>. </a:t>
            </a:r>
          </a:p>
          <a:p>
            <a:pPr eaLnBrk="1" hangingPunct="1"/>
            <a:r>
              <a:rPr lang="el-GR" altLang="el-GR" sz="2000" dirty="0">
                <a:solidFill>
                  <a:schemeClr val="accent2"/>
                </a:solidFill>
              </a:rPr>
              <a:t>Η περαιτέρω άνοδος της θερμοκρασίας της </a:t>
            </a:r>
            <a:r>
              <a:rPr lang="el-GR" altLang="el-GR" sz="2000" dirty="0" err="1">
                <a:solidFill>
                  <a:schemeClr val="accent2"/>
                </a:solidFill>
              </a:rPr>
              <a:t>γαλακτόσκονης</a:t>
            </a:r>
            <a:r>
              <a:rPr lang="el-GR" altLang="el-GR" sz="2000" dirty="0">
                <a:solidFill>
                  <a:schemeClr val="accent2"/>
                </a:solidFill>
              </a:rPr>
              <a:t> έως 70</a:t>
            </a:r>
            <a:r>
              <a:rPr lang="en-US" altLang="el-GR" sz="2000" dirty="0">
                <a:solidFill>
                  <a:schemeClr val="accent2"/>
                </a:solidFill>
              </a:rPr>
              <a:t>°C</a:t>
            </a:r>
            <a:r>
              <a:rPr lang="el-GR" altLang="el-GR" sz="2000" dirty="0">
                <a:solidFill>
                  <a:schemeClr val="accent2"/>
                </a:solidFill>
              </a:rPr>
              <a:t> κατά την τελική φάση αφυδατώσεως έχει αβέβαιο βακτηριοκτόνο αποτέλεσμα. </a:t>
            </a:r>
          </a:p>
          <a:p>
            <a:pPr eaLnBrk="1" hangingPunct="1"/>
            <a:endParaRPr lang="el-GR" altLang="el-GR" sz="2000" dirty="0">
              <a:solidFill>
                <a:schemeClr val="accent2"/>
              </a:solidFill>
            </a:endParaRPr>
          </a:p>
          <a:p>
            <a:pPr eaLnBrk="1" hangingPunct="1"/>
            <a:r>
              <a:rPr lang="el-GR" altLang="el-GR" sz="2000" dirty="0">
                <a:solidFill>
                  <a:schemeClr val="accent2"/>
                </a:solidFill>
              </a:rPr>
              <a:t>Έτσι η καταστροφή των μικροοργανισμών και ιδιαίτερα των παθογόνων πρέπει να γίνεται πριν την αφυδάτωση με ανάλογη επεξεργασία του νωπού γάλακτος (προθέρμανση) ισοδύναμη τουλάχιστον με το αποτέλεσμα μιας μεθόδου παστερίωσης </a:t>
            </a:r>
            <a:r>
              <a:rPr lang="en-US" altLang="el-GR" sz="2000" dirty="0">
                <a:solidFill>
                  <a:schemeClr val="accent2"/>
                </a:solidFill>
              </a:rPr>
              <a:t>HTST. </a:t>
            </a:r>
            <a:r>
              <a:rPr lang="el-GR" altLang="el-GR" sz="2000" dirty="0">
                <a:solidFill>
                  <a:schemeClr val="accent2"/>
                </a:solidFill>
              </a:rPr>
              <a:t>Θέρμανση τέτοιου βαθμού γίνεται μόνο στην περίπτωση της παραγωγή </a:t>
            </a:r>
            <a:r>
              <a:rPr lang="el-GR" altLang="el-GR" sz="2000" b="1" dirty="0">
                <a:solidFill>
                  <a:schemeClr val="accent2"/>
                </a:solidFill>
              </a:rPr>
              <a:t>υψηλής θερμάνσεως</a:t>
            </a:r>
            <a:r>
              <a:rPr lang="el-GR" altLang="el-GR" sz="2000" dirty="0">
                <a:solidFill>
                  <a:schemeClr val="accent2"/>
                </a:solidFill>
              </a:rPr>
              <a:t> αποβουτυρωμένης </a:t>
            </a:r>
            <a:r>
              <a:rPr lang="el-GR" altLang="el-GR" sz="2000" dirty="0" err="1">
                <a:solidFill>
                  <a:schemeClr val="accent2"/>
                </a:solidFill>
              </a:rPr>
              <a:t>γαλακτόσκονης</a:t>
            </a:r>
            <a:r>
              <a:rPr lang="el-GR" altLang="el-GR" sz="2000" dirty="0">
                <a:solidFill>
                  <a:schemeClr val="accent2"/>
                </a:solidFill>
              </a:rPr>
              <a:t>.</a:t>
            </a:r>
            <a:endParaRPr lang="en-US" altLang="el-GR" sz="2000" dirty="0">
              <a:solidFill>
                <a:schemeClr val="accent2"/>
              </a:solidFill>
            </a:endParaRP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908402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4531527-081B-40AA-A320-AE44B4C9DC33}" type="slidenum">
              <a:rPr lang="el-GR"/>
              <a:pPr>
                <a:defRPr/>
              </a:pPr>
              <a:t>35</a:t>
            </a:fld>
            <a:endParaRPr lang="el-GR"/>
          </a:p>
        </p:txBody>
      </p:sp>
      <p:sp>
        <p:nvSpPr>
          <p:cNvPr id="100357" name="Text Box 5"/>
          <p:cNvSpPr txBox="1">
            <a:spLocks noChangeArrowheads="1"/>
          </p:cNvSpPr>
          <p:nvPr/>
        </p:nvSpPr>
        <p:spPr bwMode="auto">
          <a:xfrm>
            <a:off x="467544" y="698276"/>
            <a:ext cx="8065269" cy="2559050"/>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επιμόλυνση της παραγόμενης σκόνης τύπου </a:t>
            </a:r>
            <a:r>
              <a:rPr lang="en-US" altLang="el-GR" sz="2000" dirty="0">
                <a:solidFill>
                  <a:schemeClr val="accent2"/>
                </a:solidFill>
              </a:rPr>
              <a:t>“Spray” </a:t>
            </a:r>
            <a:r>
              <a:rPr lang="el-GR" altLang="el-GR" sz="2000" dirty="0">
                <a:solidFill>
                  <a:schemeClr val="accent2"/>
                </a:solidFill>
              </a:rPr>
              <a:t>καθώς και η παραγόμενη από αυτή τύπου </a:t>
            </a:r>
            <a:r>
              <a:rPr lang="en-US" altLang="el-GR" sz="2000" dirty="0">
                <a:solidFill>
                  <a:schemeClr val="accent2"/>
                </a:solidFill>
              </a:rPr>
              <a:t>“Instant” </a:t>
            </a:r>
            <a:r>
              <a:rPr lang="el-GR" altLang="el-GR" sz="2000" dirty="0">
                <a:solidFill>
                  <a:schemeClr val="accent2"/>
                </a:solidFill>
              </a:rPr>
              <a:t>βρίσκονταν πολλές φορές (κυρίως κατά το παρελθόν) με μεγάλο μικροβιακό φορτίο και συχνά ενοχοποιήθηκαν για κρούσματα τροφικών </a:t>
            </a:r>
            <a:r>
              <a:rPr lang="el-GR" altLang="el-GR" sz="2000" dirty="0" err="1">
                <a:solidFill>
                  <a:schemeClr val="accent2"/>
                </a:solidFill>
              </a:rPr>
              <a:t>τροφολοιμώξεων</a:t>
            </a:r>
            <a:r>
              <a:rPr lang="el-GR" altLang="el-GR" sz="2000" dirty="0">
                <a:solidFill>
                  <a:schemeClr val="accent2"/>
                </a:solidFill>
              </a:rPr>
              <a:t>.</a:t>
            </a:r>
          </a:p>
          <a:p>
            <a:pPr eaLnBrk="1" hangingPunct="1"/>
            <a:endParaRPr lang="el-GR" altLang="el-GR" sz="2000" dirty="0">
              <a:solidFill>
                <a:schemeClr val="accent2"/>
              </a:solidFill>
            </a:endParaRPr>
          </a:p>
          <a:p>
            <a:pPr eaLnBrk="1" hangingPunct="1"/>
            <a:r>
              <a:rPr lang="el-GR" altLang="el-GR" sz="2000" dirty="0">
                <a:solidFill>
                  <a:schemeClr val="accent2"/>
                </a:solidFill>
              </a:rPr>
              <a:t> Σήμερα όμως η </a:t>
            </a:r>
            <a:r>
              <a:rPr lang="el-GR" altLang="el-GR" sz="2000" dirty="0" err="1">
                <a:solidFill>
                  <a:schemeClr val="accent2"/>
                </a:solidFill>
              </a:rPr>
              <a:t>γαλακτόσκονη</a:t>
            </a:r>
            <a:r>
              <a:rPr lang="el-GR" altLang="el-GR" sz="2000" dirty="0">
                <a:solidFill>
                  <a:schemeClr val="accent2"/>
                </a:solidFill>
              </a:rPr>
              <a:t> των τύπων αυτών έχει κατά κανόνα μικρό δείκτη ΟΜΧ αλλά συγκριτικά μεγαλύτερο από εκείνο της </a:t>
            </a:r>
            <a:r>
              <a:rPr lang="el-GR" altLang="el-GR" sz="2000" dirty="0" err="1">
                <a:solidFill>
                  <a:schemeClr val="accent2"/>
                </a:solidFill>
              </a:rPr>
              <a:t>γαλακτόσκονης</a:t>
            </a:r>
            <a:r>
              <a:rPr lang="el-GR" altLang="el-GR" sz="2000" dirty="0">
                <a:solidFill>
                  <a:schemeClr val="accent2"/>
                </a:solidFill>
              </a:rPr>
              <a:t> που παράγεται με τη μέθοδο των τυμπάνων.</a:t>
            </a:r>
            <a:r>
              <a:rPr lang="en-US" altLang="el-GR" sz="2000" dirty="0">
                <a:solidFill>
                  <a:schemeClr val="accent2"/>
                </a:solidFill>
              </a:rPr>
              <a:t> </a:t>
            </a:r>
          </a:p>
        </p:txBody>
      </p:sp>
      <p:sp>
        <p:nvSpPr>
          <p:cNvPr id="100358" name="Text Box 6"/>
          <p:cNvSpPr txBox="1">
            <a:spLocks noChangeArrowheads="1"/>
          </p:cNvSpPr>
          <p:nvPr/>
        </p:nvSpPr>
        <p:spPr bwMode="auto">
          <a:xfrm>
            <a:off x="467544" y="3579589"/>
            <a:ext cx="8065269"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μικροβιακή χλωρίδα της </a:t>
            </a:r>
            <a:r>
              <a:rPr lang="el-GR" altLang="el-GR" sz="2000" dirty="0" err="1">
                <a:solidFill>
                  <a:schemeClr val="accent2"/>
                </a:solidFill>
              </a:rPr>
              <a:t>γαλακτόσκονης</a:t>
            </a:r>
            <a:r>
              <a:rPr lang="el-GR" altLang="el-GR" sz="2000" dirty="0">
                <a:solidFill>
                  <a:schemeClr val="accent2"/>
                </a:solidFill>
              </a:rPr>
              <a:t> τύπου </a:t>
            </a:r>
            <a:r>
              <a:rPr lang="en-US" altLang="el-GR" sz="2000" dirty="0">
                <a:solidFill>
                  <a:schemeClr val="accent2"/>
                </a:solidFill>
              </a:rPr>
              <a:t>“Spray” </a:t>
            </a:r>
            <a:r>
              <a:rPr lang="el-GR" altLang="el-GR" sz="2000" dirty="0">
                <a:solidFill>
                  <a:schemeClr val="accent2"/>
                </a:solidFill>
              </a:rPr>
              <a:t>απαρτίζεται από </a:t>
            </a:r>
            <a:r>
              <a:rPr lang="el-GR" altLang="el-GR" sz="2000" dirty="0" err="1">
                <a:solidFill>
                  <a:schemeClr val="accent2"/>
                </a:solidFill>
              </a:rPr>
              <a:t>θερμοάντοχα</a:t>
            </a:r>
            <a:r>
              <a:rPr lang="el-GR" altLang="el-GR" sz="2000" dirty="0">
                <a:solidFill>
                  <a:schemeClr val="accent2"/>
                </a:solidFill>
              </a:rPr>
              <a:t> κυρίως είδη που ανήκουν στα γένη </a:t>
            </a:r>
            <a:r>
              <a:rPr lang="en-US" altLang="el-GR" sz="2000" i="1" dirty="0" err="1">
                <a:solidFill>
                  <a:schemeClr val="accent2"/>
                </a:solidFill>
              </a:rPr>
              <a:t>Microccocus</a:t>
            </a:r>
            <a:r>
              <a:rPr lang="en-US" altLang="el-GR" sz="2000" dirty="0">
                <a:solidFill>
                  <a:schemeClr val="accent2"/>
                </a:solidFill>
              </a:rPr>
              <a:t>, </a:t>
            </a:r>
            <a:r>
              <a:rPr lang="en-US" altLang="el-GR" sz="2000" i="1" dirty="0">
                <a:solidFill>
                  <a:schemeClr val="accent2"/>
                </a:solidFill>
              </a:rPr>
              <a:t>Streptococcus</a:t>
            </a:r>
            <a:r>
              <a:rPr lang="en-US" altLang="el-GR" sz="2000" dirty="0">
                <a:solidFill>
                  <a:schemeClr val="accent2"/>
                </a:solidFill>
              </a:rPr>
              <a:t>, </a:t>
            </a:r>
            <a:r>
              <a:rPr lang="en-US" altLang="el-GR" sz="2000" i="1" dirty="0">
                <a:solidFill>
                  <a:schemeClr val="accent2"/>
                </a:solidFill>
              </a:rPr>
              <a:t>Enterococcus</a:t>
            </a:r>
            <a:r>
              <a:rPr lang="el-GR" altLang="el-GR" sz="2000" dirty="0">
                <a:solidFill>
                  <a:schemeClr val="accent2"/>
                </a:solidFill>
              </a:rPr>
              <a:t>, </a:t>
            </a:r>
            <a:r>
              <a:rPr lang="en-US" altLang="el-GR" sz="2000" i="1" dirty="0">
                <a:solidFill>
                  <a:schemeClr val="accent2"/>
                </a:solidFill>
              </a:rPr>
              <a:t>Corynebacterium</a:t>
            </a:r>
            <a:r>
              <a:rPr lang="en-US" altLang="el-GR" sz="2000" dirty="0">
                <a:solidFill>
                  <a:schemeClr val="accent2"/>
                </a:solidFill>
              </a:rPr>
              <a:t> </a:t>
            </a:r>
            <a:r>
              <a:rPr lang="el-GR" altLang="el-GR" sz="2000" dirty="0">
                <a:solidFill>
                  <a:schemeClr val="accent2"/>
                </a:solidFill>
              </a:rPr>
              <a:t>και </a:t>
            </a:r>
            <a:r>
              <a:rPr lang="en-US" altLang="el-GR" sz="2000" i="1" dirty="0" err="1">
                <a:solidFill>
                  <a:schemeClr val="accent2"/>
                </a:solidFill>
              </a:rPr>
              <a:t>Microbacterium</a:t>
            </a:r>
            <a:r>
              <a:rPr lang="en-US" altLang="el-GR" sz="2000" dirty="0">
                <a:solidFill>
                  <a:schemeClr val="accent2"/>
                </a:solidFill>
              </a:rPr>
              <a:t>. </a:t>
            </a:r>
            <a:endParaRPr lang="el-GR" altLang="el-GR" sz="2000" dirty="0">
              <a:solidFill>
                <a:schemeClr val="accent2"/>
              </a:solidFill>
            </a:endParaRPr>
          </a:p>
          <a:p>
            <a:pPr eaLnBrk="1" hangingPunct="1"/>
            <a:endParaRPr lang="el-GR" altLang="el-GR" sz="2000" dirty="0">
              <a:solidFill>
                <a:schemeClr val="accent2"/>
              </a:solidFill>
            </a:endParaRPr>
          </a:p>
          <a:p>
            <a:pPr eaLnBrk="1" hangingPunct="1"/>
            <a:r>
              <a:rPr lang="el-GR" altLang="el-GR" sz="2000" dirty="0">
                <a:solidFill>
                  <a:schemeClr val="accent2"/>
                </a:solidFill>
              </a:rPr>
              <a:t>Ανευρίσκονται σε μικρούς αριθμούς επίσης σπόροι </a:t>
            </a:r>
            <a:r>
              <a:rPr lang="el-GR" altLang="el-GR" sz="2000" dirty="0" err="1">
                <a:solidFill>
                  <a:schemeClr val="accent2"/>
                </a:solidFill>
              </a:rPr>
              <a:t>βακίλλων</a:t>
            </a:r>
            <a:r>
              <a:rPr lang="el-GR" altLang="el-GR" sz="2000" dirty="0">
                <a:solidFill>
                  <a:schemeClr val="accent2"/>
                </a:solidFill>
              </a:rPr>
              <a:t> καθώς και μη </a:t>
            </a:r>
            <a:r>
              <a:rPr lang="el-GR" altLang="el-GR" sz="2000" dirty="0" err="1">
                <a:solidFill>
                  <a:schemeClr val="accent2"/>
                </a:solidFill>
              </a:rPr>
              <a:t>θερμοάντοχα</a:t>
            </a:r>
            <a:r>
              <a:rPr lang="el-GR" altLang="el-GR" sz="2000" dirty="0">
                <a:solidFill>
                  <a:schemeClr val="accent2"/>
                </a:solidFill>
              </a:rPr>
              <a:t> είδη (</a:t>
            </a:r>
            <a:r>
              <a:rPr lang="el-GR" altLang="el-GR" sz="2000" dirty="0" err="1">
                <a:solidFill>
                  <a:schemeClr val="accent2"/>
                </a:solidFill>
              </a:rPr>
              <a:t>π.χ</a:t>
            </a:r>
            <a:r>
              <a:rPr lang="el-GR" altLang="el-GR" sz="2000" dirty="0">
                <a:solidFill>
                  <a:schemeClr val="accent2"/>
                </a:solidFill>
              </a:rPr>
              <a:t> </a:t>
            </a:r>
            <a:r>
              <a:rPr lang="el-GR" altLang="el-GR" sz="2000" dirty="0" err="1">
                <a:solidFill>
                  <a:schemeClr val="accent2"/>
                </a:solidFill>
              </a:rPr>
              <a:t>κολοβακτηριοειδή</a:t>
            </a:r>
            <a:r>
              <a:rPr lang="el-GR" altLang="el-GR" sz="2000" dirty="0">
                <a:solidFill>
                  <a:schemeClr val="accent2"/>
                </a:solidFill>
              </a:rPr>
              <a:t>) τα οποία αποτελούν δείκτη επιμόλυνσης.</a:t>
            </a:r>
            <a:endParaRPr lang="en-US" altLang="el-GR" sz="2000" dirty="0">
              <a:solidFill>
                <a:schemeClr val="accent2"/>
              </a:solidFill>
            </a:endParaRP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077200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36020674-D361-4412-A0FC-8A225DDCC712}" type="slidenum">
              <a:rPr lang="el-GR"/>
              <a:pPr>
                <a:defRPr/>
              </a:pPr>
              <a:t>36</a:t>
            </a:fld>
            <a:endParaRPr lang="el-GR"/>
          </a:p>
        </p:txBody>
      </p:sp>
      <p:sp>
        <p:nvSpPr>
          <p:cNvPr id="101381" name="Text Box 5"/>
          <p:cNvSpPr txBox="1">
            <a:spLocks noChangeArrowheads="1"/>
          </p:cNvSpPr>
          <p:nvPr/>
        </p:nvSpPr>
        <p:spPr bwMode="auto">
          <a:xfrm>
            <a:off x="468313" y="476250"/>
            <a:ext cx="80645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Μύκητες :</a:t>
            </a:r>
          </a:p>
          <a:p>
            <a:pPr eaLnBrk="1" hangingPunct="1"/>
            <a:endParaRPr lang="el-GR" altLang="el-GR" sz="2000" dirty="0">
              <a:solidFill>
                <a:schemeClr val="accent2"/>
              </a:solidFill>
            </a:endParaRPr>
          </a:p>
          <a:p>
            <a:pPr eaLnBrk="1" hangingPunct="1"/>
            <a:r>
              <a:rPr lang="el-GR" altLang="el-GR" sz="2000" dirty="0">
                <a:solidFill>
                  <a:schemeClr val="accent2"/>
                </a:solidFill>
              </a:rPr>
              <a:t> όταν ανευρίσκονται, αποτελούν επίσης </a:t>
            </a:r>
            <a:r>
              <a:rPr lang="el-GR" altLang="el-GR" sz="2000" b="1" dirty="0">
                <a:solidFill>
                  <a:schemeClr val="accent2"/>
                </a:solidFill>
              </a:rPr>
              <a:t>δείκτη </a:t>
            </a:r>
            <a:r>
              <a:rPr lang="el-GR" altLang="el-GR" sz="2000" b="1" dirty="0" err="1">
                <a:solidFill>
                  <a:schemeClr val="accent2"/>
                </a:solidFill>
              </a:rPr>
              <a:t>αερογενούς</a:t>
            </a:r>
            <a:r>
              <a:rPr lang="el-GR" altLang="el-GR" sz="2000" b="1" dirty="0">
                <a:solidFill>
                  <a:schemeClr val="accent2"/>
                </a:solidFill>
              </a:rPr>
              <a:t> μολύνσεως</a:t>
            </a:r>
            <a:r>
              <a:rPr lang="el-GR" altLang="el-GR" sz="2000" dirty="0">
                <a:solidFill>
                  <a:schemeClr val="accent2"/>
                </a:solidFill>
              </a:rPr>
              <a:t> της </a:t>
            </a:r>
            <a:r>
              <a:rPr lang="el-GR" altLang="el-GR" sz="2000" dirty="0" err="1">
                <a:solidFill>
                  <a:schemeClr val="accent2"/>
                </a:solidFill>
              </a:rPr>
              <a:t>γαλακτόσκονης</a:t>
            </a:r>
            <a:r>
              <a:rPr lang="el-GR" altLang="el-GR" sz="2000" dirty="0">
                <a:solidFill>
                  <a:schemeClr val="accent2"/>
                </a:solidFill>
              </a:rPr>
              <a:t>.</a:t>
            </a:r>
            <a:endParaRPr lang="en-US" altLang="el-GR" sz="2000" dirty="0">
              <a:solidFill>
                <a:schemeClr val="accent2"/>
              </a:solidFill>
            </a:endParaRPr>
          </a:p>
        </p:txBody>
      </p:sp>
      <p:sp>
        <p:nvSpPr>
          <p:cNvPr id="101382" name="Text Box 6"/>
          <p:cNvSpPr txBox="1">
            <a:spLocks noChangeArrowheads="1"/>
          </p:cNvSpPr>
          <p:nvPr/>
        </p:nvSpPr>
        <p:spPr bwMode="auto">
          <a:xfrm>
            <a:off x="468313" y="2204864"/>
            <a:ext cx="813593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a:t>
            </a:r>
            <a:r>
              <a:rPr lang="el-GR" altLang="el-GR" sz="2000" dirty="0" err="1">
                <a:solidFill>
                  <a:schemeClr val="accent2"/>
                </a:solidFill>
              </a:rPr>
              <a:t>λυόφιλη</a:t>
            </a:r>
            <a:r>
              <a:rPr lang="el-GR" altLang="el-GR" sz="2000" dirty="0">
                <a:solidFill>
                  <a:schemeClr val="accent2"/>
                </a:solidFill>
              </a:rPr>
              <a:t> αποξήρανση, ως μέθοδος αφυδάτωσης δεν έχει σημαντική επίδραση στους μικροοργανισμούς, όπως και η μέθοδος αφυδατώσεως σε πύργους. Για αυτό στις περιπτώσεις αυτές η εξυγίανση γίνεται με </a:t>
            </a:r>
            <a:r>
              <a:rPr lang="el-GR" altLang="el-GR" sz="2000" b="1" dirty="0">
                <a:solidFill>
                  <a:schemeClr val="accent2"/>
                </a:solidFill>
              </a:rPr>
              <a:t>αποτελεσματική θέρμανση του γάλακτος πριν από την αφυδάτωση.</a:t>
            </a:r>
            <a:endParaRPr lang="en-US" altLang="el-GR" sz="2000" b="1" dirty="0">
              <a:solidFill>
                <a:schemeClr val="accent2"/>
              </a:solidFill>
            </a:endParaRPr>
          </a:p>
        </p:txBody>
      </p:sp>
      <p:sp>
        <p:nvSpPr>
          <p:cNvPr id="101383" name="Text Box 7"/>
          <p:cNvSpPr txBox="1">
            <a:spLocks noChangeArrowheads="1"/>
          </p:cNvSpPr>
          <p:nvPr/>
        </p:nvSpPr>
        <p:spPr bwMode="auto">
          <a:xfrm>
            <a:off x="468313" y="4077593"/>
            <a:ext cx="81359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Από άποψη δημόσιας υγείας το κονιοποιημένο γάλα είναι δυνατόν να δημιουργήσει προβλήματα εάν συμβούν σφάλματα στο κύκλωμα παραγωγής. Τα μέχρι τώρα δεδομένα δείχνουν ότι ο κίνδυνος προέρχεται κυρίως από τους </a:t>
            </a:r>
            <a:r>
              <a:rPr lang="el-GR" altLang="el-GR" sz="2000" b="1" dirty="0">
                <a:solidFill>
                  <a:schemeClr val="accent2"/>
                </a:solidFill>
              </a:rPr>
              <a:t>σταφυλόκοκκους</a:t>
            </a:r>
            <a:r>
              <a:rPr lang="el-GR" altLang="el-GR" sz="2000" dirty="0">
                <a:solidFill>
                  <a:schemeClr val="accent2"/>
                </a:solidFill>
              </a:rPr>
              <a:t> (</a:t>
            </a:r>
            <a:r>
              <a:rPr lang="el-GR" altLang="el-GR" sz="2000" dirty="0" err="1">
                <a:solidFill>
                  <a:schemeClr val="accent2"/>
                </a:solidFill>
              </a:rPr>
              <a:t>εντεροτοξινογόνα</a:t>
            </a:r>
            <a:r>
              <a:rPr lang="el-GR" altLang="el-GR" sz="2000" dirty="0">
                <a:solidFill>
                  <a:schemeClr val="accent2"/>
                </a:solidFill>
              </a:rPr>
              <a:t> στελέχη) και τις </a:t>
            </a:r>
            <a:r>
              <a:rPr lang="el-GR" altLang="el-GR" sz="2000" b="1" dirty="0" err="1">
                <a:solidFill>
                  <a:schemeClr val="accent2"/>
                </a:solidFill>
              </a:rPr>
              <a:t>σαλμονέλλες</a:t>
            </a:r>
            <a:r>
              <a:rPr lang="el-GR" altLang="el-GR" sz="2000" dirty="0">
                <a:solidFill>
                  <a:schemeClr val="accent2"/>
                </a:solidFill>
              </a:rPr>
              <a:t>.</a:t>
            </a:r>
            <a:endParaRPr lang="en-US" altLang="el-GR" sz="2000" dirty="0">
              <a:solidFill>
                <a:schemeClr val="accent2"/>
              </a:solidFill>
            </a:endParaRP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607455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769305D-D340-4812-9C93-380E683A5172}" type="slidenum">
              <a:rPr lang="el-GR"/>
              <a:pPr>
                <a:defRPr/>
              </a:pPr>
              <a:t>37</a:t>
            </a:fld>
            <a:endParaRPr lang="el-GR"/>
          </a:p>
        </p:txBody>
      </p:sp>
      <p:sp>
        <p:nvSpPr>
          <p:cNvPr id="102405" name="Text Box 5"/>
          <p:cNvSpPr txBox="1">
            <a:spLocks noChangeArrowheads="1"/>
          </p:cNvSpPr>
          <p:nvPr/>
        </p:nvSpPr>
        <p:spPr bwMode="auto">
          <a:xfrm>
            <a:off x="611560" y="1013941"/>
            <a:ext cx="799269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Ο </a:t>
            </a:r>
            <a:r>
              <a:rPr lang="en-US" altLang="el-GR" sz="2000" b="1" i="1">
                <a:solidFill>
                  <a:schemeClr val="accent2"/>
                </a:solidFill>
              </a:rPr>
              <a:t>Staphylococcus aureus</a:t>
            </a:r>
            <a:r>
              <a:rPr lang="en-US" altLang="el-GR" sz="2000">
                <a:solidFill>
                  <a:schemeClr val="accent2"/>
                </a:solidFill>
              </a:rPr>
              <a:t> </a:t>
            </a:r>
            <a:endParaRPr lang="el-GR" altLang="el-GR" sz="2000">
              <a:solidFill>
                <a:schemeClr val="accent2"/>
              </a:solidFill>
            </a:endParaRPr>
          </a:p>
          <a:p>
            <a:pPr eaLnBrk="1" hangingPunct="1"/>
            <a:endParaRPr lang="el-GR" altLang="el-GR" sz="2000">
              <a:solidFill>
                <a:schemeClr val="accent2"/>
              </a:solidFill>
            </a:endParaRPr>
          </a:p>
          <a:p>
            <a:pPr eaLnBrk="1" hangingPunct="1"/>
            <a:r>
              <a:rPr lang="el-GR" altLang="el-GR" sz="2000">
                <a:solidFill>
                  <a:schemeClr val="accent2"/>
                </a:solidFill>
              </a:rPr>
              <a:t>μπορεί να πολλαπλασιαστεί και να παράγει εντεροτοξίνη στα παρακάτω στάδια επεξεργασίας:</a:t>
            </a:r>
          </a:p>
          <a:p>
            <a:pPr eaLnBrk="1" hangingPunct="1"/>
            <a:endParaRPr lang="el-GR" altLang="el-GR" sz="2000">
              <a:solidFill>
                <a:schemeClr val="accent2"/>
              </a:solidFill>
            </a:endParaRPr>
          </a:p>
          <a:p>
            <a:pPr eaLnBrk="1" hangingPunct="1">
              <a:buFontTx/>
              <a:buChar char="•"/>
            </a:pPr>
            <a:r>
              <a:rPr lang="el-GR" altLang="el-GR" sz="2000">
                <a:solidFill>
                  <a:schemeClr val="accent2"/>
                </a:solidFill>
              </a:rPr>
              <a:t>Στο νωπό γάλα, οπότε η εντεροτοξίνη λόγω θερμοαντοχής περνάει στο τελικό προϊόν.</a:t>
            </a:r>
          </a:p>
          <a:p>
            <a:pPr eaLnBrk="1" hangingPunct="1"/>
            <a:endParaRPr lang="el-GR" altLang="el-GR" sz="2000">
              <a:solidFill>
                <a:schemeClr val="accent2"/>
              </a:solidFill>
            </a:endParaRPr>
          </a:p>
          <a:p>
            <a:pPr eaLnBrk="1" hangingPunct="1">
              <a:buFontTx/>
              <a:buChar char="•"/>
            </a:pPr>
            <a:r>
              <a:rPr lang="el-GR" altLang="el-GR" sz="2000">
                <a:solidFill>
                  <a:schemeClr val="accent2"/>
                </a:solidFill>
              </a:rPr>
              <a:t>Στη φάση συμπυκνώσεως, εάν το γάλα παραμείνει για αρκετό χρόνο σε θερμοκρασία επωάσεως. Ο </a:t>
            </a:r>
            <a:r>
              <a:rPr lang="en-US" altLang="el-GR" sz="2000" i="1">
                <a:solidFill>
                  <a:schemeClr val="accent2"/>
                </a:solidFill>
              </a:rPr>
              <a:t>S. aureus</a:t>
            </a:r>
            <a:r>
              <a:rPr lang="en-US" altLang="el-GR" sz="2000">
                <a:solidFill>
                  <a:schemeClr val="accent2"/>
                </a:solidFill>
              </a:rPr>
              <a:t> </a:t>
            </a:r>
            <a:r>
              <a:rPr lang="el-GR" altLang="el-GR" sz="2000">
                <a:solidFill>
                  <a:schemeClr val="accent2"/>
                </a:solidFill>
              </a:rPr>
              <a:t>μπορεί να αναπτυχθεί στο συμπυκνωμένο γάλα που έχει έως και 50% στερεά.</a:t>
            </a:r>
          </a:p>
          <a:p>
            <a:pPr eaLnBrk="1" hangingPunct="1"/>
            <a:endParaRPr lang="el-GR" altLang="el-GR" sz="2000">
              <a:solidFill>
                <a:schemeClr val="accent2"/>
              </a:solidFill>
            </a:endParaRPr>
          </a:p>
          <a:p>
            <a:pPr eaLnBrk="1" hangingPunct="1">
              <a:buFontTx/>
              <a:buChar char="•"/>
            </a:pPr>
            <a:r>
              <a:rPr lang="el-GR" altLang="el-GR" sz="2000">
                <a:solidFill>
                  <a:schemeClr val="accent2"/>
                </a:solidFill>
              </a:rPr>
              <a:t>Στην ενυδατωμένη γαλακτόσκονη εάν συντηρηθεί σε θερμοκρασία μεγαλύτερη από 10</a:t>
            </a:r>
            <a:r>
              <a:rPr lang="en-US" altLang="el-GR" sz="2000">
                <a:solidFill>
                  <a:schemeClr val="accent2"/>
                </a:solidFill>
              </a:rPr>
              <a:t>°C</a:t>
            </a:r>
            <a:r>
              <a:rPr lang="el-GR" altLang="el-GR" sz="2000">
                <a:solidFill>
                  <a:schemeClr val="accent2"/>
                </a:solidFill>
              </a:rPr>
              <a:t> για χρόνο περισσότερο από 2 ώρες.</a:t>
            </a:r>
            <a:endParaRPr lang="en-US" altLang="el-GR" sz="2000">
              <a:solidFill>
                <a:schemeClr val="accent2"/>
              </a:solidFill>
            </a:endParaRP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39573442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BD674845-5043-4078-939E-6F71E4E1CD8D}" type="slidenum">
              <a:rPr lang="el-GR"/>
              <a:pPr>
                <a:defRPr/>
              </a:pPr>
              <a:t>38</a:t>
            </a:fld>
            <a:endParaRPr lang="el-GR"/>
          </a:p>
        </p:txBody>
      </p:sp>
      <p:sp>
        <p:nvSpPr>
          <p:cNvPr id="103429" name="Text Box 5"/>
          <p:cNvSpPr txBox="1">
            <a:spLocks noChangeArrowheads="1"/>
          </p:cNvSpPr>
          <p:nvPr/>
        </p:nvSpPr>
        <p:spPr bwMode="auto">
          <a:xfrm>
            <a:off x="467544" y="692150"/>
            <a:ext cx="8065269"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Οι </a:t>
            </a:r>
            <a:r>
              <a:rPr lang="el-GR" altLang="el-GR" sz="2000" b="1" dirty="0" err="1">
                <a:solidFill>
                  <a:schemeClr val="accent2"/>
                </a:solidFill>
              </a:rPr>
              <a:t>σαλμονέλλες</a:t>
            </a:r>
            <a:r>
              <a:rPr lang="el-GR" altLang="el-GR" sz="2000" dirty="0">
                <a:solidFill>
                  <a:schemeClr val="accent2"/>
                </a:solidFill>
              </a:rPr>
              <a:t> αποτελούν ακόμη μεγαλύτερο πρόβλημα και η παραγωγή </a:t>
            </a:r>
            <a:r>
              <a:rPr lang="el-GR" altLang="el-GR" sz="2000" dirty="0" err="1">
                <a:solidFill>
                  <a:schemeClr val="accent2"/>
                </a:solidFill>
              </a:rPr>
              <a:t>γαλακτόσκονης</a:t>
            </a:r>
            <a:r>
              <a:rPr lang="el-GR" altLang="el-GR" sz="2000" dirty="0">
                <a:solidFill>
                  <a:schemeClr val="accent2"/>
                </a:solidFill>
              </a:rPr>
              <a:t> απαλλαγμένης εντελώς από </a:t>
            </a:r>
            <a:r>
              <a:rPr lang="el-GR" altLang="el-GR" sz="2000" dirty="0" err="1">
                <a:solidFill>
                  <a:schemeClr val="accent2"/>
                </a:solidFill>
              </a:rPr>
              <a:t>σαλμονέλλες</a:t>
            </a:r>
            <a:r>
              <a:rPr lang="el-GR" altLang="el-GR" sz="2000" dirty="0">
                <a:solidFill>
                  <a:schemeClr val="accent2"/>
                </a:solidFill>
              </a:rPr>
              <a:t> είναι δύσκολη αν όχι ακατόρθωτη (!!!). </a:t>
            </a:r>
            <a:endParaRPr lang="en-US" altLang="el-GR" sz="2000" dirty="0">
              <a:solidFill>
                <a:schemeClr val="accent2"/>
              </a:solidFill>
            </a:endParaRPr>
          </a:p>
        </p:txBody>
      </p:sp>
      <p:sp>
        <p:nvSpPr>
          <p:cNvPr id="103430" name="Text Box 6"/>
          <p:cNvSpPr txBox="1">
            <a:spLocks noChangeArrowheads="1"/>
          </p:cNvSpPr>
          <p:nvPr/>
        </p:nvSpPr>
        <p:spPr bwMode="auto">
          <a:xfrm>
            <a:off x="467544" y="2060575"/>
            <a:ext cx="8065269"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Στις ΗΠΑ έχουν αναφερθεί εκατοντάδες κρούσματα τροφικής λοίμωξης σε όλα τα είδη σκόνης που παράγονται με τις διάφορες μεθόδους (</a:t>
            </a:r>
            <a:r>
              <a:rPr lang="el-GR" altLang="el-GR" sz="2000" dirty="0" err="1">
                <a:solidFill>
                  <a:schemeClr val="accent2"/>
                </a:solidFill>
              </a:rPr>
              <a:t>εκνεφώσεως</a:t>
            </a:r>
            <a:r>
              <a:rPr lang="el-GR" altLang="el-GR" sz="2000" dirty="0">
                <a:solidFill>
                  <a:schemeClr val="accent2"/>
                </a:solidFill>
              </a:rPr>
              <a:t>, </a:t>
            </a:r>
            <a:r>
              <a:rPr lang="en-US" altLang="el-GR" sz="2000" dirty="0">
                <a:solidFill>
                  <a:schemeClr val="accent2"/>
                </a:solidFill>
              </a:rPr>
              <a:t>“Instant”, </a:t>
            </a:r>
            <a:r>
              <a:rPr lang="el-GR" altLang="el-GR" sz="2000" dirty="0">
                <a:solidFill>
                  <a:schemeClr val="accent2"/>
                </a:solidFill>
              </a:rPr>
              <a:t>τυμπάνων, αποβουτυρωμένη).</a:t>
            </a:r>
          </a:p>
          <a:p>
            <a:pPr eaLnBrk="1" hangingPunct="1"/>
            <a:endParaRPr lang="el-GR" altLang="el-GR" sz="2000" dirty="0">
              <a:solidFill>
                <a:schemeClr val="accent2"/>
              </a:solidFill>
            </a:endParaRPr>
          </a:p>
          <a:p>
            <a:pPr eaLnBrk="1" hangingPunct="1"/>
            <a:r>
              <a:rPr lang="el-GR" altLang="el-GR" sz="2000" dirty="0">
                <a:solidFill>
                  <a:schemeClr val="accent2"/>
                </a:solidFill>
              </a:rPr>
              <a:t>Χαρακτηριστικά στο Καναδά από 11 διαφορετικά εργοστάσια παραγωγής </a:t>
            </a:r>
            <a:r>
              <a:rPr lang="el-GR" altLang="el-GR" sz="2000" dirty="0" err="1">
                <a:solidFill>
                  <a:schemeClr val="accent2"/>
                </a:solidFill>
              </a:rPr>
              <a:t>γαλακτόσκονης</a:t>
            </a:r>
            <a:r>
              <a:rPr lang="el-GR" altLang="el-GR" sz="2000" dirty="0">
                <a:solidFill>
                  <a:schemeClr val="accent2"/>
                </a:solidFill>
              </a:rPr>
              <a:t> σε όλα διαπιστώθηκε κρούσματα </a:t>
            </a:r>
            <a:r>
              <a:rPr lang="el-GR" altLang="el-GR" sz="2000" dirty="0" err="1">
                <a:solidFill>
                  <a:schemeClr val="accent2"/>
                </a:solidFill>
              </a:rPr>
              <a:t>σαλμονέλλας</a:t>
            </a:r>
            <a:r>
              <a:rPr lang="el-GR" altLang="el-GR" sz="2000" dirty="0">
                <a:solidFill>
                  <a:schemeClr val="accent2"/>
                </a:solidFill>
              </a:rPr>
              <a:t> σε ποσοστό 3,8%.  </a:t>
            </a:r>
            <a:endParaRPr lang="en-US" altLang="el-GR" sz="2000" dirty="0">
              <a:solidFill>
                <a:schemeClr val="accent2"/>
              </a:solidFill>
            </a:endParaRPr>
          </a:p>
        </p:txBody>
      </p:sp>
      <p:sp>
        <p:nvSpPr>
          <p:cNvPr id="103431" name="Text Box 7"/>
          <p:cNvSpPr txBox="1">
            <a:spLocks noChangeArrowheads="1"/>
          </p:cNvSpPr>
          <p:nvPr/>
        </p:nvSpPr>
        <p:spPr bwMode="auto">
          <a:xfrm>
            <a:off x="467544" y="4545013"/>
            <a:ext cx="7993831"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Για τους παραπάνω λόγους οι μικροβιολογικές προδιαγραφές της </a:t>
            </a:r>
            <a:r>
              <a:rPr lang="el-GR" altLang="el-GR" sz="2000" dirty="0" err="1">
                <a:solidFill>
                  <a:schemeClr val="accent2"/>
                </a:solidFill>
              </a:rPr>
              <a:t>γαλακτόσκονης</a:t>
            </a:r>
            <a:r>
              <a:rPr lang="el-GR" altLang="el-GR" sz="2000" dirty="0">
                <a:solidFill>
                  <a:schemeClr val="accent2"/>
                </a:solidFill>
              </a:rPr>
              <a:t> πρέπει να προνοούν οπωσδήποτε για το </a:t>
            </a:r>
            <a:r>
              <a:rPr lang="en-US" altLang="el-GR" sz="2000" i="1" dirty="0">
                <a:solidFill>
                  <a:schemeClr val="accent2"/>
                </a:solidFill>
              </a:rPr>
              <a:t>S. aureus</a:t>
            </a:r>
            <a:r>
              <a:rPr lang="en-US" altLang="el-GR" sz="2000" dirty="0">
                <a:solidFill>
                  <a:schemeClr val="accent2"/>
                </a:solidFill>
              </a:rPr>
              <a:t> </a:t>
            </a:r>
            <a:r>
              <a:rPr lang="el-GR" altLang="el-GR" sz="2000" dirty="0">
                <a:solidFill>
                  <a:schemeClr val="accent2"/>
                </a:solidFill>
              </a:rPr>
              <a:t>και τις </a:t>
            </a:r>
            <a:r>
              <a:rPr lang="el-GR" altLang="el-GR" sz="2000" dirty="0" err="1">
                <a:solidFill>
                  <a:schemeClr val="accent2"/>
                </a:solidFill>
              </a:rPr>
              <a:t>σαλμονέλλες</a:t>
            </a:r>
            <a:r>
              <a:rPr lang="el-GR" altLang="el-GR" sz="2000" dirty="0">
                <a:solidFill>
                  <a:schemeClr val="accent2"/>
                </a:solidFill>
              </a:rPr>
              <a:t>.</a:t>
            </a: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3540433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B105141-AF9E-4E11-9B67-B9F75A6DC315}" type="slidenum">
              <a:rPr lang="el-GR"/>
              <a:pPr>
                <a:defRPr/>
              </a:pPr>
              <a:t>39</a:t>
            </a:fld>
            <a:endParaRPr lang="el-GR"/>
          </a:p>
        </p:txBody>
      </p:sp>
      <p:sp>
        <p:nvSpPr>
          <p:cNvPr id="517125" name="Text Box 5"/>
          <p:cNvSpPr txBox="1">
            <a:spLocks noChangeArrowheads="1"/>
          </p:cNvSpPr>
          <p:nvPr/>
        </p:nvSpPr>
        <p:spPr bwMode="auto">
          <a:xfrm>
            <a:off x="1835696" y="2060575"/>
            <a:ext cx="6048672" cy="519113"/>
          </a:xfrm>
          <a:prstGeom prst="rect">
            <a:avLst/>
          </a:prstGeom>
          <a:noFill/>
          <a:ln w="9525">
            <a:noFill/>
            <a:miter lim="800000"/>
            <a:headEnd/>
            <a:tailEnd/>
          </a:ln>
          <a:effectLst/>
        </p:spPr>
        <p:txBody>
          <a:bodyPr wrap="square">
            <a:spAutoFit/>
          </a:bodyPr>
          <a:lstStyle/>
          <a:p>
            <a:pPr algn="ctr">
              <a:defRPr/>
            </a:pPr>
            <a:r>
              <a:rPr lang="el-GR" sz="2800" b="1" dirty="0">
                <a:solidFill>
                  <a:schemeClr val="accent2"/>
                </a:solidFill>
                <a:effectLst>
                  <a:outerShdw blurRad="38100" dist="38100" dir="2700000" algn="tl">
                    <a:srgbClr val="C0C0C0"/>
                  </a:outerShdw>
                </a:effectLst>
              </a:rPr>
              <a:t>ΑΛΛΟΙΩΣΕΙΣ</a:t>
            </a: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850833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603501"/>
          </a:xfrm>
        </p:spPr>
        <p:txBody>
          <a:bodyPr>
            <a:noAutofit/>
          </a:bodyPr>
          <a:lstStyle/>
          <a:p>
            <a:r>
              <a:rPr lang="el-GR" sz="2800" dirty="0" smtClean="0"/>
              <a:t>Εξοικείωση σπουδαστών με την τεχνολογία παραγωγής κονιοποιημένου γάλακτος, των επιπτώσεων της κονιοποίησης στα φυσικοχημικά, μικροβιολογικά, οργανοληπτικά και </a:t>
            </a:r>
            <a:r>
              <a:rPr lang="el-GR" sz="2800" dirty="0" err="1" smtClean="0"/>
              <a:t>διαθρεπτικά</a:t>
            </a:r>
            <a:r>
              <a:rPr lang="el-GR" sz="2800" dirty="0" smtClean="0"/>
              <a:t> χαρακτηριστικά του γάλακτος καθώς και τις δοκιμές ποιοτικού ελέγχου που εκτελούνται. </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13BB0F5C-C3CB-4BA4-A00A-2D369F0EB1C8}" type="slidenum">
              <a:rPr lang="el-GR"/>
              <a:pPr>
                <a:defRPr/>
              </a:pPr>
              <a:t>40</a:t>
            </a:fld>
            <a:endParaRPr lang="el-GR"/>
          </a:p>
        </p:txBody>
      </p:sp>
      <p:sp>
        <p:nvSpPr>
          <p:cNvPr id="105477" name="Text Box 5"/>
          <p:cNvSpPr txBox="1">
            <a:spLocks noChangeArrowheads="1"/>
          </p:cNvSpPr>
          <p:nvPr/>
        </p:nvSpPr>
        <p:spPr bwMode="auto">
          <a:xfrm>
            <a:off x="1187624" y="512763"/>
            <a:ext cx="2520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ΑΛΛΟΙΩΣΕΙΣ</a:t>
            </a:r>
            <a:endParaRPr lang="en-US" altLang="el-GR" sz="2000">
              <a:solidFill>
                <a:schemeClr val="accent2"/>
              </a:solidFill>
            </a:endParaRPr>
          </a:p>
        </p:txBody>
      </p:sp>
      <p:sp>
        <p:nvSpPr>
          <p:cNvPr id="105478" name="Text Box 6"/>
          <p:cNvSpPr txBox="1">
            <a:spLocks noChangeArrowheads="1"/>
          </p:cNvSpPr>
          <p:nvPr/>
        </p:nvSpPr>
        <p:spPr bwMode="auto">
          <a:xfrm>
            <a:off x="1044749" y="908050"/>
            <a:ext cx="4176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1. Οξείδωση του λίπους</a:t>
            </a:r>
            <a:endParaRPr lang="en-US" altLang="el-GR" sz="2000" b="1">
              <a:solidFill>
                <a:schemeClr val="accent2"/>
              </a:solidFill>
            </a:endParaRPr>
          </a:p>
        </p:txBody>
      </p:sp>
      <p:sp>
        <p:nvSpPr>
          <p:cNvPr id="105479" name="Text Box 7"/>
          <p:cNvSpPr txBox="1">
            <a:spLocks noChangeArrowheads="1"/>
          </p:cNvSpPr>
          <p:nvPr/>
        </p:nvSpPr>
        <p:spPr bwMode="auto">
          <a:xfrm>
            <a:off x="539552" y="1628800"/>
            <a:ext cx="8136904"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Οφείλεται στο οξυγόνο το οποίο οξειδώνει, στα σημεία των διπλών δεσμών, τα ακόρεστα λιπαρά οξέα, με αποτέλεσμα την παραγωγή </a:t>
            </a:r>
            <a:r>
              <a:rPr lang="el-GR" altLang="el-GR" sz="2000" b="1" dirty="0">
                <a:solidFill>
                  <a:schemeClr val="accent2"/>
                </a:solidFill>
              </a:rPr>
              <a:t>υπεροξειδίων</a:t>
            </a:r>
            <a:r>
              <a:rPr lang="el-GR" altLang="el-GR" sz="2000" dirty="0">
                <a:solidFill>
                  <a:schemeClr val="accent2"/>
                </a:solidFill>
              </a:rPr>
              <a:t>, που στην αρχή συσσωρεύονται αλλά αργότερα διασπώνται και παράγονται αλδεΰδες, κετόνες και ελεύθερα λιπαρά οξέα. </a:t>
            </a:r>
          </a:p>
          <a:p>
            <a:pPr eaLnBrk="1" hangingPunct="1"/>
            <a:endParaRPr lang="el-GR" altLang="el-GR" sz="2000" dirty="0">
              <a:solidFill>
                <a:schemeClr val="accent2"/>
              </a:solidFill>
            </a:endParaRPr>
          </a:p>
          <a:p>
            <a:pPr eaLnBrk="1" hangingPunct="1"/>
            <a:r>
              <a:rPr lang="el-GR" altLang="el-GR" sz="2000" dirty="0">
                <a:solidFill>
                  <a:schemeClr val="accent2"/>
                </a:solidFill>
              </a:rPr>
              <a:t>Τα προϊόντα αυτά προσδίδουν </a:t>
            </a:r>
            <a:r>
              <a:rPr lang="el-GR" altLang="el-GR" sz="2000" b="1" dirty="0">
                <a:solidFill>
                  <a:schemeClr val="accent2"/>
                </a:solidFill>
              </a:rPr>
              <a:t>δυσάρεστη γεύση και οσμή</a:t>
            </a:r>
            <a:r>
              <a:rPr lang="el-GR" altLang="el-GR" sz="2000" dirty="0">
                <a:solidFill>
                  <a:schemeClr val="accent2"/>
                </a:solidFill>
              </a:rPr>
              <a:t>. </a:t>
            </a:r>
          </a:p>
          <a:p>
            <a:pPr eaLnBrk="1" hangingPunct="1"/>
            <a:endParaRPr lang="el-GR" altLang="el-GR" sz="2000" dirty="0">
              <a:solidFill>
                <a:schemeClr val="accent2"/>
              </a:solidFill>
            </a:endParaRPr>
          </a:p>
          <a:p>
            <a:pPr eaLnBrk="1" hangingPunct="1"/>
            <a:r>
              <a:rPr lang="el-GR" altLang="el-GR" sz="2000" dirty="0">
                <a:solidFill>
                  <a:schemeClr val="accent2"/>
                </a:solidFill>
              </a:rPr>
              <a:t>Η αλλοίωση αυτή περιορίζει το χρόνο συντηρήσεως της πλήρης </a:t>
            </a:r>
            <a:r>
              <a:rPr lang="el-GR" altLang="el-GR" sz="2000" dirty="0" err="1">
                <a:solidFill>
                  <a:schemeClr val="accent2"/>
                </a:solidFill>
              </a:rPr>
              <a:t>γαλακτόσκονης</a:t>
            </a:r>
            <a:r>
              <a:rPr lang="el-GR" altLang="el-GR" sz="2000" dirty="0">
                <a:solidFill>
                  <a:schemeClr val="accent2"/>
                </a:solidFill>
              </a:rPr>
              <a:t> πολλές φορές μέχρι και 2 μήνες. </a:t>
            </a:r>
          </a:p>
          <a:p>
            <a:pPr eaLnBrk="1" hangingPunct="1"/>
            <a:endParaRPr lang="el-GR" altLang="el-GR" sz="2000" dirty="0">
              <a:solidFill>
                <a:schemeClr val="accent2"/>
              </a:solidFill>
            </a:endParaRPr>
          </a:p>
          <a:p>
            <a:pPr eaLnBrk="1" hangingPunct="1"/>
            <a:r>
              <a:rPr lang="el-GR" altLang="el-GR" sz="2000" dirty="0">
                <a:solidFill>
                  <a:schemeClr val="accent2"/>
                </a:solidFill>
              </a:rPr>
              <a:t>Η αλλοίωση είναι συχνότερη στη </a:t>
            </a:r>
            <a:r>
              <a:rPr lang="el-GR" altLang="el-GR" sz="2000" dirty="0" err="1">
                <a:solidFill>
                  <a:schemeClr val="accent2"/>
                </a:solidFill>
              </a:rPr>
              <a:t>γαλακτόσκονη</a:t>
            </a:r>
            <a:r>
              <a:rPr lang="el-GR" altLang="el-GR" sz="2000" dirty="0">
                <a:solidFill>
                  <a:schemeClr val="accent2"/>
                </a:solidFill>
              </a:rPr>
              <a:t> τύπου </a:t>
            </a:r>
            <a:r>
              <a:rPr lang="en-US" altLang="el-GR" sz="2000" dirty="0">
                <a:solidFill>
                  <a:schemeClr val="accent2"/>
                </a:solidFill>
              </a:rPr>
              <a:t>“Spray” </a:t>
            </a:r>
            <a:r>
              <a:rPr lang="el-GR" altLang="el-GR" sz="2000" dirty="0">
                <a:solidFill>
                  <a:schemeClr val="accent2"/>
                </a:solidFill>
              </a:rPr>
              <a:t>γιατί τα σωματίδια έχουν παγιδευμένο περισσότερο οξυγόνο.</a:t>
            </a:r>
            <a:endParaRPr lang="en-US" altLang="el-GR" sz="2000" dirty="0">
              <a:solidFill>
                <a:schemeClr val="accent2"/>
              </a:solidFill>
            </a:endParaRP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29003159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AB69AE38-3DAF-42FE-86BF-BA4D0155719B}" type="slidenum">
              <a:rPr lang="el-GR"/>
              <a:pPr>
                <a:defRPr/>
              </a:pPr>
              <a:t>41</a:t>
            </a:fld>
            <a:endParaRPr lang="el-GR"/>
          </a:p>
        </p:txBody>
      </p:sp>
      <p:sp>
        <p:nvSpPr>
          <p:cNvPr id="106501" name="Text Box 5"/>
          <p:cNvSpPr txBox="1">
            <a:spLocks noChangeArrowheads="1"/>
          </p:cNvSpPr>
          <p:nvPr/>
        </p:nvSpPr>
        <p:spPr bwMode="auto">
          <a:xfrm>
            <a:off x="395288" y="260350"/>
            <a:ext cx="820896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οξείδωση του λίπους ευνοείται:</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Από τη </a:t>
            </a:r>
            <a:r>
              <a:rPr lang="el-GR" altLang="el-GR" sz="2000" b="1" dirty="0">
                <a:solidFill>
                  <a:schemeClr val="accent2"/>
                </a:solidFill>
              </a:rPr>
              <a:t>θερμοκρασία</a:t>
            </a:r>
            <a:r>
              <a:rPr lang="el-GR" altLang="el-GR" sz="2000" dirty="0">
                <a:solidFill>
                  <a:schemeClr val="accent2"/>
                </a:solidFill>
              </a:rPr>
              <a:t>: Όταν αυξάνεται η θερμοκρασία συντηρήσεως κατά 10</a:t>
            </a:r>
            <a:r>
              <a:rPr lang="en-US" altLang="el-GR" sz="2000" dirty="0">
                <a:solidFill>
                  <a:schemeClr val="accent2"/>
                </a:solidFill>
              </a:rPr>
              <a:t>°C</a:t>
            </a:r>
            <a:r>
              <a:rPr lang="el-GR" altLang="el-GR" sz="2000" dirty="0">
                <a:solidFill>
                  <a:schemeClr val="accent2"/>
                </a:solidFill>
              </a:rPr>
              <a:t> η ταχύτητα οξείδωσης αυξάνεται κατά 2,2 φορές.</a:t>
            </a:r>
          </a:p>
          <a:p>
            <a:pPr eaLnBrk="1" hangingPunct="1">
              <a:buFontTx/>
              <a:buChar char="•"/>
            </a:pPr>
            <a:r>
              <a:rPr lang="el-GR" altLang="el-GR" sz="2000" dirty="0">
                <a:solidFill>
                  <a:schemeClr val="accent2"/>
                </a:solidFill>
              </a:rPr>
              <a:t>Από το </a:t>
            </a:r>
            <a:r>
              <a:rPr lang="el-GR" altLang="el-GR" sz="2000" b="1" dirty="0">
                <a:solidFill>
                  <a:schemeClr val="accent2"/>
                </a:solidFill>
              </a:rPr>
              <a:t>φως</a:t>
            </a:r>
            <a:r>
              <a:rPr lang="el-GR" altLang="el-GR" sz="2000" dirty="0">
                <a:solidFill>
                  <a:schemeClr val="accent2"/>
                </a:solidFill>
              </a:rPr>
              <a:t>:  Η έκθεση του προϊόντος σε άμεσο ή διάχυτο ηλιακό φως επιταχύνει το ρυθμό οξειδώσεως.</a:t>
            </a:r>
          </a:p>
          <a:p>
            <a:pPr eaLnBrk="1" hangingPunct="1">
              <a:buFontTx/>
              <a:buChar char="•"/>
            </a:pPr>
            <a:r>
              <a:rPr lang="el-GR" altLang="el-GR" sz="2000" dirty="0">
                <a:solidFill>
                  <a:schemeClr val="accent2"/>
                </a:solidFill>
              </a:rPr>
              <a:t>Από την </a:t>
            </a:r>
            <a:r>
              <a:rPr lang="el-GR" altLang="el-GR" sz="2000" b="1" dirty="0">
                <a:solidFill>
                  <a:schemeClr val="accent2"/>
                </a:solidFill>
              </a:rPr>
              <a:t>ολική οξύτητα</a:t>
            </a:r>
            <a:r>
              <a:rPr lang="el-GR" altLang="el-GR" sz="2000" dirty="0">
                <a:solidFill>
                  <a:schemeClr val="accent2"/>
                </a:solidFill>
              </a:rPr>
              <a:t> της </a:t>
            </a:r>
            <a:r>
              <a:rPr lang="el-GR" altLang="el-GR" sz="2000" dirty="0" err="1">
                <a:solidFill>
                  <a:schemeClr val="accent2"/>
                </a:solidFill>
              </a:rPr>
              <a:t>γαλακτόσκονης</a:t>
            </a:r>
            <a:r>
              <a:rPr lang="el-GR" altLang="el-GR" sz="2000" dirty="0">
                <a:solidFill>
                  <a:schemeClr val="accent2"/>
                </a:solidFill>
              </a:rPr>
              <a:t>:  Αυξημένη οξύτητα ευνοεί την αλλοίωση.</a:t>
            </a:r>
          </a:p>
          <a:p>
            <a:pPr eaLnBrk="1" hangingPunct="1">
              <a:buFontTx/>
              <a:buChar char="•"/>
            </a:pPr>
            <a:r>
              <a:rPr lang="el-GR" altLang="el-GR" sz="2000" dirty="0">
                <a:solidFill>
                  <a:schemeClr val="accent2"/>
                </a:solidFill>
              </a:rPr>
              <a:t>Τα ίχνη </a:t>
            </a:r>
            <a:r>
              <a:rPr lang="el-GR" altLang="el-GR" sz="2000" b="1" dirty="0">
                <a:solidFill>
                  <a:schemeClr val="accent2"/>
                </a:solidFill>
              </a:rPr>
              <a:t>μετάλλων</a:t>
            </a:r>
            <a:r>
              <a:rPr lang="el-GR" altLang="el-GR" sz="2000" dirty="0">
                <a:solidFill>
                  <a:schemeClr val="accent2"/>
                </a:solidFill>
              </a:rPr>
              <a:t> (σιδήρου, χαλκού κ.α.):  δρουν ως καταλύτες και αυξάνουν το ρυθμό οξειδώσεως.</a:t>
            </a:r>
            <a:endParaRPr lang="en-US" altLang="el-GR" sz="2000" dirty="0">
              <a:solidFill>
                <a:schemeClr val="accent2"/>
              </a:solidFill>
            </a:endParaRPr>
          </a:p>
        </p:txBody>
      </p:sp>
      <p:sp>
        <p:nvSpPr>
          <p:cNvPr id="106502" name="Text Box 6"/>
          <p:cNvSpPr txBox="1">
            <a:spLocks noChangeArrowheads="1"/>
          </p:cNvSpPr>
          <p:nvPr/>
        </p:nvSpPr>
        <p:spPr bwMode="auto">
          <a:xfrm>
            <a:off x="395289" y="3429000"/>
            <a:ext cx="820896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ΠΡΟΛΗΨΗ: </a:t>
            </a:r>
          </a:p>
          <a:p>
            <a:pPr eaLnBrk="1" hangingPunct="1">
              <a:buFontTx/>
              <a:buChar char="•"/>
            </a:pPr>
            <a:r>
              <a:rPr lang="el-GR" altLang="el-GR" sz="2000" dirty="0">
                <a:solidFill>
                  <a:schemeClr val="accent2"/>
                </a:solidFill>
              </a:rPr>
              <a:t>γάλα χαμηλής οξύτητας</a:t>
            </a:r>
          </a:p>
          <a:p>
            <a:pPr eaLnBrk="1" hangingPunct="1">
              <a:buFontTx/>
              <a:buChar char="•"/>
            </a:pPr>
            <a:r>
              <a:rPr lang="el-GR" altLang="el-GR" sz="2000" dirty="0">
                <a:solidFill>
                  <a:schemeClr val="accent2"/>
                </a:solidFill>
              </a:rPr>
              <a:t>συσκευασία της </a:t>
            </a:r>
            <a:r>
              <a:rPr lang="el-GR" altLang="el-GR" sz="2000" dirty="0" err="1">
                <a:solidFill>
                  <a:schemeClr val="accent2"/>
                </a:solidFill>
              </a:rPr>
              <a:t>γαλακτόσκονης</a:t>
            </a:r>
            <a:r>
              <a:rPr lang="el-GR" altLang="el-GR" sz="2000" dirty="0">
                <a:solidFill>
                  <a:schemeClr val="accent2"/>
                </a:solidFill>
              </a:rPr>
              <a:t> σε ατμόσφαιρα αδρανούς αερίου</a:t>
            </a:r>
          </a:p>
          <a:p>
            <a:pPr eaLnBrk="1" hangingPunct="1">
              <a:buFontTx/>
              <a:buChar char="•"/>
            </a:pPr>
            <a:r>
              <a:rPr lang="el-GR" altLang="el-GR" sz="2000" dirty="0">
                <a:solidFill>
                  <a:schemeClr val="accent2"/>
                </a:solidFill>
              </a:rPr>
              <a:t>με χρήση αδιαφανούς υλικού συσκευασίας</a:t>
            </a:r>
          </a:p>
          <a:p>
            <a:pPr eaLnBrk="1" hangingPunct="1">
              <a:buFontTx/>
              <a:buChar char="•"/>
            </a:pPr>
            <a:r>
              <a:rPr lang="el-GR" altLang="el-GR" sz="2000" dirty="0">
                <a:solidFill>
                  <a:schemeClr val="accent2"/>
                </a:solidFill>
              </a:rPr>
              <a:t>προθέρμανση του γάλακτος, πριν από την αφυδάτωση στους 82</a:t>
            </a:r>
            <a:r>
              <a:rPr lang="en-US" altLang="el-GR" sz="2000" dirty="0">
                <a:solidFill>
                  <a:schemeClr val="accent2"/>
                </a:solidFill>
              </a:rPr>
              <a:t>°C</a:t>
            </a:r>
            <a:r>
              <a:rPr lang="el-GR" altLang="el-GR" sz="2000" dirty="0">
                <a:solidFill>
                  <a:schemeClr val="accent2"/>
                </a:solidFill>
              </a:rPr>
              <a:t>, αυξάνει στο τριπλάσιο το χρόνο συντήρησης, σε ότι αφορά την οξείδωση του λίπους.</a:t>
            </a:r>
          </a:p>
          <a:p>
            <a:pPr eaLnBrk="1" hangingPunct="1">
              <a:buFontTx/>
              <a:buChar char="•"/>
            </a:pPr>
            <a:r>
              <a:rPr lang="el-GR" altLang="el-GR" sz="2000" dirty="0">
                <a:solidFill>
                  <a:schemeClr val="accent2"/>
                </a:solidFill>
              </a:rPr>
              <a:t>χρήση επιτρεπόμενων αντιοξειδωτικών ουσιών και κυρίως:</a:t>
            </a:r>
          </a:p>
          <a:p>
            <a:pPr eaLnBrk="1" hangingPunct="1"/>
            <a:r>
              <a:rPr lang="el-GR" altLang="el-GR" sz="2000" dirty="0" err="1">
                <a:solidFill>
                  <a:schemeClr val="accent2"/>
                </a:solidFill>
              </a:rPr>
              <a:t>Ασκορβικό</a:t>
            </a:r>
            <a:r>
              <a:rPr lang="el-GR" altLang="el-GR" sz="2000" dirty="0">
                <a:solidFill>
                  <a:schemeClr val="accent2"/>
                </a:solidFill>
              </a:rPr>
              <a:t> οξύ, Εστέρες του </a:t>
            </a:r>
            <a:r>
              <a:rPr lang="el-GR" altLang="el-GR" sz="2000" dirty="0" err="1">
                <a:solidFill>
                  <a:schemeClr val="accent2"/>
                </a:solidFill>
              </a:rPr>
              <a:t>γαλικού</a:t>
            </a:r>
            <a:r>
              <a:rPr lang="el-GR" altLang="el-GR" sz="2000" dirty="0">
                <a:solidFill>
                  <a:schemeClr val="accent2"/>
                </a:solidFill>
              </a:rPr>
              <a:t> οξέος, Λεκιθίνες</a:t>
            </a:r>
            <a:endParaRPr lang="en-US" altLang="el-GR" sz="2000" dirty="0">
              <a:solidFill>
                <a:schemeClr val="accent2"/>
              </a:solidFill>
            </a:endParaRP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2433525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7E12BAC6-C021-4050-B20C-E3583C125FCC}" type="slidenum">
              <a:rPr lang="el-GR"/>
              <a:pPr>
                <a:defRPr/>
              </a:pPr>
              <a:t>42</a:t>
            </a:fld>
            <a:endParaRPr lang="el-GR"/>
          </a:p>
        </p:txBody>
      </p:sp>
      <p:sp>
        <p:nvSpPr>
          <p:cNvPr id="107525" name="Text Box 5"/>
          <p:cNvSpPr txBox="1">
            <a:spLocks noChangeArrowheads="1"/>
          </p:cNvSpPr>
          <p:nvPr/>
        </p:nvSpPr>
        <p:spPr bwMode="auto">
          <a:xfrm>
            <a:off x="827584" y="447676"/>
            <a:ext cx="4319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2. Υδρόλυση του λίπους</a:t>
            </a:r>
            <a:endParaRPr lang="en-US" altLang="el-GR" sz="2400" b="1" dirty="0">
              <a:solidFill>
                <a:schemeClr val="accent2"/>
              </a:solidFill>
            </a:endParaRPr>
          </a:p>
        </p:txBody>
      </p:sp>
      <p:sp>
        <p:nvSpPr>
          <p:cNvPr id="107526" name="Text Box 6"/>
          <p:cNvSpPr txBox="1">
            <a:spLocks noChangeArrowheads="1"/>
          </p:cNvSpPr>
          <p:nvPr/>
        </p:nvSpPr>
        <p:spPr bwMode="auto">
          <a:xfrm>
            <a:off x="611560" y="1164853"/>
            <a:ext cx="799269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Οφείλεται στη δράση </a:t>
            </a:r>
            <a:r>
              <a:rPr lang="el-GR" altLang="el-GR" sz="2000" dirty="0" err="1">
                <a:solidFill>
                  <a:schemeClr val="accent2"/>
                </a:solidFill>
              </a:rPr>
              <a:t>λιπολυτικών</a:t>
            </a:r>
            <a:r>
              <a:rPr lang="el-GR" altLang="el-GR" sz="2000" dirty="0">
                <a:solidFill>
                  <a:schemeClr val="accent2"/>
                </a:solidFill>
              </a:rPr>
              <a:t> ενζύμων (</a:t>
            </a:r>
            <a:r>
              <a:rPr lang="el-GR" altLang="el-GR" sz="2000" dirty="0" err="1">
                <a:solidFill>
                  <a:schemeClr val="accent2"/>
                </a:solidFill>
              </a:rPr>
              <a:t>λιπάσες</a:t>
            </a:r>
            <a:r>
              <a:rPr lang="el-GR" altLang="el-GR" sz="2000" dirty="0">
                <a:solidFill>
                  <a:schemeClr val="accent2"/>
                </a:solidFill>
              </a:rPr>
              <a:t>) του γάλακτος</a:t>
            </a:r>
          </a:p>
          <a:p>
            <a:pPr eaLnBrk="1" hangingPunct="1"/>
            <a:r>
              <a:rPr lang="el-GR" altLang="el-GR" sz="2000" dirty="0">
                <a:solidFill>
                  <a:schemeClr val="accent2"/>
                </a:solidFill>
              </a:rPr>
              <a:t>Η αλλοίωση είναι σπάνια σήμερα γιατί ο μικροβιακός έλεγχος του γάλακτος, σε συνδυασμό με την βελτίωση των συνθηκών υγιεινής στη συλλογή και συντήρηση</a:t>
            </a:r>
            <a:r>
              <a:rPr lang="en-US" altLang="el-GR" sz="2000" dirty="0">
                <a:solidFill>
                  <a:schemeClr val="accent2"/>
                </a:solidFill>
              </a:rPr>
              <a:t> </a:t>
            </a:r>
            <a:r>
              <a:rPr lang="el-GR" altLang="el-GR" sz="2000" dirty="0">
                <a:solidFill>
                  <a:schemeClr val="accent2"/>
                </a:solidFill>
              </a:rPr>
              <a:t>περιορίζει τη χρήση γάλακτος με υψηλό μικροβιακό φορτίο. </a:t>
            </a:r>
            <a:endParaRPr lang="en-US" altLang="el-GR" sz="2000" dirty="0">
              <a:solidFill>
                <a:schemeClr val="accent2"/>
              </a:solidFill>
            </a:endParaRPr>
          </a:p>
        </p:txBody>
      </p:sp>
      <p:pic>
        <p:nvPicPr>
          <p:cNvPr id="10752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708275"/>
            <a:ext cx="3262226" cy="345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Text Box 9"/>
          <p:cNvSpPr txBox="1">
            <a:spLocks noChangeArrowheads="1"/>
          </p:cNvSpPr>
          <p:nvPr/>
        </p:nvSpPr>
        <p:spPr bwMode="auto">
          <a:xfrm>
            <a:off x="2124075" y="3429000"/>
            <a:ext cx="26654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Διάσπασή του λίπους από τις </a:t>
            </a:r>
            <a:r>
              <a:rPr lang="el-GR" altLang="el-GR" sz="2000" dirty="0" err="1">
                <a:solidFill>
                  <a:schemeClr val="accent2"/>
                </a:solidFill>
              </a:rPr>
              <a:t>λιπάσες</a:t>
            </a:r>
            <a:endParaRPr lang="en-US" altLang="el-GR" sz="2000" dirty="0">
              <a:solidFill>
                <a:schemeClr val="accent2"/>
              </a:solidFill>
            </a:endParaRPr>
          </a:p>
        </p:txBody>
      </p:sp>
      <p:pic>
        <p:nvPicPr>
          <p:cNvPr id="10752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256" y="4130675"/>
            <a:ext cx="2087637" cy="187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2231126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4B36180-257B-4E9A-890B-0D9300A747D2}" type="slidenum">
              <a:rPr lang="el-GR"/>
              <a:pPr>
                <a:defRPr/>
              </a:pPr>
              <a:t>43</a:t>
            </a:fld>
            <a:endParaRPr lang="el-GR"/>
          </a:p>
        </p:txBody>
      </p:sp>
      <p:sp>
        <p:nvSpPr>
          <p:cNvPr id="108549" name="Text Box 5"/>
          <p:cNvSpPr txBox="1">
            <a:spLocks noChangeArrowheads="1"/>
          </p:cNvSpPr>
          <p:nvPr/>
        </p:nvSpPr>
        <p:spPr bwMode="auto">
          <a:xfrm>
            <a:off x="684212" y="260350"/>
            <a:ext cx="8135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400" b="1" dirty="0">
                <a:solidFill>
                  <a:schemeClr val="accent2"/>
                </a:solidFill>
              </a:rPr>
              <a:t>3. Αντίδραση πρωτεϊνών – λακτόζης (αντίδραση </a:t>
            </a:r>
            <a:r>
              <a:rPr lang="en-US" altLang="el-GR" sz="2400" b="1" dirty="0" err="1">
                <a:solidFill>
                  <a:schemeClr val="accent2"/>
                </a:solidFill>
              </a:rPr>
              <a:t>Maillard</a:t>
            </a:r>
            <a:r>
              <a:rPr lang="en-US" altLang="el-GR" sz="2400" b="1" dirty="0">
                <a:solidFill>
                  <a:schemeClr val="accent2"/>
                </a:solidFill>
              </a:rPr>
              <a:t>)</a:t>
            </a:r>
          </a:p>
        </p:txBody>
      </p:sp>
      <p:sp>
        <p:nvSpPr>
          <p:cNvPr id="108550" name="Text Box 7"/>
          <p:cNvSpPr txBox="1">
            <a:spLocks noChangeArrowheads="1"/>
          </p:cNvSpPr>
          <p:nvPr/>
        </p:nvSpPr>
        <p:spPr bwMode="auto">
          <a:xfrm>
            <a:off x="684213" y="1341438"/>
            <a:ext cx="78486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Σε υγρασία μεγαλύτερη από 5% η λακτόζη βρίσκεται με την ένυδρη μορφή της (α-</a:t>
            </a:r>
            <a:r>
              <a:rPr lang="el-GR" altLang="el-GR" sz="2000" dirty="0" err="1">
                <a:solidFill>
                  <a:schemeClr val="accent2"/>
                </a:solidFill>
              </a:rPr>
              <a:t>λακτόζ</a:t>
            </a:r>
            <a:r>
              <a:rPr lang="el-GR" altLang="el-GR" sz="2000" dirty="0">
                <a:solidFill>
                  <a:schemeClr val="accent2"/>
                </a:solidFill>
              </a:rPr>
              <a:t>η) και μπορεί εύκολα να αντιδράσει με τις πρωτεΐνες και να σχηματίσει </a:t>
            </a:r>
            <a:r>
              <a:rPr lang="el-GR" altLang="el-GR" sz="2000" b="1" dirty="0">
                <a:solidFill>
                  <a:schemeClr val="accent2"/>
                </a:solidFill>
              </a:rPr>
              <a:t>σύμπλοκα της μορφής πρωτεΐνη-λακτόζη. </a:t>
            </a:r>
          </a:p>
          <a:p>
            <a:pPr eaLnBrk="1" hangingPunct="1"/>
            <a:endParaRPr lang="el-GR" altLang="el-GR" sz="2000" b="1" dirty="0">
              <a:solidFill>
                <a:schemeClr val="accent2"/>
              </a:solidFill>
            </a:endParaRPr>
          </a:p>
          <a:p>
            <a:pPr eaLnBrk="1" hangingPunct="1"/>
            <a:r>
              <a:rPr lang="el-GR" altLang="el-GR" sz="2000" dirty="0">
                <a:solidFill>
                  <a:schemeClr val="accent2"/>
                </a:solidFill>
              </a:rPr>
              <a:t>Οι πρωτεΐνες επίσης αντιδρούν με την </a:t>
            </a:r>
            <a:r>
              <a:rPr lang="el-GR" altLang="el-GR" sz="2000" dirty="0" err="1">
                <a:solidFill>
                  <a:schemeClr val="accent2"/>
                </a:solidFill>
              </a:rPr>
              <a:t>αμινομάδα</a:t>
            </a:r>
            <a:r>
              <a:rPr lang="el-GR" altLang="el-GR" sz="2000" dirty="0">
                <a:solidFill>
                  <a:schemeClr val="accent2"/>
                </a:solidFill>
              </a:rPr>
              <a:t> της </a:t>
            </a:r>
            <a:r>
              <a:rPr lang="el-GR" altLang="el-GR" sz="2000" dirty="0" err="1">
                <a:solidFill>
                  <a:schemeClr val="accent2"/>
                </a:solidFill>
              </a:rPr>
              <a:t>λυσίνης</a:t>
            </a:r>
            <a:r>
              <a:rPr lang="el-GR" altLang="el-GR" sz="2000" dirty="0">
                <a:solidFill>
                  <a:schemeClr val="accent2"/>
                </a:solidFill>
              </a:rPr>
              <a:t> με αποτέλεσμα την </a:t>
            </a:r>
            <a:r>
              <a:rPr lang="el-GR" altLang="el-GR" sz="2000" b="1" dirty="0">
                <a:solidFill>
                  <a:schemeClr val="accent2"/>
                </a:solidFill>
              </a:rPr>
              <a:t>υποβάθμιση τη θρεπτικής αξίας</a:t>
            </a:r>
            <a:r>
              <a:rPr lang="el-GR" altLang="el-GR" sz="2000" dirty="0">
                <a:solidFill>
                  <a:schemeClr val="accent2"/>
                </a:solidFill>
              </a:rPr>
              <a:t> του προϊόντος, αφού η </a:t>
            </a:r>
            <a:r>
              <a:rPr lang="el-GR" altLang="el-GR" sz="2000" dirty="0" err="1">
                <a:solidFill>
                  <a:schemeClr val="accent2"/>
                </a:solidFill>
              </a:rPr>
              <a:t>λυσίνη</a:t>
            </a:r>
            <a:r>
              <a:rPr lang="el-GR" altLang="el-GR" sz="2000" dirty="0">
                <a:solidFill>
                  <a:schemeClr val="accent2"/>
                </a:solidFill>
              </a:rPr>
              <a:t> εξουδετερώνεται. </a:t>
            </a:r>
          </a:p>
          <a:p>
            <a:pPr eaLnBrk="1" hangingPunct="1"/>
            <a:endParaRPr lang="el-GR" altLang="el-GR" sz="2000" dirty="0">
              <a:solidFill>
                <a:schemeClr val="accent2"/>
              </a:solidFill>
            </a:endParaRPr>
          </a:p>
          <a:p>
            <a:pPr eaLnBrk="1" hangingPunct="1"/>
            <a:r>
              <a:rPr lang="el-GR" altLang="el-GR" sz="2000" dirty="0">
                <a:solidFill>
                  <a:schemeClr val="accent2"/>
                </a:solidFill>
              </a:rPr>
              <a:t>Το </a:t>
            </a:r>
            <a:r>
              <a:rPr lang="el-GR" altLang="el-GR" sz="2000" dirty="0" err="1">
                <a:solidFill>
                  <a:schemeClr val="accent2"/>
                </a:solidFill>
              </a:rPr>
              <a:t>σύμπλοκο</a:t>
            </a:r>
            <a:r>
              <a:rPr lang="el-GR" altLang="el-GR" sz="2000" dirty="0">
                <a:solidFill>
                  <a:schemeClr val="accent2"/>
                </a:solidFill>
              </a:rPr>
              <a:t> πρωτεΐνη-λακτόζη, διασπάται και σχηματίζει προϊόντα με </a:t>
            </a:r>
            <a:r>
              <a:rPr lang="el-GR" altLang="el-GR" sz="2000" b="1" dirty="0">
                <a:solidFill>
                  <a:schemeClr val="accent2"/>
                </a:solidFill>
              </a:rPr>
              <a:t>καστανό χρώμα και δυσάρεστη γεύση</a:t>
            </a:r>
            <a:r>
              <a:rPr lang="el-GR" altLang="el-GR" sz="2000" dirty="0">
                <a:solidFill>
                  <a:schemeClr val="accent2"/>
                </a:solidFill>
              </a:rPr>
              <a:t>. Η αλλοίωση αυτή εμφανίζεται συχνότερα στη </a:t>
            </a:r>
            <a:r>
              <a:rPr lang="el-GR" altLang="el-GR" sz="2000" dirty="0" err="1">
                <a:solidFill>
                  <a:schemeClr val="accent2"/>
                </a:solidFill>
              </a:rPr>
              <a:t>γαλακτόσκονη</a:t>
            </a:r>
            <a:r>
              <a:rPr lang="el-GR" altLang="el-GR" sz="2000" dirty="0">
                <a:solidFill>
                  <a:schemeClr val="accent2"/>
                </a:solidFill>
              </a:rPr>
              <a:t> τύπου τυμπάνων (μεγαλύτερη θερμοκρασία).</a:t>
            </a:r>
            <a:endParaRPr lang="en-US" altLang="el-GR" sz="2000" dirty="0">
              <a:solidFill>
                <a:schemeClr val="accent2"/>
              </a:solidFill>
            </a:endParaRP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4163627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717C2B8D-C6C0-4EAE-86E7-C5C9F05C4960}" type="slidenum">
              <a:rPr lang="el-GR"/>
              <a:pPr>
                <a:defRPr/>
              </a:pPr>
              <a:t>44</a:t>
            </a:fld>
            <a:endParaRPr lang="el-GR"/>
          </a:p>
        </p:txBody>
      </p:sp>
      <p:sp>
        <p:nvSpPr>
          <p:cNvPr id="109573" name="Text Box 5"/>
          <p:cNvSpPr txBox="1">
            <a:spLocks noChangeArrowheads="1"/>
          </p:cNvSpPr>
          <p:nvPr/>
        </p:nvSpPr>
        <p:spPr bwMode="auto">
          <a:xfrm>
            <a:off x="1444968" y="404813"/>
            <a:ext cx="338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4. Ευρωτίαση</a:t>
            </a:r>
            <a:endParaRPr lang="en-US" altLang="el-GR" sz="2400" b="1" dirty="0">
              <a:solidFill>
                <a:schemeClr val="accent2"/>
              </a:solidFill>
            </a:endParaRPr>
          </a:p>
        </p:txBody>
      </p:sp>
      <p:sp>
        <p:nvSpPr>
          <p:cNvPr id="109575" name="Text Box 7"/>
          <p:cNvSpPr txBox="1">
            <a:spLocks noChangeArrowheads="1"/>
          </p:cNvSpPr>
          <p:nvPr/>
        </p:nvSpPr>
        <p:spPr bwMode="auto">
          <a:xfrm>
            <a:off x="647737" y="1036365"/>
            <a:ext cx="35639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Ο βαθμός αφυδατώσεως της </a:t>
            </a:r>
            <a:r>
              <a:rPr lang="el-GR" altLang="el-GR" sz="2000" dirty="0" err="1">
                <a:solidFill>
                  <a:schemeClr val="accent2"/>
                </a:solidFill>
              </a:rPr>
              <a:t>γαλακτόσκονης</a:t>
            </a:r>
            <a:r>
              <a:rPr lang="el-GR" altLang="el-GR" sz="2000" dirty="0">
                <a:solidFill>
                  <a:schemeClr val="accent2"/>
                </a:solidFill>
              </a:rPr>
              <a:t> (</a:t>
            </a:r>
            <a:r>
              <a:rPr lang="en-US" altLang="el-GR" sz="2000" dirty="0">
                <a:solidFill>
                  <a:schemeClr val="accent2"/>
                </a:solidFill>
              </a:rPr>
              <a:t>a</a:t>
            </a:r>
            <a:r>
              <a:rPr lang="en-US" altLang="el-GR" sz="1400" dirty="0">
                <a:solidFill>
                  <a:schemeClr val="accent2"/>
                </a:solidFill>
              </a:rPr>
              <a:t>w </a:t>
            </a:r>
            <a:r>
              <a:rPr lang="en-US" altLang="el-GR" sz="2000" dirty="0">
                <a:solidFill>
                  <a:schemeClr val="accent2"/>
                </a:solidFill>
              </a:rPr>
              <a:t>&lt; 0,60) </a:t>
            </a:r>
            <a:r>
              <a:rPr lang="el-GR" altLang="el-GR" sz="2000" dirty="0">
                <a:solidFill>
                  <a:schemeClr val="accent2"/>
                </a:solidFill>
              </a:rPr>
              <a:t>δεν επιτρέπει την ανάπτυξη μυκήτων</a:t>
            </a:r>
          </a:p>
          <a:p>
            <a:pPr eaLnBrk="1" hangingPunct="1"/>
            <a:endParaRPr lang="el-GR" altLang="el-GR" sz="2000" dirty="0">
              <a:solidFill>
                <a:schemeClr val="accent2"/>
              </a:solidFill>
            </a:endParaRPr>
          </a:p>
          <a:p>
            <a:pPr eaLnBrk="1" hangingPunct="1"/>
            <a:r>
              <a:rPr lang="el-GR" altLang="el-GR" sz="2000" dirty="0">
                <a:solidFill>
                  <a:schemeClr val="accent2"/>
                </a:solidFill>
              </a:rPr>
              <a:t>Εάν όμως η αφυδάτωση δεν είναι επαρκής ή το προϊόν προσροφήσει νερό σε επίπεδα </a:t>
            </a:r>
            <a:r>
              <a:rPr lang="en-US" altLang="el-GR" sz="2000" dirty="0">
                <a:solidFill>
                  <a:schemeClr val="accent2"/>
                </a:solidFill>
              </a:rPr>
              <a:t>a</a:t>
            </a:r>
            <a:r>
              <a:rPr lang="en-US" altLang="el-GR" sz="1400" dirty="0">
                <a:solidFill>
                  <a:schemeClr val="accent2"/>
                </a:solidFill>
              </a:rPr>
              <a:t>w </a:t>
            </a:r>
            <a:r>
              <a:rPr lang="el-GR" altLang="el-GR" sz="2000" dirty="0">
                <a:solidFill>
                  <a:schemeClr val="accent2"/>
                </a:solidFill>
              </a:rPr>
              <a:t>&gt;</a:t>
            </a:r>
            <a:r>
              <a:rPr lang="en-US" altLang="el-GR" sz="2000" dirty="0">
                <a:solidFill>
                  <a:schemeClr val="accent2"/>
                </a:solidFill>
              </a:rPr>
              <a:t> 0,60</a:t>
            </a:r>
            <a:r>
              <a:rPr lang="el-GR" altLang="el-GR" sz="2000" dirty="0">
                <a:solidFill>
                  <a:schemeClr val="accent2"/>
                </a:solidFill>
              </a:rPr>
              <a:t> τότε είναι δυνατόν να αναπτυχθούν </a:t>
            </a:r>
            <a:r>
              <a:rPr lang="el-GR" altLang="el-GR" sz="2000" b="1" u="sng" dirty="0">
                <a:solidFill>
                  <a:schemeClr val="accent2"/>
                </a:solidFill>
              </a:rPr>
              <a:t>ξηρόφιλοι μύκητες</a:t>
            </a:r>
            <a:r>
              <a:rPr lang="el-GR" altLang="el-GR" sz="2000" dirty="0">
                <a:solidFill>
                  <a:schemeClr val="accent2"/>
                </a:solidFill>
              </a:rPr>
              <a:t> και η </a:t>
            </a:r>
            <a:r>
              <a:rPr lang="el-GR" altLang="el-GR" sz="2000" dirty="0" err="1">
                <a:solidFill>
                  <a:schemeClr val="accent2"/>
                </a:solidFill>
              </a:rPr>
              <a:t>γαλακτόσκονη</a:t>
            </a:r>
            <a:r>
              <a:rPr lang="el-GR" altLang="el-GR" sz="2000" dirty="0">
                <a:solidFill>
                  <a:schemeClr val="accent2"/>
                </a:solidFill>
              </a:rPr>
              <a:t> να </a:t>
            </a:r>
            <a:r>
              <a:rPr lang="el-GR" altLang="el-GR" sz="2000" dirty="0" err="1">
                <a:solidFill>
                  <a:schemeClr val="accent2"/>
                </a:solidFill>
              </a:rPr>
              <a:t>ευρωτιάσει</a:t>
            </a:r>
            <a:r>
              <a:rPr lang="el-GR" altLang="el-GR" sz="2000" dirty="0">
                <a:solidFill>
                  <a:schemeClr val="accent2"/>
                </a:solidFill>
              </a:rPr>
              <a:t>, όποτε επιβάλλεται η κατάσχεση του προϊόντος λόγω πιθανού κινδύνου παραγωγής </a:t>
            </a:r>
            <a:r>
              <a:rPr lang="el-GR" altLang="el-GR" sz="2000" b="1" dirty="0" err="1">
                <a:solidFill>
                  <a:schemeClr val="accent2"/>
                </a:solidFill>
              </a:rPr>
              <a:t>μυκοτοξινών</a:t>
            </a:r>
            <a:r>
              <a:rPr lang="el-GR" altLang="el-GR" sz="2000" dirty="0">
                <a:solidFill>
                  <a:schemeClr val="accent2"/>
                </a:solidFill>
              </a:rPr>
              <a:t>.</a:t>
            </a:r>
            <a:endParaRPr lang="en-US" altLang="el-GR" sz="2000" dirty="0">
              <a:solidFill>
                <a:schemeClr val="accent2"/>
              </a:solidFill>
            </a:endParaRPr>
          </a:p>
        </p:txBody>
      </p:sp>
      <p:grpSp>
        <p:nvGrpSpPr>
          <p:cNvPr id="109576" name="Group 8"/>
          <p:cNvGrpSpPr>
            <a:grpSpLocks/>
          </p:cNvGrpSpPr>
          <p:nvPr/>
        </p:nvGrpSpPr>
        <p:grpSpPr bwMode="auto">
          <a:xfrm>
            <a:off x="4177717" y="1036365"/>
            <a:ext cx="4177506" cy="5111973"/>
            <a:chOff x="2290" y="391"/>
            <a:chExt cx="3493" cy="3929"/>
          </a:xfrm>
        </p:grpSpPr>
        <p:pic>
          <p:nvPicPr>
            <p:cNvPr id="1095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 y="391"/>
              <a:ext cx="3356" cy="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9578" name="Group 10"/>
            <p:cNvGrpSpPr>
              <a:grpSpLocks/>
            </p:cNvGrpSpPr>
            <p:nvPr/>
          </p:nvGrpSpPr>
          <p:grpSpPr bwMode="auto">
            <a:xfrm>
              <a:off x="2290" y="2251"/>
              <a:ext cx="1497" cy="1134"/>
              <a:chOff x="2290" y="2251"/>
              <a:chExt cx="1497" cy="1134"/>
            </a:xfrm>
          </p:grpSpPr>
          <p:sp>
            <p:nvSpPr>
              <p:cNvPr id="109579" name="Oval 11"/>
              <p:cNvSpPr>
                <a:spLocks noChangeArrowheads="1"/>
              </p:cNvSpPr>
              <p:nvPr/>
            </p:nvSpPr>
            <p:spPr bwMode="auto">
              <a:xfrm>
                <a:off x="2336" y="3113"/>
                <a:ext cx="1451" cy="272"/>
              </a:xfrm>
              <a:prstGeom prst="ellipse">
                <a:avLst/>
              </a:prstGeom>
              <a:noFill/>
              <a:ln w="2857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09580" name="Oval 12"/>
              <p:cNvSpPr>
                <a:spLocks noChangeArrowheads="1"/>
              </p:cNvSpPr>
              <p:nvPr/>
            </p:nvSpPr>
            <p:spPr bwMode="auto">
              <a:xfrm>
                <a:off x="2290" y="2251"/>
                <a:ext cx="499" cy="363"/>
              </a:xfrm>
              <a:prstGeom prst="ellipse">
                <a:avLst/>
              </a:pr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09581" name="Oval 13"/>
              <p:cNvSpPr>
                <a:spLocks noChangeArrowheads="1"/>
              </p:cNvSpPr>
              <p:nvPr/>
            </p:nvSpPr>
            <p:spPr bwMode="auto">
              <a:xfrm>
                <a:off x="2336" y="2614"/>
                <a:ext cx="499" cy="409"/>
              </a:xfrm>
              <a:prstGeom prst="ellipse">
                <a:avLst/>
              </a:pr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09582" name="Line 14"/>
              <p:cNvSpPr>
                <a:spLocks noChangeShapeType="1"/>
              </p:cNvSpPr>
              <p:nvPr/>
            </p:nvSpPr>
            <p:spPr bwMode="auto">
              <a:xfrm>
                <a:off x="2835" y="2478"/>
                <a:ext cx="544"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583" name="Line 15"/>
              <p:cNvSpPr>
                <a:spLocks noChangeShapeType="1"/>
              </p:cNvSpPr>
              <p:nvPr/>
            </p:nvSpPr>
            <p:spPr bwMode="auto">
              <a:xfrm>
                <a:off x="3243" y="2976"/>
                <a:ext cx="13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grpSp>
      </p:grpSp>
      <p:sp>
        <p:nvSpPr>
          <p:cNvPr id="1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33632605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E4C0B8DD-A6E1-44E4-B480-96AA6956826A}" type="slidenum">
              <a:rPr lang="el-GR"/>
              <a:pPr>
                <a:defRPr/>
              </a:pPr>
              <a:t>45</a:t>
            </a:fld>
            <a:endParaRPr lang="el-GR"/>
          </a:p>
        </p:txBody>
      </p:sp>
      <p:sp>
        <p:nvSpPr>
          <p:cNvPr id="110597" name="Text Box 5"/>
          <p:cNvSpPr txBox="1">
            <a:spLocks noChangeArrowheads="1"/>
          </p:cNvSpPr>
          <p:nvPr/>
        </p:nvSpPr>
        <p:spPr bwMode="auto">
          <a:xfrm>
            <a:off x="863600" y="447676"/>
            <a:ext cx="4103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5. Παρασίτωση</a:t>
            </a:r>
            <a:endParaRPr lang="en-US" altLang="el-GR" sz="2400" b="1" dirty="0">
              <a:solidFill>
                <a:schemeClr val="accent2"/>
              </a:solidFill>
            </a:endParaRPr>
          </a:p>
        </p:txBody>
      </p:sp>
      <p:sp>
        <p:nvSpPr>
          <p:cNvPr id="110598" name="Text Box 6"/>
          <p:cNvSpPr txBox="1">
            <a:spLocks noChangeArrowheads="1"/>
          </p:cNvSpPr>
          <p:nvPr/>
        </p:nvSpPr>
        <p:spPr bwMode="auto">
          <a:xfrm>
            <a:off x="683568" y="1268413"/>
            <a:ext cx="457264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Πρόκειται για προνύμφες ή ενήλικα διαφόρων </a:t>
            </a:r>
            <a:r>
              <a:rPr lang="el-GR" altLang="el-GR" sz="2000" b="1" dirty="0">
                <a:solidFill>
                  <a:schemeClr val="accent2"/>
                </a:solidFill>
              </a:rPr>
              <a:t>κολεοπτέρων</a:t>
            </a:r>
            <a:r>
              <a:rPr lang="el-GR" altLang="el-GR" sz="2000" dirty="0">
                <a:solidFill>
                  <a:schemeClr val="accent2"/>
                </a:solidFill>
              </a:rPr>
              <a:t> και κυρίως των ειδών </a:t>
            </a:r>
            <a:r>
              <a:rPr lang="en-US" altLang="el-GR" sz="2000" i="1" dirty="0" err="1">
                <a:solidFill>
                  <a:schemeClr val="accent2"/>
                </a:solidFill>
              </a:rPr>
              <a:t>Trogoderma</a:t>
            </a:r>
            <a:r>
              <a:rPr lang="en-US" altLang="el-GR" sz="2000" i="1" dirty="0">
                <a:solidFill>
                  <a:schemeClr val="accent2"/>
                </a:solidFill>
              </a:rPr>
              <a:t> </a:t>
            </a:r>
            <a:r>
              <a:rPr lang="en-US" altLang="el-GR" sz="2000" i="1" dirty="0" err="1">
                <a:solidFill>
                  <a:schemeClr val="accent2"/>
                </a:solidFill>
              </a:rPr>
              <a:t>inclusum</a:t>
            </a:r>
            <a:r>
              <a:rPr lang="en-US" altLang="el-GR" sz="2000" dirty="0">
                <a:solidFill>
                  <a:schemeClr val="accent2"/>
                </a:solidFill>
              </a:rPr>
              <a:t> </a:t>
            </a:r>
            <a:r>
              <a:rPr lang="el-GR" altLang="el-GR" sz="2000" dirty="0">
                <a:solidFill>
                  <a:schemeClr val="accent2"/>
                </a:solidFill>
              </a:rPr>
              <a:t>και </a:t>
            </a:r>
            <a:r>
              <a:rPr lang="en-US" altLang="el-GR" sz="2000" i="1" dirty="0">
                <a:solidFill>
                  <a:schemeClr val="accent2"/>
                </a:solidFill>
              </a:rPr>
              <a:t>T. </a:t>
            </a:r>
            <a:r>
              <a:rPr lang="en-US" altLang="el-GR" sz="2000" i="1" dirty="0" err="1">
                <a:solidFill>
                  <a:schemeClr val="accent2"/>
                </a:solidFill>
              </a:rPr>
              <a:t>glabrum</a:t>
            </a:r>
            <a:r>
              <a:rPr lang="en-US" altLang="el-GR" sz="2000" dirty="0">
                <a:solidFill>
                  <a:schemeClr val="accent2"/>
                </a:solidFill>
              </a:rPr>
              <a:t>, </a:t>
            </a:r>
            <a:r>
              <a:rPr lang="el-GR" altLang="el-GR" sz="2000" dirty="0">
                <a:solidFill>
                  <a:schemeClr val="accent2"/>
                </a:solidFill>
              </a:rPr>
              <a:t>τα οποία μπορούν να τρυπήσουν την πλαστική συσκευασία.</a:t>
            </a:r>
            <a:endParaRPr lang="en-US" altLang="el-GR" sz="2000" dirty="0">
              <a:solidFill>
                <a:schemeClr val="accent2"/>
              </a:solidFill>
            </a:endParaRPr>
          </a:p>
        </p:txBody>
      </p:sp>
      <p:pic>
        <p:nvPicPr>
          <p:cNvPr id="11059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04900"/>
            <a:ext cx="23526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896" y="3212976"/>
            <a:ext cx="345598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139" y="3212976"/>
            <a:ext cx="2259013"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347254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4C890CD-6C3F-43D0-9760-5B43FEC9F5ED}" type="slidenum">
              <a:rPr lang="el-GR"/>
              <a:pPr>
                <a:defRPr/>
              </a:pPr>
              <a:t>46</a:t>
            </a:fld>
            <a:endParaRPr lang="el-GR"/>
          </a:p>
        </p:txBody>
      </p:sp>
      <p:sp>
        <p:nvSpPr>
          <p:cNvPr id="111621" name="Text Box 5"/>
          <p:cNvSpPr txBox="1">
            <a:spLocks noChangeArrowheads="1"/>
          </p:cNvSpPr>
          <p:nvPr/>
        </p:nvSpPr>
        <p:spPr bwMode="auto">
          <a:xfrm>
            <a:off x="611560" y="409576"/>
            <a:ext cx="507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b="1">
                <a:solidFill>
                  <a:schemeClr val="accent2"/>
                </a:solidFill>
              </a:rPr>
              <a:t>6</a:t>
            </a:r>
            <a:r>
              <a:rPr lang="el-GR" altLang="el-GR" sz="2400" b="1">
                <a:solidFill>
                  <a:schemeClr val="accent2"/>
                </a:solidFill>
              </a:rPr>
              <a:t>. Ανώμαλη οσμή και γεύση</a:t>
            </a:r>
            <a:endParaRPr lang="en-US" altLang="el-GR" sz="2400" b="1">
              <a:solidFill>
                <a:schemeClr val="accent2"/>
              </a:solidFill>
            </a:endParaRPr>
          </a:p>
        </p:txBody>
      </p:sp>
      <p:sp>
        <p:nvSpPr>
          <p:cNvPr id="111622" name="Text Box 6"/>
          <p:cNvSpPr txBox="1">
            <a:spLocks noChangeArrowheads="1"/>
          </p:cNvSpPr>
          <p:nvPr/>
        </p:nvSpPr>
        <p:spPr bwMode="auto">
          <a:xfrm>
            <a:off x="611561" y="1196975"/>
            <a:ext cx="8064896"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Εκτός από τις αλλοιώσεις οσμής – γεύσεως που εμφανίζονται λόγω της </a:t>
            </a:r>
            <a:r>
              <a:rPr lang="el-GR" altLang="el-GR" sz="2000" b="1" dirty="0">
                <a:solidFill>
                  <a:schemeClr val="accent2"/>
                </a:solidFill>
              </a:rPr>
              <a:t>αποσύνθεσης του λίπους</a:t>
            </a:r>
            <a:r>
              <a:rPr lang="el-GR" altLang="el-GR" sz="2000" dirty="0">
                <a:solidFill>
                  <a:schemeClr val="accent2"/>
                </a:solidFill>
              </a:rPr>
              <a:t> (οξείδωση, </a:t>
            </a:r>
            <a:r>
              <a:rPr lang="el-GR" altLang="el-GR" sz="2000" dirty="0" err="1">
                <a:solidFill>
                  <a:schemeClr val="accent2"/>
                </a:solidFill>
              </a:rPr>
              <a:t>λιπόλυση</a:t>
            </a:r>
            <a:r>
              <a:rPr lang="el-GR" altLang="el-GR" sz="2000" dirty="0">
                <a:solidFill>
                  <a:schemeClr val="accent2"/>
                </a:solidFill>
              </a:rPr>
              <a:t>) μπορούν να εμφανιστούν και άλλες δυσοσμίες με διαφορετική προέλευση:</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Ορισμένες οσμές να </a:t>
            </a:r>
            <a:r>
              <a:rPr lang="el-GR" altLang="el-GR" sz="2000" dirty="0" err="1">
                <a:solidFill>
                  <a:schemeClr val="accent2"/>
                </a:solidFill>
              </a:rPr>
              <a:t>προΰπαρχαν</a:t>
            </a:r>
            <a:r>
              <a:rPr lang="el-GR" altLang="el-GR" sz="2000" dirty="0">
                <a:solidFill>
                  <a:schemeClr val="accent2"/>
                </a:solidFill>
              </a:rPr>
              <a:t> στο γάλα πριν την αφυδάτωση</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Να αποκτήθηκαν κατά την αφυδάτωση (</a:t>
            </a:r>
            <a:r>
              <a:rPr lang="el-GR" altLang="el-GR" sz="2000" dirty="0" err="1">
                <a:solidFill>
                  <a:schemeClr val="accent2"/>
                </a:solidFill>
              </a:rPr>
              <a:t>π.χ</a:t>
            </a:r>
            <a:r>
              <a:rPr lang="el-GR" altLang="el-GR" sz="2000" dirty="0">
                <a:solidFill>
                  <a:schemeClr val="accent2"/>
                </a:solidFill>
              </a:rPr>
              <a:t> γεύση καμένου λόγω υπερθερμάνσεως)</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Αποτέλεσμα της συντήρησης (κακές συνθήκες αποθήκευσης). Όταν επικρατούν μη κανονικές συνθήκες αποθήκευσης είναι δυνατόν το προϊόν να εμφανίσει </a:t>
            </a:r>
            <a:r>
              <a:rPr lang="el-GR" altLang="el-GR" sz="2000" b="1" dirty="0">
                <a:solidFill>
                  <a:schemeClr val="accent2"/>
                </a:solidFill>
              </a:rPr>
              <a:t>μεταλλική γεύση</a:t>
            </a:r>
            <a:r>
              <a:rPr lang="el-GR" altLang="el-GR" sz="2000" dirty="0">
                <a:solidFill>
                  <a:schemeClr val="accent2"/>
                </a:solidFill>
              </a:rPr>
              <a:t>, </a:t>
            </a:r>
            <a:r>
              <a:rPr lang="el-GR" altLang="el-GR" sz="2000" b="1" dirty="0">
                <a:solidFill>
                  <a:schemeClr val="accent2"/>
                </a:solidFill>
              </a:rPr>
              <a:t>οσμή ιχθύος</a:t>
            </a:r>
            <a:r>
              <a:rPr lang="el-GR" altLang="el-GR" sz="2000" dirty="0">
                <a:solidFill>
                  <a:schemeClr val="accent2"/>
                </a:solidFill>
              </a:rPr>
              <a:t> (κυρίως από τα μέσα συσκευασίας, από τα εσωτερικά πλαστικά φιλμ).</a:t>
            </a:r>
            <a:endParaRPr lang="en-US" altLang="el-GR" sz="2000" dirty="0">
              <a:solidFill>
                <a:schemeClr val="accent2"/>
              </a:solidFill>
            </a:endParaRP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22186084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6345CCB-16E0-46AB-B1EF-831B47ED9B0B}" type="slidenum">
              <a:rPr lang="el-GR"/>
              <a:pPr>
                <a:defRPr/>
              </a:pPr>
              <a:t>47</a:t>
            </a:fld>
            <a:endParaRPr lang="el-GR"/>
          </a:p>
        </p:txBody>
      </p:sp>
      <p:sp>
        <p:nvSpPr>
          <p:cNvPr id="112645" name="Text Box 5"/>
          <p:cNvSpPr txBox="1">
            <a:spLocks noChangeArrowheads="1"/>
          </p:cNvSpPr>
          <p:nvPr/>
        </p:nvSpPr>
        <p:spPr bwMode="auto">
          <a:xfrm>
            <a:off x="0" y="2060575"/>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3200" b="1" dirty="0">
                <a:solidFill>
                  <a:schemeClr val="accent2"/>
                </a:solidFill>
              </a:rPr>
              <a:t>ΘΡΕΠΤΙΚΗ ΑΞΙΑ</a:t>
            </a: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28849524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5366362-BAB1-4F68-910C-EE8EDD7AB9CA}" type="slidenum">
              <a:rPr lang="el-GR"/>
              <a:pPr>
                <a:defRPr/>
              </a:pPr>
              <a:t>48</a:t>
            </a:fld>
            <a:endParaRPr lang="el-GR"/>
          </a:p>
        </p:txBody>
      </p:sp>
      <p:sp>
        <p:nvSpPr>
          <p:cNvPr id="113669" name="Text Box 6"/>
          <p:cNvSpPr txBox="1">
            <a:spLocks noChangeArrowheads="1"/>
          </p:cNvSpPr>
          <p:nvPr/>
        </p:nvSpPr>
        <p:spPr bwMode="auto">
          <a:xfrm>
            <a:off x="539553" y="1013941"/>
            <a:ext cx="8136904"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Λιγότερο ή περισσότερο μειωμένη σε σχέση με το νωπό γάλα (ανάλογα με το βαθμό θέρμανσης) </a:t>
            </a:r>
          </a:p>
          <a:p>
            <a:pPr eaLnBrk="1" hangingPunct="1"/>
            <a:endParaRPr lang="el-GR" altLang="el-GR" sz="2000" dirty="0">
              <a:solidFill>
                <a:schemeClr val="accent2"/>
              </a:solidFill>
            </a:endParaRPr>
          </a:p>
          <a:p>
            <a:pPr eaLnBrk="1" hangingPunct="1"/>
            <a:r>
              <a:rPr lang="el-GR" altLang="el-GR" sz="2000" b="1" dirty="0">
                <a:solidFill>
                  <a:schemeClr val="accent2"/>
                </a:solidFill>
              </a:rPr>
              <a:t>Μέθοδος των τυμπάνων</a:t>
            </a:r>
            <a:r>
              <a:rPr lang="el-GR" altLang="el-GR" sz="2000" dirty="0">
                <a:solidFill>
                  <a:schemeClr val="accent2"/>
                </a:solidFill>
              </a:rPr>
              <a:t> </a:t>
            </a:r>
            <a:r>
              <a:rPr lang="el-GR" altLang="el-GR" sz="2000" dirty="0">
                <a:solidFill>
                  <a:schemeClr val="accent2"/>
                </a:solidFill>
                <a:sym typeface="Wingdings" pitchFamily="2" charset="2"/>
              </a:rPr>
              <a:t> </a:t>
            </a:r>
            <a:r>
              <a:rPr lang="el-GR" altLang="el-GR" sz="2000" dirty="0">
                <a:solidFill>
                  <a:schemeClr val="accent2"/>
                </a:solidFill>
              </a:rPr>
              <a:t>υποβαθμίζει περισσότερο τη θρεπτική αξία του σε σύγκριση με τη μέθοδο της </a:t>
            </a:r>
            <a:r>
              <a:rPr lang="el-GR" altLang="el-GR" sz="2000" dirty="0" err="1">
                <a:solidFill>
                  <a:schemeClr val="accent2"/>
                </a:solidFill>
              </a:rPr>
              <a:t>εκνεφώσεως</a:t>
            </a:r>
            <a:endParaRPr lang="el-GR" altLang="el-GR" sz="2000" dirty="0">
              <a:solidFill>
                <a:schemeClr val="accent2"/>
              </a:solidFill>
            </a:endParaRPr>
          </a:p>
          <a:p>
            <a:pPr eaLnBrk="1" hangingPunct="1"/>
            <a:endParaRPr lang="el-GR" altLang="el-GR" sz="2000" dirty="0">
              <a:solidFill>
                <a:schemeClr val="accent2"/>
              </a:solidFill>
            </a:endParaRPr>
          </a:p>
          <a:p>
            <a:pPr eaLnBrk="1" hangingPunct="1"/>
            <a:r>
              <a:rPr lang="el-GR" altLang="el-GR" sz="2000" b="1" dirty="0">
                <a:solidFill>
                  <a:schemeClr val="accent2"/>
                </a:solidFill>
              </a:rPr>
              <a:t>Μέθοδος της </a:t>
            </a:r>
            <a:r>
              <a:rPr lang="el-GR" altLang="el-GR" sz="2000" b="1" dirty="0" err="1">
                <a:solidFill>
                  <a:schemeClr val="accent2"/>
                </a:solidFill>
              </a:rPr>
              <a:t>λυόφιλης</a:t>
            </a:r>
            <a:r>
              <a:rPr lang="el-GR" altLang="el-GR" sz="2000" b="1" dirty="0">
                <a:solidFill>
                  <a:schemeClr val="accent2"/>
                </a:solidFill>
              </a:rPr>
              <a:t> αποξήρανσης</a:t>
            </a:r>
            <a:r>
              <a:rPr lang="el-GR" altLang="el-GR" sz="2000" dirty="0">
                <a:solidFill>
                  <a:schemeClr val="accent2"/>
                </a:solidFill>
              </a:rPr>
              <a:t> </a:t>
            </a:r>
            <a:r>
              <a:rPr lang="el-GR" altLang="el-GR" sz="2000" dirty="0">
                <a:solidFill>
                  <a:schemeClr val="accent2"/>
                </a:solidFill>
                <a:sym typeface="Wingdings" pitchFamily="2" charset="2"/>
              </a:rPr>
              <a:t> καμία επίδραση </a:t>
            </a:r>
          </a:p>
          <a:p>
            <a:pPr eaLnBrk="1" hangingPunct="1"/>
            <a:endParaRPr lang="el-GR" altLang="el-GR" sz="2000" dirty="0">
              <a:solidFill>
                <a:schemeClr val="accent2"/>
              </a:solidFill>
              <a:sym typeface="Wingdings" pitchFamily="2" charset="2"/>
            </a:endParaRPr>
          </a:p>
          <a:p>
            <a:pPr eaLnBrk="1" hangingPunct="1"/>
            <a:r>
              <a:rPr lang="el-GR" altLang="el-GR" sz="2000" dirty="0">
                <a:solidFill>
                  <a:schemeClr val="accent2"/>
                </a:solidFill>
              </a:rPr>
              <a:t>Άσκοπη έκθεση του προϊόντος για πολύ χρόνο σε υψηλή θερμοκρασία λόγω εσφαλμένης τεχνικής, εξουδετερώνει τα οποιαδήποτε πλεονεκτήματα της μεθόδου. </a:t>
            </a:r>
          </a:p>
          <a:p>
            <a:pPr eaLnBrk="1" hangingPunct="1"/>
            <a:endParaRPr lang="el-GR" altLang="el-GR" sz="2000" dirty="0">
              <a:solidFill>
                <a:schemeClr val="accent2"/>
              </a:solidFill>
            </a:endParaRPr>
          </a:p>
          <a:p>
            <a:pPr eaLnBrk="1" hangingPunct="1"/>
            <a:r>
              <a:rPr lang="el-GR" altLang="el-GR" sz="2000" dirty="0">
                <a:solidFill>
                  <a:schemeClr val="accent2"/>
                </a:solidFill>
              </a:rPr>
              <a:t>Γενικά σωστή εφαρμογή των μεθόδων αφυδάτωσης υποβαθμίζει ελάχιστα τη θρεπτική αξία του γάλακτος.</a:t>
            </a: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41644273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C1175A50-87EA-452A-9D90-62FCA45E7EC6}" type="slidenum">
              <a:rPr lang="el-GR"/>
              <a:pPr>
                <a:defRPr/>
              </a:pPr>
              <a:t>49</a:t>
            </a:fld>
            <a:endParaRPr lang="el-GR"/>
          </a:p>
        </p:txBody>
      </p:sp>
      <p:sp>
        <p:nvSpPr>
          <p:cNvPr id="114693" name="Text Box 5"/>
          <p:cNvSpPr txBox="1">
            <a:spLocks noChangeArrowheads="1"/>
          </p:cNvSpPr>
          <p:nvPr/>
        </p:nvSpPr>
        <p:spPr bwMode="auto">
          <a:xfrm>
            <a:off x="1115219" y="361950"/>
            <a:ext cx="1728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Βιταμίνες:</a:t>
            </a:r>
          </a:p>
        </p:txBody>
      </p:sp>
      <p:sp>
        <p:nvSpPr>
          <p:cNvPr id="114694" name="Text Box 6"/>
          <p:cNvSpPr txBox="1">
            <a:spLocks noChangeArrowheads="1"/>
          </p:cNvSpPr>
          <p:nvPr/>
        </p:nvSpPr>
        <p:spPr bwMode="auto">
          <a:xfrm>
            <a:off x="539553" y="1196975"/>
            <a:ext cx="8136904"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a:t>
            </a:r>
            <a:r>
              <a:rPr lang="el-GR" altLang="el-GR" sz="2000" b="1" dirty="0">
                <a:solidFill>
                  <a:schemeClr val="accent2"/>
                </a:solidFill>
              </a:rPr>
              <a:t>Β12</a:t>
            </a:r>
            <a:r>
              <a:rPr lang="el-GR" altLang="el-GR" sz="2000" dirty="0">
                <a:solidFill>
                  <a:schemeClr val="accent2"/>
                </a:solidFill>
              </a:rPr>
              <a:t> καταστρέφεται σε ποσοστό έως 50%. Η </a:t>
            </a:r>
            <a:r>
              <a:rPr lang="en-US" altLang="el-GR" sz="2000" b="1" dirty="0">
                <a:solidFill>
                  <a:schemeClr val="accent2"/>
                </a:solidFill>
              </a:rPr>
              <a:t>C</a:t>
            </a:r>
            <a:r>
              <a:rPr lang="en-US" altLang="el-GR" sz="2000" dirty="0">
                <a:solidFill>
                  <a:schemeClr val="accent2"/>
                </a:solidFill>
              </a:rPr>
              <a:t> 20-30%.</a:t>
            </a:r>
          </a:p>
          <a:p>
            <a:pPr eaLnBrk="1" hangingPunct="1"/>
            <a:r>
              <a:rPr lang="el-GR" altLang="el-GR" sz="2000" dirty="0">
                <a:solidFill>
                  <a:schemeClr val="accent2"/>
                </a:solidFill>
              </a:rPr>
              <a:t>Η </a:t>
            </a:r>
            <a:r>
              <a:rPr lang="el-GR" altLang="el-GR" sz="2000" b="1" dirty="0">
                <a:solidFill>
                  <a:schemeClr val="accent2"/>
                </a:solidFill>
              </a:rPr>
              <a:t>Β1</a:t>
            </a:r>
            <a:r>
              <a:rPr lang="el-GR" altLang="el-GR" sz="2000" dirty="0">
                <a:solidFill>
                  <a:schemeClr val="accent2"/>
                </a:solidFill>
              </a:rPr>
              <a:t> καταστρέφεται έως 10% στη </a:t>
            </a:r>
            <a:r>
              <a:rPr lang="el-GR" altLang="el-GR" sz="2000" dirty="0" err="1">
                <a:solidFill>
                  <a:schemeClr val="accent2"/>
                </a:solidFill>
              </a:rPr>
              <a:t>γαλακτόσκονη</a:t>
            </a:r>
            <a:r>
              <a:rPr lang="el-GR" altLang="el-GR" sz="2000" dirty="0">
                <a:solidFill>
                  <a:schemeClr val="accent2"/>
                </a:solidFill>
              </a:rPr>
              <a:t> </a:t>
            </a:r>
            <a:r>
              <a:rPr lang="el-GR" altLang="el-GR" sz="2000" u="sng" dirty="0">
                <a:solidFill>
                  <a:schemeClr val="accent2"/>
                </a:solidFill>
              </a:rPr>
              <a:t>τύπου </a:t>
            </a:r>
            <a:r>
              <a:rPr lang="en-US" altLang="el-GR" sz="2000" u="sng" dirty="0">
                <a:solidFill>
                  <a:schemeClr val="accent2"/>
                </a:solidFill>
              </a:rPr>
              <a:t>“Spray”</a:t>
            </a:r>
            <a:r>
              <a:rPr lang="en-US" altLang="el-GR" sz="2000" dirty="0">
                <a:solidFill>
                  <a:schemeClr val="accent2"/>
                </a:solidFill>
              </a:rPr>
              <a:t> </a:t>
            </a:r>
            <a:r>
              <a:rPr lang="el-GR" altLang="el-GR" sz="2000" dirty="0">
                <a:solidFill>
                  <a:schemeClr val="accent2"/>
                </a:solidFill>
              </a:rPr>
              <a:t>και κατά 10-20% στη </a:t>
            </a:r>
            <a:r>
              <a:rPr lang="el-GR" altLang="el-GR" sz="2000" dirty="0" err="1">
                <a:solidFill>
                  <a:schemeClr val="accent2"/>
                </a:solidFill>
              </a:rPr>
              <a:t>γαλακτόσκονη</a:t>
            </a:r>
            <a:r>
              <a:rPr lang="el-GR" altLang="el-GR" sz="2000" dirty="0">
                <a:solidFill>
                  <a:schemeClr val="accent2"/>
                </a:solidFill>
              </a:rPr>
              <a:t> </a:t>
            </a:r>
            <a:r>
              <a:rPr lang="el-GR" altLang="el-GR" sz="2000" u="sng" dirty="0">
                <a:solidFill>
                  <a:schemeClr val="accent2"/>
                </a:solidFill>
              </a:rPr>
              <a:t>τύπου τυμπάνων</a:t>
            </a:r>
            <a:r>
              <a:rPr lang="el-GR" altLang="el-GR" sz="2000" dirty="0">
                <a:solidFill>
                  <a:schemeClr val="accent2"/>
                </a:solidFill>
              </a:rPr>
              <a:t>.</a:t>
            </a:r>
          </a:p>
        </p:txBody>
      </p:sp>
      <p:sp>
        <p:nvSpPr>
          <p:cNvPr id="114695" name="Text Box 8"/>
          <p:cNvSpPr txBox="1">
            <a:spLocks noChangeArrowheads="1"/>
          </p:cNvSpPr>
          <p:nvPr/>
        </p:nvSpPr>
        <p:spPr bwMode="auto">
          <a:xfrm>
            <a:off x="1220788" y="2565399"/>
            <a:ext cx="1728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Πρωτεΐνες</a:t>
            </a:r>
            <a:r>
              <a:rPr lang="el-GR" altLang="el-GR" sz="2000" dirty="0">
                <a:solidFill>
                  <a:schemeClr val="accent2"/>
                </a:solidFill>
              </a:rPr>
              <a:t>:</a:t>
            </a:r>
          </a:p>
        </p:txBody>
      </p:sp>
      <p:sp>
        <p:nvSpPr>
          <p:cNvPr id="114696" name="Text Box 9"/>
          <p:cNvSpPr txBox="1">
            <a:spLocks noChangeArrowheads="1"/>
          </p:cNvSpPr>
          <p:nvPr/>
        </p:nvSpPr>
        <p:spPr bwMode="auto">
          <a:xfrm>
            <a:off x="539552" y="3284538"/>
            <a:ext cx="813690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Μικρή μείωση της βιολογικής αξίας των πρωτεϊνών λόγω </a:t>
            </a:r>
            <a:r>
              <a:rPr lang="el-GR" altLang="el-GR" sz="2000" u="sng" dirty="0">
                <a:solidFill>
                  <a:schemeClr val="accent2"/>
                </a:solidFill>
              </a:rPr>
              <a:t>μερικής καταστροφής της </a:t>
            </a:r>
            <a:r>
              <a:rPr lang="el-GR" altLang="el-GR" sz="2000" b="1" u="sng" dirty="0" err="1">
                <a:solidFill>
                  <a:schemeClr val="accent2"/>
                </a:solidFill>
              </a:rPr>
              <a:t>λυσίνης</a:t>
            </a:r>
            <a:r>
              <a:rPr lang="el-GR" altLang="el-GR" sz="2000" dirty="0">
                <a:solidFill>
                  <a:schemeClr val="accent2"/>
                </a:solidFill>
              </a:rPr>
              <a:t> και σε μικρότερο βαθμό της </a:t>
            </a:r>
            <a:r>
              <a:rPr lang="el-GR" altLang="el-GR" sz="2000" b="1" dirty="0" err="1">
                <a:solidFill>
                  <a:schemeClr val="accent2"/>
                </a:solidFill>
              </a:rPr>
              <a:t>μεθειονίνης</a:t>
            </a:r>
            <a:r>
              <a:rPr lang="el-GR" altLang="el-GR" sz="2000" dirty="0">
                <a:solidFill>
                  <a:schemeClr val="accent2"/>
                </a:solidFill>
              </a:rPr>
              <a:t>.</a:t>
            </a:r>
          </a:p>
          <a:p>
            <a:pPr eaLnBrk="1" hangingPunct="1"/>
            <a:r>
              <a:rPr lang="el-GR" altLang="el-GR" sz="2000" dirty="0">
                <a:solidFill>
                  <a:schemeClr val="accent2"/>
                </a:solidFill>
              </a:rPr>
              <a:t>Η </a:t>
            </a:r>
            <a:r>
              <a:rPr lang="el-GR" altLang="el-GR" sz="2000" dirty="0" err="1">
                <a:solidFill>
                  <a:schemeClr val="accent2"/>
                </a:solidFill>
              </a:rPr>
              <a:t>λυσίνη</a:t>
            </a:r>
            <a:r>
              <a:rPr lang="el-GR" altLang="el-GR" sz="2000" dirty="0">
                <a:solidFill>
                  <a:schemeClr val="accent2"/>
                </a:solidFill>
              </a:rPr>
              <a:t> καταστρέφεται έως 5% με τη μέθοδο της </a:t>
            </a:r>
            <a:r>
              <a:rPr lang="el-GR" altLang="el-GR" sz="2000" dirty="0" err="1">
                <a:solidFill>
                  <a:schemeClr val="accent2"/>
                </a:solidFill>
              </a:rPr>
              <a:t>εκνέφωσης</a:t>
            </a:r>
            <a:r>
              <a:rPr lang="el-GR" altLang="el-GR" sz="2000" dirty="0">
                <a:solidFill>
                  <a:schemeClr val="accent2"/>
                </a:solidFill>
              </a:rPr>
              <a:t> και κατά 3-16% με τη μέθοδο των τυμπάνων.</a:t>
            </a:r>
          </a:p>
          <a:p>
            <a:pPr eaLnBrk="1" hangingPunct="1"/>
            <a:r>
              <a:rPr lang="el-GR" altLang="el-GR" sz="2000" b="1" dirty="0">
                <a:solidFill>
                  <a:schemeClr val="accent2"/>
                </a:solidFill>
              </a:rPr>
              <a:t>Εάν η </a:t>
            </a:r>
            <a:r>
              <a:rPr lang="el-GR" altLang="el-GR" sz="2000" b="1" dirty="0" err="1">
                <a:solidFill>
                  <a:schemeClr val="accent2"/>
                </a:solidFill>
              </a:rPr>
              <a:t>γαλακτόσκονη</a:t>
            </a:r>
            <a:r>
              <a:rPr lang="el-GR" altLang="el-GR" sz="2000" b="1" dirty="0">
                <a:solidFill>
                  <a:schemeClr val="accent2"/>
                </a:solidFill>
              </a:rPr>
              <a:t> εμφανίζει σωματίδια καφέ χρώματος (</a:t>
            </a:r>
            <a:r>
              <a:rPr lang="en-US" altLang="el-GR" sz="2000" b="1" dirty="0" err="1">
                <a:solidFill>
                  <a:schemeClr val="accent2"/>
                </a:solidFill>
              </a:rPr>
              <a:t>Maillard</a:t>
            </a:r>
            <a:r>
              <a:rPr lang="en-US" altLang="el-GR" sz="2000" b="1" dirty="0">
                <a:solidFill>
                  <a:schemeClr val="accent2"/>
                </a:solidFill>
              </a:rPr>
              <a:t>)</a:t>
            </a:r>
            <a:r>
              <a:rPr lang="el-GR" altLang="el-GR" sz="2000" b="1" dirty="0">
                <a:solidFill>
                  <a:schemeClr val="accent2"/>
                </a:solidFill>
              </a:rPr>
              <a:t> θα πρέπει να θεωρείται πως η </a:t>
            </a:r>
            <a:r>
              <a:rPr lang="el-GR" altLang="el-GR" sz="2000" b="1" dirty="0" err="1">
                <a:solidFill>
                  <a:schemeClr val="accent2"/>
                </a:solidFill>
              </a:rPr>
              <a:t>λυσίνη</a:t>
            </a:r>
            <a:r>
              <a:rPr lang="el-GR" altLang="el-GR" sz="2000" b="1" dirty="0">
                <a:solidFill>
                  <a:schemeClr val="accent2"/>
                </a:solidFill>
              </a:rPr>
              <a:t> έχει καταστραφεί έως 75%.</a:t>
            </a:r>
            <a:endParaRPr lang="en-US" altLang="el-GR" sz="2000" b="1" dirty="0">
              <a:solidFill>
                <a:schemeClr val="accent2"/>
              </a:solidFill>
            </a:endParaRPr>
          </a:p>
        </p:txBody>
      </p:sp>
      <p:sp>
        <p:nvSpPr>
          <p:cNvPr id="9"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053925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628800"/>
            <a:ext cx="8208912" cy="3960440"/>
          </a:xfrm>
        </p:spPr>
        <p:txBody>
          <a:bodyPr>
            <a:noAutofit/>
          </a:bodyPr>
          <a:lstStyle/>
          <a:p>
            <a:pPr>
              <a:defRPr/>
            </a:pPr>
            <a:r>
              <a:rPr lang="el-GR" sz="2800" dirty="0">
                <a:solidFill>
                  <a:schemeClr val="accent2"/>
                </a:solidFill>
                <a:hlinkClick r:id="rId4" action="ppaction://hlinksldjump"/>
              </a:rPr>
              <a:t>Η αποστείρωση του γάλακτος σε βαθμό αποξήρανσης και η μετατροπή του σε </a:t>
            </a:r>
            <a:r>
              <a:rPr lang="el-GR" sz="2800" dirty="0" err="1" smtClean="0">
                <a:solidFill>
                  <a:schemeClr val="accent2"/>
                </a:solidFill>
                <a:hlinkClick r:id="rId4" action="ppaction://hlinksldjump"/>
              </a:rPr>
              <a:t>γαλακτόσκονη</a:t>
            </a:r>
            <a:r>
              <a:rPr lang="el-GR" sz="2800" dirty="0" smtClean="0">
                <a:solidFill>
                  <a:schemeClr val="accent2"/>
                </a:solidFill>
                <a:hlinkClick r:id="rId4" action="ppaction://hlinksldjump"/>
              </a:rPr>
              <a:t>,</a:t>
            </a:r>
            <a:endParaRPr lang="el-GR" sz="2800" dirty="0" smtClean="0">
              <a:solidFill>
                <a:schemeClr val="accent2"/>
              </a:solidFill>
            </a:endParaRPr>
          </a:p>
          <a:p>
            <a:r>
              <a:rPr lang="el-GR" altLang="el-GR" sz="2800" dirty="0" smtClean="0">
                <a:solidFill>
                  <a:schemeClr val="accent2"/>
                </a:solidFill>
                <a:hlinkClick r:id="rId5" action="ppaction://hlinksldjump"/>
              </a:rPr>
              <a:t>Μικροβιολογία σκόνης γάλακτος,</a:t>
            </a:r>
            <a:endParaRPr lang="el-GR" altLang="el-GR" sz="2800" dirty="0" smtClean="0">
              <a:solidFill>
                <a:schemeClr val="accent2"/>
              </a:solidFill>
            </a:endParaRPr>
          </a:p>
          <a:p>
            <a:r>
              <a:rPr lang="el-GR" sz="2800" dirty="0" smtClean="0">
                <a:solidFill>
                  <a:schemeClr val="accent2"/>
                </a:solidFill>
                <a:hlinkClick r:id="rId6" action="ppaction://hlinksldjump"/>
              </a:rPr>
              <a:t>Αλλοιώσεις,</a:t>
            </a:r>
            <a:endParaRPr lang="el-GR" sz="2800" dirty="0" smtClean="0">
              <a:solidFill>
                <a:schemeClr val="accent2"/>
              </a:solidFill>
            </a:endParaRPr>
          </a:p>
          <a:p>
            <a:r>
              <a:rPr lang="el-GR" altLang="el-GR" sz="2800" dirty="0" smtClean="0">
                <a:solidFill>
                  <a:schemeClr val="accent2"/>
                </a:solidFill>
                <a:hlinkClick r:id="rId7" action="ppaction://hlinksldjump"/>
              </a:rPr>
              <a:t>Θρεπτική αξία,</a:t>
            </a:r>
            <a:endParaRPr lang="el-GR" altLang="el-GR" sz="2800" dirty="0" smtClean="0">
              <a:solidFill>
                <a:schemeClr val="accent2"/>
              </a:solidFill>
            </a:endParaRPr>
          </a:p>
          <a:p>
            <a:r>
              <a:rPr lang="el-GR" altLang="el-GR" sz="2800" dirty="0" smtClean="0">
                <a:solidFill>
                  <a:schemeClr val="accent2"/>
                </a:solidFill>
                <a:hlinkClick r:id="rId8" action="ppaction://hlinksldjump"/>
              </a:rPr>
              <a:t>Ποιοτικός έλεγχος.</a:t>
            </a:r>
            <a:endParaRPr lang="el-GR" sz="2800" dirty="0">
              <a:solidFill>
                <a:schemeClr val="accent2"/>
              </a:solidFill>
            </a:endParaRPr>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91E34EF0-1DFE-4611-83C9-F7B4FA95F15A}" type="slidenum">
              <a:rPr lang="el-GR"/>
              <a:pPr>
                <a:defRPr/>
              </a:pPr>
              <a:t>50</a:t>
            </a:fld>
            <a:endParaRPr lang="el-GR"/>
          </a:p>
        </p:txBody>
      </p:sp>
      <p:sp>
        <p:nvSpPr>
          <p:cNvPr id="115717" name="Text Box 5"/>
          <p:cNvSpPr txBox="1">
            <a:spLocks noChangeArrowheads="1"/>
          </p:cNvSpPr>
          <p:nvPr/>
        </p:nvSpPr>
        <p:spPr bwMode="auto">
          <a:xfrm>
            <a:off x="1619672" y="565150"/>
            <a:ext cx="2520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Λίπος - Λακτόζη:</a:t>
            </a:r>
          </a:p>
        </p:txBody>
      </p:sp>
      <p:sp>
        <p:nvSpPr>
          <p:cNvPr id="115718" name="Text Box 6"/>
          <p:cNvSpPr txBox="1">
            <a:spLocks noChangeArrowheads="1"/>
          </p:cNvSpPr>
          <p:nvPr/>
        </p:nvSpPr>
        <p:spPr bwMode="auto">
          <a:xfrm>
            <a:off x="539552" y="1268760"/>
            <a:ext cx="813690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Όταν η αφυδάτωση γίνει σωστά δεν βλάπτονται.</a:t>
            </a:r>
          </a:p>
          <a:p>
            <a:pPr eaLnBrk="1" hangingPunct="1"/>
            <a:endParaRPr lang="el-GR" altLang="el-GR" sz="2000" dirty="0">
              <a:solidFill>
                <a:schemeClr val="accent2"/>
              </a:solidFill>
            </a:endParaRPr>
          </a:p>
          <a:p>
            <a:pPr eaLnBrk="1" hangingPunct="1"/>
            <a:r>
              <a:rPr lang="el-GR" altLang="el-GR" sz="2000" dirty="0">
                <a:solidFill>
                  <a:schemeClr val="accent2"/>
                </a:solidFill>
              </a:rPr>
              <a:t>Σε φαινόμενα οξειδώσεως βλάπτονται τα ακόρεστα λιπαρά οξέα. </a:t>
            </a:r>
            <a:r>
              <a:rPr lang="el-GR" altLang="el-GR" sz="2000" u="sng" dirty="0">
                <a:solidFill>
                  <a:schemeClr val="accent2"/>
                </a:solidFill>
              </a:rPr>
              <a:t>Σε περίπτωση αντίδρασης </a:t>
            </a:r>
            <a:r>
              <a:rPr lang="en-US" altLang="el-GR" sz="2000" u="sng" dirty="0" err="1">
                <a:solidFill>
                  <a:schemeClr val="accent2"/>
                </a:solidFill>
              </a:rPr>
              <a:t>Maillard</a:t>
            </a:r>
            <a:r>
              <a:rPr lang="en-US" altLang="el-GR" sz="2000" u="sng" dirty="0">
                <a:solidFill>
                  <a:schemeClr val="accent2"/>
                </a:solidFill>
              </a:rPr>
              <a:t> </a:t>
            </a:r>
            <a:r>
              <a:rPr lang="el-GR" altLang="el-GR" sz="2000" u="sng" dirty="0">
                <a:solidFill>
                  <a:schemeClr val="accent2"/>
                </a:solidFill>
              </a:rPr>
              <a:t>βλάπτεται και η λακτόζη εκτός από τη </a:t>
            </a:r>
            <a:r>
              <a:rPr lang="el-GR" altLang="el-GR" sz="2000" u="sng" dirty="0" err="1">
                <a:solidFill>
                  <a:schemeClr val="accent2"/>
                </a:solidFill>
              </a:rPr>
              <a:t>λυσίνη</a:t>
            </a:r>
            <a:r>
              <a:rPr lang="el-GR" altLang="el-GR" sz="2000" dirty="0">
                <a:solidFill>
                  <a:schemeClr val="accent2"/>
                </a:solidFill>
              </a:rPr>
              <a:t>.</a:t>
            </a:r>
          </a:p>
          <a:p>
            <a:pPr eaLnBrk="1" hangingPunct="1"/>
            <a:endParaRPr lang="el-GR" altLang="el-GR" sz="2000" dirty="0">
              <a:solidFill>
                <a:schemeClr val="accent2"/>
              </a:solidFill>
            </a:endParaRPr>
          </a:p>
          <a:p>
            <a:pPr eaLnBrk="1" hangingPunct="1"/>
            <a:r>
              <a:rPr lang="el-GR" altLang="el-GR" sz="2000" dirty="0">
                <a:solidFill>
                  <a:schemeClr val="accent2"/>
                </a:solidFill>
              </a:rPr>
              <a:t>Η </a:t>
            </a:r>
            <a:r>
              <a:rPr lang="el-GR" altLang="el-GR" sz="2000" dirty="0" err="1">
                <a:solidFill>
                  <a:schemeClr val="accent2"/>
                </a:solidFill>
              </a:rPr>
              <a:t>γαλακτόσκονη</a:t>
            </a:r>
            <a:r>
              <a:rPr lang="el-GR" altLang="el-GR" sz="2000" dirty="0">
                <a:solidFill>
                  <a:schemeClr val="accent2"/>
                </a:solidFill>
              </a:rPr>
              <a:t> τύπου </a:t>
            </a:r>
            <a:r>
              <a:rPr lang="en-US" altLang="el-GR" sz="2000" dirty="0">
                <a:solidFill>
                  <a:schemeClr val="accent2"/>
                </a:solidFill>
              </a:rPr>
              <a:t>“Instant” </a:t>
            </a:r>
            <a:r>
              <a:rPr lang="el-GR" altLang="el-GR" sz="2000" dirty="0">
                <a:solidFill>
                  <a:schemeClr val="accent2"/>
                </a:solidFill>
              </a:rPr>
              <a:t>διατηρεί την ίδια θρεπτική αξία με εκείνη της αρχικής </a:t>
            </a:r>
            <a:r>
              <a:rPr lang="el-GR" altLang="el-GR" sz="2000" dirty="0" err="1">
                <a:solidFill>
                  <a:schemeClr val="accent2"/>
                </a:solidFill>
              </a:rPr>
              <a:t>γαλακτόσκονης</a:t>
            </a:r>
            <a:r>
              <a:rPr lang="el-GR" altLang="el-GR" sz="2000" dirty="0">
                <a:solidFill>
                  <a:schemeClr val="accent2"/>
                </a:solidFill>
              </a:rPr>
              <a:t> από την οποία παράγεται, αλλά έχει παρατηρηθεί μια περαιτέρω μικρή μείωση (4%) της </a:t>
            </a:r>
            <a:r>
              <a:rPr lang="el-GR" altLang="el-GR" sz="2000" dirty="0" err="1">
                <a:solidFill>
                  <a:schemeClr val="accent2"/>
                </a:solidFill>
              </a:rPr>
              <a:t>λυσίνης</a:t>
            </a:r>
            <a:r>
              <a:rPr lang="el-GR" altLang="el-GR" sz="2000" dirty="0">
                <a:solidFill>
                  <a:schemeClr val="accent2"/>
                </a:solidFill>
              </a:rPr>
              <a:t>.</a:t>
            </a:r>
            <a:endParaRPr lang="en-US" altLang="el-GR" sz="2000" dirty="0">
              <a:solidFill>
                <a:schemeClr val="accent2"/>
              </a:solidFill>
            </a:endParaRPr>
          </a:p>
        </p:txBody>
      </p:sp>
      <p:pic>
        <p:nvPicPr>
          <p:cNvPr id="1157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628" y="4436566"/>
            <a:ext cx="19367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3358854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01F7971-4E56-4148-BAF4-3CB441BEBBFB}" type="slidenum">
              <a:rPr lang="el-GR"/>
              <a:pPr>
                <a:defRPr/>
              </a:pPr>
              <a:t>51</a:t>
            </a:fld>
            <a:endParaRPr lang="el-GR"/>
          </a:p>
        </p:txBody>
      </p:sp>
      <p:sp>
        <p:nvSpPr>
          <p:cNvPr id="116741" name="Text Box 5"/>
          <p:cNvSpPr txBox="1">
            <a:spLocks noChangeArrowheads="1"/>
          </p:cNvSpPr>
          <p:nvPr/>
        </p:nvSpPr>
        <p:spPr bwMode="auto">
          <a:xfrm>
            <a:off x="539552" y="620713"/>
            <a:ext cx="8136904"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υποβάθμιση είναι εντονότερη όταν οι συνθήκες συντηρήσεως </a:t>
            </a:r>
            <a:r>
              <a:rPr lang="el-GR" altLang="el-GR" sz="2000" u="sng" dirty="0">
                <a:solidFill>
                  <a:schemeClr val="accent2"/>
                </a:solidFill>
              </a:rPr>
              <a:t>δεν</a:t>
            </a:r>
            <a:r>
              <a:rPr lang="el-GR" altLang="el-GR" sz="2000" dirty="0">
                <a:solidFill>
                  <a:schemeClr val="accent2"/>
                </a:solidFill>
              </a:rPr>
              <a:t> είναι ορθές.</a:t>
            </a:r>
          </a:p>
          <a:p>
            <a:pPr eaLnBrk="1" hangingPunct="1"/>
            <a:endParaRPr lang="el-GR" altLang="el-GR" sz="2000" dirty="0">
              <a:solidFill>
                <a:schemeClr val="accent2"/>
              </a:solidFill>
            </a:endParaRPr>
          </a:p>
          <a:p>
            <a:pPr eaLnBrk="1" hangingPunct="1"/>
            <a:r>
              <a:rPr lang="el-GR" altLang="el-GR" sz="2000" dirty="0">
                <a:solidFill>
                  <a:schemeClr val="accent2"/>
                </a:solidFill>
              </a:rPr>
              <a:t>Βλάπτονται κυρίως τα </a:t>
            </a:r>
            <a:r>
              <a:rPr lang="el-GR" altLang="el-GR" sz="2000" b="1" dirty="0">
                <a:solidFill>
                  <a:schemeClr val="accent2"/>
                </a:solidFill>
              </a:rPr>
              <a:t>λίπη και η βιταμίνη </a:t>
            </a:r>
            <a:r>
              <a:rPr lang="en-US" altLang="el-GR" sz="2000" b="1" dirty="0">
                <a:solidFill>
                  <a:schemeClr val="accent2"/>
                </a:solidFill>
              </a:rPr>
              <a:t>C</a:t>
            </a:r>
            <a:r>
              <a:rPr lang="en-US" altLang="el-GR" sz="2000" dirty="0">
                <a:solidFill>
                  <a:schemeClr val="accent2"/>
                </a:solidFill>
              </a:rPr>
              <a:t>, </a:t>
            </a:r>
            <a:r>
              <a:rPr lang="el-GR" altLang="el-GR" sz="2000" dirty="0">
                <a:solidFill>
                  <a:schemeClr val="accent2"/>
                </a:solidFill>
              </a:rPr>
              <a:t>λόγω οξειδωτικών αντιδράσεων.</a:t>
            </a:r>
          </a:p>
          <a:p>
            <a:pPr eaLnBrk="1" hangingPunct="1"/>
            <a:endParaRPr lang="el-GR" altLang="el-GR" sz="2000" dirty="0">
              <a:solidFill>
                <a:schemeClr val="accent2"/>
              </a:solidFill>
            </a:endParaRPr>
          </a:p>
          <a:p>
            <a:pPr eaLnBrk="1" hangingPunct="1"/>
            <a:r>
              <a:rPr lang="el-GR" altLang="el-GR" sz="2000" dirty="0">
                <a:solidFill>
                  <a:schemeClr val="accent2"/>
                </a:solidFill>
              </a:rPr>
              <a:t>Η καλή συσκευασία σε συνδυασμό με χαμηλή θερμοκρασία συντήρησης κάτω από 20</a:t>
            </a:r>
            <a:r>
              <a:rPr lang="en-US" altLang="el-GR" sz="2000" dirty="0">
                <a:solidFill>
                  <a:schemeClr val="accent2"/>
                </a:solidFill>
              </a:rPr>
              <a:t>°C</a:t>
            </a:r>
            <a:r>
              <a:rPr lang="el-GR" altLang="el-GR" sz="2000" dirty="0">
                <a:solidFill>
                  <a:schemeClr val="accent2"/>
                </a:solidFill>
              </a:rPr>
              <a:t>, μειώνουν στο ελάχιστο την υποβάθμιση της θρεπτικής αξίας της </a:t>
            </a:r>
            <a:r>
              <a:rPr lang="el-GR" altLang="el-GR" sz="2000" dirty="0" err="1">
                <a:solidFill>
                  <a:schemeClr val="accent2"/>
                </a:solidFill>
              </a:rPr>
              <a:t>γαλακτόσκονης</a:t>
            </a:r>
            <a:r>
              <a:rPr lang="el-GR" altLang="el-GR" sz="2000" dirty="0">
                <a:solidFill>
                  <a:schemeClr val="accent2"/>
                </a:solidFill>
              </a:rPr>
              <a:t>.</a:t>
            </a:r>
          </a:p>
          <a:p>
            <a:pPr eaLnBrk="1" hangingPunct="1"/>
            <a:endParaRPr lang="el-GR" altLang="el-GR" sz="2000" dirty="0">
              <a:solidFill>
                <a:schemeClr val="accent2"/>
              </a:solidFill>
            </a:endParaRPr>
          </a:p>
          <a:p>
            <a:pPr eaLnBrk="1" hangingPunct="1"/>
            <a:r>
              <a:rPr lang="el-GR" altLang="el-GR" sz="2000" dirty="0">
                <a:solidFill>
                  <a:schemeClr val="accent2"/>
                </a:solidFill>
              </a:rPr>
              <a:t>Η αποβουτυρωμένη </a:t>
            </a:r>
            <a:r>
              <a:rPr lang="el-GR" altLang="el-GR" sz="2000" dirty="0" err="1">
                <a:solidFill>
                  <a:schemeClr val="accent2"/>
                </a:solidFill>
              </a:rPr>
              <a:t>γαλακτόσκονη</a:t>
            </a:r>
            <a:r>
              <a:rPr lang="el-GR" altLang="el-GR" sz="2000" dirty="0">
                <a:solidFill>
                  <a:schemeClr val="accent2"/>
                </a:solidFill>
              </a:rPr>
              <a:t> υφίσταται λιγότερη μείωση της θρεπτικής αξίας σε σύγκριση με τη </a:t>
            </a:r>
            <a:r>
              <a:rPr lang="el-GR" altLang="el-GR" sz="2000" dirty="0" err="1">
                <a:solidFill>
                  <a:schemeClr val="accent2"/>
                </a:solidFill>
              </a:rPr>
              <a:t>γαλακτόσκονη</a:t>
            </a:r>
            <a:r>
              <a:rPr lang="el-GR" altLang="el-GR" sz="2000" dirty="0">
                <a:solidFill>
                  <a:schemeClr val="accent2"/>
                </a:solidFill>
              </a:rPr>
              <a:t> από πλήρες γάλα. </a:t>
            </a:r>
          </a:p>
        </p:txBody>
      </p:sp>
      <p:sp>
        <p:nvSpPr>
          <p:cNvPr id="116742" name="Text Box 7"/>
          <p:cNvSpPr txBox="1">
            <a:spLocks noChangeArrowheads="1"/>
          </p:cNvSpPr>
          <p:nvPr/>
        </p:nvSpPr>
        <p:spPr bwMode="auto">
          <a:xfrm>
            <a:off x="525438" y="4615130"/>
            <a:ext cx="8136904" cy="1323439"/>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Με την εξέλιξη της τεχνολογίας και τις σύγχρονες πλέον μεθόδους που εφαρμόζονται από το σύνολο των βιομηχανιών, μπορεί να λεχθεί ότι η σκόνη γάλακτος έχει </a:t>
            </a:r>
            <a:r>
              <a:rPr lang="el-GR" altLang="el-GR" sz="2000" b="1">
                <a:solidFill>
                  <a:schemeClr val="accent2"/>
                </a:solidFill>
              </a:rPr>
              <a:t>σχεδόν την ίδια θρεπτική αξία  με το παστεριωμένο γάλα</a:t>
            </a:r>
            <a:r>
              <a:rPr lang="el-GR" altLang="el-GR" sz="2000">
                <a:solidFill>
                  <a:schemeClr val="accent2"/>
                </a:solidFill>
              </a:rPr>
              <a:t>.</a:t>
            </a:r>
            <a:endParaRPr lang="en-US" altLang="el-GR" sz="2000">
              <a:solidFill>
                <a:schemeClr val="accent2"/>
              </a:solidFill>
            </a:endParaRP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5736170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46D4165-5173-45A9-B632-16711171C7CD}" type="slidenum">
              <a:rPr lang="el-GR"/>
              <a:pPr>
                <a:defRPr/>
              </a:pPr>
              <a:t>52</a:t>
            </a:fld>
            <a:endParaRPr lang="el-GR"/>
          </a:p>
        </p:txBody>
      </p:sp>
      <p:sp>
        <p:nvSpPr>
          <p:cNvPr id="117765" name="Text Box 5"/>
          <p:cNvSpPr txBox="1">
            <a:spLocks noChangeArrowheads="1"/>
          </p:cNvSpPr>
          <p:nvPr/>
        </p:nvSpPr>
        <p:spPr bwMode="auto">
          <a:xfrm>
            <a:off x="0" y="2060575"/>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3200" b="1" dirty="0">
                <a:solidFill>
                  <a:schemeClr val="accent2"/>
                </a:solidFill>
              </a:rPr>
              <a:t>ΠΟΙΟΤΙΚΟΣ ΕΛΕΓΧΟΣ</a:t>
            </a: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23624368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FAFD4AE2-5CD2-4105-9F09-918043931476}" type="slidenum">
              <a:rPr lang="el-GR"/>
              <a:pPr>
                <a:defRPr/>
              </a:pPr>
              <a:t>53</a:t>
            </a:fld>
            <a:endParaRPr lang="el-GR"/>
          </a:p>
        </p:txBody>
      </p:sp>
      <p:sp>
        <p:nvSpPr>
          <p:cNvPr id="118789" name="Text Box 5"/>
          <p:cNvSpPr txBox="1">
            <a:spLocks noChangeArrowheads="1"/>
          </p:cNvSpPr>
          <p:nvPr/>
        </p:nvSpPr>
        <p:spPr bwMode="auto">
          <a:xfrm>
            <a:off x="1119957" y="603250"/>
            <a:ext cx="320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ΠΟΙΟΤΙΚΟΣ ΕΛΕΓΧΟΣ </a:t>
            </a:r>
            <a:endParaRPr lang="en-US" altLang="el-GR" sz="2000">
              <a:solidFill>
                <a:schemeClr val="accent2"/>
              </a:solidFill>
            </a:endParaRPr>
          </a:p>
        </p:txBody>
      </p:sp>
      <p:sp>
        <p:nvSpPr>
          <p:cNvPr id="118790" name="Text Box 6"/>
          <p:cNvSpPr txBox="1">
            <a:spLocks noChangeArrowheads="1"/>
          </p:cNvSpPr>
          <p:nvPr/>
        </p:nvSpPr>
        <p:spPr bwMode="auto">
          <a:xfrm>
            <a:off x="935534" y="1844675"/>
            <a:ext cx="3384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a:solidFill>
                  <a:schemeClr val="accent2"/>
                </a:solidFill>
              </a:rPr>
              <a:t>1. </a:t>
            </a:r>
            <a:r>
              <a:rPr lang="el-GR" altLang="el-GR" sz="2000">
                <a:solidFill>
                  <a:schemeClr val="accent2"/>
                </a:solidFill>
              </a:rPr>
              <a:t>Οργανοληπτικός έλεγχος</a:t>
            </a:r>
            <a:endParaRPr lang="en-US" altLang="el-GR" sz="2000">
              <a:solidFill>
                <a:schemeClr val="accent2"/>
              </a:solidFill>
            </a:endParaRPr>
          </a:p>
        </p:txBody>
      </p:sp>
      <p:sp>
        <p:nvSpPr>
          <p:cNvPr id="118791" name="Text Box 7"/>
          <p:cNvSpPr txBox="1">
            <a:spLocks noChangeArrowheads="1"/>
          </p:cNvSpPr>
          <p:nvPr/>
        </p:nvSpPr>
        <p:spPr bwMode="auto">
          <a:xfrm>
            <a:off x="899022" y="2563813"/>
            <a:ext cx="3205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α. Εμφάνιση - σύσταση</a:t>
            </a:r>
            <a:endParaRPr lang="en-US" altLang="el-GR" sz="2000" b="1" dirty="0">
              <a:solidFill>
                <a:schemeClr val="accent2"/>
              </a:solidFill>
            </a:endParaRPr>
          </a:p>
        </p:txBody>
      </p:sp>
      <p:sp>
        <p:nvSpPr>
          <p:cNvPr id="118792" name="Text Box 8"/>
          <p:cNvSpPr txBox="1">
            <a:spLocks noChangeArrowheads="1"/>
          </p:cNvSpPr>
          <p:nvPr/>
        </p:nvSpPr>
        <p:spPr bwMode="auto">
          <a:xfrm>
            <a:off x="827584" y="3429000"/>
            <a:ext cx="62277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Ομοιόμορφα σωματίδια</a:t>
            </a:r>
          </a:p>
          <a:p>
            <a:pPr eaLnBrk="1" hangingPunct="1"/>
            <a:endParaRPr lang="el-GR" altLang="el-GR" sz="2000">
              <a:solidFill>
                <a:schemeClr val="accent2"/>
              </a:solidFill>
            </a:endParaRPr>
          </a:p>
          <a:p>
            <a:pPr eaLnBrk="1" hangingPunct="1"/>
            <a:r>
              <a:rPr lang="el-GR" altLang="el-GR" sz="2000">
                <a:solidFill>
                  <a:schemeClr val="accent2"/>
                </a:solidFill>
              </a:rPr>
              <a:t>Χωρίς μεγάλα συσσωματώματα</a:t>
            </a:r>
          </a:p>
          <a:p>
            <a:pPr eaLnBrk="1" hangingPunct="1"/>
            <a:endParaRPr lang="el-GR" altLang="el-GR" sz="2000">
              <a:solidFill>
                <a:schemeClr val="accent2"/>
              </a:solidFill>
            </a:endParaRPr>
          </a:p>
          <a:p>
            <a:pPr eaLnBrk="1" hangingPunct="1"/>
            <a:r>
              <a:rPr lang="el-GR" altLang="el-GR" sz="2000">
                <a:solidFill>
                  <a:schemeClr val="accent2"/>
                </a:solidFill>
              </a:rPr>
              <a:t> </a:t>
            </a:r>
            <a:endParaRPr lang="en-US" altLang="el-GR" sz="2000">
              <a:solidFill>
                <a:schemeClr val="accent2"/>
              </a:solidFill>
            </a:endParaRPr>
          </a:p>
        </p:txBody>
      </p:sp>
      <p:pic>
        <p:nvPicPr>
          <p:cNvPr id="11879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038" y="3212976"/>
            <a:ext cx="2605087"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3482" y="801688"/>
            <a:ext cx="259238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7033136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2DB7E672-6EFD-437D-AC3E-C937D6F82441}" type="slidenum">
              <a:rPr lang="el-GR"/>
              <a:pPr>
                <a:defRPr/>
              </a:pPr>
              <a:t>54</a:t>
            </a:fld>
            <a:endParaRPr lang="el-GR"/>
          </a:p>
        </p:txBody>
      </p:sp>
      <p:sp>
        <p:nvSpPr>
          <p:cNvPr id="119813" name="Text Box 5"/>
          <p:cNvSpPr txBox="1">
            <a:spLocks noChangeArrowheads="1"/>
          </p:cNvSpPr>
          <p:nvPr/>
        </p:nvSpPr>
        <p:spPr bwMode="auto">
          <a:xfrm>
            <a:off x="574279" y="1362640"/>
            <a:ext cx="486112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2000" dirty="0">
                <a:solidFill>
                  <a:schemeClr val="accent2"/>
                </a:solidFill>
              </a:rPr>
              <a:t>Η </a:t>
            </a:r>
            <a:r>
              <a:rPr lang="el-GR" altLang="el-GR" sz="2000" dirty="0" err="1">
                <a:solidFill>
                  <a:schemeClr val="accent2"/>
                </a:solidFill>
              </a:rPr>
              <a:t>γαλακτόσκονη</a:t>
            </a:r>
            <a:r>
              <a:rPr lang="el-GR" altLang="el-GR" sz="2000" dirty="0">
                <a:solidFill>
                  <a:schemeClr val="accent2"/>
                </a:solidFill>
              </a:rPr>
              <a:t> που παράγεται με τη </a:t>
            </a:r>
            <a:r>
              <a:rPr lang="el-GR" altLang="el-GR" sz="2000" i="1" u="sng" dirty="0">
                <a:solidFill>
                  <a:schemeClr val="accent2"/>
                </a:solidFill>
              </a:rPr>
              <a:t>μέθοδο τυμπάνων</a:t>
            </a:r>
            <a:r>
              <a:rPr lang="el-GR" altLang="el-GR" sz="2000" dirty="0">
                <a:solidFill>
                  <a:schemeClr val="accent2"/>
                </a:solidFill>
              </a:rPr>
              <a:t> φαίνεται </a:t>
            </a:r>
            <a:r>
              <a:rPr lang="el-GR" altLang="el-GR" sz="2000" b="1" dirty="0">
                <a:solidFill>
                  <a:schemeClr val="accent2"/>
                </a:solidFill>
              </a:rPr>
              <a:t>λεπτόκοκκη με χρώμα </a:t>
            </a:r>
            <a:r>
              <a:rPr lang="el-GR" altLang="el-GR" sz="2000" b="1" dirty="0" err="1">
                <a:solidFill>
                  <a:schemeClr val="accent2"/>
                </a:solidFill>
              </a:rPr>
              <a:t>λευκωπό</a:t>
            </a:r>
            <a:r>
              <a:rPr lang="el-GR" altLang="el-GR" sz="2000" b="1" dirty="0">
                <a:solidFill>
                  <a:schemeClr val="accent2"/>
                </a:solidFill>
              </a:rPr>
              <a:t> ή </a:t>
            </a:r>
            <a:r>
              <a:rPr lang="el-GR" altLang="el-GR" sz="2000" b="1" dirty="0" err="1">
                <a:solidFill>
                  <a:schemeClr val="accent2"/>
                </a:solidFill>
              </a:rPr>
              <a:t>λευκοκίτρινο</a:t>
            </a:r>
            <a:r>
              <a:rPr lang="el-GR" altLang="el-GR" sz="2000" dirty="0">
                <a:solidFill>
                  <a:schemeClr val="accent2"/>
                </a:solidFill>
              </a:rPr>
              <a:t>. </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None/>
            </a:pPr>
            <a:r>
              <a:rPr lang="el-GR" altLang="el-GR" sz="2000" dirty="0">
                <a:solidFill>
                  <a:schemeClr val="accent2"/>
                </a:solidFill>
              </a:rPr>
              <a:t>Μερικές φορές εμφανίζει χρώμα ελαφρά σκοτεινό ή ανοικτό καφέ λόγω υπερθερμάνσεως. Μικροσκοπικώς η </a:t>
            </a:r>
            <a:r>
              <a:rPr lang="el-GR" altLang="el-GR" sz="2000" dirty="0" err="1">
                <a:solidFill>
                  <a:schemeClr val="accent2"/>
                </a:solidFill>
              </a:rPr>
              <a:t>γαλακτόσκονη</a:t>
            </a:r>
            <a:r>
              <a:rPr lang="el-GR" altLang="el-GR" sz="2000" dirty="0">
                <a:solidFill>
                  <a:schemeClr val="accent2"/>
                </a:solidFill>
              </a:rPr>
              <a:t> αυτή εμφανίζει σωματίδια μεγέθους 8-20μ</a:t>
            </a:r>
            <a:r>
              <a:rPr lang="en-US" altLang="el-GR" sz="2000" dirty="0">
                <a:solidFill>
                  <a:schemeClr val="accent2"/>
                </a:solidFill>
              </a:rPr>
              <a:t>m </a:t>
            </a:r>
            <a:r>
              <a:rPr lang="el-GR" altLang="el-GR" sz="2000" dirty="0">
                <a:solidFill>
                  <a:schemeClr val="accent2"/>
                </a:solidFill>
              </a:rPr>
              <a:t>με τελείως ακανόνιστο σχήμα. </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None/>
            </a:pPr>
            <a:r>
              <a:rPr lang="el-GR" altLang="el-GR" sz="2000" b="1" dirty="0">
                <a:solidFill>
                  <a:schemeClr val="accent2"/>
                </a:solidFill>
              </a:rPr>
              <a:t>Τα </a:t>
            </a:r>
            <a:r>
              <a:rPr lang="el-GR" altLang="el-GR" sz="2000" b="1" dirty="0" err="1">
                <a:solidFill>
                  <a:schemeClr val="accent2"/>
                </a:solidFill>
              </a:rPr>
              <a:t>λιποσφαίρια</a:t>
            </a:r>
            <a:r>
              <a:rPr lang="el-GR" altLang="el-GR" sz="2000" b="1" dirty="0">
                <a:solidFill>
                  <a:schemeClr val="accent2"/>
                </a:solidFill>
              </a:rPr>
              <a:t> έχουν καταστραφεί και το λίπος εμφανίζεται ως </a:t>
            </a:r>
            <a:r>
              <a:rPr lang="el-GR" altLang="el-GR" sz="2000" b="1" dirty="0" err="1">
                <a:solidFill>
                  <a:schemeClr val="accent2"/>
                </a:solidFill>
              </a:rPr>
              <a:t>λιποσταγονίδια</a:t>
            </a:r>
            <a:r>
              <a:rPr lang="el-GR" altLang="el-GR" sz="2000" b="1" dirty="0">
                <a:solidFill>
                  <a:schemeClr val="accent2"/>
                </a:solidFill>
              </a:rPr>
              <a:t> ή συγκεντρωμένο σε ορισμένες περιοχές.</a:t>
            </a:r>
            <a:endParaRPr lang="en-US" altLang="el-GR" sz="2000" b="1" dirty="0">
              <a:solidFill>
                <a:schemeClr val="accent2"/>
              </a:solidFill>
            </a:endParaRPr>
          </a:p>
        </p:txBody>
      </p:sp>
      <p:pic>
        <p:nvPicPr>
          <p:cNvPr id="1198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401" y="1844675"/>
            <a:ext cx="30972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5" name="Line 7"/>
          <p:cNvSpPr>
            <a:spLocks noChangeShapeType="1"/>
          </p:cNvSpPr>
          <p:nvPr/>
        </p:nvSpPr>
        <p:spPr bwMode="auto">
          <a:xfrm flipH="1">
            <a:off x="6732389" y="4149725"/>
            <a:ext cx="431800" cy="15843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9816" name="Rectangle 8"/>
          <p:cNvSpPr>
            <a:spLocks noChangeArrowheads="1"/>
          </p:cNvSpPr>
          <p:nvPr/>
        </p:nvSpPr>
        <p:spPr bwMode="auto">
          <a:xfrm>
            <a:off x="539553" y="333375"/>
            <a:ext cx="8136904"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Ø"/>
            </a:pPr>
            <a:r>
              <a:rPr lang="el-GR" altLang="el-GR" sz="2000" b="1" dirty="0">
                <a:solidFill>
                  <a:schemeClr val="accent2"/>
                </a:solidFill>
              </a:rPr>
              <a:t>Η μακροσκοπική εμφάνιση αλλά και η σύσταση επηρεάζεται από τη μέθοδο παραγωγής</a:t>
            </a:r>
            <a:r>
              <a:rPr lang="el-GR" altLang="el-GR" sz="2000" dirty="0">
                <a:solidFill>
                  <a:schemeClr val="accent2"/>
                </a:solidFill>
              </a:rPr>
              <a:t>. </a:t>
            </a:r>
          </a:p>
        </p:txBody>
      </p:sp>
      <p:sp>
        <p:nvSpPr>
          <p:cNvPr id="119817" name="Text Box 9"/>
          <p:cNvSpPr txBox="1">
            <a:spLocks noChangeArrowheads="1"/>
          </p:cNvSpPr>
          <p:nvPr/>
        </p:nvSpPr>
        <p:spPr bwMode="auto">
          <a:xfrm>
            <a:off x="5163666" y="5413374"/>
            <a:ext cx="37449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err="1">
                <a:solidFill>
                  <a:schemeClr val="accent2"/>
                </a:solidFill>
              </a:rPr>
              <a:t>Λιποσταγονίδια</a:t>
            </a:r>
            <a:r>
              <a:rPr lang="el-GR" altLang="el-GR" sz="2000" dirty="0">
                <a:solidFill>
                  <a:schemeClr val="accent2"/>
                </a:solidFill>
              </a:rPr>
              <a:t> συγκεντρωμένα σε μια περιοχή</a:t>
            </a:r>
            <a:endParaRPr lang="en-US" altLang="el-GR" sz="2000" dirty="0">
              <a:solidFill>
                <a:schemeClr val="accent2"/>
              </a:solidFill>
            </a:endParaRPr>
          </a:p>
        </p:txBody>
      </p:sp>
      <p:sp>
        <p:nvSpPr>
          <p:cNvPr id="119818" name="Oval 10"/>
          <p:cNvSpPr>
            <a:spLocks noChangeArrowheads="1"/>
          </p:cNvSpPr>
          <p:nvPr/>
        </p:nvSpPr>
        <p:spPr bwMode="auto">
          <a:xfrm>
            <a:off x="6732389" y="3284538"/>
            <a:ext cx="1223962" cy="86518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19819" name="Text Box 11"/>
          <p:cNvSpPr txBox="1">
            <a:spLocks noChangeArrowheads="1"/>
          </p:cNvSpPr>
          <p:nvPr/>
        </p:nvSpPr>
        <p:spPr bwMode="auto">
          <a:xfrm>
            <a:off x="5148064" y="1412875"/>
            <a:ext cx="3563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Κόκκος σκόνης από τύμπανα</a:t>
            </a:r>
            <a:endParaRPr lang="en-US" altLang="el-GR" sz="2000">
              <a:solidFill>
                <a:schemeClr val="accent2"/>
              </a:solidFill>
            </a:endParaRPr>
          </a:p>
        </p:txBody>
      </p:sp>
      <p:sp>
        <p:nvSpPr>
          <p:cNvPr id="12"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26141819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4A61E686-5DBB-4B24-AB82-6AD375504547}" type="slidenum">
              <a:rPr lang="el-GR"/>
              <a:pPr>
                <a:defRPr/>
              </a:pPr>
              <a:t>55</a:t>
            </a:fld>
            <a:endParaRPr lang="el-GR"/>
          </a:p>
        </p:txBody>
      </p:sp>
      <p:sp>
        <p:nvSpPr>
          <p:cNvPr id="120837" name="Text Box 5"/>
          <p:cNvSpPr txBox="1">
            <a:spLocks noChangeArrowheads="1"/>
          </p:cNvSpPr>
          <p:nvPr/>
        </p:nvSpPr>
        <p:spPr bwMode="auto">
          <a:xfrm>
            <a:off x="816794" y="343684"/>
            <a:ext cx="483532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2000" dirty="0">
                <a:solidFill>
                  <a:schemeClr val="accent2"/>
                </a:solidFill>
              </a:rPr>
              <a:t>Η </a:t>
            </a:r>
            <a:r>
              <a:rPr lang="el-GR" altLang="el-GR" sz="2000" dirty="0" err="1">
                <a:solidFill>
                  <a:schemeClr val="accent2"/>
                </a:solidFill>
              </a:rPr>
              <a:t>γαλακτόσκονη</a:t>
            </a:r>
            <a:r>
              <a:rPr lang="el-GR" altLang="el-GR" sz="2000" dirty="0">
                <a:solidFill>
                  <a:schemeClr val="accent2"/>
                </a:solidFill>
              </a:rPr>
              <a:t> που παράγεται με τη </a:t>
            </a:r>
            <a:r>
              <a:rPr lang="el-GR" altLang="el-GR" sz="2000" i="1" u="sng" dirty="0">
                <a:solidFill>
                  <a:schemeClr val="accent2"/>
                </a:solidFill>
              </a:rPr>
              <a:t>μέθοδο </a:t>
            </a:r>
            <a:r>
              <a:rPr lang="el-GR" altLang="el-GR" sz="2000" i="1" u="sng" dirty="0" err="1">
                <a:solidFill>
                  <a:schemeClr val="accent2"/>
                </a:solidFill>
              </a:rPr>
              <a:t>εκνεφώσεως</a:t>
            </a:r>
            <a:r>
              <a:rPr lang="el-GR" altLang="el-GR" sz="2000" dirty="0">
                <a:solidFill>
                  <a:schemeClr val="accent2"/>
                </a:solidFill>
              </a:rPr>
              <a:t> εμφανίζει αδρότερη υφή και χρώμα </a:t>
            </a:r>
            <a:r>
              <a:rPr lang="el-GR" altLang="el-GR" sz="2000" dirty="0" err="1">
                <a:solidFill>
                  <a:schemeClr val="accent2"/>
                </a:solidFill>
              </a:rPr>
              <a:t>λευκωπό</a:t>
            </a:r>
            <a:r>
              <a:rPr lang="el-GR" altLang="el-GR" sz="2000" dirty="0">
                <a:solidFill>
                  <a:schemeClr val="accent2"/>
                </a:solidFill>
              </a:rPr>
              <a:t> ή </a:t>
            </a:r>
            <a:r>
              <a:rPr lang="el-GR" altLang="el-GR" sz="2000" dirty="0" err="1">
                <a:solidFill>
                  <a:schemeClr val="accent2"/>
                </a:solidFill>
              </a:rPr>
              <a:t>λευκοκίτρινο</a:t>
            </a:r>
            <a:r>
              <a:rPr lang="el-GR" altLang="el-GR" sz="2000" dirty="0">
                <a:solidFill>
                  <a:schemeClr val="accent2"/>
                </a:solidFill>
              </a:rPr>
              <a:t>. </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None/>
            </a:pPr>
            <a:r>
              <a:rPr lang="el-GR" altLang="el-GR" sz="2000" dirty="0">
                <a:solidFill>
                  <a:schemeClr val="accent2"/>
                </a:solidFill>
              </a:rPr>
              <a:t>Μικροσκοπικώς τα σωματίδια έχουν σχήμα σφαιρικό ή ελλειψοειδές, επιφάνεια λεία και μέγεθος που κυμαίνεται από 10 έως 150μ</a:t>
            </a:r>
            <a:r>
              <a:rPr lang="en-US" altLang="el-GR" sz="2000" dirty="0">
                <a:solidFill>
                  <a:schemeClr val="accent2"/>
                </a:solidFill>
              </a:rPr>
              <a:t>m </a:t>
            </a:r>
            <a:r>
              <a:rPr lang="el-GR" altLang="el-GR" sz="2000" dirty="0">
                <a:solidFill>
                  <a:schemeClr val="accent2"/>
                </a:solidFill>
              </a:rPr>
              <a:t>ανάλογα με τον τύπο του </a:t>
            </a:r>
            <a:r>
              <a:rPr lang="el-GR" altLang="el-GR" sz="2000" dirty="0" err="1">
                <a:solidFill>
                  <a:schemeClr val="accent2"/>
                </a:solidFill>
              </a:rPr>
              <a:t>εκνεφωτή</a:t>
            </a:r>
            <a:r>
              <a:rPr lang="el-GR" altLang="el-GR" sz="2000" dirty="0">
                <a:solidFill>
                  <a:schemeClr val="accent2"/>
                </a:solidFill>
              </a:rPr>
              <a:t>.</a:t>
            </a:r>
          </a:p>
          <a:p>
            <a:pPr eaLnBrk="1" hangingPunct="1">
              <a:buFont typeface="Wingdings" pitchFamily="2" charset="2"/>
              <a:buNone/>
            </a:pPr>
            <a:r>
              <a:rPr lang="el-GR" altLang="el-GR" sz="2000" dirty="0">
                <a:solidFill>
                  <a:schemeClr val="accent2"/>
                </a:solidFill>
              </a:rPr>
              <a:t>Το λίπος εμφανίζεται με μορφή μικρών </a:t>
            </a:r>
            <a:r>
              <a:rPr lang="el-GR" altLang="el-GR" sz="2000" dirty="0" err="1">
                <a:solidFill>
                  <a:schemeClr val="accent2"/>
                </a:solidFill>
              </a:rPr>
              <a:t>λιποσφαιρίων</a:t>
            </a:r>
            <a:r>
              <a:rPr lang="el-GR" altLang="el-GR" sz="2000" dirty="0">
                <a:solidFill>
                  <a:schemeClr val="accent2"/>
                </a:solidFill>
              </a:rPr>
              <a:t>, διαμέτρου 1-3μ</a:t>
            </a:r>
            <a:r>
              <a:rPr lang="en-US" altLang="el-GR" sz="2000" dirty="0">
                <a:solidFill>
                  <a:schemeClr val="accent2"/>
                </a:solidFill>
              </a:rPr>
              <a:t>m (</a:t>
            </a:r>
            <a:r>
              <a:rPr lang="el-GR" altLang="el-GR" sz="2000" dirty="0">
                <a:solidFill>
                  <a:schemeClr val="accent2"/>
                </a:solidFill>
              </a:rPr>
              <a:t>λόγω </a:t>
            </a:r>
            <a:r>
              <a:rPr lang="el-GR" altLang="el-GR" sz="2000" dirty="0" err="1">
                <a:solidFill>
                  <a:schemeClr val="accent2"/>
                </a:solidFill>
              </a:rPr>
              <a:t>ομογενοποιήσεως</a:t>
            </a:r>
            <a:r>
              <a:rPr lang="el-GR" altLang="el-GR" sz="2000" dirty="0">
                <a:solidFill>
                  <a:schemeClr val="accent2"/>
                </a:solidFill>
              </a:rPr>
              <a:t>) που κατανέμονται ομοιόμορφα.</a:t>
            </a:r>
            <a:endParaRPr lang="en-US" altLang="el-GR" sz="2000" dirty="0">
              <a:solidFill>
                <a:schemeClr val="accent2"/>
              </a:solidFill>
            </a:endParaRPr>
          </a:p>
        </p:txBody>
      </p:sp>
      <p:pic>
        <p:nvPicPr>
          <p:cNvPr id="1208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692696"/>
            <a:ext cx="3043525" cy="380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823" y="4383881"/>
            <a:ext cx="2520652" cy="201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0" name="Line 8"/>
          <p:cNvSpPr>
            <a:spLocks noChangeShapeType="1"/>
          </p:cNvSpPr>
          <p:nvPr/>
        </p:nvSpPr>
        <p:spPr bwMode="auto">
          <a:xfrm flipV="1">
            <a:off x="6372224" y="2593851"/>
            <a:ext cx="179388" cy="222103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20841" name="Line 9"/>
          <p:cNvSpPr>
            <a:spLocks noChangeShapeType="1"/>
          </p:cNvSpPr>
          <p:nvPr/>
        </p:nvSpPr>
        <p:spPr bwMode="auto">
          <a:xfrm flipV="1">
            <a:off x="6813693" y="2789237"/>
            <a:ext cx="287337" cy="202565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20842" name="Line 10"/>
          <p:cNvSpPr>
            <a:spLocks noChangeShapeType="1"/>
          </p:cNvSpPr>
          <p:nvPr/>
        </p:nvSpPr>
        <p:spPr bwMode="auto">
          <a:xfrm flipH="1" flipV="1">
            <a:off x="7127081" y="2204914"/>
            <a:ext cx="542132" cy="260997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20843" name="Text Box 11"/>
          <p:cNvSpPr txBox="1">
            <a:spLocks noChangeArrowheads="1"/>
          </p:cNvSpPr>
          <p:nvPr/>
        </p:nvSpPr>
        <p:spPr bwMode="auto">
          <a:xfrm>
            <a:off x="5148263" y="4814888"/>
            <a:ext cx="3330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err="1">
                <a:solidFill>
                  <a:schemeClr val="accent2"/>
                </a:solidFill>
              </a:rPr>
              <a:t>Λιποσταγονίδια</a:t>
            </a:r>
            <a:r>
              <a:rPr lang="el-GR" altLang="el-GR" sz="2000" dirty="0">
                <a:solidFill>
                  <a:schemeClr val="accent2"/>
                </a:solidFill>
              </a:rPr>
              <a:t> κατανεμημένα ομοιόμορφα</a:t>
            </a:r>
            <a:endParaRPr lang="en-US" altLang="el-GR" sz="2000" dirty="0">
              <a:solidFill>
                <a:schemeClr val="accent2"/>
              </a:solidFill>
            </a:endParaRPr>
          </a:p>
        </p:txBody>
      </p:sp>
      <p:sp>
        <p:nvSpPr>
          <p:cNvPr id="120844" name="Text Box 12"/>
          <p:cNvSpPr txBox="1">
            <a:spLocks noChangeArrowheads="1"/>
          </p:cNvSpPr>
          <p:nvPr/>
        </p:nvSpPr>
        <p:spPr bwMode="auto">
          <a:xfrm>
            <a:off x="3924299" y="5857875"/>
            <a:ext cx="3744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Κόκκοι σκόνης από </a:t>
            </a:r>
            <a:r>
              <a:rPr lang="el-GR" altLang="el-GR" sz="2000" dirty="0" err="1">
                <a:solidFill>
                  <a:schemeClr val="accent2"/>
                </a:solidFill>
              </a:rPr>
              <a:t>εκνέφωση</a:t>
            </a:r>
            <a:endParaRPr lang="en-US" altLang="el-GR" sz="2000" dirty="0">
              <a:solidFill>
                <a:schemeClr val="accent2"/>
              </a:solidFill>
            </a:endParaRPr>
          </a:p>
        </p:txBody>
      </p:sp>
      <p:sp>
        <p:nvSpPr>
          <p:cNvPr id="13"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29304659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D285EA14-B228-4113-BC22-44E6CF977B18}" type="slidenum">
              <a:rPr lang="el-GR"/>
              <a:pPr>
                <a:defRPr/>
              </a:pPr>
              <a:t>56</a:t>
            </a:fld>
            <a:endParaRPr lang="el-GR"/>
          </a:p>
        </p:txBody>
      </p:sp>
      <p:sp>
        <p:nvSpPr>
          <p:cNvPr id="121861" name="Text Box 5"/>
          <p:cNvSpPr txBox="1">
            <a:spLocks noChangeArrowheads="1"/>
          </p:cNvSpPr>
          <p:nvPr/>
        </p:nvSpPr>
        <p:spPr bwMode="auto">
          <a:xfrm>
            <a:off x="561678" y="454025"/>
            <a:ext cx="468014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2000" dirty="0">
                <a:solidFill>
                  <a:schemeClr val="accent2"/>
                </a:solidFill>
              </a:rPr>
              <a:t>Η </a:t>
            </a:r>
            <a:r>
              <a:rPr lang="el-GR" altLang="el-GR" sz="2000" dirty="0" err="1">
                <a:solidFill>
                  <a:schemeClr val="accent2"/>
                </a:solidFill>
              </a:rPr>
              <a:t>γαλακτόσκονη</a:t>
            </a:r>
            <a:r>
              <a:rPr lang="el-GR" altLang="el-GR" sz="2000" dirty="0">
                <a:solidFill>
                  <a:schemeClr val="accent2"/>
                </a:solidFill>
              </a:rPr>
              <a:t> που παράγεται με την </a:t>
            </a:r>
            <a:r>
              <a:rPr lang="el-GR" altLang="el-GR" sz="2000" i="1" u="sng" dirty="0">
                <a:solidFill>
                  <a:schemeClr val="accent2"/>
                </a:solidFill>
              </a:rPr>
              <a:t>μέθοδο </a:t>
            </a:r>
            <a:r>
              <a:rPr lang="el-GR" altLang="el-GR" sz="2000" i="1" u="sng" dirty="0" err="1">
                <a:solidFill>
                  <a:schemeClr val="accent2"/>
                </a:solidFill>
              </a:rPr>
              <a:t>εκνεφώσεως</a:t>
            </a:r>
            <a:r>
              <a:rPr lang="el-GR" altLang="el-GR" sz="2000" i="1" u="sng" dirty="0">
                <a:solidFill>
                  <a:schemeClr val="accent2"/>
                </a:solidFill>
              </a:rPr>
              <a:t> αφρού</a:t>
            </a:r>
            <a:r>
              <a:rPr lang="el-GR" altLang="el-GR" sz="2000" dirty="0">
                <a:solidFill>
                  <a:schemeClr val="accent2"/>
                </a:solidFill>
              </a:rPr>
              <a:t> είναι </a:t>
            </a:r>
            <a:r>
              <a:rPr lang="el-GR" altLang="el-GR" sz="2000" b="1" dirty="0" err="1">
                <a:solidFill>
                  <a:schemeClr val="accent2"/>
                </a:solidFill>
              </a:rPr>
              <a:t>χονδρόκοκκη</a:t>
            </a:r>
            <a:r>
              <a:rPr lang="el-GR" altLang="el-GR" sz="2000" dirty="0">
                <a:solidFill>
                  <a:schemeClr val="accent2"/>
                </a:solidFill>
              </a:rPr>
              <a:t>, γιατί αποτελείται από μεγάλα σωματίδια με μέση διάμετρο 100-110μ</a:t>
            </a:r>
            <a:r>
              <a:rPr lang="en-US" altLang="el-GR" sz="2000" dirty="0">
                <a:solidFill>
                  <a:schemeClr val="accent2"/>
                </a:solidFill>
              </a:rPr>
              <a:t>m.</a:t>
            </a:r>
          </a:p>
        </p:txBody>
      </p:sp>
      <p:pic>
        <p:nvPicPr>
          <p:cNvPr id="1218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826861"/>
            <a:ext cx="3024261" cy="339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3" name="Text Box 7"/>
          <p:cNvSpPr txBox="1">
            <a:spLocks noChangeArrowheads="1"/>
          </p:cNvSpPr>
          <p:nvPr/>
        </p:nvSpPr>
        <p:spPr bwMode="auto">
          <a:xfrm>
            <a:off x="5364163" y="4365625"/>
            <a:ext cx="3457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Χονδρόκοκκη σκόνη από εκνέφωση αφρού με </a:t>
            </a:r>
            <a:r>
              <a:rPr lang="en-US" altLang="el-GR" sz="2000">
                <a:solidFill>
                  <a:schemeClr val="accent2"/>
                </a:solidFill>
              </a:rPr>
              <a:t>C</a:t>
            </a:r>
            <a:r>
              <a:rPr lang="el-GR" altLang="el-GR" sz="2000">
                <a:solidFill>
                  <a:schemeClr val="accent2"/>
                </a:solidFill>
              </a:rPr>
              <a:t>Ο</a:t>
            </a:r>
            <a:r>
              <a:rPr lang="el-GR" altLang="el-GR" sz="1400">
                <a:solidFill>
                  <a:schemeClr val="accent2"/>
                </a:solidFill>
              </a:rPr>
              <a:t>2</a:t>
            </a:r>
            <a:endParaRPr lang="en-US" altLang="el-GR" sz="1400">
              <a:solidFill>
                <a:schemeClr val="accent2"/>
              </a:solidFill>
            </a:endParaRPr>
          </a:p>
        </p:txBody>
      </p:sp>
      <p:pic>
        <p:nvPicPr>
          <p:cNvPr id="1218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92376"/>
            <a:ext cx="3020268" cy="296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5" name="Text Box 9"/>
          <p:cNvSpPr txBox="1">
            <a:spLocks noChangeArrowheads="1"/>
          </p:cNvSpPr>
          <p:nvPr/>
        </p:nvSpPr>
        <p:spPr bwMode="auto">
          <a:xfrm>
            <a:off x="1230710" y="5545137"/>
            <a:ext cx="32400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err="1">
                <a:solidFill>
                  <a:schemeClr val="accent2"/>
                </a:solidFill>
              </a:rPr>
              <a:t>Χονδρόκοκκη</a:t>
            </a:r>
            <a:r>
              <a:rPr lang="el-GR" altLang="el-GR" sz="2000" dirty="0">
                <a:solidFill>
                  <a:schemeClr val="accent2"/>
                </a:solidFill>
              </a:rPr>
              <a:t> σκόνη από </a:t>
            </a:r>
            <a:r>
              <a:rPr lang="el-GR" altLang="el-GR" sz="2000" dirty="0" err="1">
                <a:solidFill>
                  <a:schemeClr val="accent2"/>
                </a:solidFill>
              </a:rPr>
              <a:t>εκνέφωση</a:t>
            </a:r>
            <a:r>
              <a:rPr lang="el-GR" altLang="el-GR" sz="2000" dirty="0">
                <a:solidFill>
                  <a:schemeClr val="accent2"/>
                </a:solidFill>
              </a:rPr>
              <a:t> αφρού  με </a:t>
            </a:r>
            <a:r>
              <a:rPr lang="en-US" altLang="el-GR" sz="2000" dirty="0">
                <a:solidFill>
                  <a:schemeClr val="accent2"/>
                </a:solidFill>
              </a:rPr>
              <a:t>N</a:t>
            </a:r>
            <a:r>
              <a:rPr lang="el-GR" altLang="el-GR" sz="1400" dirty="0">
                <a:solidFill>
                  <a:schemeClr val="accent2"/>
                </a:solidFill>
              </a:rPr>
              <a:t>2</a:t>
            </a:r>
            <a:r>
              <a:rPr lang="en-US" altLang="el-GR" sz="2000" dirty="0">
                <a:solidFill>
                  <a:schemeClr val="accent2"/>
                </a:solidFill>
              </a:rPr>
              <a:t>O</a:t>
            </a:r>
            <a:endParaRPr lang="en-US" altLang="el-GR" sz="1400" dirty="0">
              <a:solidFill>
                <a:schemeClr val="accent2"/>
              </a:solidFill>
            </a:endParaRPr>
          </a:p>
        </p:txBody>
      </p:sp>
      <p:sp>
        <p:nvSpPr>
          <p:cNvPr id="121866" name="Text Box 10"/>
          <p:cNvSpPr txBox="1">
            <a:spLocks noChangeArrowheads="1"/>
          </p:cNvSpPr>
          <p:nvPr/>
        </p:nvSpPr>
        <p:spPr bwMode="auto">
          <a:xfrm>
            <a:off x="900113" y="2095500"/>
            <a:ext cx="4500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Κόκκοι σκόνης από εκνέφωση αφρού</a:t>
            </a:r>
            <a:endParaRPr lang="en-US" altLang="el-GR" sz="2000">
              <a:solidFill>
                <a:schemeClr val="accent2"/>
              </a:solidFill>
            </a:endParaRPr>
          </a:p>
        </p:txBody>
      </p:sp>
      <p:sp>
        <p:nvSpPr>
          <p:cNvPr id="11"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5802067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pPr>
              <a:defRPr/>
            </a:pPr>
            <a:fld id="{DBF15995-FF37-4492-9C1B-0C4DDD73411A}" type="slidenum">
              <a:rPr lang="el-GR"/>
              <a:pPr>
                <a:defRPr/>
              </a:pPr>
              <a:t>57</a:t>
            </a:fld>
            <a:endParaRPr lang="el-GR"/>
          </a:p>
        </p:txBody>
      </p:sp>
      <p:sp>
        <p:nvSpPr>
          <p:cNvPr id="122885" name="Text Box 5"/>
          <p:cNvSpPr txBox="1">
            <a:spLocks noChangeArrowheads="1"/>
          </p:cNvSpPr>
          <p:nvPr/>
        </p:nvSpPr>
        <p:spPr bwMode="auto">
          <a:xfrm>
            <a:off x="468313" y="620712"/>
            <a:ext cx="809591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2000">
                <a:solidFill>
                  <a:schemeClr val="accent2"/>
                </a:solidFill>
              </a:rPr>
              <a:t>Η γαλακτόσκονη </a:t>
            </a:r>
            <a:r>
              <a:rPr lang="el-GR" altLang="el-GR" sz="2000" i="1" u="sng">
                <a:solidFill>
                  <a:schemeClr val="accent2"/>
                </a:solidFill>
              </a:rPr>
              <a:t>τύπου </a:t>
            </a:r>
            <a:r>
              <a:rPr lang="en-US" altLang="el-GR" sz="2000" i="1" u="sng">
                <a:solidFill>
                  <a:schemeClr val="accent2"/>
                </a:solidFill>
              </a:rPr>
              <a:t>“Instant”</a:t>
            </a:r>
            <a:r>
              <a:rPr lang="el-GR" altLang="el-GR" sz="2000">
                <a:solidFill>
                  <a:schemeClr val="accent2"/>
                </a:solidFill>
              </a:rPr>
              <a:t> αποτελείται από </a:t>
            </a:r>
            <a:r>
              <a:rPr lang="el-GR" altLang="el-GR" sz="2000" b="1">
                <a:solidFill>
                  <a:schemeClr val="accent2"/>
                </a:solidFill>
              </a:rPr>
              <a:t>ευμεγέθη και ανώμαλου</a:t>
            </a:r>
            <a:r>
              <a:rPr lang="el-GR" altLang="el-GR" sz="2000">
                <a:solidFill>
                  <a:schemeClr val="accent2"/>
                </a:solidFill>
              </a:rPr>
              <a:t> σχήματος συσσωματώματα (</a:t>
            </a:r>
            <a:r>
              <a:rPr lang="en-US" altLang="el-GR" sz="2000">
                <a:solidFill>
                  <a:schemeClr val="accent2"/>
                </a:solidFill>
              </a:rPr>
              <a:t>agglomerates).</a:t>
            </a:r>
          </a:p>
        </p:txBody>
      </p:sp>
      <p:sp>
        <p:nvSpPr>
          <p:cNvPr id="122886" name="Text Box 6"/>
          <p:cNvSpPr txBox="1">
            <a:spLocks noChangeArrowheads="1"/>
          </p:cNvSpPr>
          <p:nvPr/>
        </p:nvSpPr>
        <p:spPr bwMode="auto">
          <a:xfrm>
            <a:off x="4171617" y="5370466"/>
            <a:ext cx="4392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Ανώμαλου σχήματος συσσωμάτωμα σε σκόνη </a:t>
            </a:r>
            <a:r>
              <a:rPr lang="en-US" altLang="el-GR" sz="2000">
                <a:solidFill>
                  <a:schemeClr val="accent2"/>
                </a:solidFill>
              </a:rPr>
              <a:t>“Instant”</a:t>
            </a:r>
          </a:p>
        </p:txBody>
      </p:sp>
      <p:grpSp>
        <p:nvGrpSpPr>
          <p:cNvPr id="122887" name="Group 7"/>
          <p:cNvGrpSpPr>
            <a:grpSpLocks/>
          </p:cNvGrpSpPr>
          <p:nvPr/>
        </p:nvGrpSpPr>
        <p:grpSpPr bwMode="auto">
          <a:xfrm>
            <a:off x="468313" y="1804655"/>
            <a:ext cx="8292986" cy="3556286"/>
            <a:chOff x="0" y="873"/>
            <a:chExt cx="5738" cy="2676"/>
          </a:xfrm>
        </p:grpSpPr>
        <p:pic>
          <p:nvPicPr>
            <p:cNvPr id="12289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 y="873"/>
              <a:ext cx="3266" cy="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1" name="Oval 9"/>
            <p:cNvSpPr>
              <a:spLocks noChangeArrowheads="1"/>
            </p:cNvSpPr>
            <p:nvPr/>
          </p:nvSpPr>
          <p:spPr bwMode="auto">
            <a:xfrm>
              <a:off x="2880" y="1525"/>
              <a:ext cx="454" cy="52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22892" name="Line 10"/>
            <p:cNvSpPr>
              <a:spLocks noChangeShapeType="1"/>
            </p:cNvSpPr>
            <p:nvPr/>
          </p:nvSpPr>
          <p:spPr bwMode="auto">
            <a:xfrm flipH="1">
              <a:off x="1247" y="1888"/>
              <a:ext cx="1633" cy="71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2893" name="Oval 11"/>
            <p:cNvSpPr>
              <a:spLocks noChangeArrowheads="1"/>
            </p:cNvSpPr>
            <p:nvPr/>
          </p:nvSpPr>
          <p:spPr bwMode="auto">
            <a:xfrm>
              <a:off x="3878" y="1961"/>
              <a:ext cx="454" cy="45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22894" name="Line 12"/>
            <p:cNvSpPr>
              <a:spLocks noChangeShapeType="1"/>
            </p:cNvSpPr>
            <p:nvPr/>
          </p:nvSpPr>
          <p:spPr bwMode="auto">
            <a:xfrm flipH="1">
              <a:off x="1474" y="2234"/>
              <a:ext cx="2404" cy="33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2895" name="Oval 13"/>
            <p:cNvSpPr>
              <a:spLocks noChangeArrowheads="1"/>
            </p:cNvSpPr>
            <p:nvPr/>
          </p:nvSpPr>
          <p:spPr bwMode="auto">
            <a:xfrm>
              <a:off x="4241" y="2869"/>
              <a:ext cx="454" cy="499"/>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22896" name="Line 14"/>
            <p:cNvSpPr>
              <a:spLocks noChangeShapeType="1"/>
            </p:cNvSpPr>
            <p:nvPr/>
          </p:nvSpPr>
          <p:spPr bwMode="auto">
            <a:xfrm flipH="1" flipV="1">
              <a:off x="1610" y="2704"/>
              <a:ext cx="2630" cy="34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2897" name="Text Box 15"/>
            <p:cNvSpPr txBox="1">
              <a:spLocks noChangeArrowheads="1"/>
            </p:cNvSpPr>
            <p:nvPr/>
          </p:nvSpPr>
          <p:spPr bwMode="auto">
            <a:xfrm>
              <a:off x="0" y="2478"/>
              <a:ext cx="1405"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Σωματίδια </a:t>
              </a:r>
              <a:r>
                <a:rPr lang="el-GR" altLang="el-GR" sz="2000" dirty="0" err="1">
                  <a:solidFill>
                    <a:schemeClr val="accent2"/>
                  </a:solidFill>
                </a:rPr>
                <a:t>γαλακτόσκονης</a:t>
              </a:r>
              <a:endParaRPr lang="en-US" altLang="el-GR" sz="2000" dirty="0">
                <a:solidFill>
                  <a:schemeClr val="accent2"/>
                </a:solidFill>
              </a:endParaRPr>
            </a:p>
          </p:txBody>
        </p:sp>
        <p:grpSp>
          <p:nvGrpSpPr>
            <p:cNvPr id="122898" name="Group 16"/>
            <p:cNvGrpSpPr>
              <a:grpSpLocks/>
            </p:cNvGrpSpPr>
            <p:nvPr/>
          </p:nvGrpSpPr>
          <p:grpSpPr bwMode="auto">
            <a:xfrm>
              <a:off x="1247" y="918"/>
              <a:ext cx="4264" cy="1588"/>
              <a:chOff x="1111" y="164"/>
              <a:chExt cx="4264" cy="1588"/>
            </a:xfrm>
          </p:grpSpPr>
          <p:sp>
            <p:nvSpPr>
              <p:cNvPr id="122900" name="Oval 17"/>
              <p:cNvSpPr>
                <a:spLocks noChangeArrowheads="1"/>
              </p:cNvSpPr>
              <p:nvPr/>
            </p:nvSpPr>
            <p:spPr bwMode="auto">
              <a:xfrm>
                <a:off x="2517" y="164"/>
                <a:ext cx="2858" cy="1588"/>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22901" name="Line 18"/>
              <p:cNvSpPr>
                <a:spLocks noChangeShapeType="1"/>
              </p:cNvSpPr>
              <p:nvPr/>
            </p:nvSpPr>
            <p:spPr bwMode="auto">
              <a:xfrm flipH="1" flipV="1">
                <a:off x="1111" y="663"/>
                <a:ext cx="1451" cy="9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22899" name="Text Box 19"/>
            <p:cNvSpPr txBox="1">
              <a:spLocks noChangeArrowheads="1"/>
            </p:cNvSpPr>
            <p:nvPr/>
          </p:nvSpPr>
          <p:spPr bwMode="auto">
            <a:xfrm>
              <a:off x="0" y="1026"/>
              <a:ext cx="1316"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Συσσωμάτωμα </a:t>
              </a:r>
              <a:r>
                <a:rPr lang="en-US" altLang="el-GR" sz="2000" dirty="0">
                  <a:solidFill>
                    <a:schemeClr val="accent2"/>
                  </a:solidFill>
                </a:rPr>
                <a:t>(agglomerate)</a:t>
              </a:r>
              <a:r>
                <a:rPr lang="el-GR" altLang="el-GR" sz="2000" dirty="0">
                  <a:solidFill>
                    <a:schemeClr val="accent2"/>
                  </a:solidFill>
                </a:rPr>
                <a:t> σε σκόνη </a:t>
              </a:r>
              <a:r>
                <a:rPr lang="en-US" altLang="el-GR" sz="2000" dirty="0">
                  <a:solidFill>
                    <a:schemeClr val="accent2"/>
                  </a:solidFill>
                </a:rPr>
                <a:t>Instant</a:t>
              </a:r>
            </a:p>
          </p:txBody>
        </p:sp>
      </p:grpSp>
      <p:pic>
        <p:nvPicPr>
          <p:cNvPr id="12288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816061"/>
            <a:ext cx="190817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9" name="Text Box 21"/>
          <p:cNvSpPr txBox="1">
            <a:spLocks noChangeArrowheads="1"/>
          </p:cNvSpPr>
          <p:nvPr/>
        </p:nvSpPr>
        <p:spPr bwMode="auto">
          <a:xfrm>
            <a:off x="972171" y="6040023"/>
            <a:ext cx="2124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Συσσωμάτωμα</a:t>
            </a:r>
            <a:endParaRPr lang="en-US" altLang="el-GR" sz="2000">
              <a:solidFill>
                <a:schemeClr val="accent2"/>
              </a:solidFill>
            </a:endParaRPr>
          </a:p>
        </p:txBody>
      </p:sp>
      <p:sp>
        <p:nvSpPr>
          <p:cNvPr id="22"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303639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1C38680F-8BCB-44A0-BFF6-6BB1DAED16F5}" type="slidenum">
              <a:rPr lang="el-GR"/>
              <a:pPr>
                <a:defRPr/>
              </a:pPr>
              <a:t>58</a:t>
            </a:fld>
            <a:endParaRPr lang="el-GR"/>
          </a:p>
        </p:txBody>
      </p:sp>
      <p:pic>
        <p:nvPicPr>
          <p:cNvPr id="1239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18" y="650925"/>
            <a:ext cx="7636095" cy="46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0" name="Text Box 6"/>
          <p:cNvSpPr txBox="1">
            <a:spLocks noChangeArrowheads="1"/>
          </p:cNvSpPr>
          <p:nvPr/>
        </p:nvSpPr>
        <p:spPr bwMode="auto">
          <a:xfrm>
            <a:off x="1013644" y="5319613"/>
            <a:ext cx="7273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Κόκκοι από σκόνη </a:t>
            </a:r>
            <a:r>
              <a:rPr lang="en-US" altLang="el-GR" sz="2000">
                <a:solidFill>
                  <a:schemeClr val="accent2"/>
                </a:solidFill>
              </a:rPr>
              <a:t>instant. </a:t>
            </a:r>
            <a:r>
              <a:rPr lang="el-GR" altLang="el-GR" sz="2000">
                <a:solidFill>
                  <a:schemeClr val="accent2"/>
                </a:solidFill>
              </a:rPr>
              <a:t>Διακρίνεται η πορώδης δομή του και τα ευμεγέθη και ανώμαλου σχήματος συσσωματώματα.</a:t>
            </a:r>
            <a:endParaRPr lang="en-US" altLang="el-GR" sz="2000">
              <a:solidFill>
                <a:schemeClr val="accent2"/>
              </a:solidFill>
            </a:endParaRP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1920216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1D5E267F-00D4-4ED7-978F-AC81CF97D1F6}" type="slidenum">
              <a:rPr lang="el-GR"/>
              <a:pPr>
                <a:defRPr/>
              </a:pPr>
              <a:t>59</a:t>
            </a:fld>
            <a:endParaRPr lang="el-GR"/>
          </a:p>
        </p:txBody>
      </p:sp>
      <p:pic>
        <p:nvPicPr>
          <p:cNvPr id="1249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358899"/>
            <a:ext cx="3810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350" y="358899"/>
            <a:ext cx="40322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5" name="Text Box 7"/>
          <p:cNvSpPr txBox="1">
            <a:spLocks noChangeArrowheads="1"/>
          </p:cNvSpPr>
          <p:nvPr/>
        </p:nvSpPr>
        <p:spPr bwMode="auto">
          <a:xfrm>
            <a:off x="473075" y="4822949"/>
            <a:ext cx="3673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Σκόνη στιγμιαία διαλυτότητας</a:t>
            </a:r>
          </a:p>
          <a:p>
            <a:pPr eaLnBrk="1" hangingPunct="1"/>
            <a:r>
              <a:rPr lang="el-GR" altLang="el-GR" sz="2000">
                <a:solidFill>
                  <a:schemeClr val="accent2"/>
                </a:solidFill>
              </a:rPr>
              <a:t>(</a:t>
            </a:r>
            <a:r>
              <a:rPr lang="en-US" altLang="el-GR" sz="2000">
                <a:solidFill>
                  <a:schemeClr val="accent2"/>
                </a:solidFill>
              </a:rPr>
              <a:t>“Instant”)</a:t>
            </a:r>
          </a:p>
        </p:txBody>
      </p:sp>
      <p:sp>
        <p:nvSpPr>
          <p:cNvPr id="124936" name="Text Box 8"/>
          <p:cNvSpPr txBox="1">
            <a:spLocks noChangeArrowheads="1"/>
          </p:cNvSpPr>
          <p:nvPr/>
        </p:nvSpPr>
        <p:spPr bwMode="auto">
          <a:xfrm>
            <a:off x="4794250" y="4822949"/>
            <a:ext cx="360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Σκόνη γάλακτος εκνεφώσεως </a:t>
            </a:r>
          </a:p>
        </p:txBody>
      </p:sp>
      <p:sp>
        <p:nvSpPr>
          <p:cNvPr id="124937" name="Text Box 9"/>
          <p:cNvSpPr txBox="1">
            <a:spLocks noChangeArrowheads="1"/>
          </p:cNvSpPr>
          <p:nvPr/>
        </p:nvSpPr>
        <p:spPr bwMode="auto">
          <a:xfrm>
            <a:off x="1049338" y="5589240"/>
            <a:ext cx="7051054"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Παρατηρούμε ότι η σκόνη γάλακτος από </a:t>
            </a:r>
            <a:r>
              <a:rPr lang="el-GR" altLang="el-GR" sz="2000" dirty="0" err="1">
                <a:solidFill>
                  <a:schemeClr val="accent2"/>
                </a:solidFill>
              </a:rPr>
              <a:t>εκνέφωση</a:t>
            </a:r>
            <a:r>
              <a:rPr lang="el-GR" altLang="el-GR" sz="2000" dirty="0">
                <a:solidFill>
                  <a:schemeClr val="accent2"/>
                </a:solidFill>
              </a:rPr>
              <a:t> είναι πιο λεπτόκοκκη σε σχέση με την σκόνη </a:t>
            </a:r>
            <a:r>
              <a:rPr lang="en-US" altLang="el-GR" sz="2000" dirty="0">
                <a:solidFill>
                  <a:schemeClr val="accent2"/>
                </a:solidFill>
              </a:rPr>
              <a:t>“Instant”.</a:t>
            </a:r>
            <a:endParaRPr lang="el-GR" altLang="el-GR" sz="2000" dirty="0">
              <a:solidFill>
                <a:schemeClr val="accent2"/>
              </a:solidFill>
            </a:endParaRPr>
          </a:p>
        </p:txBody>
      </p:sp>
      <p:sp>
        <p:nvSpPr>
          <p:cNvPr id="10"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998813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09B3CFB-8656-4109-9E86-7154C629E9DB}" type="slidenum">
              <a:rPr lang="el-GR"/>
              <a:pPr>
                <a:defRPr/>
              </a:pPr>
              <a:t>6</a:t>
            </a:fld>
            <a:endParaRPr lang="el-GR"/>
          </a:p>
        </p:txBody>
      </p:sp>
      <p:sp>
        <p:nvSpPr>
          <p:cNvPr id="70661" name="Text Box 5"/>
          <p:cNvSpPr txBox="1">
            <a:spLocks noChangeArrowheads="1"/>
          </p:cNvSpPr>
          <p:nvPr/>
        </p:nvSpPr>
        <p:spPr bwMode="auto">
          <a:xfrm>
            <a:off x="0" y="1916113"/>
            <a:ext cx="91440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3200" b="1">
                <a:solidFill>
                  <a:schemeClr val="accent2"/>
                </a:solidFill>
              </a:rPr>
              <a:t>ΚΟΝΙΟΠΟΙΗΜΕΝΟ ΓΑΛΑ </a:t>
            </a:r>
          </a:p>
          <a:p>
            <a:pPr algn="ctr" eaLnBrk="1" hangingPunct="1"/>
            <a:r>
              <a:rPr lang="el-GR" altLang="el-GR" sz="3200" b="1">
                <a:solidFill>
                  <a:schemeClr val="accent2"/>
                </a:solidFill>
              </a:rPr>
              <a:t>(ΣΚΟΝΗ ΓΑΛΑΚΤΟΣ)</a:t>
            </a:r>
          </a:p>
          <a:p>
            <a:pPr algn="ctr" eaLnBrk="1" hangingPunct="1"/>
            <a:endParaRPr lang="el-GR" altLang="el-GR" sz="3200" b="1">
              <a:solidFill>
                <a:schemeClr val="accent2"/>
              </a:solidFill>
            </a:endParaRPr>
          </a:p>
          <a:p>
            <a:pPr algn="ctr" eaLnBrk="1" hangingPunct="1"/>
            <a:r>
              <a:rPr lang="el-GR" altLang="el-GR" sz="3200" b="1">
                <a:solidFill>
                  <a:schemeClr val="accent2"/>
                </a:solidFill>
              </a:rPr>
              <a:t>Η’ </a:t>
            </a:r>
          </a:p>
          <a:p>
            <a:pPr algn="ctr" eaLnBrk="1" hangingPunct="1"/>
            <a:endParaRPr lang="el-GR" altLang="el-GR" sz="3200" b="1">
              <a:solidFill>
                <a:schemeClr val="accent2"/>
              </a:solidFill>
            </a:endParaRPr>
          </a:p>
          <a:p>
            <a:pPr algn="ctr" eaLnBrk="1" hangingPunct="1"/>
            <a:r>
              <a:rPr lang="el-GR" altLang="el-GR" sz="3200" b="1">
                <a:solidFill>
                  <a:schemeClr val="accent2"/>
                </a:solidFill>
              </a:rPr>
              <a:t>ΓΑΛΑ ΟΛΙΚΑ ΑΦΥΔΑΤΩΜΕΝΟ </a:t>
            </a: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1414416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0CDD198-19D3-4DE2-A2C8-C2EADBD6D3B9}" type="slidenum">
              <a:rPr lang="el-GR"/>
              <a:pPr>
                <a:defRPr/>
              </a:pPr>
              <a:t>60</a:t>
            </a:fld>
            <a:endParaRPr lang="el-GR"/>
          </a:p>
        </p:txBody>
      </p:sp>
      <p:sp>
        <p:nvSpPr>
          <p:cNvPr id="125957" name="Text Box 5"/>
          <p:cNvSpPr txBox="1">
            <a:spLocks noChangeArrowheads="1"/>
          </p:cNvSpPr>
          <p:nvPr/>
        </p:nvSpPr>
        <p:spPr bwMode="auto">
          <a:xfrm>
            <a:off x="755576" y="657225"/>
            <a:ext cx="3205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β. Οσμή και γεύση</a:t>
            </a:r>
            <a:endParaRPr lang="en-US" altLang="el-GR" sz="2000" b="1">
              <a:solidFill>
                <a:schemeClr val="accent2"/>
              </a:solidFill>
            </a:endParaRPr>
          </a:p>
        </p:txBody>
      </p:sp>
      <p:sp>
        <p:nvSpPr>
          <p:cNvPr id="125958" name="Text Box 7"/>
          <p:cNvSpPr txBox="1">
            <a:spLocks noChangeArrowheads="1"/>
          </p:cNvSpPr>
          <p:nvPr/>
        </p:nvSpPr>
        <p:spPr bwMode="auto">
          <a:xfrm>
            <a:off x="467544" y="1341438"/>
            <a:ext cx="828092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2000" dirty="0">
                <a:solidFill>
                  <a:schemeClr val="accent2"/>
                </a:solidFill>
              </a:rPr>
              <a:t>Η </a:t>
            </a:r>
            <a:r>
              <a:rPr lang="el-GR" altLang="el-GR" sz="2000" dirty="0" err="1">
                <a:solidFill>
                  <a:schemeClr val="accent2"/>
                </a:solidFill>
              </a:rPr>
              <a:t>γαλακτόσκονη</a:t>
            </a:r>
            <a:r>
              <a:rPr lang="el-GR" altLang="el-GR" sz="2000" dirty="0">
                <a:solidFill>
                  <a:schemeClr val="accent2"/>
                </a:solidFill>
              </a:rPr>
              <a:t> που παράγεται με τη </a:t>
            </a:r>
            <a:r>
              <a:rPr lang="el-GR" altLang="el-GR" sz="2000" i="1" dirty="0">
                <a:solidFill>
                  <a:schemeClr val="accent2"/>
                </a:solidFill>
              </a:rPr>
              <a:t>μέθοδο των τυμπάνων</a:t>
            </a:r>
            <a:r>
              <a:rPr lang="el-GR" altLang="el-GR" sz="2000" dirty="0">
                <a:solidFill>
                  <a:schemeClr val="accent2"/>
                </a:solidFill>
              </a:rPr>
              <a:t> έχει πάντα μια αρχόμενη </a:t>
            </a:r>
            <a:r>
              <a:rPr lang="el-GR" altLang="el-GR" sz="2000" b="1" dirty="0">
                <a:solidFill>
                  <a:schemeClr val="accent2"/>
                </a:solidFill>
              </a:rPr>
              <a:t>γεύση </a:t>
            </a:r>
            <a:r>
              <a:rPr lang="en-US" altLang="el-GR" sz="2000" b="1" dirty="0">
                <a:solidFill>
                  <a:schemeClr val="accent2"/>
                </a:solidFill>
              </a:rPr>
              <a:t>“</a:t>
            </a:r>
            <a:r>
              <a:rPr lang="el-GR" altLang="el-GR" sz="2000" b="1" dirty="0">
                <a:solidFill>
                  <a:schemeClr val="accent2"/>
                </a:solidFill>
              </a:rPr>
              <a:t>βρασμένου</a:t>
            </a:r>
            <a:r>
              <a:rPr lang="en-US" altLang="el-GR" sz="2000" dirty="0">
                <a:solidFill>
                  <a:schemeClr val="accent2"/>
                </a:solidFill>
              </a:rPr>
              <a:t>”</a:t>
            </a:r>
            <a:endParaRPr lang="el-GR" altLang="el-GR" sz="2000" dirty="0">
              <a:solidFill>
                <a:schemeClr val="accent2"/>
              </a:solidFill>
            </a:endParaRP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None/>
            </a:pPr>
            <a:r>
              <a:rPr lang="el-GR" altLang="el-GR" sz="2000" dirty="0">
                <a:solidFill>
                  <a:schemeClr val="accent2"/>
                </a:solidFill>
              </a:rPr>
              <a:t>Η σκόνη που παράγεται με </a:t>
            </a:r>
            <a:r>
              <a:rPr lang="el-GR" altLang="el-GR" sz="2000" dirty="0" err="1">
                <a:solidFill>
                  <a:schemeClr val="accent2"/>
                </a:solidFill>
              </a:rPr>
              <a:t>εκνέφωση</a:t>
            </a:r>
            <a:r>
              <a:rPr lang="el-GR" altLang="el-GR" sz="2000" dirty="0">
                <a:solidFill>
                  <a:schemeClr val="accent2"/>
                </a:solidFill>
              </a:rPr>
              <a:t> έχει ευχάριστη, ελαφρώς γλυκεία γεύση. </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None/>
            </a:pPr>
            <a:r>
              <a:rPr lang="el-GR" altLang="el-GR" sz="2000" dirty="0">
                <a:solidFill>
                  <a:schemeClr val="accent2"/>
                </a:solidFill>
              </a:rPr>
              <a:t>Η οξύτητα δεν πρέπει στο αναγεννημένο προϊόν να είναι μεγαλύτερη από 0,15% (εκφρασμένο σε γαλακτικό οξύ)</a:t>
            </a:r>
            <a:endParaRPr lang="en-US" altLang="el-GR" sz="2000" dirty="0">
              <a:solidFill>
                <a:schemeClr val="accent2"/>
              </a:solidFill>
            </a:endParaRP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3265535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0E07C5DB-76A9-4068-B37A-4C7F7AD70A12}" type="slidenum">
              <a:rPr lang="el-GR"/>
              <a:pPr>
                <a:defRPr/>
              </a:pPr>
              <a:t>61</a:t>
            </a:fld>
            <a:endParaRPr lang="el-GR"/>
          </a:p>
        </p:txBody>
      </p:sp>
      <p:sp>
        <p:nvSpPr>
          <p:cNvPr id="126981" name="Text Box 5"/>
          <p:cNvSpPr txBox="1">
            <a:spLocks noChangeArrowheads="1"/>
          </p:cNvSpPr>
          <p:nvPr/>
        </p:nvSpPr>
        <p:spPr bwMode="auto">
          <a:xfrm>
            <a:off x="683568" y="476250"/>
            <a:ext cx="3384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2</a:t>
            </a:r>
            <a:r>
              <a:rPr lang="en-US" altLang="el-GR" sz="2000">
                <a:solidFill>
                  <a:schemeClr val="accent2"/>
                </a:solidFill>
              </a:rPr>
              <a:t>. </a:t>
            </a:r>
            <a:r>
              <a:rPr lang="el-GR" altLang="el-GR" sz="2000">
                <a:solidFill>
                  <a:schemeClr val="accent2"/>
                </a:solidFill>
              </a:rPr>
              <a:t>Εργαστηριακές δοκιμές</a:t>
            </a:r>
            <a:endParaRPr lang="en-US" altLang="el-GR" sz="2000">
              <a:solidFill>
                <a:schemeClr val="accent2"/>
              </a:solidFill>
            </a:endParaRPr>
          </a:p>
        </p:txBody>
      </p:sp>
      <p:sp>
        <p:nvSpPr>
          <p:cNvPr id="126982" name="Text Box 6"/>
          <p:cNvSpPr txBox="1">
            <a:spLocks noChangeArrowheads="1"/>
          </p:cNvSpPr>
          <p:nvPr/>
        </p:nvSpPr>
        <p:spPr bwMode="auto">
          <a:xfrm>
            <a:off x="683568" y="1772816"/>
            <a:ext cx="3744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α. Φαινομενική πυκνότητα</a:t>
            </a:r>
            <a:endParaRPr lang="en-US" altLang="el-GR" sz="2000" b="1" dirty="0">
              <a:solidFill>
                <a:schemeClr val="accent2"/>
              </a:solidFill>
            </a:endParaRPr>
          </a:p>
        </p:txBody>
      </p:sp>
      <p:sp>
        <p:nvSpPr>
          <p:cNvPr id="126983" name="Text Box 7"/>
          <p:cNvSpPr txBox="1">
            <a:spLocks noChangeArrowheads="1"/>
          </p:cNvSpPr>
          <p:nvPr/>
        </p:nvSpPr>
        <p:spPr bwMode="auto">
          <a:xfrm>
            <a:off x="467544" y="2564904"/>
            <a:ext cx="475215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2000" dirty="0">
                <a:solidFill>
                  <a:schemeClr val="accent2"/>
                </a:solidFill>
              </a:rPr>
              <a:t>Αυτή εκφράζει </a:t>
            </a:r>
            <a:r>
              <a:rPr lang="el-GR" altLang="el-GR" sz="2000" b="1" dirty="0">
                <a:solidFill>
                  <a:schemeClr val="accent2"/>
                </a:solidFill>
              </a:rPr>
              <a:t>το βάρος που έχει 1</a:t>
            </a:r>
            <a:r>
              <a:rPr lang="en-US" altLang="el-GR" sz="2000" b="1" dirty="0">
                <a:solidFill>
                  <a:schemeClr val="accent2"/>
                </a:solidFill>
              </a:rPr>
              <a:t>ml </a:t>
            </a:r>
            <a:r>
              <a:rPr lang="el-GR" altLang="el-GR" sz="2000" b="1" dirty="0" err="1">
                <a:solidFill>
                  <a:schemeClr val="accent2"/>
                </a:solidFill>
              </a:rPr>
              <a:t>γαλακτόσκονης</a:t>
            </a:r>
            <a:r>
              <a:rPr lang="el-GR" altLang="el-GR" sz="2000" b="1" dirty="0">
                <a:solidFill>
                  <a:schemeClr val="accent2"/>
                </a:solidFill>
              </a:rPr>
              <a:t> κάτω από συνήθεις συνθήκες συσκευασίας και βαρύτητας</a:t>
            </a:r>
            <a:r>
              <a:rPr lang="el-GR" altLang="el-GR" sz="2000" dirty="0">
                <a:solidFill>
                  <a:schemeClr val="accent2"/>
                </a:solidFill>
              </a:rPr>
              <a:t>.</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None/>
            </a:pPr>
            <a:r>
              <a:rPr lang="el-GR" altLang="el-GR" sz="2000" dirty="0">
                <a:solidFill>
                  <a:schemeClr val="accent2"/>
                </a:solidFill>
              </a:rPr>
              <a:t>Εξαρτάται από το σχήμα των σωματιδίων και το ποσό του αέρα που περιέχει.</a:t>
            </a:r>
          </a:p>
          <a:p>
            <a:pPr eaLnBrk="1" hangingPunct="1">
              <a:buFont typeface="Wingdings" pitchFamily="2" charset="2"/>
              <a:buNone/>
            </a:pPr>
            <a:endParaRPr lang="el-GR" altLang="el-GR" sz="2000" dirty="0">
              <a:solidFill>
                <a:schemeClr val="accent2"/>
              </a:solidFill>
            </a:endParaRPr>
          </a:p>
        </p:txBody>
      </p:sp>
      <p:pic>
        <p:nvPicPr>
          <p:cNvPr id="12698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522413"/>
            <a:ext cx="32258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30899989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B3E9FA41-8A5C-437B-8D65-9217F37E39AF}" type="slidenum">
              <a:rPr lang="el-GR"/>
              <a:pPr>
                <a:defRPr/>
              </a:pPr>
              <a:t>62</a:t>
            </a:fld>
            <a:endParaRPr lang="el-GR"/>
          </a:p>
        </p:txBody>
      </p:sp>
      <p:sp>
        <p:nvSpPr>
          <p:cNvPr id="128005" name="Text Box 5"/>
          <p:cNvSpPr txBox="1">
            <a:spLocks noChangeArrowheads="1"/>
          </p:cNvSpPr>
          <p:nvPr/>
        </p:nvSpPr>
        <p:spPr bwMode="auto">
          <a:xfrm>
            <a:off x="667346" y="260350"/>
            <a:ext cx="3744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β. Ικανότητα διαβροχής</a:t>
            </a:r>
            <a:endParaRPr lang="en-US" altLang="el-GR" sz="2000" b="1" dirty="0">
              <a:solidFill>
                <a:schemeClr val="accent2"/>
              </a:solidFill>
            </a:endParaRPr>
          </a:p>
        </p:txBody>
      </p:sp>
      <p:sp>
        <p:nvSpPr>
          <p:cNvPr id="128006" name="Text Box 6"/>
          <p:cNvSpPr txBox="1">
            <a:spLocks noChangeArrowheads="1"/>
          </p:cNvSpPr>
          <p:nvPr/>
        </p:nvSpPr>
        <p:spPr bwMode="auto">
          <a:xfrm>
            <a:off x="539552" y="996424"/>
            <a:ext cx="532784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2000" dirty="0">
                <a:solidFill>
                  <a:schemeClr val="accent2"/>
                </a:solidFill>
              </a:rPr>
              <a:t>Εκφράζει την ταχύτητα με την οποία το νερό εισχωρεί στα σωματίδια της </a:t>
            </a:r>
            <a:r>
              <a:rPr lang="el-GR" altLang="el-GR" sz="2000" dirty="0" err="1">
                <a:solidFill>
                  <a:schemeClr val="accent2"/>
                </a:solidFill>
              </a:rPr>
              <a:t>γαλακτόσκονης</a:t>
            </a:r>
            <a:r>
              <a:rPr lang="el-GR" altLang="el-GR" sz="2000" dirty="0">
                <a:solidFill>
                  <a:schemeClr val="accent2"/>
                </a:solidFill>
              </a:rPr>
              <a:t> και τα ενυδατώνει. </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None/>
            </a:pPr>
            <a:r>
              <a:rPr lang="el-GR" altLang="el-GR" sz="2000" dirty="0">
                <a:solidFill>
                  <a:schemeClr val="accent2"/>
                </a:solidFill>
              </a:rPr>
              <a:t>Η ταχύτητα διαβροχής είναι μικρή όταν η </a:t>
            </a:r>
            <a:r>
              <a:rPr lang="el-GR" altLang="el-GR" sz="2000" dirty="0" err="1">
                <a:solidFill>
                  <a:schemeClr val="accent2"/>
                </a:solidFill>
              </a:rPr>
              <a:t>γαλακτόσκονη</a:t>
            </a:r>
            <a:r>
              <a:rPr lang="el-GR" altLang="el-GR" sz="2000" dirty="0">
                <a:solidFill>
                  <a:schemeClr val="accent2"/>
                </a:solidFill>
              </a:rPr>
              <a:t> αποτελείται από μικρά σφαιρικά σωματίδια με μεγάλη σχετικά πυκνότητα. </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None/>
            </a:pPr>
            <a:r>
              <a:rPr lang="el-GR" altLang="el-GR" sz="2000" dirty="0">
                <a:solidFill>
                  <a:schemeClr val="accent2"/>
                </a:solidFill>
              </a:rPr>
              <a:t>Αντίθετα μεγάλα και με ακανόνιστο σχήμα σωματίδια αυξάνουν την ικανότητα διαβροχής.</a:t>
            </a:r>
          </a:p>
        </p:txBody>
      </p:sp>
      <p:sp>
        <p:nvSpPr>
          <p:cNvPr id="128007" name="Text Box 7"/>
          <p:cNvSpPr txBox="1">
            <a:spLocks noChangeArrowheads="1"/>
          </p:cNvSpPr>
          <p:nvPr/>
        </p:nvSpPr>
        <p:spPr bwMode="auto">
          <a:xfrm>
            <a:off x="539552" y="5013176"/>
            <a:ext cx="7926049"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2000" dirty="0">
                <a:solidFill>
                  <a:schemeClr val="accent2"/>
                </a:solidFill>
              </a:rPr>
              <a:t>Το λίπος επηρεάζει τη διαβροχή. Περιεκτικότητα σε λίπος πάνω από 30% μειώνει σημαντικά την ικανότητα διαβροχής.</a:t>
            </a:r>
          </a:p>
          <a:p>
            <a:pPr eaLnBrk="1" hangingPunct="1">
              <a:buFont typeface="Wingdings" pitchFamily="2" charset="2"/>
              <a:buNone/>
            </a:pPr>
            <a:r>
              <a:rPr lang="el-GR" altLang="el-GR" sz="2000" dirty="0">
                <a:solidFill>
                  <a:schemeClr val="accent2"/>
                </a:solidFill>
              </a:rPr>
              <a:t>Η ικανότητα διαβροχής συνδέεται άμεσα με την ταχύτητα διαλύσεως.</a:t>
            </a:r>
            <a:endParaRPr lang="en-US" altLang="el-GR" sz="2000" dirty="0">
              <a:solidFill>
                <a:schemeClr val="accent2"/>
              </a:solidFill>
            </a:endParaRPr>
          </a:p>
        </p:txBody>
      </p:sp>
      <p:pic>
        <p:nvPicPr>
          <p:cNvPr id="12800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47073"/>
            <a:ext cx="2813481" cy="381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4060068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03BE3442-F156-4DAC-8588-114957E1219C}" type="slidenum">
              <a:rPr lang="el-GR"/>
              <a:pPr>
                <a:defRPr/>
              </a:pPr>
              <a:t>63</a:t>
            </a:fld>
            <a:endParaRPr lang="el-GR"/>
          </a:p>
        </p:txBody>
      </p:sp>
      <p:sp>
        <p:nvSpPr>
          <p:cNvPr id="129029" name="Text Box 5"/>
          <p:cNvSpPr txBox="1">
            <a:spLocks noChangeArrowheads="1"/>
          </p:cNvSpPr>
          <p:nvPr/>
        </p:nvSpPr>
        <p:spPr bwMode="auto">
          <a:xfrm>
            <a:off x="755576" y="476249"/>
            <a:ext cx="5040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γ. Διαλυτότητα ή ικανότητα διασποράς </a:t>
            </a:r>
            <a:endParaRPr lang="en-US" altLang="el-GR" sz="2000" b="1" dirty="0">
              <a:solidFill>
                <a:schemeClr val="accent2"/>
              </a:solidFill>
            </a:endParaRPr>
          </a:p>
        </p:txBody>
      </p:sp>
      <p:sp>
        <p:nvSpPr>
          <p:cNvPr id="129030" name="Text Box 7"/>
          <p:cNvSpPr txBox="1">
            <a:spLocks noChangeArrowheads="1"/>
          </p:cNvSpPr>
          <p:nvPr/>
        </p:nvSpPr>
        <p:spPr bwMode="auto">
          <a:xfrm>
            <a:off x="539552" y="1268413"/>
            <a:ext cx="597554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2000" dirty="0">
                <a:solidFill>
                  <a:schemeClr val="accent2"/>
                </a:solidFill>
              </a:rPr>
              <a:t>Η διαλυτότητα της </a:t>
            </a:r>
            <a:r>
              <a:rPr lang="el-GR" altLang="el-GR" sz="2000" dirty="0" err="1">
                <a:solidFill>
                  <a:schemeClr val="accent2"/>
                </a:solidFill>
              </a:rPr>
              <a:t>γαλακτόσκονης</a:t>
            </a:r>
            <a:r>
              <a:rPr lang="el-GR" altLang="el-GR" sz="2000" dirty="0">
                <a:solidFill>
                  <a:schemeClr val="accent2"/>
                </a:solidFill>
              </a:rPr>
              <a:t> εξαρτάται κυρίως από </a:t>
            </a:r>
            <a:r>
              <a:rPr lang="el-GR" altLang="el-GR" sz="2000" b="1" dirty="0">
                <a:solidFill>
                  <a:schemeClr val="accent2"/>
                </a:solidFill>
              </a:rPr>
              <a:t>τον βαθμό μετουσίωσης των πρωτεϊνών</a:t>
            </a:r>
            <a:r>
              <a:rPr lang="el-GR" altLang="el-GR" sz="2000" dirty="0">
                <a:solidFill>
                  <a:schemeClr val="accent2"/>
                </a:solidFill>
              </a:rPr>
              <a:t> και ιδιαιτέρα της καζεΐνης. </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None/>
            </a:pPr>
            <a:r>
              <a:rPr lang="el-GR" altLang="el-GR" sz="2000" dirty="0">
                <a:solidFill>
                  <a:schemeClr val="accent2"/>
                </a:solidFill>
              </a:rPr>
              <a:t>Όταν η θερμική επεξεργασία είναι έντονη τότε η μετουσίωση της καζεΐνης είναι εντονότερη με αποτέλεσμα τη μειωμένη διαλυτότητα.</a:t>
            </a:r>
          </a:p>
        </p:txBody>
      </p:sp>
      <p:pic>
        <p:nvPicPr>
          <p:cNvPr id="12903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8294" y="1766094"/>
            <a:ext cx="1331913"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2" name="Rectangle 9"/>
          <p:cNvSpPr>
            <a:spLocks noChangeArrowheads="1"/>
          </p:cNvSpPr>
          <p:nvPr/>
        </p:nvSpPr>
        <p:spPr bwMode="auto">
          <a:xfrm>
            <a:off x="539552" y="4133850"/>
            <a:ext cx="6624836"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διαλυτότητα υπολογίζεται με διάφορες μεθόδους και εκφράζεται είτε ως </a:t>
            </a:r>
            <a:r>
              <a:rPr lang="el-GR" altLang="el-GR" sz="2000" b="1" dirty="0">
                <a:solidFill>
                  <a:schemeClr val="accent2"/>
                </a:solidFill>
              </a:rPr>
              <a:t>δείκτης διαλυτότητας</a:t>
            </a:r>
            <a:r>
              <a:rPr lang="el-GR" altLang="el-GR" sz="2000" dirty="0">
                <a:solidFill>
                  <a:schemeClr val="accent2"/>
                </a:solidFill>
              </a:rPr>
              <a:t> είτε στα </a:t>
            </a:r>
            <a:r>
              <a:rPr lang="el-GR" altLang="el-GR" sz="2000" b="1" dirty="0">
                <a:solidFill>
                  <a:schemeClr val="accent2"/>
                </a:solidFill>
              </a:rPr>
              <a:t>%</a:t>
            </a:r>
            <a:r>
              <a:rPr lang="el-GR" altLang="el-GR" sz="2000" dirty="0">
                <a:solidFill>
                  <a:schemeClr val="accent2"/>
                </a:solidFill>
              </a:rPr>
              <a:t>.</a:t>
            </a:r>
          </a:p>
          <a:p>
            <a:pPr eaLnBrk="1" hangingPunct="1"/>
            <a:endParaRPr lang="el-GR" altLang="el-GR" sz="2000" dirty="0">
              <a:solidFill>
                <a:schemeClr val="accent2"/>
              </a:solidFill>
            </a:endParaRPr>
          </a:p>
          <a:p>
            <a:pPr eaLnBrk="1" hangingPunct="1"/>
            <a:r>
              <a:rPr lang="el-GR" altLang="el-GR" sz="2000" dirty="0">
                <a:solidFill>
                  <a:schemeClr val="accent2"/>
                </a:solidFill>
              </a:rPr>
              <a:t> Ο δείκτης διαλυτότητας εκφράζει σε </a:t>
            </a:r>
            <a:r>
              <a:rPr lang="en-US" altLang="el-GR" sz="2000" dirty="0">
                <a:solidFill>
                  <a:schemeClr val="accent2"/>
                </a:solidFill>
              </a:rPr>
              <a:t>ml </a:t>
            </a:r>
            <a:r>
              <a:rPr lang="el-GR" altLang="el-GR" sz="2000" dirty="0">
                <a:solidFill>
                  <a:schemeClr val="accent2"/>
                </a:solidFill>
              </a:rPr>
              <a:t>τον όγκο του ιζήματος που </a:t>
            </a:r>
            <a:r>
              <a:rPr lang="el-GR" altLang="el-GR" sz="2000" u="sng" dirty="0">
                <a:solidFill>
                  <a:schemeClr val="accent2"/>
                </a:solidFill>
              </a:rPr>
              <a:t>παραμένει</a:t>
            </a:r>
            <a:r>
              <a:rPr lang="el-GR" altLang="el-GR" sz="2000" dirty="0">
                <a:solidFill>
                  <a:schemeClr val="accent2"/>
                </a:solidFill>
              </a:rPr>
              <a:t> μετά την αναγέννηση της </a:t>
            </a:r>
            <a:r>
              <a:rPr lang="el-GR" altLang="el-GR" sz="2000" dirty="0" err="1">
                <a:solidFill>
                  <a:schemeClr val="accent2"/>
                </a:solidFill>
              </a:rPr>
              <a:t>γαλακτόσκονης</a:t>
            </a:r>
            <a:r>
              <a:rPr lang="el-GR" altLang="el-GR" sz="2000" dirty="0">
                <a:solidFill>
                  <a:schemeClr val="accent2"/>
                </a:solidFill>
              </a:rPr>
              <a:t> και αναφέρεται σε 100</a:t>
            </a:r>
            <a:r>
              <a:rPr lang="en-US" altLang="el-GR" sz="2000" dirty="0">
                <a:solidFill>
                  <a:schemeClr val="accent2"/>
                </a:solidFill>
              </a:rPr>
              <a:t>g.</a:t>
            </a:r>
            <a:r>
              <a:rPr lang="el-GR" altLang="el-GR" sz="2000" dirty="0">
                <a:solidFill>
                  <a:schemeClr val="accent2"/>
                </a:solidFill>
              </a:rPr>
              <a:t> </a:t>
            </a:r>
            <a:endParaRPr lang="el-GR" altLang="el-GR" sz="2000" dirty="0">
              <a:solidFill>
                <a:srgbClr val="FF3300"/>
              </a:solidFill>
            </a:endParaRPr>
          </a:p>
        </p:txBody>
      </p:sp>
      <p:sp>
        <p:nvSpPr>
          <p:cNvPr id="9"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6932576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B79DDAE3-9EFA-43CD-8B08-A0DC1E86EF19}" type="slidenum">
              <a:rPr lang="el-GR"/>
              <a:pPr>
                <a:defRPr/>
              </a:pPr>
              <a:t>64</a:t>
            </a:fld>
            <a:endParaRPr lang="el-GR"/>
          </a:p>
        </p:txBody>
      </p:sp>
      <p:sp>
        <p:nvSpPr>
          <p:cNvPr id="130053" name="Text Box 5"/>
          <p:cNvSpPr txBox="1">
            <a:spLocks noChangeArrowheads="1"/>
          </p:cNvSpPr>
          <p:nvPr/>
        </p:nvSpPr>
        <p:spPr bwMode="auto">
          <a:xfrm>
            <a:off x="467544" y="311150"/>
            <a:ext cx="3384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3</a:t>
            </a:r>
            <a:r>
              <a:rPr lang="en-US" altLang="el-GR" sz="2000" b="1" dirty="0">
                <a:solidFill>
                  <a:schemeClr val="accent2"/>
                </a:solidFill>
              </a:rPr>
              <a:t>. </a:t>
            </a:r>
            <a:r>
              <a:rPr lang="el-GR" altLang="el-GR" sz="2000" b="1" dirty="0">
                <a:solidFill>
                  <a:schemeClr val="accent2"/>
                </a:solidFill>
              </a:rPr>
              <a:t>Χημικός έλεγχος</a:t>
            </a:r>
            <a:endParaRPr lang="en-US" altLang="el-GR" sz="2000" b="1" dirty="0">
              <a:solidFill>
                <a:schemeClr val="accent2"/>
              </a:solidFill>
            </a:endParaRPr>
          </a:p>
        </p:txBody>
      </p:sp>
      <p:sp>
        <p:nvSpPr>
          <p:cNvPr id="130054" name="Text Box 7"/>
          <p:cNvSpPr txBox="1">
            <a:spLocks noChangeArrowheads="1"/>
          </p:cNvSpPr>
          <p:nvPr/>
        </p:nvSpPr>
        <p:spPr bwMode="auto">
          <a:xfrm>
            <a:off x="467544" y="1125538"/>
            <a:ext cx="828116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2000" dirty="0">
                <a:solidFill>
                  <a:schemeClr val="accent2"/>
                </a:solidFill>
              </a:rPr>
              <a:t>α. υγρασία, λίπος, πρωτεΐνες, οξύτητας.</a:t>
            </a:r>
          </a:p>
          <a:p>
            <a:pPr eaLnBrk="1" hangingPunct="1">
              <a:buFont typeface="Wingdings" pitchFamily="2" charset="2"/>
              <a:buNone/>
            </a:pPr>
            <a:r>
              <a:rPr lang="el-GR" altLang="el-GR" sz="2000" dirty="0">
                <a:solidFill>
                  <a:schemeClr val="accent2"/>
                </a:solidFill>
              </a:rPr>
              <a:t> </a:t>
            </a:r>
          </a:p>
        </p:txBody>
      </p:sp>
      <p:sp>
        <p:nvSpPr>
          <p:cNvPr id="130055" name="Text Box 8"/>
          <p:cNvSpPr txBox="1">
            <a:spLocks noChangeArrowheads="1"/>
          </p:cNvSpPr>
          <p:nvPr/>
        </p:nvSpPr>
        <p:spPr bwMode="auto">
          <a:xfrm>
            <a:off x="467544" y="1773238"/>
            <a:ext cx="828116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2000">
                <a:solidFill>
                  <a:schemeClr val="accent2"/>
                </a:solidFill>
              </a:rPr>
              <a:t>β. αναλογία των προσθετικών που επιτρέπονται ή την ανίχνευση ουσιών που δεν επιτρέπονται.</a:t>
            </a:r>
            <a:endParaRPr lang="en-US" altLang="el-GR" sz="2000">
              <a:solidFill>
                <a:srgbClr val="FF3300"/>
              </a:solidFill>
            </a:endParaRPr>
          </a:p>
        </p:txBody>
      </p:sp>
      <p:sp>
        <p:nvSpPr>
          <p:cNvPr id="130056" name="Text Box 9"/>
          <p:cNvSpPr txBox="1">
            <a:spLocks noChangeArrowheads="1"/>
          </p:cNvSpPr>
          <p:nvPr/>
        </p:nvSpPr>
        <p:spPr bwMode="auto">
          <a:xfrm>
            <a:off x="0" y="2636838"/>
            <a:ext cx="8893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2000">
                <a:solidFill>
                  <a:schemeClr val="accent2"/>
                </a:solidFill>
              </a:rPr>
              <a:t>γ. την ανίχνευση διαφόρων ρυπαντών (βαρέων μετάλλων, εντομοκτόνων, </a:t>
            </a:r>
            <a:r>
              <a:rPr lang="en-US" altLang="el-GR" sz="2000">
                <a:solidFill>
                  <a:schemeClr val="accent2"/>
                </a:solidFill>
              </a:rPr>
              <a:t>PCBs, </a:t>
            </a:r>
            <a:r>
              <a:rPr lang="el-GR" altLang="el-GR" sz="2000">
                <a:solidFill>
                  <a:schemeClr val="accent2"/>
                </a:solidFill>
              </a:rPr>
              <a:t>κ.α) </a:t>
            </a:r>
            <a:endParaRPr lang="en-US" altLang="el-GR" sz="2000">
              <a:solidFill>
                <a:srgbClr val="FF3300"/>
              </a:solidFill>
            </a:endParaRPr>
          </a:p>
        </p:txBody>
      </p:sp>
      <p:sp>
        <p:nvSpPr>
          <p:cNvPr id="130057" name="Text Box 10"/>
          <p:cNvSpPr txBox="1">
            <a:spLocks noChangeArrowheads="1"/>
          </p:cNvSpPr>
          <p:nvPr/>
        </p:nvSpPr>
        <p:spPr bwMode="auto">
          <a:xfrm>
            <a:off x="467544" y="3573462"/>
            <a:ext cx="5040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4</a:t>
            </a:r>
            <a:r>
              <a:rPr lang="en-US" altLang="el-GR" sz="2000" b="1" dirty="0">
                <a:solidFill>
                  <a:schemeClr val="accent2"/>
                </a:solidFill>
              </a:rPr>
              <a:t>. </a:t>
            </a:r>
            <a:r>
              <a:rPr lang="el-GR" altLang="el-GR" sz="2000" b="1" dirty="0">
                <a:solidFill>
                  <a:schemeClr val="accent2"/>
                </a:solidFill>
              </a:rPr>
              <a:t>Μικροβιολογικός έλεγχος</a:t>
            </a:r>
            <a:endParaRPr lang="en-US" altLang="el-GR" sz="2000" b="1" dirty="0">
              <a:solidFill>
                <a:schemeClr val="accent2"/>
              </a:solidFill>
            </a:endParaRPr>
          </a:p>
        </p:txBody>
      </p:sp>
      <p:sp>
        <p:nvSpPr>
          <p:cNvPr id="130058" name="Rectangle 11"/>
          <p:cNvSpPr>
            <a:spLocks noChangeArrowheads="1"/>
          </p:cNvSpPr>
          <p:nvPr/>
        </p:nvSpPr>
        <p:spPr bwMode="auto">
          <a:xfrm>
            <a:off x="539551" y="3992562"/>
            <a:ext cx="813715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2000" dirty="0">
                <a:solidFill>
                  <a:schemeClr val="accent2"/>
                </a:solidFill>
              </a:rPr>
              <a:t>ΟΜΧ</a:t>
            </a:r>
          </a:p>
          <a:p>
            <a:pPr eaLnBrk="1" hangingPunct="1">
              <a:buFont typeface="Wingdings" pitchFamily="2" charset="2"/>
              <a:buNone/>
            </a:pPr>
            <a:r>
              <a:rPr lang="el-GR" altLang="el-GR" sz="2000" dirty="0" err="1">
                <a:solidFill>
                  <a:schemeClr val="accent2"/>
                </a:solidFill>
              </a:rPr>
              <a:t>Κολοβακτηριοειδή</a:t>
            </a:r>
            <a:endParaRPr lang="el-GR" altLang="el-GR" sz="2000" dirty="0">
              <a:solidFill>
                <a:schemeClr val="accent2"/>
              </a:solidFill>
            </a:endParaRPr>
          </a:p>
          <a:p>
            <a:pPr eaLnBrk="1" hangingPunct="1">
              <a:buFont typeface="Wingdings" pitchFamily="2" charset="2"/>
              <a:buNone/>
            </a:pPr>
            <a:r>
              <a:rPr lang="el-GR" altLang="el-GR" sz="2000" dirty="0">
                <a:solidFill>
                  <a:schemeClr val="accent2"/>
                </a:solidFill>
              </a:rPr>
              <a:t>Ζύμες Μύκητες </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None/>
            </a:pPr>
            <a:r>
              <a:rPr lang="el-GR" altLang="el-GR" sz="2000" dirty="0">
                <a:solidFill>
                  <a:schemeClr val="accent2"/>
                </a:solidFill>
              </a:rPr>
              <a:t> Παράλληλα είναι σκόπιμο να αριθμείται ο </a:t>
            </a:r>
            <a:r>
              <a:rPr lang="en-US" altLang="el-GR" sz="2000" i="1" dirty="0">
                <a:solidFill>
                  <a:schemeClr val="accent2"/>
                </a:solidFill>
              </a:rPr>
              <a:t>Staphylococcus aureus</a:t>
            </a:r>
            <a:r>
              <a:rPr lang="en-US" altLang="el-GR" sz="2000" dirty="0">
                <a:solidFill>
                  <a:schemeClr val="accent2"/>
                </a:solidFill>
              </a:rPr>
              <a:t>, o </a:t>
            </a:r>
            <a:r>
              <a:rPr lang="en-US" altLang="el-GR" sz="2000" i="1" dirty="0">
                <a:solidFill>
                  <a:schemeClr val="accent2"/>
                </a:solidFill>
              </a:rPr>
              <a:t>Bacillus cereus</a:t>
            </a:r>
            <a:r>
              <a:rPr lang="en-US" altLang="el-GR" sz="2000" dirty="0">
                <a:solidFill>
                  <a:schemeClr val="accent2"/>
                </a:solidFill>
              </a:rPr>
              <a:t>, </a:t>
            </a:r>
            <a:r>
              <a:rPr lang="el-GR" altLang="el-GR" sz="2000" dirty="0">
                <a:solidFill>
                  <a:schemeClr val="accent2"/>
                </a:solidFill>
              </a:rPr>
              <a:t>τα </a:t>
            </a:r>
            <a:r>
              <a:rPr lang="el-GR" altLang="el-GR" sz="2000" dirty="0" err="1">
                <a:solidFill>
                  <a:schemeClr val="accent2"/>
                </a:solidFill>
              </a:rPr>
              <a:t>θειοαναγωγικά</a:t>
            </a:r>
            <a:r>
              <a:rPr lang="el-GR" altLang="el-GR" sz="2000" dirty="0">
                <a:solidFill>
                  <a:schemeClr val="accent2"/>
                </a:solidFill>
              </a:rPr>
              <a:t> </a:t>
            </a:r>
            <a:r>
              <a:rPr lang="el-GR" altLang="el-GR" sz="2000" dirty="0" err="1">
                <a:solidFill>
                  <a:schemeClr val="accent2"/>
                </a:solidFill>
              </a:rPr>
              <a:t>κλωστηρίδια</a:t>
            </a:r>
            <a:r>
              <a:rPr lang="el-GR" altLang="el-GR" sz="2000" dirty="0">
                <a:solidFill>
                  <a:schemeClr val="accent2"/>
                </a:solidFill>
              </a:rPr>
              <a:t> και να γίνεται αναζήτηση </a:t>
            </a:r>
            <a:r>
              <a:rPr lang="el-GR" altLang="el-GR" sz="2000" dirty="0" err="1">
                <a:solidFill>
                  <a:schemeClr val="accent2"/>
                </a:solidFill>
              </a:rPr>
              <a:t>σαλμονελλών</a:t>
            </a:r>
            <a:r>
              <a:rPr lang="el-GR" altLang="el-GR" sz="2000" dirty="0">
                <a:solidFill>
                  <a:schemeClr val="accent2"/>
                </a:solidFill>
              </a:rPr>
              <a:t> και </a:t>
            </a:r>
            <a:r>
              <a:rPr lang="en-US" altLang="el-GR" sz="2000" i="1" dirty="0">
                <a:solidFill>
                  <a:schemeClr val="accent2"/>
                </a:solidFill>
              </a:rPr>
              <a:t>Listeria monocytogenes</a:t>
            </a:r>
            <a:r>
              <a:rPr lang="en-US" altLang="el-GR" sz="2000" dirty="0">
                <a:solidFill>
                  <a:schemeClr val="accent2"/>
                </a:solidFill>
              </a:rPr>
              <a:t>.</a:t>
            </a:r>
          </a:p>
        </p:txBody>
      </p:sp>
      <p:sp>
        <p:nvSpPr>
          <p:cNvPr id="11"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6725822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855EC843-5322-4002-A7BE-2E455A126D0B}" type="slidenum">
              <a:rPr lang="el-GR"/>
              <a:pPr>
                <a:defRPr/>
              </a:pPr>
              <a:t>7</a:t>
            </a:fld>
            <a:endParaRPr lang="el-GR"/>
          </a:p>
        </p:txBody>
      </p:sp>
      <p:sp>
        <p:nvSpPr>
          <p:cNvPr id="474117" name="Text Box 5"/>
          <p:cNvSpPr txBox="1">
            <a:spLocks noChangeArrowheads="1"/>
          </p:cNvSpPr>
          <p:nvPr/>
        </p:nvSpPr>
        <p:spPr bwMode="auto">
          <a:xfrm>
            <a:off x="467544" y="404813"/>
            <a:ext cx="8280920" cy="954107"/>
          </a:xfrm>
          <a:prstGeom prst="rect">
            <a:avLst/>
          </a:prstGeom>
          <a:noFill/>
          <a:ln w="9525">
            <a:noFill/>
            <a:miter lim="800000"/>
            <a:headEnd/>
            <a:tailEnd/>
          </a:ln>
          <a:effectLst/>
        </p:spPr>
        <p:txBody>
          <a:bodyPr wrap="square">
            <a:spAutoFit/>
          </a:bodyPr>
          <a:lstStyle/>
          <a:p>
            <a:pPr algn="ctr">
              <a:defRPr/>
            </a:pPr>
            <a:r>
              <a:rPr lang="el-GR" sz="2800" b="1" dirty="0">
                <a:solidFill>
                  <a:schemeClr val="accent2"/>
                </a:solidFill>
                <a:effectLst>
                  <a:outerShdw blurRad="38100" dist="38100" dir="2700000" algn="tl">
                    <a:srgbClr val="C0C0C0"/>
                  </a:outerShdw>
                </a:effectLst>
              </a:rPr>
              <a:t>Η αποστείρωση του γάλακτος σε βαθμό αποξήρανσης και η μετατροπή του σε </a:t>
            </a:r>
            <a:r>
              <a:rPr lang="el-GR" sz="2800" b="1" dirty="0" err="1">
                <a:solidFill>
                  <a:schemeClr val="accent2"/>
                </a:solidFill>
                <a:effectLst>
                  <a:outerShdw blurRad="38100" dist="38100" dir="2700000" algn="tl">
                    <a:srgbClr val="C0C0C0"/>
                  </a:outerShdw>
                </a:effectLst>
              </a:rPr>
              <a:t>γαλακτόσκονη</a:t>
            </a:r>
            <a:endParaRPr lang="el-GR" sz="2800" b="1" dirty="0">
              <a:solidFill>
                <a:schemeClr val="accent2"/>
              </a:solidFill>
              <a:effectLst>
                <a:outerShdw blurRad="38100" dist="38100" dir="2700000" algn="tl">
                  <a:srgbClr val="C0C0C0"/>
                </a:outerShdw>
              </a:effectLst>
            </a:endParaRPr>
          </a:p>
        </p:txBody>
      </p:sp>
      <p:sp>
        <p:nvSpPr>
          <p:cNvPr id="71686" name="Text Box 6"/>
          <p:cNvSpPr txBox="1">
            <a:spLocks noChangeArrowheads="1"/>
          </p:cNvSpPr>
          <p:nvPr/>
        </p:nvSpPr>
        <p:spPr bwMode="auto">
          <a:xfrm>
            <a:off x="467544" y="4942805"/>
            <a:ext cx="8036694"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Σημαντική εξέλιξη στον τομέα της παραγωγής </a:t>
            </a:r>
            <a:r>
              <a:rPr lang="el-GR" altLang="el-GR" sz="2000" dirty="0" err="1">
                <a:solidFill>
                  <a:schemeClr val="accent2"/>
                </a:solidFill>
              </a:rPr>
              <a:t>γαλακτόσκονης</a:t>
            </a:r>
            <a:r>
              <a:rPr lang="el-GR" altLang="el-GR" sz="2000" dirty="0">
                <a:solidFill>
                  <a:schemeClr val="accent2"/>
                </a:solidFill>
              </a:rPr>
              <a:t> αποτέλεσε η ανακάλυψη από τον </a:t>
            </a:r>
            <a:r>
              <a:rPr lang="en-US" altLang="el-GR" sz="2000" dirty="0">
                <a:solidFill>
                  <a:schemeClr val="accent2"/>
                </a:solidFill>
              </a:rPr>
              <a:t>Peebles (1955) </a:t>
            </a:r>
            <a:r>
              <a:rPr lang="el-GR" altLang="el-GR" sz="2000" dirty="0">
                <a:solidFill>
                  <a:schemeClr val="accent2"/>
                </a:solidFill>
              </a:rPr>
              <a:t>της </a:t>
            </a:r>
            <a:r>
              <a:rPr lang="el-GR" altLang="el-GR" sz="2000" b="1" dirty="0">
                <a:solidFill>
                  <a:schemeClr val="accent2"/>
                </a:solidFill>
              </a:rPr>
              <a:t>σκόνης στιγμιαίας διαλυτότητας</a:t>
            </a:r>
          </a:p>
        </p:txBody>
      </p:sp>
      <p:sp>
        <p:nvSpPr>
          <p:cNvPr id="71687" name="Text Box 9"/>
          <p:cNvSpPr txBox="1">
            <a:spLocks noChangeArrowheads="1"/>
          </p:cNvSpPr>
          <p:nvPr/>
        </p:nvSpPr>
        <p:spPr bwMode="auto">
          <a:xfrm>
            <a:off x="467544" y="1558255"/>
            <a:ext cx="7992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dirty="0" err="1">
                <a:solidFill>
                  <a:schemeClr val="accent2"/>
                </a:solidFill>
              </a:rPr>
              <a:t>Grimwade</a:t>
            </a:r>
            <a:r>
              <a:rPr lang="el-GR" altLang="el-GR" sz="2000" dirty="0">
                <a:solidFill>
                  <a:schemeClr val="accent2"/>
                </a:solidFill>
              </a:rPr>
              <a:t> 1855</a:t>
            </a:r>
            <a:r>
              <a:rPr lang="en-US" altLang="el-GR" sz="2000" dirty="0">
                <a:solidFill>
                  <a:schemeClr val="accent2"/>
                </a:solidFill>
              </a:rPr>
              <a:t>: </a:t>
            </a:r>
            <a:r>
              <a:rPr lang="el-GR" altLang="el-GR" sz="2000" dirty="0">
                <a:solidFill>
                  <a:schemeClr val="accent2"/>
                </a:solidFill>
              </a:rPr>
              <a:t>εισήγαγε την αποξήρανση του γάλακτος </a:t>
            </a:r>
            <a:r>
              <a:rPr lang="el-GR" altLang="el-GR" sz="2000" b="1" dirty="0">
                <a:solidFill>
                  <a:schemeClr val="accent2"/>
                </a:solidFill>
              </a:rPr>
              <a:t>σε δίσκους</a:t>
            </a:r>
          </a:p>
        </p:txBody>
      </p:sp>
      <p:sp>
        <p:nvSpPr>
          <p:cNvPr id="71688" name="Text Box 10"/>
          <p:cNvSpPr txBox="1">
            <a:spLocks noChangeArrowheads="1"/>
          </p:cNvSpPr>
          <p:nvPr/>
        </p:nvSpPr>
        <p:spPr bwMode="auto">
          <a:xfrm>
            <a:off x="467544" y="2205955"/>
            <a:ext cx="7965256"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1862</a:t>
            </a:r>
            <a:r>
              <a:rPr lang="en-US" altLang="el-GR" sz="2000" dirty="0">
                <a:solidFill>
                  <a:schemeClr val="accent2"/>
                </a:solidFill>
              </a:rPr>
              <a:t>: </a:t>
            </a:r>
            <a:r>
              <a:rPr lang="el-GR" altLang="el-GR" sz="2000" dirty="0">
                <a:solidFill>
                  <a:schemeClr val="accent2"/>
                </a:solidFill>
              </a:rPr>
              <a:t>ευρεσιτεχνία για αποξήρανση του γάλακτος με </a:t>
            </a:r>
            <a:r>
              <a:rPr lang="el-GR" altLang="el-GR" sz="2000" b="1" dirty="0" err="1">
                <a:solidFill>
                  <a:schemeClr val="accent2"/>
                </a:solidFill>
              </a:rPr>
              <a:t>εκνέφωση</a:t>
            </a:r>
            <a:endParaRPr lang="el-GR" altLang="el-GR" sz="2000" b="1" dirty="0">
              <a:solidFill>
                <a:schemeClr val="accent2"/>
              </a:solidFill>
            </a:endParaRPr>
          </a:p>
        </p:txBody>
      </p:sp>
      <p:sp>
        <p:nvSpPr>
          <p:cNvPr id="71689" name="Text Box 11"/>
          <p:cNvSpPr txBox="1">
            <a:spLocks noChangeArrowheads="1"/>
          </p:cNvSpPr>
          <p:nvPr/>
        </p:nvSpPr>
        <p:spPr bwMode="auto">
          <a:xfrm>
            <a:off x="467544" y="2998118"/>
            <a:ext cx="7965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dirty="0">
                <a:solidFill>
                  <a:schemeClr val="accent2"/>
                </a:solidFill>
              </a:rPr>
              <a:t>Just 1902: </a:t>
            </a:r>
            <a:r>
              <a:rPr lang="el-GR" altLang="el-GR" sz="2000" dirty="0">
                <a:solidFill>
                  <a:schemeClr val="accent2"/>
                </a:solidFill>
              </a:rPr>
              <a:t>εισάγει την </a:t>
            </a:r>
            <a:r>
              <a:rPr lang="el-GR" altLang="el-GR" sz="2000" b="1" dirty="0">
                <a:solidFill>
                  <a:schemeClr val="accent2"/>
                </a:solidFill>
              </a:rPr>
              <a:t>τεχνική των διπλών τυμπάνων</a:t>
            </a:r>
            <a:r>
              <a:rPr lang="el-GR" altLang="el-GR" sz="2000" dirty="0">
                <a:solidFill>
                  <a:schemeClr val="accent2"/>
                </a:solidFill>
              </a:rPr>
              <a:t>. Με μικρές παραλλαγές δια μέσου των χρόνων εφαρμόζεται και σήμερα.</a:t>
            </a:r>
          </a:p>
        </p:txBody>
      </p:sp>
      <p:sp>
        <p:nvSpPr>
          <p:cNvPr id="71690" name="Text Box 12"/>
          <p:cNvSpPr txBox="1">
            <a:spLocks noChangeArrowheads="1"/>
          </p:cNvSpPr>
          <p:nvPr/>
        </p:nvSpPr>
        <p:spPr bwMode="auto">
          <a:xfrm>
            <a:off x="467544" y="4006180"/>
            <a:ext cx="79208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Ο </a:t>
            </a:r>
            <a:r>
              <a:rPr lang="en-US" altLang="el-GR" sz="2000" dirty="0">
                <a:solidFill>
                  <a:schemeClr val="accent2"/>
                </a:solidFill>
              </a:rPr>
              <a:t>Percy (1872) </a:t>
            </a:r>
            <a:r>
              <a:rPr lang="el-GR" altLang="el-GR" sz="2000" dirty="0">
                <a:solidFill>
                  <a:schemeClr val="accent2"/>
                </a:solidFill>
              </a:rPr>
              <a:t>και ο </a:t>
            </a:r>
            <a:r>
              <a:rPr lang="en-US" altLang="el-GR" sz="2000" dirty="0" err="1">
                <a:solidFill>
                  <a:schemeClr val="accent2"/>
                </a:solidFill>
              </a:rPr>
              <a:t>Stauf</a:t>
            </a:r>
            <a:r>
              <a:rPr lang="en-US" altLang="el-GR" sz="2000" dirty="0">
                <a:solidFill>
                  <a:schemeClr val="accent2"/>
                </a:solidFill>
              </a:rPr>
              <a:t> (1901) </a:t>
            </a:r>
            <a:r>
              <a:rPr lang="el-GR" altLang="el-GR" sz="2000" dirty="0">
                <a:solidFill>
                  <a:schemeClr val="accent2"/>
                </a:solidFill>
              </a:rPr>
              <a:t>εισάγουν τη μέθοδο της </a:t>
            </a:r>
            <a:r>
              <a:rPr lang="el-GR" altLang="el-GR" sz="2000" dirty="0" err="1">
                <a:solidFill>
                  <a:schemeClr val="accent2"/>
                </a:solidFill>
              </a:rPr>
              <a:t>εκνέφωσης</a:t>
            </a:r>
            <a:r>
              <a:rPr lang="el-GR" altLang="el-GR" sz="2000" dirty="0">
                <a:solidFill>
                  <a:schemeClr val="accent2"/>
                </a:solidFill>
              </a:rPr>
              <a:t> με χρήση </a:t>
            </a:r>
            <a:r>
              <a:rPr lang="el-GR" altLang="el-GR" sz="2000" b="1" dirty="0" err="1">
                <a:solidFill>
                  <a:schemeClr val="accent2"/>
                </a:solidFill>
              </a:rPr>
              <a:t>εκνεφωτή</a:t>
            </a:r>
            <a:r>
              <a:rPr lang="el-GR" altLang="el-GR" sz="2000" b="1" dirty="0">
                <a:solidFill>
                  <a:schemeClr val="accent2"/>
                </a:solidFill>
              </a:rPr>
              <a:t> </a:t>
            </a:r>
            <a:r>
              <a:rPr lang="el-GR" altLang="el-GR" sz="2000" dirty="0">
                <a:solidFill>
                  <a:schemeClr val="accent2"/>
                </a:solidFill>
              </a:rPr>
              <a:t>(</a:t>
            </a:r>
            <a:r>
              <a:rPr lang="en-US" altLang="el-GR" sz="2000" dirty="0">
                <a:solidFill>
                  <a:schemeClr val="accent2"/>
                </a:solidFill>
              </a:rPr>
              <a:t>atomizer) </a:t>
            </a:r>
            <a:r>
              <a:rPr lang="el-GR" altLang="el-GR" sz="2000" dirty="0">
                <a:solidFill>
                  <a:schemeClr val="accent2"/>
                </a:solidFill>
              </a:rPr>
              <a:t>και θερμού αέρα.</a:t>
            </a:r>
          </a:p>
        </p:txBody>
      </p:sp>
      <p:sp>
        <p:nvSpPr>
          <p:cNvPr id="11"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586984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pPr>
              <a:defRPr/>
            </a:pPr>
            <a:fld id="{D7477A2C-2854-4741-9A53-31952F30376D}" type="slidenum">
              <a:rPr lang="el-GR"/>
              <a:pPr>
                <a:defRPr/>
              </a:pPr>
              <a:t>8</a:t>
            </a:fld>
            <a:endParaRPr lang="el-GR"/>
          </a:p>
        </p:txBody>
      </p:sp>
      <p:sp>
        <p:nvSpPr>
          <p:cNvPr id="476165" name="Text Box 5"/>
          <p:cNvSpPr txBox="1">
            <a:spLocks noChangeArrowheads="1"/>
          </p:cNvSpPr>
          <p:nvPr/>
        </p:nvSpPr>
        <p:spPr bwMode="auto">
          <a:xfrm>
            <a:off x="899318" y="409576"/>
            <a:ext cx="3457575" cy="434975"/>
          </a:xfrm>
          <a:prstGeom prst="rect">
            <a:avLst/>
          </a:prstGeom>
          <a:noFill/>
          <a:ln w="38100">
            <a:solidFill>
              <a:srgbClr val="7030A0"/>
            </a:solidFill>
            <a:miter lim="800000"/>
            <a:headEnd/>
            <a:tailEnd/>
          </a:ln>
          <a:effectLst/>
        </p:spPr>
        <p:txBody>
          <a:bodyPr>
            <a:spAutoFit/>
          </a:bodyPr>
          <a:lstStyle/>
          <a:p>
            <a:pPr>
              <a:defRPr/>
            </a:pPr>
            <a:r>
              <a:rPr lang="el-GR" sz="2000" b="1">
                <a:solidFill>
                  <a:schemeClr val="accent2"/>
                </a:solidFill>
                <a:effectLst>
                  <a:outerShdw blurRad="38100" dist="38100" dir="2700000" algn="tl">
                    <a:srgbClr val="C0C0C0"/>
                  </a:outerShdw>
                </a:effectLst>
              </a:rPr>
              <a:t>Μέθοδος των τυμπάνων</a:t>
            </a:r>
          </a:p>
        </p:txBody>
      </p:sp>
      <p:sp>
        <p:nvSpPr>
          <p:cNvPr id="72710" name="Text Box 6"/>
          <p:cNvSpPr txBox="1">
            <a:spLocks noChangeArrowheads="1"/>
          </p:cNvSpPr>
          <p:nvPr/>
        </p:nvSpPr>
        <p:spPr bwMode="auto">
          <a:xfrm>
            <a:off x="611733" y="908720"/>
            <a:ext cx="4175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Είναι η παλαιότερη μέθοδος.</a:t>
            </a:r>
          </a:p>
        </p:txBody>
      </p:sp>
      <p:sp>
        <p:nvSpPr>
          <p:cNvPr id="72711" name="Text Box 7"/>
          <p:cNvSpPr txBox="1">
            <a:spLocks noChangeArrowheads="1"/>
          </p:cNvSpPr>
          <p:nvPr/>
        </p:nvSpPr>
        <p:spPr bwMode="auto">
          <a:xfrm>
            <a:off x="467469" y="1340520"/>
            <a:ext cx="54006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Το γάλα επιστρώνεται σε λεπτή στοιβάδα στην εξωτερική επιφάνεια μεταλλικών τυμπάνων (κυλίνδρων), τα οποία θερμαίνονται εσωτερικά σε υπέρθερμό ατμό 143-149</a:t>
            </a:r>
            <a:r>
              <a:rPr lang="en-US" altLang="el-GR" sz="2000" dirty="0">
                <a:solidFill>
                  <a:schemeClr val="accent2"/>
                </a:solidFill>
              </a:rPr>
              <a:t>°C</a:t>
            </a:r>
            <a:r>
              <a:rPr lang="el-GR" altLang="el-GR" sz="2000" dirty="0">
                <a:solidFill>
                  <a:schemeClr val="accent2"/>
                </a:solidFill>
              </a:rPr>
              <a:t>. Υπάρχουν συστήματα με ένα ή δύο κυλίνδρους που λειτουργούν σε κενό ή όχι, αλλά και με διαφορές ως προς τον τρόπο εξαπλώσεως του γάλακτος.</a:t>
            </a:r>
          </a:p>
        </p:txBody>
      </p:sp>
      <p:pic>
        <p:nvPicPr>
          <p:cNvPr id="727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238626"/>
            <a:ext cx="1977989"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3" name="Text Box 9"/>
          <p:cNvSpPr txBox="1">
            <a:spLocks noChangeArrowheads="1"/>
          </p:cNvSpPr>
          <p:nvPr/>
        </p:nvSpPr>
        <p:spPr bwMode="auto">
          <a:xfrm>
            <a:off x="755650" y="3895725"/>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Ξηραντήρας απλού κυλίνδρου</a:t>
            </a:r>
          </a:p>
        </p:txBody>
      </p:sp>
      <p:sp>
        <p:nvSpPr>
          <p:cNvPr id="72714" name="Text Box 10"/>
          <p:cNvSpPr txBox="1">
            <a:spLocks noChangeArrowheads="1"/>
          </p:cNvSpPr>
          <p:nvPr/>
        </p:nvSpPr>
        <p:spPr bwMode="auto">
          <a:xfrm>
            <a:off x="4899289" y="5643562"/>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Ξηραντήρας διπλού κυλίνδρου</a:t>
            </a:r>
          </a:p>
        </p:txBody>
      </p:sp>
      <p:sp>
        <p:nvSpPr>
          <p:cNvPr id="72715" name="Text Box 11"/>
          <p:cNvSpPr txBox="1">
            <a:spLocks noChangeArrowheads="1"/>
          </p:cNvSpPr>
          <p:nvPr/>
        </p:nvSpPr>
        <p:spPr bwMode="auto">
          <a:xfrm>
            <a:off x="6443663" y="3435350"/>
            <a:ext cx="865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Γάλα</a:t>
            </a:r>
          </a:p>
        </p:txBody>
      </p:sp>
      <p:pic>
        <p:nvPicPr>
          <p:cNvPr id="727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914775"/>
            <a:ext cx="2596372" cy="184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72717" name="Text Box 13"/>
          <p:cNvSpPr txBox="1">
            <a:spLocks noChangeArrowheads="1"/>
          </p:cNvSpPr>
          <p:nvPr/>
        </p:nvSpPr>
        <p:spPr bwMode="auto">
          <a:xfrm>
            <a:off x="4714875" y="4040188"/>
            <a:ext cx="1370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Απόξεση</a:t>
            </a:r>
          </a:p>
        </p:txBody>
      </p:sp>
      <p:sp>
        <p:nvSpPr>
          <p:cNvPr id="72718" name="Text Box 14"/>
          <p:cNvSpPr txBox="1">
            <a:spLocks noChangeArrowheads="1"/>
          </p:cNvSpPr>
          <p:nvPr/>
        </p:nvSpPr>
        <p:spPr bwMode="auto">
          <a:xfrm>
            <a:off x="611733" y="5643561"/>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Απόξεση</a:t>
            </a:r>
          </a:p>
        </p:txBody>
      </p:sp>
      <p:sp>
        <p:nvSpPr>
          <p:cNvPr id="72719" name="Text Box 15"/>
          <p:cNvSpPr txBox="1">
            <a:spLocks noChangeArrowheads="1"/>
          </p:cNvSpPr>
          <p:nvPr/>
        </p:nvSpPr>
        <p:spPr bwMode="auto">
          <a:xfrm>
            <a:off x="2159000" y="5948363"/>
            <a:ext cx="865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Γάλα</a:t>
            </a:r>
          </a:p>
        </p:txBody>
      </p:sp>
      <p:pic>
        <p:nvPicPr>
          <p:cNvPr id="7272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313" y="627062"/>
            <a:ext cx="2387864"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1" name="Text Box 17"/>
          <p:cNvSpPr txBox="1">
            <a:spLocks noChangeArrowheads="1"/>
          </p:cNvSpPr>
          <p:nvPr/>
        </p:nvSpPr>
        <p:spPr bwMode="auto">
          <a:xfrm>
            <a:off x="7672403" y="2787650"/>
            <a:ext cx="865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Γάλα</a:t>
            </a:r>
          </a:p>
        </p:txBody>
      </p:sp>
      <p:sp>
        <p:nvSpPr>
          <p:cNvPr id="72722" name="Text Box 18"/>
          <p:cNvSpPr txBox="1">
            <a:spLocks noChangeArrowheads="1"/>
          </p:cNvSpPr>
          <p:nvPr/>
        </p:nvSpPr>
        <p:spPr bwMode="auto">
          <a:xfrm>
            <a:off x="5795963" y="2420938"/>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Απόξεση</a:t>
            </a:r>
          </a:p>
        </p:txBody>
      </p:sp>
      <p:sp>
        <p:nvSpPr>
          <p:cNvPr id="19"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2271559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2ECBF15A-50B9-4A10-A1B9-180B30C1A6FE}" type="slidenum">
              <a:rPr lang="el-GR"/>
              <a:pPr>
                <a:defRPr/>
              </a:pPr>
              <a:t>9</a:t>
            </a:fld>
            <a:endParaRPr lang="el-GR"/>
          </a:p>
        </p:txBody>
      </p:sp>
      <p:sp>
        <p:nvSpPr>
          <p:cNvPr id="73733" name="Text Box 5"/>
          <p:cNvSpPr txBox="1">
            <a:spLocks noChangeArrowheads="1"/>
          </p:cNvSpPr>
          <p:nvPr/>
        </p:nvSpPr>
        <p:spPr bwMode="auto">
          <a:xfrm>
            <a:off x="539750" y="260648"/>
            <a:ext cx="813593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Τη μεγαλύτερη εφαρμογή βρίσκει ο τύπος των </a:t>
            </a:r>
            <a:r>
              <a:rPr lang="el-GR" altLang="el-GR" sz="2000" b="1" dirty="0">
                <a:solidFill>
                  <a:schemeClr val="accent2"/>
                </a:solidFill>
              </a:rPr>
              <a:t>διπλών τυμπάνων</a:t>
            </a:r>
            <a:r>
              <a:rPr lang="el-GR" altLang="el-GR" sz="2000" dirty="0">
                <a:solidFill>
                  <a:schemeClr val="accent2"/>
                </a:solidFill>
              </a:rPr>
              <a:t>. </a:t>
            </a:r>
          </a:p>
          <a:p>
            <a:pPr eaLnBrk="1" hangingPunct="1"/>
            <a:r>
              <a:rPr lang="el-GR" altLang="el-GR" sz="2000" dirty="0">
                <a:solidFill>
                  <a:schemeClr val="accent2"/>
                </a:solidFill>
              </a:rPr>
              <a:t>Το γάλα που έχει προηγούμενος </a:t>
            </a:r>
            <a:r>
              <a:rPr lang="el-GR" altLang="el-GR" sz="2000" b="1" dirty="0">
                <a:solidFill>
                  <a:schemeClr val="accent2"/>
                </a:solidFill>
              </a:rPr>
              <a:t>προθερμανθεί στους 65</a:t>
            </a:r>
            <a:r>
              <a:rPr lang="en-US" altLang="el-GR" sz="2000" b="1" dirty="0">
                <a:solidFill>
                  <a:schemeClr val="accent2"/>
                </a:solidFill>
              </a:rPr>
              <a:t>-70°C</a:t>
            </a:r>
            <a:r>
              <a:rPr lang="en-US" altLang="el-GR" sz="2000" dirty="0">
                <a:solidFill>
                  <a:schemeClr val="accent2"/>
                </a:solidFill>
              </a:rPr>
              <a:t>, </a:t>
            </a:r>
            <a:r>
              <a:rPr lang="el-GR" altLang="el-GR" sz="2000" dirty="0">
                <a:solidFill>
                  <a:schemeClr val="accent2"/>
                </a:solidFill>
              </a:rPr>
              <a:t>ρέει ανάμεσα και πάνω από τους δύο κυλίνδρους, που περιστρέφονται αντίστροφα. Έτσι απλώνεται σε λεπτό στρώμα και αφυδατώνεται πλήρως ύστερα από ορισμένη διαδρομή (3/4 μιας περιστροφής), η οποία ισοδυναμεί με χρόνο </a:t>
            </a:r>
            <a:r>
              <a:rPr lang="el-GR" altLang="el-GR" sz="2000" b="1" dirty="0">
                <a:solidFill>
                  <a:schemeClr val="accent2"/>
                </a:solidFill>
              </a:rPr>
              <a:t>3-4</a:t>
            </a:r>
            <a:r>
              <a:rPr lang="en-US" altLang="el-GR" sz="2000" b="1" dirty="0">
                <a:solidFill>
                  <a:schemeClr val="accent2"/>
                </a:solidFill>
              </a:rPr>
              <a:t>sec</a:t>
            </a:r>
            <a:r>
              <a:rPr lang="el-GR" altLang="el-GR" sz="2000" b="1" dirty="0">
                <a:solidFill>
                  <a:schemeClr val="accent2"/>
                </a:solidFill>
              </a:rPr>
              <a:t>,</a:t>
            </a:r>
            <a:r>
              <a:rPr lang="el-GR" altLang="el-GR" sz="2000" dirty="0">
                <a:solidFill>
                  <a:schemeClr val="accent2"/>
                </a:solidFill>
              </a:rPr>
              <a:t> όταν η ταχύτητα περιστροφής είναι 14-19 στροφές/</a:t>
            </a:r>
            <a:r>
              <a:rPr lang="en-US" altLang="el-GR" sz="2000" dirty="0">
                <a:solidFill>
                  <a:schemeClr val="accent2"/>
                </a:solidFill>
              </a:rPr>
              <a:t>min.</a:t>
            </a:r>
            <a:r>
              <a:rPr lang="el-GR" altLang="el-GR" sz="2000" dirty="0">
                <a:solidFill>
                  <a:schemeClr val="accent2"/>
                </a:solidFill>
              </a:rPr>
              <a:t> Το αποξηραμένο γάλα </a:t>
            </a:r>
            <a:r>
              <a:rPr lang="el-GR" altLang="el-GR" sz="2000" dirty="0" err="1">
                <a:solidFill>
                  <a:schemeClr val="accent2"/>
                </a:solidFill>
              </a:rPr>
              <a:t>αποξέεται</a:t>
            </a:r>
            <a:r>
              <a:rPr lang="el-GR" altLang="el-GR" sz="2000" dirty="0">
                <a:solidFill>
                  <a:schemeClr val="accent2"/>
                </a:solidFill>
              </a:rPr>
              <a:t>, συλλέγεται, ψύχεται και συσκευάζεται.</a:t>
            </a:r>
            <a:endParaRPr lang="en-US" altLang="el-GR" sz="2000" dirty="0">
              <a:solidFill>
                <a:schemeClr val="accent2"/>
              </a:solidFill>
            </a:endParaRPr>
          </a:p>
        </p:txBody>
      </p:sp>
      <p:pic>
        <p:nvPicPr>
          <p:cNvPr id="737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80928"/>
            <a:ext cx="7416056" cy="341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Line 7"/>
          <p:cNvSpPr>
            <a:spLocks noChangeShapeType="1"/>
          </p:cNvSpPr>
          <p:nvPr/>
        </p:nvSpPr>
        <p:spPr bwMode="auto">
          <a:xfrm flipH="1">
            <a:off x="4427538" y="4149725"/>
            <a:ext cx="1800225"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3736" name="Line 8"/>
          <p:cNvSpPr>
            <a:spLocks noChangeShapeType="1"/>
          </p:cNvSpPr>
          <p:nvPr/>
        </p:nvSpPr>
        <p:spPr bwMode="auto">
          <a:xfrm flipH="1">
            <a:off x="4067943" y="3214316"/>
            <a:ext cx="2232149" cy="701674"/>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3737" name="Text Box 9"/>
          <p:cNvSpPr txBox="1">
            <a:spLocks noChangeArrowheads="1"/>
          </p:cNvSpPr>
          <p:nvPr/>
        </p:nvSpPr>
        <p:spPr bwMode="auto">
          <a:xfrm>
            <a:off x="6371531" y="2925391"/>
            <a:ext cx="865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Γάλα</a:t>
            </a:r>
          </a:p>
        </p:txBody>
      </p:sp>
      <p:sp>
        <p:nvSpPr>
          <p:cNvPr id="73738" name="Text Box 10"/>
          <p:cNvSpPr txBox="1">
            <a:spLocks noChangeArrowheads="1"/>
          </p:cNvSpPr>
          <p:nvPr/>
        </p:nvSpPr>
        <p:spPr bwMode="auto">
          <a:xfrm>
            <a:off x="6012756" y="3717553"/>
            <a:ext cx="865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rgbClr val="FF3300"/>
                </a:solidFill>
              </a:rPr>
              <a:t>Ατμός</a:t>
            </a:r>
          </a:p>
        </p:txBody>
      </p:sp>
      <p:sp>
        <p:nvSpPr>
          <p:cNvPr id="73739" name="Text Box 11"/>
          <p:cNvSpPr txBox="1">
            <a:spLocks noChangeArrowheads="1"/>
          </p:cNvSpPr>
          <p:nvPr/>
        </p:nvSpPr>
        <p:spPr bwMode="auto">
          <a:xfrm>
            <a:off x="6696968" y="4725616"/>
            <a:ext cx="215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Σκόνη γάλακτος</a:t>
            </a:r>
          </a:p>
        </p:txBody>
      </p:sp>
      <p:sp>
        <p:nvSpPr>
          <p:cNvPr id="12"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Κονιοποιημένο γάλα</a:t>
            </a:r>
            <a:endParaRPr lang="en-US" sz="1400" dirty="0"/>
          </a:p>
        </p:txBody>
      </p:sp>
    </p:spTree>
    <p:extLst>
      <p:ext uri="{BB962C8B-B14F-4D97-AF65-F5344CB8AC3E}">
        <p14:creationId xmlns:p14="http://schemas.microsoft.com/office/powerpoint/2010/main" val="10439133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29/2005 9:46:36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heme/theme1.xml><?xml version="1.0" encoding="utf-8"?>
<a:theme xmlns:a="http://schemas.openxmlformats.org/drawingml/2006/main" name="Θέμα του Office">
  <a:themeElements>
    <a:clrScheme name="Προσαρμοσμένο 2">
      <a:dk1>
        <a:srgbClr val="000000"/>
      </a:dk1>
      <a:lt1>
        <a:sysClr val="window" lastClr="FFFFFF"/>
      </a:lt1>
      <a:dk2>
        <a:srgbClr val="FFFFFF"/>
      </a:dk2>
      <a:lt2>
        <a:srgbClr val="FFFFFF"/>
      </a:lt2>
      <a:accent1>
        <a:srgbClr val="000000"/>
      </a:accent1>
      <a:accent2>
        <a:srgbClr val="000000"/>
      </a:accent2>
      <a:accent3>
        <a:srgbClr val="000000"/>
      </a:accent3>
      <a:accent4>
        <a:srgbClr val="000000"/>
      </a:accent4>
      <a:accent5>
        <a:srgbClr val="000000"/>
      </a:accent5>
      <a:accent6>
        <a:srgbClr val="000000"/>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4B142B5-E03E-4E67-B8BF-C186FF71906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4676</TotalTime>
  <Words>4224</Words>
  <Application>Microsoft Office PowerPoint</Application>
  <PresentationFormat>Προβολή στην οθόνη (4:3)</PresentationFormat>
  <Paragraphs>561</Paragraphs>
  <Slides>65</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65</vt:i4>
      </vt:variant>
    </vt:vector>
  </HeadingPairs>
  <TitlesOfParts>
    <vt:vector size="66"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Κονιοποιημένο γάλα.</dc:subject>
  <dc:creator>Ελένη Μαλισσιόβα</dc:creator>
  <cp:keywords>Κονιοποιημένο γάλα</cp:keywords>
  <cp:lastModifiedBy>Windows User</cp:lastModifiedBy>
  <cp:revision>417</cp:revision>
  <dcterms:created xsi:type="dcterms:W3CDTF">2012-09-06T09:03:05Z</dcterms:created>
  <dcterms:modified xsi:type="dcterms:W3CDTF">2015-11-29T07:34:14Z</dcterms:modified>
</cp:coreProperties>
</file>