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89" r:id="rId2"/>
    <p:sldId id="257" r:id="rId3"/>
    <p:sldId id="259" r:id="rId4"/>
    <p:sldId id="261" r:id="rId5"/>
    <p:sldId id="262" r:id="rId6"/>
    <p:sldId id="264" r:id="rId7"/>
    <p:sldId id="266" r:id="rId8"/>
    <p:sldId id="529" r:id="rId9"/>
    <p:sldId id="531" r:id="rId10"/>
    <p:sldId id="532" r:id="rId11"/>
    <p:sldId id="530" r:id="rId12"/>
    <p:sldId id="533" r:id="rId13"/>
    <p:sldId id="534" r:id="rId14"/>
    <p:sldId id="535" r:id="rId15"/>
    <p:sldId id="537" r:id="rId16"/>
    <p:sldId id="538" r:id="rId17"/>
    <p:sldId id="539" r:id="rId18"/>
    <p:sldId id="542" r:id="rId19"/>
    <p:sldId id="543" r:id="rId20"/>
    <p:sldId id="544" r:id="rId21"/>
    <p:sldId id="545" r:id="rId22"/>
    <p:sldId id="546" r:id="rId23"/>
    <p:sldId id="547" r:id="rId24"/>
    <p:sldId id="548" r:id="rId25"/>
    <p:sldId id="549" r:id="rId26"/>
    <p:sldId id="550" r:id="rId27"/>
    <p:sldId id="551" r:id="rId28"/>
    <p:sldId id="552" r:id="rId29"/>
    <p:sldId id="493" r:id="rId30"/>
    <p:sldId id="536" r:id="rId31"/>
  </p:sldIdLst>
  <p:sldSz cx="9144000" cy="6858000" type="screen4x3"/>
  <p:notesSz cx="6858000" cy="9144000"/>
  <p:custDataLst>
    <p:tags r:id="rId33"/>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3735"/>
    <a:srgbClr val="BE4D4A"/>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399" autoAdjust="0"/>
    <p:restoredTop sz="99309" autoAdjust="0"/>
  </p:normalViewPr>
  <p:slideViewPr>
    <p:cSldViewPr>
      <p:cViewPr varScale="1">
        <p:scale>
          <a:sx n="84" d="100"/>
          <a:sy n="84" d="100"/>
        </p:scale>
        <p:origin x="950" y="7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26/11/2015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1CC6060F-A3B8-48C4-A518-8ACB621C12B0}" type="slidenum">
              <a:rPr lang="en-US"/>
              <a:pPr/>
              <a:t>10</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2139173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30</a:t>
            </a:fld>
            <a:endParaRPr lang="el-GR"/>
          </a:p>
        </p:txBody>
      </p:sp>
    </p:spTree>
    <p:extLst>
      <p:ext uri="{BB962C8B-B14F-4D97-AF65-F5344CB8AC3E}">
        <p14:creationId xmlns:p14="http://schemas.microsoft.com/office/powerpoint/2010/main" val="1454985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1CC6060F-A3B8-48C4-A518-8ACB621C12B0}" type="slidenum">
              <a:rPr lang="en-US"/>
              <a:pPr/>
              <a:t>8</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05918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1CC6060F-A3B8-48C4-A518-8ACB621C12B0}" type="slidenum">
              <a:rPr lang="en-US"/>
              <a:pPr/>
              <a:t>9</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553864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2816"/>
            <a:ext cx="7772400" cy="1470025"/>
          </a:xfrm>
        </p:spPr>
        <p:txBody>
          <a:bodyPr>
            <a:normAutofit/>
          </a:bodyPr>
          <a:lstStyle/>
          <a:p>
            <a:r>
              <a:rPr lang="el-GR" dirty="0" smtClean="0"/>
              <a:t>ΑΣΚΗΣΗ </a:t>
            </a:r>
            <a:r>
              <a:rPr lang="en-US" dirty="0" smtClean="0"/>
              <a:t>&amp; </a:t>
            </a:r>
            <a:r>
              <a:rPr lang="el-GR" dirty="0" smtClean="0"/>
              <a:t>ΨΥΧΙΚΗ ΥΓΕΙΑ </a:t>
            </a:r>
            <a:br>
              <a:rPr lang="el-GR" dirty="0" smtClean="0"/>
            </a:br>
            <a:r>
              <a:rPr lang="el-GR" dirty="0" smtClean="0"/>
              <a:t>ΣΤΗΝ ΤΡΙΤΗ ΗΛΙΚΙΑ</a:t>
            </a:r>
            <a:endParaRPr lang="el-GR" dirty="0"/>
          </a:p>
        </p:txBody>
      </p:sp>
      <p:sp>
        <p:nvSpPr>
          <p:cNvPr id="3" name="Υπότιτλος 2"/>
          <p:cNvSpPr>
            <a:spLocks noGrp="1"/>
          </p:cNvSpPr>
          <p:nvPr>
            <p:ph type="subTitle" idx="1"/>
          </p:nvPr>
        </p:nvSpPr>
        <p:spPr>
          <a:xfrm>
            <a:off x="323528" y="3044552"/>
            <a:ext cx="8424936" cy="1752600"/>
          </a:xfrm>
        </p:spPr>
        <p:txBody>
          <a:bodyPr>
            <a:noAutofit/>
          </a:bodyPr>
          <a:lstStyle/>
          <a:p>
            <a:r>
              <a:rPr lang="el-GR" sz="2600" b="1" dirty="0" smtClean="0"/>
              <a:t>Ενότητα </a:t>
            </a:r>
            <a:r>
              <a:rPr lang="en-US" sz="2600" b="1" dirty="0" smtClean="0"/>
              <a:t>4</a:t>
            </a:r>
            <a:r>
              <a:rPr lang="el-GR" sz="2600" b="1" dirty="0" smtClean="0"/>
              <a:t>:</a:t>
            </a:r>
            <a:r>
              <a:rPr lang="en-US" sz="2600" dirty="0" smtClean="0"/>
              <a:t> </a:t>
            </a:r>
            <a:r>
              <a:rPr lang="el-GR" sz="2600" dirty="0"/>
              <a:t>Υγεία, </a:t>
            </a:r>
            <a:r>
              <a:rPr lang="el-GR" sz="2600" dirty="0" err="1"/>
              <a:t>fitness</a:t>
            </a:r>
            <a:r>
              <a:rPr lang="el-GR" sz="2600" dirty="0"/>
              <a:t> και ευεξία κατά την αύξηση της </a:t>
            </a:r>
            <a:r>
              <a:rPr lang="el-GR" sz="2600" dirty="0" smtClean="0"/>
              <a:t>ηλικίας</a:t>
            </a:r>
          </a:p>
          <a:p>
            <a:endParaRPr lang="en-US" sz="2800" dirty="0" smtClean="0"/>
          </a:p>
          <a:p>
            <a:r>
              <a:rPr lang="el-GR" sz="2800" dirty="0" smtClean="0"/>
              <a:t>Βασιλική Ζήση, </a:t>
            </a:r>
            <a:r>
              <a:rPr lang="de-DE" sz="2800" dirty="0" smtClean="0"/>
              <a:t>Ph D</a:t>
            </a:r>
          </a:p>
          <a:p>
            <a:r>
              <a:rPr lang="el-GR" sz="2800" dirty="0" smtClean="0"/>
              <a:t>Τμήμα</a:t>
            </a:r>
            <a:r>
              <a:rPr lang="en-US" sz="2800" dirty="0" smtClean="0"/>
              <a:t> </a:t>
            </a:r>
            <a:r>
              <a:rPr lang="el-GR" sz="2800" dirty="0" smtClean="0"/>
              <a:t>Επιστήμης Φυσικής Αγωγής και Αθλητισμού</a:t>
            </a:r>
          </a:p>
        </p:txBody>
      </p:sp>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3" cstate="print"/>
          <a:srcRect/>
          <a:stretch>
            <a:fillRect/>
          </a:stretch>
        </p:blipFill>
        <p:spPr bwMode="auto">
          <a:xfrm>
            <a:off x="4222151" y="5591191"/>
            <a:ext cx="4310289" cy="1025873"/>
          </a:xfrm>
          <a:prstGeom prst="rect">
            <a:avLst/>
          </a:prstGeom>
          <a:noFill/>
          <a:ln w="12700">
            <a:solidFill>
              <a:schemeClr val="accent1"/>
            </a:solidFill>
          </a:ln>
        </p:spPr>
      </p:pic>
      <p:grpSp>
        <p:nvGrpSpPr>
          <p:cNvPr id="4" name="Group 11"/>
          <p:cNvGrpSpPr/>
          <p:nvPr/>
        </p:nvGrpSpPr>
        <p:grpSpPr>
          <a:xfrm>
            <a:off x="657244" y="468279"/>
            <a:ext cx="7875196" cy="1303321"/>
            <a:chOff x="583004" y="468279"/>
            <a:chExt cx="7875196" cy="1303321"/>
          </a:xfrm>
        </p:grpSpPr>
        <p:pic>
          <p:nvPicPr>
            <p:cNvPr id="8" name="Picture 7"/>
            <p:cNvPicPr>
              <a:picLocks noChangeAspect="1"/>
            </p:cNvPicPr>
            <p:nvPr/>
          </p:nvPicPr>
          <p:blipFill>
            <a:blip r:embed="rId4" cstate="print"/>
            <a:stretch>
              <a:fillRect/>
            </a:stretch>
          </p:blipFill>
          <p:spPr>
            <a:xfrm>
              <a:off x="6489226" y="468279"/>
              <a:ext cx="1968974" cy="1303321"/>
            </a:xfrm>
            <a:prstGeom prst="rect">
              <a:avLst/>
            </a:prstGeom>
          </p:spPr>
        </p:pic>
        <p:grpSp>
          <p:nvGrpSpPr>
            <p:cNvPr id="6" name="Group 10"/>
            <p:cNvGrpSpPr/>
            <p:nvPr/>
          </p:nvGrpSpPr>
          <p:grpSpPr>
            <a:xfrm>
              <a:off x="583004" y="520290"/>
              <a:ext cx="4706844" cy="1224136"/>
              <a:chOff x="510996" y="520290"/>
              <a:chExt cx="4706844" cy="1224136"/>
            </a:xfrm>
          </p:grpSpPr>
          <p:pic>
            <p:nvPicPr>
              <p:cNvPr id="1032" name="Picture 8" descr="http://www.med.uth.gr/UploadFiles/image/kentavro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996" y="520290"/>
                <a:ext cx="1224136" cy="122413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763688" y="831907"/>
                <a:ext cx="3454152" cy="576064"/>
              </a:xfrm>
              <a:prstGeom prst="rect">
                <a:avLst/>
              </a:prstGeom>
              <a:noFill/>
            </p:spPr>
            <p:txBody>
              <a:bodyPr vert="horz" wrap="none" lIns="91440" tIns="45720" rIns="91440" bIns="45720" rtlCol="0" anchor="ctr">
                <a:normAutofit/>
              </a:bodyPr>
              <a:lstStyle/>
              <a:p>
                <a:r>
                  <a:rPr lang="el-GR" sz="2200" b="1" dirty="0" smtClean="0">
                    <a:solidFill>
                      <a:srgbClr val="7F2F2D"/>
                    </a:solidFill>
                    <a:effectLst>
                      <a:outerShdw blurRad="38100" dist="38100" dir="2700000" algn="tl">
                        <a:srgbClr val="000000">
                          <a:alpha val="43137"/>
                        </a:srgbClr>
                      </a:outerShdw>
                    </a:effectLst>
                  </a:rPr>
                  <a:t>ΠΑΝΕΠΙΣΤΗΜΙΟ ΘΕΣΣΑΛΙΑΣ</a:t>
                </a:r>
              </a:p>
            </p:txBody>
          </p:sp>
        </p:grpSp>
      </p:grpSp>
      <p:pic>
        <p:nvPicPr>
          <p:cNvPr id="1026" name="Picture 2" descr="C:\Users\Billis\Documents\Τεφαα Open e-Class\vasilis-template'\tefaa-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2704" y="5607520"/>
            <a:ext cx="993216" cy="99321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D:\Τεφαα Open e-Class\ΘΕΟΔΩΡΑΚΗΣ ΜΑΘΗΜΑ\BYNCSA.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39975" y="5907088"/>
            <a:ext cx="1117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Στοιχεία της </a:t>
            </a:r>
            <a:r>
              <a:rPr lang="el-GR" dirty="0" smtClean="0"/>
              <a:t>Ποιότητας Ζωής</a:t>
            </a:r>
            <a:endParaRPr lang="el-GR" dirty="0"/>
          </a:p>
        </p:txBody>
      </p:sp>
      <p:pic>
        <p:nvPicPr>
          <p:cNvPr id="18" name="Content Placeholder 17"/>
          <p:cNvPicPr>
            <a:picLocks noGrp="1" noChangeAspect="1"/>
          </p:cNvPicPr>
          <p:nvPr>
            <p:ph idx="1"/>
          </p:nvPr>
        </p:nvPicPr>
        <p:blipFill>
          <a:blip r:embed="rId3"/>
          <a:stretch>
            <a:fillRect/>
          </a:stretch>
        </p:blipFill>
        <p:spPr>
          <a:xfrm>
            <a:off x="1273250" y="1600200"/>
            <a:ext cx="6597499" cy="4525963"/>
          </a:xfrm>
          <a:prstGeom prst="rect">
            <a:avLst/>
          </a:prstGeom>
        </p:spPr>
      </p:pic>
    </p:spTree>
    <p:extLst>
      <p:ext uri="{BB962C8B-B14F-4D97-AF65-F5344CB8AC3E}">
        <p14:creationId xmlns:p14="http://schemas.microsoft.com/office/powerpoint/2010/main" val="264997970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l-GR" dirty="0" smtClean="0"/>
              <a:t>Ψυχική ευεξία (</a:t>
            </a:r>
            <a:r>
              <a:rPr lang="en-US" dirty="0" smtClean="0"/>
              <a:t>wellbeing</a:t>
            </a:r>
            <a:r>
              <a:rPr lang="el-GR" dirty="0" smtClean="0"/>
              <a:t>)</a:t>
            </a:r>
            <a:endParaRPr lang="en-GB" i="1" dirty="0"/>
          </a:p>
        </p:txBody>
      </p:sp>
      <p:sp>
        <p:nvSpPr>
          <p:cNvPr id="6" name="Content Placeholder 5"/>
          <p:cNvSpPr>
            <a:spLocks noGrp="1"/>
          </p:cNvSpPr>
          <p:nvPr>
            <p:ph sz="half" idx="1"/>
          </p:nvPr>
        </p:nvSpPr>
        <p:spPr>
          <a:xfrm>
            <a:off x="457200" y="1600200"/>
            <a:ext cx="4114800" cy="4525963"/>
          </a:xfrm>
        </p:spPr>
        <p:txBody>
          <a:bodyPr>
            <a:normAutofit/>
          </a:bodyPr>
          <a:lstStyle/>
          <a:p>
            <a:pPr marL="0" indent="0">
              <a:buNone/>
            </a:pPr>
            <a:r>
              <a:rPr lang="el-GR" sz="2400" i="1" dirty="0"/>
              <a:t>Είναι ένα συναίσθημα που σχεδόν όλοι καταλαβαίνουμε, αλλά δεν μπορούμε να ορίσουμε …</a:t>
            </a:r>
          </a:p>
          <a:p>
            <a:pPr marL="0" indent="0" algn="r">
              <a:buNone/>
            </a:pPr>
            <a:r>
              <a:rPr lang="el-GR" sz="2400" dirty="0"/>
              <a:t>(</a:t>
            </a:r>
            <a:r>
              <a:rPr lang="el-GR" sz="2400" dirty="0" err="1"/>
              <a:t>Spirduso</a:t>
            </a:r>
            <a:r>
              <a:rPr lang="el-GR" sz="2400" dirty="0"/>
              <a:t>, </a:t>
            </a:r>
            <a:r>
              <a:rPr lang="el-GR" sz="2400" dirty="0" smtClean="0"/>
              <a:t>1995)</a:t>
            </a:r>
            <a:endParaRPr lang="el-GR" sz="2400"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11</a:t>
            </a:fld>
            <a:endParaRPr lang="el-GR" dirty="0"/>
          </a:p>
        </p:txBody>
      </p:sp>
      <p:pic>
        <p:nvPicPr>
          <p:cNvPr id="7" name="Content Placeholder 6" descr="eyewire_63057"/>
          <p:cNvPicPr>
            <a:picLocks noGrp="1" noChangeAspect="1" noChangeArrowheads="1"/>
          </p:cNvPicPr>
          <p:nvPr>
            <p:ph sz="half" idx="2"/>
          </p:nvPr>
        </p:nvPicPr>
        <p:blipFill>
          <a:blip r:embed="rId2" cstate="print"/>
          <a:srcRect/>
          <a:stretch>
            <a:fillRect/>
          </a:stretch>
        </p:blipFill>
        <p:spPr bwMode="auto">
          <a:xfrm>
            <a:off x="5124450" y="1844824"/>
            <a:ext cx="2857500" cy="1885950"/>
          </a:xfrm>
          <a:prstGeom prst="rect">
            <a:avLst/>
          </a:prstGeom>
          <a:noFill/>
        </p:spPr>
      </p:pic>
      <p:sp>
        <p:nvSpPr>
          <p:cNvPr id="9" name="Text Box 5"/>
          <p:cNvSpPr txBox="1">
            <a:spLocks noChangeArrowheads="1"/>
          </p:cNvSpPr>
          <p:nvPr/>
        </p:nvSpPr>
        <p:spPr bwMode="auto">
          <a:xfrm>
            <a:off x="1187624" y="4509120"/>
            <a:ext cx="7056783" cy="1446550"/>
          </a:xfrm>
          <a:prstGeom prst="rect">
            <a:avLst/>
          </a:prstGeom>
          <a:noFill/>
          <a:ln w="9525">
            <a:noFill/>
            <a:miter lim="800000"/>
            <a:headEnd/>
            <a:tailEnd/>
          </a:ln>
          <a:effectLst/>
        </p:spPr>
        <p:txBody>
          <a:bodyPr wrap="square">
            <a:spAutoFit/>
          </a:bodyPr>
          <a:lstStyle/>
          <a:p>
            <a:r>
              <a:rPr lang="el-GR" sz="2400" i="1" dirty="0"/>
              <a:t>Είναι γενικά παραδεκτό ότι η ψυχική ευεξία είναι ένα πολυδιάστατο φαινόμενο, ειδικά στους ηλικιωμένους</a:t>
            </a:r>
            <a:endParaRPr lang="en-US" sz="2400" i="1" dirty="0"/>
          </a:p>
          <a:p>
            <a:pPr algn="r"/>
            <a:endParaRPr lang="en-US" sz="2000" dirty="0"/>
          </a:p>
          <a:p>
            <a:pPr algn="r"/>
            <a:r>
              <a:rPr lang="en-US" sz="2000" dirty="0"/>
              <a:t>(</a:t>
            </a:r>
            <a:r>
              <a:rPr lang="en-US" sz="2000" dirty="0" err="1"/>
              <a:t>McAuley</a:t>
            </a:r>
            <a:r>
              <a:rPr lang="en-US" sz="2000" dirty="0"/>
              <a:t> &amp; Rudolph, 1995)</a:t>
            </a:r>
          </a:p>
        </p:txBody>
      </p:sp>
    </p:spTree>
    <p:extLst>
      <p:ext uri="{BB962C8B-B14F-4D97-AF65-F5344CB8AC3E}">
        <p14:creationId xmlns:p14="http://schemas.microsoft.com/office/powerpoint/2010/main" val="2981904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l-GR" dirty="0" smtClean="0"/>
              <a:t>Ψυχική ευεξία - </a:t>
            </a:r>
            <a:r>
              <a:rPr lang="el-GR" i="1" dirty="0" smtClean="0">
                <a:solidFill>
                  <a:srgbClr val="C00000"/>
                </a:solidFill>
              </a:rPr>
              <a:t>ορισμός</a:t>
            </a:r>
            <a:endParaRPr lang="en-GB" i="1" dirty="0">
              <a:solidFill>
                <a:srgbClr val="C00000"/>
              </a:solidFill>
            </a:endParaRPr>
          </a:p>
        </p:txBody>
      </p:sp>
      <p:sp>
        <p:nvSpPr>
          <p:cNvPr id="6" name="Content Placeholder 5"/>
          <p:cNvSpPr>
            <a:spLocks noGrp="1"/>
          </p:cNvSpPr>
          <p:nvPr>
            <p:ph idx="1"/>
          </p:nvPr>
        </p:nvSpPr>
        <p:spPr>
          <a:xfrm>
            <a:off x="457200" y="1744216"/>
            <a:ext cx="8229600" cy="4205064"/>
          </a:xfrm>
        </p:spPr>
        <p:txBody>
          <a:bodyPr>
            <a:normAutofit/>
          </a:bodyPr>
          <a:lstStyle/>
          <a:p>
            <a:pPr marL="0" indent="0">
              <a:buNone/>
            </a:pPr>
            <a:r>
              <a:rPr lang="el-GR" sz="2400" dirty="0"/>
              <a:t>Είναι ένα </a:t>
            </a:r>
            <a:r>
              <a:rPr lang="el-GR" sz="2400" u="sng" dirty="0"/>
              <a:t>θεωρητικό πλαίσιο </a:t>
            </a:r>
            <a:r>
              <a:rPr lang="el-GR" sz="2400" dirty="0"/>
              <a:t>που περιλαμβάνει τις έννοιες της ευχαρίστησης, αισιοδοξίας, ευτυχίας.</a:t>
            </a:r>
          </a:p>
          <a:p>
            <a:pPr marL="0" indent="0">
              <a:buNone/>
            </a:pPr>
            <a:r>
              <a:rPr lang="el-GR" sz="2400" dirty="0"/>
              <a:t>Η </a:t>
            </a:r>
            <a:r>
              <a:rPr lang="el-GR" sz="2400" b="1" dirty="0"/>
              <a:t>ευχαρίστηση</a:t>
            </a:r>
            <a:r>
              <a:rPr lang="el-GR" sz="2400" dirty="0"/>
              <a:t> εκφράζει την ικανοποίηση από την παρούσα κατάσταση. </a:t>
            </a:r>
          </a:p>
          <a:p>
            <a:pPr marL="0" indent="0">
              <a:buNone/>
            </a:pPr>
            <a:r>
              <a:rPr lang="el-GR" sz="2400" dirty="0"/>
              <a:t>Η </a:t>
            </a:r>
            <a:r>
              <a:rPr lang="el-GR" sz="2400" b="1" dirty="0"/>
              <a:t>αισιοδοξία</a:t>
            </a:r>
            <a:r>
              <a:rPr lang="el-GR" sz="2400" dirty="0"/>
              <a:t> δείχνει πόσο θετική είναι η πεποίθηση που έχει κάποιος για το πώς θα είναι η ζωή του στο μέλλον.</a:t>
            </a:r>
          </a:p>
          <a:p>
            <a:pPr marL="0" indent="0">
              <a:buNone/>
            </a:pPr>
            <a:r>
              <a:rPr lang="el-GR" sz="2400" dirty="0"/>
              <a:t>Η </a:t>
            </a:r>
            <a:r>
              <a:rPr lang="el-GR" sz="2400" b="1" dirty="0"/>
              <a:t>ευτυχία</a:t>
            </a:r>
            <a:r>
              <a:rPr lang="el-GR" sz="2400" dirty="0"/>
              <a:t> μπορεί να θεωρηθεί σαν την αναλογία θετικών / αρνητικών συναισθημάτων.</a:t>
            </a:r>
          </a:p>
          <a:p>
            <a:pPr marL="0" indent="0" algn="r">
              <a:buNone/>
            </a:pPr>
            <a:r>
              <a:rPr lang="el-GR" sz="2400" i="1" dirty="0" smtClean="0"/>
              <a:t>(</a:t>
            </a:r>
            <a:r>
              <a:rPr lang="el-GR" sz="2400" i="1" dirty="0" err="1"/>
              <a:t>Spirduso</a:t>
            </a:r>
            <a:r>
              <a:rPr lang="el-GR" sz="2400" i="1" dirty="0"/>
              <a:t>, </a:t>
            </a:r>
            <a:r>
              <a:rPr lang="el-GR" sz="2400" i="1" dirty="0" smtClean="0"/>
              <a:t>1995)</a:t>
            </a:r>
            <a:endParaRPr lang="el-GR" sz="2400" i="1"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12</a:t>
            </a:fld>
            <a:endParaRPr lang="el-GR" dirty="0"/>
          </a:p>
        </p:txBody>
      </p:sp>
    </p:spTree>
    <p:extLst>
      <p:ext uri="{BB962C8B-B14F-4D97-AF65-F5344CB8AC3E}">
        <p14:creationId xmlns:p14="http://schemas.microsoft.com/office/powerpoint/2010/main" val="4098302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l-GR" dirty="0" smtClean="0"/>
              <a:t>Ψυχική ευεξία - </a:t>
            </a:r>
            <a:r>
              <a:rPr lang="el-GR" i="1" dirty="0" smtClean="0">
                <a:solidFill>
                  <a:srgbClr val="C00000"/>
                </a:solidFill>
              </a:rPr>
              <a:t>α</a:t>
            </a:r>
            <a:r>
              <a:rPr lang="el-GR" i="1" dirty="0" smtClean="0">
                <a:solidFill>
                  <a:srgbClr val="C00000"/>
                </a:solidFill>
              </a:rPr>
              <a:t>ξιολόγηση</a:t>
            </a:r>
            <a:endParaRPr lang="el-GR" i="1" dirty="0">
              <a:solidFill>
                <a:srgbClr val="C00000"/>
              </a:solidFill>
            </a:endParaRPr>
          </a:p>
        </p:txBody>
      </p:sp>
      <p:sp>
        <p:nvSpPr>
          <p:cNvPr id="6" name="Content Placeholder 5"/>
          <p:cNvSpPr>
            <a:spLocks noGrp="1"/>
          </p:cNvSpPr>
          <p:nvPr>
            <p:ph idx="1"/>
          </p:nvPr>
        </p:nvSpPr>
        <p:spPr/>
        <p:txBody>
          <a:bodyPr>
            <a:normAutofit/>
          </a:bodyPr>
          <a:lstStyle/>
          <a:p>
            <a:pPr marL="0" indent="0">
              <a:buNone/>
            </a:pPr>
            <a:r>
              <a:rPr lang="el-GR" sz="2400" b="1" dirty="0"/>
              <a:t>Υποκειμενικές αναφορές.</a:t>
            </a:r>
          </a:p>
          <a:p>
            <a:pPr marL="0" indent="0">
              <a:buNone/>
            </a:pPr>
            <a:r>
              <a:rPr lang="el-GR" sz="2400" dirty="0"/>
              <a:t> </a:t>
            </a:r>
            <a:r>
              <a:rPr lang="el-GR" sz="2400" b="1" dirty="0"/>
              <a:t>Ερωτήσεις σε διάφορες διαστάσεις</a:t>
            </a:r>
          </a:p>
          <a:p>
            <a:pPr marL="0" indent="0">
              <a:buNone/>
            </a:pPr>
            <a:r>
              <a:rPr lang="el-GR" sz="2400" dirty="0"/>
              <a:t>Π.χ. 	γενικό συναίσθημα ευτυχίας στη ζωή τους</a:t>
            </a:r>
          </a:p>
          <a:p>
            <a:pPr marL="0" indent="0">
              <a:buNone/>
            </a:pPr>
            <a:r>
              <a:rPr lang="el-GR" sz="2400" dirty="0"/>
              <a:t>	ψυχική ευεξία σε διάφορους τομείς της ζωής 	(επάγγελμα, οικογένεια, εαυτός, </a:t>
            </a:r>
            <a:r>
              <a:rPr lang="el-GR" sz="2400" dirty="0" err="1"/>
              <a:t>κ.λ.π</a:t>
            </a:r>
            <a:r>
              <a:rPr lang="el-GR" sz="2400" dirty="0"/>
              <a:t>.)</a:t>
            </a:r>
          </a:p>
          <a:p>
            <a:pPr marL="0" indent="0">
              <a:buNone/>
            </a:pPr>
            <a:r>
              <a:rPr lang="el-GR" sz="2400" dirty="0"/>
              <a:t> </a:t>
            </a:r>
            <a:r>
              <a:rPr lang="el-GR" sz="2400" b="1" dirty="0"/>
              <a:t>Αξιολόγηση σε κλίμακα με διάφορους τρόπους</a:t>
            </a:r>
            <a:r>
              <a:rPr lang="el-GR" sz="2400" dirty="0"/>
              <a:t>, π.χ</a:t>
            </a:r>
            <a:r>
              <a:rPr lang="el-GR" sz="2400" dirty="0" smtClean="0"/>
              <a:t>.</a:t>
            </a:r>
          </a:p>
          <a:p>
            <a:pPr marL="0" indent="0">
              <a:buNone/>
            </a:pPr>
            <a:endParaRPr lang="el-GR" sz="2400" dirty="0"/>
          </a:p>
          <a:p>
            <a:pPr marL="0" indent="0">
              <a:buNone/>
            </a:pPr>
            <a:r>
              <a:rPr lang="el-GR" sz="2400" dirty="0"/>
              <a:t> </a:t>
            </a:r>
            <a:r>
              <a:rPr lang="el-GR" sz="2400" dirty="0" smtClean="0"/>
              <a:t>Ελληνική κλίμακα</a:t>
            </a:r>
            <a:r>
              <a:rPr lang="el-GR" sz="2400" dirty="0" smtClean="0">
                <a:sym typeface="Wingdings" panose="05000000000000000000" pitchFamily="2" charset="2"/>
              </a:rPr>
              <a:t></a:t>
            </a:r>
            <a:r>
              <a:rPr lang="el-GR" sz="2400" dirty="0" smtClean="0"/>
              <a:t> </a:t>
            </a:r>
            <a:r>
              <a:rPr lang="el-GR" sz="2400" dirty="0"/>
              <a:t>4 διαστάσεις:</a:t>
            </a:r>
          </a:p>
          <a:p>
            <a:pPr marL="0" indent="0">
              <a:buNone/>
            </a:pPr>
            <a:r>
              <a:rPr lang="el-GR" sz="2400" dirty="0"/>
              <a:t>Καθημερινή ζωή, σωματική υγεία, ψυχική υγεία, κοινωνική ζωή</a:t>
            </a:r>
          </a:p>
          <a:p>
            <a:pPr marL="0" indent="0">
              <a:buNone/>
            </a:pPr>
            <a:endParaRPr lang="el-GR" sz="2400"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13</a:t>
            </a:fld>
            <a:endParaRPr lang="el-GR" dirty="0"/>
          </a:p>
        </p:txBody>
      </p:sp>
      <p:sp>
        <p:nvSpPr>
          <p:cNvPr id="7" name="Rectangle 8"/>
          <p:cNvSpPr>
            <a:spLocks noChangeArrowheads="1"/>
          </p:cNvSpPr>
          <p:nvPr/>
        </p:nvSpPr>
        <p:spPr bwMode="auto">
          <a:xfrm>
            <a:off x="3244850" y="4508500"/>
            <a:ext cx="2652713" cy="579438"/>
          </a:xfrm>
          <a:prstGeom prst="rect">
            <a:avLst/>
          </a:prstGeom>
          <a:noFill/>
          <a:ln w="9525">
            <a:noFill/>
            <a:miter lim="800000"/>
            <a:headEnd/>
            <a:tailEnd/>
          </a:ln>
          <a:effectLst/>
        </p:spPr>
        <p:txBody>
          <a:bodyPr wrap="none">
            <a:spAutoFit/>
          </a:bodyPr>
          <a:lstStyle/>
          <a:p>
            <a:r>
              <a:rPr lang="en-US" sz="3200" dirty="0">
                <a:solidFill>
                  <a:schemeClr val="folHlink"/>
                </a:solidFill>
                <a:effectLst>
                  <a:outerShdw blurRad="38100" dist="38100" dir="2700000" algn="tl">
                    <a:srgbClr val="000000"/>
                  </a:outerShdw>
                </a:effectLst>
                <a:sym typeface="Wingdings" pitchFamily="2" charset="2"/>
              </a:rPr>
              <a:t> … … …  </a:t>
            </a:r>
            <a:endParaRPr lang="en-US" sz="3200" dirty="0">
              <a:solidFill>
                <a:schemeClr val="folHlink"/>
              </a:solidFill>
              <a:effectLst>
                <a:outerShdw blurRad="38100" dist="38100" dir="2700000" algn="tl">
                  <a:srgbClr val="000000"/>
                </a:outerShdw>
              </a:effectLst>
            </a:endParaRPr>
          </a:p>
        </p:txBody>
      </p:sp>
    </p:spTree>
    <p:extLst>
      <p:ext uri="{BB962C8B-B14F-4D97-AF65-F5344CB8AC3E}">
        <p14:creationId xmlns:p14="http://schemas.microsoft.com/office/powerpoint/2010/main" val="1336312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l-GR" dirty="0" smtClean="0"/>
              <a:t>Ψυχική ευεξία  </a:t>
            </a:r>
            <a:br>
              <a:rPr lang="el-GR" dirty="0" smtClean="0"/>
            </a:br>
            <a:r>
              <a:rPr lang="el-GR" i="1" dirty="0" smtClean="0">
                <a:solidFill>
                  <a:srgbClr val="C00000"/>
                </a:solidFill>
              </a:rPr>
              <a:t>ζητήματα αξιολόγησης Ι</a:t>
            </a:r>
            <a:endParaRPr lang="en-GB" i="1" dirty="0">
              <a:solidFill>
                <a:srgbClr val="C00000"/>
              </a:solidFill>
            </a:endParaRPr>
          </a:p>
        </p:txBody>
      </p:sp>
      <p:sp>
        <p:nvSpPr>
          <p:cNvPr id="6" name="Content Placeholder 5"/>
          <p:cNvSpPr>
            <a:spLocks noGrp="1"/>
          </p:cNvSpPr>
          <p:nvPr>
            <p:ph idx="1"/>
          </p:nvPr>
        </p:nvSpPr>
        <p:spPr>
          <a:xfrm>
            <a:off x="457200" y="1744216"/>
            <a:ext cx="8229600" cy="4205064"/>
          </a:xfrm>
        </p:spPr>
        <p:txBody>
          <a:bodyPr>
            <a:normAutofit lnSpcReduction="10000"/>
          </a:bodyPr>
          <a:lstStyle/>
          <a:p>
            <a:pPr marL="0" indent="0">
              <a:buNone/>
            </a:pPr>
            <a:r>
              <a:rPr lang="el-GR" sz="2400" dirty="0">
                <a:solidFill>
                  <a:srgbClr val="C00000"/>
                </a:solidFill>
              </a:rPr>
              <a:t>Τα τεστ που χρησιμοποιούνται για την αξιολόγηση των διαφορετικών στοιχείων της ψυχικής ευεξίας έχουν υψηλή συσχέτιση μεταξύ τους, ενώ συσχετίζονται  επίσης και με άλλες μεταβλητές.  </a:t>
            </a:r>
          </a:p>
          <a:p>
            <a:r>
              <a:rPr lang="el-GR" sz="2400" dirty="0" smtClean="0"/>
              <a:t>Η </a:t>
            </a:r>
            <a:r>
              <a:rPr lang="el-GR" sz="2400" dirty="0"/>
              <a:t>ψυχική ευεξία συσχετίζεται τόσο στενά με την ικανοποίηση από τη ζωή που είναι δύσκολο να διαχωρίσεις τις δύο μεταβλητές. </a:t>
            </a:r>
          </a:p>
          <a:p>
            <a:r>
              <a:rPr lang="el-GR" sz="2400" dirty="0" smtClean="0"/>
              <a:t>Η </a:t>
            </a:r>
            <a:r>
              <a:rPr lang="el-GR" sz="2400" dirty="0"/>
              <a:t>ικανοποίηση από τη ζωή τείνει να είναι σταθερή στους ηλικιωμένους. Επηρεάζεται όμως από την προηγούμενη ζωή αλλά και από τη δυνατότητα ανεξάρτητης διαβίωσης.</a:t>
            </a:r>
          </a:p>
          <a:p>
            <a:pPr marL="0" indent="0" algn="r">
              <a:buNone/>
            </a:pPr>
            <a:r>
              <a:rPr lang="el-GR" sz="2400" i="1" dirty="0" smtClean="0"/>
              <a:t>(</a:t>
            </a:r>
            <a:r>
              <a:rPr lang="el-GR" sz="2400" i="1" dirty="0" err="1"/>
              <a:t>Spirduso</a:t>
            </a:r>
            <a:r>
              <a:rPr lang="el-GR" sz="2400" i="1" dirty="0"/>
              <a:t>, </a:t>
            </a:r>
            <a:r>
              <a:rPr lang="el-GR" sz="2400" i="1" dirty="0" smtClean="0"/>
              <a:t>1995)</a:t>
            </a:r>
            <a:endParaRPr lang="el-GR" sz="2400" i="1"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14</a:t>
            </a:fld>
            <a:endParaRPr lang="el-GR" dirty="0"/>
          </a:p>
        </p:txBody>
      </p:sp>
    </p:spTree>
    <p:extLst>
      <p:ext uri="{BB962C8B-B14F-4D97-AF65-F5344CB8AC3E}">
        <p14:creationId xmlns:p14="http://schemas.microsoft.com/office/powerpoint/2010/main" val="37237193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l-GR" dirty="0" smtClean="0"/>
              <a:t>Ψυχική ευεξία  </a:t>
            </a:r>
            <a:br>
              <a:rPr lang="el-GR" dirty="0" smtClean="0"/>
            </a:br>
            <a:r>
              <a:rPr lang="el-GR" i="1" dirty="0" smtClean="0">
                <a:solidFill>
                  <a:srgbClr val="C00000"/>
                </a:solidFill>
              </a:rPr>
              <a:t>ζητήματα αξιολόγησης ΙΙ</a:t>
            </a:r>
            <a:endParaRPr lang="en-GB" i="1" dirty="0">
              <a:solidFill>
                <a:srgbClr val="C00000"/>
              </a:solidFill>
            </a:endParaRPr>
          </a:p>
        </p:txBody>
      </p:sp>
      <p:sp>
        <p:nvSpPr>
          <p:cNvPr id="6" name="Content Placeholder 5"/>
          <p:cNvSpPr>
            <a:spLocks noGrp="1"/>
          </p:cNvSpPr>
          <p:nvPr>
            <p:ph idx="1"/>
          </p:nvPr>
        </p:nvSpPr>
        <p:spPr>
          <a:xfrm>
            <a:off x="457200" y="1744216"/>
            <a:ext cx="8229600" cy="4493096"/>
          </a:xfrm>
        </p:spPr>
        <p:txBody>
          <a:bodyPr>
            <a:normAutofit lnSpcReduction="10000"/>
          </a:bodyPr>
          <a:lstStyle/>
          <a:p>
            <a:pPr marL="0" indent="0">
              <a:buNone/>
            </a:pPr>
            <a:r>
              <a:rPr lang="el-GR" sz="2400" dirty="0"/>
              <a:t>Η </a:t>
            </a:r>
            <a:r>
              <a:rPr lang="el-GR" sz="2400" b="1" dirty="0"/>
              <a:t>υγεία και οι φυσικές ικανότητες </a:t>
            </a:r>
            <a:r>
              <a:rPr lang="el-GR" sz="2400" dirty="0"/>
              <a:t>είναι σημαντικοί παράγοντες της ψυχικής ευεξίας  </a:t>
            </a:r>
            <a:endParaRPr lang="el-GR" sz="2400" dirty="0" smtClean="0"/>
          </a:p>
          <a:p>
            <a:pPr marL="4846638" indent="0">
              <a:buNone/>
            </a:pPr>
            <a:r>
              <a:rPr lang="el-GR" sz="2400" i="1" dirty="0" smtClean="0">
                <a:solidFill>
                  <a:srgbClr val="C00000"/>
                </a:solidFill>
              </a:rPr>
              <a:t>Μήπως αυτή η αμφίδρομη σχέση είναι προβληματική?</a:t>
            </a:r>
          </a:p>
          <a:p>
            <a:pPr marL="4846638" indent="0">
              <a:buNone/>
            </a:pPr>
            <a:endParaRPr lang="el-GR" sz="2400" dirty="0" smtClean="0"/>
          </a:p>
          <a:p>
            <a:pPr marL="0" indent="0">
              <a:buNone/>
            </a:pPr>
            <a:r>
              <a:rPr lang="el-GR" sz="2400" dirty="0" smtClean="0"/>
              <a:t>Η </a:t>
            </a:r>
            <a:r>
              <a:rPr lang="el-GR" sz="2400" dirty="0"/>
              <a:t>ψυχική ευεξία επηρεάζει τις συμπεριφορές υγείας. Τα άτομα με καλή ψυχική ευεξία και υψηλό αίσθημα ικανοποίησης από τη ζωή, είναι πιο πιθανό να υιοθετήσουν υγιεινές συνήθειες διαβίωσης για πρόληψη ασθενειών. </a:t>
            </a:r>
          </a:p>
          <a:p>
            <a:pPr marL="0" indent="0" algn="r">
              <a:buNone/>
            </a:pPr>
            <a:r>
              <a:rPr lang="el-GR" sz="2400" i="1" dirty="0" smtClean="0"/>
              <a:t>(</a:t>
            </a:r>
            <a:r>
              <a:rPr lang="el-GR" sz="2400" i="1" dirty="0" err="1"/>
              <a:t>Spirduso</a:t>
            </a:r>
            <a:r>
              <a:rPr lang="el-GR" sz="2400" i="1" dirty="0"/>
              <a:t>, </a:t>
            </a:r>
            <a:r>
              <a:rPr lang="el-GR" sz="2400" i="1" dirty="0" smtClean="0"/>
              <a:t>1995)</a:t>
            </a:r>
            <a:endParaRPr lang="el-GR" sz="2400" i="1"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15</a:t>
            </a:fld>
            <a:endParaRPr lang="el-GR" dirty="0"/>
          </a:p>
        </p:txBody>
      </p:sp>
      <p:sp>
        <p:nvSpPr>
          <p:cNvPr id="7" name="AutoShape 5"/>
          <p:cNvSpPr>
            <a:spLocks noChangeArrowheads="1"/>
          </p:cNvSpPr>
          <p:nvPr/>
        </p:nvSpPr>
        <p:spPr bwMode="auto">
          <a:xfrm>
            <a:off x="4139952" y="2492896"/>
            <a:ext cx="1008063" cy="1080120"/>
          </a:xfrm>
          <a:prstGeom prst="upDownArrow">
            <a:avLst>
              <a:gd name="adj1" fmla="val 50000"/>
              <a:gd name="adj2" fmla="val 20000"/>
            </a:avLst>
          </a:prstGeom>
          <a:solidFill>
            <a:schemeClr val="accent1"/>
          </a:solidFill>
          <a:ln w="9525">
            <a:solidFill>
              <a:schemeClr val="tx1"/>
            </a:solidFill>
            <a:miter lim="800000"/>
            <a:headEnd/>
            <a:tailEnd/>
          </a:ln>
          <a:effectLst/>
        </p:spPr>
        <p:txBody>
          <a:bodyPr vert="eaVert" wrap="none" anchor="ctr"/>
          <a:lstStyle/>
          <a:p>
            <a:endParaRPr lang="el-GR"/>
          </a:p>
        </p:txBody>
      </p:sp>
    </p:spTree>
    <p:extLst>
      <p:ext uri="{BB962C8B-B14F-4D97-AF65-F5344CB8AC3E}">
        <p14:creationId xmlns:p14="http://schemas.microsoft.com/office/powerpoint/2010/main" val="7916013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l-GR" dirty="0" smtClean="0"/>
              <a:t>Ψυχική ευεξία  </a:t>
            </a:r>
            <a:br>
              <a:rPr lang="el-GR" dirty="0" smtClean="0"/>
            </a:br>
            <a:r>
              <a:rPr lang="el-GR" i="1" dirty="0" smtClean="0">
                <a:solidFill>
                  <a:srgbClr val="C00000"/>
                </a:solidFill>
              </a:rPr>
              <a:t>άλλες επιδράσεις</a:t>
            </a:r>
            <a:endParaRPr lang="en-GB" i="1" dirty="0">
              <a:solidFill>
                <a:srgbClr val="C00000"/>
              </a:solidFill>
            </a:endParaRPr>
          </a:p>
        </p:txBody>
      </p:sp>
      <p:sp>
        <p:nvSpPr>
          <p:cNvPr id="6" name="Content Placeholder 5"/>
          <p:cNvSpPr>
            <a:spLocks noGrp="1"/>
          </p:cNvSpPr>
          <p:nvPr>
            <p:ph idx="1"/>
          </p:nvPr>
        </p:nvSpPr>
        <p:spPr/>
        <p:txBody>
          <a:bodyPr>
            <a:normAutofit/>
          </a:bodyPr>
          <a:lstStyle/>
          <a:p>
            <a:pPr marL="0" indent="0">
              <a:buNone/>
            </a:pPr>
            <a:endParaRPr lang="el-GR" sz="2400" dirty="0" smtClean="0"/>
          </a:p>
          <a:p>
            <a:pPr marL="0" indent="0">
              <a:buNone/>
            </a:pPr>
            <a:r>
              <a:rPr lang="el-GR" sz="2400" dirty="0" smtClean="0"/>
              <a:t>Στις </a:t>
            </a:r>
            <a:r>
              <a:rPr lang="el-GR" sz="2400" dirty="0"/>
              <a:t>μεγάλες ηλικίες η ψυχική ευεξία επηρεάζεται ακόμη από:</a:t>
            </a:r>
          </a:p>
          <a:p>
            <a:r>
              <a:rPr lang="el-GR" sz="2400" dirty="0" smtClean="0"/>
              <a:t>την </a:t>
            </a:r>
            <a:r>
              <a:rPr lang="el-GR" sz="2400" dirty="0" err="1"/>
              <a:t>κοινωνικο</a:t>
            </a:r>
            <a:r>
              <a:rPr lang="el-GR" sz="2400" dirty="0"/>
              <a:t>-οικονομική κατάσταση, </a:t>
            </a:r>
          </a:p>
          <a:p>
            <a:r>
              <a:rPr lang="el-GR" sz="2400" dirty="0"/>
              <a:t>το μορφωτικό επίπεδο, </a:t>
            </a:r>
          </a:p>
          <a:p>
            <a:r>
              <a:rPr lang="el-GR" sz="2400" dirty="0"/>
              <a:t>την οικογενειακή κατάσταση, </a:t>
            </a:r>
          </a:p>
          <a:p>
            <a:r>
              <a:rPr lang="el-GR" sz="2400" dirty="0"/>
              <a:t>τον τόπο διαμονής, </a:t>
            </a:r>
          </a:p>
          <a:p>
            <a:r>
              <a:rPr lang="el-GR" sz="2400" dirty="0"/>
              <a:t>την κοινωνική δραστηριότητα και αλληλεπίδραση</a:t>
            </a:r>
            <a:endParaRPr lang="el-GR" sz="2400" i="1"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16</a:t>
            </a:fld>
            <a:endParaRPr lang="el-GR" dirty="0"/>
          </a:p>
        </p:txBody>
      </p:sp>
    </p:spTree>
    <p:extLst>
      <p:ext uri="{BB962C8B-B14F-4D97-AF65-F5344CB8AC3E}">
        <p14:creationId xmlns:p14="http://schemas.microsoft.com/office/powerpoint/2010/main" val="15919748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l-GR" dirty="0" smtClean="0"/>
              <a:t>Ψυχική ευεξία  </a:t>
            </a:r>
            <a:br>
              <a:rPr lang="el-GR" dirty="0" smtClean="0"/>
            </a:br>
            <a:r>
              <a:rPr lang="el-GR" i="1" dirty="0" smtClean="0">
                <a:solidFill>
                  <a:srgbClr val="C00000"/>
                </a:solidFill>
              </a:rPr>
              <a:t>πολιτιστική ταυτότητα</a:t>
            </a:r>
            <a:endParaRPr lang="en-GB" i="1" dirty="0">
              <a:solidFill>
                <a:srgbClr val="C00000"/>
              </a:solidFill>
            </a:endParaRPr>
          </a:p>
        </p:txBody>
      </p:sp>
      <p:sp>
        <p:nvSpPr>
          <p:cNvPr id="6" name="Content Placeholder 5"/>
          <p:cNvSpPr>
            <a:spLocks noGrp="1"/>
          </p:cNvSpPr>
          <p:nvPr>
            <p:ph idx="1"/>
          </p:nvPr>
        </p:nvSpPr>
        <p:spPr>
          <a:xfrm>
            <a:off x="457200" y="1744216"/>
            <a:ext cx="8229600" cy="4205064"/>
          </a:xfrm>
        </p:spPr>
        <p:txBody>
          <a:bodyPr>
            <a:normAutofit lnSpcReduction="10000"/>
          </a:bodyPr>
          <a:lstStyle/>
          <a:p>
            <a:pPr marL="0" indent="0">
              <a:buNone/>
            </a:pPr>
            <a:r>
              <a:rPr lang="el-GR" sz="2400" dirty="0">
                <a:solidFill>
                  <a:srgbClr val="C00000"/>
                </a:solidFill>
              </a:rPr>
              <a:t>Θεωρείται ότι η πολιτιστική ταυτότητα μπορεί να επηρεάσει την ψυχική ευεξία</a:t>
            </a:r>
          </a:p>
          <a:p>
            <a:r>
              <a:rPr lang="el-GR" sz="2400" dirty="0"/>
              <a:t>Οι </a:t>
            </a:r>
            <a:r>
              <a:rPr lang="el-GR" sz="2400" dirty="0" err="1"/>
              <a:t>Ingerssol-Dayton</a:t>
            </a:r>
            <a:r>
              <a:rPr lang="el-GR" sz="2400" dirty="0"/>
              <a:t> </a:t>
            </a:r>
            <a:r>
              <a:rPr lang="el-GR" sz="2400" dirty="0" err="1"/>
              <a:t>et</a:t>
            </a:r>
            <a:r>
              <a:rPr lang="el-GR" sz="2400" dirty="0"/>
              <a:t> </a:t>
            </a:r>
            <a:r>
              <a:rPr lang="el-GR" sz="2400" dirty="0" err="1"/>
              <a:t>al</a:t>
            </a:r>
            <a:r>
              <a:rPr lang="el-GR" sz="2400" dirty="0"/>
              <a:t>. (2004) διέκριναν σε Ταϊλανδούς δύο όψεις στην ψυχική τους ευεξία: </a:t>
            </a:r>
            <a:r>
              <a:rPr lang="el-GR" sz="2400" dirty="0" err="1"/>
              <a:t>ενδοατομική</a:t>
            </a:r>
            <a:r>
              <a:rPr lang="el-GR" sz="2400" dirty="0"/>
              <a:t> και διαπροσωπική. </a:t>
            </a:r>
          </a:p>
          <a:p>
            <a:r>
              <a:rPr lang="el-GR" sz="2400" dirty="0" smtClean="0"/>
              <a:t>Θεώρησαν </a:t>
            </a:r>
            <a:r>
              <a:rPr lang="el-GR" sz="2400" dirty="0"/>
              <a:t>ότι αυτή η διπλή φύση της ψυχικής ευεξίας οφείλεται στην πίστη των Ταϊλανδών στο βουδισμό (</a:t>
            </a:r>
            <a:r>
              <a:rPr lang="el-GR" sz="2400" dirty="0" err="1"/>
              <a:t>Theravada</a:t>
            </a:r>
            <a:r>
              <a:rPr lang="el-GR" sz="2400" dirty="0"/>
              <a:t> </a:t>
            </a:r>
            <a:r>
              <a:rPr lang="el-GR" sz="2400" dirty="0" err="1"/>
              <a:t>Budddhism</a:t>
            </a:r>
            <a:r>
              <a:rPr lang="el-GR" sz="2400" dirty="0"/>
              <a:t>).</a:t>
            </a:r>
          </a:p>
          <a:p>
            <a:r>
              <a:rPr lang="el-GR" sz="2400" dirty="0" smtClean="0"/>
              <a:t>Δεν </a:t>
            </a:r>
            <a:r>
              <a:rPr lang="el-GR" sz="2400" dirty="0"/>
              <a:t>είναι όμως ξεκάθαρο αν αυτά τα αποτελέσματα ισχύουν και για άλλους ασιατικούς λαούς (με την ίδια θρησκεία) ή σε πληθυσμό άλλων χωρών με διαφορετική θρησκεία.</a:t>
            </a:r>
          </a:p>
        </p:txBody>
      </p:sp>
      <p:sp>
        <p:nvSpPr>
          <p:cNvPr id="4" name="Slide Number Placeholder 3"/>
          <p:cNvSpPr>
            <a:spLocks noGrp="1"/>
          </p:cNvSpPr>
          <p:nvPr>
            <p:ph type="sldNum" sz="quarter" idx="12"/>
          </p:nvPr>
        </p:nvSpPr>
        <p:spPr/>
        <p:txBody>
          <a:bodyPr/>
          <a:lstStyle/>
          <a:p>
            <a:fld id="{53C4726A-630D-4CB4-B088-BAB00F4188E9}" type="slidenum">
              <a:rPr lang="el-GR" smtClean="0"/>
              <a:pPr/>
              <a:t>17</a:t>
            </a:fld>
            <a:endParaRPr lang="el-GR" dirty="0"/>
          </a:p>
        </p:txBody>
      </p:sp>
    </p:spTree>
    <p:extLst>
      <p:ext uri="{BB962C8B-B14F-4D97-AF65-F5344CB8AC3E}">
        <p14:creationId xmlns:p14="http://schemas.microsoft.com/office/powerpoint/2010/main" val="28013242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Ψυχική ευεξία</a:t>
            </a:r>
            <a:br>
              <a:rPr lang="el-GR" dirty="0"/>
            </a:br>
            <a:r>
              <a:rPr lang="el-GR" dirty="0"/>
              <a:t>&amp; Φυσική Δραστηριότητα</a:t>
            </a:r>
            <a:endParaRPr lang="en-GB" dirty="0"/>
          </a:p>
        </p:txBody>
      </p:sp>
      <p:sp>
        <p:nvSpPr>
          <p:cNvPr id="3" name="Content Placeholder 2"/>
          <p:cNvSpPr>
            <a:spLocks noGrp="1"/>
          </p:cNvSpPr>
          <p:nvPr>
            <p:ph idx="1"/>
          </p:nvPr>
        </p:nvSpPr>
        <p:spPr/>
        <p:txBody>
          <a:bodyPr>
            <a:normAutofit fontScale="77500" lnSpcReduction="20000"/>
          </a:bodyPr>
          <a:lstStyle/>
          <a:p>
            <a:pPr marL="0" indent="0">
              <a:buNone/>
            </a:pPr>
            <a:r>
              <a:rPr lang="el-GR" b="1" dirty="0"/>
              <a:t>Αθλητικές Δραστηριότητες</a:t>
            </a:r>
          </a:p>
          <a:p>
            <a:r>
              <a:rPr lang="el-GR" dirty="0"/>
              <a:t>Η μακροχρόνια συμμετοχή σε αθλητικές δραστηριότητες συμβάλλει σημαντικά σε υψηλά επίπεδα ψυχικής ευεξίας. Ειδικά στα άτομα που θεωρούν τον αθλητισμό σημαντικό κομμάτι της ζωής τους,  η ικανοποίηση από τη ζωή είναι υψηλή.</a:t>
            </a:r>
          </a:p>
          <a:p>
            <a:pPr marL="0" indent="0">
              <a:buNone/>
            </a:pPr>
            <a:r>
              <a:rPr lang="el-GR" b="1" dirty="0"/>
              <a:t>Άμεσες επιδράσεις της άσκησης</a:t>
            </a:r>
          </a:p>
          <a:p>
            <a:r>
              <a:rPr lang="el-GR" dirty="0"/>
              <a:t>Τα περισσότερα άτομα αναφέρουν ότι αισθάνονται ευχάριστα αμέσως μόλις αρχίσουν να γυμνάζονται. Οι επιδράσεις της άσκησης στην ψυχική ευεξία επηρεάζονται από το βαθμό στον οποίο τα άτομα απολαμβάνουν την άσκηση και την σωματική κόπωση, καθώς και το βαθμό παρακίνησης τους</a:t>
            </a:r>
            <a:r>
              <a:rPr lang="el-GR" dirty="0" smtClean="0"/>
              <a:t>.</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18</a:t>
            </a:fld>
            <a:endParaRPr lang="el-GR" dirty="0"/>
          </a:p>
        </p:txBody>
      </p:sp>
    </p:spTree>
    <p:extLst>
      <p:ext uri="{BB962C8B-B14F-4D97-AF65-F5344CB8AC3E}">
        <p14:creationId xmlns:p14="http://schemas.microsoft.com/office/powerpoint/2010/main" val="17317473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4000" dirty="0">
                <a:solidFill>
                  <a:prstClr val="black"/>
                </a:solidFill>
              </a:rPr>
              <a:t>Ψυχική ευεξία</a:t>
            </a:r>
            <a:br>
              <a:rPr lang="el-GR" sz="4000" dirty="0">
                <a:solidFill>
                  <a:prstClr val="black"/>
                </a:solidFill>
              </a:rPr>
            </a:br>
            <a:r>
              <a:rPr lang="el-GR" sz="3600" dirty="0">
                <a:solidFill>
                  <a:srgbClr val="953735"/>
                </a:solidFill>
              </a:rPr>
              <a:t>Μακροχρόνιες επιδράσεις της άσκησης</a:t>
            </a:r>
            <a:endParaRPr lang="en-GB" dirty="0"/>
          </a:p>
        </p:txBody>
      </p:sp>
      <p:sp>
        <p:nvSpPr>
          <p:cNvPr id="3" name="Content Placeholder 2"/>
          <p:cNvSpPr>
            <a:spLocks noGrp="1"/>
          </p:cNvSpPr>
          <p:nvPr>
            <p:ph idx="1"/>
          </p:nvPr>
        </p:nvSpPr>
        <p:spPr/>
        <p:txBody>
          <a:bodyPr>
            <a:normAutofit fontScale="77500" lnSpcReduction="20000"/>
          </a:bodyPr>
          <a:lstStyle/>
          <a:p>
            <a:r>
              <a:rPr lang="el-GR" dirty="0"/>
              <a:t>Οι θετικές επιδράσεις της άσκησης στην ψυχική ευεξία εμφανίζονται ακόμη και όταν δεν υπάρχουν επιδράσεις σε ορισμένους από τους άλλους παράγοντες που επηρεάζουν την ψυχική ευεξία, όπως ψυχολογικοί παράγοντες, ποιότητα ζωής, πνευματική υγεία.</a:t>
            </a:r>
          </a:p>
          <a:p>
            <a:endParaRPr lang="el-GR" dirty="0"/>
          </a:p>
          <a:p>
            <a:r>
              <a:rPr lang="el-GR" dirty="0"/>
              <a:t>Τα αποτελέσματα των ερευνών για τη σχέση άσκησης – ψυχικής ευεξίας είναι </a:t>
            </a:r>
            <a:r>
              <a:rPr lang="el-GR" b="1" dirty="0"/>
              <a:t>αντικρουόμενα</a:t>
            </a:r>
            <a:r>
              <a:rPr lang="el-GR" dirty="0"/>
              <a:t>. Θεωρείται ότι οι ηλικιωμένοι αισθάνονται ότι έχουν καλύτερη λειτουργική ικανότητα και επομένως καλύτερη ψυχική ευεξία, μόνο όσο ασκούνται. </a:t>
            </a:r>
          </a:p>
          <a:p>
            <a:pPr marL="0" indent="0" algn="r">
              <a:buNone/>
            </a:pPr>
            <a:r>
              <a:rPr lang="el-GR" dirty="0"/>
              <a:t>(</a:t>
            </a:r>
            <a:r>
              <a:rPr lang="el-GR" dirty="0" err="1"/>
              <a:t>Spirduso</a:t>
            </a:r>
            <a:r>
              <a:rPr lang="el-GR" dirty="0"/>
              <a:t>, 1995</a:t>
            </a:r>
            <a:r>
              <a:rPr lang="el-GR" dirty="0" smtClean="0"/>
              <a:t>)</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19</a:t>
            </a:fld>
            <a:endParaRPr lang="el-GR" dirty="0"/>
          </a:p>
        </p:txBody>
      </p:sp>
    </p:spTree>
    <p:extLst>
      <p:ext uri="{BB962C8B-B14F-4D97-AF65-F5344CB8AC3E}">
        <p14:creationId xmlns:p14="http://schemas.microsoft.com/office/powerpoint/2010/main" val="1575450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sp>
        <p:nvSpPr>
          <p:cNvPr id="3" name="Θέση αριθμού διαφάνειας 2"/>
          <p:cNvSpPr>
            <a:spLocks noGrp="1"/>
          </p:cNvSpPr>
          <p:nvPr>
            <p:ph type="sldNum" sz="quarter" idx="12"/>
          </p:nvPr>
        </p:nvSpPr>
        <p:spPr/>
        <p:txBody>
          <a:bodyPr/>
          <a:lstStyle/>
          <a:p>
            <a:fld id="{53C4726A-630D-4CB4-B088-BAB00F4188E9}" type="slidenum">
              <a:rPr lang="el-GR" smtClean="0"/>
              <a:pPr/>
              <a:t>2</a:t>
            </a:fld>
            <a:endParaRPr lang="el-GR" dirty="0"/>
          </a:p>
        </p:txBody>
      </p:sp>
      <p:pic>
        <p:nvPicPr>
          <p:cNvPr id="7" name="Picture 12" descr="D:\Τεφαα Open e-Class\ΘΕΟΔΩΡΑΚΗΣ ΜΑΘΗΜΑ\BYNCS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3928" y="4869160"/>
            <a:ext cx="1117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4000" dirty="0">
                <a:solidFill>
                  <a:prstClr val="black"/>
                </a:solidFill>
              </a:rPr>
              <a:t>Ψυχική </a:t>
            </a:r>
            <a:r>
              <a:rPr lang="el-GR" sz="4000" dirty="0" smtClean="0">
                <a:solidFill>
                  <a:prstClr val="black"/>
                </a:solidFill>
              </a:rPr>
              <a:t>ευεξία</a:t>
            </a:r>
            <a:r>
              <a:rPr lang="en-US" sz="4000" dirty="0" smtClean="0">
                <a:solidFill>
                  <a:prstClr val="black"/>
                </a:solidFill>
              </a:rPr>
              <a:t> </a:t>
            </a:r>
            <a:r>
              <a:rPr lang="el-GR" sz="4000" dirty="0" smtClean="0">
                <a:solidFill>
                  <a:prstClr val="black"/>
                </a:solidFill>
              </a:rPr>
              <a:t>&amp; Φυσική Δραστηριότητα</a:t>
            </a:r>
            <a:r>
              <a:rPr lang="el-GR" sz="4000" dirty="0">
                <a:solidFill>
                  <a:prstClr val="black"/>
                </a:solidFill>
              </a:rPr>
              <a:t/>
            </a:r>
            <a:br>
              <a:rPr lang="el-GR" sz="4000" dirty="0">
                <a:solidFill>
                  <a:prstClr val="black"/>
                </a:solidFill>
              </a:rPr>
            </a:br>
            <a:r>
              <a:rPr lang="el-GR" sz="3600" dirty="0" smtClean="0">
                <a:solidFill>
                  <a:srgbClr val="953735"/>
                </a:solidFill>
              </a:rPr>
              <a:t>Ερευνητικά δεδομένα</a:t>
            </a:r>
            <a:endParaRPr lang="en-GB" dirty="0"/>
          </a:p>
        </p:txBody>
      </p:sp>
      <p:sp>
        <p:nvSpPr>
          <p:cNvPr id="3" name="Content Placeholder 2"/>
          <p:cNvSpPr>
            <a:spLocks noGrp="1"/>
          </p:cNvSpPr>
          <p:nvPr>
            <p:ph idx="1"/>
          </p:nvPr>
        </p:nvSpPr>
        <p:spPr/>
        <p:txBody>
          <a:bodyPr>
            <a:normAutofit/>
          </a:bodyPr>
          <a:lstStyle/>
          <a:p>
            <a:pPr marL="0" indent="0" algn="r">
              <a:buNone/>
            </a:pPr>
            <a:r>
              <a:rPr lang="el-GR" b="1" dirty="0" err="1"/>
              <a:t>Μετα</a:t>
            </a:r>
            <a:r>
              <a:rPr lang="el-GR" b="1" dirty="0"/>
              <a:t>-ανάλυση προγραμμάτων </a:t>
            </a:r>
            <a:r>
              <a:rPr lang="el-GR" b="1" dirty="0" smtClean="0"/>
              <a:t>παρέμβασης</a:t>
            </a:r>
            <a:r>
              <a:rPr lang="el-GR" dirty="0" smtClean="0"/>
              <a:t/>
            </a:r>
            <a:br>
              <a:rPr lang="el-GR" dirty="0" smtClean="0"/>
            </a:br>
            <a:r>
              <a:rPr lang="el-GR" dirty="0" smtClean="0"/>
              <a:t> </a:t>
            </a:r>
            <a:r>
              <a:rPr lang="el-GR" dirty="0"/>
              <a:t>(</a:t>
            </a:r>
            <a:r>
              <a:rPr lang="el-GR" dirty="0" err="1"/>
              <a:t>Netz</a:t>
            </a:r>
            <a:r>
              <a:rPr lang="el-GR" dirty="0"/>
              <a:t> </a:t>
            </a:r>
            <a:r>
              <a:rPr lang="el-GR" dirty="0" err="1"/>
              <a:t>et</a:t>
            </a:r>
            <a:r>
              <a:rPr lang="el-GR" dirty="0"/>
              <a:t> </a:t>
            </a:r>
            <a:r>
              <a:rPr lang="el-GR" dirty="0" err="1"/>
              <a:t>al</a:t>
            </a:r>
            <a:r>
              <a:rPr lang="el-GR" dirty="0"/>
              <a:t>., 2005</a:t>
            </a:r>
            <a:r>
              <a:rPr lang="el-GR" dirty="0" smtClean="0"/>
              <a:t>)</a:t>
            </a:r>
          </a:p>
          <a:p>
            <a:pPr marL="0" indent="0">
              <a:buNone/>
            </a:pPr>
            <a:r>
              <a:rPr lang="el-GR" b="1" dirty="0"/>
              <a:t>36 έρευνες </a:t>
            </a:r>
          </a:p>
          <a:p>
            <a:pPr marL="712788" indent="0">
              <a:buNone/>
            </a:pPr>
            <a:r>
              <a:rPr lang="el-GR" dirty="0"/>
              <a:t>Εξέταζαν την επίδραση προγραμμάτων παρέμβασης με άσκηση ή φυσική δραστηριότητα σε τομείς ψυχικής ευεξίας των ηλικιωμένων.</a:t>
            </a:r>
          </a:p>
          <a:p>
            <a:pPr marL="0" indent="0">
              <a:buNone/>
            </a:pPr>
            <a:r>
              <a:rPr lang="el-GR" b="1" dirty="0"/>
              <a:t>Ηλικία συμμετεχόντων   &gt; 54 ετών </a:t>
            </a:r>
          </a:p>
        </p:txBody>
      </p:sp>
      <p:sp>
        <p:nvSpPr>
          <p:cNvPr id="4" name="Slide Number Placeholder 3"/>
          <p:cNvSpPr>
            <a:spLocks noGrp="1"/>
          </p:cNvSpPr>
          <p:nvPr>
            <p:ph type="sldNum" sz="quarter" idx="12"/>
          </p:nvPr>
        </p:nvSpPr>
        <p:spPr/>
        <p:txBody>
          <a:bodyPr/>
          <a:lstStyle/>
          <a:p>
            <a:fld id="{53C4726A-630D-4CB4-B088-BAB00F4188E9}" type="slidenum">
              <a:rPr lang="el-GR" smtClean="0"/>
              <a:pPr/>
              <a:t>20</a:t>
            </a:fld>
            <a:endParaRPr lang="el-GR" dirty="0"/>
          </a:p>
        </p:txBody>
      </p:sp>
      <p:sp>
        <p:nvSpPr>
          <p:cNvPr id="5" name="Oval 10"/>
          <p:cNvSpPr>
            <a:spLocks noChangeArrowheads="1"/>
          </p:cNvSpPr>
          <p:nvPr/>
        </p:nvSpPr>
        <p:spPr bwMode="auto">
          <a:xfrm>
            <a:off x="4355976" y="5334000"/>
            <a:ext cx="1368425" cy="792163"/>
          </a:xfrm>
          <a:prstGeom prst="ellipse">
            <a:avLst/>
          </a:prstGeom>
          <a:noFill/>
          <a:ln w="28575">
            <a:solidFill>
              <a:srgbClr val="953735"/>
            </a:solidFill>
            <a:round/>
            <a:headEnd/>
            <a:tailEnd/>
          </a:ln>
          <a:effectLst/>
        </p:spPr>
        <p:txBody>
          <a:bodyPr wrap="none" anchor="ctr"/>
          <a:lstStyle/>
          <a:p>
            <a:endParaRPr lang="el-GR"/>
          </a:p>
        </p:txBody>
      </p:sp>
    </p:spTree>
    <p:extLst>
      <p:ext uri="{BB962C8B-B14F-4D97-AF65-F5344CB8AC3E}">
        <p14:creationId xmlns:p14="http://schemas.microsoft.com/office/powerpoint/2010/main" val="1299045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4000" dirty="0">
                <a:solidFill>
                  <a:prstClr val="black"/>
                </a:solidFill>
              </a:rPr>
              <a:t>Ψυχική </a:t>
            </a:r>
            <a:r>
              <a:rPr lang="el-GR" sz="4000" dirty="0" smtClean="0">
                <a:solidFill>
                  <a:prstClr val="black"/>
                </a:solidFill>
              </a:rPr>
              <a:t>ευεξία</a:t>
            </a:r>
            <a:r>
              <a:rPr lang="en-US" sz="4000" dirty="0" smtClean="0">
                <a:solidFill>
                  <a:prstClr val="black"/>
                </a:solidFill>
              </a:rPr>
              <a:t> </a:t>
            </a:r>
            <a:r>
              <a:rPr lang="el-GR" sz="4000" dirty="0" smtClean="0">
                <a:solidFill>
                  <a:prstClr val="black"/>
                </a:solidFill>
              </a:rPr>
              <a:t>&amp; Φυσική Δραστηριότητα</a:t>
            </a:r>
            <a:r>
              <a:rPr lang="el-GR" sz="4000" dirty="0">
                <a:solidFill>
                  <a:prstClr val="black"/>
                </a:solidFill>
              </a:rPr>
              <a:t/>
            </a:r>
            <a:br>
              <a:rPr lang="el-GR" sz="4000" dirty="0">
                <a:solidFill>
                  <a:prstClr val="black"/>
                </a:solidFill>
              </a:rPr>
            </a:br>
            <a:r>
              <a:rPr lang="el-GR" sz="3600" dirty="0" smtClean="0">
                <a:solidFill>
                  <a:srgbClr val="953735"/>
                </a:solidFill>
              </a:rPr>
              <a:t>Έρευνα </a:t>
            </a:r>
            <a:r>
              <a:rPr lang="en-GB" sz="3600" dirty="0" err="1">
                <a:solidFill>
                  <a:srgbClr val="953735"/>
                </a:solidFill>
              </a:rPr>
              <a:t>Netz</a:t>
            </a:r>
            <a:r>
              <a:rPr lang="en-GB" sz="3600" dirty="0">
                <a:solidFill>
                  <a:srgbClr val="953735"/>
                </a:solidFill>
              </a:rPr>
              <a:t> et al</a:t>
            </a:r>
            <a:r>
              <a:rPr lang="en-GB" sz="3600" dirty="0" smtClean="0">
                <a:solidFill>
                  <a:srgbClr val="953735"/>
                </a:solidFill>
              </a:rPr>
              <a:t>. </a:t>
            </a:r>
            <a:r>
              <a:rPr lang="el-GR" sz="3600" dirty="0" smtClean="0">
                <a:solidFill>
                  <a:srgbClr val="953735"/>
                </a:solidFill>
              </a:rPr>
              <a:t>(</a:t>
            </a:r>
            <a:r>
              <a:rPr lang="en-GB" sz="3600" dirty="0" smtClean="0">
                <a:solidFill>
                  <a:srgbClr val="953735"/>
                </a:solidFill>
              </a:rPr>
              <a:t>2005</a:t>
            </a:r>
            <a:r>
              <a:rPr lang="el-GR" sz="3600" dirty="0" smtClean="0">
                <a:solidFill>
                  <a:srgbClr val="953735"/>
                </a:solidFill>
              </a:rPr>
              <a:t>) – Μέθοδος Ι</a:t>
            </a:r>
            <a:endParaRPr lang="en-GB" dirty="0"/>
          </a:p>
        </p:txBody>
      </p:sp>
      <p:sp>
        <p:nvSpPr>
          <p:cNvPr id="3" name="Content Placeholder 2"/>
          <p:cNvSpPr>
            <a:spLocks noGrp="1"/>
          </p:cNvSpPr>
          <p:nvPr>
            <p:ph idx="1"/>
          </p:nvPr>
        </p:nvSpPr>
        <p:spPr/>
        <p:txBody>
          <a:bodyPr>
            <a:normAutofit fontScale="77500" lnSpcReduction="20000"/>
          </a:bodyPr>
          <a:lstStyle/>
          <a:p>
            <a:pPr marL="0" indent="0">
              <a:spcAft>
                <a:spcPts val="1200"/>
              </a:spcAft>
              <a:buNone/>
            </a:pPr>
            <a:r>
              <a:rPr lang="el-GR" b="1" dirty="0"/>
              <a:t>ταξινόμηση σε 4 διαστάσεις</a:t>
            </a:r>
          </a:p>
          <a:p>
            <a:pPr marL="182563" indent="0">
              <a:buNone/>
            </a:pPr>
            <a:r>
              <a:rPr lang="el-GR" i="1" dirty="0" smtClean="0"/>
              <a:t>α</a:t>
            </a:r>
            <a:r>
              <a:rPr lang="el-GR" i="1" dirty="0"/>
              <a:t>) Συναισθηματική ευεξία</a:t>
            </a:r>
          </a:p>
          <a:p>
            <a:pPr marL="357188" indent="0">
              <a:buNone/>
            </a:pPr>
            <a:r>
              <a:rPr lang="el-GR" dirty="0"/>
              <a:t>Άγχος προδιάθεσης και κατάστασης, ένταση, κατάθλιψη, θυμός, μπέρδεμα, ενέργεια, ζωντάνια, κούραση, θετική στάση, αρνητική στάση και αισιοδοξία</a:t>
            </a:r>
          </a:p>
          <a:p>
            <a:pPr marL="182563" indent="0">
              <a:buNone/>
            </a:pPr>
            <a:endParaRPr lang="el-GR" dirty="0"/>
          </a:p>
          <a:p>
            <a:pPr marL="182563" indent="0">
              <a:buNone/>
            </a:pPr>
            <a:r>
              <a:rPr lang="el-GR" i="1" dirty="0"/>
              <a:t>β) Αυτό-αντίληψη</a:t>
            </a:r>
          </a:p>
          <a:p>
            <a:pPr marL="357188" indent="0">
              <a:buNone/>
            </a:pPr>
            <a:r>
              <a:rPr lang="el-GR" dirty="0"/>
              <a:t>(αυτό-αποτελεσματικότητα, αυτό-αξία, αυτό-εκτίμηση, αυτό-συναίσθημα, εικόνα σώματος, αντιλαμβανόμενο </a:t>
            </a:r>
            <a:r>
              <a:rPr lang="el-GR" dirty="0" err="1"/>
              <a:t>fitness</a:t>
            </a:r>
            <a:r>
              <a:rPr lang="el-GR" dirty="0"/>
              <a:t>, αίσθηση ελέγχου και εστία ελέγχου)</a:t>
            </a:r>
          </a:p>
        </p:txBody>
      </p:sp>
      <p:sp>
        <p:nvSpPr>
          <p:cNvPr id="4" name="Slide Number Placeholder 3"/>
          <p:cNvSpPr>
            <a:spLocks noGrp="1"/>
          </p:cNvSpPr>
          <p:nvPr>
            <p:ph type="sldNum" sz="quarter" idx="12"/>
          </p:nvPr>
        </p:nvSpPr>
        <p:spPr/>
        <p:txBody>
          <a:bodyPr/>
          <a:lstStyle/>
          <a:p>
            <a:fld id="{53C4726A-630D-4CB4-B088-BAB00F4188E9}" type="slidenum">
              <a:rPr lang="el-GR" smtClean="0"/>
              <a:pPr/>
              <a:t>21</a:t>
            </a:fld>
            <a:endParaRPr lang="el-GR" dirty="0"/>
          </a:p>
        </p:txBody>
      </p:sp>
    </p:spTree>
    <p:extLst>
      <p:ext uri="{BB962C8B-B14F-4D97-AF65-F5344CB8AC3E}">
        <p14:creationId xmlns:p14="http://schemas.microsoft.com/office/powerpoint/2010/main" val="8705066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4000" dirty="0">
                <a:solidFill>
                  <a:prstClr val="black"/>
                </a:solidFill>
              </a:rPr>
              <a:t>Ψυχική </a:t>
            </a:r>
            <a:r>
              <a:rPr lang="el-GR" sz="4000" dirty="0" smtClean="0">
                <a:solidFill>
                  <a:prstClr val="black"/>
                </a:solidFill>
              </a:rPr>
              <a:t>ευεξία</a:t>
            </a:r>
            <a:r>
              <a:rPr lang="en-US" sz="4000" dirty="0" smtClean="0">
                <a:solidFill>
                  <a:prstClr val="black"/>
                </a:solidFill>
              </a:rPr>
              <a:t> </a:t>
            </a:r>
            <a:r>
              <a:rPr lang="el-GR" sz="4000" dirty="0" smtClean="0">
                <a:solidFill>
                  <a:prstClr val="black"/>
                </a:solidFill>
              </a:rPr>
              <a:t>&amp; Φυσική Δραστηριότητα</a:t>
            </a:r>
            <a:r>
              <a:rPr lang="el-GR" sz="4000" dirty="0">
                <a:solidFill>
                  <a:prstClr val="black"/>
                </a:solidFill>
              </a:rPr>
              <a:t/>
            </a:r>
            <a:br>
              <a:rPr lang="el-GR" sz="4000" dirty="0">
                <a:solidFill>
                  <a:prstClr val="black"/>
                </a:solidFill>
              </a:rPr>
            </a:br>
            <a:r>
              <a:rPr lang="el-GR" sz="3600" dirty="0" smtClean="0">
                <a:solidFill>
                  <a:srgbClr val="953735"/>
                </a:solidFill>
              </a:rPr>
              <a:t>Έρευνα </a:t>
            </a:r>
            <a:r>
              <a:rPr lang="en-GB" sz="3600" dirty="0" err="1">
                <a:solidFill>
                  <a:srgbClr val="953735"/>
                </a:solidFill>
              </a:rPr>
              <a:t>Netz</a:t>
            </a:r>
            <a:r>
              <a:rPr lang="en-GB" sz="3600" dirty="0">
                <a:solidFill>
                  <a:srgbClr val="953735"/>
                </a:solidFill>
              </a:rPr>
              <a:t> et al</a:t>
            </a:r>
            <a:r>
              <a:rPr lang="en-GB" sz="3600" dirty="0" smtClean="0">
                <a:solidFill>
                  <a:srgbClr val="953735"/>
                </a:solidFill>
              </a:rPr>
              <a:t>. </a:t>
            </a:r>
            <a:r>
              <a:rPr lang="el-GR" sz="3600" dirty="0" smtClean="0">
                <a:solidFill>
                  <a:srgbClr val="953735"/>
                </a:solidFill>
              </a:rPr>
              <a:t>(</a:t>
            </a:r>
            <a:r>
              <a:rPr lang="en-GB" sz="3600" dirty="0" smtClean="0">
                <a:solidFill>
                  <a:srgbClr val="953735"/>
                </a:solidFill>
              </a:rPr>
              <a:t>2005</a:t>
            </a:r>
            <a:r>
              <a:rPr lang="el-GR" sz="3600" dirty="0" smtClean="0">
                <a:solidFill>
                  <a:srgbClr val="953735"/>
                </a:solidFill>
              </a:rPr>
              <a:t>) – Μέθοδος ΙΙ</a:t>
            </a:r>
            <a:endParaRPr lang="en-GB" dirty="0"/>
          </a:p>
        </p:txBody>
      </p:sp>
      <p:sp>
        <p:nvSpPr>
          <p:cNvPr id="3" name="Content Placeholder 2"/>
          <p:cNvSpPr>
            <a:spLocks noGrp="1"/>
          </p:cNvSpPr>
          <p:nvPr>
            <p:ph idx="1"/>
          </p:nvPr>
        </p:nvSpPr>
        <p:spPr/>
        <p:txBody>
          <a:bodyPr>
            <a:normAutofit/>
          </a:bodyPr>
          <a:lstStyle/>
          <a:p>
            <a:pPr marL="0" indent="0">
              <a:spcAft>
                <a:spcPts val="1200"/>
              </a:spcAft>
              <a:buNone/>
            </a:pPr>
            <a:r>
              <a:rPr lang="el-GR" b="1" dirty="0"/>
              <a:t>ταξινόμηση σε 4 διαστάσεις</a:t>
            </a:r>
          </a:p>
          <a:p>
            <a:pPr marL="182563" indent="0">
              <a:spcAft>
                <a:spcPts val="1200"/>
              </a:spcAft>
              <a:buNone/>
            </a:pPr>
            <a:r>
              <a:rPr lang="el-GR" i="1" dirty="0"/>
              <a:t>γ</a:t>
            </a:r>
            <a:r>
              <a:rPr lang="el-GR" i="1" dirty="0" smtClean="0"/>
              <a:t>) </a:t>
            </a:r>
            <a:r>
              <a:rPr lang="el-GR" i="1" dirty="0"/>
              <a:t>Σωματική ευεξία</a:t>
            </a:r>
          </a:p>
          <a:p>
            <a:pPr marL="357188" indent="0">
              <a:spcBef>
                <a:spcPts val="0"/>
              </a:spcBef>
              <a:buNone/>
            </a:pPr>
            <a:r>
              <a:rPr lang="el-GR" dirty="0"/>
              <a:t>πόνος και αντίληψη φυσικών </a:t>
            </a:r>
            <a:r>
              <a:rPr lang="el-GR" dirty="0" smtClean="0"/>
              <a:t>συμπτωμάτων</a:t>
            </a:r>
          </a:p>
          <a:p>
            <a:pPr marL="357188" indent="0">
              <a:spcBef>
                <a:spcPts val="0"/>
              </a:spcBef>
              <a:buNone/>
            </a:pPr>
            <a:endParaRPr lang="el-GR" dirty="0"/>
          </a:p>
          <a:p>
            <a:pPr marL="182563" indent="0">
              <a:spcBef>
                <a:spcPts val="0"/>
              </a:spcBef>
              <a:buNone/>
            </a:pPr>
            <a:r>
              <a:rPr lang="el-GR" i="1" dirty="0"/>
              <a:t>δ) Συνολικές αντιλήψεις</a:t>
            </a:r>
          </a:p>
          <a:p>
            <a:pPr marL="357188" indent="0">
              <a:buNone/>
            </a:pPr>
            <a:r>
              <a:rPr lang="el-GR" dirty="0"/>
              <a:t>ικανοποίηση από τη ζωή και συνολική </a:t>
            </a:r>
            <a:r>
              <a:rPr lang="el-GR" dirty="0" smtClean="0"/>
              <a:t>αυτό-εκτίμηση</a:t>
            </a:r>
            <a:endParaRPr lang="el-GR" dirty="0"/>
          </a:p>
          <a:p>
            <a:pPr marL="357188" indent="0">
              <a:buNone/>
            </a:pP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22</a:t>
            </a:fld>
            <a:endParaRPr lang="el-GR" dirty="0"/>
          </a:p>
        </p:txBody>
      </p:sp>
    </p:spTree>
    <p:extLst>
      <p:ext uri="{BB962C8B-B14F-4D97-AF65-F5344CB8AC3E}">
        <p14:creationId xmlns:p14="http://schemas.microsoft.com/office/powerpoint/2010/main" val="31569692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4000" dirty="0">
                <a:solidFill>
                  <a:prstClr val="black"/>
                </a:solidFill>
              </a:rPr>
              <a:t>Ψυχική </a:t>
            </a:r>
            <a:r>
              <a:rPr lang="el-GR" sz="4000" dirty="0" smtClean="0">
                <a:solidFill>
                  <a:prstClr val="black"/>
                </a:solidFill>
              </a:rPr>
              <a:t>ευεξία</a:t>
            </a:r>
            <a:r>
              <a:rPr lang="en-US" sz="4000" dirty="0" smtClean="0">
                <a:solidFill>
                  <a:prstClr val="black"/>
                </a:solidFill>
              </a:rPr>
              <a:t> </a:t>
            </a:r>
            <a:r>
              <a:rPr lang="el-GR" sz="4000" dirty="0" smtClean="0">
                <a:solidFill>
                  <a:prstClr val="black"/>
                </a:solidFill>
              </a:rPr>
              <a:t>&amp; Φυσική Δραστηριότητα</a:t>
            </a:r>
            <a:r>
              <a:rPr lang="el-GR" sz="4000" dirty="0">
                <a:solidFill>
                  <a:prstClr val="black"/>
                </a:solidFill>
              </a:rPr>
              <a:t/>
            </a:r>
            <a:br>
              <a:rPr lang="el-GR" sz="4000" dirty="0">
                <a:solidFill>
                  <a:prstClr val="black"/>
                </a:solidFill>
              </a:rPr>
            </a:br>
            <a:r>
              <a:rPr lang="el-GR" sz="3600" dirty="0" smtClean="0">
                <a:solidFill>
                  <a:srgbClr val="953735"/>
                </a:solidFill>
              </a:rPr>
              <a:t>Έρευνα </a:t>
            </a:r>
            <a:r>
              <a:rPr lang="en-GB" sz="3600" dirty="0" err="1">
                <a:solidFill>
                  <a:srgbClr val="953735"/>
                </a:solidFill>
              </a:rPr>
              <a:t>Netz</a:t>
            </a:r>
            <a:r>
              <a:rPr lang="en-GB" sz="3600" dirty="0">
                <a:solidFill>
                  <a:srgbClr val="953735"/>
                </a:solidFill>
              </a:rPr>
              <a:t> et al</a:t>
            </a:r>
            <a:r>
              <a:rPr lang="en-GB" sz="3600" dirty="0" smtClean="0">
                <a:solidFill>
                  <a:srgbClr val="953735"/>
                </a:solidFill>
              </a:rPr>
              <a:t>. </a:t>
            </a:r>
            <a:r>
              <a:rPr lang="el-GR" sz="3600" dirty="0" smtClean="0">
                <a:solidFill>
                  <a:srgbClr val="953735"/>
                </a:solidFill>
              </a:rPr>
              <a:t>(</a:t>
            </a:r>
            <a:r>
              <a:rPr lang="en-GB" sz="3600" dirty="0" smtClean="0">
                <a:solidFill>
                  <a:srgbClr val="953735"/>
                </a:solidFill>
              </a:rPr>
              <a:t>2005</a:t>
            </a:r>
            <a:r>
              <a:rPr lang="el-GR" sz="3600" dirty="0" smtClean="0">
                <a:solidFill>
                  <a:srgbClr val="953735"/>
                </a:solidFill>
              </a:rPr>
              <a:t>) – Αποτελέσματα</a:t>
            </a:r>
            <a:endParaRPr lang="en-GB" dirty="0"/>
          </a:p>
        </p:txBody>
      </p:sp>
      <p:sp>
        <p:nvSpPr>
          <p:cNvPr id="3" name="Content Placeholder 2"/>
          <p:cNvSpPr>
            <a:spLocks noGrp="1"/>
          </p:cNvSpPr>
          <p:nvPr>
            <p:ph sz="half" idx="1"/>
          </p:nvPr>
        </p:nvSpPr>
        <p:spPr/>
        <p:txBody>
          <a:bodyPr>
            <a:normAutofit fontScale="92500" lnSpcReduction="20000"/>
          </a:bodyPr>
          <a:lstStyle/>
          <a:p>
            <a:pPr marL="0" indent="0">
              <a:spcAft>
                <a:spcPts val="1200"/>
              </a:spcAft>
              <a:buNone/>
            </a:pPr>
            <a:r>
              <a:rPr lang="el-GR" b="1" dirty="0" smtClean="0"/>
              <a:t>Μεταβλητές</a:t>
            </a:r>
            <a:endParaRPr lang="el-GR" b="1" dirty="0"/>
          </a:p>
          <a:p>
            <a:pPr marL="0" indent="0">
              <a:lnSpc>
                <a:spcPct val="120000"/>
              </a:lnSpc>
              <a:spcBef>
                <a:spcPts val="0"/>
              </a:spcBef>
              <a:buNone/>
            </a:pPr>
            <a:endParaRPr lang="el-GR" i="1" dirty="0" smtClean="0"/>
          </a:p>
          <a:p>
            <a:pPr marL="0" indent="0">
              <a:lnSpc>
                <a:spcPct val="120000"/>
              </a:lnSpc>
              <a:spcBef>
                <a:spcPts val="0"/>
              </a:spcBef>
              <a:buNone/>
            </a:pPr>
            <a:r>
              <a:rPr lang="el-GR" i="1" dirty="0" smtClean="0"/>
              <a:t>Παρέμβαση</a:t>
            </a:r>
            <a:endParaRPr lang="el-GR" i="1" dirty="0"/>
          </a:p>
          <a:p>
            <a:pPr marL="0" indent="0">
              <a:spcBef>
                <a:spcPts val="1200"/>
              </a:spcBef>
              <a:buNone/>
            </a:pPr>
            <a:endParaRPr lang="el-GR" i="1" dirty="0"/>
          </a:p>
          <a:p>
            <a:pPr marL="0" indent="0">
              <a:buNone/>
            </a:pPr>
            <a:r>
              <a:rPr lang="el-GR" i="1" dirty="0" smtClean="0"/>
              <a:t>Τύπος </a:t>
            </a:r>
            <a:r>
              <a:rPr lang="el-GR" i="1" dirty="0"/>
              <a:t>άσκησης</a:t>
            </a:r>
          </a:p>
          <a:p>
            <a:pPr marL="0" indent="0">
              <a:buNone/>
            </a:pPr>
            <a:endParaRPr lang="el-GR" i="1" dirty="0" smtClean="0"/>
          </a:p>
          <a:p>
            <a:pPr marL="0" indent="0">
              <a:buNone/>
            </a:pPr>
            <a:r>
              <a:rPr lang="el-GR" i="1" dirty="0" smtClean="0"/>
              <a:t>Επίπεδο </a:t>
            </a:r>
            <a:r>
              <a:rPr lang="el-GR" i="1" dirty="0"/>
              <a:t>δραστηριότητας</a:t>
            </a:r>
          </a:p>
          <a:p>
            <a:pPr marL="0" indent="0">
              <a:buNone/>
            </a:pPr>
            <a:endParaRPr lang="el-GR" i="1" dirty="0" smtClean="0"/>
          </a:p>
          <a:p>
            <a:pPr marL="0" indent="0">
              <a:buNone/>
            </a:pPr>
            <a:r>
              <a:rPr lang="el-GR" i="1" dirty="0" smtClean="0"/>
              <a:t>Ψυχολογικές </a:t>
            </a:r>
            <a:r>
              <a:rPr lang="el-GR" i="1" dirty="0"/>
              <a:t>μεταβλητές</a:t>
            </a:r>
          </a:p>
          <a:p>
            <a:pPr marL="357188" indent="0">
              <a:buNone/>
            </a:pPr>
            <a:endParaRPr lang="el-GR" dirty="0"/>
          </a:p>
        </p:txBody>
      </p:sp>
      <p:sp>
        <p:nvSpPr>
          <p:cNvPr id="5" name="Content Placeholder 4"/>
          <p:cNvSpPr>
            <a:spLocks noGrp="1"/>
          </p:cNvSpPr>
          <p:nvPr>
            <p:ph sz="half" idx="2"/>
          </p:nvPr>
        </p:nvSpPr>
        <p:spPr>
          <a:xfrm>
            <a:off x="4283968" y="1600200"/>
            <a:ext cx="4402832" cy="4525963"/>
          </a:xfrm>
        </p:spPr>
        <p:txBody>
          <a:bodyPr>
            <a:normAutofit fontScale="92500" lnSpcReduction="20000"/>
          </a:bodyPr>
          <a:lstStyle/>
          <a:p>
            <a:pPr marL="0" indent="0">
              <a:buNone/>
            </a:pPr>
            <a:r>
              <a:rPr lang="en-GB" sz="2400" b="1" dirty="0"/>
              <a:t>Weighted mean change effect size</a:t>
            </a:r>
          </a:p>
          <a:p>
            <a:pPr marL="0" indent="0">
              <a:buNone/>
            </a:pPr>
            <a:endParaRPr lang="el-GR" dirty="0" smtClean="0"/>
          </a:p>
          <a:p>
            <a:pPr marL="0" indent="0">
              <a:spcBef>
                <a:spcPts val="0"/>
              </a:spcBef>
              <a:buNone/>
            </a:pPr>
            <a:r>
              <a:rPr lang="el-GR" dirty="0" smtClean="0"/>
              <a:t>Ομάδα </a:t>
            </a:r>
            <a:r>
              <a:rPr lang="el-GR" dirty="0"/>
              <a:t>παρέμβασης </a:t>
            </a:r>
            <a:r>
              <a:rPr lang="el-GR" dirty="0" err="1"/>
              <a:t>dC</a:t>
            </a:r>
            <a:r>
              <a:rPr lang="el-GR" dirty="0"/>
              <a:t>. = 0.24</a:t>
            </a:r>
          </a:p>
          <a:p>
            <a:pPr marL="0" indent="0">
              <a:buNone/>
            </a:pPr>
            <a:r>
              <a:rPr lang="el-GR" dirty="0"/>
              <a:t>Ομάδα ελέγχου </a:t>
            </a:r>
            <a:r>
              <a:rPr lang="el-GR" dirty="0" err="1"/>
              <a:t>dC</a:t>
            </a:r>
            <a:r>
              <a:rPr lang="el-GR" dirty="0"/>
              <a:t>. = 0.09</a:t>
            </a:r>
          </a:p>
          <a:p>
            <a:pPr marL="0" indent="0">
              <a:spcBef>
                <a:spcPts val="600"/>
              </a:spcBef>
              <a:buNone/>
            </a:pPr>
            <a:endParaRPr lang="el-GR" dirty="0"/>
          </a:p>
          <a:p>
            <a:pPr marL="0" indent="0">
              <a:buNone/>
            </a:pPr>
            <a:r>
              <a:rPr lang="el-GR" dirty="0"/>
              <a:t>Αερόβια άσκηση </a:t>
            </a:r>
            <a:r>
              <a:rPr lang="el-GR" dirty="0" err="1"/>
              <a:t>dC</a:t>
            </a:r>
            <a:r>
              <a:rPr lang="el-GR" dirty="0"/>
              <a:t>. = 0.29</a:t>
            </a:r>
          </a:p>
          <a:p>
            <a:pPr marL="0" indent="0">
              <a:buNone/>
            </a:pPr>
            <a:endParaRPr lang="el-GR" dirty="0"/>
          </a:p>
          <a:p>
            <a:pPr marL="0" indent="0">
              <a:buNone/>
            </a:pPr>
            <a:r>
              <a:rPr lang="el-GR" dirty="0"/>
              <a:t>Μέτρια ένταση </a:t>
            </a:r>
            <a:r>
              <a:rPr lang="el-GR" dirty="0" err="1"/>
              <a:t>dC</a:t>
            </a:r>
            <a:r>
              <a:rPr lang="el-GR" dirty="0"/>
              <a:t>. = 0.34</a:t>
            </a:r>
          </a:p>
          <a:p>
            <a:pPr marL="0" indent="0">
              <a:buNone/>
            </a:pPr>
            <a:endParaRPr lang="el-GR" dirty="0"/>
          </a:p>
          <a:p>
            <a:pPr marL="0" indent="0">
              <a:buNone/>
            </a:pPr>
            <a:r>
              <a:rPr lang="el-GR" dirty="0"/>
              <a:t>Αυτό-αποτελεσματικότητα </a:t>
            </a:r>
            <a:r>
              <a:rPr lang="el-GR" dirty="0" err="1"/>
              <a:t>dC</a:t>
            </a:r>
            <a:r>
              <a:rPr lang="el-GR" dirty="0"/>
              <a:t>. = </a:t>
            </a:r>
            <a:r>
              <a:rPr lang="el-GR" dirty="0" smtClean="0"/>
              <a:t>0.38</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23</a:t>
            </a:fld>
            <a:endParaRPr lang="el-GR" dirty="0"/>
          </a:p>
        </p:txBody>
      </p:sp>
      <p:sp>
        <p:nvSpPr>
          <p:cNvPr id="6" name="Line 12"/>
          <p:cNvSpPr>
            <a:spLocks noChangeShapeType="1"/>
          </p:cNvSpPr>
          <p:nvPr/>
        </p:nvSpPr>
        <p:spPr bwMode="auto">
          <a:xfrm>
            <a:off x="2339752" y="2708920"/>
            <a:ext cx="1944216" cy="0"/>
          </a:xfrm>
          <a:prstGeom prst="line">
            <a:avLst/>
          </a:prstGeom>
          <a:ln>
            <a:headEnd/>
            <a:tailEnd type="triangle" w="med" len="med"/>
          </a:ln>
        </p:spPr>
        <p:style>
          <a:lnRef idx="3">
            <a:schemeClr val="accent5"/>
          </a:lnRef>
          <a:fillRef idx="0">
            <a:schemeClr val="accent5"/>
          </a:fillRef>
          <a:effectRef idx="2">
            <a:schemeClr val="accent5"/>
          </a:effectRef>
          <a:fontRef idx="minor">
            <a:schemeClr val="tx1"/>
          </a:fontRef>
        </p:style>
        <p:txBody>
          <a:bodyPr/>
          <a:lstStyle/>
          <a:p>
            <a:endParaRPr lang="el-GR"/>
          </a:p>
        </p:txBody>
      </p:sp>
      <p:sp>
        <p:nvSpPr>
          <p:cNvPr id="7" name="Line 12"/>
          <p:cNvSpPr>
            <a:spLocks noChangeShapeType="1"/>
          </p:cNvSpPr>
          <p:nvPr/>
        </p:nvSpPr>
        <p:spPr bwMode="auto">
          <a:xfrm>
            <a:off x="2699792" y="3645024"/>
            <a:ext cx="1584176" cy="0"/>
          </a:xfrm>
          <a:prstGeom prst="line">
            <a:avLst/>
          </a:prstGeom>
          <a:ln>
            <a:headEnd/>
            <a:tailEnd type="triangle" w="med" len="med"/>
          </a:ln>
        </p:spPr>
        <p:style>
          <a:lnRef idx="3">
            <a:schemeClr val="accent5"/>
          </a:lnRef>
          <a:fillRef idx="0">
            <a:schemeClr val="accent5"/>
          </a:fillRef>
          <a:effectRef idx="2">
            <a:schemeClr val="accent5"/>
          </a:effectRef>
          <a:fontRef idx="minor">
            <a:schemeClr val="tx1"/>
          </a:fontRef>
        </p:style>
        <p:txBody>
          <a:bodyPr/>
          <a:lstStyle/>
          <a:p>
            <a:endParaRPr lang="el-GR"/>
          </a:p>
        </p:txBody>
      </p:sp>
      <p:sp>
        <p:nvSpPr>
          <p:cNvPr id="8" name="Line 12"/>
          <p:cNvSpPr>
            <a:spLocks noChangeShapeType="1"/>
          </p:cNvSpPr>
          <p:nvPr/>
        </p:nvSpPr>
        <p:spPr bwMode="auto">
          <a:xfrm>
            <a:off x="3923928" y="4437112"/>
            <a:ext cx="360040" cy="0"/>
          </a:xfrm>
          <a:prstGeom prst="line">
            <a:avLst/>
          </a:prstGeom>
          <a:ln>
            <a:headEnd/>
            <a:tailEnd type="triangle" w="med" len="med"/>
          </a:ln>
        </p:spPr>
        <p:style>
          <a:lnRef idx="3">
            <a:schemeClr val="accent5"/>
          </a:lnRef>
          <a:fillRef idx="0">
            <a:schemeClr val="accent5"/>
          </a:fillRef>
          <a:effectRef idx="2">
            <a:schemeClr val="accent5"/>
          </a:effectRef>
          <a:fontRef idx="minor">
            <a:schemeClr val="tx1"/>
          </a:fontRef>
        </p:style>
        <p:txBody>
          <a:bodyPr/>
          <a:lstStyle/>
          <a:p>
            <a:endParaRPr lang="el-GR"/>
          </a:p>
        </p:txBody>
      </p:sp>
      <p:sp>
        <p:nvSpPr>
          <p:cNvPr id="9" name="Line 12"/>
          <p:cNvSpPr>
            <a:spLocks noChangeShapeType="1"/>
          </p:cNvSpPr>
          <p:nvPr/>
        </p:nvSpPr>
        <p:spPr bwMode="auto">
          <a:xfrm>
            <a:off x="3923928" y="5229200"/>
            <a:ext cx="360040" cy="0"/>
          </a:xfrm>
          <a:prstGeom prst="line">
            <a:avLst/>
          </a:prstGeom>
          <a:ln>
            <a:headEnd/>
            <a:tailEnd type="triangle" w="med" len="med"/>
          </a:ln>
        </p:spPr>
        <p:style>
          <a:lnRef idx="3">
            <a:schemeClr val="accent5"/>
          </a:lnRef>
          <a:fillRef idx="0">
            <a:schemeClr val="accent5"/>
          </a:fillRef>
          <a:effectRef idx="2">
            <a:schemeClr val="accent5"/>
          </a:effectRef>
          <a:fontRef idx="minor">
            <a:schemeClr val="tx1"/>
          </a:fontRef>
        </p:style>
        <p:txBody>
          <a:bodyPr/>
          <a:lstStyle/>
          <a:p>
            <a:endParaRPr lang="el-GR"/>
          </a:p>
        </p:txBody>
      </p:sp>
    </p:spTree>
    <p:extLst>
      <p:ext uri="{BB962C8B-B14F-4D97-AF65-F5344CB8AC3E}">
        <p14:creationId xmlns:p14="http://schemas.microsoft.com/office/powerpoint/2010/main" val="42716905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4000" dirty="0">
                <a:solidFill>
                  <a:prstClr val="black"/>
                </a:solidFill>
              </a:rPr>
              <a:t>Ψυχική </a:t>
            </a:r>
            <a:r>
              <a:rPr lang="el-GR" sz="4000" dirty="0" smtClean="0">
                <a:solidFill>
                  <a:prstClr val="black"/>
                </a:solidFill>
              </a:rPr>
              <a:t>ευεξία</a:t>
            </a:r>
            <a:r>
              <a:rPr lang="en-US" sz="4000" dirty="0" smtClean="0">
                <a:solidFill>
                  <a:prstClr val="black"/>
                </a:solidFill>
              </a:rPr>
              <a:t> </a:t>
            </a:r>
            <a:r>
              <a:rPr lang="el-GR" sz="4000" dirty="0" smtClean="0">
                <a:solidFill>
                  <a:prstClr val="black"/>
                </a:solidFill>
              </a:rPr>
              <a:t>&amp; Φυσική Δραστηριότητα</a:t>
            </a:r>
            <a:r>
              <a:rPr lang="el-GR" sz="4000" dirty="0">
                <a:solidFill>
                  <a:prstClr val="black"/>
                </a:solidFill>
              </a:rPr>
              <a:t/>
            </a:r>
            <a:br>
              <a:rPr lang="el-GR" sz="4000" dirty="0">
                <a:solidFill>
                  <a:prstClr val="black"/>
                </a:solidFill>
              </a:rPr>
            </a:br>
            <a:r>
              <a:rPr lang="el-GR" sz="3600" dirty="0" smtClean="0">
                <a:solidFill>
                  <a:srgbClr val="953735"/>
                </a:solidFill>
              </a:rPr>
              <a:t>Έρευνα </a:t>
            </a:r>
            <a:r>
              <a:rPr lang="en-GB" sz="3600" dirty="0" err="1">
                <a:solidFill>
                  <a:srgbClr val="953735"/>
                </a:solidFill>
              </a:rPr>
              <a:t>Netz</a:t>
            </a:r>
            <a:r>
              <a:rPr lang="en-GB" sz="3600" dirty="0">
                <a:solidFill>
                  <a:srgbClr val="953735"/>
                </a:solidFill>
              </a:rPr>
              <a:t> et al</a:t>
            </a:r>
            <a:r>
              <a:rPr lang="en-GB" sz="3600" dirty="0" smtClean="0">
                <a:solidFill>
                  <a:srgbClr val="953735"/>
                </a:solidFill>
              </a:rPr>
              <a:t>. </a:t>
            </a:r>
            <a:r>
              <a:rPr lang="el-GR" sz="3600" dirty="0" smtClean="0">
                <a:solidFill>
                  <a:srgbClr val="953735"/>
                </a:solidFill>
              </a:rPr>
              <a:t>(</a:t>
            </a:r>
            <a:r>
              <a:rPr lang="en-GB" sz="3600" dirty="0" smtClean="0">
                <a:solidFill>
                  <a:srgbClr val="953735"/>
                </a:solidFill>
              </a:rPr>
              <a:t>2005</a:t>
            </a:r>
            <a:r>
              <a:rPr lang="el-GR" sz="3600" dirty="0" smtClean="0">
                <a:solidFill>
                  <a:srgbClr val="953735"/>
                </a:solidFill>
              </a:rPr>
              <a:t>) – Συμπεράσματα Ι</a:t>
            </a:r>
            <a:endParaRPr lang="en-GB" dirty="0"/>
          </a:p>
        </p:txBody>
      </p:sp>
      <p:sp>
        <p:nvSpPr>
          <p:cNvPr id="3" name="Content Placeholder 2"/>
          <p:cNvSpPr>
            <a:spLocks noGrp="1"/>
          </p:cNvSpPr>
          <p:nvPr>
            <p:ph idx="1"/>
          </p:nvPr>
        </p:nvSpPr>
        <p:spPr/>
        <p:txBody>
          <a:bodyPr>
            <a:normAutofit fontScale="85000" lnSpcReduction="10000"/>
          </a:bodyPr>
          <a:lstStyle/>
          <a:p>
            <a:pPr>
              <a:spcAft>
                <a:spcPts val="1200"/>
              </a:spcAft>
            </a:pPr>
            <a:r>
              <a:rPr lang="el-GR" b="1" dirty="0"/>
              <a:t> </a:t>
            </a:r>
            <a:r>
              <a:rPr lang="el-GR" dirty="0"/>
              <a:t>Η φυσική δραστηριότητα επηρεάζει </a:t>
            </a:r>
            <a:r>
              <a:rPr lang="el-GR" u="sng" dirty="0"/>
              <a:t>συγκεκριμένα στοιχεία της ψυχικής ευεξίας</a:t>
            </a:r>
            <a:r>
              <a:rPr lang="el-GR" dirty="0"/>
              <a:t>, όπως: συνολική ψυχική ευεξία, αυτό-αποτελεσματικότητα και άλλες απόψεις για τον εαυτό.</a:t>
            </a:r>
          </a:p>
          <a:p>
            <a:pPr>
              <a:spcAft>
                <a:spcPts val="1200"/>
              </a:spcAft>
            </a:pPr>
            <a:r>
              <a:rPr lang="el-GR" dirty="0" smtClean="0"/>
              <a:t> </a:t>
            </a:r>
            <a:r>
              <a:rPr lang="el-GR" dirty="0"/>
              <a:t>Η φυσική δραστηριότητα μπορεί να </a:t>
            </a:r>
            <a:r>
              <a:rPr lang="el-GR" u="sng" dirty="0"/>
              <a:t>παρέχει ένα αίσθημα ελέγχου</a:t>
            </a:r>
            <a:r>
              <a:rPr lang="el-GR" dirty="0"/>
              <a:t> σε εκείνους τους ηλικιωμένους που η αυτό-αποτελεσματικότητα τους χειροτερεύει καθώς βιώνουν λειτουργικούς περιορισμούς. </a:t>
            </a:r>
          </a:p>
          <a:p>
            <a:pPr>
              <a:spcAft>
                <a:spcPts val="1200"/>
              </a:spcAft>
            </a:pPr>
            <a:r>
              <a:rPr lang="el-GR" dirty="0" smtClean="0"/>
              <a:t> </a:t>
            </a:r>
            <a:r>
              <a:rPr lang="el-GR" dirty="0"/>
              <a:t>Οι </a:t>
            </a:r>
            <a:r>
              <a:rPr lang="el-GR" u="sng" dirty="0"/>
              <a:t>θετικές αλλαγές στο άγχος </a:t>
            </a:r>
            <a:r>
              <a:rPr lang="el-GR" dirty="0"/>
              <a:t>αποδίδονται σε βιολογικές αλλαγές, όπως η συγκέντρωση </a:t>
            </a:r>
            <a:r>
              <a:rPr lang="el-GR" dirty="0" err="1"/>
              <a:t>κορτιζόλης</a:t>
            </a:r>
            <a:r>
              <a:rPr lang="el-GR" dirty="0"/>
              <a:t>. </a:t>
            </a:r>
          </a:p>
        </p:txBody>
      </p:sp>
      <p:sp>
        <p:nvSpPr>
          <p:cNvPr id="4" name="Slide Number Placeholder 3"/>
          <p:cNvSpPr>
            <a:spLocks noGrp="1"/>
          </p:cNvSpPr>
          <p:nvPr>
            <p:ph type="sldNum" sz="quarter" idx="12"/>
          </p:nvPr>
        </p:nvSpPr>
        <p:spPr/>
        <p:txBody>
          <a:bodyPr/>
          <a:lstStyle/>
          <a:p>
            <a:fld id="{53C4726A-630D-4CB4-B088-BAB00F4188E9}" type="slidenum">
              <a:rPr lang="el-GR" smtClean="0"/>
              <a:pPr/>
              <a:t>24</a:t>
            </a:fld>
            <a:endParaRPr lang="el-GR" dirty="0"/>
          </a:p>
        </p:txBody>
      </p:sp>
    </p:spTree>
    <p:extLst>
      <p:ext uri="{BB962C8B-B14F-4D97-AF65-F5344CB8AC3E}">
        <p14:creationId xmlns:p14="http://schemas.microsoft.com/office/powerpoint/2010/main" val="16686196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4000" dirty="0">
                <a:solidFill>
                  <a:prstClr val="black"/>
                </a:solidFill>
              </a:rPr>
              <a:t>Ψυχική </a:t>
            </a:r>
            <a:r>
              <a:rPr lang="el-GR" sz="4000" dirty="0" smtClean="0">
                <a:solidFill>
                  <a:prstClr val="black"/>
                </a:solidFill>
              </a:rPr>
              <a:t>ευεξία</a:t>
            </a:r>
            <a:r>
              <a:rPr lang="en-US" sz="4000" dirty="0" smtClean="0">
                <a:solidFill>
                  <a:prstClr val="black"/>
                </a:solidFill>
              </a:rPr>
              <a:t> </a:t>
            </a:r>
            <a:r>
              <a:rPr lang="el-GR" sz="4000" dirty="0" smtClean="0">
                <a:solidFill>
                  <a:prstClr val="black"/>
                </a:solidFill>
              </a:rPr>
              <a:t>&amp; Φυσική Δραστηριότητα</a:t>
            </a:r>
            <a:r>
              <a:rPr lang="el-GR" sz="4000" dirty="0">
                <a:solidFill>
                  <a:prstClr val="black"/>
                </a:solidFill>
              </a:rPr>
              <a:t/>
            </a:r>
            <a:br>
              <a:rPr lang="el-GR" sz="4000" dirty="0">
                <a:solidFill>
                  <a:prstClr val="black"/>
                </a:solidFill>
              </a:rPr>
            </a:br>
            <a:r>
              <a:rPr lang="el-GR" sz="3600" dirty="0" smtClean="0">
                <a:solidFill>
                  <a:srgbClr val="953735"/>
                </a:solidFill>
              </a:rPr>
              <a:t>Έρευνα </a:t>
            </a:r>
            <a:r>
              <a:rPr lang="en-GB" sz="3600" dirty="0" err="1">
                <a:solidFill>
                  <a:srgbClr val="953735"/>
                </a:solidFill>
              </a:rPr>
              <a:t>Netz</a:t>
            </a:r>
            <a:r>
              <a:rPr lang="en-GB" sz="3600" dirty="0">
                <a:solidFill>
                  <a:srgbClr val="953735"/>
                </a:solidFill>
              </a:rPr>
              <a:t> et al</a:t>
            </a:r>
            <a:r>
              <a:rPr lang="en-GB" sz="3600" dirty="0" smtClean="0">
                <a:solidFill>
                  <a:srgbClr val="953735"/>
                </a:solidFill>
              </a:rPr>
              <a:t>. </a:t>
            </a:r>
            <a:r>
              <a:rPr lang="el-GR" sz="3600" dirty="0" smtClean="0">
                <a:solidFill>
                  <a:srgbClr val="953735"/>
                </a:solidFill>
              </a:rPr>
              <a:t>(</a:t>
            </a:r>
            <a:r>
              <a:rPr lang="en-GB" sz="3600" dirty="0" smtClean="0">
                <a:solidFill>
                  <a:srgbClr val="953735"/>
                </a:solidFill>
              </a:rPr>
              <a:t>2005</a:t>
            </a:r>
            <a:r>
              <a:rPr lang="el-GR" sz="3600" dirty="0" smtClean="0">
                <a:solidFill>
                  <a:srgbClr val="953735"/>
                </a:solidFill>
              </a:rPr>
              <a:t>) – Συμπεράσματα ΙΙ</a:t>
            </a:r>
            <a:endParaRPr lang="en-GB" dirty="0"/>
          </a:p>
        </p:txBody>
      </p:sp>
      <p:sp>
        <p:nvSpPr>
          <p:cNvPr id="3" name="Content Placeholder 2"/>
          <p:cNvSpPr>
            <a:spLocks noGrp="1"/>
          </p:cNvSpPr>
          <p:nvPr>
            <p:ph idx="1"/>
          </p:nvPr>
        </p:nvSpPr>
        <p:spPr/>
        <p:txBody>
          <a:bodyPr>
            <a:normAutofit fontScale="85000" lnSpcReduction="10000"/>
          </a:bodyPr>
          <a:lstStyle/>
          <a:p>
            <a:pPr marL="0" indent="0">
              <a:spcAft>
                <a:spcPts val="1200"/>
              </a:spcAft>
              <a:buNone/>
            </a:pPr>
            <a:r>
              <a:rPr lang="el-GR" b="1" dirty="0"/>
              <a:t>Η ικανοποίηση από τη ζωή δεν </a:t>
            </a:r>
            <a:r>
              <a:rPr lang="el-GR" b="1" dirty="0" smtClean="0"/>
              <a:t>βελτιώνεται</a:t>
            </a:r>
          </a:p>
          <a:p>
            <a:pPr>
              <a:spcAft>
                <a:spcPts val="1200"/>
              </a:spcAft>
            </a:pPr>
            <a:r>
              <a:rPr lang="el-GR" dirty="0" smtClean="0"/>
              <a:t>Η </a:t>
            </a:r>
            <a:r>
              <a:rPr lang="el-GR" dirty="0"/>
              <a:t>βελτίωση της λειτουργικής ικανότητας και αποτελεσματικό-</a:t>
            </a:r>
            <a:r>
              <a:rPr lang="el-GR" dirty="0" err="1"/>
              <a:t>τητας</a:t>
            </a:r>
            <a:r>
              <a:rPr lang="el-GR" dirty="0"/>
              <a:t> στην καθημερινή ζωή δεν αρκεί για τη βελτίωση της ψυχικής ευεξίας.</a:t>
            </a:r>
          </a:p>
          <a:p>
            <a:pPr>
              <a:spcAft>
                <a:spcPts val="1200"/>
              </a:spcAft>
            </a:pPr>
            <a:r>
              <a:rPr lang="el-GR" dirty="0" smtClean="0"/>
              <a:t>Τα </a:t>
            </a:r>
            <a:r>
              <a:rPr lang="el-GR" dirty="0"/>
              <a:t>άτομα με καλή υγεία και καλά επίπεδα λειτουργικότητας μπορεί να μην αντιλαμβάνονται τη σημασία της βελτίωσης.</a:t>
            </a:r>
          </a:p>
          <a:p>
            <a:pPr>
              <a:spcAft>
                <a:spcPts val="1200"/>
              </a:spcAft>
            </a:pPr>
            <a:r>
              <a:rPr lang="el-GR" dirty="0" smtClean="0"/>
              <a:t>Τα </a:t>
            </a:r>
            <a:r>
              <a:rPr lang="el-GR" dirty="0"/>
              <a:t>όργανα μέτρησης της ικανοποίησης από τη ζωή μπορεί να μην είχαν την κατάλληλη ευαισθησία.</a:t>
            </a:r>
          </a:p>
        </p:txBody>
      </p:sp>
      <p:sp>
        <p:nvSpPr>
          <p:cNvPr id="4" name="Slide Number Placeholder 3"/>
          <p:cNvSpPr>
            <a:spLocks noGrp="1"/>
          </p:cNvSpPr>
          <p:nvPr>
            <p:ph type="sldNum" sz="quarter" idx="12"/>
          </p:nvPr>
        </p:nvSpPr>
        <p:spPr/>
        <p:txBody>
          <a:bodyPr/>
          <a:lstStyle/>
          <a:p>
            <a:fld id="{53C4726A-630D-4CB4-B088-BAB00F4188E9}" type="slidenum">
              <a:rPr lang="el-GR" smtClean="0"/>
              <a:pPr/>
              <a:t>25</a:t>
            </a:fld>
            <a:endParaRPr lang="el-GR" dirty="0"/>
          </a:p>
        </p:txBody>
      </p:sp>
    </p:spTree>
    <p:extLst>
      <p:ext uri="{BB962C8B-B14F-4D97-AF65-F5344CB8AC3E}">
        <p14:creationId xmlns:p14="http://schemas.microsoft.com/office/powerpoint/2010/main" val="33129461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4000" dirty="0">
                <a:solidFill>
                  <a:prstClr val="black"/>
                </a:solidFill>
              </a:rPr>
              <a:t>Ψυχική </a:t>
            </a:r>
            <a:r>
              <a:rPr lang="el-GR" sz="4000" dirty="0" smtClean="0">
                <a:solidFill>
                  <a:prstClr val="black"/>
                </a:solidFill>
              </a:rPr>
              <a:t>ευεξία</a:t>
            </a:r>
            <a:r>
              <a:rPr lang="en-US" sz="4000" dirty="0" smtClean="0">
                <a:solidFill>
                  <a:prstClr val="black"/>
                </a:solidFill>
              </a:rPr>
              <a:t> </a:t>
            </a:r>
            <a:r>
              <a:rPr lang="el-GR" sz="4000" dirty="0" smtClean="0">
                <a:solidFill>
                  <a:prstClr val="black"/>
                </a:solidFill>
              </a:rPr>
              <a:t>&amp; Φυσική Δραστηριότητα</a:t>
            </a:r>
            <a:r>
              <a:rPr lang="el-GR" sz="4000" dirty="0">
                <a:solidFill>
                  <a:prstClr val="black"/>
                </a:solidFill>
              </a:rPr>
              <a:t/>
            </a:r>
            <a:br>
              <a:rPr lang="el-GR" sz="4000" dirty="0">
                <a:solidFill>
                  <a:prstClr val="black"/>
                </a:solidFill>
              </a:rPr>
            </a:br>
            <a:r>
              <a:rPr lang="el-GR" sz="3600" dirty="0" smtClean="0">
                <a:solidFill>
                  <a:srgbClr val="953735"/>
                </a:solidFill>
              </a:rPr>
              <a:t>Έρευνα </a:t>
            </a:r>
            <a:r>
              <a:rPr lang="en-GB" sz="3600" dirty="0" err="1">
                <a:solidFill>
                  <a:srgbClr val="953735"/>
                </a:solidFill>
              </a:rPr>
              <a:t>Netz</a:t>
            </a:r>
            <a:r>
              <a:rPr lang="en-GB" sz="3600" dirty="0">
                <a:solidFill>
                  <a:srgbClr val="953735"/>
                </a:solidFill>
              </a:rPr>
              <a:t> et al</a:t>
            </a:r>
            <a:r>
              <a:rPr lang="en-GB" sz="3600" dirty="0" smtClean="0">
                <a:solidFill>
                  <a:srgbClr val="953735"/>
                </a:solidFill>
              </a:rPr>
              <a:t>. </a:t>
            </a:r>
            <a:r>
              <a:rPr lang="el-GR" sz="3600" dirty="0" smtClean="0">
                <a:solidFill>
                  <a:srgbClr val="953735"/>
                </a:solidFill>
              </a:rPr>
              <a:t>(</a:t>
            </a:r>
            <a:r>
              <a:rPr lang="en-GB" sz="3600" dirty="0" smtClean="0">
                <a:solidFill>
                  <a:srgbClr val="953735"/>
                </a:solidFill>
              </a:rPr>
              <a:t>2005</a:t>
            </a:r>
            <a:r>
              <a:rPr lang="el-GR" sz="3600" dirty="0" smtClean="0">
                <a:solidFill>
                  <a:srgbClr val="953735"/>
                </a:solidFill>
              </a:rPr>
              <a:t>) – Συμπεράσματα ΙΙΙ</a:t>
            </a:r>
            <a:endParaRPr lang="en-GB" dirty="0"/>
          </a:p>
        </p:txBody>
      </p:sp>
      <p:sp>
        <p:nvSpPr>
          <p:cNvPr id="3" name="Content Placeholder 2"/>
          <p:cNvSpPr>
            <a:spLocks noGrp="1"/>
          </p:cNvSpPr>
          <p:nvPr>
            <p:ph idx="1"/>
          </p:nvPr>
        </p:nvSpPr>
        <p:spPr/>
        <p:txBody>
          <a:bodyPr>
            <a:normAutofit fontScale="70000" lnSpcReduction="20000"/>
          </a:bodyPr>
          <a:lstStyle/>
          <a:p>
            <a:pPr marL="0" indent="0">
              <a:spcAft>
                <a:spcPts val="1200"/>
              </a:spcAft>
              <a:buNone/>
            </a:pPr>
            <a:r>
              <a:rPr lang="el-GR" b="1" dirty="0"/>
              <a:t>Είδος και δοσολογία άσκησης</a:t>
            </a:r>
          </a:p>
          <a:p>
            <a:pPr>
              <a:spcAft>
                <a:spcPts val="1200"/>
              </a:spcAft>
            </a:pPr>
            <a:r>
              <a:rPr lang="el-GR" b="1" dirty="0"/>
              <a:t>Είδος</a:t>
            </a:r>
            <a:r>
              <a:rPr lang="el-GR" dirty="0"/>
              <a:t>: Τα καλύτερα αποτελέσματα στη βελτίωση της ψυχικής ευεξίας είχαν πρώτα η αερόβια άσκηση και μετά η άσκηση με αντιστάσεις.</a:t>
            </a:r>
          </a:p>
          <a:p>
            <a:pPr>
              <a:spcAft>
                <a:spcPts val="1200"/>
              </a:spcAft>
            </a:pPr>
            <a:r>
              <a:rPr lang="el-GR" b="1" dirty="0" smtClean="0"/>
              <a:t>Ένταση</a:t>
            </a:r>
            <a:r>
              <a:rPr lang="el-GR" dirty="0"/>
              <a:t>: Καλύτερα αποτελέσματα έχει η άσκηση μέτριας έντασης και μετά η υψηλής έντασης.</a:t>
            </a:r>
          </a:p>
          <a:p>
            <a:pPr>
              <a:spcAft>
                <a:spcPts val="1200"/>
              </a:spcAft>
            </a:pPr>
            <a:r>
              <a:rPr lang="el-GR" b="1" dirty="0" smtClean="0"/>
              <a:t>Διάρκεια</a:t>
            </a:r>
            <a:r>
              <a:rPr lang="el-GR" dirty="0"/>
              <a:t>: Καλύτερη η μικρή διάρκεια του προγράμματος (άμεσες επιδράσεις)</a:t>
            </a:r>
          </a:p>
          <a:p>
            <a:pPr>
              <a:spcAft>
                <a:spcPts val="1200"/>
              </a:spcAft>
            </a:pPr>
            <a:r>
              <a:rPr lang="el-GR" b="1" dirty="0" smtClean="0"/>
              <a:t>Συχνότητα</a:t>
            </a:r>
            <a:r>
              <a:rPr lang="el-GR" dirty="0"/>
              <a:t>: Η υψηλή συχνότητα συμβάλλει περισσότερο στον περιορισμό του άγχους και τη βελτίωση της αυτό-αποτελεσματικότητας.</a:t>
            </a:r>
          </a:p>
        </p:txBody>
      </p:sp>
      <p:sp>
        <p:nvSpPr>
          <p:cNvPr id="4" name="Slide Number Placeholder 3"/>
          <p:cNvSpPr>
            <a:spLocks noGrp="1"/>
          </p:cNvSpPr>
          <p:nvPr>
            <p:ph type="sldNum" sz="quarter" idx="12"/>
          </p:nvPr>
        </p:nvSpPr>
        <p:spPr/>
        <p:txBody>
          <a:bodyPr/>
          <a:lstStyle/>
          <a:p>
            <a:fld id="{53C4726A-630D-4CB4-B088-BAB00F4188E9}" type="slidenum">
              <a:rPr lang="el-GR" smtClean="0"/>
              <a:pPr/>
              <a:t>26</a:t>
            </a:fld>
            <a:endParaRPr lang="el-GR" dirty="0"/>
          </a:p>
        </p:txBody>
      </p:sp>
    </p:spTree>
    <p:extLst>
      <p:ext uri="{BB962C8B-B14F-4D97-AF65-F5344CB8AC3E}">
        <p14:creationId xmlns:p14="http://schemas.microsoft.com/office/powerpoint/2010/main" val="42041537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4000" dirty="0">
                <a:solidFill>
                  <a:prstClr val="black"/>
                </a:solidFill>
              </a:rPr>
              <a:t>Ψυχική </a:t>
            </a:r>
            <a:r>
              <a:rPr lang="el-GR" sz="4000" dirty="0" smtClean="0">
                <a:solidFill>
                  <a:prstClr val="black"/>
                </a:solidFill>
              </a:rPr>
              <a:t>ευεξία</a:t>
            </a:r>
            <a:r>
              <a:rPr lang="en-US" sz="4000" dirty="0" smtClean="0">
                <a:solidFill>
                  <a:prstClr val="black"/>
                </a:solidFill>
              </a:rPr>
              <a:t> </a:t>
            </a:r>
            <a:r>
              <a:rPr lang="el-GR" sz="4000" dirty="0" smtClean="0">
                <a:solidFill>
                  <a:prstClr val="black"/>
                </a:solidFill>
              </a:rPr>
              <a:t>&amp; Φυσική Δραστηριότητα</a:t>
            </a:r>
            <a:r>
              <a:rPr lang="el-GR" sz="4000" dirty="0">
                <a:solidFill>
                  <a:prstClr val="black"/>
                </a:solidFill>
              </a:rPr>
              <a:t/>
            </a:r>
            <a:br>
              <a:rPr lang="el-GR" sz="4000" dirty="0">
                <a:solidFill>
                  <a:prstClr val="black"/>
                </a:solidFill>
              </a:rPr>
            </a:br>
            <a:r>
              <a:rPr lang="el-GR" sz="3600" dirty="0" smtClean="0">
                <a:solidFill>
                  <a:srgbClr val="953735"/>
                </a:solidFill>
              </a:rPr>
              <a:t>Έρευνα </a:t>
            </a:r>
            <a:r>
              <a:rPr lang="en-GB" sz="3600" dirty="0" err="1">
                <a:solidFill>
                  <a:srgbClr val="953735"/>
                </a:solidFill>
              </a:rPr>
              <a:t>Netz</a:t>
            </a:r>
            <a:r>
              <a:rPr lang="en-GB" sz="3600" dirty="0">
                <a:solidFill>
                  <a:srgbClr val="953735"/>
                </a:solidFill>
              </a:rPr>
              <a:t> et al</a:t>
            </a:r>
            <a:r>
              <a:rPr lang="en-GB" sz="3600" dirty="0" smtClean="0">
                <a:solidFill>
                  <a:srgbClr val="953735"/>
                </a:solidFill>
              </a:rPr>
              <a:t>. </a:t>
            </a:r>
            <a:r>
              <a:rPr lang="el-GR" sz="3600" dirty="0" smtClean="0">
                <a:solidFill>
                  <a:srgbClr val="953735"/>
                </a:solidFill>
              </a:rPr>
              <a:t>(</a:t>
            </a:r>
            <a:r>
              <a:rPr lang="en-GB" sz="3600" dirty="0" smtClean="0">
                <a:solidFill>
                  <a:srgbClr val="953735"/>
                </a:solidFill>
              </a:rPr>
              <a:t>2005</a:t>
            </a:r>
            <a:r>
              <a:rPr lang="el-GR" sz="3600" dirty="0" smtClean="0">
                <a:solidFill>
                  <a:srgbClr val="953735"/>
                </a:solidFill>
              </a:rPr>
              <a:t>) – Συμπεράσματα Ι</a:t>
            </a:r>
            <a:r>
              <a:rPr lang="en-US" sz="3600" dirty="0" smtClean="0">
                <a:solidFill>
                  <a:srgbClr val="953735"/>
                </a:solidFill>
              </a:rPr>
              <a:t>V</a:t>
            </a:r>
            <a:endParaRPr lang="en-GB" dirty="0"/>
          </a:p>
        </p:txBody>
      </p:sp>
      <p:sp>
        <p:nvSpPr>
          <p:cNvPr id="3" name="Content Placeholder 2"/>
          <p:cNvSpPr>
            <a:spLocks noGrp="1"/>
          </p:cNvSpPr>
          <p:nvPr>
            <p:ph idx="1"/>
          </p:nvPr>
        </p:nvSpPr>
        <p:spPr/>
        <p:txBody>
          <a:bodyPr>
            <a:noAutofit/>
          </a:bodyPr>
          <a:lstStyle/>
          <a:p>
            <a:pPr marL="0" indent="0">
              <a:spcBef>
                <a:spcPts val="600"/>
              </a:spcBef>
              <a:spcAft>
                <a:spcPts val="600"/>
              </a:spcAft>
              <a:buNone/>
            </a:pPr>
            <a:r>
              <a:rPr lang="el-GR" sz="2200" b="1" dirty="0"/>
              <a:t>Ηλικία και φύλο</a:t>
            </a:r>
          </a:p>
          <a:p>
            <a:pPr>
              <a:spcBef>
                <a:spcPts val="600"/>
              </a:spcBef>
              <a:spcAft>
                <a:spcPts val="600"/>
              </a:spcAft>
            </a:pPr>
            <a:r>
              <a:rPr lang="el-GR" sz="2200" dirty="0"/>
              <a:t>Η επίδραση της άσκησης και φυσικής δραστηριότητας στη βελτίωση της ψυχικής ευεξίας περιορίζεται με την αύξηση της ηλικίας. </a:t>
            </a:r>
          </a:p>
          <a:p>
            <a:pPr>
              <a:spcBef>
                <a:spcPts val="600"/>
              </a:spcBef>
              <a:spcAft>
                <a:spcPts val="600"/>
              </a:spcAft>
            </a:pPr>
            <a:r>
              <a:rPr lang="el-GR" sz="2200" dirty="0" smtClean="0"/>
              <a:t>Μια </a:t>
            </a:r>
            <a:r>
              <a:rPr lang="el-GR" sz="2200" dirty="0"/>
              <a:t>πιθανή αιτία είναι ότι οι βιοχημικές αλλαγές που εμφανίζονται κατά την άσκηση, σε πιο μεγάλες ηλικίες δεν επαρκούν για να επιφέρουν αλλαγές στη διάθεση.</a:t>
            </a:r>
          </a:p>
          <a:p>
            <a:pPr>
              <a:spcBef>
                <a:spcPts val="600"/>
              </a:spcBef>
              <a:spcAft>
                <a:spcPts val="600"/>
              </a:spcAft>
            </a:pPr>
            <a:r>
              <a:rPr lang="el-GR" sz="2200" dirty="0" smtClean="0"/>
              <a:t>Μια </a:t>
            </a:r>
            <a:r>
              <a:rPr lang="el-GR" sz="2200" dirty="0"/>
              <a:t>άλλη πιθανή αιτία είναι ότι όσο μεγαλώνουν τα άτομα, η ψυχική τους ευεξία επηρεάζεται από περισσότερους και διαφορετικούς παράγοντες.</a:t>
            </a:r>
          </a:p>
          <a:p>
            <a:pPr>
              <a:spcBef>
                <a:spcPts val="600"/>
              </a:spcBef>
              <a:spcAft>
                <a:spcPts val="600"/>
              </a:spcAft>
            </a:pPr>
            <a:r>
              <a:rPr lang="el-GR" sz="2200" dirty="0" smtClean="0"/>
              <a:t>Το </a:t>
            </a:r>
            <a:r>
              <a:rPr lang="el-GR" sz="2200" dirty="0"/>
              <a:t>φύλο δεν επηρεάζει την επίδραση της άσκησης στην ψυχική ευεξία των ηλικιωμένων</a:t>
            </a:r>
          </a:p>
        </p:txBody>
      </p:sp>
      <p:sp>
        <p:nvSpPr>
          <p:cNvPr id="4" name="Slide Number Placeholder 3"/>
          <p:cNvSpPr>
            <a:spLocks noGrp="1"/>
          </p:cNvSpPr>
          <p:nvPr>
            <p:ph type="sldNum" sz="quarter" idx="12"/>
          </p:nvPr>
        </p:nvSpPr>
        <p:spPr/>
        <p:txBody>
          <a:bodyPr/>
          <a:lstStyle/>
          <a:p>
            <a:fld id="{53C4726A-630D-4CB4-B088-BAB00F4188E9}" type="slidenum">
              <a:rPr lang="el-GR" smtClean="0"/>
              <a:pPr/>
              <a:t>27</a:t>
            </a:fld>
            <a:endParaRPr lang="el-GR" dirty="0"/>
          </a:p>
        </p:txBody>
      </p:sp>
    </p:spTree>
    <p:extLst>
      <p:ext uri="{BB962C8B-B14F-4D97-AF65-F5344CB8AC3E}">
        <p14:creationId xmlns:p14="http://schemas.microsoft.com/office/powerpoint/2010/main" val="7274214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4000" dirty="0" smtClean="0">
                <a:solidFill>
                  <a:prstClr val="black"/>
                </a:solidFill>
              </a:rPr>
              <a:t>Ψυχική ευεξία</a:t>
            </a:r>
            <a:r>
              <a:rPr lang="en-US" sz="4000" dirty="0" smtClean="0">
                <a:solidFill>
                  <a:prstClr val="black"/>
                </a:solidFill>
              </a:rPr>
              <a:t> </a:t>
            </a:r>
            <a:r>
              <a:rPr lang="el-GR" sz="4000" dirty="0" smtClean="0">
                <a:solidFill>
                  <a:prstClr val="black"/>
                </a:solidFill>
              </a:rPr>
              <a:t>&amp; Φυσική Δραστηριότητα</a:t>
            </a:r>
            <a:br>
              <a:rPr lang="el-GR" sz="4000" dirty="0" smtClean="0">
                <a:solidFill>
                  <a:prstClr val="black"/>
                </a:solidFill>
              </a:rPr>
            </a:br>
            <a:r>
              <a:rPr lang="el-GR" sz="3600" dirty="0">
                <a:solidFill>
                  <a:srgbClr val="953735"/>
                </a:solidFill>
              </a:rPr>
              <a:t>Ερμηνεία της σχέσης </a:t>
            </a:r>
            <a:r>
              <a:rPr lang="el-GR" sz="3600" dirty="0" smtClean="0">
                <a:solidFill>
                  <a:srgbClr val="953735"/>
                </a:solidFill>
              </a:rPr>
              <a:t>τους</a:t>
            </a:r>
            <a:endParaRPr lang="el-GR" sz="3600" dirty="0">
              <a:solidFill>
                <a:srgbClr val="953735"/>
              </a:solidFill>
            </a:endParaRPr>
          </a:p>
        </p:txBody>
      </p:sp>
      <p:pic>
        <p:nvPicPr>
          <p:cNvPr id="12" name="Content Placeholder 11"/>
          <p:cNvPicPr>
            <a:picLocks noGrp="1" noChangeAspect="1"/>
          </p:cNvPicPr>
          <p:nvPr>
            <p:ph sz="half" idx="1"/>
          </p:nvPr>
        </p:nvPicPr>
        <p:blipFill>
          <a:blip r:embed="rId2"/>
          <a:stretch>
            <a:fillRect/>
          </a:stretch>
        </p:blipFill>
        <p:spPr>
          <a:xfrm>
            <a:off x="827584" y="1720252"/>
            <a:ext cx="2700762" cy="4285859"/>
          </a:xfrm>
          <a:prstGeom prst="rect">
            <a:avLst/>
          </a:prstGeom>
        </p:spPr>
      </p:pic>
      <p:sp>
        <p:nvSpPr>
          <p:cNvPr id="5" name="Content Placeholder 4"/>
          <p:cNvSpPr>
            <a:spLocks noGrp="1"/>
          </p:cNvSpPr>
          <p:nvPr>
            <p:ph sz="half" idx="2"/>
          </p:nvPr>
        </p:nvSpPr>
        <p:spPr>
          <a:xfrm>
            <a:off x="3779912" y="1600200"/>
            <a:ext cx="4464496" cy="4525963"/>
          </a:xfrm>
        </p:spPr>
        <p:txBody>
          <a:bodyPr>
            <a:normAutofit/>
          </a:bodyPr>
          <a:lstStyle/>
          <a:p>
            <a:pPr marL="0" indent="0">
              <a:buNone/>
            </a:pPr>
            <a:r>
              <a:rPr lang="el-GR" sz="2000" dirty="0"/>
              <a:t>Παρέχει το αίσθημα ελέγχου – αυτοκυριαρχίας που μπορεί να ενισχύσει την </a:t>
            </a:r>
            <a:r>
              <a:rPr lang="el-GR" sz="2000" dirty="0" smtClean="0"/>
              <a:t>αυτό-αποτελεσματικότητα</a:t>
            </a:r>
          </a:p>
          <a:p>
            <a:pPr marL="0" indent="0">
              <a:buNone/>
            </a:pPr>
            <a:endParaRPr lang="el-GR" sz="2400" dirty="0" smtClean="0"/>
          </a:p>
          <a:p>
            <a:pPr marL="0" indent="0">
              <a:buNone/>
            </a:pPr>
            <a:endParaRPr lang="el-GR" sz="2400" dirty="0"/>
          </a:p>
          <a:p>
            <a:pPr marL="0" indent="0">
              <a:buNone/>
            </a:pPr>
            <a:r>
              <a:rPr lang="el-GR" sz="2000" dirty="0"/>
              <a:t>Η κυρίαρχη μεταβλητή που επηρεάζει την ψυχική ευεξία και την ψυχική υγεία.</a:t>
            </a:r>
            <a:endParaRPr lang="en-US" sz="2000" dirty="0"/>
          </a:p>
          <a:p>
            <a:pPr marL="0" indent="0">
              <a:buNone/>
            </a:pPr>
            <a:endParaRPr lang="el-GR" sz="2400" dirty="0" smtClean="0"/>
          </a:p>
          <a:p>
            <a:pPr marL="0" indent="0">
              <a:buNone/>
            </a:pPr>
            <a:endParaRPr lang="el-GR" sz="2400"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28</a:t>
            </a:fld>
            <a:endParaRPr lang="el-GR" dirty="0"/>
          </a:p>
        </p:txBody>
      </p:sp>
      <p:sp>
        <p:nvSpPr>
          <p:cNvPr id="14" name="Oval 13"/>
          <p:cNvSpPr/>
          <p:nvPr/>
        </p:nvSpPr>
        <p:spPr>
          <a:xfrm rot="20460001">
            <a:off x="4350407" y="4672225"/>
            <a:ext cx="3168352" cy="115212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l-GR" i="1">
                <a:solidFill>
                  <a:schemeClr val="bg1"/>
                </a:solidFill>
              </a:rPr>
              <a:t>Θεωρεία κοινωνικής - γνωστικής μάθησης</a:t>
            </a:r>
            <a:endParaRPr lang="en-US" i="1" dirty="0">
              <a:solidFill>
                <a:schemeClr val="bg1"/>
              </a:solidFill>
            </a:endParaRPr>
          </a:p>
        </p:txBody>
      </p:sp>
    </p:spTree>
    <p:extLst>
      <p:ext uri="{BB962C8B-B14F-4D97-AF65-F5344CB8AC3E}">
        <p14:creationId xmlns:p14="http://schemas.microsoft.com/office/powerpoint/2010/main" val="8916016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00200"/>
            <a:ext cx="8229600" cy="4709120"/>
          </a:xfrm>
        </p:spPr>
        <p:txBody>
          <a:bodyPr>
            <a:normAutofit lnSpcReduction="10000"/>
          </a:bodyPr>
          <a:lstStyle/>
          <a:p>
            <a:pPr marL="0" indent="0">
              <a:buNone/>
            </a:pPr>
            <a:r>
              <a:rPr lang="el-GR" sz="2400" b="1" i="1" dirty="0">
                <a:solidFill>
                  <a:srgbClr val="002060"/>
                </a:solidFill>
              </a:rPr>
              <a:t>Μακροχρόνια διατήρηση της φυσικής δραστηριότητας</a:t>
            </a:r>
          </a:p>
          <a:p>
            <a:pPr marL="0" indent="0" algn="r">
              <a:buNone/>
            </a:pPr>
            <a:r>
              <a:rPr lang="el-GR" sz="2000" b="1" i="1" dirty="0">
                <a:solidFill>
                  <a:srgbClr val="002060"/>
                </a:solidFill>
              </a:rPr>
              <a:t>(</a:t>
            </a:r>
            <a:r>
              <a:rPr lang="el-GR" sz="2000" b="1" i="1" dirty="0" err="1">
                <a:solidFill>
                  <a:srgbClr val="002060"/>
                </a:solidFill>
              </a:rPr>
              <a:t>Mc</a:t>
            </a:r>
            <a:r>
              <a:rPr lang="el-GR" sz="2000" b="1" i="1" dirty="0">
                <a:solidFill>
                  <a:srgbClr val="002060"/>
                </a:solidFill>
              </a:rPr>
              <a:t> </a:t>
            </a:r>
            <a:r>
              <a:rPr lang="el-GR" sz="2000" b="1" i="1" dirty="0" err="1">
                <a:solidFill>
                  <a:srgbClr val="002060"/>
                </a:solidFill>
              </a:rPr>
              <a:t>Auley</a:t>
            </a:r>
            <a:r>
              <a:rPr lang="el-GR" sz="2000" b="1" i="1" dirty="0">
                <a:solidFill>
                  <a:srgbClr val="002060"/>
                </a:solidFill>
              </a:rPr>
              <a:t> </a:t>
            </a:r>
            <a:r>
              <a:rPr lang="el-GR" sz="2000" b="1" i="1" dirty="0" err="1">
                <a:solidFill>
                  <a:srgbClr val="002060"/>
                </a:solidFill>
              </a:rPr>
              <a:t>et</a:t>
            </a:r>
            <a:r>
              <a:rPr lang="el-GR" sz="2000" b="1" i="1" dirty="0">
                <a:solidFill>
                  <a:srgbClr val="002060"/>
                </a:solidFill>
              </a:rPr>
              <a:t> </a:t>
            </a:r>
            <a:r>
              <a:rPr lang="el-GR" sz="2000" b="1" i="1" dirty="0" err="1">
                <a:solidFill>
                  <a:srgbClr val="002060"/>
                </a:solidFill>
              </a:rPr>
              <a:t>al</a:t>
            </a:r>
            <a:r>
              <a:rPr lang="el-GR" sz="2000" b="1" i="1" dirty="0">
                <a:solidFill>
                  <a:srgbClr val="002060"/>
                </a:solidFill>
              </a:rPr>
              <a:t>. </a:t>
            </a:r>
            <a:r>
              <a:rPr lang="el-GR" sz="2000" b="1" i="1" dirty="0" smtClean="0">
                <a:solidFill>
                  <a:srgbClr val="002060"/>
                </a:solidFill>
              </a:rPr>
              <a:t>2003)</a:t>
            </a:r>
            <a:endParaRPr lang="el-GR" sz="2000" dirty="0" smtClean="0">
              <a:solidFill>
                <a:srgbClr val="002060"/>
              </a:solidFill>
            </a:endParaRPr>
          </a:p>
          <a:p>
            <a:pPr marL="0" indent="0">
              <a:buNone/>
            </a:pPr>
            <a:endParaRPr lang="el-GR" sz="2400" dirty="0" smtClean="0"/>
          </a:p>
          <a:p>
            <a:pPr marL="0" indent="0">
              <a:buNone/>
            </a:pPr>
            <a:endParaRPr lang="el-GR" sz="2400" dirty="0"/>
          </a:p>
          <a:p>
            <a:pPr marL="0" indent="0">
              <a:buNone/>
            </a:pPr>
            <a:endParaRPr lang="el-GR" sz="2400" dirty="0" smtClean="0"/>
          </a:p>
          <a:p>
            <a:pPr marL="0" indent="0">
              <a:buNone/>
            </a:pPr>
            <a:endParaRPr lang="el-GR" sz="2400" dirty="0"/>
          </a:p>
          <a:p>
            <a:pPr marL="0" indent="0">
              <a:buNone/>
            </a:pPr>
            <a:endParaRPr lang="el-GR" sz="2400" dirty="0" smtClean="0"/>
          </a:p>
          <a:p>
            <a:pPr marL="0" indent="0">
              <a:buNone/>
            </a:pPr>
            <a:endParaRPr lang="el-GR" sz="2400" dirty="0" smtClean="0"/>
          </a:p>
          <a:p>
            <a:pPr marL="0" indent="0" algn="ctr">
              <a:buNone/>
            </a:pPr>
            <a:r>
              <a:rPr lang="el-GR" sz="2400" dirty="0"/>
              <a:t>Αυτή η μελέτη δείχνει τον κεντρικό ρόλο της </a:t>
            </a:r>
            <a:r>
              <a:rPr lang="el-GR" sz="2400" dirty="0" err="1"/>
              <a:t>αυτο</a:t>
            </a:r>
            <a:r>
              <a:rPr lang="el-GR" sz="2400" dirty="0"/>
              <a:t>-αποτελεσματικότητας στην μακροχρόνια άσκηση</a:t>
            </a:r>
          </a:p>
          <a:p>
            <a:pPr marL="0" indent="0">
              <a:buNone/>
            </a:pPr>
            <a:endParaRPr lang="en-GB" sz="2400" dirty="0"/>
          </a:p>
          <a:p>
            <a:pPr marL="0" indent="0">
              <a:lnSpc>
                <a:spcPct val="110000"/>
              </a:lnSpc>
              <a:spcBef>
                <a:spcPct val="40000"/>
              </a:spcBef>
              <a:buNone/>
            </a:pPr>
            <a:endParaRPr lang="el-GR" sz="2800" b="1" dirty="0" smtClean="0"/>
          </a:p>
          <a:p>
            <a:pPr marL="0" indent="0">
              <a:lnSpc>
                <a:spcPct val="110000"/>
              </a:lnSpc>
              <a:spcBef>
                <a:spcPct val="40000"/>
              </a:spcBef>
              <a:buNone/>
            </a:pPr>
            <a:endParaRPr lang="el-GR" sz="2800" dirty="0" smtClean="0"/>
          </a:p>
          <a:p>
            <a:pPr marL="0" indent="0">
              <a:lnSpc>
                <a:spcPct val="110000"/>
              </a:lnSpc>
              <a:spcBef>
                <a:spcPct val="40000"/>
              </a:spcBef>
              <a:buNone/>
            </a:pPr>
            <a:endParaRPr lang="el-GR" sz="2800" dirty="0"/>
          </a:p>
        </p:txBody>
      </p:sp>
      <p:sp>
        <p:nvSpPr>
          <p:cNvPr id="2" name="Slide Number Placeholder 1"/>
          <p:cNvSpPr>
            <a:spLocks noGrp="1"/>
          </p:cNvSpPr>
          <p:nvPr>
            <p:ph type="sldNum" sz="quarter" idx="12"/>
          </p:nvPr>
        </p:nvSpPr>
        <p:spPr/>
        <p:txBody>
          <a:bodyPr/>
          <a:lstStyle/>
          <a:p>
            <a:fld id="{53C4726A-630D-4CB4-B088-BAB00F4188E9}" type="slidenum">
              <a:rPr lang="el-GR" smtClean="0"/>
              <a:pPr/>
              <a:t>29</a:t>
            </a:fld>
            <a:endParaRPr lang="el-GR"/>
          </a:p>
        </p:txBody>
      </p:sp>
      <p:grpSp>
        <p:nvGrpSpPr>
          <p:cNvPr id="7" name="Group 6"/>
          <p:cNvGrpSpPr/>
          <p:nvPr/>
        </p:nvGrpSpPr>
        <p:grpSpPr>
          <a:xfrm>
            <a:off x="323850" y="2204864"/>
            <a:ext cx="8569325" cy="3168650"/>
            <a:chOff x="323850" y="2276475"/>
            <a:chExt cx="8569325" cy="3168650"/>
          </a:xfrm>
        </p:grpSpPr>
        <p:sp>
          <p:nvSpPr>
            <p:cNvPr id="8" name="Rectangle 6"/>
            <p:cNvSpPr>
              <a:spLocks noChangeArrowheads="1"/>
            </p:cNvSpPr>
            <p:nvPr/>
          </p:nvSpPr>
          <p:spPr bwMode="auto">
            <a:xfrm>
              <a:off x="323850" y="3429000"/>
              <a:ext cx="1439863" cy="792163"/>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el-GR" sz="2000" dirty="0" smtClean="0"/>
                <a:t>Συχνότητα</a:t>
              </a:r>
            </a:p>
            <a:p>
              <a:pPr algn="ctr"/>
              <a:r>
                <a:rPr lang="el-GR" sz="2000" dirty="0" smtClean="0"/>
                <a:t>άσκησης</a:t>
              </a:r>
              <a:endParaRPr lang="en-US" sz="2000" dirty="0"/>
            </a:p>
          </p:txBody>
        </p:sp>
        <p:sp>
          <p:nvSpPr>
            <p:cNvPr id="9" name="Rectangle 7"/>
            <p:cNvSpPr>
              <a:spLocks noChangeArrowheads="1"/>
            </p:cNvSpPr>
            <p:nvPr/>
          </p:nvSpPr>
          <p:spPr bwMode="auto">
            <a:xfrm>
              <a:off x="2124075" y="2276475"/>
              <a:ext cx="1152525" cy="50482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el-GR" sz="2000" dirty="0" smtClean="0"/>
                <a:t>θέληση</a:t>
              </a:r>
              <a:endParaRPr lang="en-US" sz="2000" dirty="0"/>
            </a:p>
          </p:txBody>
        </p:sp>
        <p:sp>
          <p:nvSpPr>
            <p:cNvPr id="10" name="Rectangle 8"/>
            <p:cNvSpPr>
              <a:spLocks noChangeArrowheads="1"/>
            </p:cNvSpPr>
            <p:nvPr/>
          </p:nvSpPr>
          <p:spPr bwMode="auto">
            <a:xfrm>
              <a:off x="1979613" y="4797425"/>
              <a:ext cx="1439862" cy="64770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el-GR" sz="2000" dirty="0" smtClean="0"/>
                <a:t>Κοινωνική </a:t>
              </a:r>
            </a:p>
            <a:p>
              <a:pPr algn="ctr"/>
              <a:r>
                <a:rPr lang="el-GR" sz="2000" dirty="0" smtClean="0"/>
                <a:t>υποστήριξη</a:t>
              </a:r>
              <a:endParaRPr lang="en-US" sz="2000" dirty="0"/>
            </a:p>
          </p:txBody>
        </p:sp>
        <p:sp>
          <p:nvSpPr>
            <p:cNvPr id="11" name="Rectangle 9"/>
            <p:cNvSpPr>
              <a:spLocks noChangeArrowheads="1"/>
            </p:cNvSpPr>
            <p:nvPr/>
          </p:nvSpPr>
          <p:spPr bwMode="auto">
            <a:xfrm>
              <a:off x="3636963" y="3500438"/>
              <a:ext cx="1655762" cy="6477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lgn="ctr"/>
              <a:r>
                <a:rPr lang="el-GR" sz="1600" b="1" dirty="0" err="1" smtClean="0">
                  <a:solidFill>
                    <a:schemeClr val="bg1"/>
                  </a:solidFill>
                </a:rPr>
                <a:t>Αυτο</a:t>
              </a:r>
              <a:r>
                <a:rPr lang="el-GR" sz="1600" b="1" dirty="0" smtClean="0">
                  <a:solidFill>
                    <a:schemeClr val="bg1"/>
                  </a:solidFill>
                </a:rPr>
                <a:t>-</a:t>
              </a:r>
              <a:r>
                <a:rPr lang="el-GR" sz="1600" b="1" dirty="0" err="1" smtClean="0">
                  <a:solidFill>
                    <a:schemeClr val="bg1"/>
                  </a:solidFill>
                </a:rPr>
                <a:t>αποτελε</a:t>
              </a:r>
              <a:r>
                <a:rPr lang="el-GR" sz="1600" b="1" dirty="0" smtClean="0">
                  <a:solidFill>
                    <a:schemeClr val="bg1"/>
                  </a:solidFill>
                </a:rPr>
                <a:t>-</a:t>
              </a:r>
            </a:p>
            <a:p>
              <a:pPr algn="ctr"/>
              <a:r>
                <a:rPr lang="el-GR" sz="1600" b="1" dirty="0" err="1" smtClean="0">
                  <a:solidFill>
                    <a:schemeClr val="bg1"/>
                  </a:solidFill>
                </a:rPr>
                <a:t>σματικότητα</a:t>
              </a:r>
              <a:endParaRPr lang="en-US" sz="1600" b="1" dirty="0">
                <a:solidFill>
                  <a:schemeClr val="bg1"/>
                </a:solidFill>
              </a:endParaRPr>
            </a:p>
          </p:txBody>
        </p:sp>
        <p:cxnSp>
          <p:nvCxnSpPr>
            <p:cNvPr id="12" name="AutoShape 10"/>
            <p:cNvCxnSpPr>
              <a:cxnSpLocks noChangeShapeType="1"/>
              <a:stCxn id="10" idx="0"/>
              <a:endCxn id="9" idx="2"/>
            </p:cNvCxnSpPr>
            <p:nvPr/>
          </p:nvCxnSpPr>
          <p:spPr bwMode="auto">
            <a:xfrm flipV="1">
              <a:off x="2700338" y="2781300"/>
              <a:ext cx="0" cy="2016125"/>
            </a:xfrm>
            <a:prstGeom prst="straightConnector1">
              <a:avLst/>
            </a:prstGeom>
            <a:ln>
              <a:headEnd/>
              <a:tailEnd type="triangle" w="med" len="med"/>
            </a:ln>
          </p:spPr>
          <p:style>
            <a:lnRef idx="2">
              <a:schemeClr val="accent5"/>
            </a:lnRef>
            <a:fillRef idx="0">
              <a:schemeClr val="accent5"/>
            </a:fillRef>
            <a:effectRef idx="1">
              <a:schemeClr val="accent5"/>
            </a:effectRef>
            <a:fontRef idx="minor">
              <a:schemeClr val="tx1"/>
            </a:fontRef>
          </p:style>
        </p:cxnSp>
        <p:cxnSp>
          <p:nvCxnSpPr>
            <p:cNvPr id="13" name="AutoShape 11"/>
            <p:cNvCxnSpPr>
              <a:cxnSpLocks noChangeShapeType="1"/>
              <a:stCxn id="8" idx="3"/>
              <a:endCxn id="11" idx="1"/>
            </p:cNvCxnSpPr>
            <p:nvPr/>
          </p:nvCxnSpPr>
          <p:spPr bwMode="auto">
            <a:xfrm flipV="1">
              <a:off x="1763713" y="3824288"/>
              <a:ext cx="1873250" cy="1587"/>
            </a:xfrm>
            <a:prstGeom prst="straightConnector1">
              <a:avLst/>
            </a:prstGeom>
            <a:ln>
              <a:headEnd/>
              <a:tailEnd type="triangle" w="med" len="med"/>
            </a:ln>
          </p:spPr>
          <p:style>
            <a:lnRef idx="2">
              <a:schemeClr val="accent5"/>
            </a:lnRef>
            <a:fillRef idx="0">
              <a:schemeClr val="accent5"/>
            </a:fillRef>
            <a:effectRef idx="1">
              <a:schemeClr val="accent5"/>
            </a:effectRef>
            <a:fontRef idx="minor">
              <a:schemeClr val="tx1"/>
            </a:fontRef>
          </p:style>
        </p:cxnSp>
        <p:cxnSp>
          <p:nvCxnSpPr>
            <p:cNvPr id="14" name="AutoShape 12"/>
            <p:cNvCxnSpPr>
              <a:cxnSpLocks noChangeShapeType="1"/>
              <a:stCxn id="8" idx="0"/>
              <a:endCxn id="9" idx="1"/>
            </p:cNvCxnSpPr>
            <p:nvPr/>
          </p:nvCxnSpPr>
          <p:spPr bwMode="auto">
            <a:xfrm rot="16200000">
              <a:off x="1134269" y="2439194"/>
              <a:ext cx="900112" cy="1079500"/>
            </a:xfrm>
            <a:prstGeom prst="curvedConnector2">
              <a:avLst/>
            </a:prstGeom>
            <a:ln>
              <a:headEnd/>
              <a:tailEnd type="triangle" w="med" len="med"/>
            </a:ln>
          </p:spPr>
          <p:style>
            <a:lnRef idx="2">
              <a:schemeClr val="accent5"/>
            </a:lnRef>
            <a:fillRef idx="0">
              <a:schemeClr val="accent5"/>
            </a:fillRef>
            <a:effectRef idx="1">
              <a:schemeClr val="accent5"/>
            </a:effectRef>
            <a:fontRef idx="minor">
              <a:schemeClr val="tx1"/>
            </a:fontRef>
          </p:style>
        </p:cxnSp>
        <p:cxnSp>
          <p:nvCxnSpPr>
            <p:cNvPr id="15" name="AutoShape 13"/>
            <p:cNvCxnSpPr>
              <a:cxnSpLocks noChangeShapeType="1"/>
              <a:stCxn id="9" idx="3"/>
              <a:endCxn id="11" idx="0"/>
            </p:cNvCxnSpPr>
            <p:nvPr/>
          </p:nvCxnSpPr>
          <p:spPr bwMode="auto">
            <a:xfrm>
              <a:off x="3276600" y="2528888"/>
              <a:ext cx="1189038" cy="971550"/>
            </a:xfrm>
            <a:prstGeom prst="curvedConnector2">
              <a:avLst/>
            </a:prstGeom>
            <a:ln>
              <a:headEnd/>
              <a:tailEnd type="triangle" w="med" len="med"/>
            </a:ln>
          </p:spPr>
          <p:style>
            <a:lnRef idx="2">
              <a:schemeClr val="accent5"/>
            </a:lnRef>
            <a:fillRef idx="0">
              <a:schemeClr val="accent5"/>
            </a:fillRef>
            <a:effectRef idx="1">
              <a:schemeClr val="accent5"/>
            </a:effectRef>
            <a:fontRef idx="minor">
              <a:schemeClr val="tx1"/>
            </a:fontRef>
          </p:style>
        </p:cxnSp>
        <p:cxnSp>
          <p:nvCxnSpPr>
            <p:cNvPr id="16" name="AutoShape 14"/>
            <p:cNvCxnSpPr>
              <a:cxnSpLocks noChangeShapeType="1"/>
              <a:stCxn id="8" idx="2"/>
              <a:endCxn id="10" idx="1"/>
            </p:cNvCxnSpPr>
            <p:nvPr/>
          </p:nvCxnSpPr>
          <p:spPr bwMode="auto">
            <a:xfrm rot="16200000" flipH="1">
              <a:off x="1062038" y="4203700"/>
              <a:ext cx="900112" cy="935038"/>
            </a:xfrm>
            <a:prstGeom prst="curvedConnector2">
              <a:avLst/>
            </a:prstGeom>
            <a:ln>
              <a:headEnd/>
              <a:tailEnd type="triangle" w="med" len="med"/>
            </a:ln>
          </p:spPr>
          <p:style>
            <a:lnRef idx="2">
              <a:schemeClr val="accent5"/>
            </a:lnRef>
            <a:fillRef idx="0">
              <a:schemeClr val="accent5"/>
            </a:fillRef>
            <a:effectRef idx="1">
              <a:schemeClr val="accent5"/>
            </a:effectRef>
            <a:fontRef idx="minor">
              <a:schemeClr val="tx1"/>
            </a:fontRef>
          </p:style>
        </p:cxnSp>
        <p:sp>
          <p:nvSpPr>
            <p:cNvPr id="17" name="Rectangle 15"/>
            <p:cNvSpPr>
              <a:spLocks noChangeArrowheads="1"/>
            </p:cNvSpPr>
            <p:nvPr/>
          </p:nvSpPr>
          <p:spPr bwMode="auto">
            <a:xfrm>
              <a:off x="5940425" y="3482975"/>
              <a:ext cx="1152525" cy="684213"/>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en-US" sz="2000" dirty="0"/>
                <a:t>PASE</a:t>
              </a:r>
            </a:p>
            <a:p>
              <a:pPr algn="ctr"/>
              <a:r>
                <a:rPr lang="en-US" sz="2000" dirty="0" smtClean="0"/>
                <a:t>6-</a:t>
              </a:r>
              <a:r>
                <a:rPr lang="el-GR" sz="2000" dirty="0" smtClean="0"/>
                <a:t>μήνες</a:t>
              </a:r>
              <a:endParaRPr lang="en-US" sz="2000" dirty="0"/>
            </a:p>
          </p:txBody>
        </p:sp>
        <p:sp>
          <p:nvSpPr>
            <p:cNvPr id="18" name="Rectangle 16"/>
            <p:cNvSpPr>
              <a:spLocks noChangeArrowheads="1"/>
            </p:cNvSpPr>
            <p:nvPr/>
          </p:nvSpPr>
          <p:spPr bwMode="auto">
            <a:xfrm>
              <a:off x="7704138" y="3482975"/>
              <a:ext cx="1189037" cy="684213"/>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en-US" sz="2000" dirty="0"/>
                <a:t>PASE</a:t>
              </a:r>
            </a:p>
            <a:p>
              <a:pPr algn="ctr"/>
              <a:r>
                <a:rPr lang="en-US" sz="2000" dirty="0" smtClean="0"/>
                <a:t>18-</a:t>
              </a:r>
              <a:r>
                <a:rPr lang="el-GR" sz="2000" dirty="0" smtClean="0"/>
                <a:t>μήνες</a:t>
              </a:r>
              <a:endParaRPr lang="en-US" sz="2000" dirty="0"/>
            </a:p>
          </p:txBody>
        </p:sp>
        <p:cxnSp>
          <p:nvCxnSpPr>
            <p:cNvPr id="19" name="AutoShape 17"/>
            <p:cNvCxnSpPr>
              <a:cxnSpLocks noChangeShapeType="1"/>
              <a:stCxn id="10" idx="3"/>
              <a:endCxn id="11" idx="2"/>
            </p:cNvCxnSpPr>
            <p:nvPr/>
          </p:nvCxnSpPr>
          <p:spPr bwMode="auto">
            <a:xfrm flipV="1">
              <a:off x="3419475" y="4148138"/>
              <a:ext cx="1046163" cy="973137"/>
            </a:xfrm>
            <a:prstGeom prst="curvedConnector2">
              <a:avLst/>
            </a:prstGeom>
            <a:ln>
              <a:headEnd/>
              <a:tailEnd type="triangle" w="med" len="med"/>
            </a:ln>
          </p:spPr>
          <p:style>
            <a:lnRef idx="2">
              <a:schemeClr val="accent5"/>
            </a:lnRef>
            <a:fillRef idx="0">
              <a:schemeClr val="accent5"/>
            </a:fillRef>
            <a:effectRef idx="1">
              <a:schemeClr val="accent5"/>
            </a:effectRef>
            <a:fontRef idx="minor">
              <a:schemeClr val="tx1"/>
            </a:fontRef>
          </p:style>
        </p:cxnSp>
        <p:cxnSp>
          <p:nvCxnSpPr>
            <p:cNvPr id="20" name="AutoShape 18"/>
            <p:cNvCxnSpPr>
              <a:cxnSpLocks noChangeShapeType="1"/>
              <a:stCxn id="11" idx="3"/>
              <a:endCxn id="17" idx="1"/>
            </p:cNvCxnSpPr>
            <p:nvPr/>
          </p:nvCxnSpPr>
          <p:spPr bwMode="auto">
            <a:xfrm>
              <a:off x="5292725" y="3824288"/>
              <a:ext cx="647700" cy="1587"/>
            </a:xfrm>
            <a:prstGeom prst="straightConnector1">
              <a:avLst/>
            </a:prstGeom>
            <a:ln>
              <a:headEnd/>
              <a:tailEnd type="triangle" w="med" len="med"/>
            </a:ln>
          </p:spPr>
          <p:style>
            <a:lnRef idx="2">
              <a:schemeClr val="accent5"/>
            </a:lnRef>
            <a:fillRef idx="0">
              <a:schemeClr val="accent5"/>
            </a:fillRef>
            <a:effectRef idx="1">
              <a:schemeClr val="accent5"/>
            </a:effectRef>
            <a:fontRef idx="minor">
              <a:schemeClr val="tx1"/>
            </a:fontRef>
          </p:style>
        </p:cxnSp>
        <p:cxnSp>
          <p:nvCxnSpPr>
            <p:cNvPr id="21" name="AutoShape 19"/>
            <p:cNvCxnSpPr>
              <a:cxnSpLocks noChangeShapeType="1"/>
              <a:stCxn id="17" idx="3"/>
              <a:endCxn id="18" idx="1"/>
            </p:cNvCxnSpPr>
            <p:nvPr/>
          </p:nvCxnSpPr>
          <p:spPr bwMode="auto">
            <a:xfrm>
              <a:off x="7092950" y="3825875"/>
              <a:ext cx="611188" cy="0"/>
            </a:xfrm>
            <a:prstGeom prst="straightConnector1">
              <a:avLst/>
            </a:prstGeom>
            <a:ln>
              <a:headEnd/>
              <a:tailEnd type="triangle" w="med" len="med"/>
            </a:ln>
          </p:spPr>
          <p:style>
            <a:lnRef idx="2">
              <a:schemeClr val="accent5"/>
            </a:lnRef>
            <a:fillRef idx="0">
              <a:schemeClr val="accent5"/>
            </a:fillRef>
            <a:effectRef idx="1">
              <a:schemeClr val="accent5"/>
            </a:effectRef>
            <a:fontRef idx="minor">
              <a:schemeClr val="tx1"/>
            </a:fontRef>
          </p:style>
        </p:cxnSp>
        <p:cxnSp>
          <p:nvCxnSpPr>
            <p:cNvPr id="22" name="AutoShape 20"/>
            <p:cNvCxnSpPr>
              <a:cxnSpLocks noChangeShapeType="1"/>
              <a:stCxn id="11" idx="2"/>
              <a:endCxn id="18" idx="2"/>
            </p:cNvCxnSpPr>
            <p:nvPr/>
          </p:nvCxnSpPr>
          <p:spPr bwMode="auto">
            <a:xfrm rot="16200000" flipH="1">
              <a:off x="6373019" y="2240757"/>
              <a:ext cx="19050" cy="3833812"/>
            </a:xfrm>
            <a:prstGeom prst="curvedConnector3">
              <a:avLst>
                <a:gd name="adj1" fmla="val 4175000"/>
              </a:avLst>
            </a:prstGeom>
            <a:ln>
              <a:headEnd/>
              <a:tailEnd type="triangle" w="med" len="med"/>
            </a:ln>
          </p:spPr>
          <p:style>
            <a:lnRef idx="2">
              <a:schemeClr val="accent5"/>
            </a:lnRef>
            <a:fillRef idx="0">
              <a:schemeClr val="accent5"/>
            </a:fillRef>
            <a:effectRef idx="1">
              <a:schemeClr val="accent5"/>
            </a:effectRef>
            <a:fontRef idx="minor">
              <a:schemeClr val="tx1"/>
            </a:fontRef>
          </p:style>
        </p:cxnSp>
        <p:sp>
          <p:nvSpPr>
            <p:cNvPr id="23" name="Text Box 21"/>
            <p:cNvSpPr txBox="1">
              <a:spLocks noChangeArrowheads="1"/>
            </p:cNvSpPr>
            <p:nvPr/>
          </p:nvSpPr>
          <p:spPr bwMode="auto">
            <a:xfrm>
              <a:off x="879475" y="2565400"/>
              <a:ext cx="590550" cy="366713"/>
            </a:xfrm>
            <a:prstGeom prst="rect">
              <a:avLst/>
            </a:prstGeom>
            <a:noFill/>
            <a:ln w="9525">
              <a:noFill/>
              <a:miter lim="800000"/>
              <a:headEnd/>
              <a:tailEnd/>
            </a:ln>
            <a:effectLst/>
          </p:spPr>
          <p:txBody>
            <a:bodyPr wrap="none">
              <a:spAutoFit/>
            </a:bodyPr>
            <a:lstStyle/>
            <a:p>
              <a:r>
                <a:rPr lang="en-US"/>
                <a:t>.11*</a:t>
              </a:r>
            </a:p>
          </p:txBody>
        </p:sp>
        <p:sp>
          <p:nvSpPr>
            <p:cNvPr id="24" name="Text Box 22"/>
            <p:cNvSpPr txBox="1">
              <a:spLocks noChangeArrowheads="1"/>
            </p:cNvSpPr>
            <p:nvPr/>
          </p:nvSpPr>
          <p:spPr bwMode="auto">
            <a:xfrm>
              <a:off x="957263" y="4933950"/>
              <a:ext cx="590550" cy="366713"/>
            </a:xfrm>
            <a:prstGeom prst="rect">
              <a:avLst/>
            </a:prstGeom>
            <a:noFill/>
            <a:ln w="9525" algn="ctr">
              <a:noFill/>
              <a:miter lim="800000"/>
              <a:headEnd/>
              <a:tailEnd/>
            </a:ln>
            <a:effectLst/>
          </p:spPr>
          <p:txBody>
            <a:bodyPr wrap="none">
              <a:spAutoFit/>
            </a:bodyPr>
            <a:lstStyle/>
            <a:p>
              <a:r>
                <a:rPr lang="en-US"/>
                <a:t>.23*</a:t>
              </a:r>
            </a:p>
          </p:txBody>
        </p:sp>
        <p:sp>
          <p:nvSpPr>
            <p:cNvPr id="25" name="Text Box 23"/>
            <p:cNvSpPr txBox="1">
              <a:spLocks noChangeArrowheads="1"/>
            </p:cNvSpPr>
            <p:nvPr/>
          </p:nvSpPr>
          <p:spPr bwMode="auto">
            <a:xfrm>
              <a:off x="2843213" y="3460750"/>
              <a:ext cx="590550" cy="366713"/>
            </a:xfrm>
            <a:prstGeom prst="rect">
              <a:avLst/>
            </a:prstGeom>
            <a:noFill/>
            <a:ln w="9525">
              <a:noFill/>
              <a:miter lim="800000"/>
              <a:headEnd/>
              <a:tailEnd/>
            </a:ln>
            <a:effectLst/>
          </p:spPr>
          <p:txBody>
            <a:bodyPr wrap="none">
              <a:spAutoFit/>
            </a:bodyPr>
            <a:lstStyle/>
            <a:p>
              <a:r>
                <a:rPr lang="en-US"/>
                <a:t>.42*</a:t>
              </a:r>
            </a:p>
          </p:txBody>
        </p:sp>
        <p:sp>
          <p:nvSpPr>
            <p:cNvPr id="26" name="Text Box 24"/>
            <p:cNvSpPr txBox="1">
              <a:spLocks noChangeArrowheads="1"/>
            </p:cNvSpPr>
            <p:nvPr/>
          </p:nvSpPr>
          <p:spPr bwMode="auto">
            <a:xfrm>
              <a:off x="2195513" y="2924175"/>
              <a:ext cx="590550" cy="366713"/>
            </a:xfrm>
            <a:prstGeom prst="rect">
              <a:avLst/>
            </a:prstGeom>
            <a:noFill/>
            <a:ln w="9525">
              <a:noFill/>
              <a:miter lim="800000"/>
              <a:headEnd/>
              <a:tailEnd/>
            </a:ln>
            <a:effectLst/>
          </p:spPr>
          <p:txBody>
            <a:bodyPr wrap="none">
              <a:spAutoFit/>
            </a:bodyPr>
            <a:lstStyle/>
            <a:p>
              <a:r>
                <a:rPr lang="en-US"/>
                <a:t>.21*</a:t>
              </a:r>
            </a:p>
          </p:txBody>
        </p:sp>
        <p:sp>
          <p:nvSpPr>
            <p:cNvPr id="27" name="Text Box 25"/>
            <p:cNvSpPr txBox="1">
              <a:spLocks noChangeArrowheads="1"/>
            </p:cNvSpPr>
            <p:nvPr/>
          </p:nvSpPr>
          <p:spPr bwMode="auto">
            <a:xfrm>
              <a:off x="3851275" y="4940300"/>
              <a:ext cx="590550" cy="366713"/>
            </a:xfrm>
            <a:prstGeom prst="rect">
              <a:avLst/>
            </a:prstGeom>
            <a:noFill/>
            <a:ln w="9525">
              <a:noFill/>
              <a:miter lim="800000"/>
              <a:headEnd/>
              <a:tailEnd/>
            </a:ln>
            <a:effectLst/>
          </p:spPr>
          <p:txBody>
            <a:bodyPr wrap="none">
              <a:spAutoFit/>
            </a:bodyPr>
            <a:lstStyle/>
            <a:p>
              <a:r>
                <a:rPr lang="en-US"/>
                <a:t>.30*</a:t>
              </a:r>
            </a:p>
          </p:txBody>
        </p:sp>
        <p:sp>
          <p:nvSpPr>
            <p:cNvPr id="28" name="Text Box 26"/>
            <p:cNvSpPr txBox="1">
              <a:spLocks noChangeArrowheads="1"/>
            </p:cNvSpPr>
            <p:nvPr/>
          </p:nvSpPr>
          <p:spPr bwMode="auto">
            <a:xfrm>
              <a:off x="6156325" y="4940300"/>
              <a:ext cx="590550" cy="366713"/>
            </a:xfrm>
            <a:prstGeom prst="rect">
              <a:avLst/>
            </a:prstGeom>
            <a:noFill/>
            <a:ln w="9525">
              <a:noFill/>
              <a:miter lim="800000"/>
              <a:headEnd/>
              <a:tailEnd/>
            </a:ln>
            <a:effectLst/>
          </p:spPr>
          <p:txBody>
            <a:bodyPr wrap="none">
              <a:spAutoFit/>
            </a:bodyPr>
            <a:lstStyle/>
            <a:p>
              <a:r>
                <a:rPr lang="en-US"/>
                <a:t>.25*</a:t>
              </a:r>
            </a:p>
          </p:txBody>
        </p:sp>
        <p:sp>
          <p:nvSpPr>
            <p:cNvPr id="29" name="Text Box 27"/>
            <p:cNvSpPr txBox="1">
              <a:spLocks noChangeArrowheads="1"/>
            </p:cNvSpPr>
            <p:nvPr/>
          </p:nvSpPr>
          <p:spPr bwMode="auto">
            <a:xfrm>
              <a:off x="5349875" y="3356992"/>
              <a:ext cx="590550" cy="366713"/>
            </a:xfrm>
            <a:prstGeom prst="rect">
              <a:avLst/>
            </a:prstGeom>
            <a:noFill/>
            <a:ln w="9525">
              <a:noFill/>
              <a:miter lim="800000"/>
              <a:headEnd/>
              <a:tailEnd/>
            </a:ln>
            <a:effectLst/>
          </p:spPr>
          <p:txBody>
            <a:bodyPr wrap="none">
              <a:spAutoFit/>
            </a:bodyPr>
            <a:lstStyle/>
            <a:p>
              <a:r>
                <a:rPr lang="en-US" dirty="0"/>
                <a:t>.27*</a:t>
              </a:r>
            </a:p>
          </p:txBody>
        </p:sp>
        <p:sp>
          <p:nvSpPr>
            <p:cNvPr id="30" name="Text Box 28"/>
            <p:cNvSpPr txBox="1">
              <a:spLocks noChangeArrowheads="1"/>
            </p:cNvSpPr>
            <p:nvPr/>
          </p:nvSpPr>
          <p:spPr bwMode="auto">
            <a:xfrm>
              <a:off x="7092950" y="3422327"/>
              <a:ext cx="590550" cy="366713"/>
            </a:xfrm>
            <a:prstGeom prst="rect">
              <a:avLst/>
            </a:prstGeom>
            <a:solidFill>
              <a:srgbClr val="FFFF00">
                <a:alpha val="28999"/>
              </a:srgbClr>
            </a:solidFill>
            <a:ln w="9525">
              <a:noFill/>
              <a:miter lim="800000"/>
              <a:headEnd/>
              <a:tailEnd/>
            </a:ln>
            <a:effectLst/>
          </p:spPr>
          <p:txBody>
            <a:bodyPr wrap="none">
              <a:spAutoFit/>
            </a:bodyPr>
            <a:lstStyle/>
            <a:p>
              <a:r>
                <a:rPr lang="en-US" dirty="0"/>
                <a:t>.52*</a:t>
              </a:r>
            </a:p>
          </p:txBody>
        </p:sp>
        <p:sp>
          <p:nvSpPr>
            <p:cNvPr id="31" name="Text Box 29"/>
            <p:cNvSpPr txBox="1">
              <a:spLocks noChangeArrowheads="1"/>
            </p:cNvSpPr>
            <p:nvPr/>
          </p:nvSpPr>
          <p:spPr bwMode="auto">
            <a:xfrm>
              <a:off x="3981450" y="2492375"/>
              <a:ext cx="590550" cy="366713"/>
            </a:xfrm>
            <a:prstGeom prst="rect">
              <a:avLst/>
            </a:prstGeom>
            <a:noFill/>
            <a:ln w="9525">
              <a:noFill/>
              <a:miter lim="800000"/>
              <a:headEnd/>
              <a:tailEnd/>
            </a:ln>
            <a:effectLst/>
          </p:spPr>
          <p:txBody>
            <a:bodyPr wrap="none">
              <a:spAutoFit/>
            </a:bodyPr>
            <a:lstStyle/>
            <a:p>
              <a:r>
                <a:rPr lang="en-US"/>
                <a:t>.23*</a:t>
              </a:r>
            </a:p>
          </p:txBody>
        </p:sp>
      </p:grpSp>
      <p:sp>
        <p:nvSpPr>
          <p:cNvPr id="32" name="Title 1"/>
          <p:cNvSpPr>
            <a:spLocks noGrp="1"/>
          </p:cNvSpPr>
          <p:nvPr>
            <p:ph type="title"/>
          </p:nvPr>
        </p:nvSpPr>
        <p:spPr/>
        <p:txBody>
          <a:bodyPr>
            <a:normAutofit fontScale="90000"/>
          </a:bodyPr>
          <a:lstStyle/>
          <a:p>
            <a:r>
              <a:rPr lang="el-GR" sz="4000" dirty="0" smtClean="0">
                <a:solidFill>
                  <a:prstClr val="black"/>
                </a:solidFill>
              </a:rPr>
              <a:t>Ψυχική ευεξία</a:t>
            </a:r>
            <a:r>
              <a:rPr lang="en-US" sz="4000" dirty="0" smtClean="0">
                <a:solidFill>
                  <a:prstClr val="black"/>
                </a:solidFill>
              </a:rPr>
              <a:t> </a:t>
            </a:r>
            <a:r>
              <a:rPr lang="el-GR" sz="4000" dirty="0" smtClean="0">
                <a:solidFill>
                  <a:prstClr val="black"/>
                </a:solidFill>
              </a:rPr>
              <a:t>&amp; Φυσική Δραστηριότητα</a:t>
            </a:r>
            <a:br>
              <a:rPr lang="el-GR" sz="4000" dirty="0" smtClean="0">
                <a:solidFill>
                  <a:prstClr val="black"/>
                </a:solidFill>
              </a:rPr>
            </a:br>
            <a:r>
              <a:rPr lang="el-GR" sz="3600" dirty="0" smtClean="0">
                <a:solidFill>
                  <a:srgbClr val="953735"/>
                </a:solidFill>
              </a:rPr>
              <a:t>Ο ρόλος της αυτό-αποτελεσματικότητας</a:t>
            </a:r>
            <a:endParaRPr lang="el-GR" sz="3600" dirty="0">
              <a:solidFill>
                <a:srgbClr val="953735"/>
              </a:solidFill>
            </a:endParaRPr>
          </a:p>
        </p:txBody>
      </p:sp>
    </p:spTree>
    <p:extLst>
      <p:ext uri="{BB962C8B-B14F-4D97-AF65-F5344CB8AC3E}">
        <p14:creationId xmlns:p14="http://schemas.microsoft.com/office/powerpoint/2010/main" val="3257245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a:t>
            </a:r>
            <a:r>
              <a:rPr lang="el-GR" sz="2400" b="1" dirty="0" smtClean="0"/>
              <a:t>Ανοικτά Ακαδημαϊκά Μαθήματα </a:t>
            </a:r>
            <a:r>
              <a:rPr lang="el-GR" sz="2400" b="1" smtClean="0"/>
              <a:t>Πανεπιστημίου Θεσσαλίας</a:t>
            </a:r>
            <a:r>
              <a:rPr lang="el-GR" sz="2400" smtClean="0"/>
              <a:t>» </a:t>
            </a:r>
            <a:r>
              <a:rPr lang="el-GR" sz="2400" dirty="0" smtClean="0"/>
              <a:t>έχει χρηματοδοτήσει μόνο τη αναδιαμόρφωση του εκπαιδευτικού υλικού. </a:t>
            </a:r>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5055064"/>
            <a:ext cx="6480048" cy="1542288"/>
          </a:xfrm>
          <a:prstGeom prst="rect">
            <a:avLst/>
          </a:prstGeom>
          <a:noFill/>
          <a:ln w="12700">
            <a:solidFill>
              <a:schemeClr val="accent1"/>
            </a:solidFill>
          </a:ln>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pPr/>
              <a:t>3</a:t>
            </a:fld>
            <a:endParaRPr lang="el-GR" dirty="0"/>
          </a:p>
        </p:txBody>
      </p:sp>
    </p:spTree>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a:xfrm>
            <a:off x="755576" y="3831723"/>
            <a:ext cx="7776864" cy="1752600"/>
          </a:xfrm>
        </p:spPr>
        <p:txBody>
          <a:bodyPr/>
          <a:lstStyle/>
          <a:p>
            <a:endParaRPr lang="el-GR" dirty="0"/>
          </a:p>
        </p:txBody>
      </p:sp>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4716016" y="5718258"/>
            <a:ext cx="3240360" cy="771224"/>
          </a:xfrm>
          <a:prstGeom prst="rect">
            <a:avLst/>
          </a:prstGeom>
          <a:noFill/>
          <a:ln w="12700">
            <a:solidFill>
              <a:schemeClr val="accent1"/>
            </a:solidFill>
          </a:ln>
        </p:spPr>
      </p:pic>
      <p:grpSp>
        <p:nvGrpSpPr>
          <p:cNvPr id="12" name="Group 11"/>
          <p:cNvGrpSpPr/>
          <p:nvPr/>
        </p:nvGrpSpPr>
        <p:grpSpPr>
          <a:xfrm>
            <a:off x="541784" y="468279"/>
            <a:ext cx="7990656" cy="1303321"/>
            <a:chOff x="467544" y="468279"/>
            <a:chExt cx="7990656" cy="1303321"/>
          </a:xfrm>
        </p:grpSpPr>
        <p:pic>
          <p:nvPicPr>
            <p:cNvPr id="13" name="Picture 12"/>
            <p:cNvPicPr>
              <a:picLocks noChangeAspect="1"/>
            </p:cNvPicPr>
            <p:nvPr/>
          </p:nvPicPr>
          <p:blipFill>
            <a:blip r:embed="rId4" cstate="print"/>
            <a:stretch>
              <a:fillRect/>
            </a:stretch>
          </p:blipFill>
          <p:spPr>
            <a:xfrm>
              <a:off x="6489226" y="468279"/>
              <a:ext cx="1968974" cy="1303321"/>
            </a:xfrm>
            <a:prstGeom prst="rect">
              <a:avLst/>
            </a:prstGeom>
          </p:spPr>
        </p:pic>
        <p:grpSp>
          <p:nvGrpSpPr>
            <p:cNvPr id="14" name="Group 13"/>
            <p:cNvGrpSpPr/>
            <p:nvPr/>
          </p:nvGrpSpPr>
          <p:grpSpPr>
            <a:xfrm>
              <a:off x="467544" y="520290"/>
              <a:ext cx="3960440" cy="1224136"/>
              <a:chOff x="395536" y="520290"/>
              <a:chExt cx="3960440" cy="1224136"/>
            </a:xfrm>
          </p:grpSpPr>
          <p:pic>
            <p:nvPicPr>
              <p:cNvPr id="15" name="Picture 8" descr="http://www.med.uth.gr/UploadFiles/image/kentavro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536" y="520290"/>
                <a:ext cx="1224136" cy="122413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619672" y="836712"/>
                <a:ext cx="2736304" cy="576064"/>
              </a:xfrm>
              <a:prstGeom prst="rect">
                <a:avLst/>
              </a:prstGeom>
              <a:solidFill>
                <a:schemeClr val="bg1"/>
              </a:solidFill>
            </p:spPr>
            <p:txBody>
              <a:bodyPr vert="horz" wrap="none" lIns="91440" tIns="45720" rIns="91440" bIns="45720" rtlCol="0" anchor="ctr">
                <a:normAutofit/>
              </a:bodyPr>
              <a:lstStyle/>
              <a:p>
                <a:r>
                  <a:rPr lang="el-GR" sz="2200" b="1" dirty="0" smtClean="0">
                    <a:solidFill>
                      <a:schemeClr val="accent2">
                        <a:lumMod val="75000"/>
                      </a:schemeClr>
                    </a:solidFill>
                  </a:rPr>
                  <a:t>ΠΑΝΕΠΙΣΤΗΜΙΟ ΘΕΣΣΑΛΙΑΣ</a:t>
                </a:r>
              </a:p>
            </p:txBody>
          </p:sp>
        </p:grpSp>
      </p:grpSp>
      <p:pic>
        <p:nvPicPr>
          <p:cNvPr id="11" name="Picture 2" descr="C:\Users\Billis\Documents\Τεφαα Open e-Class\vasilis-template'\tefaa-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66253" y="5607262"/>
            <a:ext cx="993216" cy="99321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descr="D:\Τεφαα Open e-Class\ΘΕΟΔΩΡΑΚΗΣ ΜΑΘΗΜΑ\BYNCSA.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01814" y="5907020"/>
            <a:ext cx="1117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47450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normAutofit fontScale="92500" lnSpcReduction="10000"/>
          </a:bodyPr>
          <a:lstStyle/>
          <a:p>
            <a:pPr marL="0"/>
            <a:r>
              <a:rPr lang="el-GR" dirty="0" smtClean="0"/>
              <a:t>Να παρουσιάσει </a:t>
            </a:r>
            <a:r>
              <a:rPr lang="el-GR" dirty="0" smtClean="0"/>
              <a:t>τις διαστάσεις της ποιότητας ζωής </a:t>
            </a:r>
            <a:r>
              <a:rPr lang="el-GR" dirty="0"/>
              <a:t>που είναι σημαντικές για τους </a:t>
            </a:r>
            <a:r>
              <a:rPr lang="el-GR" dirty="0" smtClean="0"/>
              <a:t>ηλικιωμένους και μπορεί </a:t>
            </a:r>
            <a:r>
              <a:rPr lang="el-GR" dirty="0" smtClean="0"/>
              <a:t>να επηρεαστούν από την φυσική δραστηριότητα και την άσκηση.</a:t>
            </a:r>
            <a:endParaRPr lang="el-GR" dirty="0" smtClean="0"/>
          </a:p>
          <a:p>
            <a:pPr marL="0"/>
            <a:r>
              <a:rPr lang="el-GR" dirty="0" smtClean="0"/>
              <a:t>Να </a:t>
            </a:r>
            <a:r>
              <a:rPr lang="el-GR" dirty="0"/>
              <a:t>παρουσιάσει </a:t>
            </a:r>
            <a:r>
              <a:rPr lang="el-GR" dirty="0" smtClean="0"/>
              <a:t>την ψυχική ευεξία, τους σημαντικότερους παράγοντες επίδρασης και συναφή ζητήματα αξιολόγησης, καθώς και να </a:t>
            </a:r>
            <a:r>
              <a:rPr lang="el-GR" dirty="0" smtClean="0"/>
              <a:t>αναλύσει τη σχέση της με </a:t>
            </a:r>
            <a:r>
              <a:rPr lang="el-GR" dirty="0" smtClean="0"/>
              <a:t>τη φυσική δραστηριότητα και την άσκηση στους ηλικιωμένους</a:t>
            </a:r>
            <a:endParaRPr lang="el-GR" dirty="0" smtClean="0"/>
          </a:p>
        </p:txBody>
      </p:sp>
      <p:sp>
        <p:nvSpPr>
          <p:cNvPr id="6" name="Slide Number Placeholder 5"/>
          <p:cNvSpPr>
            <a:spLocks noGrp="1"/>
          </p:cNvSpPr>
          <p:nvPr>
            <p:ph type="sldNum" sz="quarter" idx="12"/>
          </p:nvPr>
        </p:nvSpPr>
        <p:spPr/>
        <p:txBody>
          <a:bodyPr/>
          <a:lstStyle/>
          <a:p>
            <a:fld id="{95390251-5B84-4D2F-A9C7-1C62C4738B3F}" type="slidenum">
              <a:rPr lang="el-GR" smtClean="0"/>
              <a:pPr/>
              <a:t>4</a:t>
            </a:fld>
            <a:endParaRPr lang="el-GR"/>
          </a:p>
        </p:txBody>
      </p:sp>
    </p:spTree>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Περιεχόμενα ενότητας</a:t>
            </a:r>
            <a:endParaRPr lang="el-GR" dirty="0"/>
          </a:p>
        </p:txBody>
      </p:sp>
      <p:sp>
        <p:nvSpPr>
          <p:cNvPr id="3" name="Content Placeholder 2"/>
          <p:cNvSpPr>
            <a:spLocks noGrp="1"/>
          </p:cNvSpPr>
          <p:nvPr>
            <p:ph idx="1"/>
          </p:nvPr>
        </p:nvSpPr>
        <p:spPr>
          <a:xfrm>
            <a:off x="745232" y="1816224"/>
            <a:ext cx="7283152" cy="4205064"/>
          </a:xfrm>
        </p:spPr>
        <p:txBody>
          <a:bodyPr>
            <a:normAutofit fontScale="92500"/>
          </a:bodyPr>
          <a:lstStyle/>
          <a:p>
            <a:r>
              <a:rPr lang="el-GR" dirty="0" smtClean="0"/>
              <a:t>Ποιότητα ζωής, ορισμός και σχετικές έννοιες</a:t>
            </a:r>
            <a:endParaRPr lang="el-GR" dirty="0" smtClean="0"/>
          </a:p>
          <a:p>
            <a:r>
              <a:rPr lang="el-GR" dirty="0" smtClean="0"/>
              <a:t>Ψυχική ευεξία, ορισμός, αξιολόγηση, ζητήματα αξιολόγησης και παράγοντες επίδρασης</a:t>
            </a:r>
            <a:endParaRPr lang="el-GR" dirty="0" smtClean="0"/>
          </a:p>
          <a:p>
            <a:r>
              <a:rPr lang="el-GR" dirty="0" smtClean="0"/>
              <a:t>Σχέση της ψυχικής ευεξίας με την φυσική δραστηριότητα και ερμηνεία αυτής της σχέσης μέσα από ευρήματα ερευνών</a:t>
            </a:r>
            <a:endParaRPr lang="el-GR" dirty="0"/>
          </a:p>
        </p:txBody>
      </p:sp>
      <p:sp>
        <p:nvSpPr>
          <p:cNvPr id="4" name="Slide Number Placeholder 3"/>
          <p:cNvSpPr>
            <a:spLocks noGrp="1"/>
          </p:cNvSpPr>
          <p:nvPr>
            <p:ph type="sldNum" sz="quarter" idx="12"/>
          </p:nvPr>
        </p:nvSpPr>
        <p:spPr/>
        <p:txBody>
          <a:bodyPr/>
          <a:lstStyle/>
          <a:p>
            <a:fld id="{95390251-5B84-4D2F-A9C7-1C62C4738B3F}" type="slidenum">
              <a:rPr lang="el-GR" smtClean="0"/>
              <a:pPr/>
              <a:t>5</a:t>
            </a:fld>
            <a:endParaRPr lang="el-GR"/>
          </a:p>
        </p:txBody>
      </p:sp>
    </p:spTree>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κειμένου 5"/>
          <p:cNvSpPr>
            <a:spLocks noGrp="1"/>
          </p:cNvSpPr>
          <p:nvPr>
            <p:ph type="body" idx="1"/>
          </p:nvPr>
        </p:nvSpPr>
        <p:spPr/>
        <p:txBody>
          <a:bodyPr/>
          <a:lstStyle/>
          <a:p>
            <a:endParaRPr lang="el-GR" dirty="0"/>
          </a:p>
        </p:txBody>
      </p:sp>
      <p:sp>
        <p:nvSpPr>
          <p:cNvPr id="5" name="Τίτλος 4"/>
          <p:cNvSpPr>
            <a:spLocks noGrp="1"/>
          </p:cNvSpPr>
          <p:nvPr>
            <p:ph type="title"/>
          </p:nvPr>
        </p:nvSpPr>
        <p:spPr/>
        <p:txBody>
          <a:bodyPr>
            <a:normAutofit/>
          </a:bodyPr>
          <a:lstStyle/>
          <a:p>
            <a:r>
              <a:rPr lang="el-GR" sz="4400" dirty="0" smtClean="0"/>
              <a:t>Χρήση Διατάξεων</a:t>
            </a:r>
            <a:endParaRPr lang="el-GR" sz="4400" dirty="0"/>
          </a:p>
        </p:txBody>
      </p:sp>
    </p:spTree>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ctrTitle"/>
          </p:nvPr>
        </p:nvSpPr>
        <p:spPr>
          <a:xfrm>
            <a:off x="685800" y="620688"/>
            <a:ext cx="7772400" cy="1470025"/>
          </a:xfrm>
        </p:spPr>
        <p:txBody>
          <a:bodyPr>
            <a:normAutofit/>
          </a:bodyPr>
          <a:lstStyle/>
          <a:p>
            <a:r>
              <a:rPr lang="el-GR" dirty="0"/>
              <a:t>Υγεία, </a:t>
            </a:r>
            <a:r>
              <a:rPr lang="el-GR" dirty="0" err="1"/>
              <a:t>fitness</a:t>
            </a:r>
            <a:r>
              <a:rPr lang="el-GR" dirty="0"/>
              <a:t> και ευεξία κατά την αύξηση της ηλικίας</a:t>
            </a:r>
          </a:p>
        </p:txBody>
      </p:sp>
      <p:sp>
        <p:nvSpPr>
          <p:cNvPr id="5" name="Υπότιτλος 4"/>
          <p:cNvSpPr>
            <a:spLocks noGrp="1"/>
          </p:cNvSpPr>
          <p:nvPr>
            <p:ph type="subTitle" idx="1"/>
          </p:nvPr>
        </p:nvSpPr>
        <p:spPr>
          <a:xfrm>
            <a:off x="3239852" y="2518048"/>
            <a:ext cx="2664296" cy="622920"/>
          </a:xfrm>
        </p:spPr>
        <p:txBody>
          <a:bodyPr/>
          <a:lstStyle/>
          <a:p>
            <a:r>
              <a:rPr lang="en-US" dirty="0" smtClean="0"/>
              <a:t>4</a:t>
            </a:r>
            <a:r>
              <a:rPr lang="el-GR" baseline="30000" dirty="0" smtClean="0"/>
              <a:t>η</a:t>
            </a:r>
            <a:r>
              <a:rPr lang="el-GR" dirty="0" smtClean="0"/>
              <a:t> ενότητα</a:t>
            </a:r>
            <a:endParaRPr lang="el-GR" dirty="0"/>
          </a:p>
        </p:txBody>
      </p:sp>
      <p:pic>
        <p:nvPicPr>
          <p:cNvPr id="6" name="Picture 4" descr="http://www.stronghealth.com/services/seniors/manandwomenincar.jpg"/>
          <p:cNvPicPr>
            <a:picLocks noChangeAspect="1" noChangeArrowheads="1"/>
          </p:cNvPicPr>
          <p:nvPr/>
        </p:nvPicPr>
        <p:blipFill>
          <a:blip r:embed="rId3" cstate="print"/>
          <a:srcRect/>
          <a:stretch>
            <a:fillRect/>
          </a:stretch>
        </p:blipFill>
        <p:spPr bwMode="auto">
          <a:xfrm>
            <a:off x="2267744" y="3356992"/>
            <a:ext cx="4972068" cy="3314712"/>
          </a:xfrm>
          <a:prstGeom prst="rect">
            <a:avLst/>
          </a:prstGeom>
          <a:noFill/>
        </p:spPr>
      </p:pic>
    </p:spTree>
    <p:extLst>
      <p:ext uri="{BB962C8B-B14F-4D97-AF65-F5344CB8AC3E}">
        <p14:creationId xmlns:p14="http://schemas.microsoft.com/office/powerpoint/2010/main" val="44666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Ποιότητα ζωής σχετική με την υγεία</a:t>
            </a:r>
            <a:br>
              <a:rPr lang="el-GR" dirty="0" smtClean="0"/>
            </a:br>
            <a:r>
              <a:rPr lang="el-GR" dirty="0" smtClean="0"/>
              <a:t>(</a:t>
            </a:r>
            <a:r>
              <a:rPr lang="en-US" i="1" dirty="0" smtClean="0"/>
              <a:t>health related quality of life</a:t>
            </a:r>
            <a:r>
              <a:rPr lang="en-US" dirty="0" smtClean="0"/>
              <a:t>)</a:t>
            </a:r>
            <a:endParaRPr lang="el-GR" dirty="0"/>
          </a:p>
        </p:txBody>
      </p:sp>
      <p:pic>
        <p:nvPicPr>
          <p:cNvPr id="21" name="Content Placeholder 20"/>
          <p:cNvPicPr>
            <a:picLocks noGrp="1" noChangeAspect="1"/>
          </p:cNvPicPr>
          <p:nvPr>
            <p:ph idx="1"/>
          </p:nvPr>
        </p:nvPicPr>
        <p:blipFill>
          <a:blip r:embed="rId3"/>
          <a:stretch>
            <a:fillRect/>
          </a:stretch>
        </p:blipFill>
        <p:spPr>
          <a:xfrm>
            <a:off x="1154896" y="1829989"/>
            <a:ext cx="6834208" cy="4066384"/>
          </a:xfrm>
          <a:prstGeom prst="rect">
            <a:avLst/>
          </a:prstGeom>
        </p:spPr>
      </p:pic>
    </p:spTree>
    <p:extLst>
      <p:ext uri="{BB962C8B-B14F-4D97-AF65-F5344CB8AC3E}">
        <p14:creationId xmlns:p14="http://schemas.microsoft.com/office/powerpoint/2010/main" val="123262687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Ποιότητα ζωής </a:t>
            </a:r>
            <a:r>
              <a:rPr lang="en-US" dirty="0" smtClean="0"/>
              <a:t>&amp; </a:t>
            </a:r>
            <a:r>
              <a:rPr lang="el-GR" dirty="0" smtClean="0"/>
              <a:t>Φυσική Υγεία</a:t>
            </a:r>
            <a:endParaRPr lang="el-GR" dirty="0"/>
          </a:p>
        </p:txBody>
      </p:sp>
      <p:pic>
        <p:nvPicPr>
          <p:cNvPr id="4" name="Content Placeholder 3"/>
          <p:cNvPicPr>
            <a:picLocks noGrp="1" noChangeAspect="1"/>
          </p:cNvPicPr>
          <p:nvPr>
            <p:ph idx="1"/>
          </p:nvPr>
        </p:nvPicPr>
        <p:blipFill>
          <a:blip r:embed="rId3"/>
          <a:stretch>
            <a:fillRect/>
          </a:stretch>
        </p:blipFill>
        <p:spPr>
          <a:prstGeom prst="rect">
            <a:avLst/>
          </a:prstGeom>
        </p:spPr>
      </p:pic>
    </p:spTree>
    <p:extLst>
      <p:ext uri="{BB962C8B-B14F-4D97-AF65-F5344CB8AC3E}">
        <p14:creationId xmlns:p14="http://schemas.microsoft.com/office/powerpoint/2010/main" val="1295509650"/>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7129</TotalTime>
  <Words>1404</Words>
  <Application>Microsoft Office PowerPoint</Application>
  <PresentationFormat>On-screen Show (4:3)</PresentationFormat>
  <Paragraphs>220</Paragraphs>
  <Slides>30</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Wingdings</vt:lpstr>
      <vt:lpstr>Θέμα του Office</vt:lpstr>
      <vt:lpstr>ΑΣΚΗΣΗ &amp; ΨΥΧΙΚΗ ΥΓΕΙΑ  ΣΤΗΝ ΤΡΙΤΗ ΗΛΙΚΙΑ</vt:lpstr>
      <vt:lpstr>Άδειες Χρήσης</vt:lpstr>
      <vt:lpstr>Χρηματοδότηση</vt:lpstr>
      <vt:lpstr>Σκοποί  ενότητας</vt:lpstr>
      <vt:lpstr>Περιεχόμενα ενότητας</vt:lpstr>
      <vt:lpstr>Χρήση Διατάξεων</vt:lpstr>
      <vt:lpstr>Υγεία, fitness και ευεξία κατά την αύξηση της ηλικίας</vt:lpstr>
      <vt:lpstr>Ποιότητα ζωής σχετική με την υγεία (health related quality of life)</vt:lpstr>
      <vt:lpstr>Ποιότητα ζωής &amp; Φυσική Υγεία</vt:lpstr>
      <vt:lpstr>Στοιχεία της Ποιότητας Ζωής</vt:lpstr>
      <vt:lpstr>Ψυχική ευεξία (wellbeing)</vt:lpstr>
      <vt:lpstr>Ψυχική ευεξία - ορισμός</vt:lpstr>
      <vt:lpstr>Ψυχική ευεξία - αξιολόγηση</vt:lpstr>
      <vt:lpstr>Ψυχική ευεξία   ζητήματα αξιολόγησης Ι</vt:lpstr>
      <vt:lpstr>Ψυχική ευεξία   ζητήματα αξιολόγησης ΙΙ</vt:lpstr>
      <vt:lpstr>Ψυχική ευεξία   άλλες επιδράσεις</vt:lpstr>
      <vt:lpstr>Ψυχική ευεξία   πολιτιστική ταυτότητα</vt:lpstr>
      <vt:lpstr>Ψυχική ευεξία &amp; Φυσική Δραστηριότητα</vt:lpstr>
      <vt:lpstr>Ψυχική ευεξία Μακροχρόνιες επιδράσεις της άσκησης</vt:lpstr>
      <vt:lpstr>Ψυχική ευεξία &amp; Φυσική Δραστηριότητα Ερευνητικά δεδομένα</vt:lpstr>
      <vt:lpstr>Ψυχική ευεξία &amp; Φυσική Δραστηριότητα Έρευνα Netz et al. (2005) – Μέθοδος Ι</vt:lpstr>
      <vt:lpstr>Ψυχική ευεξία &amp; Φυσική Δραστηριότητα Έρευνα Netz et al. (2005) – Μέθοδος ΙΙ</vt:lpstr>
      <vt:lpstr>Ψυχική ευεξία &amp; Φυσική Δραστηριότητα Έρευνα Netz et al. (2005) – Αποτελέσματα</vt:lpstr>
      <vt:lpstr>Ψυχική ευεξία &amp; Φυσική Δραστηριότητα Έρευνα Netz et al. (2005) – Συμπεράσματα Ι</vt:lpstr>
      <vt:lpstr>Ψυχική ευεξία &amp; Φυσική Δραστηριότητα Έρευνα Netz et al. (2005) – Συμπεράσματα ΙΙ</vt:lpstr>
      <vt:lpstr>Ψυχική ευεξία &amp; Φυσική Δραστηριότητα Έρευνα Netz et al. (2005) – Συμπεράσματα ΙΙΙ</vt:lpstr>
      <vt:lpstr>Ψυχική ευεξία &amp; Φυσική Δραστηριότητα Έρευνα Netz et al. (2005) – Συμπεράσματα ΙV</vt:lpstr>
      <vt:lpstr>Ψυχική ευεξία &amp; Φυσική Δραστηριότητα Ερμηνεία της σχέσης τους</vt:lpstr>
      <vt:lpstr>Ψυχική ευεξία &amp; Φυσική Δραστηριότητα Ο ρόλος της αυτό-αποτελεσματικότητας</vt:lpstr>
      <vt:lpstr>Τέλος Ενότητας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Vasiliki Zisi</cp:lastModifiedBy>
  <cp:revision>327</cp:revision>
  <dcterms:created xsi:type="dcterms:W3CDTF">2012-09-06T09:03:05Z</dcterms:created>
  <dcterms:modified xsi:type="dcterms:W3CDTF">2015-11-26T10:20:15Z</dcterms:modified>
</cp:coreProperties>
</file>