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7.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4"/>
  </p:notesMasterIdLst>
  <p:sldIdLst>
    <p:sldId id="256" r:id="rId3"/>
    <p:sldId id="257" r:id="rId4"/>
    <p:sldId id="259" r:id="rId5"/>
    <p:sldId id="261" r:id="rId6"/>
    <p:sldId id="262" r:id="rId7"/>
    <p:sldId id="264"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16" r:id="rId22"/>
    <p:sldId id="280" r:id="rId23"/>
  </p:sldIdLst>
  <p:sldSz cx="9144000" cy="6858000" type="screen4x3"/>
  <p:notesSz cx="6858000" cy="9144000"/>
  <p:custDataLst>
    <p:tags r:id="rId2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9339" autoAdjust="0"/>
  </p:normalViewPr>
  <p:slideViewPr>
    <p:cSldViewPr>
      <p:cViewPr varScale="1">
        <p:scale>
          <a:sx n="67" d="100"/>
          <a:sy n="67" d="100"/>
        </p:scale>
        <p:origin x="66" y="222"/>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413737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57.xml"/></Relationships>
</file>

<file path=ppt/slides/_rels/slide2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20.xml"/><Relationship Id="rId7" Type="http://schemas.openxmlformats.org/officeDocument/2006/relationships/notesSlide" Target="../notesSlides/notesSlide5.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16.xml"/><Relationship Id="rId5" Type="http://schemas.openxmlformats.org/officeDocument/2006/relationships/tags" Target="../tags/tag22.xml"/><Relationship Id="rId10" Type="http://schemas.openxmlformats.org/officeDocument/2006/relationships/slide" Target="slide7.xml"/><Relationship Id="rId4" Type="http://schemas.openxmlformats.org/officeDocument/2006/relationships/tags" Target="../tags/tag21.xml"/><Relationship Id="rId9" Type="http://schemas.openxmlformats.org/officeDocument/2006/relationships/slide" Target="slide18.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notesSlide" Target="../notesSlides/notesSlide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normAutofit/>
          </a:bodyPr>
          <a:lstStyle/>
          <a:p>
            <a:r>
              <a:rPr lang="el-GR" dirty="0" smtClean="0"/>
              <a:t>Στατιστική Επιχειρήσεων</a:t>
            </a:r>
            <a:endParaRPr lang="el-GR" dirty="0"/>
          </a:p>
        </p:txBody>
      </p:sp>
      <p:sp>
        <p:nvSpPr>
          <p:cNvPr id="3" name="Υπότιτλος 2"/>
          <p:cNvSpPr>
            <a:spLocks noGrp="1"/>
          </p:cNvSpPr>
          <p:nvPr>
            <p:ph type="subTitle" idx="1"/>
            <p:custDataLst>
              <p:tags r:id="rId3"/>
            </p:custDataLst>
          </p:nvPr>
        </p:nvSpPr>
        <p:spPr>
          <a:xfrm>
            <a:off x="683568" y="2708920"/>
            <a:ext cx="7776864" cy="4056856"/>
          </a:xfrm>
        </p:spPr>
        <p:txBody>
          <a:bodyPr>
            <a:noAutofit/>
          </a:bodyPr>
          <a:lstStyle/>
          <a:p>
            <a:r>
              <a:rPr lang="el-GR" sz="2800" b="1" dirty="0"/>
              <a:t>Ενότητα </a:t>
            </a:r>
            <a:r>
              <a:rPr lang="el-GR" sz="2800" b="1" dirty="0" smtClean="0"/>
              <a:t>1:</a:t>
            </a:r>
            <a:r>
              <a:rPr lang="en-US" sz="2800" dirty="0" smtClean="0"/>
              <a:t> </a:t>
            </a:r>
            <a:r>
              <a:rPr lang="el-GR" sz="2800" dirty="0" smtClean="0"/>
              <a:t>Βασικές Έννοιες.</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endParaRPr lang="el-GR"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err="1" smtClean="0"/>
              <a:t>Σαντουρίδης</a:t>
            </a:r>
            <a:r>
              <a:rPr lang="el-GR" sz="2800" dirty="0" smtClean="0"/>
              <a:t> Ηλίας </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Λογιστικ</a:t>
            </a:r>
            <a:r>
              <a:rPr lang="el-GR" sz="2800" dirty="0" smtClean="0"/>
              <a:t>ής και Χρηματοοικονομικής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ΟΡΙΣΜΟΙ ΒΑΣΙΚΩΝ </a:t>
            </a:r>
            <a:r>
              <a:rPr lang="el-GR" dirty="0" smtClean="0"/>
              <a:t>ΕΝΝΟΙΩΝ (4)</a:t>
            </a:r>
            <a:endParaRPr lang="el-GR" dirty="0"/>
          </a:p>
        </p:txBody>
      </p:sp>
      <p:sp>
        <p:nvSpPr>
          <p:cNvPr id="5" name="Ορθογώνιο 4"/>
          <p:cNvSpPr/>
          <p:nvPr/>
        </p:nvSpPr>
        <p:spPr>
          <a:xfrm>
            <a:off x="3698684" y="6228020"/>
            <a:ext cx="1746632" cy="369332"/>
          </a:xfrm>
          <a:prstGeom prst="rect">
            <a:avLst/>
          </a:prstGeom>
        </p:spPr>
        <p:txBody>
          <a:bodyPr wrap="none">
            <a:spAutoFit/>
          </a:bodyPr>
          <a:lstStyle/>
          <a:p>
            <a:pPr algn="ctr"/>
            <a:r>
              <a:rPr lang="el-GR" dirty="0"/>
              <a:t>Βασικές Έννοιες.</a:t>
            </a:r>
            <a:endParaRPr lang="en-US" dirty="0"/>
          </a:p>
        </p:txBody>
      </p:sp>
      <p:sp>
        <p:nvSpPr>
          <p:cNvPr id="3" name="2 - Θέση περιεχομένου"/>
          <p:cNvSpPr>
            <a:spLocks noGrp="1"/>
          </p:cNvSpPr>
          <p:nvPr>
            <p:ph sz="quarter" idx="1"/>
          </p:nvPr>
        </p:nvSpPr>
        <p:spPr/>
        <p:txBody>
          <a:bodyPr>
            <a:normAutofit lnSpcReduction="10000"/>
          </a:bodyPr>
          <a:lstStyle/>
          <a:p>
            <a:r>
              <a:rPr lang="el-GR" dirty="0" smtClean="0"/>
              <a:t>Το </a:t>
            </a:r>
            <a:r>
              <a:rPr lang="el-GR" b="1" dirty="0" smtClean="0"/>
              <a:t>βασικό σύνολο πληθυσμού, </a:t>
            </a:r>
            <a:r>
              <a:rPr lang="el-GR" dirty="0" smtClean="0"/>
              <a:t>στο οποίο μπορούμε να αναφερόμαστε απλά και με τον όρο «</a:t>
            </a:r>
            <a:r>
              <a:rPr lang="el-GR" b="1" dirty="0" smtClean="0"/>
              <a:t>πληθυσμός</a:t>
            </a:r>
            <a:r>
              <a:rPr lang="el-GR" dirty="0" smtClean="0"/>
              <a:t>», αποτελείται από τους φορείς χαρακτηριστικών που είναι σημαντικοί για μια στατιστική έρευνα . Εάν μια στατιστική έρευνα περιλαμβάνει ολόκληρο το βασικό σύνολο πληθυσμού, τότε μιλάμε για μια </a:t>
            </a:r>
            <a:r>
              <a:rPr lang="el-GR" b="1" dirty="0" smtClean="0"/>
              <a:t>πλήρη</a:t>
            </a:r>
            <a:r>
              <a:rPr lang="el-GR" dirty="0" smtClean="0"/>
              <a:t> ή </a:t>
            </a:r>
            <a:r>
              <a:rPr lang="el-GR" b="1" dirty="0" smtClean="0"/>
              <a:t>καθολική έρευνα</a:t>
            </a:r>
            <a:r>
              <a:rPr lang="el-GR" dirty="0" smtClean="0"/>
              <a:t>, ενώ όταν συμπεριλαμβάνεται ένα υποσύνολο αυτού για μια </a:t>
            </a:r>
            <a:r>
              <a:rPr lang="el-GR" b="1" dirty="0" smtClean="0"/>
              <a:t>μερική </a:t>
            </a:r>
            <a:r>
              <a:rPr lang="el-GR" dirty="0" smtClean="0"/>
              <a:t>ή </a:t>
            </a:r>
            <a:r>
              <a:rPr lang="el-GR" b="1" dirty="0" smtClean="0"/>
              <a:t>δειγματοληπτική έρευνα.</a:t>
            </a:r>
            <a:endParaRPr lang="el-GR" b="1" dirty="0"/>
          </a:p>
        </p:txBody>
      </p:sp>
      <p:sp>
        <p:nvSpPr>
          <p:cNvPr id="4" name="3 - Θέση αριθμού διαφάνειας"/>
          <p:cNvSpPr>
            <a:spLocks noGrp="1"/>
          </p:cNvSpPr>
          <p:nvPr>
            <p:ph type="sldNum" sz="quarter" idx="12"/>
            <p:custDataLst>
              <p:tags r:id="rId2"/>
            </p:custDataLst>
          </p:nvPr>
        </p:nvSpPr>
        <p:spPr/>
        <p:txBody>
          <a:bodyPr/>
          <a:lstStyle/>
          <a:p>
            <a:fld id="{6F42FDE4-A7DD-41A7-A0A6-9B649FB43336}" type="slidenum">
              <a:rPr kumimoji="0" lang="en-US" smtClean="0"/>
              <a:pPr/>
              <a:t>10</a:t>
            </a:fld>
            <a:endParaRPr kumimoji="0" lang="en-US" dirty="0"/>
          </a:p>
        </p:txBody>
      </p:sp>
    </p:spTree>
    <p:custDataLst>
      <p:tags r:id="rId1"/>
    </p:custDataLst>
    <p:extLst>
      <p:ext uri="{BB962C8B-B14F-4D97-AF65-F5344CB8AC3E}">
        <p14:creationId xmlns:p14="http://schemas.microsoft.com/office/powerpoint/2010/main" val="3425404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ΟΡΙΣΜΟΙ ΒΑΣΙΚΩΝ </a:t>
            </a:r>
            <a:r>
              <a:rPr lang="el-GR" dirty="0" smtClean="0"/>
              <a:t>ΕΝΝΟΙΩΝ (5)</a:t>
            </a:r>
            <a:endParaRPr lang="el-GR" dirty="0"/>
          </a:p>
        </p:txBody>
      </p:sp>
      <p:sp>
        <p:nvSpPr>
          <p:cNvPr id="5" name="Ορθογώνιο 4"/>
          <p:cNvSpPr/>
          <p:nvPr/>
        </p:nvSpPr>
        <p:spPr>
          <a:xfrm>
            <a:off x="3761472" y="6309320"/>
            <a:ext cx="1746632" cy="369332"/>
          </a:xfrm>
          <a:prstGeom prst="rect">
            <a:avLst/>
          </a:prstGeom>
        </p:spPr>
        <p:txBody>
          <a:bodyPr wrap="none">
            <a:spAutoFit/>
          </a:bodyPr>
          <a:lstStyle/>
          <a:p>
            <a:pPr algn="ctr"/>
            <a:r>
              <a:rPr lang="el-GR" dirty="0"/>
              <a:t>Βασικές Έννοιες.</a:t>
            </a:r>
            <a:endParaRPr lang="en-US" dirty="0"/>
          </a:p>
        </p:txBody>
      </p:sp>
      <p:sp>
        <p:nvSpPr>
          <p:cNvPr id="3" name="2 - Θέση περιεχομένου"/>
          <p:cNvSpPr>
            <a:spLocks noGrp="1"/>
          </p:cNvSpPr>
          <p:nvPr>
            <p:ph sz="quarter" idx="1"/>
          </p:nvPr>
        </p:nvSpPr>
        <p:spPr/>
        <p:txBody>
          <a:bodyPr>
            <a:normAutofit/>
          </a:bodyPr>
          <a:lstStyle/>
          <a:p>
            <a:r>
              <a:rPr lang="el-GR" b="1" dirty="0" smtClean="0"/>
              <a:t>Στατιστική μάζα: </a:t>
            </a:r>
            <a:r>
              <a:rPr lang="el-GR" dirty="0" smtClean="0"/>
              <a:t>ο πληθυσμός ή ένα από τα υποσύνολά του</a:t>
            </a:r>
          </a:p>
          <a:p>
            <a:pPr lvl="1"/>
            <a:r>
              <a:rPr lang="el-GR" b="1" dirty="0" smtClean="0"/>
              <a:t>Αποθεματική μάζα:</a:t>
            </a:r>
            <a:r>
              <a:rPr lang="el-GR" dirty="0" smtClean="0"/>
              <a:t> συνδέεται με ένα συγκεκριμένο χρονικό σημείο (π.χ. το απόθεμα μιας αποθήκης, τον πληθυσμό μιας χώρας). </a:t>
            </a:r>
          </a:p>
          <a:p>
            <a:pPr lvl="1"/>
            <a:r>
              <a:rPr lang="el-GR" b="1" dirty="0" smtClean="0"/>
              <a:t>Μάζα κίνησης </a:t>
            </a:r>
            <a:r>
              <a:rPr lang="el-GR" dirty="0" smtClean="0"/>
              <a:t>(ροής) ή </a:t>
            </a:r>
            <a:r>
              <a:rPr lang="el-GR" b="1" dirty="0" smtClean="0"/>
              <a:t>μάζα γεγονότος </a:t>
            </a:r>
            <a:r>
              <a:rPr lang="el-GR" dirty="0" smtClean="0"/>
              <a:t>(περιστατικού): συνδέεται με μια χρονική περίοδο (π.χ. τα αυτοκινητιστικά ατυχήματα ενός έτους, την εκροή αποθεμάτων μιας εβδομάδας). </a:t>
            </a:r>
          </a:p>
          <a:p>
            <a:endParaRPr lang="el-GR" dirty="0"/>
          </a:p>
        </p:txBody>
      </p:sp>
      <p:sp>
        <p:nvSpPr>
          <p:cNvPr id="4" name="3 - Θέση αριθμού διαφάνειας"/>
          <p:cNvSpPr>
            <a:spLocks noGrp="1"/>
          </p:cNvSpPr>
          <p:nvPr>
            <p:ph type="sldNum" sz="quarter" idx="12"/>
            <p:custDataLst>
              <p:tags r:id="rId2"/>
            </p:custDataLst>
          </p:nvPr>
        </p:nvSpPr>
        <p:spPr/>
        <p:txBody>
          <a:bodyPr/>
          <a:lstStyle/>
          <a:p>
            <a:fld id="{6F42FDE4-A7DD-41A7-A0A6-9B649FB43336}" type="slidenum">
              <a:rPr kumimoji="0" lang="en-US" smtClean="0"/>
              <a:pPr/>
              <a:t>11</a:t>
            </a:fld>
            <a:endParaRPr kumimoji="0" lang="en-US" dirty="0"/>
          </a:p>
        </p:txBody>
      </p:sp>
    </p:spTree>
    <p:custDataLst>
      <p:tags r:id="rId1"/>
    </p:custDataLst>
    <p:extLst>
      <p:ext uri="{BB962C8B-B14F-4D97-AF65-F5344CB8AC3E}">
        <p14:creationId xmlns:p14="http://schemas.microsoft.com/office/powerpoint/2010/main" val="20780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ΟΡΙΣΜΟΙ ΒΑΣΙΚΩΝ </a:t>
            </a:r>
            <a:r>
              <a:rPr lang="el-GR" dirty="0" smtClean="0"/>
              <a:t>ΕΝΝΟΙΩΝ (6)</a:t>
            </a:r>
            <a:endParaRPr lang="el-GR" dirty="0"/>
          </a:p>
        </p:txBody>
      </p:sp>
      <p:sp>
        <p:nvSpPr>
          <p:cNvPr id="5" name="Ορθογώνιο 4"/>
          <p:cNvSpPr/>
          <p:nvPr/>
        </p:nvSpPr>
        <p:spPr>
          <a:xfrm>
            <a:off x="3698684" y="6228020"/>
            <a:ext cx="1746632" cy="369332"/>
          </a:xfrm>
          <a:prstGeom prst="rect">
            <a:avLst/>
          </a:prstGeom>
        </p:spPr>
        <p:txBody>
          <a:bodyPr wrap="none">
            <a:spAutoFit/>
          </a:bodyPr>
          <a:lstStyle/>
          <a:p>
            <a:pPr algn="ctr"/>
            <a:r>
              <a:rPr lang="el-GR" dirty="0"/>
              <a:t>Βασικές Έννοιες.</a:t>
            </a:r>
            <a:endParaRPr lang="en-US" dirty="0"/>
          </a:p>
        </p:txBody>
      </p:sp>
      <p:sp>
        <p:nvSpPr>
          <p:cNvPr id="3" name="2 - Θέση περιεχομένου"/>
          <p:cNvSpPr>
            <a:spLocks noGrp="1"/>
          </p:cNvSpPr>
          <p:nvPr>
            <p:ph sz="quarter" idx="1"/>
          </p:nvPr>
        </p:nvSpPr>
        <p:spPr/>
        <p:txBody>
          <a:bodyPr>
            <a:normAutofit fontScale="92500"/>
          </a:bodyPr>
          <a:lstStyle/>
          <a:p>
            <a:r>
              <a:rPr lang="el-GR" dirty="0" smtClean="0"/>
              <a:t>Κατηγορίες</a:t>
            </a:r>
            <a:r>
              <a:rPr lang="el-GR" b="1" dirty="0" smtClean="0"/>
              <a:t> κλιμακώσεων</a:t>
            </a:r>
            <a:r>
              <a:rPr lang="el-GR" dirty="0" smtClean="0"/>
              <a:t> αριθμητικών εκφράσεων χαρακτηριστικών:</a:t>
            </a:r>
          </a:p>
          <a:p>
            <a:pPr lvl="1"/>
            <a:r>
              <a:rPr lang="el-GR" b="1" dirty="0" smtClean="0"/>
              <a:t>Ονομαστική κλίμακα: </a:t>
            </a:r>
            <a:r>
              <a:rPr lang="el-GR" dirty="0" smtClean="0"/>
              <a:t>οι τιμές του χαρακτηριστικού διαχωρίζονται μόνο μέσω αριθμών που τους αποδίδονται (όπως στο παράδειγμα με τις νομικές μορφές επιχειρήσεων). Εφόσον οι αποδιδόμενοι αριθμοί έχουν μια καθαρά περιγραφική λειτουργία και μόνο, μπορούν να μετατραπούν αυθαίρετα σε άλλους αριθμούς μέσω μιας άλλης αντιστοιχίας (π.χ. αντί 1 έως 6, να δοθούν οι τιμές 11-16).</a:t>
            </a:r>
            <a:endParaRPr lang="el-GR" dirty="0"/>
          </a:p>
        </p:txBody>
      </p:sp>
      <p:sp>
        <p:nvSpPr>
          <p:cNvPr id="4" name="3 - Θέση αριθμού διαφάνειας"/>
          <p:cNvSpPr>
            <a:spLocks noGrp="1"/>
          </p:cNvSpPr>
          <p:nvPr>
            <p:ph type="sldNum" sz="quarter" idx="12"/>
            <p:custDataLst>
              <p:tags r:id="rId2"/>
            </p:custDataLst>
          </p:nvPr>
        </p:nvSpPr>
        <p:spPr/>
        <p:txBody>
          <a:bodyPr/>
          <a:lstStyle/>
          <a:p>
            <a:fld id="{6F42FDE4-A7DD-41A7-A0A6-9B649FB43336}" type="slidenum">
              <a:rPr kumimoji="0" lang="en-US" smtClean="0"/>
              <a:pPr/>
              <a:t>12</a:t>
            </a:fld>
            <a:endParaRPr kumimoji="0" lang="en-US" dirty="0"/>
          </a:p>
        </p:txBody>
      </p:sp>
    </p:spTree>
    <p:custDataLst>
      <p:tags r:id="rId1"/>
    </p:custDataLst>
    <p:extLst>
      <p:ext uri="{BB962C8B-B14F-4D97-AF65-F5344CB8AC3E}">
        <p14:creationId xmlns:p14="http://schemas.microsoft.com/office/powerpoint/2010/main" val="3608392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ΟΡΙΣΜΟΙ ΒΑΣΙΚΩΝ </a:t>
            </a:r>
            <a:r>
              <a:rPr lang="el-GR" dirty="0" smtClean="0"/>
              <a:t>ΕΝΝΟΙΩΝ (7)</a:t>
            </a:r>
            <a:endParaRPr lang="el-GR" dirty="0"/>
          </a:p>
        </p:txBody>
      </p:sp>
      <p:sp>
        <p:nvSpPr>
          <p:cNvPr id="5" name="Ορθογώνιο 4"/>
          <p:cNvSpPr/>
          <p:nvPr/>
        </p:nvSpPr>
        <p:spPr>
          <a:xfrm>
            <a:off x="3698684" y="6237312"/>
            <a:ext cx="1746632" cy="369332"/>
          </a:xfrm>
          <a:prstGeom prst="rect">
            <a:avLst/>
          </a:prstGeom>
        </p:spPr>
        <p:txBody>
          <a:bodyPr wrap="none">
            <a:spAutoFit/>
          </a:bodyPr>
          <a:lstStyle/>
          <a:p>
            <a:pPr algn="ctr"/>
            <a:r>
              <a:rPr lang="el-GR" dirty="0"/>
              <a:t>Βασικές Έννοιες.</a:t>
            </a:r>
            <a:endParaRPr lang="en-US" dirty="0"/>
          </a:p>
        </p:txBody>
      </p:sp>
      <p:sp>
        <p:nvSpPr>
          <p:cNvPr id="3" name="2 - Θέση περιεχομένου"/>
          <p:cNvSpPr>
            <a:spLocks noGrp="1"/>
          </p:cNvSpPr>
          <p:nvPr>
            <p:ph sz="quarter" idx="1"/>
          </p:nvPr>
        </p:nvSpPr>
        <p:spPr/>
        <p:txBody>
          <a:bodyPr>
            <a:normAutofit fontScale="85000" lnSpcReduction="20000"/>
          </a:bodyPr>
          <a:lstStyle/>
          <a:p>
            <a:r>
              <a:rPr lang="el-GR" dirty="0" smtClean="0"/>
              <a:t>Κατηγορίες </a:t>
            </a:r>
            <a:r>
              <a:rPr lang="el-GR" b="1" dirty="0" smtClean="0"/>
              <a:t>κλιμακώσεων </a:t>
            </a:r>
            <a:r>
              <a:rPr lang="el-GR" dirty="0" smtClean="0"/>
              <a:t>αριθμητικών εκφράσεων χαρακτηριστικών (συνέχεια):</a:t>
            </a:r>
          </a:p>
          <a:p>
            <a:pPr lvl="1"/>
            <a:r>
              <a:rPr lang="el-GR" b="1" dirty="0" smtClean="0"/>
              <a:t>Ιεραρχική ή διατακτική κλίμακα:</a:t>
            </a:r>
            <a:r>
              <a:rPr lang="el-GR" dirty="0" smtClean="0"/>
              <a:t> οι τιμές του χαρακτηριστικού δεν διαφοροποιούνται απλά αλλά μπορούν και να ταξινομηθούν σύμφωνα με μία ιεραρχική τάξη, η οποία αντικατοπτρίζεται μέσω των αποδιδόμενων σε αυτήν αριθμών (π.χ. επιθετικότητα, εμπιστοσύνη σε πολιτικό, κοινωνικό στάτους). Εφόσον στους αποδιδόμενους αριθμούς τίθεται μόνο η απαίτηση να αναπαράγουν τη σωστή ιεραρχική τάξη των τιμών του χαρακτηριστικού, αυτές μπορούν να μετασχηματιστούν αυθαίρετα σε άλλους αριθμούς μέσω ενός σχήματος που διατηρεί την ιεραρχική τάξη.</a:t>
            </a:r>
            <a:endParaRPr lang="el-GR" dirty="0"/>
          </a:p>
        </p:txBody>
      </p:sp>
      <p:sp>
        <p:nvSpPr>
          <p:cNvPr id="4" name="3 - Θέση αριθμού διαφάνειας"/>
          <p:cNvSpPr>
            <a:spLocks noGrp="1"/>
          </p:cNvSpPr>
          <p:nvPr>
            <p:ph type="sldNum" sz="quarter" idx="12"/>
            <p:custDataLst>
              <p:tags r:id="rId2"/>
            </p:custDataLst>
          </p:nvPr>
        </p:nvSpPr>
        <p:spPr/>
        <p:txBody>
          <a:bodyPr/>
          <a:lstStyle/>
          <a:p>
            <a:fld id="{6F42FDE4-A7DD-41A7-A0A6-9B649FB43336}" type="slidenum">
              <a:rPr kumimoji="0" lang="en-US" smtClean="0"/>
              <a:pPr/>
              <a:t>13</a:t>
            </a:fld>
            <a:endParaRPr kumimoji="0" lang="en-US" dirty="0"/>
          </a:p>
        </p:txBody>
      </p:sp>
    </p:spTree>
    <p:custDataLst>
      <p:tags r:id="rId1"/>
    </p:custDataLst>
    <p:extLst>
      <p:ext uri="{BB962C8B-B14F-4D97-AF65-F5344CB8AC3E}">
        <p14:creationId xmlns:p14="http://schemas.microsoft.com/office/powerpoint/2010/main" val="3364718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ΟΡΙΣΜΟΙ ΒΑΣΙΚΩΝ </a:t>
            </a:r>
            <a:r>
              <a:rPr lang="el-GR" dirty="0" smtClean="0"/>
              <a:t>ΕΝΝΟΙΩΝ (8)</a:t>
            </a:r>
            <a:endParaRPr lang="el-GR" dirty="0"/>
          </a:p>
        </p:txBody>
      </p:sp>
      <p:sp>
        <p:nvSpPr>
          <p:cNvPr id="5" name="Ορθογώνιο 4"/>
          <p:cNvSpPr/>
          <p:nvPr/>
        </p:nvSpPr>
        <p:spPr>
          <a:xfrm>
            <a:off x="3698684" y="6169580"/>
            <a:ext cx="1746632" cy="369332"/>
          </a:xfrm>
          <a:prstGeom prst="rect">
            <a:avLst/>
          </a:prstGeom>
        </p:spPr>
        <p:txBody>
          <a:bodyPr wrap="none">
            <a:spAutoFit/>
          </a:bodyPr>
          <a:lstStyle/>
          <a:p>
            <a:pPr algn="ctr"/>
            <a:r>
              <a:rPr lang="el-GR" dirty="0"/>
              <a:t>Βασικές Έννοιες.</a:t>
            </a:r>
            <a:endParaRPr lang="en-US" dirty="0"/>
          </a:p>
        </p:txBody>
      </p:sp>
      <p:sp>
        <p:nvSpPr>
          <p:cNvPr id="3" name="2 - Θέση περιεχομένου"/>
          <p:cNvSpPr>
            <a:spLocks noGrp="1"/>
          </p:cNvSpPr>
          <p:nvPr>
            <p:ph sz="quarter" idx="1"/>
          </p:nvPr>
        </p:nvSpPr>
        <p:spPr/>
        <p:txBody>
          <a:bodyPr>
            <a:normAutofit/>
          </a:bodyPr>
          <a:lstStyle/>
          <a:p>
            <a:r>
              <a:rPr lang="el-GR" dirty="0" smtClean="0"/>
              <a:t>Κατηγορίες </a:t>
            </a:r>
            <a:r>
              <a:rPr lang="el-GR" b="1" dirty="0" smtClean="0"/>
              <a:t>κλιμακώσεων </a:t>
            </a:r>
            <a:r>
              <a:rPr lang="el-GR" dirty="0" smtClean="0"/>
              <a:t>αριθμητικών εκφράσεων χαρακτηριστικών (συνέχεια):</a:t>
            </a:r>
          </a:p>
          <a:p>
            <a:pPr lvl="1"/>
            <a:r>
              <a:rPr lang="el-GR" b="1" dirty="0" smtClean="0"/>
              <a:t>Αριθμητική ή μετρική κλίμακα: </a:t>
            </a:r>
            <a:r>
              <a:rPr lang="el-GR" dirty="0" smtClean="0"/>
              <a:t>οι τιμές του χαρακτηριστικού δεν μπορούν μόνο να μεταφερθούν σε μια ιεραρχική τάξη, αλλά επιπλέον μπορεί και να καθοριστεί σε τι βαθμό διαφοροποιούνται μεταξύ τους δύο διαφορετικές τιμές του χαρακτηριστικού (π.χ. νομισματικά μεγέθη, μεταβλητές της φυσικής και της χημείας). </a:t>
            </a:r>
            <a:endParaRPr lang="el-GR" sz="3000" dirty="0"/>
          </a:p>
        </p:txBody>
      </p:sp>
      <p:sp>
        <p:nvSpPr>
          <p:cNvPr id="4" name="3 - Θέση αριθμού διαφάνειας"/>
          <p:cNvSpPr>
            <a:spLocks noGrp="1"/>
          </p:cNvSpPr>
          <p:nvPr>
            <p:ph type="sldNum" sz="quarter" idx="12"/>
            <p:custDataLst>
              <p:tags r:id="rId2"/>
            </p:custDataLst>
          </p:nvPr>
        </p:nvSpPr>
        <p:spPr/>
        <p:txBody>
          <a:bodyPr/>
          <a:lstStyle/>
          <a:p>
            <a:fld id="{6F42FDE4-A7DD-41A7-A0A6-9B649FB43336}" type="slidenum">
              <a:rPr kumimoji="0" lang="en-US" smtClean="0"/>
              <a:pPr/>
              <a:t>14</a:t>
            </a:fld>
            <a:endParaRPr kumimoji="0" lang="en-US" dirty="0"/>
          </a:p>
        </p:txBody>
      </p:sp>
    </p:spTree>
    <p:custDataLst>
      <p:tags r:id="rId1"/>
    </p:custDataLst>
    <p:extLst>
      <p:ext uri="{BB962C8B-B14F-4D97-AF65-F5344CB8AC3E}">
        <p14:creationId xmlns:p14="http://schemas.microsoft.com/office/powerpoint/2010/main" val="2178508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ΟΡΙΣΜΟΙ ΒΑΣΙΚΩΝ </a:t>
            </a:r>
            <a:r>
              <a:rPr lang="el-GR" dirty="0" smtClean="0"/>
              <a:t>ΕΝΝΟΙΩΝ (9)</a:t>
            </a:r>
            <a:endParaRPr lang="el-GR" dirty="0"/>
          </a:p>
        </p:txBody>
      </p:sp>
      <p:sp>
        <p:nvSpPr>
          <p:cNvPr id="5" name="Ορθογώνιο 4"/>
          <p:cNvSpPr/>
          <p:nvPr/>
        </p:nvSpPr>
        <p:spPr>
          <a:xfrm>
            <a:off x="3698684" y="6300028"/>
            <a:ext cx="1746632" cy="369332"/>
          </a:xfrm>
          <a:prstGeom prst="rect">
            <a:avLst/>
          </a:prstGeom>
        </p:spPr>
        <p:txBody>
          <a:bodyPr wrap="none">
            <a:spAutoFit/>
          </a:bodyPr>
          <a:lstStyle/>
          <a:p>
            <a:pPr algn="ctr"/>
            <a:r>
              <a:rPr lang="el-GR" dirty="0"/>
              <a:t>Βασικές Έννοιες.</a:t>
            </a:r>
            <a:endParaRPr lang="en-US" dirty="0"/>
          </a:p>
        </p:txBody>
      </p:sp>
      <p:sp>
        <p:nvSpPr>
          <p:cNvPr id="3" name="2 - Θέση αριθμού διαφάνειας"/>
          <p:cNvSpPr>
            <a:spLocks noGrp="1"/>
          </p:cNvSpPr>
          <p:nvPr>
            <p:ph type="sldNum" sz="quarter" idx="12"/>
            <p:custDataLst>
              <p:tags r:id="rId2"/>
            </p:custDataLst>
          </p:nvPr>
        </p:nvSpPr>
        <p:spPr/>
        <p:txBody>
          <a:bodyPr/>
          <a:lstStyle/>
          <a:p>
            <a:fld id="{6F42FDE4-A7DD-41A7-A0A6-9B649FB43336}" type="slidenum">
              <a:rPr kumimoji="0" lang="en-US" smtClean="0"/>
              <a:pPr/>
              <a:t>15</a:t>
            </a:fld>
            <a:endParaRPr kumimoji="0" lang="en-US" dirty="0"/>
          </a:p>
        </p:txBody>
      </p:sp>
      <p:sp>
        <p:nvSpPr>
          <p:cNvPr id="4" name="3 - Θέση περιεχομένου"/>
          <p:cNvSpPr>
            <a:spLocks noGrp="1"/>
          </p:cNvSpPr>
          <p:nvPr>
            <p:ph sz="quarter" idx="1"/>
          </p:nvPr>
        </p:nvSpPr>
        <p:spPr/>
        <p:txBody>
          <a:bodyPr>
            <a:normAutofit lnSpcReduction="10000"/>
          </a:bodyPr>
          <a:lstStyle/>
          <a:p>
            <a:r>
              <a:rPr lang="el-GR" b="1" dirty="0" smtClean="0"/>
              <a:t>Διακριτό χαρακτηριστικό:</a:t>
            </a:r>
            <a:r>
              <a:rPr lang="el-GR" dirty="0" smtClean="0"/>
              <a:t> οι πιθανές τιμές προέρχονται από ένα πεπερασμένο σύνολο αριθμών (π.χ. κάθε ονομαστική κλίμακα, ο αριθμός των εργαζομένων μιας επιχείρησης, ο αριθμός των δωματίων ενός σπιτιού)</a:t>
            </a:r>
          </a:p>
          <a:p>
            <a:r>
              <a:rPr lang="el-GR" b="1" dirty="0" smtClean="0"/>
              <a:t>Συνεχές χαρακτηριστικό: </a:t>
            </a:r>
            <a:r>
              <a:rPr lang="el-GR" dirty="0" smtClean="0"/>
              <a:t>για κάθε δύο τιμές του μπορεί να υλοποιηθούν και όλες οι ενδιάμεσες τιμές (π.χ. διάρκεια ζωής μιας βαλβίδας, διάμετρος ενός σωλήνα)</a:t>
            </a:r>
          </a:p>
          <a:p>
            <a:endParaRPr lang="el-GR" dirty="0"/>
          </a:p>
        </p:txBody>
      </p:sp>
    </p:spTree>
    <p:custDataLst>
      <p:tags r:id="rId1"/>
    </p:custDataLst>
    <p:extLst>
      <p:ext uri="{BB962C8B-B14F-4D97-AF65-F5344CB8AC3E}">
        <p14:creationId xmlns:p14="http://schemas.microsoft.com/office/powerpoint/2010/main" val="1099338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ΚΑΤΗΓΟΡΙΕΣ ΣΤΑΤΙΣΤΙΚΩΝ </a:t>
            </a:r>
            <a:r>
              <a:rPr lang="el-GR" dirty="0" smtClean="0"/>
              <a:t>ΕΡΕΥΝΩΝ (1)</a:t>
            </a:r>
            <a:endParaRPr lang="el-GR" dirty="0"/>
          </a:p>
        </p:txBody>
      </p:sp>
      <p:sp>
        <p:nvSpPr>
          <p:cNvPr id="5" name="Ορθογώνιο 4"/>
          <p:cNvSpPr/>
          <p:nvPr/>
        </p:nvSpPr>
        <p:spPr>
          <a:xfrm>
            <a:off x="3698684" y="6228020"/>
            <a:ext cx="1746632" cy="369332"/>
          </a:xfrm>
          <a:prstGeom prst="rect">
            <a:avLst/>
          </a:prstGeom>
        </p:spPr>
        <p:txBody>
          <a:bodyPr wrap="none">
            <a:spAutoFit/>
          </a:bodyPr>
          <a:lstStyle/>
          <a:p>
            <a:pPr algn="ctr"/>
            <a:r>
              <a:rPr lang="el-GR" dirty="0"/>
              <a:t>Βασικές Έννοιες.</a:t>
            </a:r>
            <a:endParaRPr lang="en-US" dirty="0"/>
          </a:p>
        </p:txBody>
      </p:sp>
      <p:sp>
        <p:nvSpPr>
          <p:cNvPr id="3" name="2 - Θέση αριθμού διαφάνειας"/>
          <p:cNvSpPr>
            <a:spLocks noGrp="1"/>
          </p:cNvSpPr>
          <p:nvPr>
            <p:ph type="sldNum" sz="quarter" idx="12"/>
            <p:custDataLst>
              <p:tags r:id="rId2"/>
            </p:custDataLst>
          </p:nvPr>
        </p:nvSpPr>
        <p:spPr/>
        <p:txBody>
          <a:bodyPr/>
          <a:lstStyle/>
          <a:p>
            <a:fld id="{6F42FDE4-A7DD-41A7-A0A6-9B649FB43336}" type="slidenum">
              <a:rPr kumimoji="0" lang="en-US" smtClean="0"/>
              <a:pPr/>
              <a:t>16</a:t>
            </a:fld>
            <a:endParaRPr kumimoji="0" lang="en-US" dirty="0"/>
          </a:p>
        </p:txBody>
      </p:sp>
      <p:sp>
        <p:nvSpPr>
          <p:cNvPr id="4" name="3 - Θέση περιεχομένου"/>
          <p:cNvSpPr>
            <a:spLocks noGrp="1"/>
          </p:cNvSpPr>
          <p:nvPr>
            <p:ph sz="quarter" idx="1"/>
          </p:nvPr>
        </p:nvSpPr>
        <p:spPr/>
        <p:txBody>
          <a:bodyPr>
            <a:normAutofit fontScale="92500" lnSpcReduction="20000"/>
          </a:bodyPr>
          <a:lstStyle/>
          <a:p>
            <a:r>
              <a:rPr lang="el-GR" dirty="0" smtClean="0"/>
              <a:t>Σύμφωνα με τον τρόπο κτήσης των δεδομένων:</a:t>
            </a:r>
          </a:p>
          <a:p>
            <a:pPr lvl="1"/>
            <a:r>
              <a:rPr lang="el-GR" b="1" dirty="0" smtClean="0"/>
              <a:t>Έρευνα ερωτήσεων: </a:t>
            </a:r>
            <a:r>
              <a:rPr lang="el-GR" dirty="0" smtClean="0"/>
              <a:t>ταχυδρομική/ διαδικτυακή μέσω ερωτηματολογίου ή προσωπικά μέσω συνέντευξης</a:t>
            </a:r>
          </a:p>
          <a:p>
            <a:pPr lvl="1"/>
            <a:r>
              <a:rPr lang="el-GR" b="1" dirty="0" smtClean="0"/>
              <a:t>Έρευνα παρατήρησης: </a:t>
            </a:r>
            <a:r>
              <a:rPr lang="el-GR" dirty="0" smtClean="0"/>
              <a:t>π.χ.</a:t>
            </a:r>
            <a:r>
              <a:rPr lang="el-GR" b="1" dirty="0" smtClean="0"/>
              <a:t> </a:t>
            </a:r>
            <a:r>
              <a:rPr lang="el-GR" dirty="0" smtClean="0"/>
              <a:t>μέτρηση κυκλοφορίας, μέτρηση του χρόνου αναμονής των πελατών πριν από το ταμείο ενός σουπερμάρκετ</a:t>
            </a:r>
          </a:p>
          <a:p>
            <a:pPr lvl="1"/>
            <a:r>
              <a:rPr lang="el-GR" b="1" dirty="0" smtClean="0"/>
              <a:t>Πειραματική έρευνα: </a:t>
            </a:r>
            <a:r>
              <a:rPr lang="el-GR" dirty="0" smtClean="0"/>
              <a:t>π.χ. καταγραφή της συμπεριφοράς εξεταζομένων σε υποθετικές καταστάσεις λήψης αποφάσεων, μέτρηση της διάρκειας του ύπνου μέσω χρήσης διαφορετικών βοηθητικών μέσων ύπνου</a:t>
            </a:r>
            <a:endParaRPr lang="el-GR" dirty="0"/>
          </a:p>
        </p:txBody>
      </p:sp>
    </p:spTree>
    <p:custDataLst>
      <p:tags r:id="rId1"/>
    </p:custDataLst>
    <p:extLst>
      <p:ext uri="{BB962C8B-B14F-4D97-AF65-F5344CB8AC3E}">
        <p14:creationId xmlns:p14="http://schemas.microsoft.com/office/powerpoint/2010/main" val="2942690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ΚΑΤΗΓΟΡΙΕΣ ΣΤΑΤΙΣΤΙΚΩΝ </a:t>
            </a:r>
            <a:r>
              <a:rPr lang="el-GR" dirty="0" smtClean="0"/>
              <a:t>ΕΡΕΥΝΩΝ</a:t>
            </a:r>
            <a:br>
              <a:rPr lang="el-GR" dirty="0" smtClean="0"/>
            </a:br>
            <a:r>
              <a:rPr lang="el-GR" dirty="0" smtClean="0"/>
              <a:t>(2)</a:t>
            </a:r>
            <a:endParaRPr lang="el-GR" dirty="0"/>
          </a:p>
        </p:txBody>
      </p:sp>
      <p:sp>
        <p:nvSpPr>
          <p:cNvPr id="5" name="Ορθογώνιο 4"/>
          <p:cNvSpPr/>
          <p:nvPr/>
        </p:nvSpPr>
        <p:spPr>
          <a:xfrm>
            <a:off x="3698684" y="6237312"/>
            <a:ext cx="1746632" cy="369332"/>
          </a:xfrm>
          <a:prstGeom prst="rect">
            <a:avLst/>
          </a:prstGeom>
        </p:spPr>
        <p:txBody>
          <a:bodyPr wrap="none">
            <a:spAutoFit/>
          </a:bodyPr>
          <a:lstStyle/>
          <a:p>
            <a:pPr algn="ctr"/>
            <a:r>
              <a:rPr lang="el-GR" dirty="0"/>
              <a:t>Βασικές Έννοιες.</a:t>
            </a:r>
            <a:endParaRPr lang="en-US" dirty="0"/>
          </a:p>
        </p:txBody>
      </p:sp>
      <p:sp>
        <p:nvSpPr>
          <p:cNvPr id="3" name="2 - Θέση αριθμού διαφάνειας"/>
          <p:cNvSpPr>
            <a:spLocks noGrp="1"/>
          </p:cNvSpPr>
          <p:nvPr>
            <p:ph type="sldNum" sz="quarter" idx="12"/>
            <p:custDataLst>
              <p:tags r:id="rId2"/>
            </p:custDataLst>
          </p:nvPr>
        </p:nvSpPr>
        <p:spPr/>
        <p:txBody>
          <a:bodyPr/>
          <a:lstStyle/>
          <a:p>
            <a:fld id="{6F42FDE4-A7DD-41A7-A0A6-9B649FB43336}" type="slidenum">
              <a:rPr kumimoji="0" lang="en-US" smtClean="0"/>
              <a:pPr/>
              <a:t>17</a:t>
            </a:fld>
            <a:endParaRPr kumimoji="0" lang="en-US" dirty="0"/>
          </a:p>
        </p:txBody>
      </p:sp>
      <p:sp>
        <p:nvSpPr>
          <p:cNvPr id="4" name="3 - Θέση περιεχομένου"/>
          <p:cNvSpPr>
            <a:spLocks noGrp="1"/>
          </p:cNvSpPr>
          <p:nvPr>
            <p:ph sz="quarter" idx="1"/>
          </p:nvPr>
        </p:nvSpPr>
        <p:spPr/>
        <p:txBody>
          <a:bodyPr/>
          <a:lstStyle/>
          <a:p>
            <a:r>
              <a:rPr lang="el-GR" sz="3200" dirty="0" smtClean="0"/>
              <a:t>Σύμφωνα με την πηγή των δεδομένων:</a:t>
            </a:r>
          </a:p>
          <a:p>
            <a:pPr lvl="1"/>
            <a:r>
              <a:rPr lang="el-GR" sz="2800" b="1" dirty="0" smtClean="0"/>
              <a:t>Πρωτογενής έρευνα:</a:t>
            </a:r>
            <a:r>
              <a:rPr lang="el-GR" sz="2800" dirty="0" smtClean="0"/>
              <a:t> τα δεδομένα συλλέγονται μόνο για την προγραμματισμένη έρευνα</a:t>
            </a:r>
          </a:p>
          <a:p>
            <a:pPr lvl="1"/>
            <a:r>
              <a:rPr lang="el-GR" sz="2800" b="1" dirty="0" smtClean="0"/>
              <a:t>Δευτερογενής έρευνα:</a:t>
            </a:r>
            <a:r>
              <a:rPr lang="el-GR" sz="2800" dirty="0" smtClean="0"/>
              <a:t> χρησιμοποιούνται δεδομένα που έχουν ήδη συλλεχθεί για άλλους σκοπούς (π.χ. χρήση φορολογικών δεδομένων για την έρευνα κατανομής του εισοδήματος)</a:t>
            </a:r>
          </a:p>
          <a:p>
            <a:endParaRPr lang="el-GR" dirty="0"/>
          </a:p>
        </p:txBody>
      </p:sp>
    </p:spTree>
    <p:custDataLst>
      <p:tags r:id="rId1"/>
    </p:custDataLst>
    <p:extLst>
      <p:ext uri="{BB962C8B-B14F-4D97-AF65-F5344CB8AC3E}">
        <p14:creationId xmlns:p14="http://schemas.microsoft.com/office/powerpoint/2010/main" val="1789017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ΚΑΤΗΓΟΡΙΕΣ ΣΤΑΤΙΣΤΙΚΩΝ </a:t>
            </a:r>
            <a:r>
              <a:rPr lang="el-GR" dirty="0" smtClean="0"/>
              <a:t>ΕΡΕΥΝΩΝ</a:t>
            </a:r>
            <a:br>
              <a:rPr lang="el-GR" dirty="0" smtClean="0"/>
            </a:br>
            <a:r>
              <a:rPr lang="el-GR" dirty="0" smtClean="0"/>
              <a:t>(3)</a:t>
            </a:r>
            <a:endParaRPr lang="el-GR" dirty="0"/>
          </a:p>
        </p:txBody>
      </p:sp>
      <p:sp>
        <p:nvSpPr>
          <p:cNvPr id="5" name="Ορθογώνιο 4"/>
          <p:cNvSpPr/>
          <p:nvPr/>
        </p:nvSpPr>
        <p:spPr>
          <a:xfrm>
            <a:off x="3698684" y="6300028"/>
            <a:ext cx="1746632" cy="369332"/>
          </a:xfrm>
          <a:prstGeom prst="rect">
            <a:avLst/>
          </a:prstGeom>
        </p:spPr>
        <p:txBody>
          <a:bodyPr wrap="none">
            <a:spAutoFit/>
          </a:bodyPr>
          <a:lstStyle/>
          <a:p>
            <a:pPr algn="ctr"/>
            <a:r>
              <a:rPr lang="el-GR" dirty="0"/>
              <a:t>Βασικές Έννοιες.</a:t>
            </a:r>
            <a:endParaRPr lang="en-US" dirty="0"/>
          </a:p>
        </p:txBody>
      </p:sp>
      <p:sp>
        <p:nvSpPr>
          <p:cNvPr id="3" name="2 - Θέση αριθμού διαφάνειας"/>
          <p:cNvSpPr>
            <a:spLocks noGrp="1"/>
          </p:cNvSpPr>
          <p:nvPr>
            <p:ph type="sldNum" sz="quarter" idx="12"/>
            <p:custDataLst>
              <p:tags r:id="rId2"/>
            </p:custDataLst>
          </p:nvPr>
        </p:nvSpPr>
        <p:spPr/>
        <p:txBody>
          <a:bodyPr/>
          <a:lstStyle/>
          <a:p>
            <a:fld id="{6F42FDE4-A7DD-41A7-A0A6-9B649FB43336}" type="slidenum">
              <a:rPr kumimoji="0" lang="en-US" smtClean="0"/>
              <a:pPr/>
              <a:t>18</a:t>
            </a:fld>
            <a:endParaRPr kumimoji="0" lang="en-US" dirty="0"/>
          </a:p>
        </p:txBody>
      </p:sp>
      <p:sp>
        <p:nvSpPr>
          <p:cNvPr id="4" name="3 - Θέση περιεχομένου"/>
          <p:cNvSpPr>
            <a:spLocks noGrp="1"/>
          </p:cNvSpPr>
          <p:nvPr>
            <p:ph sz="quarter" idx="1"/>
          </p:nvPr>
        </p:nvSpPr>
        <p:spPr/>
        <p:txBody>
          <a:bodyPr>
            <a:normAutofit fontScale="92500" lnSpcReduction="20000"/>
          </a:bodyPr>
          <a:lstStyle/>
          <a:p>
            <a:r>
              <a:rPr lang="el-GR" sz="2800" dirty="0" smtClean="0"/>
              <a:t>Σύμφωνα με την μέθοδο επιλογής δεδομένων σε μερικές (δειγματοληπτικές) έρευνες:</a:t>
            </a:r>
          </a:p>
          <a:p>
            <a:pPr lvl="1"/>
            <a:r>
              <a:rPr lang="el-GR" b="1" dirty="0" smtClean="0"/>
              <a:t>Έρευνα αποκοπής: </a:t>
            </a:r>
            <a:r>
              <a:rPr lang="el-GR" dirty="0" smtClean="0"/>
              <a:t>περιλαμβάνονται μόνο οι φορείς χαρακτηριστικών με τις μεγαλύτερες συνεισφορές στα εξεταζόμενα χαρακτηριστικά (π.χ. σε μια έρευνα για τους τζίρους μικρομεσαίων επιχειρήσεων λαμβάνονται δεδομένα μόνο από επιχειρήσεις με έναν συγκεκριμένο ανώτερο αριθμό εργαζομένων</a:t>
            </a:r>
            <a:r>
              <a:rPr lang="en-US" dirty="0" smtClean="0"/>
              <a:t>)</a:t>
            </a:r>
            <a:r>
              <a:rPr lang="el-GR" dirty="0" smtClean="0"/>
              <a:t>.</a:t>
            </a:r>
          </a:p>
          <a:p>
            <a:pPr lvl="1"/>
            <a:r>
              <a:rPr lang="el-GR" b="1" dirty="0" smtClean="0"/>
              <a:t>Έρευνα ποσόστωσης: </a:t>
            </a:r>
            <a:r>
              <a:rPr lang="el-GR" dirty="0" smtClean="0"/>
              <a:t>λαμβάνεται μέριμνα ώστε συγκεκριμένες τιμές χαρακτηριστικών στο επιλεγμένο μερικό σύνολο πληθυσμού να έχουν την ίδια σχετική συχνότητα (ποσόστωση) όπως στο βασικό σύνολο. </a:t>
            </a:r>
          </a:p>
          <a:p>
            <a:endParaRPr lang="el-GR" dirty="0" smtClean="0"/>
          </a:p>
          <a:p>
            <a:endParaRPr lang="el-GR" dirty="0"/>
          </a:p>
        </p:txBody>
      </p:sp>
    </p:spTree>
    <p:custDataLst>
      <p:tags r:id="rId1"/>
    </p:custDataLst>
    <p:extLst>
      <p:ext uri="{BB962C8B-B14F-4D97-AF65-F5344CB8AC3E}">
        <p14:creationId xmlns:p14="http://schemas.microsoft.com/office/powerpoint/2010/main" val="365293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ΚΑΤΗΓΟΡΙΕΣ ΣΤΑΤΙΣΤΙΚΩΝ </a:t>
            </a:r>
            <a:r>
              <a:rPr lang="el-GR" dirty="0" smtClean="0"/>
              <a:t>ΕΡΕΥΝΩΝ (4)</a:t>
            </a:r>
            <a:endParaRPr lang="el-GR" dirty="0"/>
          </a:p>
        </p:txBody>
      </p:sp>
      <p:sp>
        <p:nvSpPr>
          <p:cNvPr id="5" name="Ορθογώνιο 4"/>
          <p:cNvSpPr/>
          <p:nvPr/>
        </p:nvSpPr>
        <p:spPr>
          <a:xfrm>
            <a:off x="3698684" y="6300028"/>
            <a:ext cx="1746632" cy="369332"/>
          </a:xfrm>
          <a:prstGeom prst="rect">
            <a:avLst/>
          </a:prstGeom>
        </p:spPr>
        <p:txBody>
          <a:bodyPr wrap="none">
            <a:spAutoFit/>
          </a:bodyPr>
          <a:lstStyle/>
          <a:p>
            <a:pPr algn="ctr"/>
            <a:r>
              <a:rPr lang="el-GR" dirty="0"/>
              <a:t>Βασικές Έννοιες.</a:t>
            </a:r>
            <a:endParaRPr lang="en-US" dirty="0"/>
          </a:p>
        </p:txBody>
      </p:sp>
      <p:sp>
        <p:nvSpPr>
          <p:cNvPr id="3" name="2 - Θέση αριθμού διαφάνειας"/>
          <p:cNvSpPr>
            <a:spLocks noGrp="1"/>
          </p:cNvSpPr>
          <p:nvPr>
            <p:ph type="sldNum" sz="quarter" idx="12"/>
            <p:custDataLst>
              <p:tags r:id="rId2"/>
            </p:custDataLst>
          </p:nvPr>
        </p:nvSpPr>
        <p:spPr/>
        <p:txBody>
          <a:bodyPr/>
          <a:lstStyle/>
          <a:p>
            <a:fld id="{6F42FDE4-A7DD-41A7-A0A6-9B649FB43336}" type="slidenum">
              <a:rPr kumimoji="0" lang="en-US" smtClean="0"/>
              <a:pPr/>
              <a:t>19</a:t>
            </a:fld>
            <a:endParaRPr kumimoji="0" lang="en-US" dirty="0"/>
          </a:p>
        </p:txBody>
      </p:sp>
      <p:sp>
        <p:nvSpPr>
          <p:cNvPr id="4" name="3 - Θέση περιεχομένου"/>
          <p:cNvSpPr>
            <a:spLocks noGrp="1"/>
          </p:cNvSpPr>
          <p:nvPr>
            <p:ph sz="quarter" idx="1"/>
          </p:nvPr>
        </p:nvSpPr>
        <p:spPr>
          <a:xfrm>
            <a:off x="457200" y="1424268"/>
            <a:ext cx="8229600" cy="4525963"/>
          </a:xfrm>
        </p:spPr>
        <p:txBody>
          <a:bodyPr>
            <a:noAutofit/>
          </a:bodyPr>
          <a:lstStyle/>
          <a:p>
            <a:pPr>
              <a:buNone/>
            </a:pPr>
            <a:r>
              <a:rPr lang="el-GR" sz="1600" b="1" dirty="0" smtClean="0"/>
              <a:t>Παράδειγμα δειγματοληπτικής στατιστικής έρευνας ποσόστωσης:</a:t>
            </a:r>
          </a:p>
          <a:p>
            <a:pPr>
              <a:buNone/>
            </a:pPr>
            <a:r>
              <a:rPr lang="el-GR" sz="1400" dirty="0" smtClean="0"/>
              <a:t>Το </a:t>
            </a:r>
            <a:r>
              <a:rPr lang="el-GR" sz="1400" dirty="0" smtClean="0"/>
              <a:t>Ινστιτούτο Δημοσκόπησης του </a:t>
            </a:r>
            <a:r>
              <a:rPr lang="en-US" sz="1400" dirty="0" err="1" smtClean="0"/>
              <a:t>Allensbach</a:t>
            </a:r>
            <a:r>
              <a:rPr lang="en-US" sz="1400" dirty="0" smtClean="0"/>
              <a:t> </a:t>
            </a:r>
            <a:r>
              <a:rPr lang="el-GR" sz="1400" dirty="0" smtClean="0"/>
              <a:t>στη Γερμανία χρησιμοποιεί τα ακόλουθα χαρακτηριστικά (σε παρένθεση οι ποσοστώσεις των εκάστοτε τιμών) ως βάση για την επιλογή ποσοστώσεων από τον πληθυσμό ηλικίας άνω των 16 ετών:</a:t>
            </a:r>
          </a:p>
          <a:p>
            <a:r>
              <a:rPr lang="el-GR" sz="1400" dirty="0" smtClean="0"/>
              <a:t>Φύλο (άνδρες 47%, γυναίκες 53</a:t>
            </a:r>
            <a:r>
              <a:rPr lang="el-GR" sz="1400" dirty="0" smtClean="0"/>
              <a:t>%).</a:t>
            </a:r>
            <a:endParaRPr lang="el-GR" sz="1400" dirty="0" smtClean="0"/>
          </a:p>
          <a:p>
            <a:r>
              <a:rPr lang="el-GR" sz="1400" dirty="0" smtClean="0"/>
              <a:t>Ηλικία (16 έως 29 ετών 25%, 30 έως 44 ετών 28%, 45 έως 59 ετών 21%, 60 ετών και άνω 26</a:t>
            </a:r>
            <a:r>
              <a:rPr lang="el-GR" sz="1400" dirty="0" smtClean="0"/>
              <a:t>%).</a:t>
            </a:r>
            <a:endParaRPr lang="el-GR" sz="1400" dirty="0" smtClean="0"/>
          </a:p>
          <a:p>
            <a:r>
              <a:rPr lang="el-GR" sz="1400" dirty="0" smtClean="0"/>
              <a:t>Επαγγελματικές κατηγορίες (εργάτες και αγρότες 43%, εστιάτορες 5%, </a:t>
            </a:r>
            <a:r>
              <a:rPr lang="el-GR" sz="1400" dirty="0" smtClean="0"/>
              <a:t>υπάλληλοι.</a:t>
            </a:r>
            <a:endParaRPr lang="el-GR" sz="1400" dirty="0" smtClean="0"/>
          </a:p>
          <a:p>
            <a:r>
              <a:rPr lang="el-GR" sz="1400" dirty="0" smtClean="0"/>
              <a:t>34%, δημόσιοι υπάλληλοι 9%, ανεξάρτητοι σε τομείς εμπορίου και επιχειρήσεων 8%, ελεύθεροι επαγγελματίες 1%).</a:t>
            </a:r>
          </a:p>
          <a:p>
            <a:r>
              <a:rPr lang="el-GR" sz="1400" dirty="0" smtClean="0"/>
              <a:t>Μεγέθη τόπου κατοικίας (κάτω από 2000 κατοίκους 8%, 2000 έως κάτω από 20000 κατοίκους 33%, 20000 έως κάτω από 100000 κατοίκους 24%, 100000 κάτοικοι και άνω 35%).</a:t>
            </a:r>
          </a:p>
          <a:p>
            <a:r>
              <a:rPr lang="el-GR" sz="1400" dirty="0" smtClean="0"/>
              <a:t>Τοποθεσία της κατοικίας (Σλέσβιγκ-</a:t>
            </a:r>
            <a:r>
              <a:rPr lang="el-GR" sz="1400" dirty="0" err="1" smtClean="0"/>
              <a:t>Χόλσταϊ</a:t>
            </a:r>
            <a:r>
              <a:rPr lang="el-GR" sz="1400" dirty="0" smtClean="0"/>
              <a:t>ν 4%, Αμβούργο 3%, Βρέμη 1%, Κάτω Σαξονία 12%, Βόρεια Ρηνανία – Βεστφαλία 28%, </a:t>
            </a:r>
            <a:r>
              <a:rPr lang="el-GR" sz="1400" dirty="0" err="1" smtClean="0"/>
              <a:t>Έσεν</a:t>
            </a:r>
            <a:r>
              <a:rPr lang="el-GR" sz="1400" dirty="0" smtClean="0"/>
              <a:t> 9%, Ρηνανία-</a:t>
            </a:r>
            <a:r>
              <a:rPr lang="el-GR" sz="1400" dirty="0" err="1" smtClean="0"/>
              <a:t>Πφαλτς</a:t>
            </a:r>
            <a:r>
              <a:rPr lang="el-GR" sz="1400" dirty="0" smtClean="0"/>
              <a:t> 6%, </a:t>
            </a:r>
            <a:r>
              <a:rPr lang="el-GR" sz="1400" dirty="0" err="1" smtClean="0"/>
              <a:t>Σάαρλαντ</a:t>
            </a:r>
            <a:r>
              <a:rPr lang="el-GR" sz="1400" dirty="0" smtClean="0"/>
              <a:t> 2%, </a:t>
            </a:r>
            <a:r>
              <a:rPr lang="el-GR" sz="1400" dirty="0" err="1" smtClean="0"/>
              <a:t>κ.ο.κ</a:t>
            </a:r>
            <a:r>
              <a:rPr lang="el-GR" sz="1400" dirty="0" smtClean="0"/>
              <a:t>.).</a:t>
            </a:r>
          </a:p>
          <a:p>
            <a:pPr>
              <a:buNone/>
            </a:pPr>
            <a:r>
              <a:rPr lang="el-GR" sz="1400" dirty="0" smtClean="0"/>
              <a:t>Όταν σύμφωνα με τα παραπάνω πρέπει να ερωτηθούν 1000 άτομα, πρέπει ανάμεσά τους να βρίσκονται 470 άνδρες και 530 γυναίκες, επιπλέον 250 άτομα ηλικίας από 16 έως 29 ετών, 50 αγρότες </a:t>
            </a:r>
            <a:r>
              <a:rPr lang="el-GR" sz="1400" dirty="0" err="1" smtClean="0"/>
              <a:t>κ.ο.κ</a:t>
            </a:r>
            <a:r>
              <a:rPr lang="el-GR" sz="1400" dirty="0" smtClean="0"/>
              <a:t>.</a:t>
            </a:r>
          </a:p>
          <a:p>
            <a:endParaRPr lang="el-GR" sz="1400" dirty="0"/>
          </a:p>
        </p:txBody>
      </p:sp>
    </p:spTree>
    <p:custDataLst>
      <p:tags r:id="rId1"/>
    </p:custDataLst>
    <p:extLst>
      <p:ext uri="{BB962C8B-B14F-4D97-AF65-F5344CB8AC3E}">
        <p14:creationId xmlns:p14="http://schemas.microsoft.com/office/powerpoint/2010/main" val="2076681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7" name="Ορθογώνιο 6"/>
          <p:cNvSpPr/>
          <p:nvPr/>
        </p:nvSpPr>
        <p:spPr>
          <a:xfrm>
            <a:off x="323528" y="1340768"/>
            <a:ext cx="8568952" cy="2031325"/>
          </a:xfrm>
          <a:prstGeom prst="rect">
            <a:avLst/>
          </a:prstGeom>
        </p:spPr>
        <p:txBody>
          <a:bodyPr wrap="square">
            <a:spAutoFit/>
          </a:bodyPr>
          <a:lstStyle/>
          <a:p>
            <a:r>
              <a:rPr lang="el-GR" dirty="0"/>
              <a:t>Μεγάλο μέρος του περιεχομένου των παρουσιάσεων του μαθήματος Στατιστική Επιχειρήσεων που διδάσκεται στο τμήμα Λογιστικής και Χρηματοοικονομικής του ΤΕΙ Θεσσαλίας προέρχεται από το βιβλίο:</a:t>
            </a:r>
          </a:p>
          <a:p>
            <a:endParaRPr lang="el-GR" dirty="0"/>
          </a:p>
          <a:p>
            <a:r>
              <a:rPr lang="el-GR" dirty="0" err="1"/>
              <a:t>Gunter</a:t>
            </a:r>
            <a:r>
              <a:rPr lang="el-GR" dirty="0"/>
              <a:t> </a:t>
            </a:r>
            <a:r>
              <a:rPr lang="el-GR" dirty="0" err="1"/>
              <a:t>Bamberg</a:t>
            </a:r>
            <a:r>
              <a:rPr lang="el-GR" dirty="0"/>
              <a:t>, </a:t>
            </a:r>
            <a:r>
              <a:rPr lang="el-GR" dirty="0" err="1"/>
              <a:t>Franz</a:t>
            </a:r>
            <a:r>
              <a:rPr lang="el-GR" dirty="0"/>
              <a:t> </a:t>
            </a:r>
            <a:r>
              <a:rPr lang="el-GR" dirty="0" err="1"/>
              <a:t>Bauer</a:t>
            </a:r>
            <a:r>
              <a:rPr lang="el-GR" dirty="0"/>
              <a:t> και Michael </a:t>
            </a:r>
            <a:r>
              <a:rPr lang="el-GR" dirty="0" err="1"/>
              <a:t>Krapp</a:t>
            </a:r>
            <a:r>
              <a:rPr lang="el-GR" dirty="0"/>
              <a:t>  (2009) Στατιστική, 15η έκδοση, Εκδόσεις Προπομπός</a:t>
            </a:r>
          </a:p>
          <a:p>
            <a:endParaRPr lang="el-GR" dirty="0"/>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Βασικές Έννοιες.</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29563559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sp>
        <p:nvSpPr>
          <p:cNvPr id="2" name="TextBox 1"/>
          <p:cNvSpPr txBox="1"/>
          <p:nvPr/>
        </p:nvSpPr>
        <p:spPr>
          <a:xfrm>
            <a:off x="3923928" y="4149080"/>
            <a:ext cx="4824536" cy="360040"/>
          </a:xfrm>
          <a:prstGeom prst="rect">
            <a:avLst/>
          </a:prstGeom>
        </p:spPr>
        <p:txBody>
          <a:bodyPr vert="horz" wrap="square" lIns="91440" tIns="45720" rIns="91440" bIns="45720" rtlCol="0" anchor="ctr">
            <a:noAutofit/>
          </a:bodyPr>
          <a:lstStyle/>
          <a:p>
            <a:r>
              <a:rPr lang="el-GR" sz="2400" dirty="0" smtClean="0"/>
              <a:t>Επεξεργασ</a:t>
            </a:r>
            <a:r>
              <a:rPr lang="el-GR" sz="2400" dirty="0" smtClean="0"/>
              <a:t>ία : Χρήστος Μέγας</a:t>
            </a:r>
            <a:endParaRPr lang="el-GR" sz="2400" dirty="0" smtClean="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23260" y="1855365"/>
            <a:ext cx="8229600" cy="4525963"/>
          </a:xfrm>
        </p:spPr>
        <p:txBody>
          <a:bodyPr>
            <a:normAutofit/>
          </a:bodyPr>
          <a:lstStyle/>
          <a:p>
            <a:pPr marL="0" lvl="0" indent="0">
              <a:buNone/>
            </a:pPr>
            <a:r>
              <a:rPr lang="el-GR" sz="2800" dirty="0" smtClean="0"/>
              <a:t>Να μπορεί ο σπουδαστής :</a:t>
            </a:r>
            <a:endParaRPr lang="en-US" sz="2800" dirty="0" smtClean="0"/>
          </a:p>
          <a:p>
            <a:pPr lvl="0"/>
            <a:r>
              <a:rPr lang="el-GR" sz="2800" dirty="0" smtClean="0"/>
              <a:t>Να ορίζει την έννοια της στατιστικής.</a:t>
            </a:r>
            <a:endParaRPr lang="el-GR" sz="2800" dirty="0" smtClean="0"/>
          </a:p>
          <a:p>
            <a:pPr lvl="0"/>
            <a:r>
              <a:rPr lang="el-GR" sz="2800" dirty="0" smtClean="0"/>
              <a:t>Να αναφέρει τους ορισμούς βασικών εννοιών της στατιστικής.</a:t>
            </a:r>
            <a:endParaRPr lang="el-GR" sz="2800" dirty="0" smtClean="0"/>
          </a:p>
          <a:p>
            <a:pPr lvl="0"/>
            <a:r>
              <a:rPr lang="el-GR" sz="2800" dirty="0" smtClean="0"/>
              <a:t>Να αναφέρει τις βασικές κατηγορίες </a:t>
            </a:r>
            <a:r>
              <a:rPr lang="el-GR" sz="2800" smtClean="0"/>
              <a:t>στατιστικών ερευνών.   </a:t>
            </a:r>
            <a:endParaRPr lang="el-GR" sz="2800" dirty="0"/>
          </a:p>
        </p:txBody>
      </p:sp>
      <p:sp>
        <p:nvSpPr>
          <p:cNvPr id="5" name="Θέση υποσέλιδου 3" descr="."/>
          <p:cNvSpPr txBox="1">
            <a:spLocks/>
          </p:cNvSpPr>
          <p:nvPr>
            <p:custDataLst>
              <p:tags r:id="rId4"/>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a:t>Βασικές Έννοιες.</a:t>
            </a:r>
            <a:endParaRPr lang="en-US"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0" y="1417638"/>
            <a:ext cx="9036496" cy="4525963"/>
          </a:xfrm>
        </p:spPr>
        <p:txBody>
          <a:bodyPr>
            <a:noAutofit/>
          </a:bodyPr>
          <a:lstStyle/>
          <a:p>
            <a:pPr lvl="1">
              <a:buFont typeface="Wingdings" pitchFamily="2" charset="2"/>
              <a:buChar char="§"/>
            </a:pPr>
            <a:r>
              <a:rPr lang="el-GR" sz="3200" dirty="0" smtClean="0">
                <a:hlinkClick r:id="rId8" action="ppaction://hlinksldjump"/>
              </a:rPr>
              <a:t>Εισαγωγή. </a:t>
            </a:r>
            <a:endParaRPr lang="el-GR" sz="3200" dirty="0" smtClean="0">
              <a:hlinkClick r:id="rId9" action="ppaction://hlinksldjump"/>
            </a:endParaRPr>
          </a:p>
          <a:p>
            <a:pPr lvl="1">
              <a:buFont typeface="Wingdings" pitchFamily="2" charset="2"/>
              <a:buChar char="§"/>
            </a:pPr>
            <a:r>
              <a:rPr lang="el-GR" sz="3200" dirty="0" smtClean="0">
                <a:hlinkClick r:id="rId10" action="ppaction://hlinksldjump"/>
              </a:rPr>
              <a:t>Ορισμοί βασικών εννοιών.</a:t>
            </a:r>
            <a:endParaRPr lang="el-GR" sz="3200" dirty="0" smtClean="0"/>
          </a:p>
          <a:p>
            <a:pPr lvl="1">
              <a:buFont typeface="Wingdings" pitchFamily="2" charset="2"/>
              <a:buChar char="§"/>
            </a:pPr>
            <a:r>
              <a:rPr lang="el-GR" sz="3200" dirty="0" smtClean="0">
                <a:hlinkClick r:id="rId11" action="ppaction://hlinksldjump"/>
              </a:rPr>
              <a:t>Κατηγορίες στατιστικών ερευνών.</a:t>
            </a:r>
            <a:endParaRPr lang="el-GR" sz="3200" dirty="0" smtClean="0"/>
          </a:p>
          <a:p>
            <a:pPr lvl="1">
              <a:buFont typeface="Wingdings" pitchFamily="2" charset="2"/>
              <a:buChar char="§"/>
            </a:pPr>
            <a:endParaRPr lang="en-US" sz="3200" dirty="0"/>
          </a:p>
          <a:p>
            <a:pPr>
              <a:buFont typeface="Wingdings" pitchFamily="2" charset="2"/>
              <a:buChar char="§"/>
            </a:pPr>
            <a:endParaRPr lang="el-GR" sz="3600"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Βασικές Έννοιες.</a:t>
            </a:r>
            <a:endParaRPr lang="en-US"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a:t>ΕΙΣΑΓΩΓΗ</a:t>
            </a:r>
            <a:endParaRPr lang="en-US" sz="2800" b="0" dirty="0"/>
          </a:p>
        </p:txBody>
      </p:sp>
      <p:sp>
        <p:nvSpPr>
          <p:cNvPr id="9" name="Θέση περιεχομένου 8"/>
          <p:cNvSpPr>
            <a:spLocks noGrp="1"/>
          </p:cNvSpPr>
          <p:nvPr>
            <p:ph idx="1"/>
            <p:custDataLst>
              <p:tags r:id="rId3"/>
            </p:custDataLst>
          </p:nvPr>
        </p:nvSpPr>
        <p:spPr>
          <a:xfrm>
            <a:off x="457200" y="1427842"/>
            <a:ext cx="7920880" cy="2351139"/>
          </a:xfrm>
        </p:spPr>
        <p:txBody>
          <a:bodyPr>
            <a:normAutofit fontScale="25000" lnSpcReduction="20000"/>
          </a:bodyPr>
          <a:lstStyle/>
          <a:p>
            <a:pPr marL="0" indent="0">
              <a:buNone/>
            </a:pPr>
            <a:r>
              <a:rPr lang="el-GR" sz="11200" dirty="0"/>
              <a:t>Η έννοια </a:t>
            </a:r>
            <a:r>
              <a:rPr lang="el-GR" sz="11200" b="1" dirty="0"/>
              <a:t>στατιστική </a:t>
            </a:r>
            <a:r>
              <a:rPr lang="el-GR" sz="11200" dirty="0"/>
              <a:t>μπορεί να σημαίνει: </a:t>
            </a:r>
          </a:p>
          <a:p>
            <a:pPr>
              <a:buFont typeface="Wingdings" panose="05000000000000000000" pitchFamily="2" charset="2"/>
              <a:buChar char="v"/>
            </a:pPr>
            <a:r>
              <a:rPr lang="el-GR" sz="8800" dirty="0"/>
              <a:t>την απεικόνιση μέσω πίνακα ή γραφικής απεικόνισης ενός συγκεκριμένου συνόλου δεδομένων (π.χ. η στατιστική των τροχαίων ατυχημάτων για ένα συγκεκριμένο τμήμα της εθνικής οδού, η στατιστική των εισαγωγών μιας χώρας, διαιρεμένη κατά συγκεκριμένες ομάδες προϊόντων, χώρες προέλευσης)</a:t>
            </a:r>
          </a:p>
          <a:p>
            <a:pPr>
              <a:buFont typeface="Wingdings" panose="05000000000000000000" pitchFamily="2" charset="2"/>
              <a:buChar char="v"/>
            </a:pPr>
            <a:r>
              <a:rPr lang="el-GR" sz="8800" dirty="0"/>
              <a:t>το σύνολο των μεθόδων οι οποίες είναι ενδεδειγμένες για την απόκτηση και επεξεργασία εμπειρικών πληροφοριών (π.χ. η στατιστική που διερευνά εάν η αύξηση κατανάλωσης λαχανικών μειώνει την πιθανότητα εμφάνισης καρκίνου του οισοφάγου ή με ποιο τρόπο η πολιτική αβεβαιότητα επηρεάζει την τιμή του γενικού δείκτη ενός χρηματιστηρίου)</a:t>
            </a:r>
            <a:endParaRPr lang="el-GR" sz="8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Βασικές Έννοιες.</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ΟΡΙΣΜΟΙ ΒΑΣΙΚΩΝ </a:t>
            </a:r>
            <a:r>
              <a:rPr lang="el-GR" dirty="0" smtClean="0"/>
              <a:t>ΕΝΝΟΙΩΝ (1)</a:t>
            </a:r>
            <a:endParaRPr lang="el-GR" dirty="0"/>
          </a:p>
        </p:txBody>
      </p:sp>
      <p:sp>
        <p:nvSpPr>
          <p:cNvPr id="6" name="Ορθογώνιο 5"/>
          <p:cNvSpPr/>
          <p:nvPr/>
        </p:nvSpPr>
        <p:spPr>
          <a:xfrm>
            <a:off x="3698684" y="6171684"/>
            <a:ext cx="1746632" cy="369332"/>
          </a:xfrm>
          <a:prstGeom prst="rect">
            <a:avLst/>
          </a:prstGeom>
        </p:spPr>
        <p:txBody>
          <a:bodyPr wrap="none">
            <a:spAutoFit/>
          </a:bodyPr>
          <a:lstStyle/>
          <a:p>
            <a:pPr algn="ctr"/>
            <a:r>
              <a:rPr lang="el-GR" dirty="0"/>
              <a:t>Βασικές Έννοιες.</a:t>
            </a:r>
            <a:endParaRPr lang="en-US" dirty="0"/>
          </a:p>
        </p:txBody>
      </p:sp>
      <p:sp>
        <p:nvSpPr>
          <p:cNvPr id="3" name="2 - Θέση περιεχομένου"/>
          <p:cNvSpPr>
            <a:spLocks noGrp="1"/>
          </p:cNvSpPr>
          <p:nvPr>
            <p:ph sz="quarter" idx="1"/>
          </p:nvPr>
        </p:nvSpPr>
        <p:spPr/>
        <p:txBody>
          <a:bodyPr>
            <a:normAutofit/>
          </a:bodyPr>
          <a:lstStyle/>
          <a:p>
            <a:r>
              <a:rPr lang="el-GR" sz="3200" dirty="0" smtClean="0"/>
              <a:t>Η </a:t>
            </a:r>
            <a:r>
              <a:rPr lang="el-GR" sz="3200" b="1" dirty="0" smtClean="0"/>
              <a:t>περιγραφική στατιστική</a:t>
            </a:r>
            <a:r>
              <a:rPr lang="el-GR" sz="3200" dirty="0" smtClean="0"/>
              <a:t>  έχει ως στόχο τον χαρακτηρισμό μιας ασαφούς ποσότητας δεδομένων με όσο το δυνατόν λιγότερους –αλλά ουσιαστικούς– αριθμούς (π.χ. ένας δείκτης τιμών χαρακτηρίζει τη μεταβολή όλων των τιμών ενός καλαθιού προϊόντων, η μέση τιμή ενός συνόλου παρατηρήσεων)</a:t>
            </a:r>
            <a:endParaRPr lang="el-GR" sz="3200" dirty="0"/>
          </a:p>
        </p:txBody>
      </p:sp>
      <p:sp>
        <p:nvSpPr>
          <p:cNvPr id="4" name="3 - Θέση αριθμού διαφάνειας"/>
          <p:cNvSpPr>
            <a:spLocks noGrp="1"/>
          </p:cNvSpPr>
          <p:nvPr>
            <p:ph type="sldNum" sz="quarter" idx="12"/>
            <p:custDataLst>
              <p:tags r:id="rId2"/>
            </p:custDataLst>
          </p:nvPr>
        </p:nvSpPr>
        <p:spPr/>
        <p:txBody>
          <a:bodyPr/>
          <a:lstStyle/>
          <a:p>
            <a:fld id="{6F42FDE4-A7DD-41A7-A0A6-9B649FB43336}" type="slidenum">
              <a:rPr kumimoji="0" lang="en-US" smtClean="0"/>
              <a:pPr/>
              <a:t>7</a:t>
            </a:fld>
            <a:endParaRPr kumimoji="0" lang="en-US" dirty="0"/>
          </a:p>
        </p:txBody>
      </p:sp>
    </p:spTree>
    <p:custDataLst>
      <p:tags r:id="rId1"/>
    </p:custDataLst>
    <p:extLst>
      <p:ext uri="{BB962C8B-B14F-4D97-AF65-F5344CB8AC3E}">
        <p14:creationId xmlns:p14="http://schemas.microsoft.com/office/powerpoint/2010/main" val="542193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ΟΡΙΣΜΟΙ ΒΑΣΙΚΩΝ </a:t>
            </a:r>
            <a:r>
              <a:rPr lang="el-GR" dirty="0" smtClean="0"/>
              <a:t>ΕΝΝΟΙΩΝ (2)</a:t>
            </a:r>
            <a:endParaRPr lang="el-GR" dirty="0"/>
          </a:p>
        </p:txBody>
      </p:sp>
      <p:sp>
        <p:nvSpPr>
          <p:cNvPr id="6" name="Ορθογώνιο 5"/>
          <p:cNvSpPr/>
          <p:nvPr/>
        </p:nvSpPr>
        <p:spPr>
          <a:xfrm>
            <a:off x="3923928" y="6300028"/>
            <a:ext cx="1746632" cy="369332"/>
          </a:xfrm>
          <a:prstGeom prst="rect">
            <a:avLst/>
          </a:prstGeom>
        </p:spPr>
        <p:txBody>
          <a:bodyPr wrap="none">
            <a:spAutoFit/>
          </a:bodyPr>
          <a:lstStyle/>
          <a:p>
            <a:pPr algn="ctr"/>
            <a:r>
              <a:rPr lang="el-GR" dirty="0"/>
              <a:t>Βασικές Έννοιες.</a:t>
            </a:r>
            <a:endParaRPr lang="en-US" dirty="0"/>
          </a:p>
        </p:txBody>
      </p:sp>
      <p:sp>
        <p:nvSpPr>
          <p:cNvPr id="3" name="2 - Θέση περιεχομένου"/>
          <p:cNvSpPr>
            <a:spLocks noGrp="1"/>
          </p:cNvSpPr>
          <p:nvPr>
            <p:ph sz="quarter" idx="1"/>
          </p:nvPr>
        </p:nvSpPr>
        <p:spPr/>
        <p:txBody>
          <a:bodyPr>
            <a:normAutofit fontScale="92500" lnSpcReduction="20000"/>
          </a:bodyPr>
          <a:lstStyle/>
          <a:p>
            <a:r>
              <a:rPr lang="el-GR" dirty="0" smtClean="0"/>
              <a:t>Για έναν </a:t>
            </a:r>
            <a:r>
              <a:rPr lang="el-GR" b="1" dirty="0" smtClean="0"/>
              <a:t>φορέα χαρακτηριστικών </a:t>
            </a:r>
            <a:r>
              <a:rPr lang="el-GR" dirty="0" smtClean="0"/>
              <a:t>(ή στατιστική μονάδα) (π.χ. άτομο που συμπληρώνει ερωτηματολόγιο) μετρώνται </a:t>
            </a:r>
            <a:r>
              <a:rPr lang="el-GR" b="1" dirty="0" smtClean="0"/>
              <a:t>χαρακτηριστικά στοιχεία</a:t>
            </a:r>
            <a:r>
              <a:rPr lang="el-GR" dirty="0" smtClean="0"/>
              <a:t> (π.χ. ηλικία, φύλο, τόπος διαμονής). </a:t>
            </a:r>
            <a:r>
              <a:rPr lang="el-GR" b="1" dirty="0" smtClean="0"/>
              <a:t>Εκφράσεις ή τιμές</a:t>
            </a:r>
            <a:r>
              <a:rPr lang="el-GR" dirty="0" smtClean="0"/>
              <a:t> των χαρακτηριστικών ονομάζονται τόσο οι διαφορετικοί αριθμοί τους οποίους μπορεί να λάβει ένα </a:t>
            </a:r>
            <a:r>
              <a:rPr lang="el-GR" b="1" dirty="0" smtClean="0"/>
              <a:t>ποσοτικό</a:t>
            </a:r>
            <a:r>
              <a:rPr lang="el-GR" dirty="0" smtClean="0"/>
              <a:t> χαρακτηριστικό (όπως η ηλικία, το ύψος του εισοδήματος), όσο και οι διαφορετικές κατηγορίες (λεκτικές διατυπώσεις) οι οποίες μπορούν να παρατηρηθούν σε ένα </a:t>
            </a:r>
            <a:r>
              <a:rPr lang="el-GR" b="1" dirty="0" smtClean="0"/>
              <a:t>ποιοτικό</a:t>
            </a:r>
            <a:r>
              <a:rPr lang="el-GR" dirty="0" smtClean="0"/>
              <a:t> χαρακτηριστικό (όπως το φύλο, το θρήσκευμα). </a:t>
            </a:r>
            <a:endParaRPr lang="el-GR" dirty="0"/>
          </a:p>
        </p:txBody>
      </p:sp>
      <p:sp>
        <p:nvSpPr>
          <p:cNvPr id="4" name="3 - Θέση αριθμού διαφάνειας"/>
          <p:cNvSpPr>
            <a:spLocks noGrp="1"/>
          </p:cNvSpPr>
          <p:nvPr>
            <p:ph type="sldNum" sz="quarter" idx="12"/>
            <p:custDataLst>
              <p:tags r:id="rId2"/>
            </p:custDataLst>
          </p:nvPr>
        </p:nvSpPr>
        <p:spPr/>
        <p:txBody>
          <a:bodyPr/>
          <a:lstStyle/>
          <a:p>
            <a:fld id="{6F42FDE4-A7DD-41A7-A0A6-9B649FB43336}" type="slidenum">
              <a:rPr kumimoji="0" lang="en-US" smtClean="0"/>
              <a:pPr/>
              <a:t>8</a:t>
            </a:fld>
            <a:endParaRPr kumimoji="0" lang="en-US" dirty="0"/>
          </a:p>
        </p:txBody>
      </p:sp>
    </p:spTree>
    <p:custDataLst>
      <p:tags r:id="rId1"/>
    </p:custDataLst>
    <p:extLst>
      <p:ext uri="{BB962C8B-B14F-4D97-AF65-F5344CB8AC3E}">
        <p14:creationId xmlns:p14="http://schemas.microsoft.com/office/powerpoint/2010/main" val="2472308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ΟΡΙΣΜΟΙ ΒΑΣΙΚΩΝ </a:t>
            </a:r>
            <a:r>
              <a:rPr lang="el-GR" dirty="0" smtClean="0"/>
              <a:t>ΕΝΝΟΙΩΝ (3)</a:t>
            </a:r>
            <a:endParaRPr lang="el-GR" dirty="0"/>
          </a:p>
        </p:txBody>
      </p:sp>
      <p:sp>
        <p:nvSpPr>
          <p:cNvPr id="5" name="Ορθογώνιο 4"/>
          <p:cNvSpPr/>
          <p:nvPr/>
        </p:nvSpPr>
        <p:spPr>
          <a:xfrm>
            <a:off x="3698684" y="6228020"/>
            <a:ext cx="1746632" cy="369332"/>
          </a:xfrm>
          <a:prstGeom prst="rect">
            <a:avLst/>
          </a:prstGeom>
        </p:spPr>
        <p:txBody>
          <a:bodyPr wrap="none">
            <a:spAutoFit/>
          </a:bodyPr>
          <a:lstStyle/>
          <a:p>
            <a:pPr algn="ctr"/>
            <a:r>
              <a:rPr lang="el-GR" dirty="0"/>
              <a:t>Βασικές Έννοιες.</a:t>
            </a:r>
            <a:endParaRPr lang="en-US" dirty="0"/>
          </a:p>
        </p:txBody>
      </p:sp>
      <p:sp>
        <p:nvSpPr>
          <p:cNvPr id="3" name="2 - Θέση αριθμού διαφάνειας"/>
          <p:cNvSpPr>
            <a:spLocks noGrp="1"/>
          </p:cNvSpPr>
          <p:nvPr>
            <p:ph type="sldNum" sz="quarter" idx="12"/>
            <p:custDataLst>
              <p:tags r:id="rId2"/>
            </p:custDataLst>
          </p:nvPr>
        </p:nvSpPr>
        <p:spPr/>
        <p:txBody>
          <a:bodyPr/>
          <a:lstStyle/>
          <a:p>
            <a:fld id="{6F42FDE4-A7DD-41A7-A0A6-9B649FB43336}" type="slidenum">
              <a:rPr kumimoji="0" lang="en-US" smtClean="0"/>
              <a:pPr/>
              <a:t>9</a:t>
            </a:fld>
            <a:endParaRPr kumimoji="0" lang="en-US" dirty="0"/>
          </a:p>
        </p:txBody>
      </p:sp>
      <p:sp>
        <p:nvSpPr>
          <p:cNvPr id="4" name="3 - Θέση περιεχομένου"/>
          <p:cNvSpPr>
            <a:spLocks noGrp="1"/>
          </p:cNvSpPr>
          <p:nvPr>
            <p:ph sz="quarter" idx="1"/>
          </p:nvPr>
        </p:nvSpPr>
        <p:spPr/>
        <p:txBody>
          <a:bodyPr>
            <a:normAutofit fontScale="77500" lnSpcReduction="20000"/>
          </a:bodyPr>
          <a:lstStyle/>
          <a:p>
            <a:pPr algn="just"/>
            <a:r>
              <a:rPr lang="el-GR" dirty="0" smtClean="0"/>
              <a:t>Ένα </a:t>
            </a:r>
            <a:r>
              <a:rPr lang="el-GR" b="1" dirty="0" smtClean="0"/>
              <a:t>ποιοτικό </a:t>
            </a:r>
            <a:r>
              <a:rPr lang="el-GR" dirty="0" smtClean="0"/>
              <a:t>χαρακτηριστικό μπορεί να </a:t>
            </a:r>
            <a:r>
              <a:rPr lang="el-GR" b="1" dirty="0" err="1" smtClean="0"/>
              <a:t>ποσοτικοποιηθεί</a:t>
            </a:r>
            <a:r>
              <a:rPr lang="el-GR" b="1" dirty="0" smtClean="0"/>
              <a:t> </a:t>
            </a:r>
            <a:r>
              <a:rPr lang="el-GR" dirty="0" smtClean="0"/>
              <a:t>αντικαθιστώντας τις λεκτικές διατυπώσεις με αριθμούς (π.χ. η νομική μορφή μιας επιχείρησης μπορεί να </a:t>
            </a:r>
            <a:r>
              <a:rPr lang="el-GR" dirty="0" err="1" smtClean="0"/>
              <a:t>ποσοτικοποιηθεί</a:t>
            </a:r>
            <a:r>
              <a:rPr lang="el-GR" dirty="0" smtClean="0"/>
              <a:t> ως εξής: ανώνυμη εταιρεία = 1, ΕΠΕ = 2, εμπορική επιχείρηση = 3, ετερόρρυθμη εταιρεία = 4, ατομική επιχείρηση = 5, λοιπά = 6).</a:t>
            </a:r>
          </a:p>
          <a:p>
            <a:pPr algn="just"/>
            <a:r>
              <a:rPr lang="el-GR" dirty="0" smtClean="0"/>
              <a:t>Η ποσοτικοποίηση </a:t>
            </a:r>
            <a:r>
              <a:rPr lang="el-GR" b="1" dirty="0" smtClean="0"/>
              <a:t>εξαλείφει μόνο εξωτερικά τη διαφορά </a:t>
            </a:r>
            <a:r>
              <a:rPr lang="el-GR" dirty="0" smtClean="0"/>
              <a:t>μεταξύ ενός αυθεντικά ποσοτικού και ενός ποιοτικού αλλά </a:t>
            </a:r>
            <a:r>
              <a:rPr lang="el-GR" dirty="0" err="1" smtClean="0"/>
              <a:t>ποσοτικοποιημένου</a:t>
            </a:r>
            <a:r>
              <a:rPr lang="el-GR" dirty="0" smtClean="0"/>
              <a:t> χαρακτηριστικού (π.χ. όταν δύο επιχειρήσεις </a:t>
            </a:r>
            <a:r>
              <a:rPr lang="el-GR" dirty="0" err="1" smtClean="0"/>
              <a:t>ποσοτικοποιούνται</a:t>
            </a:r>
            <a:r>
              <a:rPr lang="el-GR" dirty="0" smtClean="0"/>
              <a:t> ως 2 (ΕΠΕ) και 6(λοιπά) δεν έχει νόημα να μιλάμε για τη μέση τιμή της νομικής τους μορφής (4-ετερόρρυθμη εταιρεία). Αντίθετα για δύο εργαζόμενους με μισθό 1000 και 1500 ευρώ μπορούμε να μιλήσουμε για ένα «μέσο μισθό» ύψους 1250 ευρώ).</a:t>
            </a:r>
            <a:endParaRPr lang="el-GR" dirty="0"/>
          </a:p>
        </p:txBody>
      </p:sp>
    </p:spTree>
    <p:custDataLst>
      <p:tags r:id="rId1"/>
    </p:custDataLst>
    <p:extLst>
      <p:ext uri="{BB962C8B-B14F-4D97-AF65-F5344CB8AC3E}">
        <p14:creationId xmlns:p14="http://schemas.microsoft.com/office/powerpoint/2010/main" val="25164881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19/10/2015 9:18:31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6,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6,3,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2,6,3,4,"/>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2,5,3,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2,5,3,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2,5,3,4,"/>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5,3,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2,5,3,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2,5,3,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2,5,3,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2,5,3,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2,5,3,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2,5,3,4,"/>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2,5,3,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2,7,6,14,"/>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7,2,9,10,"/>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82AAB2AC-B1C6-44E7-A89F-38AA8984CA6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1202</TotalTime>
  <Words>1501</Words>
  <Application>Microsoft Office PowerPoint</Application>
  <PresentationFormat>Προβολή στην οθόνη (4:3)</PresentationFormat>
  <Paragraphs>128</Paragraphs>
  <Slides>21</Slides>
  <Notes>8</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21</vt:i4>
      </vt:variant>
    </vt:vector>
  </HeadingPairs>
  <TitlesOfParts>
    <vt:vector size="25" baseType="lpstr">
      <vt:lpstr>Arial</vt:lpstr>
      <vt:lpstr>Calibri</vt:lpstr>
      <vt:lpstr>Wingdings</vt:lpstr>
      <vt:lpstr>Θέμα του Office</vt:lpstr>
      <vt:lpstr>Στατιστική Επιχειρήσεων</vt:lpstr>
      <vt:lpstr>Άδειες Χρήσης</vt:lpstr>
      <vt:lpstr>Χρηματοδότηση</vt:lpstr>
      <vt:lpstr>Σκοποί  ενότητας</vt:lpstr>
      <vt:lpstr>Περιεχόμενα ενότητας</vt:lpstr>
      <vt:lpstr>ΕΙΣΑΓΩΓΗ</vt:lpstr>
      <vt:lpstr>ΟΡΙΣΜΟΙ ΒΑΣΙΚΩΝ ΕΝΝΟΙΩΝ (1)</vt:lpstr>
      <vt:lpstr>ΟΡΙΣΜΟΙ ΒΑΣΙΚΩΝ ΕΝΝΟΙΩΝ (2)</vt:lpstr>
      <vt:lpstr>ΟΡΙΣΜΟΙ ΒΑΣΙΚΩΝ ΕΝΝΟΙΩΝ (3)</vt:lpstr>
      <vt:lpstr>ΟΡΙΣΜΟΙ ΒΑΣΙΚΩΝ ΕΝΝΟΙΩΝ (4)</vt:lpstr>
      <vt:lpstr>ΟΡΙΣΜΟΙ ΒΑΣΙΚΩΝ ΕΝΝΟΙΩΝ (5)</vt:lpstr>
      <vt:lpstr>ΟΡΙΣΜΟΙ ΒΑΣΙΚΩΝ ΕΝΝΟΙΩΝ (6)</vt:lpstr>
      <vt:lpstr>ΟΡΙΣΜΟΙ ΒΑΣΙΚΩΝ ΕΝΝΟΙΩΝ (7)</vt:lpstr>
      <vt:lpstr>ΟΡΙΣΜΟΙ ΒΑΣΙΚΩΝ ΕΝΝΟΙΩΝ (8)</vt:lpstr>
      <vt:lpstr>ΟΡΙΣΜΟΙ ΒΑΣΙΚΩΝ ΕΝΝΟΙΩΝ (9)</vt:lpstr>
      <vt:lpstr>ΚΑΤΗΓΟΡΙΕΣ ΣΤΑΤΙΣΤΙΚΩΝ ΕΡΕΥΝΩΝ (1)</vt:lpstr>
      <vt:lpstr>ΚΑΤΗΓΟΡΙΕΣ ΣΤΑΤΙΣΤΙΚΩΝ ΕΡΕΥΝΩΝ (2)</vt:lpstr>
      <vt:lpstr>ΚΑΤΗΓΟΡΙΕΣ ΣΤΑΤΙΣΤΙΚΩΝ ΕΡΕΥΝΩΝ (3)</vt:lpstr>
      <vt:lpstr>ΚΑΤΗΓΟΡΙΕΣ ΣΤΑΤΙΣΤΙΚΩΝ ΕΡΕΥΝΩΝ (4)</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Εφαρμογών Διαδικτύου</dc:title>
  <dc:creator>maxos</dc:creator>
  <cp:keywords>Δομές Δεδομένων και Αρχεία, Διαχείριση Αρχείων κειμένου, Εκτύπωση/Αντιγραφή αρχείων κειμένου, Ειδικές διαδικασίες αρχείων κειμένου, Header Files.</cp:keywords>
  <cp:lastModifiedBy>Tilemahos Stilianos</cp:lastModifiedBy>
  <cp:revision>174</cp:revision>
  <dcterms:created xsi:type="dcterms:W3CDTF">2014-04-07T11:24:35Z</dcterms:created>
  <dcterms:modified xsi:type="dcterms:W3CDTF">2015-10-19T18:31:24Z</dcterms:modified>
</cp:coreProperties>
</file>