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7"/>
  </p:notesMasterIdLst>
  <p:sldIdLst>
    <p:sldId id="256" r:id="rId3"/>
    <p:sldId id="316" r:id="rId4"/>
    <p:sldId id="315" r:id="rId5"/>
    <p:sldId id="261" r:id="rId6"/>
    <p:sldId id="262" r:id="rId7"/>
    <p:sldId id="264" r:id="rId8"/>
    <p:sldId id="317" r:id="rId9"/>
    <p:sldId id="318" r:id="rId10"/>
    <p:sldId id="319" r:id="rId11"/>
    <p:sldId id="320" r:id="rId12"/>
    <p:sldId id="321" r:id="rId13"/>
    <p:sldId id="322" r:id="rId14"/>
    <p:sldId id="323" r:id="rId15"/>
    <p:sldId id="280" r:id="rId16"/>
  </p:sldIdLst>
  <p:sldSz cx="9144000" cy="6858000" type="screen4x3"/>
  <p:notesSz cx="6858000" cy="9144000"/>
  <p:custDataLst>
    <p:tags r:id="rId1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60" d="100"/>
          <a:sy n="60" d="100"/>
        </p:scale>
        <p:origin x="-792" y="-414"/>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28/3/2005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412434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hyperlink" Target="http://www.edulll.gr/" TargetMode="External"/><Relationship Id="rId5" Type="http://schemas.openxmlformats.org/officeDocument/2006/relationships/image" Target="../media/image5.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altLang="el-GR" dirty="0"/>
              <a:t>Χρονικός Προγραμματισμός </a:t>
            </a:r>
            <a:r>
              <a:rPr lang="el-GR" altLang="el-GR" dirty="0" smtClean="0"/>
              <a:t>Έργων</a:t>
            </a:r>
            <a:r>
              <a:rPr lang="en-US" altLang="el-GR" dirty="0" smtClean="0"/>
              <a:t> (</a:t>
            </a:r>
            <a:r>
              <a:rPr lang="el-GR" altLang="el-GR" dirty="0" smtClean="0"/>
              <a:t>Εργαστήριο)</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a:t>7</a:t>
            </a:r>
            <a:r>
              <a:rPr lang="el-GR" sz="2800" b="1" dirty="0" smtClean="0"/>
              <a:t>:</a:t>
            </a:r>
            <a:r>
              <a:rPr lang="en-US" sz="2800" b="1" dirty="0" smtClean="0"/>
              <a:t> </a:t>
            </a:r>
            <a:r>
              <a:rPr lang="el-GR" sz="2800" b="1" dirty="0" smtClean="0"/>
              <a:t>Σχέση Διάρκειας - Κόστους</a:t>
            </a:r>
            <a:endParaRPr lang="en-US" sz="2800" b="1" dirty="0" smtClean="0"/>
          </a:p>
          <a:p>
            <a:endParaRPr lang="en-US" alt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Κλεάνθης </a:t>
            </a:r>
            <a:r>
              <a:rPr lang="el-GR" sz="2800" dirty="0" err="1" smtClean="0"/>
              <a:t>Συρακούλης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52301"/>
            <a:ext cx="8352928"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Άσκηση </a:t>
            </a:r>
            <a:r>
              <a:rPr lang="el-GR" dirty="0" smtClean="0"/>
              <a:t>2 </a:t>
            </a:r>
            <a:r>
              <a:rPr lang="el-GR" dirty="0"/>
              <a:t>(2 από </a:t>
            </a:r>
            <a:r>
              <a:rPr lang="el-GR" dirty="0" smtClean="0"/>
              <a:t>3)</a:t>
            </a:r>
            <a:endParaRPr lang="el-GR" dirty="0">
              <a:latin typeface="+mn-lt"/>
            </a:endParaRPr>
          </a:p>
        </p:txBody>
      </p:sp>
      <p:graphicFrame>
        <p:nvGraphicFramePr>
          <p:cNvPr id="2" name="Πίνακας 1" descr="Έχουμε για την περιγραφή του έργου τόσο σε κανονικές συνθήκες, όσο και σε συνθήκες συντόμευσης έναν πίνακα έπτα γραμμών και έξι στηλών. Όπως πάντα στην πρώτη γραμμή είναι οι επικεφαλίδες. Στην πρώτη στήλη όπως πάντα έχουμε τις δραστηριότητες, κατά σειρά, Α, Β, Γ, Δ, Ε και Ζ. Στη δεύτερη στήλη είναι οι προαπαιτούμενες, κατά σειρά η Α είναι αρχική άρα δεν έχει προαπαιτούμενη, οι Β, Γ και Δ έχουν ως προαπαιτούμενη την Α,, η Ε τις Γ και Δ, και η Ζ τις Β και Ε. Ακολουθούν δύο στήλες με τη διάρκεια η τρίτη και το κόστος η τέταρτη σε κανονικές συνθήκες, κατά σειρά, η Α έχει διάρκεια 5 μηνών και κόστος 60000 €, η Β έχει διάρκεια 4 μηνών και κόστος 120000 €, η Γ έχει διάρκεια 5 μηνών και κόστος 160000 €, η Δ έχει διάρκεια 4 μηνών και κόστος 80000 €, η Ε έχει διάρκεια 2 μηνών και κόστος 60000 € και η Ζ έχει διάρκεια 3 μηνών και κόστος 140000 €. Τέλος, ακολουθούν δύο στήλες με τη διάρκεια η πέμπτη και το κόστος η έκτη σε συνθήκες συντόμευσης, κατά σειρά, η Α μπορεί να συντομευθεί κατά 1 μήνα αλλά με επιπλέον κόστος 30000 € ανά μήνα, η Β μπορεί να συντομευθεί κατά 1 μήνα αλλά με επιπλέον κόστος 20000 € ανά μήνα, η Γ μπορεί να συντομευθεί κατά 2 μήνες αλλά με επιπλέον κόστος 50000 € ανά μήνα, η Δ μπορεί να συντομευθεί κατά 2 μήνες αλλά με επιπλέον κόστος 10000 € ανά μήνα, η Ε μπορεί να συντομευθεί κατά 1 μήνα αλλά με επιπλέον κόστος 15000 € ανά μήνα και η Ζ μπορεί να συντομευθεί κατά 2 μήνες αλλά με επιπλέον κόστος 40000 € ανά μήνα.&#10;&#10;"/>
          <p:cNvGraphicFramePr>
            <a:graphicFrameLocks noGrp="1"/>
          </p:cNvGraphicFramePr>
          <p:nvPr>
            <p:extLst>
              <p:ext uri="{D42A27DB-BD31-4B8C-83A1-F6EECF244321}">
                <p14:modId xmlns:p14="http://schemas.microsoft.com/office/powerpoint/2010/main" val="603174142"/>
              </p:ext>
            </p:extLst>
          </p:nvPr>
        </p:nvGraphicFramePr>
        <p:xfrm>
          <a:off x="467542" y="1340768"/>
          <a:ext cx="8219256" cy="4754880"/>
        </p:xfrm>
        <a:graphic>
          <a:graphicData uri="http://schemas.openxmlformats.org/drawingml/2006/table">
            <a:tbl>
              <a:tblPr>
                <a:tableStyleId>{5C22544A-7EE6-4342-B048-85BDC9FD1C3A}</a:tableStyleId>
              </a:tblPr>
              <a:tblGrid>
                <a:gridCol w="1289295"/>
                <a:gridCol w="1289295"/>
                <a:gridCol w="1289295"/>
                <a:gridCol w="1450457"/>
                <a:gridCol w="1450457"/>
                <a:gridCol w="1450457"/>
              </a:tblGrid>
              <a:tr h="228600">
                <a:tc rowSpan="2">
                  <a:txBody>
                    <a:bodyPr/>
                    <a:lstStyle/>
                    <a:p>
                      <a:pPr marL="0" marR="0" algn="ctr">
                        <a:lnSpc>
                          <a:spcPct val="150000"/>
                        </a:lnSpc>
                        <a:spcBef>
                          <a:spcPts val="0"/>
                        </a:spcBef>
                        <a:spcAft>
                          <a:spcPts val="0"/>
                        </a:spcAft>
                      </a:pPr>
                      <a:r>
                        <a:rPr lang="el-GR" sz="2400" dirty="0">
                          <a:effectLst/>
                        </a:rPr>
                        <a:t>ΔΡΑΣΤΗΡΙΟΤΗΤΑ</a:t>
                      </a:r>
                      <a:endParaRPr lang="el-GR" sz="2400" b="1" dirty="0">
                        <a:effectLst/>
                        <a:latin typeface="Times New Roman"/>
                      </a:endParaRPr>
                    </a:p>
                  </a:txBody>
                  <a:tcPr marL="68580" marR="68580" marT="0" marB="0"/>
                </a:tc>
                <a:tc rowSpan="2">
                  <a:txBody>
                    <a:bodyPr/>
                    <a:lstStyle/>
                    <a:p>
                      <a:pPr marL="0" marR="0" algn="ctr">
                        <a:lnSpc>
                          <a:spcPct val="150000"/>
                        </a:lnSpc>
                        <a:spcBef>
                          <a:spcPts val="0"/>
                        </a:spcBef>
                        <a:spcAft>
                          <a:spcPts val="0"/>
                        </a:spcAft>
                      </a:pPr>
                      <a:r>
                        <a:rPr lang="el-GR" sz="2400">
                          <a:effectLst/>
                        </a:rPr>
                        <a:t>ΠΡΟΑΠΑΙ</a:t>
                      </a:r>
                    </a:p>
                    <a:p>
                      <a:pPr marL="0" marR="0" algn="ctr">
                        <a:lnSpc>
                          <a:spcPct val="150000"/>
                        </a:lnSpc>
                        <a:spcBef>
                          <a:spcPts val="0"/>
                        </a:spcBef>
                        <a:spcAft>
                          <a:spcPts val="0"/>
                        </a:spcAft>
                      </a:pPr>
                      <a:r>
                        <a:rPr lang="el-GR" sz="2400">
                          <a:effectLst/>
                        </a:rPr>
                        <a:t>ΤΟΥΜΕΝΕΣ</a:t>
                      </a:r>
                      <a:endParaRPr lang="el-GR" sz="2400" b="1">
                        <a:effectLst/>
                        <a:latin typeface="Times New Roman"/>
                      </a:endParaRPr>
                    </a:p>
                  </a:txBody>
                  <a:tcPr marL="68580" marR="68580" marT="0" marB="0"/>
                </a:tc>
                <a:tc gridSpan="2">
                  <a:txBody>
                    <a:bodyPr/>
                    <a:lstStyle/>
                    <a:p>
                      <a:pPr marL="0" marR="0" algn="ctr">
                        <a:spcBef>
                          <a:spcPts val="0"/>
                        </a:spcBef>
                        <a:spcAft>
                          <a:spcPts val="0"/>
                        </a:spcAft>
                      </a:pPr>
                      <a:r>
                        <a:rPr lang="el-GR" sz="2400">
                          <a:effectLst/>
                        </a:rPr>
                        <a:t>Κανονικές συνθήκες</a:t>
                      </a:r>
                      <a:endParaRPr lang="el-GR" sz="2400">
                        <a:effectLst/>
                        <a:latin typeface="Times New Roman"/>
                        <a:ea typeface="Times New Roman"/>
                      </a:endParaRPr>
                    </a:p>
                  </a:txBody>
                  <a:tcPr marL="68580" marR="68580" marT="0" marB="0"/>
                </a:tc>
                <a:tc hMerge="1">
                  <a:txBody>
                    <a:bodyPr/>
                    <a:lstStyle/>
                    <a:p>
                      <a:endParaRPr lang="el-GR"/>
                    </a:p>
                  </a:txBody>
                  <a:tcPr/>
                </a:tc>
                <a:tc gridSpan="2">
                  <a:txBody>
                    <a:bodyPr/>
                    <a:lstStyle/>
                    <a:p>
                      <a:pPr marL="0" marR="0" algn="ctr">
                        <a:spcBef>
                          <a:spcPts val="0"/>
                        </a:spcBef>
                        <a:spcAft>
                          <a:spcPts val="0"/>
                        </a:spcAft>
                      </a:pPr>
                      <a:r>
                        <a:rPr lang="el-GR" sz="2400">
                          <a:effectLst/>
                        </a:rPr>
                        <a:t>Συνθήκες συντόμευσης</a:t>
                      </a:r>
                      <a:endParaRPr lang="el-GR" sz="2400">
                        <a:effectLst/>
                        <a:latin typeface="Times New Roman"/>
                        <a:ea typeface="Times New Roman"/>
                      </a:endParaRPr>
                    </a:p>
                  </a:txBody>
                  <a:tcPr marL="68580" marR="68580" marT="0" marB="0"/>
                </a:tc>
                <a:tc hMerge="1">
                  <a:txBody>
                    <a:bodyPr/>
                    <a:lstStyle/>
                    <a:p>
                      <a:endParaRPr lang="el-GR"/>
                    </a:p>
                  </a:txBody>
                  <a:tcPr/>
                </a:tc>
              </a:tr>
              <a:tr h="228600">
                <a:tc vMerge="1">
                  <a:txBody>
                    <a:bodyPr/>
                    <a:lstStyle/>
                    <a:p>
                      <a:endParaRPr lang="el-GR"/>
                    </a:p>
                  </a:txBody>
                  <a:tcPr/>
                </a:tc>
                <a:tc vMerge="1">
                  <a:txBody>
                    <a:bodyPr/>
                    <a:lstStyle/>
                    <a:p>
                      <a:endParaRPr lang="el-GR"/>
                    </a:p>
                  </a:txBody>
                  <a:tcPr/>
                </a:tc>
                <a:tc>
                  <a:txBody>
                    <a:bodyPr/>
                    <a:lstStyle/>
                    <a:p>
                      <a:pPr marL="0" marR="0" algn="ctr">
                        <a:spcBef>
                          <a:spcPts val="0"/>
                        </a:spcBef>
                        <a:spcAft>
                          <a:spcPts val="0"/>
                        </a:spcAft>
                      </a:pPr>
                      <a:r>
                        <a:rPr lang="el-GR" sz="2400" dirty="0">
                          <a:effectLst/>
                        </a:rPr>
                        <a:t>Διάρκεια (σε μήνες)</a:t>
                      </a:r>
                      <a:endParaRPr lang="el-GR"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dirty="0">
                          <a:effectLst/>
                        </a:rPr>
                        <a:t>Κόστος (σε </a:t>
                      </a:r>
                      <a:r>
                        <a:rPr lang="el-GR" sz="2400" dirty="0" smtClean="0">
                          <a:effectLst/>
                        </a:rPr>
                        <a:t>€)</a:t>
                      </a:r>
                      <a:endParaRPr lang="el-GR"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Μήνες που μπορεί να συντομευτεί</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dirty="0">
                          <a:effectLst/>
                        </a:rPr>
                        <a:t>Κόστος ανά μήνα (σε </a:t>
                      </a:r>
                      <a:r>
                        <a:rPr lang="el-GR" sz="2400" dirty="0" smtClean="0">
                          <a:effectLst/>
                        </a:rPr>
                        <a:t>€)</a:t>
                      </a:r>
                      <a:endParaRPr lang="el-GR" sz="2400" dirty="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Α</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3</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dirty="0">
                          <a:effectLst/>
                        </a:rPr>
                        <a:t>60000</a:t>
                      </a:r>
                      <a:endParaRPr lang="el-GR"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30000</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Β</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Α</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4</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120000</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20000</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Γ</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Α</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5</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160000</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2</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50000</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Δ</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Α</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4</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80000</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2</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10000</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Ε</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Γ,Δ</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2</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60000</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15000</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Ζ</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Β,Ε</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3</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140000</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2</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dirty="0">
                          <a:effectLst/>
                        </a:rPr>
                        <a:t>40000</a:t>
                      </a:r>
                      <a:endParaRPr lang="el-GR" sz="2400" dirty="0">
                        <a:effectLst/>
                        <a:latin typeface="Times New Roman"/>
                        <a:ea typeface="Times New Roman"/>
                      </a:endParaRPr>
                    </a:p>
                  </a:txBody>
                  <a:tcPr marL="68580" marR="68580" marT="0" marB="0"/>
                </a:tc>
              </a:tr>
            </a:tbl>
          </a:graphicData>
        </a:graphic>
      </p:graphicFrame>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 Κόστους</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065219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52301"/>
            <a:ext cx="8352928"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Άσκηση </a:t>
            </a:r>
            <a:r>
              <a:rPr lang="el-GR" dirty="0" smtClean="0"/>
              <a:t>2 (3 </a:t>
            </a:r>
            <a:r>
              <a:rPr lang="el-GR" dirty="0"/>
              <a:t>από </a:t>
            </a:r>
            <a:r>
              <a:rPr lang="el-GR" dirty="0" smtClean="0"/>
              <a:t>3)</a:t>
            </a:r>
            <a:endParaRPr lang="el-GR" dirty="0">
              <a:latin typeface="+mn-lt"/>
            </a:endParaRPr>
          </a:p>
        </p:txBody>
      </p:sp>
      <p:sp>
        <p:nvSpPr>
          <p:cNvPr id="10" name="Rectangle 3" descr="1. Ποια θα είναι η νέα συντομευμένη διάρκεια του έργου, αν η νέα διευθύντρια αποφασίσει την ολοκλήρωσή του με το ελάχιστο δυνατό κόστος;&#10;2. Μπορεί το έργο να συντομευτεί κατά 7 μήνες. Αν ναι πώς; &#10;3. Ποιες είναι οι οικονομικές επιπτώσεις του έργου στην εταιρία αν το έργο συντομευτεί κατά 7 μήνες;&#10;"/>
          <p:cNvSpPr txBox="1">
            <a:spLocks noChangeArrowheads="1"/>
          </p:cNvSpPr>
          <p:nvPr/>
        </p:nvSpPr>
        <p:spPr>
          <a:xfrm>
            <a:off x="467544" y="1911660"/>
            <a:ext cx="8219256" cy="25974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l-GR" sz="2400" dirty="0"/>
              <a:t>Ποια θα είναι η νέα συντομευμένη διάρκεια του έργου, αν η νέα διευθύντρια αποφασίσει την ολοκλήρωσή του με το ελάχιστο δυνατό κόστος;</a:t>
            </a:r>
          </a:p>
          <a:p>
            <a:pPr marL="457200" lvl="0" indent="-457200">
              <a:buFont typeface="+mj-lt"/>
              <a:buAutoNum type="arabicPeriod"/>
            </a:pPr>
            <a:r>
              <a:rPr lang="el-GR" sz="2400" dirty="0"/>
              <a:t>Μπορεί το έργο να συντομευτεί κατά 7 μήνες. Αν ναι πώς; </a:t>
            </a:r>
          </a:p>
          <a:p>
            <a:pPr marL="457200" lvl="0" indent="-457200">
              <a:buFont typeface="+mj-lt"/>
              <a:buAutoNum type="arabicPeriod"/>
            </a:pPr>
            <a:r>
              <a:rPr lang="el-GR" sz="2400" dirty="0"/>
              <a:t>Ποιες είναι οι οικονομικές επιπτώσεις του έργου στην εταιρία αν το έργο συντομευτεί κατά 7 μήνες;</a:t>
            </a:r>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 Κόστους</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065219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52301"/>
            <a:ext cx="8352928"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Άσκηση </a:t>
            </a:r>
            <a:r>
              <a:rPr lang="el-GR" dirty="0" smtClean="0"/>
              <a:t>3 (1 </a:t>
            </a:r>
            <a:r>
              <a:rPr lang="el-GR" dirty="0"/>
              <a:t>από 2)</a:t>
            </a:r>
            <a:endParaRPr lang="el-GR" dirty="0">
              <a:latin typeface="+mn-lt"/>
            </a:endParaRPr>
          </a:p>
        </p:txBody>
      </p:sp>
      <p:sp>
        <p:nvSpPr>
          <p:cNvPr id="10" name="Rectangle 3" descr="Ένα έργο περιγράφεται ως εξής (διάρκεια σε εβδομάδες, κόστος σε χρηματικές μονάδες χ.μ.) :&#10;"/>
          <p:cNvSpPr txBox="1">
            <a:spLocks noChangeArrowheads="1"/>
          </p:cNvSpPr>
          <p:nvPr/>
        </p:nvSpPr>
        <p:spPr>
          <a:xfrm>
            <a:off x="467544" y="1268760"/>
            <a:ext cx="8219256" cy="8692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l-GR" sz="2400" dirty="0"/>
              <a:t>Ένα έργο περιγράφεται ως εξής (διάρκεια σε εβδομάδες, κόστος σε χρηματικές μονάδες </a:t>
            </a:r>
            <a:r>
              <a:rPr lang="el-GR" sz="2400" dirty="0" err="1"/>
              <a:t>χ.μ</a:t>
            </a:r>
            <a:r>
              <a:rPr lang="el-GR" sz="2400" dirty="0"/>
              <a:t>.) :</a:t>
            </a:r>
          </a:p>
        </p:txBody>
      </p:sp>
      <p:graphicFrame>
        <p:nvGraphicFramePr>
          <p:cNvPr id="2" name="Πίνακας 1" descr="Έχουμε για την περιγραφή του έργου τόσο σε κανονικές συνθήκες, όσο και σε συνθήκες συντόμευσης έναν πίνακα επτά γραμμών και έξι στηλών. Όπως πάντα στην πρώτη γραμμή είναι οι επικεφαλίδες. Στην πρώτη στήλη όπως πάντα έχουμε τις δραστηριότητες, κατά σειρά, Α, Β, Γ, Δ, Ε, Ζ και Η. Στη δεύτερη στήλη είναι οι προαπαιτούμενες, κατά σειρά η Α είναι αρχική άρα δεν έχει προαπαιτούμενη, η Β έχει προαπαιτούμενη την Α, η Γ έχει ως προαπαιτούμενη την Β, η Δ έχει προαπαιτούμενη την Α, η Ε τη Δ και η Ζ τις Γ και Ε.&#10; &#10;Ακολουθούν δύο στήλες με τη διάρκεια η τρίτη και το κόστος η τέταρτη σε κανονικές συνθήκες, κατά σειρά, η Α έχει διάρκεια 10 εβδομάδων και κόστος 30 χρηματικών μονάδων, η Β έχει διάρκεια 8 εβδομάδων και κόστος 120 χρηματικών μονάδων, η Γ έχει διάρκεια 10 εβδομάδων και κόστος 100 χρηματικών μονάδων, η Δ έχει διάρκεια 7 εβδομάδων και κόστος 40 χρηματικών μονάδων, η Ε έχει διάρκεια 10 εβδομάδων και κόστος 50 χρηματικών μονάδων και η Ζ έχει διάρκεια 3 εβδομάδων και κόστος 60 χρηματικών μονάδων. Τέλος, ακολουθούν δύο στήλες με τη διάρκεια η πέμπτη και το κόστος η έκτη σε συνθήκες συντόμευσης, κατά σειρά, η Α μπορεί να υλοποιηθεί σε διάρκεια 8 εβδομάδων αλλά με κόστος 70 χρηματικών μονάδων, η Β μπορεί να υλοποιηθεί σε διάρκεια 6 εβδομάδων αλλά με κόστος 150 χρηματικών μονάδων, η Γ μπορεί να υλοποιηθεί σε διάρκεια 7 εβδομάδων αλλά με κόστος 160 χρηματικών μονάδων, η Δ μπορεί να υλοποιηθεί σε διάρκεια 6 εβδομάδων αλλά με κόστος 50 χρηματικών μονάδων, η Ε μπορεί να υλοποιηθεί σε διάρκεια 8 εβδομάδων αλλά με κόστος 75 χρηματικών μονάδων και η Ζ δεν μπορεί να συντομευθεί επομένως παραμένει με διάρκεια 3 εβδομάδων και δεν υπάρχει κόστος συντόμευσής της.&#10;"/>
          <p:cNvGraphicFramePr>
            <a:graphicFrameLocks noGrp="1"/>
          </p:cNvGraphicFramePr>
          <p:nvPr>
            <p:extLst>
              <p:ext uri="{D42A27DB-BD31-4B8C-83A1-F6EECF244321}">
                <p14:modId xmlns:p14="http://schemas.microsoft.com/office/powerpoint/2010/main" val="594177553"/>
              </p:ext>
            </p:extLst>
          </p:nvPr>
        </p:nvGraphicFramePr>
        <p:xfrm>
          <a:off x="467545" y="2324824"/>
          <a:ext cx="8219255" cy="3840480"/>
        </p:xfrm>
        <a:graphic>
          <a:graphicData uri="http://schemas.openxmlformats.org/drawingml/2006/table">
            <a:tbl>
              <a:tblPr>
                <a:tableStyleId>{5C22544A-7EE6-4342-B048-85BDC9FD1C3A}</a:tableStyleId>
              </a:tblPr>
              <a:tblGrid>
                <a:gridCol w="1432715"/>
                <a:gridCol w="1508120"/>
                <a:gridCol w="1319605"/>
                <a:gridCol w="1319605"/>
                <a:gridCol w="1319605"/>
                <a:gridCol w="1319605"/>
              </a:tblGrid>
              <a:tr h="228600">
                <a:tc rowSpan="2">
                  <a:txBody>
                    <a:bodyPr/>
                    <a:lstStyle/>
                    <a:p>
                      <a:pPr marL="0" marR="0" algn="ctr">
                        <a:lnSpc>
                          <a:spcPct val="150000"/>
                        </a:lnSpc>
                        <a:spcBef>
                          <a:spcPts val="0"/>
                        </a:spcBef>
                        <a:spcAft>
                          <a:spcPts val="0"/>
                        </a:spcAft>
                      </a:pPr>
                      <a:r>
                        <a:rPr lang="el-GR" sz="2400">
                          <a:effectLst/>
                        </a:rPr>
                        <a:t>ΔΡΑΣΤΗΡΙΟΤΗΤΑ</a:t>
                      </a:r>
                      <a:endParaRPr lang="el-GR" sz="2400" b="1">
                        <a:effectLst/>
                        <a:latin typeface="Times New Roman"/>
                      </a:endParaRPr>
                    </a:p>
                  </a:txBody>
                  <a:tcPr marL="68580" marR="68580" marT="0" marB="0"/>
                </a:tc>
                <a:tc rowSpan="2">
                  <a:txBody>
                    <a:bodyPr/>
                    <a:lstStyle/>
                    <a:p>
                      <a:pPr marL="0" marR="0" algn="ctr">
                        <a:lnSpc>
                          <a:spcPct val="150000"/>
                        </a:lnSpc>
                        <a:spcBef>
                          <a:spcPts val="0"/>
                        </a:spcBef>
                        <a:spcAft>
                          <a:spcPts val="0"/>
                        </a:spcAft>
                      </a:pPr>
                      <a:r>
                        <a:rPr lang="el-GR" sz="2400">
                          <a:effectLst/>
                        </a:rPr>
                        <a:t>ΠΡΟΑΠΑΙ</a:t>
                      </a:r>
                    </a:p>
                    <a:p>
                      <a:pPr marL="0" marR="0" algn="ctr">
                        <a:lnSpc>
                          <a:spcPct val="150000"/>
                        </a:lnSpc>
                        <a:spcBef>
                          <a:spcPts val="0"/>
                        </a:spcBef>
                        <a:spcAft>
                          <a:spcPts val="0"/>
                        </a:spcAft>
                      </a:pPr>
                      <a:r>
                        <a:rPr lang="el-GR" sz="2400">
                          <a:effectLst/>
                        </a:rPr>
                        <a:t>ΤΟΥΜΕΝΕΣ</a:t>
                      </a:r>
                      <a:endParaRPr lang="el-GR" sz="2400" b="1">
                        <a:effectLst/>
                        <a:latin typeface="Times New Roman"/>
                      </a:endParaRPr>
                    </a:p>
                  </a:txBody>
                  <a:tcPr marL="68580" marR="68580" marT="0" marB="0"/>
                </a:tc>
                <a:tc gridSpan="2">
                  <a:txBody>
                    <a:bodyPr/>
                    <a:lstStyle/>
                    <a:p>
                      <a:pPr marL="0" marR="0" algn="ctr">
                        <a:spcBef>
                          <a:spcPts val="0"/>
                        </a:spcBef>
                        <a:spcAft>
                          <a:spcPts val="0"/>
                        </a:spcAft>
                      </a:pPr>
                      <a:r>
                        <a:rPr lang="el-GR" sz="2400">
                          <a:effectLst/>
                        </a:rPr>
                        <a:t>Κανονικές συνθήκες</a:t>
                      </a:r>
                      <a:endParaRPr lang="el-GR" sz="2400">
                        <a:effectLst/>
                        <a:latin typeface="Times New Roman"/>
                        <a:ea typeface="Times New Roman"/>
                      </a:endParaRPr>
                    </a:p>
                  </a:txBody>
                  <a:tcPr marL="68580" marR="68580" marT="0" marB="0"/>
                </a:tc>
                <a:tc hMerge="1">
                  <a:txBody>
                    <a:bodyPr/>
                    <a:lstStyle/>
                    <a:p>
                      <a:endParaRPr lang="el-GR"/>
                    </a:p>
                  </a:txBody>
                  <a:tcPr/>
                </a:tc>
                <a:tc gridSpan="2">
                  <a:txBody>
                    <a:bodyPr/>
                    <a:lstStyle/>
                    <a:p>
                      <a:pPr marL="0" marR="0" algn="ctr">
                        <a:spcBef>
                          <a:spcPts val="0"/>
                        </a:spcBef>
                        <a:spcAft>
                          <a:spcPts val="0"/>
                        </a:spcAft>
                      </a:pPr>
                      <a:r>
                        <a:rPr lang="el-GR" sz="2400">
                          <a:effectLst/>
                        </a:rPr>
                        <a:t>Συνθήκες συντόμευσης</a:t>
                      </a:r>
                      <a:endParaRPr lang="el-GR" sz="2400">
                        <a:effectLst/>
                        <a:latin typeface="Times New Roman"/>
                        <a:ea typeface="Times New Roman"/>
                      </a:endParaRPr>
                    </a:p>
                  </a:txBody>
                  <a:tcPr marL="68580" marR="68580" marT="0" marB="0"/>
                </a:tc>
                <a:tc hMerge="1">
                  <a:txBody>
                    <a:bodyPr/>
                    <a:lstStyle/>
                    <a:p>
                      <a:endParaRPr lang="el-GR"/>
                    </a:p>
                  </a:txBody>
                  <a:tcPr/>
                </a:tc>
              </a:tr>
              <a:tr h="228600">
                <a:tc vMerge="1">
                  <a:txBody>
                    <a:bodyPr/>
                    <a:lstStyle/>
                    <a:p>
                      <a:endParaRPr lang="el-GR"/>
                    </a:p>
                  </a:txBody>
                  <a:tcPr/>
                </a:tc>
                <a:tc vMerge="1">
                  <a:txBody>
                    <a:bodyPr/>
                    <a:lstStyle/>
                    <a:p>
                      <a:endParaRPr lang="el-GR"/>
                    </a:p>
                  </a:txBody>
                  <a:tcPr/>
                </a:tc>
                <a:tc>
                  <a:txBody>
                    <a:bodyPr/>
                    <a:lstStyle/>
                    <a:p>
                      <a:pPr marL="0" marR="0" algn="ctr">
                        <a:spcBef>
                          <a:spcPts val="0"/>
                        </a:spcBef>
                        <a:spcAft>
                          <a:spcPts val="0"/>
                        </a:spcAft>
                      </a:pPr>
                      <a:r>
                        <a:rPr lang="el-GR" sz="2400">
                          <a:effectLst/>
                        </a:rPr>
                        <a:t>Διάρκεια</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Κόστος</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Διάρκεια</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Κόστος</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Α</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10</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30</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8</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70</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Β</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Α</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8</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120</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6</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150</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Γ</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Β</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10</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100</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7</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160</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Δ</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Α</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7</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40</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6</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50</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Ε</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Δ</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dirty="0">
                          <a:effectLst/>
                        </a:rPr>
                        <a:t>10</a:t>
                      </a:r>
                      <a:endParaRPr lang="el-GR"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50</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8</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75</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Ζ</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Γ,Ε</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3</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60</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3</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dirty="0">
                          <a:effectLst/>
                        </a:rPr>
                        <a:t>-</a:t>
                      </a:r>
                      <a:endParaRPr lang="el-GR" sz="2400" dirty="0">
                        <a:effectLst/>
                        <a:latin typeface="Times New Roman"/>
                        <a:ea typeface="Times New Roman"/>
                      </a:endParaRPr>
                    </a:p>
                  </a:txBody>
                  <a:tcPr marL="68580" marR="68580" marT="0" marB="0"/>
                </a:tc>
              </a:tr>
            </a:tbl>
          </a:graphicData>
        </a:graphic>
      </p:graphicFrame>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 Κόστους</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065219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52301"/>
            <a:ext cx="8352928"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Άσκηση </a:t>
            </a:r>
            <a:r>
              <a:rPr lang="el-GR" dirty="0" smtClean="0"/>
              <a:t>3 </a:t>
            </a:r>
            <a:r>
              <a:rPr lang="el-GR" dirty="0"/>
              <a:t>(2 από 2)</a:t>
            </a:r>
            <a:endParaRPr lang="el-GR" dirty="0">
              <a:latin typeface="+mn-lt"/>
            </a:endParaRPr>
          </a:p>
        </p:txBody>
      </p:sp>
      <p:sp>
        <p:nvSpPr>
          <p:cNvPr id="10" name="Rectangle 3"/>
          <p:cNvSpPr txBox="1">
            <a:spLocks noChangeArrowheads="1"/>
          </p:cNvSpPr>
          <p:nvPr/>
        </p:nvSpPr>
        <p:spPr>
          <a:xfrm>
            <a:off x="467544" y="1911660"/>
            <a:ext cx="8219256" cy="33175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l-GR" sz="2400" dirty="0"/>
              <a:t>Να υπολογίσετε το κρίσιμο δρομολόγιο, τη διάρκεια και τον προϋπολογισμό του έργου με βάση τις κανονικές συνθήκες υλοποίησης του.</a:t>
            </a:r>
          </a:p>
          <a:p>
            <a:pPr marL="457200" lvl="0" indent="-457200">
              <a:buFont typeface="+mj-lt"/>
              <a:buAutoNum type="arabicPeriod"/>
            </a:pPr>
            <a:r>
              <a:rPr lang="el-GR" sz="2400" dirty="0"/>
              <a:t>Να υπολογίσετε το χρονοπρόγραμμα με βάση τις συνθήκες συντόμευσης</a:t>
            </a:r>
          </a:p>
          <a:p>
            <a:pPr marL="457200" lvl="0" indent="-457200">
              <a:buFont typeface="+mj-lt"/>
              <a:buAutoNum type="arabicPeriod"/>
            </a:pPr>
            <a:r>
              <a:rPr lang="el-GR" sz="2400" dirty="0"/>
              <a:t>Υποθέστε ότι θέλουμε να εκτελέσουμε το έργο σε 26 εβδομάδες. Ποιες δραστηριότητες θα συντομευτούν, ποιο είναι το χρονοπρόγραμμα και ποιο το κόστος του έργου.</a:t>
            </a:r>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 Κόστους</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3065219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lvl="0">
              <a:buFont typeface="Wingdings" panose="05000000000000000000" pitchFamily="2" charset="2"/>
              <a:buChar char="§"/>
            </a:pPr>
            <a:r>
              <a:rPr lang="el-GR" sz="2800" dirty="0" smtClean="0">
                <a:solidFill>
                  <a:prstClr val="black"/>
                </a:solidFill>
              </a:rPr>
              <a:t>Κατανόηση της γραμμικής σχέσης μεταξύ της διάρκειας και του κόστους μιας δραστηριότητας,</a:t>
            </a:r>
          </a:p>
          <a:p>
            <a:pPr lvl="0">
              <a:buFont typeface="Wingdings" panose="05000000000000000000" pitchFamily="2" charset="2"/>
              <a:buChar char="§"/>
            </a:pPr>
            <a:r>
              <a:rPr lang="el-GR" sz="2800" dirty="0" smtClean="0">
                <a:solidFill>
                  <a:prstClr val="black"/>
                </a:solidFill>
              </a:rPr>
              <a:t>Κατανόηση της ανάγκης συντόμευσης της διάρκειας ενός έργου,</a:t>
            </a:r>
          </a:p>
          <a:p>
            <a:pPr lvl="0">
              <a:buFont typeface="Wingdings" panose="05000000000000000000" pitchFamily="2" charset="2"/>
              <a:buChar char="§"/>
            </a:pPr>
            <a:r>
              <a:rPr lang="el-GR" sz="2800" dirty="0" smtClean="0">
                <a:solidFill>
                  <a:prstClr val="black"/>
                </a:solidFill>
              </a:rPr>
              <a:t>Ικανότητα συντόμευσης της διάρκειας με τον πιο οικονομικό τρόπο,</a:t>
            </a:r>
          </a:p>
          <a:p>
            <a:pPr lvl="0">
              <a:buFont typeface="Wingdings" panose="05000000000000000000" pitchFamily="2" charset="2"/>
              <a:buChar char="§"/>
            </a:pPr>
            <a:r>
              <a:rPr lang="el-GR" sz="2800" dirty="0" smtClean="0">
                <a:solidFill>
                  <a:prstClr val="black"/>
                </a:solidFill>
              </a:rPr>
              <a:t>Επιλογή βέλτιστης διάρκειας σε σχέση με το κόστος του έργου.</a:t>
            </a:r>
          </a:p>
          <a:p>
            <a:pPr>
              <a:buFont typeface="Wingdings" pitchFamily="2" charset="2"/>
              <a:buChar char="§"/>
            </a:pPr>
            <a:endParaRPr 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 Κόστους</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3672408"/>
          </a:xfrm>
        </p:spPr>
        <p:txBody>
          <a:bodyPr>
            <a:noAutofit/>
          </a:bodyPr>
          <a:lstStyle/>
          <a:p>
            <a:pPr>
              <a:buFont typeface="Wingdings" panose="05000000000000000000" pitchFamily="2" charset="2"/>
              <a:buChar char="§"/>
            </a:pPr>
            <a:r>
              <a:rPr lang="el-GR" altLang="el-GR" sz="2800" dirty="0" smtClean="0">
                <a:hlinkClick r:id="rId4" action="ppaction://hlinksldjump"/>
              </a:rPr>
              <a:t>Άσκηση 1,</a:t>
            </a:r>
            <a:endParaRPr lang="el-GR" altLang="el-GR" sz="2800" dirty="0" smtClean="0"/>
          </a:p>
          <a:p>
            <a:pPr>
              <a:buFont typeface="Wingdings" panose="05000000000000000000" pitchFamily="2" charset="2"/>
              <a:buChar char="§"/>
            </a:pPr>
            <a:r>
              <a:rPr lang="el-GR" altLang="el-GR" sz="2800" dirty="0" smtClean="0">
                <a:hlinkClick r:id="rId5" action="ppaction://hlinksldjump"/>
              </a:rPr>
              <a:t>Άσκηση 2,</a:t>
            </a:r>
            <a:endParaRPr lang="el-GR" altLang="el-GR" sz="2800" dirty="0" smtClean="0"/>
          </a:p>
          <a:p>
            <a:pPr>
              <a:buFont typeface="Wingdings" panose="05000000000000000000" pitchFamily="2" charset="2"/>
              <a:buChar char="§"/>
            </a:pPr>
            <a:r>
              <a:rPr lang="el-GR" altLang="el-GR" sz="2800" dirty="0" smtClean="0">
                <a:hlinkClick r:id="rId6" action="ppaction://hlinksldjump"/>
              </a:rPr>
              <a:t>Άσκηση 3.</a:t>
            </a:r>
            <a:endParaRPr lang="el-GR" altLang="el-GR" sz="28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 Κόστους</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96144"/>
          </a:xfrm>
        </p:spPr>
        <p:txBody>
          <a:bodyPr>
            <a:noAutofit/>
          </a:bodyPr>
          <a:lstStyle/>
          <a:p>
            <a:pPr eaLnBrk="0" hangingPunct="0"/>
            <a:r>
              <a:rPr lang="el-GR" dirty="0" smtClean="0"/>
              <a:t>Άσκηση 1 (1 από 3)</a:t>
            </a:r>
            <a:endParaRPr lang="el-GR" dirty="0">
              <a:latin typeface="+mn-lt"/>
            </a:endParaRPr>
          </a:p>
        </p:txBody>
      </p:sp>
      <p:sp>
        <p:nvSpPr>
          <p:cNvPr id="7" name="Rectangle 330"/>
          <p:cNvSpPr>
            <a:spLocks noChangeArrowheads="1"/>
          </p:cNvSpPr>
          <p:nvPr/>
        </p:nvSpPr>
        <p:spPr bwMode="auto">
          <a:xfrm>
            <a:off x="467544" y="1886922"/>
            <a:ext cx="8219256" cy="226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r>
              <a:rPr lang="el-GR" sz="2400" dirty="0"/>
              <a:t>Η εταιρία σας ανέλαβε την υλοποίηση ενός έργου, το οποίο για την ολοκλήρωση του απαιτεί την υλοποίηση επιμέρους δραστηριοτήτων. Οι σχέσεις μεταξύ των δραστηριοτήτων, η διάρκεια (σε ημέρες) κάθε μιας καθώς και ο αριθμός των εργαζομένων (όλοι είναι της ίδιας κατηγορίας) που απαιτεί η κάθε δραστηριότητα δίνονται στον πίνακα που ακολουθεί.</a:t>
            </a:r>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 Κόστους</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52301"/>
            <a:ext cx="8352928" cy="1111287"/>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Άσκηση </a:t>
            </a:r>
            <a:r>
              <a:rPr lang="el-GR" dirty="0" smtClean="0"/>
              <a:t>1 (</a:t>
            </a:r>
            <a:r>
              <a:rPr lang="el-GR" dirty="0"/>
              <a:t>1</a:t>
            </a:r>
            <a:r>
              <a:rPr lang="el-GR" dirty="0" smtClean="0"/>
              <a:t> </a:t>
            </a:r>
            <a:r>
              <a:rPr lang="el-GR" dirty="0"/>
              <a:t>από 2)</a:t>
            </a:r>
            <a:endParaRPr lang="el-GR" dirty="0">
              <a:latin typeface="+mn-lt"/>
            </a:endParaRPr>
          </a:p>
        </p:txBody>
      </p:sp>
      <p:sp>
        <p:nvSpPr>
          <p:cNvPr id="10" name="Rectangle 3"/>
          <p:cNvSpPr txBox="1">
            <a:spLocks noChangeArrowheads="1"/>
          </p:cNvSpPr>
          <p:nvPr/>
        </p:nvSpPr>
        <p:spPr>
          <a:xfrm>
            <a:off x="467544" y="1196752"/>
            <a:ext cx="8219256" cy="7972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l-GR" sz="2400" dirty="0" smtClean="0"/>
              <a:t>Ένα έργο περιγράφεται ως εξής (διάρκεια σε εβδομάδες, κόστος σε χρηματικές μονάδες </a:t>
            </a:r>
            <a:r>
              <a:rPr lang="el-GR" sz="2400" dirty="0" err="1" smtClean="0"/>
              <a:t>χ.μ</a:t>
            </a:r>
            <a:r>
              <a:rPr lang="el-GR" sz="2400" dirty="0" smtClean="0"/>
              <a:t>.) :</a:t>
            </a:r>
            <a:endParaRPr lang="el-GR" sz="2400" dirty="0"/>
          </a:p>
        </p:txBody>
      </p:sp>
      <p:graphicFrame>
        <p:nvGraphicFramePr>
          <p:cNvPr id="2" name="Πίνακας 1" descr="Έχουμε για την περιγραφή του έργου τόσο σε κανονικές συνθήκες, όσο και σε συνθήκες συντόμευσης έναν πίνακα οκτώ γραμμών και έξι στηλών. Όπως πάντα στην πρώτη γραμμή είναι οι επικεφαλίδες. Στην πρώτη στήλη όπως πάντα έχουμε τις δραστηριότητες, κατά σειρά, Α, Β, Γ, Δ, Ε, Ζ και Η. Στη δεύτερη στήλη είναι οι προαπαιτούμενες, κατά σειρά η Α είναι αρχική άρα δεν έχει προαπαιτούμενη, οι Β και Γ έχουν ως προαπαιτούμενη την Α, η Δ έχει προαπαιτούμενες τις Β και Γ, η Ε τη Γ, η Ζ τη Δ και η Η την Ε. &#10;Ακολουθούν δύο στήλες με τη διάρκεια η τρίτη και το κόστος η τέταρτη σε κανονικές συνθήκες, κατά σειρά, η Α έχει διάρκεια 5 εβδομάδων και κόστος 100 χρηματικών μονάδων, η Β έχει διάρκεια 3 εβδομάδων και κόστος 300 χρηματικών μονάδων, η Γ έχει διάρκεια 2 εβδομάδων και κόστος 200 χρηματικών μονάδων, η Δ έχει διάρκεια 2 εβδομάδων και κόστος 250 χρηματικών μονάδων, η Ε έχει διάρκεια 1 εβδομάδας και κόστος 400 χρηματικών μονάδων, η Ζ έχει διάρκεια 4 εβδομάδων και κόστος 500 χρηματικών μονάδων και η Η έχει διάρκεια 4 εβδομάδων και κόστος 150 χρηματικών μονάδων. Τέλος, ακολουθούν δύο στήλες με τη διάρκεια η πέμπτη και το κόστος η έκτη σε συνθήκες συντόμευσης, κατά σειρά, η Α μπορεί να υλοποιηθεί σε διάρκεια 4 εβδομάδων αλλά με κόστος 200 χρηματικών μονάδων, η Β μπορεί να υλοποιηθεί σε διάρκεια 2 εβδομάδων αλλά με κόστος 350 χρηματικών μονάδων, η Γ μπορεί να υλοποιηθεί σε διάρκεια 1 εβδομάδας αλλά με κόστος 325 χρηματικών μονάδων, η Δ μπορεί να υλοποιηθεί σε διάρκεια 1 εβδομάδα αλλά με κόστος 300 χρηματικών μονάδων, η Ε δεν μπορεί να συντομευτεί επομένως παραμένει με διάρκεια 1 εβδομάδας και κόστος 400 χρηματικών μονάδων, η Ζ μπορεί να υλοποιηθεί σε διάρκεια 2 εβδομάδων αλλά με κόστος 900 χρηματικών μονάδων και η Η μπορεί να υλοποιηθεί σε διάρκεια 2 εβδομάδων αλλά με κόστος 350 χρηματικών μονάδων.&#10;"/>
          <p:cNvGraphicFramePr>
            <a:graphicFrameLocks noGrp="1"/>
          </p:cNvGraphicFramePr>
          <p:nvPr>
            <p:extLst>
              <p:ext uri="{D42A27DB-BD31-4B8C-83A1-F6EECF244321}">
                <p14:modId xmlns:p14="http://schemas.microsoft.com/office/powerpoint/2010/main" val="4198711679"/>
              </p:ext>
            </p:extLst>
          </p:nvPr>
        </p:nvGraphicFramePr>
        <p:xfrm>
          <a:off x="467546" y="2138028"/>
          <a:ext cx="8219254" cy="4206240"/>
        </p:xfrm>
        <a:graphic>
          <a:graphicData uri="http://schemas.openxmlformats.org/drawingml/2006/table">
            <a:tbl>
              <a:tblPr>
                <a:tableStyleId>{5C22544A-7EE6-4342-B048-85BDC9FD1C3A}</a:tableStyleId>
              </a:tblPr>
              <a:tblGrid>
                <a:gridCol w="1432714"/>
                <a:gridCol w="1508120"/>
                <a:gridCol w="1319605"/>
                <a:gridCol w="1319605"/>
                <a:gridCol w="1319605"/>
                <a:gridCol w="1319605"/>
              </a:tblGrid>
              <a:tr h="702318">
                <a:tc rowSpan="2">
                  <a:txBody>
                    <a:bodyPr/>
                    <a:lstStyle/>
                    <a:p>
                      <a:pPr marL="0" marR="0" algn="ctr">
                        <a:lnSpc>
                          <a:spcPct val="150000"/>
                        </a:lnSpc>
                        <a:spcBef>
                          <a:spcPts val="0"/>
                        </a:spcBef>
                        <a:spcAft>
                          <a:spcPts val="0"/>
                        </a:spcAft>
                      </a:pPr>
                      <a:r>
                        <a:rPr lang="el-GR" sz="2400" dirty="0">
                          <a:effectLst/>
                        </a:rPr>
                        <a:t>ΔΡΑΣΤΗΡΙΟΤΗΤΑ</a:t>
                      </a:r>
                      <a:endParaRPr lang="el-GR" sz="2400" b="1" dirty="0">
                        <a:effectLst/>
                        <a:latin typeface="Times New Roman"/>
                      </a:endParaRPr>
                    </a:p>
                  </a:txBody>
                  <a:tcPr marL="68580" marR="68580" marT="0" marB="0"/>
                </a:tc>
                <a:tc rowSpan="2">
                  <a:txBody>
                    <a:bodyPr/>
                    <a:lstStyle/>
                    <a:p>
                      <a:pPr marL="0" marR="0" algn="ctr">
                        <a:lnSpc>
                          <a:spcPct val="150000"/>
                        </a:lnSpc>
                        <a:spcBef>
                          <a:spcPts val="0"/>
                        </a:spcBef>
                        <a:spcAft>
                          <a:spcPts val="0"/>
                        </a:spcAft>
                      </a:pPr>
                      <a:r>
                        <a:rPr lang="el-GR" sz="2400">
                          <a:effectLst/>
                        </a:rPr>
                        <a:t>ΠΡΟΑΠΑΙ</a:t>
                      </a:r>
                    </a:p>
                    <a:p>
                      <a:pPr marL="0" marR="0" algn="ctr">
                        <a:lnSpc>
                          <a:spcPct val="150000"/>
                        </a:lnSpc>
                        <a:spcBef>
                          <a:spcPts val="0"/>
                        </a:spcBef>
                        <a:spcAft>
                          <a:spcPts val="0"/>
                        </a:spcAft>
                      </a:pPr>
                      <a:r>
                        <a:rPr lang="el-GR" sz="2400">
                          <a:effectLst/>
                        </a:rPr>
                        <a:t>ΤΟΥΜΕΝΕΣ</a:t>
                      </a:r>
                      <a:endParaRPr lang="el-GR" sz="2400" b="1">
                        <a:effectLst/>
                        <a:latin typeface="Times New Roman"/>
                      </a:endParaRPr>
                    </a:p>
                  </a:txBody>
                  <a:tcPr marL="68580" marR="68580" marT="0" marB="0"/>
                </a:tc>
                <a:tc gridSpan="2">
                  <a:txBody>
                    <a:bodyPr/>
                    <a:lstStyle/>
                    <a:p>
                      <a:pPr marL="0" marR="0" algn="ctr">
                        <a:spcBef>
                          <a:spcPts val="0"/>
                        </a:spcBef>
                        <a:spcAft>
                          <a:spcPts val="0"/>
                        </a:spcAft>
                      </a:pPr>
                      <a:r>
                        <a:rPr lang="el-GR" sz="2400">
                          <a:effectLst/>
                        </a:rPr>
                        <a:t>Κανονικές συνθήκες</a:t>
                      </a:r>
                      <a:endParaRPr lang="el-GR" sz="2400">
                        <a:effectLst/>
                        <a:latin typeface="Times New Roman"/>
                        <a:ea typeface="Times New Roman"/>
                      </a:endParaRPr>
                    </a:p>
                  </a:txBody>
                  <a:tcPr marL="68580" marR="68580" marT="0" marB="0"/>
                </a:tc>
                <a:tc hMerge="1">
                  <a:txBody>
                    <a:bodyPr/>
                    <a:lstStyle/>
                    <a:p>
                      <a:endParaRPr lang="el-GR"/>
                    </a:p>
                  </a:txBody>
                  <a:tcPr/>
                </a:tc>
                <a:tc gridSpan="2">
                  <a:txBody>
                    <a:bodyPr/>
                    <a:lstStyle/>
                    <a:p>
                      <a:pPr marL="0" marR="0" algn="ctr">
                        <a:spcBef>
                          <a:spcPts val="0"/>
                        </a:spcBef>
                        <a:spcAft>
                          <a:spcPts val="0"/>
                        </a:spcAft>
                      </a:pPr>
                      <a:r>
                        <a:rPr lang="el-GR" sz="2400">
                          <a:effectLst/>
                        </a:rPr>
                        <a:t>Συνθήκες συντόμευσης</a:t>
                      </a:r>
                      <a:endParaRPr lang="el-GR" sz="2400">
                        <a:effectLst/>
                        <a:latin typeface="Times New Roman"/>
                        <a:ea typeface="Times New Roman"/>
                      </a:endParaRPr>
                    </a:p>
                  </a:txBody>
                  <a:tcPr marL="68580" marR="68580" marT="0" marB="0"/>
                </a:tc>
                <a:tc hMerge="1">
                  <a:txBody>
                    <a:bodyPr/>
                    <a:lstStyle/>
                    <a:p>
                      <a:endParaRPr lang="el-GR"/>
                    </a:p>
                  </a:txBody>
                  <a:tcPr/>
                </a:tc>
              </a:tr>
              <a:tr h="877897">
                <a:tc vMerge="1">
                  <a:txBody>
                    <a:bodyPr/>
                    <a:lstStyle/>
                    <a:p>
                      <a:endParaRPr lang="el-GR"/>
                    </a:p>
                  </a:txBody>
                  <a:tcPr/>
                </a:tc>
                <a:tc vMerge="1">
                  <a:txBody>
                    <a:bodyPr/>
                    <a:lstStyle/>
                    <a:p>
                      <a:endParaRPr lang="el-GR"/>
                    </a:p>
                  </a:txBody>
                  <a:tcPr/>
                </a:tc>
                <a:tc>
                  <a:txBody>
                    <a:bodyPr/>
                    <a:lstStyle/>
                    <a:p>
                      <a:pPr marL="0" marR="0" algn="ctr">
                        <a:spcBef>
                          <a:spcPts val="0"/>
                        </a:spcBef>
                        <a:spcAft>
                          <a:spcPts val="0"/>
                        </a:spcAft>
                      </a:pPr>
                      <a:r>
                        <a:rPr lang="el-GR" sz="2400">
                          <a:effectLst/>
                        </a:rPr>
                        <a:t>Διάρκεια</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Κόστος</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Διάρκεια</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Κόστος</a:t>
                      </a:r>
                      <a:endParaRPr lang="el-GR" sz="2400">
                        <a:effectLst/>
                        <a:latin typeface="Times New Roman"/>
                        <a:ea typeface="Times New Roman"/>
                      </a:endParaRPr>
                    </a:p>
                  </a:txBody>
                  <a:tcPr marL="68580" marR="68580" marT="0" marB="0"/>
                </a:tc>
              </a:tr>
              <a:tr h="351159">
                <a:tc>
                  <a:txBody>
                    <a:bodyPr/>
                    <a:lstStyle/>
                    <a:p>
                      <a:pPr marL="0" marR="0" algn="ctr">
                        <a:spcBef>
                          <a:spcPts val="0"/>
                        </a:spcBef>
                        <a:spcAft>
                          <a:spcPts val="0"/>
                        </a:spcAft>
                      </a:pPr>
                      <a:r>
                        <a:rPr lang="el-GR" sz="2400" dirty="0">
                          <a:effectLst/>
                        </a:rPr>
                        <a:t>Α</a:t>
                      </a:r>
                      <a:endParaRPr lang="el-GR"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5</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100</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4</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200</a:t>
                      </a:r>
                      <a:endParaRPr lang="el-GR" sz="2400">
                        <a:effectLst/>
                        <a:latin typeface="Times New Roman"/>
                        <a:ea typeface="Times New Roman"/>
                      </a:endParaRPr>
                    </a:p>
                  </a:txBody>
                  <a:tcPr marL="68580" marR="68580" marT="0" marB="0"/>
                </a:tc>
              </a:tr>
              <a:tr h="351159">
                <a:tc>
                  <a:txBody>
                    <a:bodyPr/>
                    <a:lstStyle/>
                    <a:p>
                      <a:pPr marL="0" marR="0" algn="ctr">
                        <a:spcBef>
                          <a:spcPts val="0"/>
                        </a:spcBef>
                        <a:spcAft>
                          <a:spcPts val="0"/>
                        </a:spcAft>
                      </a:pPr>
                      <a:r>
                        <a:rPr lang="el-GR" sz="2400">
                          <a:effectLst/>
                        </a:rPr>
                        <a:t>Β</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Α</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3</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300</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2</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350</a:t>
                      </a:r>
                      <a:endParaRPr lang="el-GR" sz="2400">
                        <a:effectLst/>
                        <a:latin typeface="Times New Roman"/>
                        <a:ea typeface="Times New Roman"/>
                      </a:endParaRPr>
                    </a:p>
                  </a:txBody>
                  <a:tcPr marL="68580" marR="68580" marT="0" marB="0"/>
                </a:tc>
              </a:tr>
              <a:tr h="351159">
                <a:tc>
                  <a:txBody>
                    <a:bodyPr/>
                    <a:lstStyle/>
                    <a:p>
                      <a:pPr marL="0" marR="0" algn="ctr">
                        <a:spcBef>
                          <a:spcPts val="0"/>
                        </a:spcBef>
                        <a:spcAft>
                          <a:spcPts val="0"/>
                        </a:spcAft>
                      </a:pPr>
                      <a:r>
                        <a:rPr lang="el-GR" sz="2400">
                          <a:effectLst/>
                        </a:rPr>
                        <a:t>Γ</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Α</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2</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200</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325</a:t>
                      </a:r>
                      <a:endParaRPr lang="el-GR" sz="2400">
                        <a:effectLst/>
                        <a:latin typeface="Times New Roman"/>
                        <a:ea typeface="Times New Roman"/>
                      </a:endParaRPr>
                    </a:p>
                  </a:txBody>
                  <a:tcPr marL="68580" marR="68580" marT="0" marB="0"/>
                </a:tc>
              </a:tr>
              <a:tr h="351159">
                <a:tc>
                  <a:txBody>
                    <a:bodyPr/>
                    <a:lstStyle/>
                    <a:p>
                      <a:pPr marL="0" marR="0" algn="ctr">
                        <a:spcBef>
                          <a:spcPts val="0"/>
                        </a:spcBef>
                        <a:spcAft>
                          <a:spcPts val="0"/>
                        </a:spcAft>
                      </a:pPr>
                      <a:r>
                        <a:rPr lang="el-GR" sz="2400">
                          <a:effectLst/>
                        </a:rPr>
                        <a:t>Δ</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Β,Γ</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2</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dirty="0">
                          <a:effectLst/>
                        </a:rPr>
                        <a:t>250</a:t>
                      </a:r>
                      <a:endParaRPr lang="el-GR"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300</a:t>
                      </a:r>
                      <a:endParaRPr lang="el-GR" sz="2400">
                        <a:effectLst/>
                        <a:latin typeface="Times New Roman"/>
                        <a:ea typeface="Times New Roman"/>
                      </a:endParaRPr>
                    </a:p>
                  </a:txBody>
                  <a:tcPr marL="68580" marR="68580" marT="0" marB="0"/>
                </a:tc>
              </a:tr>
              <a:tr h="351159">
                <a:tc>
                  <a:txBody>
                    <a:bodyPr/>
                    <a:lstStyle/>
                    <a:p>
                      <a:pPr marL="0" marR="0" algn="ctr">
                        <a:spcBef>
                          <a:spcPts val="0"/>
                        </a:spcBef>
                        <a:spcAft>
                          <a:spcPts val="0"/>
                        </a:spcAft>
                      </a:pPr>
                      <a:r>
                        <a:rPr lang="el-GR" sz="2400">
                          <a:effectLst/>
                        </a:rPr>
                        <a:t>Ε</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Γ</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400</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400</a:t>
                      </a:r>
                      <a:endParaRPr lang="el-GR" sz="2400">
                        <a:effectLst/>
                        <a:latin typeface="Times New Roman"/>
                        <a:ea typeface="Times New Roman"/>
                      </a:endParaRPr>
                    </a:p>
                  </a:txBody>
                  <a:tcPr marL="68580" marR="68580" marT="0" marB="0"/>
                </a:tc>
              </a:tr>
              <a:tr h="351159">
                <a:tc>
                  <a:txBody>
                    <a:bodyPr/>
                    <a:lstStyle/>
                    <a:p>
                      <a:pPr marL="0" marR="0" algn="ctr">
                        <a:spcBef>
                          <a:spcPts val="0"/>
                        </a:spcBef>
                        <a:spcAft>
                          <a:spcPts val="0"/>
                        </a:spcAft>
                      </a:pPr>
                      <a:r>
                        <a:rPr lang="el-GR" sz="2400">
                          <a:effectLst/>
                        </a:rPr>
                        <a:t>Ζ</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Δ</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4</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500</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2</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900</a:t>
                      </a:r>
                      <a:endParaRPr lang="el-GR" sz="2400">
                        <a:effectLst/>
                        <a:latin typeface="Times New Roman"/>
                        <a:ea typeface="Times New Roman"/>
                      </a:endParaRPr>
                    </a:p>
                  </a:txBody>
                  <a:tcPr marL="68580" marR="68580" marT="0" marB="0"/>
                </a:tc>
              </a:tr>
              <a:tr h="351159">
                <a:tc>
                  <a:txBody>
                    <a:bodyPr/>
                    <a:lstStyle/>
                    <a:p>
                      <a:pPr marL="0" marR="0" algn="ctr">
                        <a:spcBef>
                          <a:spcPts val="0"/>
                        </a:spcBef>
                        <a:spcAft>
                          <a:spcPts val="0"/>
                        </a:spcAft>
                      </a:pPr>
                      <a:r>
                        <a:rPr lang="el-GR" sz="2400">
                          <a:effectLst/>
                        </a:rPr>
                        <a:t>Η</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Ε</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4</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150</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2</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dirty="0">
                          <a:effectLst/>
                        </a:rPr>
                        <a:t>350</a:t>
                      </a:r>
                      <a:endParaRPr lang="el-GR" sz="2400" dirty="0">
                        <a:effectLst/>
                        <a:latin typeface="Times New Roman"/>
                        <a:ea typeface="Times New Roman"/>
                      </a:endParaRPr>
                    </a:p>
                  </a:txBody>
                  <a:tcPr marL="68580" marR="68580" marT="0" marB="0"/>
                </a:tc>
              </a:tr>
            </a:tbl>
          </a:graphicData>
        </a:graphic>
      </p:graphicFrame>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 Κόστους</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3776614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52301"/>
            <a:ext cx="8352928"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Άσκηση </a:t>
            </a:r>
            <a:r>
              <a:rPr lang="el-GR" dirty="0" smtClean="0"/>
              <a:t>1 </a:t>
            </a:r>
            <a:r>
              <a:rPr lang="el-GR" dirty="0"/>
              <a:t>(2 από 2)</a:t>
            </a:r>
            <a:endParaRPr lang="el-GR" dirty="0">
              <a:latin typeface="+mn-lt"/>
            </a:endParaRPr>
          </a:p>
        </p:txBody>
      </p:sp>
      <p:sp>
        <p:nvSpPr>
          <p:cNvPr id="10" name="Rectangle 3" descr="Να υπολογίσετε το κρίσιμο δρομολόγιο, τη διάρκεια και τον προϋπολογισμό του έργου με βάση τις κανονικές συνθήκες υλοποίησης του.&#10;Δώστε ένα πρόγραμμα συντόμευσης του έργου με τον πιο οικονομικό τρόπο.&#10;Αν ο ανάδοχος του έργου έχει ποινική ρήτρα 125 χρηματικές μονάδες για κάθε εβδομάδα καθυστέρησης μετά από την 10η εβδομάδα, σε πόσο χρόνο πρέπει να στοχεύει την ολοκλήρωση του έργου. &#10;"/>
          <p:cNvSpPr txBox="1">
            <a:spLocks noChangeArrowheads="1"/>
          </p:cNvSpPr>
          <p:nvPr/>
        </p:nvSpPr>
        <p:spPr>
          <a:xfrm>
            <a:off x="467544" y="1911660"/>
            <a:ext cx="8219256" cy="36055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l-GR" sz="2400" dirty="0"/>
              <a:t>Να υπολογίσετε το κρίσιμο δρομολόγιο, τη διάρκεια και τον προϋπολογισμό του έργου με βάση τις κανονικές συνθήκες υλοποίησης του.</a:t>
            </a:r>
          </a:p>
          <a:p>
            <a:pPr lvl="0"/>
            <a:r>
              <a:rPr lang="el-GR" sz="2400" dirty="0"/>
              <a:t>Δώστε ένα πρόγραμμα συντόμευσης του έργου με τον πιο οικονομικό τρόπο.</a:t>
            </a:r>
          </a:p>
          <a:p>
            <a:pPr lvl="0"/>
            <a:r>
              <a:rPr lang="el-GR" sz="2400" dirty="0"/>
              <a:t>Αν ο ανάδοχος του έργου έχει ποινική ρήτρα 125 </a:t>
            </a:r>
            <a:r>
              <a:rPr lang="el-GR" sz="2400" dirty="0" err="1"/>
              <a:t>χ.μ</a:t>
            </a:r>
            <a:r>
              <a:rPr lang="el-GR" sz="2400" dirty="0"/>
              <a:t>. για κάθε εβδομάδα καθυστέρησης μετά από την 10</a:t>
            </a:r>
            <a:r>
              <a:rPr lang="el-GR" sz="2400" baseline="30000" dirty="0"/>
              <a:t>η</a:t>
            </a:r>
            <a:r>
              <a:rPr lang="el-GR" sz="2400" dirty="0"/>
              <a:t> εβδομάδα, σε πόσο χρόνο πρέπει να στοχεύει την ολοκλήρωση του έργου. </a:t>
            </a:r>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 Κόστους</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3776614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52301"/>
            <a:ext cx="8352928"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Άσκηση </a:t>
            </a:r>
            <a:r>
              <a:rPr lang="el-GR" dirty="0" smtClean="0"/>
              <a:t>2 (1 </a:t>
            </a:r>
            <a:r>
              <a:rPr lang="el-GR" dirty="0"/>
              <a:t>από </a:t>
            </a:r>
            <a:r>
              <a:rPr lang="el-GR" dirty="0" smtClean="0"/>
              <a:t>3)</a:t>
            </a:r>
            <a:endParaRPr lang="el-GR" dirty="0">
              <a:latin typeface="+mn-lt"/>
            </a:endParaRPr>
          </a:p>
        </p:txBody>
      </p:sp>
      <p:sp>
        <p:nvSpPr>
          <p:cNvPr id="10" name="Rectangle 3" descr="Η ανάπτυξη και η εγκατάσταση ενός νέου δικτύου μεταφοράς δεδομένων της εταιρίας ABC  Investments έχει ήδη καθυστερήσει. Το έργο έχει κοστίσει ως τώρα ενενήντα δύο εκατομμύρια δολλάρια. Το τμήμα PM έχει κοστολογήσει την μηνιαία καθυστέρηση του έργου σε ζημιά πενήντα χιλιάδων δολαρίων για την εταιρεία. Η νέα διευθύντρια του έργου σε έκτακτη σύσκεψη των στελεχών καλείται να αποφασίσει τη στρατηγική συντόμευσης του έργου. Ο παρακάτω πίνακας δίνει τις λεπτομέρειες για το έργο.&#10;"/>
          <p:cNvSpPr txBox="1">
            <a:spLocks noChangeArrowheads="1"/>
          </p:cNvSpPr>
          <p:nvPr/>
        </p:nvSpPr>
        <p:spPr>
          <a:xfrm>
            <a:off x="467544" y="1911660"/>
            <a:ext cx="8219256" cy="34615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l-GR" sz="2400" dirty="0"/>
              <a:t>Η ανάπτυξη και η εγκατάσταση ενός νέου δικτύου μεταφοράς δεδομένων της εταιρίας </a:t>
            </a:r>
            <a:r>
              <a:rPr lang="en-US" sz="2400" dirty="0"/>
              <a:t>ABC</a:t>
            </a:r>
            <a:r>
              <a:rPr lang="el-GR" sz="2400" dirty="0"/>
              <a:t>  </a:t>
            </a:r>
            <a:r>
              <a:rPr lang="en-US" sz="2400" dirty="0"/>
              <a:t>Investments</a:t>
            </a:r>
            <a:r>
              <a:rPr lang="el-GR" sz="2400" dirty="0"/>
              <a:t> έχει ήδη καθυστερήσει. Το έργο έχει κοστίσει ως τώρα 92000000 </a:t>
            </a:r>
            <a:r>
              <a:rPr lang="el-GR" sz="2400" dirty="0" smtClean="0"/>
              <a:t>€. </a:t>
            </a:r>
            <a:r>
              <a:rPr lang="el-GR" sz="2400" dirty="0"/>
              <a:t>Το τμήμα </a:t>
            </a:r>
            <a:r>
              <a:rPr lang="en-US" sz="2400" dirty="0"/>
              <a:t>PM</a:t>
            </a:r>
            <a:r>
              <a:rPr lang="el-GR" sz="2400" dirty="0"/>
              <a:t> έχει κοστολογήσει την μηνιαία καθυστέρηση του έργου σε ζημιά 50000 </a:t>
            </a:r>
            <a:r>
              <a:rPr lang="el-GR" sz="2400" dirty="0" smtClean="0"/>
              <a:t>€ </a:t>
            </a:r>
            <a:r>
              <a:rPr lang="el-GR" sz="2400" dirty="0"/>
              <a:t>για την εταιρεία. Η νέα διευθύντρια του έργου σε έκτακτη σύσκεψη των στελεχών καλείται να αποφασίσει τη στρατηγική συντόμευσης του έργου. Ο παρακάτω πίνακας δίνει τις λεπτομέρειες για το έργο.</a:t>
            </a:r>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 Κόστους</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766144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3/28/2005 1:49:55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11,10,9,13,"/>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11,10,9,13,"/>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10,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1,10,2,9,13,"/>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1,10,9,13,"/>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11,10,2,9,13,"/>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6031502-37E4-41B8-A039-D30C7981587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5990</TotalTime>
  <Words>841</Words>
  <Application>Microsoft Office PowerPoint</Application>
  <PresentationFormat>Προβολή στην οθόνη (4:3)</PresentationFormat>
  <Paragraphs>225</Paragraphs>
  <Slides>14</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Χρονικός Προγραμματισμός Έργων (Εργαστήριο)</vt:lpstr>
      <vt:lpstr>Άδειες χρήσης </vt:lpstr>
      <vt:lpstr>Χρηματοδότηση </vt:lpstr>
      <vt:lpstr>Σκοποί  ενότητας</vt:lpstr>
      <vt:lpstr>Περιεχόμενα ενότητας</vt:lpstr>
      <vt:lpstr>Άσκηση 1 (1 από 3)</vt:lpstr>
      <vt:lpstr>Άσκηση 1 (1 από 2)</vt:lpstr>
      <vt:lpstr>Άσκηση 1 (2 από 2)</vt:lpstr>
      <vt:lpstr>Άσκηση 2 (1 από 3)</vt:lpstr>
      <vt:lpstr>Άσκηση 2 (2 από 3)</vt:lpstr>
      <vt:lpstr>Άσκηση 2 (3 από 3)</vt:lpstr>
      <vt:lpstr>Άσκηση 3 (1 από 2)</vt:lpstr>
      <vt:lpstr>Άσκηση 3 (2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Χρονικός Προγραμματισμός Έργων:  Σχέση Διάρκειας - Κόστους.</dc:title>
  <dc:creator>Κλεάνθης Συρακούλης</dc:creator>
  <cp:keywords>Χρονικός Προγραμματισμός Έργων, Κατανόηση της γραμμικής σχέσης μεταξύ της διάρκειας και του κόστους μιας δραστηριότητας, Κατανόηση της ανάγκης συντόμευσης της διάρκειας ενός έργου, Ικανότητα συντόμευσης της διάρκειας με τον πιο οικονομικό τρόπο, Επιλογή βέλτιστης διάρκειας σε σχέση με το κόστος του έργου, Σχέση Διάρκειας - Κόστους.</cp:keywords>
  <cp:lastModifiedBy>Windows User</cp:lastModifiedBy>
  <cp:revision>464</cp:revision>
  <dcterms:created xsi:type="dcterms:W3CDTF">2012-09-06T09:03:05Z</dcterms:created>
  <dcterms:modified xsi:type="dcterms:W3CDTF">2005-03-27T22:50:07Z</dcterms:modified>
</cp:coreProperties>
</file>