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0"/>
  </p:notesMasterIdLst>
  <p:sldIdLst>
    <p:sldId id="257" r:id="rId3"/>
    <p:sldId id="264" r:id="rId4"/>
    <p:sldId id="268" r:id="rId5"/>
    <p:sldId id="269" r:id="rId6"/>
    <p:sldId id="270" r:id="rId7"/>
    <p:sldId id="307" r:id="rId8"/>
    <p:sldId id="310" r:id="rId9"/>
    <p:sldId id="312" r:id="rId10"/>
    <p:sldId id="318" r:id="rId11"/>
    <p:sldId id="320" r:id="rId12"/>
    <p:sldId id="368" r:id="rId13"/>
    <p:sldId id="369" r:id="rId14"/>
    <p:sldId id="323" r:id="rId15"/>
    <p:sldId id="352" r:id="rId16"/>
    <p:sldId id="353" r:id="rId17"/>
    <p:sldId id="364" r:id="rId18"/>
    <p:sldId id="357" r:id="rId19"/>
    <p:sldId id="371" r:id="rId20"/>
    <p:sldId id="370" r:id="rId21"/>
    <p:sldId id="358" r:id="rId22"/>
    <p:sldId id="359" r:id="rId23"/>
    <p:sldId id="372" r:id="rId24"/>
    <p:sldId id="365" r:id="rId25"/>
    <p:sldId id="366" r:id="rId26"/>
    <p:sldId id="374" r:id="rId27"/>
    <p:sldId id="373" r:id="rId28"/>
    <p:sldId id="360" r:id="rId29"/>
    <p:sldId id="375" r:id="rId30"/>
    <p:sldId id="376" r:id="rId31"/>
    <p:sldId id="377" r:id="rId32"/>
    <p:sldId id="367" r:id="rId33"/>
    <p:sldId id="378" r:id="rId34"/>
    <p:sldId id="379" r:id="rId35"/>
    <p:sldId id="381" r:id="rId36"/>
    <p:sldId id="382" r:id="rId37"/>
    <p:sldId id="383" r:id="rId38"/>
    <p:sldId id="384" r:id="rId39"/>
    <p:sldId id="385" r:id="rId40"/>
    <p:sldId id="386" r:id="rId41"/>
    <p:sldId id="266" r:id="rId42"/>
    <p:sldId id="271" r:id="rId43"/>
    <p:sldId id="258" r:id="rId44"/>
    <p:sldId id="259" r:id="rId45"/>
    <p:sldId id="260" r:id="rId46"/>
    <p:sldId id="272" r:id="rId47"/>
    <p:sldId id="273" r:id="rId48"/>
    <p:sldId id="261" r:id="rId49"/>
  </p:sldIdLst>
  <p:sldSz cx="9144000" cy="6858000" type="screen4x3"/>
  <p:notesSz cx="6858000" cy="9144000"/>
  <p:custDataLst>
    <p:tags r:id="rId5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81" autoAdjust="0"/>
    <p:restoredTop sz="94190" autoAdjust="0"/>
  </p:normalViewPr>
  <p:slideViewPr>
    <p:cSldViewPr>
      <p:cViewPr varScale="1">
        <p:scale>
          <a:sx n="84" d="100"/>
          <a:sy n="84" d="100"/>
        </p:scale>
        <p:origin x="102"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FAE34-A9BA-4005-8175-E6F8E72C8B1C}" type="datetimeFigureOut">
              <a:rPr lang="el-GR" smtClean="0"/>
              <a:t>4/11/2015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0790D-22C5-45BB-A770-83CDE294324C}" type="slidenum">
              <a:rPr lang="el-GR" smtClean="0"/>
              <a:t>‹#›</a:t>
            </a:fld>
            <a:endParaRPr lang="el-GR"/>
          </a:p>
        </p:txBody>
      </p:sp>
    </p:spTree>
    <p:extLst>
      <p:ext uri="{BB962C8B-B14F-4D97-AF65-F5344CB8AC3E}">
        <p14:creationId xmlns:p14="http://schemas.microsoft.com/office/powerpoint/2010/main" val="379608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83634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5</a:t>
            </a:fld>
            <a:endParaRPr lang="el-GR"/>
          </a:p>
        </p:txBody>
      </p:sp>
    </p:spTree>
    <p:extLst>
      <p:ext uri="{BB962C8B-B14F-4D97-AF65-F5344CB8AC3E}">
        <p14:creationId xmlns:p14="http://schemas.microsoft.com/office/powerpoint/2010/main" val="364442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10</a:t>
            </a:fld>
            <a:endParaRPr lang="el-GR"/>
          </a:p>
        </p:txBody>
      </p:sp>
    </p:spTree>
    <p:extLst>
      <p:ext uri="{BB962C8B-B14F-4D97-AF65-F5344CB8AC3E}">
        <p14:creationId xmlns:p14="http://schemas.microsoft.com/office/powerpoint/2010/main" val="122407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11</a:t>
            </a:fld>
            <a:endParaRPr lang="el-GR"/>
          </a:p>
        </p:txBody>
      </p:sp>
    </p:spTree>
    <p:extLst>
      <p:ext uri="{BB962C8B-B14F-4D97-AF65-F5344CB8AC3E}">
        <p14:creationId xmlns:p14="http://schemas.microsoft.com/office/powerpoint/2010/main" val="170988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D40790D-22C5-45BB-A770-83CDE294324C}" type="slidenum">
              <a:rPr lang="el-GR" smtClean="0"/>
              <a:t>12</a:t>
            </a:fld>
            <a:endParaRPr lang="el-GR"/>
          </a:p>
        </p:txBody>
      </p:sp>
    </p:spTree>
    <p:extLst>
      <p:ext uri="{BB962C8B-B14F-4D97-AF65-F5344CB8AC3E}">
        <p14:creationId xmlns:p14="http://schemas.microsoft.com/office/powerpoint/2010/main" val="15178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821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21449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0773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97106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560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1155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72778FE-CCD2-41F1-8A84-4E6A2B90B8E0}" type="datetimeFigureOut">
              <a:rPr lang="el-GR" smtClean="0"/>
              <a:t>4/11/2015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104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72778FE-CCD2-41F1-8A84-4E6A2B90B8E0}" type="datetimeFigureOut">
              <a:rPr lang="el-GR" smtClean="0"/>
              <a:t>4/11/2015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204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2778FE-CCD2-41F1-8A84-4E6A2B90B8E0}" type="datetimeFigureOut">
              <a:rPr lang="el-GR" smtClean="0"/>
              <a:t>4/11/2015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7439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772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675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778FE-CCD2-41F1-8A84-4E6A2B90B8E0}" type="datetimeFigureOut">
              <a:rPr lang="el-GR" smtClean="0"/>
              <a:t>4/11/2015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EB8D-302B-4BB7-AB7B-5E18E67E8EEA}" type="slidenum">
              <a:rPr lang="el-GR" smtClean="0"/>
              <a:t>‹#›</a:t>
            </a:fld>
            <a:endParaRPr lang="el-GR"/>
          </a:p>
        </p:txBody>
      </p:sp>
    </p:spTree>
    <p:extLst>
      <p:ext uri="{BB962C8B-B14F-4D97-AF65-F5344CB8AC3E}">
        <p14:creationId xmlns:p14="http://schemas.microsoft.com/office/powerpoint/2010/main" val="11625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sa/4.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6.xml"/><Relationship Id="rId7" Type="http://schemas.openxmlformats.org/officeDocument/2006/relationships/slide" Target="slide7.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24.xml"/><Relationship Id="rId4" Type="http://schemas.openxmlformats.org/officeDocument/2006/relationships/slide" Target="slide40.xml"/><Relationship Id="rId9" Type="http://schemas.openxmlformats.org/officeDocument/2006/relationships/slide" Target="slide17.xml"/></Relationships>
</file>

<file path=ppt/slides/_rels/slide40.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cdev.teilar.gr/courses/.../index.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34.png"/><Relationship Id="rId4" Type="http://schemas.openxmlformats.org/officeDocument/2006/relationships/hyperlink" Target="http://creativecommons.org/licenses/by-nc-sa/4.0/deed.e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Ομάδα 1" descr="Λογότυπο του Τεϊ Θεσσαλίας. Τεχνολογικό εκπαιδευτικό ίδρυμα Θεσσαλίας."/>
          <p:cNvGrpSpPr>
            <a:grpSpLocks/>
          </p:cNvGrpSpPr>
          <p:nvPr/>
        </p:nvGrpSpPr>
        <p:grpSpPr bwMode="auto">
          <a:xfrm>
            <a:off x="611188" y="406400"/>
            <a:ext cx="3455987" cy="1093420"/>
            <a:chOff x="611559" y="406230"/>
            <a:chExt cx="3456384" cy="1093809"/>
          </a:xfrm>
        </p:grpSpPr>
        <p:pic>
          <p:nvPicPr>
            <p:cNvPr id="3" name="Εικόνα 1" descr="Λογότυπο του Τεϊ Θεσσαλίας." title="Λογότυπο του Ιδρύματος.">
              <a:hlinkClick r:id="rId3" tooltip="Μετάβαση στην ιστοσελίδα του Ιδρύματος"/>
            </p:cNvPr>
            <p:cNvPicPr>
              <a:picLocks noChangeAspect="1" noChangeArrowheads="1"/>
            </p:cNvPicPr>
            <p:nvPr/>
          </p:nvPicPr>
          <p:blipFill>
            <a:blip r:embed="rId4"/>
            <a:srcRect/>
            <a:stretch>
              <a:fillRect/>
            </a:stretch>
          </p:blipFill>
          <p:spPr bwMode="gray">
            <a:xfrm>
              <a:off x="611559" y="406230"/>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Θέση περιεχομένου 1"/>
            <p:cNvSpPr txBox="1">
              <a:spLocks noChangeArrowheads="1"/>
            </p:cNvSpPr>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a:t>Τεχνολογικό Εκπαιδευτικό </a:t>
              </a:r>
            </a:p>
            <a:p>
              <a:pPr eaLnBrk="1" hangingPunct="1"/>
              <a:r>
                <a:rPr lang="el-GR" sz="2000" dirty="0"/>
                <a:t>Ίδρυμα Θεσσαλίας</a:t>
              </a:r>
            </a:p>
          </p:txBody>
        </p:sp>
      </p:grpSp>
      <p:sp>
        <p:nvSpPr>
          <p:cNvPr id="2" name="Τίτλος 1"/>
          <p:cNvSpPr>
            <a:spLocks noGrp="1"/>
          </p:cNvSpPr>
          <p:nvPr>
            <p:ph type="ctrTitle"/>
          </p:nvPr>
        </p:nvSpPr>
        <p:spPr>
          <a:xfrm>
            <a:off x="76200" y="1676400"/>
            <a:ext cx="8839200" cy="1470025"/>
          </a:xfrm>
        </p:spPr>
        <p:txBody>
          <a:bodyPr>
            <a:normAutofit fontScale="90000"/>
          </a:bodyPr>
          <a:lstStyle/>
          <a:p>
            <a:r>
              <a:rPr lang="el-GR" b="1" dirty="0" smtClean="0">
                <a:solidFill>
                  <a:prstClr val="black"/>
                </a:solidFill>
              </a:rPr>
              <a:t>Προγραμματισμός</a:t>
            </a:r>
            <a:r>
              <a:rPr lang="en-US" b="1" dirty="0" smtClean="0">
                <a:solidFill>
                  <a:prstClr val="black"/>
                </a:solidFill>
              </a:rPr>
              <a:t> </a:t>
            </a:r>
            <a:r>
              <a:rPr lang="el-GR" b="1" dirty="0" smtClean="0">
                <a:solidFill>
                  <a:prstClr val="black"/>
                </a:solidFill>
              </a:rPr>
              <a:t>                   Επιχειρησιακών Πόρων -                                                      </a:t>
            </a:r>
            <a:r>
              <a:rPr lang="en-US" b="1" dirty="0" smtClean="0">
                <a:solidFill>
                  <a:prstClr val="black"/>
                </a:solidFill>
              </a:rPr>
              <a:t>Enterprise </a:t>
            </a:r>
            <a:r>
              <a:rPr lang="en-US" b="1" dirty="0">
                <a:solidFill>
                  <a:prstClr val="black"/>
                </a:solidFill>
              </a:rPr>
              <a:t>Resource </a:t>
            </a:r>
            <a:r>
              <a:rPr lang="en-US" b="1" dirty="0" smtClean="0">
                <a:solidFill>
                  <a:prstClr val="black"/>
                </a:solidFill>
              </a:rPr>
              <a:t>Planning</a:t>
            </a:r>
            <a:endParaRPr lang="el-GR" dirty="0"/>
          </a:p>
        </p:txBody>
      </p:sp>
      <p:sp>
        <p:nvSpPr>
          <p:cNvPr id="6" name="Θέση περιεχομένου 2"/>
          <p:cNvSpPr txBox="1">
            <a:spLocks/>
          </p:cNvSpPr>
          <p:nvPr/>
        </p:nvSpPr>
        <p:spPr>
          <a:xfrm>
            <a:off x="1295400" y="3323930"/>
            <a:ext cx="6705600" cy="2362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800"/>
              </a:spcAft>
              <a:buNone/>
              <a:defRPr/>
            </a:pPr>
            <a:r>
              <a:rPr lang="el-GR" sz="2800" b="1" dirty="0" smtClean="0">
                <a:solidFill>
                  <a:prstClr val="black"/>
                </a:solidFill>
                <a:ea typeface="+mj-ea"/>
                <a:cs typeface="+mj-cs"/>
              </a:rPr>
              <a:t>Ενότητα </a:t>
            </a:r>
            <a:r>
              <a:rPr lang="en-US" sz="2800" b="1" dirty="0" smtClean="0">
                <a:solidFill>
                  <a:prstClr val="black"/>
                </a:solidFill>
                <a:ea typeface="+mj-ea"/>
                <a:cs typeface="+mj-cs"/>
              </a:rPr>
              <a:t>6:</a:t>
            </a:r>
            <a:r>
              <a:rPr lang="el-GR" sz="2800" b="1" dirty="0">
                <a:solidFill>
                  <a:prstClr val="black"/>
                </a:solidFill>
                <a:ea typeface="+mj-ea"/>
                <a:cs typeface="+mj-cs"/>
              </a:rPr>
              <a:t>  Ανασχεδιασμός Επιχειρηματικών </a:t>
            </a:r>
            <a:r>
              <a:rPr lang="el-GR" sz="2800" b="1" dirty="0" smtClean="0">
                <a:solidFill>
                  <a:prstClr val="black"/>
                </a:solidFill>
                <a:ea typeface="+mj-ea"/>
                <a:cs typeface="+mj-cs"/>
              </a:rPr>
              <a:t>Διεργασιών</a:t>
            </a:r>
            <a:endParaRPr lang="en-US" sz="2800" b="1" dirty="0" smtClean="0">
              <a:solidFill>
                <a:prstClr val="black"/>
              </a:solidFill>
              <a:ea typeface="+mj-ea"/>
              <a:cs typeface="+mj-cs"/>
            </a:endParaRPr>
          </a:p>
          <a:p>
            <a:pPr marL="0" indent="0" algn="ctr">
              <a:spcBef>
                <a:spcPts val="0"/>
              </a:spcBef>
              <a:spcAft>
                <a:spcPts val="1800"/>
              </a:spcAft>
              <a:buNone/>
              <a:defRPr/>
            </a:pPr>
            <a:r>
              <a:rPr lang="el-GR" sz="2800" dirty="0" smtClean="0"/>
              <a:t>   Καθηγητής Δρ. </a:t>
            </a:r>
            <a:r>
              <a:rPr lang="el-GR" sz="2800" dirty="0" smtClean="0">
                <a:solidFill>
                  <a:prstClr val="black"/>
                </a:solidFill>
                <a:ea typeface="+mj-ea"/>
                <a:cs typeface="+mj-cs"/>
              </a:rPr>
              <a:t>Παναγιώτης </a:t>
            </a:r>
            <a:r>
              <a:rPr lang="el-GR" sz="2800" dirty="0" err="1" smtClean="0">
                <a:solidFill>
                  <a:prstClr val="black"/>
                </a:solidFill>
                <a:ea typeface="+mj-ea"/>
                <a:cs typeface="+mj-cs"/>
              </a:rPr>
              <a:t>Φιτσιλής</a:t>
            </a:r>
            <a:r>
              <a:rPr lang="el-GR" sz="2800" dirty="0" smtClean="0">
                <a:solidFill>
                  <a:prstClr val="black"/>
                </a:solidFill>
                <a:ea typeface="+mj-ea"/>
                <a:cs typeface="+mj-cs"/>
              </a:rPr>
              <a:t> </a:t>
            </a:r>
          </a:p>
          <a:p>
            <a:pPr marL="0" indent="0" algn="ctr" fontAlgn="auto">
              <a:spcBef>
                <a:spcPts val="0"/>
              </a:spcBef>
              <a:buFont typeface="Arial" pitchFamily="34" charset="0"/>
              <a:buNone/>
              <a:defRPr/>
            </a:pPr>
            <a:r>
              <a:rPr lang="el-GR" sz="2800" dirty="0" smtClean="0">
                <a:solidFill>
                  <a:prstClr val="black"/>
                </a:solidFill>
                <a:ea typeface="+mj-ea"/>
                <a:cs typeface="+mj-cs"/>
              </a:rPr>
              <a:t>Σχολή Διοίκησης &amp; Οικονομίας</a:t>
            </a:r>
          </a:p>
          <a:p>
            <a:pPr marL="0" indent="0" algn="ctr">
              <a:spcBef>
                <a:spcPts val="0"/>
              </a:spcBef>
              <a:buNone/>
              <a:defRPr/>
            </a:pPr>
            <a:r>
              <a:rPr lang="el-GR" sz="2800" dirty="0">
                <a:solidFill>
                  <a:prstClr val="black"/>
                </a:solidFill>
              </a:rPr>
              <a:t>Τμήμα </a:t>
            </a:r>
            <a:r>
              <a:rPr lang="el-GR" sz="2800" dirty="0" smtClean="0">
                <a:solidFill>
                  <a:prstClr val="black"/>
                </a:solidFill>
              </a:rPr>
              <a:t>Διοίκησης Επιχειρήσεων </a:t>
            </a:r>
            <a:endParaRPr lang="el-GR" sz="2800" dirty="0">
              <a:solidFill>
                <a:prstClr val="black"/>
              </a:solidFill>
            </a:endParaRPr>
          </a:p>
        </p:txBody>
      </p:sp>
      <p:pic>
        <p:nvPicPr>
          <p:cNvPr id="9" name="Εικόνα 2" descr=" Λογότυπο για άδειες χρήσης creative commons, b y, n c, s a ">
            <a:hlinkClick r:id="rId5" tooltip="Μετάβαση στην Άδεια Χρήσης"/>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7" tooltip="Μετάβαση σε www.edulll.gr"/>
          </p:cNvPr>
          <p:cNvPicPr>
            <a:picLocks noChangeAspect="1" noChangeArrowheads="1"/>
          </p:cNvPicPr>
          <p:nvPr/>
        </p:nvPicPr>
        <p:blipFill>
          <a:blip r:embed="rId8"/>
          <a:srcRect/>
          <a:stretch>
            <a:fillRect/>
          </a:stretch>
        </p:blipFill>
        <p:spPr bwMode="auto">
          <a:xfrm>
            <a:off x="3492096" y="5733111"/>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916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Γλώσσες </a:t>
            </a:r>
            <a:r>
              <a:rPr lang="el-GR" b="1" dirty="0" err="1"/>
              <a:t>μοντελοποίησης</a:t>
            </a:r>
            <a:endParaRPr lang="el-GR" b="1" dirty="0"/>
          </a:p>
        </p:txBody>
      </p:sp>
      <p:sp>
        <p:nvSpPr>
          <p:cNvPr id="4" name="Ορθογώνιο 3"/>
          <p:cNvSpPr/>
          <p:nvPr/>
        </p:nvSpPr>
        <p:spPr>
          <a:xfrm>
            <a:off x="48705" y="1600200"/>
            <a:ext cx="8839200" cy="3693319"/>
          </a:xfrm>
          <a:prstGeom prst="rect">
            <a:avLst/>
          </a:prstGeom>
        </p:spPr>
        <p:txBody>
          <a:bodyPr wrap="square">
            <a:spAutoFit/>
          </a:bodyPr>
          <a:lstStyle/>
          <a:p>
            <a:pPr marL="285750" indent="-285750">
              <a:buFont typeface="Arial" panose="020B0604020202020204" pitchFamily="34" charset="0"/>
              <a:buChar char="•"/>
            </a:pPr>
            <a:r>
              <a:rPr lang="el-GR" b="1" dirty="0"/>
              <a:t>απλές </a:t>
            </a:r>
            <a:r>
              <a:rPr lang="el-GR" b="1" dirty="0" err="1"/>
              <a:t>μεθόδοι</a:t>
            </a:r>
            <a:r>
              <a:rPr lang="el-GR" b="1" dirty="0"/>
              <a:t> περιγραφής επιχειρηματικών διεργασιών,</a:t>
            </a:r>
            <a:r>
              <a:rPr lang="el-GR" dirty="0"/>
              <a:t> όπως τα διαγράμματα ροής (</a:t>
            </a:r>
            <a:r>
              <a:rPr lang="el-GR" dirty="0" err="1"/>
              <a:t>flowcharts</a:t>
            </a:r>
            <a:r>
              <a:rPr lang="el-GR" dirty="0"/>
              <a:t>)</a:t>
            </a:r>
          </a:p>
          <a:p>
            <a:pPr marL="285750" indent="-285750">
              <a:buFont typeface="Arial" panose="020B0604020202020204" pitchFamily="34" charset="0"/>
              <a:buChar char="•"/>
            </a:pPr>
            <a:r>
              <a:rPr lang="el-GR" b="1" dirty="0"/>
              <a:t>τις </a:t>
            </a:r>
            <a:r>
              <a:rPr lang="el-GR" b="1" dirty="0" err="1"/>
              <a:t>ημιτυπικές</a:t>
            </a:r>
            <a:r>
              <a:rPr lang="el-GR" b="1" dirty="0"/>
              <a:t> (</a:t>
            </a:r>
            <a:r>
              <a:rPr lang="el-GR" b="1" dirty="0" err="1"/>
              <a:t>semi-formal</a:t>
            </a:r>
            <a:r>
              <a:rPr lang="el-GR" b="1" dirty="0"/>
              <a:t>) τεχνικές,</a:t>
            </a:r>
            <a:r>
              <a:rPr lang="el-GR" dirty="0"/>
              <a:t> όπως τα διαγράμματα διαδικασιών ελεγχόμενων από αλυσίδες γεγονότων (</a:t>
            </a:r>
            <a:r>
              <a:rPr lang="el-GR" dirty="0" err="1"/>
              <a:t>event</a:t>
            </a:r>
            <a:r>
              <a:rPr lang="el-GR" dirty="0"/>
              <a:t> </a:t>
            </a:r>
            <a:r>
              <a:rPr lang="el-GR" dirty="0" err="1"/>
              <a:t>controlled</a:t>
            </a:r>
            <a:r>
              <a:rPr lang="el-GR" dirty="0"/>
              <a:t> </a:t>
            </a:r>
            <a:r>
              <a:rPr lang="el-GR" dirty="0" err="1"/>
              <a:t>chain</a:t>
            </a:r>
            <a:r>
              <a:rPr lang="el-GR" dirty="0"/>
              <a:t> of </a:t>
            </a:r>
            <a:r>
              <a:rPr lang="el-GR" dirty="0" err="1"/>
              <a:t>process</a:t>
            </a:r>
            <a:r>
              <a:rPr lang="el-GR" dirty="0"/>
              <a:t>) που χρησιμοποιούνται από τα εργαλεία ARIS και το σύστημα ERP SAP.  Στην ίδια κατηγορία ανήκουν τα διαγράμματα της γλώσσας UML καθώς και η αναπαράσταση </a:t>
            </a:r>
            <a:r>
              <a:rPr lang="el-GR" dirty="0" err="1"/>
              <a:t>Business</a:t>
            </a:r>
            <a:r>
              <a:rPr lang="el-GR" dirty="0"/>
              <a:t> </a:t>
            </a:r>
            <a:r>
              <a:rPr lang="el-GR" dirty="0" err="1"/>
              <a:t>Process</a:t>
            </a:r>
            <a:r>
              <a:rPr lang="el-GR" dirty="0"/>
              <a:t> </a:t>
            </a:r>
            <a:r>
              <a:rPr lang="el-GR" dirty="0" err="1"/>
              <a:t>Modeling</a:t>
            </a:r>
            <a:r>
              <a:rPr lang="el-GR" dirty="0"/>
              <a:t> </a:t>
            </a:r>
            <a:r>
              <a:rPr lang="el-GR" dirty="0" err="1"/>
              <a:t>Notation</a:t>
            </a:r>
            <a:r>
              <a:rPr lang="el-GR" dirty="0"/>
              <a:t> (BPMN)</a:t>
            </a:r>
          </a:p>
          <a:p>
            <a:pPr marL="285750" indent="-285750">
              <a:buFont typeface="Arial" panose="020B0604020202020204" pitchFamily="34" charset="0"/>
              <a:buChar char="•"/>
            </a:pPr>
            <a:r>
              <a:rPr lang="el-GR" b="1" dirty="0"/>
              <a:t>γλώσσες αναπαράστασης με τη χρήση της XML </a:t>
            </a:r>
            <a:r>
              <a:rPr lang="el-GR" dirty="0"/>
              <a:t>όπως η </a:t>
            </a:r>
            <a:r>
              <a:rPr lang="el-GR" dirty="0" err="1"/>
              <a:t>Business</a:t>
            </a:r>
            <a:r>
              <a:rPr lang="el-GR" dirty="0"/>
              <a:t> </a:t>
            </a:r>
            <a:r>
              <a:rPr lang="el-GR" dirty="0" err="1"/>
              <a:t>Process</a:t>
            </a:r>
            <a:r>
              <a:rPr lang="el-GR" dirty="0"/>
              <a:t> </a:t>
            </a:r>
            <a:r>
              <a:rPr lang="el-GR" dirty="0" err="1"/>
              <a:t>Execution</a:t>
            </a:r>
            <a:r>
              <a:rPr lang="el-GR" dirty="0"/>
              <a:t> </a:t>
            </a:r>
            <a:r>
              <a:rPr lang="el-GR" dirty="0" err="1"/>
              <a:t>Language</a:t>
            </a:r>
            <a:r>
              <a:rPr lang="el-GR" dirty="0"/>
              <a:t> (BPEL) που έχει αναπτυχθεί από τον οργανισμό OASIS και αποτελεί την πιο διαδεδομένη γλώσσα αναπαράστασης επιχειρηματικών διεργασιών,  </a:t>
            </a:r>
            <a:r>
              <a:rPr lang="el-GR" dirty="0" err="1"/>
              <a:t>Workflow</a:t>
            </a:r>
            <a:r>
              <a:rPr lang="el-GR" dirty="0"/>
              <a:t> XML (</a:t>
            </a:r>
            <a:r>
              <a:rPr lang="el-GR" dirty="0" err="1"/>
              <a:t>WfXML</a:t>
            </a:r>
            <a:r>
              <a:rPr lang="el-GR" dirty="0"/>
              <a:t>), </a:t>
            </a:r>
            <a:r>
              <a:rPr lang="el-GR" dirty="0" err="1"/>
              <a:t>Business</a:t>
            </a:r>
            <a:r>
              <a:rPr lang="el-GR" dirty="0"/>
              <a:t> </a:t>
            </a:r>
            <a:r>
              <a:rPr lang="el-GR" dirty="0" err="1"/>
              <a:t>Process</a:t>
            </a:r>
            <a:r>
              <a:rPr lang="el-GR" dirty="0"/>
              <a:t> </a:t>
            </a:r>
            <a:r>
              <a:rPr lang="el-GR" dirty="0" err="1"/>
              <a:t>Modeling</a:t>
            </a:r>
            <a:r>
              <a:rPr lang="el-GR" dirty="0"/>
              <a:t> </a:t>
            </a:r>
            <a:r>
              <a:rPr lang="el-GR" dirty="0" err="1"/>
              <a:t>Language</a:t>
            </a:r>
            <a:r>
              <a:rPr lang="el-GR" dirty="0"/>
              <a:t> (BPML), κ.α. </a:t>
            </a:r>
          </a:p>
          <a:p>
            <a:pPr marL="285750" indent="-285750">
              <a:buFont typeface="Arial" panose="020B0604020202020204" pitchFamily="34" charset="0"/>
              <a:buChar char="•"/>
            </a:pPr>
            <a:r>
              <a:rPr lang="el-GR" dirty="0"/>
              <a:t>τις </a:t>
            </a:r>
            <a:r>
              <a:rPr lang="el-GR" b="1" dirty="0"/>
              <a:t>πιο αυστηρές και θεωρητικές περιγραφές </a:t>
            </a:r>
            <a:r>
              <a:rPr lang="el-GR" dirty="0"/>
              <a:t>όπως </a:t>
            </a:r>
            <a:r>
              <a:rPr lang="el-GR" dirty="0" err="1"/>
              <a:t>Pi-calculus</a:t>
            </a:r>
            <a:r>
              <a:rPr lang="el-GR" dirty="0"/>
              <a:t> και τα </a:t>
            </a:r>
            <a:r>
              <a:rPr lang="el-GR" dirty="0" err="1"/>
              <a:t>Petri</a:t>
            </a:r>
            <a:r>
              <a:rPr lang="el-GR" dirty="0"/>
              <a:t> </a:t>
            </a:r>
            <a:r>
              <a:rPr lang="el-GR" dirty="0" err="1"/>
              <a:t>Nets</a:t>
            </a:r>
            <a:r>
              <a:rPr lang="el-GR" dirty="0"/>
              <a:t> </a:t>
            </a:r>
          </a:p>
          <a:p>
            <a:pPr marL="285750" indent="-285750">
              <a:buFont typeface="Arial" panose="020B0604020202020204" pitchFamily="34" charset="0"/>
              <a:buChar char="•"/>
            </a:pPr>
            <a:endParaRPr lang="el-GR" dirty="0"/>
          </a:p>
        </p:txBody>
      </p:sp>
      <p:sp>
        <p:nvSpPr>
          <p:cNvPr id="7" name="Θέση υποσέλιδου 1" descr="."/>
          <p:cNvSpPr>
            <a:spLocks noGrp="1"/>
          </p:cNvSpPr>
          <p:nvPr>
            <p:ph type="ftr" sz="quarter" idx="11"/>
          </p:nvPr>
        </p:nvSpPr>
        <p:spPr>
          <a:xfrm>
            <a:off x="2514600" y="6356350"/>
            <a:ext cx="3505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89641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rmAutofit fontScale="90000"/>
          </a:bodyPr>
          <a:lstStyle/>
          <a:p>
            <a:r>
              <a:rPr lang="en-US" b="1" dirty="0"/>
              <a:t>Business Process Modelling Notation (BPMN) </a:t>
            </a:r>
            <a:endParaRPr lang="el-GR" b="1" dirty="0"/>
          </a:p>
        </p:txBody>
      </p:sp>
      <p:sp>
        <p:nvSpPr>
          <p:cNvPr id="4" name="Ορθογώνιο 3"/>
          <p:cNvSpPr/>
          <p:nvPr/>
        </p:nvSpPr>
        <p:spPr>
          <a:xfrm>
            <a:off x="48705" y="1600200"/>
            <a:ext cx="8839200" cy="4801314"/>
          </a:xfrm>
          <a:prstGeom prst="rect">
            <a:avLst/>
          </a:prstGeom>
        </p:spPr>
        <p:txBody>
          <a:bodyPr wrap="square">
            <a:spAutoFit/>
          </a:bodyPr>
          <a:lstStyle/>
          <a:p>
            <a:pPr marL="285750" indent="-285750">
              <a:buFont typeface="Arial" panose="020B0604020202020204" pitchFamily="34" charset="0"/>
              <a:buChar char="•"/>
            </a:pPr>
            <a:r>
              <a:rPr lang="el-GR" b="1" dirty="0"/>
              <a:t>Βασίζεται σε πρότυπα</a:t>
            </a:r>
            <a:r>
              <a:rPr lang="el-GR" dirty="0"/>
              <a:t>, τα οποία διακρίνονται από σχετική </a:t>
            </a:r>
            <a:r>
              <a:rPr lang="el-GR" dirty="0" smtClean="0"/>
              <a:t>σταθερότητα</a:t>
            </a:r>
            <a:r>
              <a:rPr lang="en-US" dirty="0" smtClean="0"/>
              <a:t>.</a:t>
            </a:r>
            <a:r>
              <a:rPr lang="el-GR" dirty="0" smtClean="0"/>
              <a:t> </a:t>
            </a:r>
            <a:endParaRPr lang="el-GR" dirty="0"/>
          </a:p>
          <a:p>
            <a:pPr marL="285750" indent="-285750">
              <a:buFont typeface="Arial" panose="020B0604020202020204" pitchFamily="34" charset="0"/>
              <a:buChar char="•"/>
            </a:pPr>
            <a:r>
              <a:rPr lang="el-GR" b="1" dirty="0"/>
              <a:t>Παρέχει μια σημειογραφία (</a:t>
            </a:r>
            <a:r>
              <a:rPr lang="el-GR" b="1" dirty="0" err="1"/>
              <a:t>notation</a:t>
            </a:r>
            <a:r>
              <a:rPr lang="el-GR" b="1" dirty="0"/>
              <a:t>)</a:t>
            </a:r>
            <a:r>
              <a:rPr lang="el-GR" dirty="0"/>
              <a:t> που είναι εύκολα κατανοητή σε όλους τους χρήστες.</a:t>
            </a:r>
          </a:p>
          <a:p>
            <a:pPr marL="285750" indent="-285750">
              <a:buFont typeface="Arial" panose="020B0604020202020204" pitchFamily="34" charset="0"/>
              <a:buChar char="•"/>
            </a:pPr>
            <a:r>
              <a:rPr lang="el-GR" b="1" dirty="0"/>
              <a:t>Παρέχει προχωρημένες δυνατότητες έκφρασης εννοιών </a:t>
            </a:r>
            <a:r>
              <a:rPr lang="el-GR" dirty="0"/>
              <a:t>όπως η διαχείριση εξαιρέσεων (</a:t>
            </a:r>
            <a:r>
              <a:rPr lang="el-GR" dirty="0" err="1"/>
              <a:t>exception</a:t>
            </a:r>
            <a:r>
              <a:rPr lang="el-GR" dirty="0"/>
              <a:t> </a:t>
            </a:r>
            <a:r>
              <a:rPr lang="el-GR" dirty="0" err="1"/>
              <a:t>handling</a:t>
            </a:r>
            <a:r>
              <a:rPr lang="el-GR" dirty="0"/>
              <a:t>), οι δοσοληψίες (</a:t>
            </a:r>
            <a:r>
              <a:rPr lang="el-GR" dirty="0" err="1"/>
              <a:t>transactions</a:t>
            </a:r>
            <a:r>
              <a:rPr lang="el-GR" dirty="0"/>
              <a:t>) και η αναδρομή (</a:t>
            </a:r>
            <a:r>
              <a:rPr lang="el-GR" dirty="0" err="1"/>
              <a:t>compensation</a:t>
            </a:r>
            <a:r>
              <a:rPr lang="el-GR" dirty="0"/>
              <a:t>).</a:t>
            </a:r>
          </a:p>
          <a:p>
            <a:pPr marL="285750" indent="-285750">
              <a:buFont typeface="Arial" panose="020B0604020202020204" pitchFamily="34" charset="0"/>
              <a:buChar char="•"/>
            </a:pPr>
            <a:r>
              <a:rPr lang="el-GR" b="1" dirty="0"/>
              <a:t>Δημιουργεί Διαγράμματα Επιχειρησιακών Διαδικασιών </a:t>
            </a:r>
            <a:r>
              <a:rPr lang="el-GR" dirty="0"/>
              <a:t>(</a:t>
            </a:r>
            <a:r>
              <a:rPr lang="el-GR" dirty="0" err="1"/>
              <a:t>Business</a:t>
            </a:r>
            <a:r>
              <a:rPr lang="el-GR" dirty="0"/>
              <a:t> </a:t>
            </a:r>
            <a:r>
              <a:rPr lang="el-GR" dirty="0" err="1"/>
              <a:t>Process</a:t>
            </a:r>
            <a:r>
              <a:rPr lang="el-GR" dirty="0"/>
              <a:t> </a:t>
            </a:r>
            <a:r>
              <a:rPr lang="el-GR" dirty="0" err="1"/>
              <a:t>Diagram</a:t>
            </a:r>
            <a:r>
              <a:rPr lang="el-GR" dirty="0"/>
              <a:t> - BPD) τα οποία αναπαριστούν τις δραστηριότητες της διαδικασίας, τους ελέγχους ροής που καθορίζουν τη σειρά με την οποία εκτελούνται οι δραστηριότητες και ανταλλάσσονται τα δεδομένα, τους ρόλους και τα πληροφοριακά συστήματα που συμμετέχουν.</a:t>
            </a:r>
          </a:p>
          <a:p>
            <a:pPr marL="285750" indent="-285750">
              <a:buFont typeface="Arial" panose="020B0604020202020204" pitchFamily="34" charset="0"/>
              <a:buChar char="•"/>
            </a:pPr>
            <a:r>
              <a:rPr lang="el-GR" b="1" dirty="0"/>
              <a:t>Προσφέρει διασύνδεση και απεικόνιση των επιχειρηματικών μοντέλων σε γλώσσες εκτέλεσης των διαδικασιών, </a:t>
            </a:r>
            <a:r>
              <a:rPr lang="el-GR" dirty="0"/>
              <a:t>όπως η BPEL (</a:t>
            </a:r>
            <a:r>
              <a:rPr lang="el-GR" dirty="0" err="1"/>
              <a:t>Business</a:t>
            </a:r>
            <a:r>
              <a:rPr lang="el-GR" dirty="0"/>
              <a:t> </a:t>
            </a:r>
            <a:r>
              <a:rPr lang="el-GR" dirty="0" err="1"/>
              <a:t>Process</a:t>
            </a:r>
            <a:r>
              <a:rPr lang="el-GR" dirty="0"/>
              <a:t> </a:t>
            </a:r>
            <a:r>
              <a:rPr lang="el-GR" dirty="0" err="1"/>
              <a:t>Execution</a:t>
            </a:r>
            <a:r>
              <a:rPr lang="el-GR" dirty="0"/>
              <a:t> </a:t>
            </a:r>
            <a:r>
              <a:rPr lang="el-GR" dirty="0" err="1"/>
              <a:t>Language</a:t>
            </a:r>
            <a:r>
              <a:rPr lang="el-GR" dirty="0"/>
              <a:t>). Ο απ’ ευθείας μετασχηματισμός μοντέλων διαδικασιών που έχουν αναπτυχθεί σε BPMN σε εκτελέσιμο κώδικα BPEL (</a:t>
            </a:r>
            <a:r>
              <a:rPr lang="el-GR" dirty="0" err="1"/>
              <a:t>Business</a:t>
            </a:r>
            <a:r>
              <a:rPr lang="el-GR" dirty="0"/>
              <a:t> </a:t>
            </a:r>
            <a:r>
              <a:rPr lang="el-GR" dirty="0" err="1"/>
              <a:t>Process</a:t>
            </a:r>
            <a:r>
              <a:rPr lang="el-GR" dirty="0"/>
              <a:t> </a:t>
            </a:r>
            <a:r>
              <a:rPr lang="el-GR" dirty="0" err="1"/>
              <a:t>Execution</a:t>
            </a:r>
            <a:r>
              <a:rPr lang="el-GR" dirty="0"/>
              <a:t> </a:t>
            </a:r>
            <a:r>
              <a:rPr lang="el-GR" dirty="0" err="1"/>
              <a:t>Language</a:t>
            </a:r>
            <a:r>
              <a:rPr lang="el-GR" dirty="0"/>
              <a:t>) μπορεί να αποδειχτεί εξαιρετικά σημαντικός για τη (κατά το δυνατόν αυτοματοποιημένη) δημιουργία εφαρμογών.</a:t>
            </a:r>
          </a:p>
          <a:p>
            <a:pPr marL="285750" indent="-285750">
              <a:buFont typeface="Arial" panose="020B0604020202020204" pitchFamily="34" charset="0"/>
              <a:buChar char="•"/>
            </a:pPr>
            <a:endParaRPr lang="el-GR" dirty="0"/>
          </a:p>
        </p:txBody>
      </p:sp>
      <p:sp>
        <p:nvSpPr>
          <p:cNvPr id="7" name="Θέση υποσέλιδου 1" descr="."/>
          <p:cNvSpPr>
            <a:spLocks noGrp="1"/>
          </p:cNvSpPr>
          <p:nvPr>
            <p:ph type="ftr" sz="quarter" idx="11"/>
          </p:nvPr>
        </p:nvSpPr>
        <p:spPr>
          <a:xfrm>
            <a:off x="2514600" y="6356350"/>
            <a:ext cx="3505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239319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Μοντέλα </a:t>
            </a:r>
            <a:r>
              <a:rPr lang="en-US" b="1" dirty="0"/>
              <a:t>BPMN</a:t>
            </a:r>
            <a:endParaRPr lang="el-GR" b="1" dirty="0"/>
          </a:p>
        </p:txBody>
      </p:sp>
      <p:sp>
        <p:nvSpPr>
          <p:cNvPr id="4" name="Ορθογώνιο 3"/>
          <p:cNvSpPr/>
          <p:nvPr/>
        </p:nvSpPr>
        <p:spPr>
          <a:xfrm>
            <a:off x="18068" y="1752600"/>
            <a:ext cx="8839200" cy="3785652"/>
          </a:xfrm>
          <a:prstGeom prst="rect">
            <a:avLst/>
          </a:prstGeom>
        </p:spPr>
        <p:txBody>
          <a:bodyPr wrap="square">
            <a:spAutoFit/>
          </a:bodyPr>
          <a:lstStyle/>
          <a:p>
            <a:pPr marL="285750" indent="-285750">
              <a:buFont typeface="Arial" panose="020B0604020202020204" pitchFamily="34" charset="0"/>
              <a:buChar char="•"/>
            </a:pPr>
            <a:r>
              <a:rPr lang="el-GR" sz="2400" b="1" dirty="0"/>
              <a:t>Ενορχήστρωση διεργασιών (</a:t>
            </a:r>
            <a:r>
              <a:rPr lang="en-US" sz="2400" b="1" dirty="0"/>
              <a:t>Processes Orchestration) </a:t>
            </a:r>
            <a:r>
              <a:rPr lang="el-GR" sz="2400" b="1" dirty="0"/>
              <a:t>που μπορεί να είναι τριών ειδών: </a:t>
            </a:r>
          </a:p>
          <a:p>
            <a:pPr marL="800100" lvl="1" indent="-342900">
              <a:buFont typeface="Courier New" panose="02070309020205020404" pitchFamily="49" charset="0"/>
              <a:buChar char="o"/>
            </a:pPr>
            <a:r>
              <a:rPr lang="el-GR" sz="2400" dirty="0"/>
              <a:t>Ιδιωτικές μη εκτελέσιμες εσωτερικές διεργασίες (</a:t>
            </a:r>
            <a:r>
              <a:rPr lang="en-US" sz="2400" dirty="0"/>
              <a:t>Private non-executable internal</a:t>
            </a:r>
            <a:r>
              <a:rPr lang="en-US" sz="2400" dirty="0" smtClean="0"/>
              <a:t>). </a:t>
            </a:r>
            <a:endParaRPr lang="en-US" sz="2400" dirty="0"/>
          </a:p>
          <a:p>
            <a:pPr marL="800100" lvl="1" indent="-342900">
              <a:buFont typeface="Courier New" panose="02070309020205020404" pitchFamily="49" charset="0"/>
              <a:buChar char="o"/>
            </a:pPr>
            <a:r>
              <a:rPr lang="el-GR" sz="2400" dirty="0"/>
              <a:t>Ιδιωτικές εκτελέσιμες εσωτερικές διεργασίες (</a:t>
            </a:r>
            <a:r>
              <a:rPr lang="en-US" sz="2400" dirty="0"/>
              <a:t>Private executable internal</a:t>
            </a:r>
            <a:r>
              <a:rPr lang="en-US" sz="2400" dirty="0" smtClean="0"/>
              <a:t>). </a:t>
            </a:r>
            <a:endParaRPr lang="en-US" sz="2400" dirty="0"/>
          </a:p>
          <a:p>
            <a:pPr marL="800100" lvl="1" indent="-342900">
              <a:buFont typeface="Courier New" panose="02070309020205020404" pitchFamily="49" charset="0"/>
              <a:buChar char="o"/>
            </a:pPr>
            <a:r>
              <a:rPr lang="el-GR" sz="2400" dirty="0"/>
              <a:t>Δημόσιες διεργασίες (</a:t>
            </a:r>
            <a:r>
              <a:rPr lang="en-US" sz="2400" dirty="0"/>
              <a:t>Public Processes</a:t>
            </a:r>
            <a:r>
              <a:rPr lang="en-US" sz="2400" dirty="0" smtClean="0"/>
              <a:t>). </a:t>
            </a:r>
            <a:endParaRPr lang="en-US" sz="2400" dirty="0"/>
          </a:p>
          <a:p>
            <a:pPr marL="800100" lvl="1" indent="-342900">
              <a:buFont typeface="Courier New" panose="02070309020205020404" pitchFamily="49" charset="0"/>
              <a:buChar char="o"/>
            </a:pPr>
            <a:r>
              <a:rPr lang="el-GR" sz="2400" dirty="0"/>
              <a:t>Χορογραφίες διεργασιών (</a:t>
            </a:r>
            <a:r>
              <a:rPr lang="en-US" sz="2400" dirty="0"/>
              <a:t>Process choreographies</a:t>
            </a:r>
            <a:r>
              <a:rPr lang="en-US" sz="2400" dirty="0" smtClean="0"/>
              <a:t>). </a:t>
            </a:r>
            <a:endParaRPr lang="en-US" sz="2400" dirty="0"/>
          </a:p>
          <a:p>
            <a:pPr marL="800100" lvl="1" indent="-342900">
              <a:buFont typeface="Courier New" panose="02070309020205020404" pitchFamily="49" charset="0"/>
              <a:buChar char="o"/>
            </a:pPr>
            <a:r>
              <a:rPr lang="el-GR" sz="2400" dirty="0"/>
              <a:t>Συνεργασίες διεργασιών (</a:t>
            </a:r>
            <a:r>
              <a:rPr lang="en-US" sz="2400" dirty="0"/>
              <a:t>Process Collaborations</a:t>
            </a:r>
            <a:r>
              <a:rPr lang="en-US" sz="2400" dirty="0" smtClean="0"/>
              <a:t>).</a:t>
            </a:r>
            <a:endParaRPr lang="en-US" sz="2400" dirty="0"/>
          </a:p>
          <a:p>
            <a:pPr marL="285750" indent="-285750">
              <a:buFont typeface="Arial" panose="020B0604020202020204" pitchFamily="34" charset="0"/>
              <a:buChar char="•"/>
            </a:pPr>
            <a:endParaRPr lang="en-US" sz="2400" b="1" dirty="0"/>
          </a:p>
        </p:txBody>
      </p:sp>
      <p:sp>
        <p:nvSpPr>
          <p:cNvPr id="7" name="Θέση υποσέλιδου 1" descr="."/>
          <p:cNvSpPr>
            <a:spLocks noGrp="1"/>
          </p:cNvSpPr>
          <p:nvPr>
            <p:ph type="ftr" sz="quarter" idx="11"/>
          </p:nvPr>
        </p:nvSpPr>
        <p:spPr>
          <a:xfrm>
            <a:off x="2514600" y="6356350"/>
            <a:ext cx="3505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934101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87985"/>
            <a:ext cx="8229600" cy="1143000"/>
          </a:xfrm>
        </p:spPr>
        <p:txBody>
          <a:bodyPr>
            <a:normAutofit/>
          </a:bodyPr>
          <a:lstStyle/>
          <a:p>
            <a:r>
              <a:rPr lang="el-GR" b="1" dirty="0"/>
              <a:t>Παράδειγμα ιδιωτικής διεργασίας</a:t>
            </a:r>
          </a:p>
        </p:txBody>
      </p:sp>
      <p:pic>
        <p:nvPicPr>
          <p:cNvPr id="3" name="Εικόνα 2" descr="Αίτηση υποψηφίου, έλεγχος ορθής συμπλήρωσης αίτησης, αξιολόγηση αίτησης, έγκριση αίτησης, Ενημέρωση υποψηφίου."/>
          <p:cNvPicPr>
            <a:picLocks noChangeAspect="1"/>
          </p:cNvPicPr>
          <p:nvPr/>
        </p:nvPicPr>
        <p:blipFill>
          <a:blip r:embed="rId3"/>
          <a:stretch>
            <a:fillRect/>
          </a:stretch>
        </p:blipFill>
        <p:spPr>
          <a:xfrm>
            <a:off x="914399" y="2438401"/>
            <a:ext cx="7635585" cy="1274088"/>
          </a:xfrm>
          <a:prstGeom prst="rect">
            <a:avLst/>
          </a:prstGeom>
        </p:spPr>
      </p:pic>
      <p:sp>
        <p:nvSpPr>
          <p:cNvPr id="7" name="Θέση υποσέλιδου 1" descr="."/>
          <p:cNvSpPr>
            <a:spLocks noGrp="1"/>
          </p:cNvSpPr>
          <p:nvPr>
            <p:ph type="ftr" sz="quarter" idx="11"/>
          </p:nvPr>
        </p:nvSpPr>
        <p:spPr>
          <a:xfrm>
            <a:off x="2438400" y="6356350"/>
            <a:ext cx="35814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960479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Autofit/>
          </a:bodyPr>
          <a:lstStyle/>
          <a:p>
            <a:r>
              <a:rPr lang="el-GR" sz="3600" b="1" dirty="0"/>
              <a:t>Παράδειγμα δημόσιας διεργασίας</a:t>
            </a:r>
          </a:p>
        </p:txBody>
      </p:sp>
      <p:pic>
        <p:nvPicPr>
          <p:cNvPr id="4" name="Εικόνα 3" descr="[DECORATIVE]"/>
          <p:cNvPicPr>
            <a:picLocks noChangeAspect="1"/>
          </p:cNvPicPr>
          <p:nvPr/>
        </p:nvPicPr>
        <p:blipFill>
          <a:blip r:embed="rId3"/>
          <a:stretch>
            <a:fillRect/>
          </a:stretch>
        </p:blipFill>
        <p:spPr>
          <a:xfrm>
            <a:off x="654980" y="1584800"/>
            <a:ext cx="7834039" cy="3688400"/>
          </a:xfrm>
          <a:prstGeom prst="rect">
            <a:avLst/>
          </a:prstGeom>
        </p:spPr>
      </p:pic>
      <p:sp>
        <p:nvSpPr>
          <p:cNvPr id="7" name="Θέση υποσέλιδου 1" descr="."/>
          <p:cNvSpPr>
            <a:spLocks noGrp="1"/>
          </p:cNvSpPr>
          <p:nvPr>
            <p:ph type="ftr" sz="quarter" idx="11"/>
          </p:nvPr>
        </p:nvSpPr>
        <p:spPr>
          <a:xfrm>
            <a:off x="2743200" y="6356350"/>
            <a:ext cx="39624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47880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274638"/>
            <a:ext cx="8991600" cy="1143000"/>
          </a:xfrm>
        </p:spPr>
        <p:txBody>
          <a:bodyPr>
            <a:normAutofit/>
          </a:bodyPr>
          <a:lstStyle/>
          <a:p>
            <a:r>
              <a:rPr lang="el-GR" b="1" dirty="0"/>
              <a:t>Παράδειγμα συνεργασίας</a:t>
            </a:r>
          </a:p>
        </p:txBody>
      </p:sp>
      <p:pic>
        <p:nvPicPr>
          <p:cNvPr id="3" name="Εικόνα 2" descr="[DECORATIVE]"/>
          <p:cNvPicPr>
            <a:picLocks noChangeAspect="1"/>
          </p:cNvPicPr>
          <p:nvPr/>
        </p:nvPicPr>
        <p:blipFill>
          <a:blip r:embed="rId3"/>
          <a:stretch>
            <a:fillRect/>
          </a:stretch>
        </p:blipFill>
        <p:spPr>
          <a:xfrm>
            <a:off x="465988" y="1752600"/>
            <a:ext cx="8212024" cy="3383573"/>
          </a:xfrm>
          <a:prstGeom prst="rect">
            <a:avLst/>
          </a:prstGeom>
        </p:spPr>
      </p:pic>
      <p:sp>
        <p:nvSpPr>
          <p:cNvPr id="7" name="Θέση υποσέλιδου 1" descr="."/>
          <p:cNvSpPr>
            <a:spLocks noGrp="1"/>
          </p:cNvSpPr>
          <p:nvPr>
            <p:ph type="ftr" sz="quarter" idx="11"/>
          </p:nvPr>
        </p:nvSpPr>
        <p:spPr>
          <a:xfrm>
            <a:off x="2590800" y="6356350"/>
            <a:ext cx="39624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36152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274638"/>
            <a:ext cx="8991600" cy="1143000"/>
          </a:xfrm>
        </p:spPr>
        <p:txBody>
          <a:bodyPr>
            <a:normAutofit/>
          </a:bodyPr>
          <a:lstStyle/>
          <a:p>
            <a:r>
              <a:rPr lang="el-GR" b="1" dirty="0"/>
              <a:t>Παράδειγμα χορογραφίας</a:t>
            </a:r>
          </a:p>
        </p:txBody>
      </p:sp>
      <p:pic>
        <p:nvPicPr>
          <p:cNvPr id="3" name="Εικόνα 2" descr="[DECORATIVE]"/>
          <p:cNvPicPr>
            <a:picLocks noChangeAspect="1"/>
          </p:cNvPicPr>
          <p:nvPr/>
        </p:nvPicPr>
        <p:blipFill>
          <a:blip r:embed="rId3"/>
          <a:stretch>
            <a:fillRect/>
          </a:stretch>
        </p:blipFill>
        <p:spPr>
          <a:xfrm>
            <a:off x="533400" y="1417638"/>
            <a:ext cx="7998645" cy="4462659"/>
          </a:xfrm>
          <a:prstGeom prst="rect">
            <a:avLst/>
          </a:prstGeom>
        </p:spPr>
      </p:pic>
      <p:sp>
        <p:nvSpPr>
          <p:cNvPr id="7" name="Θέση υποσέλιδου 1" descr="."/>
          <p:cNvSpPr>
            <a:spLocks noGrp="1"/>
          </p:cNvSpPr>
          <p:nvPr>
            <p:ph type="ftr" sz="quarter" idx="11"/>
          </p:nvPr>
        </p:nvSpPr>
        <p:spPr>
          <a:xfrm>
            <a:off x="2286000" y="6356350"/>
            <a:ext cx="37338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506418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Γεγονότα </a:t>
            </a:r>
            <a:r>
              <a:rPr lang="en-US" sz="4000" b="1" dirty="0"/>
              <a:t>BPMN</a:t>
            </a:r>
            <a:endParaRPr lang="el-GR" sz="4000" b="1" dirty="0"/>
          </a:p>
        </p:txBody>
      </p:sp>
      <p:pic>
        <p:nvPicPr>
          <p:cNvPr id="3" name="Εικόνα 2" descr="Γεγονός αρχής. γεγονός τέλους, ενδιάμεσο γεγονός."/>
          <p:cNvPicPr>
            <a:picLocks noChangeAspect="1"/>
          </p:cNvPicPr>
          <p:nvPr/>
        </p:nvPicPr>
        <p:blipFill>
          <a:blip r:embed="rId4"/>
          <a:stretch>
            <a:fillRect/>
          </a:stretch>
        </p:blipFill>
        <p:spPr>
          <a:xfrm>
            <a:off x="685800" y="1676400"/>
            <a:ext cx="3389670" cy="3761558"/>
          </a:xfrm>
          <a:prstGeom prst="rect">
            <a:avLst/>
          </a:prstGeom>
        </p:spPr>
      </p:pic>
      <p:sp>
        <p:nvSpPr>
          <p:cNvPr id="6" name="Ορθογώνιο 5"/>
          <p:cNvSpPr/>
          <p:nvPr>
            <p:custDataLst>
              <p:tags r:id="rId2"/>
            </p:custDataLst>
          </p:nvPr>
        </p:nvSpPr>
        <p:spPr>
          <a:xfrm>
            <a:off x="4495800" y="1524000"/>
            <a:ext cx="4572000" cy="3416320"/>
          </a:xfrm>
          <a:prstGeom prst="rect">
            <a:avLst/>
          </a:prstGeom>
        </p:spPr>
        <p:txBody>
          <a:bodyPr>
            <a:spAutoFit/>
          </a:bodyPr>
          <a:lstStyle/>
          <a:p>
            <a:r>
              <a:rPr lang="en-US" dirty="0" err="1">
                <a:latin typeface="Times New Roman" panose="02020603050405020304" pitchFamily="18" charset="0"/>
                <a:ea typeface="Times New Roman" panose="02020603050405020304" pitchFamily="18" charset="0"/>
              </a:rPr>
              <a:t>Γεγονός</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είν</a:t>
            </a:r>
            <a:r>
              <a:rPr lang="en-US" dirty="0">
                <a:latin typeface="Times New Roman" panose="02020603050405020304" pitchFamily="18" charset="0"/>
                <a:ea typeface="Times New Roman" panose="02020603050405020304" pitchFamily="18" charset="0"/>
              </a:rPr>
              <a:t>αι κάτι που συμβαίνει κατά τη διάρκεια μιας διεργασίας ή μιας χορογραφίας. Τα </a:t>
            </a:r>
            <a:r>
              <a:rPr lang="en-US" dirty="0" err="1">
                <a:latin typeface="Times New Roman" panose="02020603050405020304" pitchFamily="18" charset="0"/>
                <a:ea typeface="Times New Roman" panose="02020603050405020304" pitchFamily="18" charset="0"/>
              </a:rPr>
              <a:t>γεγονότ</a:t>
            </a:r>
            <a:r>
              <a:rPr lang="en-US" dirty="0">
                <a:latin typeface="Times New Roman" panose="02020603050405020304" pitchFamily="18" charset="0"/>
                <a:ea typeface="Times New Roman" panose="02020603050405020304" pitchFamily="18" charset="0"/>
              </a:rPr>
              <a:t>α επηρεάζουν τη ροή του μοντέλου και συνήθως παράγονται από μια αιτία (trigger) ή έχουν ένα αποτέλεσμα (result).  Τα </a:t>
            </a:r>
            <a:r>
              <a:rPr lang="en-US" dirty="0" err="1">
                <a:latin typeface="Times New Roman" panose="02020603050405020304" pitchFamily="18" charset="0"/>
                <a:ea typeface="Times New Roman" panose="02020603050405020304" pitchFamily="18" charset="0"/>
              </a:rPr>
              <a:t>γεγονότ</a:t>
            </a:r>
            <a:r>
              <a:rPr lang="en-US" dirty="0">
                <a:latin typeface="Times New Roman" panose="02020603050405020304" pitchFamily="18" charset="0"/>
                <a:ea typeface="Times New Roman" panose="02020603050405020304" pitchFamily="18" charset="0"/>
              </a:rPr>
              <a:t>α συμβολίζονται με έναν κύκλο, ο οποίος μπορεί να εμπεριέχει ένα σύμβολο που υποδηλώνει το είδος της αιτίας ή του αποτελέσματος (βλέπε Πίνακα 5.2). Υπ</a:t>
            </a:r>
            <a:r>
              <a:rPr lang="en-US" dirty="0" err="1">
                <a:latin typeface="Times New Roman" panose="02020603050405020304" pitchFamily="18" charset="0"/>
                <a:ea typeface="Times New Roman" panose="02020603050405020304" pitchFamily="18" charset="0"/>
              </a:rPr>
              <a:t>άρχουν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τριών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ειδών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γεγονότ</a:t>
            </a:r>
            <a:r>
              <a:rPr lang="en-US" dirty="0">
                <a:latin typeface="Times New Roman" panose="02020603050405020304" pitchFamily="18" charset="0"/>
                <a:ea typeface="Times New Roman" panose="02020603050405020304" pitchFamily="18" charset="0"/>
              </a:rPr>
              <a:t>α ανάλογα με το σημείο της ροής στο οποίο χρησιμοποιούνται: </a:t>
            </a:r>
            <a:r>
              <a:rPr lang="en-US" b="1" dirty="0">
                <a:latin typeface="Times New Roman" panose="02020603050405020304" pitchFamily="18" charset="0"/>
                <a:ea typeface="Times New Roman" panose="02020603050405020304" pitchFamily="18" charset="0"/>
              </a:rPr>
              <a:t>τα γεγονότα αρχής, τα ενδιάμεσα γεγονότα και τα γεγονότα τέλους</a:t>
            </a:r>
            <a:r>
              <a:rPr lang="en-US" dirty="0">
                <a:latin typeface="Times New Roman" panose="02020603050405020304" pitchFamily="18" charset="0"/>
                <a:ea typeface="Times New Roman" panose="02020603050405020304" pitchFamily="18" charset="0"/>
              </a:rPr>
              <a:t>.</a:t>
            </a:r>
            <a:endParaRPr lang="el-GR" dirty="0"/>
          </a:p>
        </p:txBody>
      </p:sp>
      <p:sp>
        <p:nvSpPr>
          <p:cNvPr id="7" name="Θέση υποσέλιδου 1" descr="."/>
          <p:cNvSpPr>
            <a:spLocks noGrp="1"/>
          </p:cNvSpPr>
          <p:nvPr>
            <p:ph type="ftr" sz="quarter" idx="11"/>
          </p:nvPr>
        </p:nvSpPr>
        <p:spPr>
          <a:xfrm>
            <a:off x="2590800" y="6356350"/>
            <a:ext cx="40386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09878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smtClean="0"/>
              <a:t>Δραστηριότητες </a:t>
            </a:r>
            <a:r>
              <a:rPr lang="en-US" sz="4000" b="1" dirty="0"/>
              <a:t>BPMN</a:t>
            </a:r>
            <a:endParaRPr lang="el-GR" sz="4000" b="1" dirty="0"/>
          </a:p>
        </p:txBody>
      </p:sp>
      <p:pic>
        <p:nvPicPr>
          <p:cNvPr id="8" name="Εικόνα 7" descr="[DECORATIVE]"/>
          <p:cNvPicPr>
            <a:picLocks noChangeAspect="1"/>
          </p:cNvPicPr>
          <p:nvPr/>
        </p:nvPicPr>
        <p:blipFill>
          <a:blip r:embed="rId3"/>
          <a:stretch>
            <a:fillRect/>
          </a:stretch>
        </p:blipFill>
        <p:spPr>
          <a:xfrm>
            <a:off x="762000" y="1371600"/>
            <a:ext cx="2411865" cy="4724419"/>
          </a:xfrm>
          <a:prstGeom prst="rect">
            <a:avLst/>
          </a:prstGeom>
        </p:spPr>
      </p:pic>
      <p:sp>
        <p:nvSpPr>
          <p:cNvPr id="4" name="Ορθογώνιο 3"/>
          <p:cNvSpPr/>
          <p:nvPr/>
        </p:nvSpPr>
        <p:spPr>
          <a:xfrm>
            <a:off x="3886200" y="1447800"/>
            <a:ext cx="4953000" cy="4524315"/>
          </a:xfrm>
          <a:prstGeom prst="rect">
            <a:avLst/>
          </a:prstGeom>
        </p:spPr>
        <p:txBody>
          <a:bodyPr wrap="square">
            <a:spAutoFit/>
          </a:bodyPr>
          <a:lstStyle/>
          <a:p>
            <a:pPr marL="285750" indent="-285750">
              <a:buFont typeface="Arial" panose="020B0604020202020204" pitchFamily="34" charset="0"/>
              <a:buChar char="•"/>
            </a:pPr>
            <a:r>
              <a:rPr lang="el-GR" dirty="0"/>
              <a:t>Μια δραστηριότητα είναι ένας γενικός όρος που χρησιμοποιείται για το έργο που παράγει μια επιχείρηση. </a:t>
            </a:r>
            <a:endParaRPr lang="el-GR" dirty="0" smtClean="0"/>
          </a:p>
          <a:p>
            <a:pPr marL="285750" indent="-285750">
              <a:buFont typeface="Arial" panose="020B0604020202020204" pitchFamily="34" charset="0"/>
              <a:buChar char="•"/>
            </a:pPr>
            <a:r>
              <a:rPr lang="el-GR" dirty="0" smtClean="0"/>
              <a:t>Μια </a:t>
            </a:r>
            <a:r>
              <a:rPr lang="el-GR" dirty="0"/>
              <a:t>δραστηριότητα μπορεί να είναι ατομική (</a:t>
            </a:r>
            <a:r>
              <a:rPr lang="el-GR" dirty="0" err="1"/>
              <a:t>atomic</a:t>
            </a:r>
            <a:r>
              <a:rPr lang="el-GR" dirty="0"/>
              <a:t>) ή σύνθετη (non-</a:t>
            </a:r>
            <a:r>
              <a:rPr lang="el-GR" dirty="0" err="1"/>
              <a:t>atomic</a:t>
            </a:r>
            <a:r>
              <a:rPr lang="el-GR" dirty="0"/>
              <a:t>). </a:t>
            </a:r>
            <a:endParaRPr lang="el-GR" dirty="0" smtClean="0"/>
          </a:p>
          <a:p>
            <a:pPr marL="285750" indent="-285750">
              <a:buFont typeface="Arial" panose="020B0604020202020204" pitchFamily="34" charset="0"/>
              <a:buChar char="•"/>
            </a:pPr>
            <a:r>
              <a:rPr lang="el-GR" dirty="0" smtClean="0"/>
              <a:t>Οι </a:t>
            </a:r>
            <a:r>
              <a:rPr lang="el-GR" dirty="0"/>
              <a:t>δραστηριότητες μπορεί να είναι είτε δράσεις (</a:t>
            </a:r>
            <a:r>
              <a:rPr lang="el-GR" dirty="0" err="1"/>
              <a:t>tasks</a:t>
            </a:r>
            <a:r>
              <a:rPr lang="el-GR" dirty="0"/>
              <a:t>), είτε </a:t>
            </a:r>
            <a:r>
              <a:rPr lang="el-GR" dirty="0" err="1"/>
              <a:t>υπο</a:t>
            </a:r>
            <a:r>
              <a:rPr lang="el-GR" dirty="0"/>
              <a:t>-διεργασίες (</a:t>
            </a:r>
            <a:r>
              <a:rPr lang="el-GR" dirty="0" err="1"/>
              <a:t>sub-process</a:t>
            </a:r>
            <a:r>
              <a:rPr lang="el-GR" dirty="0"/>
              <a:t>), είτε χορογραφίες. </a:t>
            </a:r>
            <a:endParaRPr lang="el-GR" dirty="0" smtClean="0"/>
          </a:p>
          <a:p>
            <a:pPr marL="285750" indent="-285750">
              <a:buFont typeface="Arial" panose="020B0604020202020204" pitchFamily="34" charset="0"/>
              <a:buChar char="•"/>
            </a:pPr>
            <a:r>
              <a:rPr lang="el-GR" dirty="0" smtClean="0"/>
              <a:t>Οι </a:t>
            </a:r>
            <a:r>
              <a:rPr lang="el-GR" dirty="0"/>
              <a:t>δραστηριότητες χρησιμοποιούνται τόσο</a:t>
            </a:r>
            <a:br>
              <a:rPr lang="el-GR" dirty="0"/>
            </a:br>
            <a:r>
              <a:rPr lang="el-GR" dirty="0"/>
              <a:t>σε τυποποιημένες διεργασίες όσο και σε χορογραφίες. </a:t>
            </a:r>
            <a:endParaRPr lang="el-GR" dirty="0" smtClean="0"/>
          </a:p>
          <a:p>
            <a:pPr marL="285750" indent="-285750">
              <a:buFont typeface="Arial" panose="020B0604020202020204" pitchFamily="34" charset="0"/>
              <a:buChar char="•"/>
            </a:pPr>
            <a:r>
              <a:rPr lang="el-GR" dirty="0" smtClean="0"/>
              <a:t>Επίσης </a:t>
            </a:r>
            <a:r>
              <a:rPr lang="el-GR" dirty="0"/>
              <a:t>είναι δυνατόν να ορίσουμε τον τύπο της κάθε δραστηριότητας. </a:t>
            </a:r>
            <a:endParaRPr lang="el-GR" dirty="0" smtClean="0"/>
          </a:p>
          <a:p>
            <a:pPr marL="285750" indent="-285750">
              <a:buFont typeface="Arial" panose="020B0604020202020204" pitchFamily="34" charset="0"/>
              <a:buChar char="•"/>
            </a:pPr>
            <a:r>
              <a:rPr lang="el-GR" dirty="0" smtClean="0"/>
              <a:t>O </a:t>
            </a:r>
            <a:r>
              <a:rPr lang="el-GR" dirty="0"/>
              <a:t>τύπος προσδιορίζει το είδος της δράσης (</a:t>
            </a:r>
            <a:r>
              <a:rPr lang="el-GR" dirty="0" err="1"/>
              <a:t>task</a:t>
            </a:r>
            <a:r>
              <a:rPr lang="el-GR" dirty="0"/>
              <a:t>) που εκτελείται στη ροή της </a:t>
            </a:r>
            <a:r>
              <a:rPr lang="el-GR" dirty="0" smtClean="0"/>
              <a:t>δραστηριότητας. </a:t>
            </a:r>
            <a:endParaRPr lang="el-GR" dirty="0"/>
          </a:p>
        </p:txBody>
      </p:sp>
      <p:sp>
        <p:nvSpPr>
          <p:cNvPr id="7" name="Θέση υποσέλιδου 1" descr="."/>
          <p:cNvSpPr>
            <a:spLocks noGrp="1"/>
          </p:cNvSpPr>
          <p:nvPr>
            <p:ph type="ftr" sz="quarter" idx="11"/>
          </p:nvPr>
        </p:nvSpPr>
        <p:spPr>
          <a:xfrm>
            <a:off x="2590800" y="6356350"/>
            <a:ext cx="40386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549121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Άλλα στοιχεία της  ΒΡΜΝ</a:t>
            </a:r>
          </a:p>
        </p:txBody>
      </p:sp>
      <p:pic>
        <p:nvPicPr>
          <p:cNvPr id="9" name="Εικόνα 8" descr="[DECORATIVE]"/>
          <p:cNvPicPr>
            <a:picLocks noChangeAspect="1"/>
          </p:cNvPicPr>
          <p:nvPr/>
        </p:nvPicPr>
        <p:blipFill>
          <a:blip r:embed="rId3"/>
          <a:stretch>
            <a:fillRect/>
          </a:stretch>
        </p:blipFill>
        <p:spPr>
          <a:xfrm>
            <a:off x="214853" y="1828800"/>
            <a:ext cx="5265501" cy="3566622"/>
          </a:xfrm>
          <a:prstGeom prst="rect">
            <a:avLst/>
          </a:prstGeom>
        </p:spPr>
      </p:pic>
      <p:pic>
        <p:nvPicPr>
          <p:cNvPr id="10" name="Εικόνα 9" descr="[DECORATIVE]"/>
          <p:cNvPicPr>
            <a:picLocks noChangeAspect="1"/>
          </p:cNvPicPr>
          <p:nvPr/>
        </p:nvPicPr>
        <p:blipFill>
          <a:blip r:embed="rId4"/>
          <a:stretch>
            <a:fillRect/>
          </a:stretch>
        </p:blipFill>
        <p:spPr>
          <a:xfrm>
            <a:off x="6660823" y="1281368"/>
            <a:ext cx="1782470" cy="4661486"/>
          </a:xfrm>
          <a:prstGeom prst="rect">
            <a:avLst/>
          </a:prstGeom>
        </p:spPr>
      </p:pic>
      <p:sp>
        <p:nvSpPr>
          <p:cNvPr id="7" name="Θέση υποσέλιδου 1" descr="."/>
          <p:cNvSpPr>
            <a:spLocks noGrp="1"/>
          </p:cNvSpPr>
          <p:nvPr>
            <p:ph type="ftr" sz="quarter" idx="11"/>
          </p:nvPr>
        </p:nvSpPr>
        <p:spPr>
          <a:xfrm>
            <a:off x="2590800" y="6356350"/>
            <a:ext cx="40386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853402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στο πλαίσιο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a:t>
            </a:r>
            <a:r>
              <a:rPr lang="el-GR" sz="2000" b="1" dirty="0" smtClean="0">
                <a:solidFill>
                  <a:prstClr val="black"/>
                </a:solidFill>
                <a:latin typeface="Calibri" panose="020F0502020204030204" pitchFamily="34" charset="0"/>
              </a:rPr>
              <a:t>Τ.Ε.Ι. </a:t>
            </a:r>
            <a:r>
              <a:rPr lang="el-GR" sz="2000" b="1" dirty="0">
                <a:solidFill>
                  <a:prstClr val="black"/>
                </a:solidFill>
                <a:latin typeface="Calibri" panose="020F0502020204030204" pitchFamily="34" charset="0"/>
              </a:rPr>
              <a:t>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573475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600" b="1" dirty="0"/>
              <a:t>Επεξήγηση βασικών στοιχείων </a:t>
            </a:r>
            <a:r>
              <a:rPr lang="en-US" sz="3600" b="1" dirty="0"/>
              <a:t>BPMN.</a:t>
            </a:r>
            <a:endParaRPr lang="el-GR" sz="3600" b="1" dirty="0"/>
          </a:p>
        </p:txBody>
      </p:sp>
      <p:pic>
        <p:nvPicPr>
          <p:cNvPr id="4" name="Εικόνα 3" descr="[DECORATIVE]"/>
          <p:cNvPicPr>
            <a:picLocks noChangeAspect="1"/>
          </p:cNvPicPr>
          <p:nvPr/>
        </p:nvPicPr>
        <p:blipFill>
          <a:blip r:embed="rId3"/>
          <a:stretch>
            <a:fillRect/>
          </a:stretch>
        </p:blipFill>
        <p:spPr>
          <a:xfrm>
            <a:off x="578774" y="1447800"/>
            <a:ext cx="7986452" cy="4224894"/>
          </a:xfrm>
          <a:prstGeom prst="rect">
            <a:avLst/>
          </a:prstGeom>
        </p:spPr>
      </p:pic>
      <p:sp>
        <p:nvSpPr>
          <p:cNvPr id="7" name="Θέση υποσέλιδου 1" descr="."/>
          <p:cNvSpPr>
            <a:spLocks noGrp="1"/>
          </p:cNvSpPr>
          <p:nvPr>
            <p:ph type="ftr" sz="quarter" idx="11"/>
          </p:nvPr>
        </p:nvSpPr>
        <p:spPr>
          <a:xfrm>
            <a:off x="3124200" y="6356350"/>
            <a:ext cx="36576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995310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b="1" dirty="0"/>
              <a:t>Γεγονότα </a:t>
            </a:r>
            <a:r>
              <a:rPr lang="el-GR" b="1" dirty="0" smtClean="0"/>
              <a:t> (1)</a:t>
            </a:r>
            <a:endParaRPr lang="el-GR" b="1" dirty="0"/>
          </a:p>
        </p:txBody>
      </p:sp>
      <p:pic>
        <p:nvPicPr>
          <p:cNvPr id="3" name="Εικόνα 2" descr="[DECORATIVE]"/>
          <p:cNvPicPr>
            <a:picLocks noChangeAspect="1"/>
          </p:cNvPicPr>
          <p:nvPr/>
        </p:nvPicPr>
        <p:blipFill>
          <a:blip r:embed="rId3"/>
          <a:stretch>
            <a:fillRect/>
          </a:stretch>
        </p:blipFill>
        <p:spPr>
          <a:xfrm>
            <a:off x="304592" y="1143000"/>
            <a:ext cx="8534816" cy="4996254"/>
          </a:xfrm>
          <a:prstGeom prst="rect">
            <a:avLst/>
          </a:prstGeom>
        </p:spPr>
      </p:pic>
      <p:sp>
        <p:nvSpPr>
          <p:cNvPr id="7" name="Θέση υποσέλιδου 1" descr="."/>
          <p:cNvSpPr>
            <a:spLocks noGrp="1"/>
          </p:cNvSpPr>
          <p:nvPr>
            <p:ph type="ftr" sz="quarter" idx="11"/>
          </p:nvPr>
        </p:nvSpPr>
        <p:spPr>
          <a:xfrm>
            <a:off x="2743200" y="6356350"/>
            <a:ext cx="36576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656245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b="1" dirty="0"/>
              <a:t>Γεγονότα </a:t>
            </a:r>
            <a:r>
              <a:rPr lang="el-GR" b="1" dirty="0" smtClean="0"/>
              <a:t> (2)</a:t>
            </a:r>
            <a:endParaRPr lang="el-GR" b="1" dirty="0"/>
          </a:p>
        </p:txBody>
      </p:sp>
      <p:pic>
        <p:nvPicPr>
          <p:cNvPr id="4" name="Εικόνα 3" descr="[DECORATIVE]"/>
          <p:cNvPicPr>
            <a:picLocks noChangeAspect="1"/>
          </p:cNvPicPr>
          <p:nvPr/>
        </p:nvPicPr>
        <p:blipFill>
          <a:blip r:embed="rId3"/>
          <a:stretch>
            <a:fillRect/>
          </a:stretch>
        </p:blipFill>
        <p:spPr>
          <a:xfrm>
            <a:off x="533192" y="1447800"/>
            <a:ext cx="8077616" cy="4446535"/>
          </a:xfrm>
          <a:prstGeom prst="rect">
            <a:avLst/>
          </a:prstGeom>
        </p:spPr>
      </p:pic>
      <p:sp>
        <p:nvSpPr>
          <p:cNvPr id="7" name="Θέση υποσέλιδου 1" descr="."/>
          <p:cNvSpPr>
            <a:spLocks noGrp="1"/>
          </p:cNvSpPr>
          <p:nvPr>
            <p:ph type="ftr" sz="quarter" idx="11"/>
          </p:nvPr>
        </p:nvSpPr>
        <p:spPr>
          <a:xfrm>
            <a:off x="2743200" y="6356350"/>
            <a:ext cx="36576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726909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b="1" dirty="0"/>
              <a:t>Παραδείγματα</a:t>
            </a:r>
          </a:p>
        </p:txBody>
      </p:sp>
      <p:pic>
        <p:nvPicPr>
          <p:cNvPr id="6" name="Picture 2" descr="[DECORATIVE]"/>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2055963" cy="954359"/>
          </a:xfrm>
          <a:prstGeom prst="rect">
            <a:avLst/>
          </a:prstGeom>
          <a:noFill/>
          <a:ln>
            <a:noFill/>
          </a:ln>
        </p:spPr>
      </p:pic>
      <p:sp>
        <p:nvSpPr>
          <p:cNvPr id="8" name="Rectangle 3"/>
          <p:cNvSpPr/>
          <p:nvPr/>
        </p:nvSpPr>
        <p:spPr>
          <a:xfrm>
            <a:off x="2066849" y="1532951"/>
            <a:ext cx="3093611" cy="1200329"/>
          </a:xfrm>
          <a:prstGeom prst="rect">
            <a:avLst/>
          </a:prstGeom>
        </p:spPr>
        <p:txBody>
          <a:bodyPr wrap="square">
            <a:spAutoFit/>
          </a:bodyPr>
          <a:lstStyle/>
          <a:p>
            <a:r>
              <a:rPr lang="el-GR" dirty="0">
                <a:latin typeface="Arial" panose="020B0604020202020204" pitchFamily="34" charset="0"/>
                <a:ea typeface="MS Mincho" panose="02020609040205080304" pitchFamily="49" charset="-128"/>
                <a:cs typeface="Arial" panose="020B0604020202020204" pitchFamily="34" charset="0"/>
              </a:rPr>
              <a:t>Μια διεργασία ξεκινά μετά τη λήψη ενός μηνύματος σε ένα αρχικό γεγονός.</a:t>
            </a:r>
          </a:p>
          <a:p>
            <a:r>
              <a:rPr lang="el-GR" dirty="0">
                <a:latin typeface="Arial" panose="020B0604020202020204" pitchFamily="34" charset="0"/>
                <a:ea typeface="MS Mincho" panose="02020609040205080304" pitchFamily="49" charset="-128"/>
                <a:cs typeface="Arial" panose="020B0604020202020204" pitchFamily="34" charset="0"/>
              </a:rPr>
              <a:t> </a:t>
            </a:r>
            <a:endParaRPr lang="el-GR" dirty="0">
              <a:effectLst/>
              <a:latin typeface="Arial" panose="020B0604020202020204" pitchFamily="34" charset="0"/>
              <a:ea typeface="MS Mincho" panose="02020609040205080304" pitchFamily="49" charset="-128"/>
              <a:cs typeface="Arial" panose="020B0604020202020204" pitchFamily="34" charset="0"/>
            </a:endParaRPr>
          </a:p>
        </p:txBody>
      </p:sp>
      <p:pic>
        <p:nvPicPr>
          <p:cNvPr id="9" name="Picture 4" descr="[DECORATIVE]"/>
          <p:cNvPicPr/>
          <p:nvPr/>
        </p:nvPicPr>
        <p:blipFill>
          <a:blip r:embed="rId4">
            <a:extLst>
              <a:ext uri="{28A0092B-C50C-407E-A947-70E740481C1C}">
                <a14:useLocalDpi xmlns:a14="http://schemas.microsoft.com/office/drawing/2010/main" val="0"/>
              </a:ext>
            </a:extLst>
          </a:blip>
          <a:srcRect/>
          <a:stretch>
            <a:fillRect/>
          </a:stretch>
        </p:blipFill>
        <p:spPr bwMode="auto">
          <a:xfrm>
            <a:off x="-11405" y="4062871"/>
            <a:ext cx="2648905" cy="840105"/>
          </a:xfrm>
          <a:prstGeom prst="rect">
            <a:avLst/>
          </a:prstGeom>
          <a:noFill/>
          <a:ln>
            <a:noFill/>
          </a:ln>
        </p:spPr>
      </p:pic>
      <p:sp>
        <p:nvSpPr>
          <p:cNvPr id="10" name="Rectangle 5"/>
          <p:cNvSpPr/>
          <p:nvPr/>
        </p:nvSpPr>
        <p:spPr>
          <a:xfrm>
            <a:off x="2706513" y="3899846"/>
            <a:ext cx="2825498" cy="1200329"/>
          </a:xfrm>
          <a:prstGeom prst="rect">
            <a:avLst/>
          </a:prstGeom>
        </p:spPr>
        <p:txBody>
          <a:bodyPr wrap="square">
            <a:spAutoFit/>
          </a:bodyPr>
          <a:lstStyle/>
          <a:p>
            <a:r>
              <a:rPr lang="el-GR" dirty="0" smtClean="0">
                <a:latin typeface="Arial" panose="020B0604020202020204" pitchFamily="34" charset="0"/>
                <a:ea typeface="Times New Roman" panose="02020603050405020304" pitchFamily="18" charset="0"/>
                <a:cs typeface="Arial" panose="020B0604020202020204" pitchFamily="34" charset="0"/>
              </a:rPr>
              <a:t>Η </a:t>
            </a:r>
            <a:r>
              <a:rPr lang="en-US" dirty="0" err="1" smtClean="0">
                <a:latin typeface="Arial" panose="020B0604020202020204" pitchFamily="34" charset="0"/>
                <a:ea typeface="Times New Roman" panose="02020603050405020304" pitchFamily="18" charset="0"/>
                <a:cs typeface="Arial" panose="020B0604020202020204" pitchFamily="34" charset="0"/>
              </a:rPr>
              <a:t>διεργ</a:t>
            </a:r>
            <a:r>
              <a:rPr lang="en-US" dirty="0" smtClean="0">
                <a:latin typeface="Arial" panose="020B0604020202020204" pitchFamily="34" charset="0"/>
                <a:ea typeface="Times New Roman" panose="02020603050405020304" pitchFamily="18" charset="0"/>
                <a:cs typeface="Arial" panose="020B0604020202020204" pitchFamily="34" charset="0"/>
              </a:rPr>
              <a:t>ασία </a:t>
            </a:r>
            <a:r>
              <a:rPr lang="en-US" dirty="0">
                <a:latin typeface="Arial" panose="020B0604020202020204" pitchFamily="34" charset="0"/>
                <a:ea typeface="Times New Roman" panose="02020603050405020304" pitchFamily="18" charset="0"/>
                <a:cs typeface="Arial" panose="020B0604020202020204" pitchFamily="34" charset="0"/>
              </a:rPr>
              <a:t>ξεκινά περιοδικά μετά την παρέλευση Χ μονάδων χρόνου.</a:t>
            </a:r>
            <a:endParaRPr lang="el-GR" dirty="0">
              <a:latin typeface="Arial" panose="020B0604020202020204" pitchFamily="34" charset="0"/>
              <a:cs typeface="Arial" panose="020B0604020202020204" pitchFamily="34" charset="0"/>
            </a:endParaRPr>
          </a:p>
        </p:txBody>
      </p:sp>
      <p:pic>
        <p:nvPicPr>
          <p:cNvPr id="11" name="Picture 6" descr="[DECORATIVE]"/>
          <p:cNvPicPr/>
          <p:nvPr/>
        </p:nvPicPr>
        <p:blipFill>
          <a:blip r:embed="rId5">
            <a:extLst>
              <a:ext uri="{28A0092B-C50C-407E-A947-70E740481C1C}">
                <a14:useLocalDpi xmlns:a14="http://schemas.microsoft.com/office/drawing/2010/main" val="0"/>
              </a:ext>
            </a:extLst>
          </a:blip>
          <a:srcRect/>
          <a:stretch>
            <a:fillRect/>
          </a:stretch>
        </p:blipFill>
        <p:spPr bwMode="auto">
          <a:xfrm>
            <a:off x="5534709" y="1479880"/>
            <a:ext cx="2713355" cy="840105"/>
          </a:xfrm>
          <a:prstGeom prst="rect">
            <a:avLst/>
          </a:prstGeom>
          <a:noFill/>
          <a:ln>
            <a:noFill/>
          </a:ln>
        </p:spPr>
      </p:pic>
      <p:sp>
        <p:nvSpPr>
          <p:cNvPr id="12" name="Rectangle 7"/>
          <p:cNvSpPr/>
          <p:nvPr/>
        </p:nvSpPr>
        <p:spPr>
          <a:xfrm>
            <a:off x="5532011" y="2346683"/>
            <a:ext cx="3421489" cy="1200329"/>
          </a:xfrm>
          <a:prstGeom prst="rect">
            <a:avLst/>
          </a:prstGeom>
        </p:spPr>
        <p:txBody>
          <a:bodyPr wrap="square">
            <a:spAutoFit/>
          </a:bodyPr>
          <a:lstStyle/>
          <a:p>
            <a:r>
              <a:rPr lang="el-GR" dirty="0">
                <a:latin typeface="Arial" panose="020B0604020202020204" pitchFamily="34" charset="0"/>
                <a:ea typeface="MS Mincho" panose="02020609040205080304" pitchFamily="49" charset="-128"/>
                <a:cs typeface="Arial" panose="020B0604020202020204" pitchFamily="34" charset="0"/>
              </a:rPr>
              <a:t>Συλλαμβάνεται ένα γεγονός σφάλματος. Χρησιμοποιείται συνήθως στην αρχή </a:t>
            </a:r>
            <a:r>
              <a:rPr lang="el-GR" dirty="0" err="1">
                <a:latin typeface="Arial" panose="020B0604020202020204" pitchFamily="34" charset="0"/>
                <a:ea typeface="MS Mincho" panose="02020609040205080304" pitchFamily="49" charset="-128"/>
                <a:cs typeface="Arial" panose="020B0604020202020204" pitchFamily="34" charset="0"/>
              </a:rPr>
              <a:t>υπο</a:t>
            </a:r>
            <a:r>
              <a:rPr lang="el-GR" dirty="0">
                <a:latin typeface="Arial" panose="020B0604020202020204" pitchFamily="34" charset="0"/>
                <a:ea typeface="MS Mincho" panose="02020609040205080304" pitchFamily="49" charset="-128"/>
                <a:cs typeface="Arial" panose="020B0604020202020204" pitchFamily="34" charset="0"/>
              </a:rPr>
              <a:t>-διεργασιών.</a:t>
            </a:r>
            <a:endParaRPr lang="el-GR" dirty="0">
              <a:effectLst/>
              <a:latin typeface="Arial" panose="020B0604020202020204" pitchFamily="34" charset="0"/>
              <a:ea typeface="MS Mincho" panose="02020609040205080304" pitchFamily="49" charset="-128"/>
              <a:cs typeface="Arial" panose="020B0604020202020204" pitchFamily="34" charset="0"/>
            </a:endParaRPr>
          </a:p>
        </p:txBody>
      </p:sp>
      <p:pic>
        <p:nvPicPr>
          <p:cNvPr id="13" name="Picture 8" descr="[DECORATIVE]"/>
          <p:cNvPicPr/>
          <p:nvPr/>
        </p:nvPicPr>
        <p:blipFill>
          <a:blip r:embed="rId6">
            <a:extLst>
              <a:ext uri="{28A0092B-C50C-407E-A947-70E740481C1C}">
                <a14:useLocalDpi xmlns:a14="http://schemas.microsoft.com/office/drawing/2010/main" val="0"/>
              </a:ext>
            </a:extLst>
          </a:blip>
          <a:srcRect/>
          <a:stretch>
            <a:fillRect/>
          </a:stretch>
        </p:blipFill>
        <p:spPr bwMode="auto">
          <a:xfrm>
            <a:off x="5054261" y="3733834"/>
            <a:ext cx="3899239" cy="1532352"/>
          </a:xfrm>
          <a:prstGeom prst="rect">
            <a:avLst/>
          </a:prstGeom>
          <a:noFill/>
          <a:ln>
            <a:noFill/>
          </a:ln>
        </p:spPr>
      </p:pic>
      <p:sp>
        <p:nvSpPr>
          <p:cNvPr id="14" name="Rectangle 9"/>
          <p:cNvSpPr/>
          <p:nvPr/>
        </p:nvSpPr>
        <p:spPr>
          <a:xfrm>
            <a:off x="5054261" y="5266186"/>
            <a:ext cx="4089739" cy="923330"/>
          </a:xfrm>
          <a:prstGeom prst="rect">
            <a:avLst/>
          </a:prstGeom>
        </p:spPr>
        <p:txBody>
          <a:bodyPr wrap="square">
            <a:spAutoFit/>
          </a:bodyPr>
          <a:lstStyle/>
          <a:p>
            <a:r>
              <a:rPr lang="el-GR" dirty="0">
                <a:latin typeface="Arial" panose="020B0604020202020204" pitchFamily="34" charset="0"/>
                <a:ea typeface="MS Mincho" panose="02020609040205080304" pitchFamily="49" charset="-128"/>
                <a:cs typeface="Arial" panose="020B0604020202020204" pitchFamily="34" charset="0"/>
              </a:rPr>
              <a:t>Η εκτέλεση της διεργασίας καθυστερεί τη λήψη κατάλληλου σήματος από άλλη (εξωτερική) διεργασία.</a:t>
            </a:r>
            <a:endParaRPr lang="el-GR"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7" name="Θέση υποσέλιδου 1" descr="."/>
          <p:cNvSpPr>
            <a:spLocks noGrp="1"/>
          </p:cNvSpPr>
          <p:nvPr>
            <p:ph type="ftr" sz="quarter" idx="11"/>
          </p:nvPr>
        </p:nvSpPr>
        <p:spPr>
          <a:xfrm>
            <a:off x="2667000" y="6356350"/>
            <a:ext cx="39624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611091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b="1" dirty="0"/>
              <a:t>Η αναπαράσταση των δραστηριοτήτων </a:t>
            </a:r>
            <a:r>
              <a:rPr lang="el-GR" b="1" dirty="0" smtClean="0"/>
              <a:t>(1)</a:t>
            </a:r>
            <a:endParaRPr lang="el-GR" b="1" dirty="0"/>
          </a:p>
        </p:txBody>
      </p:sp>
      <p:pic>
        <p:nvPicPr>
          <p:cNvPr id="3" name="Εικόνα 2" descr="επαναληπτική δράση είναι μια δράση που επαναλαμβάνεται πολλές φορές ,.Ακολουθιακή πολλαπλή δράση είναι ένα βήμα που επαναλαμβάνεται πολλές φορές και μπορεί να συμβεί παράλληλα ή διαδοχικά. Δράση Υπηρεσία είναι μια δράση που χρησιμοποιεί μια αυτοματοποιημένη υπηρεσία ή γουεμπ σέρβις."/>
          <p:cNvPicPr>
            <a:picLocks noChangeAspect="1"/>
          </p:cNvPicPr>
          <p:nvPr/>
        </p:nvPicPr>
        <p:blipFill>
          <a:blip r:embed="rId3"/>
          <a:stretch>
            <a:fillRect/>
          </a:stretch>
        </p:blipFill>
        <p:spPr>
          <a:xfrm>
            <a:off x="726032" y="1473200"/>
            <a:ext cx="7986168" cy="4460882"/>
          </a:xfrm>
          <a:prstGeom prst="rect">
            <a:avLst/>
          </a:prstGeom>
        </p:spPr>
      </p:pic>
      <p:sp>
        <p:nvSpPr>
          <p:cNvPr id="7" name="Θέση υποσέλιδου 1" descr="."/>
          <p:cNvSpPr>
            <a:spLocks noGrp="1"/>
          </p:cNvSpPr>
          <p:nvPr>
            <p:ph type="ftr" sz="quarter" idx="11"/>
          </p:nvPr>
        </p:nvSpPr>
        <p:spPr>
          <a:xfrm>
            <a:off x="2209800" y="6356350"/>
            <a:ext cx="38100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805441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b="1" dirty="0"/>
              <a:t>Η αναπαράσταση των δραστηριοτήτων </a:t>
            </a:r>
            <a:r>
              <a:rPr lang="el-GR" b="1" dirty="0" smtClean="0"/>
              <a:t>(2)</a:t>
            </a:r>
            <a:endParaRPr lang="el-GR" b="1" dirty="0"/>
          </a:p>
        </p:txBody>
      </p:sp>
      <p:pic>
        <p:nvPicPr>
          <p:cNvPr id="6" name="Picture 3" descr="[DECORATIVE]"/>
          <p:cNvPicPr>
            <a:picLocks noChangeAspect="1"/>
          </p:cNvPicPr>
          <p:nvPr/>
        </p:nvPicPr>
        <p:blipFill>
          <a:blip r:embed="rId3"/>
          <a:stretch>
            <a:fillRect/>
          </a:stretch>
        </p:blipFill>
        <p:spPr>
          <a:xfrm>
            <a:off x="559254" y="1837896"/>
            <a:ext cx="8105775" cy="4179158"/>
          </a:xfrm>
          <a:prstGeom prst="rect">
            <a:avLst/>
          </a:prstGeom>
        </p:spPr>
      </p:pic>
      <p:sp>
        <p:nvSpPr>
          <p:cNvPr id="7" name="Θέση υποσέλιδου 1" descr="."/>
          <p:cNvSpPr>
            <a:spLocks noGrp="1"/>
          </p:cNvSpPr>
          <p:nvPr>
            <p:ph type="ftr" sz="quarter" idx="11"/>
          </p:nvPr>
        </p:nvSpPr>
        <p:spPr>
          <a:xfrm>
            <a:off x="2209800" y="6356350"/>
            <a:ext cx="38100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479414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b="1" dirty="0"/>
              <a:t>Η αναπαράσταση των δραστηριοτήτων </a:t>
            </a:r>
            <a:r>
              <a:rPr lang="el-GR" b="1" dirty="0" smtClean="0"/>
              <a:t>(3)</a:t>
            </a:r>
            <a:endParaRPr lang="el-GR" b="1" dirty="0"/>
          </a:p>
        </p:txBody>
      </p:sp>
      <p:pic>
        <p:nvPicPr>
          <p:cNvPr id="4" name="Εικόνα 3" descr="[DECORATIVE]"/>
          <p:cNvPicPr>
            <a:picLocks noChangeAspect="1"/>
          </p:cNvPicPr>
          <p:nvPr/>
        </p:nvPicPr>
        <p:blipFill>
          <a:blip r:embed="rId3"/>
          <a:stretch>
            <a:fillRect/>
          </a:stretch>
        </p:blipFill>
        <p:spPr>
          <a:xfrm>
            <a:off x="337768" y="2057400"/>
            <a:ext cx="8367175" cy="3671964"/>
          </a:xfrm>
          <a:prstGeom prst="rect">
            <a:avLst/>
          </a:prstGeom>
        </p:spPr>
      </p:pic>
      <p:sp>
        <p:nvSpPr>
          <p:cNvPr id="7" name="Θέση υποσέλιδου 1" descr="."/>
          <p:cNvSpPr>
            <a:spLocks noGrp="1"/>
          </p:cNvSpPr>
          <p:nvPr>
            <p:ph type="ftr" sz="quarter" idx="11"/>
          </p:nvPr>
        </p:nvSpPr>
        <p:spPr>
          <a:xfrm>
            <a:off x="2209800" y="6356350"/>
            <a:ext cx="38100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658334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600" b="1" dirty="0"/>
              <a:t>Πύλη Αποκλειστικής Διάζευξης Δεδομένων  - </a:t>
            </a:r>
            <a:r>
              <a:rPr lang="el-GR" sz="3600" b="1" dirty="0" err="1"/>
              <a:t>Exclusive</a:t>
            </a:r>
            <a:r>
              <a:rPr lang="el-GR" sz="3600" b="1" dirty="0"/>
              <a:t> </a:t>
            </a:r>
            <a:r>
              <a:rPr lang="el-GR" sz="3600" b="1" dirty="0" err="1"/>
              <a:t>Data</a:t>
            </a:r>
            <a:endParaRPr lang="el-GR" sz="3600" b="1" dirty="0"/>
          </a:p>
        </p:txBody>
      </p:sp>
      <p:sp>
        <p:nvSpPr>
          <p:cNvPr id="4" name="Ορθογώνιο 3"/>
          <p:cNvSpPr/>
          <p:nvPr/>
        </p:nvSpPr>
        <p:spPr>
          <a:xfrm>
            <a:off x="381000" y="1905000"/>
            <a:ext cx="3962400" cy="3970318"/>
          </a:xfrm>
          <a:prstGeom prst="rect">
            <a:avLst/>
          </a:prstGeom>
        </p:spPr>
        <p:txBody>
          <a:bodyPr wrap="square">
            <a:spAutoFit/>
          </a:bodyPr>
          <a:lstStyle/>
          <a:p>
            <a:pPr marL="342900" indent="-342900">
              <a:buFont typeface="Arial" panose="020B0604020202020204" pitchFamily="34" charset="0"/>
              <a:buChar char="•"/>
            </a:pPr>
            <a:r>
              <a:rPr lang="el-GR" sz="2800" dirty="0"/>
              <a:t>Υλοποιούν τη λογική της αποκλειστικής διάζευξης (</a:t>
            </a:r>
            <a:r>
              <a:rPr lang="el-GR" sz="2800" dirty="0" err="1"/>
              <a:t>exclusive</a:t>
            </a:r>
            <a:r>
              <a:rPr lang="el-GR" sz="2800" dirty="0"/>
              <a:t> </a:t>
            </a:r>
            <a:r>
              <a:rPr lang="el-GR" sz="2800" dirty="0" err="1"/>
              <a:t>or</a:t>
            </a:r>
            <a:r>
              <a:rPr lang="el-GR" sz="2800" dirty="0"/>
              <a:t>) με βάση τα δεδομένα. Η λογική της πύλης είναι ότι θα εκτελεστούν ένα από τα δύο εναλλακτικά ενδεχόμενα. </a:t>
            </a:r>
          </a:p>
        </p:txBody>
      </p:sp>
      <p:pic>
        <p:nvPicPr>
          <p:cNvPr id="3" name="Εικόνα 2" descr="[DECORATIVE]"/>
          <p:cNvPicPr>
            <a:picLocks noChangeAspect="1"/>
          </p:cNvPicPr>
          <p:nvPr/>
        </p:nvPicPr>
        <p:blipFill>
          <a:blip r:embed="rId3"/>
          <a:stretch>
            <a:fillRect/>
          </a:stretch>
        </p:blipFill>
        <p:spPr>
          <a:xfrm>
            <a:off x="5105400" y="1759422"/>
            <a:ext cx="3676207" cy="4261473"/>
          </a:xfrm>
          <a:prstGeom prst="rect">
            <a:avLst/>
          </a:prstGeom>
        </p:spPr>
      </p:pic>
      <p:sp>
        <p:nvSpPr>
          <p:cNvPr id="7" name="Θέση υποσέλιδου 1" descr="."/>
          <p:cNvSpPr>
            <a:spLocks noGrp="1"/>
          </p:cNvSpPr>
          <p:nvPr>
            <p:ph type="ftr" sz="quarter" idx="11"/>
          </p:nvPr>
        </p:nvSpPr>
        <p:spPr>
          <a:xfrm>
            <a:off x="2743200" y="6356350"/>
            <a:ext cx="36576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747229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600" b="1" dirty="0"/>
              <a:t>Πύλη Αποκλειστικής Διάζευξης Γεγονότων - </a:t>
            </a:r>
            <a:r>
              <a:rPr lang="el-GR" sz="3600" b="1" dirty="0" err="1"/>
              <a:t>Exclusive</a:t>
            </a:r>
            <a:r>
              <a:rPr lang="el-GR" sz="3600" b="1" dirty="0"/>
              <a:t> </a:t>
            </a:r>
            <a:r>
              <a:rPr lang="el-GR" sz="3600" b="1" dirty="0" err="1"/>
              <a:t>Event</a:t>
            </a:r>
            <a:endParaRPr lang="el-GR" sz="3600" b="1" dirty="0"/>
          </a:p>
        </p:txBody>
      </p:sp>
      <p:sp>
        <p:nvSpPr>
          <p:cNvPr id="4" name="Ορθογώνιο 3"/>
          <p:cNvSpPr/>
          <p:nvPr/>
        </p:nvSpPr>
        <p:spPr>
          <a:xfrm>
            <a:off x="381000" y="1905000"/>
            <a:ext cx="3962400" cy="1815882"/>
          </a:xfrm>
          <a:prstGeom prst="rect">
            <a:avLst/>
          </a:prstGeom>
        </p:spPr>
        <p:txBody>
          <a:bodyPr wrap="square">
            <a:spAutoFit/>
          </a:bodyPr>
          <a:lstStyle/>
          <a:p>
            <a:pPr marL="342900" indent="-342900">
              <a:buFont typeface="Arial" panose="020B0604020202020204" pitchFamily="34" charset="0"/>
              <a:buChar char="•"/>
            </a:pPr>
            <a:r>
              <a:rPr lang="el-GR" sz="2800" dirty="0"/>
              <a:t>Υλοποιούν τη λογική της αποκλειστικής διάζευξης (</a:t>
            </a:r>
            <a:r>
              <a:rPr lang="el-GR" sz="2800" dirty="0" err="1"/>
              <a:t>exclusive</a:t>
            </a:r>
            <a:r>
              <a:rPr lang="el-GR" sz="2800" dirty="0"/>
              <a:t> </a:t>
            </a:r>
            <a:r>
              <a:rPr lang="el-GR" sz="2800" dirty="0" err="1"/>
              <a:t>or</a:t>
            </a:r>
            <a:r>
              <a:rPr lang="el-GR" sz="2800" dirty="0"/>
              <a:t>) με βάση τα γεγονότα. </a:t>
            </a:r>
          </a:p>
        </p:txBody>
      </p:sp>
      <p:pic>
        <p:nvPicPr>
          <p:cNvPr id="6" name="Εικόνα 5" descr="[DECORATIVE]"/>
          <p:cNvPicPr>
            <a:picLocks noChangeAspect="1"/>
          </p:cNvPicPr>
          <p:nvPr/>
        </p:nvPicPr>
        <p:blipFill>
          <a:blip r:embed="rId3"/>
          <a:stretch>
            <a:fillRect/>
          </a:stretch>
        </p:blipFill>
        <p:spPr>
          <a:xfrm>
            <a:off x="5002950" y="1469571"/>
            <a:ext cx="3950550" cy="4700423"/>
          </a:xfrm>
          <a:prstGeom prst="rect">
            <a:avLst/>
          </a:prstGeom>
        </p:spPr>
      </p:pic>
      <p:sp>
        <p:nvSpPr>
          <p:cNvPr id="7" name="Θέση υποσέλιδου 1" descr="."/>
          <p:cNvSpPr>
            <a:spLocks noGrp="1"/>
          </p:cNvSpPr>
          <p:nvPr>
            <p:ph type="ftr" sz="quarter" idx="11"/>
          </p:nvPr>
        </p:nvSpPr>
        <p:spPr>
          <a:xfrm>
            <a:off x="2743200" y="6356350"/>
            <a:ext cx="36576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7532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600" b="1" dirty="0"/>
              <a:t>Πύλη Διάζευξης -  </a:t>
            </a:r>
            <a:r>
              <a:rPr lang="en-US" sz="3600" b="1" dirty="0"/>
              <a:t>Inclusive </a:t>
            </a:r>
            <a:endParaRPr lang="el-GR" sz="3600" b="1" dirty="0"/>
          </a:p>
        </p:txBody>
      </p:sp>
      <p:sp>
        <p:nvSpPr>
          <p:cNvPr id="4" name="Ορθογώνιο 3"/>
          <p:cNvSpPr/>
          <p:nvPr/>
        </p:nvSpPr>
        <p:spPr>
          <a:xfrm>
            <a:off x="381000" y="1317951"/>
            <a:ext cx="4469550" cy="4247317"/>
          </a:xfrm>
          <a:prstGeom prst="rect">
            <a:avLst/>
          </a:prstGeom>
        </p:spPr>
        <p:txBody>
          <a:bodyPr wrap="square">
            <a:spAutoFit/>
          </a:bodyPr>
          <a:lstStyle/>
          <a:p>
            <a:pPr marL="342900" indent="-342900">
              <a:buFont typeface="Arial" panose="020B0604020202020204" pitchFamily="34" charset="0"/>
              <a:buChar char="•"/>
            </a:pPr>
            <a:r>
              <a:rPr lang="el-GR" dirty="0"/>
              <a:t>Η πύλη της απλής διάζευξης υλοποιεί τη λογική ότι ένα ή περισσότερα από τα ενδεχόμενα θα εκτελεστούν, αλλά όχι όλα ταυτόχρονα. Στο παρακάτω παράδειγμα θα γίνει η επισκευή ή/και ο καθαρισμός του οχήματος,  αλλά δεν μπορεί να εκτελεστούν και τα τρία ενδεχόμενα. Δηλαδή δεν μπορεί να εκτελεστεί και η ροή που επιγράφεται «Δεν απαιτείται εργασία». H λοξή κάθετη γραμμή πάνω στη γραμμή της ροής, που στη συγκεκριμένη εικόνα εμφανίζεται πάνω στη ροή που επιγράφεται «Δεν απαιτείται εργασία», υποδηλώνει την </a:t>
            </a:r>
            <a:r>
              <a:rPr lang="el-GR" dirty="0" err="1"/>
              <a:t>εξ’ορισμού</a:t>
            </a:r>
            <a:r>
              <a:rPr lang="el-GR" dirty="0"/>
              <a:t> ροή (</a:t>
            </a:r>
            <a:r>
              <a:rPr lang="el-GR" dirty="0" err="1"/>
              <a:t>default</a:t>
            </a:r>
            <a:r>
              <a:rPr lang="el-GR" dirty="0"/>
              <a:t> </a:t>
            </a:r>
            <a:r>
              <a:rPr lang="el-GR" dirty="0" err="1"/>
              <a:t>flow</a:t>
            </a:r>
            <a:r>
              <a:rPr lang="el-GR" dirty="0"/>
              <a:t>).</a:t>
            </a:r>
          </a:p>
        </p:txBody>
      </p:sp>
      <p:pic>
        <p:nvPicPr>
          <p:cNvPr id="3" name="Εικόνα 2" descr="[DECORATIVE]"/>
          <p:cNvPicPr>
            <a:picLocks noChangeAspect="1"/>
          </p:cNvPicPr>
          <p:nvPr/>
        </p:nvPicPr>
        <p:blipFill>
          <a:blip r:embed="rId3"/>
          <a:stretch>
            <a:fillRect/>
          </a:stretch>
        </p:blipFill>
        <p:spPr>
          <a:xfrm>
            <a:off x="5632531" y="1083586"/>
            <a:ext cx="3974937" cy="4877223"/>
          </a:xfrm>
          <a:prstGeom prst="rect">
            <a:avLst/>
          </a:prstGeom>
        </p:spPr>
      </p:pic>
      <p:sp>
        <p:nvSpPr>
          <p:cNvPr id="7" name="Θέση υποσέλιδου 1" descr="."/>
          <p:cNvSpPr>
            <a:spLocks noGrp="1"/>
          </p:cNvSpPr>
          <p:nvPr>
            <p:ph type="ftr" sz="quarter" idx="11"/>
          </p:nvPr>
        </p:nvSpPr>
        <p:spPr>
          <a:xfrm>
            <a:off x="2743200" y="6356350"/>
            <a:ext cx="36576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128224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p:txBody>
          <a:bodyPr/>
          <a:lstStyle/>
          <a:p>
            <a:pPr eaLnBrk="1" hangingPunct="1"/>
            <a:r>
              <a:rPr lang="el-GR" b="1" dirty="0" smtClean="0"/>
              <a:t>Σκοποί ενότητας </a:t>
            </a:r>
          </a:p>
        </p:txBody>
      </p:sp>
      <p:sp>
        <p:nvSpPr>
          <p:cNvPr id="5122" name="Θέση περιεχομένου 1"/>
          <p:cNvSpPr>
            <a:spLocks noGrp="1"/>
          </p:cNvSpPr>
          <p:nvPr>
            <p:ph idx="1"/>
          </p:nvPr>
        </p:nvSpPr>
        <p:spPr/>
        <p:txBody>
          <a:bodyPr/>
          <a:lstStyle/>
          <a:p>
            <a:pPr marL="0" indent="0" eaLnBrk="1" hangingPunct="1">
              <a:spcBef>
                <a:spcPts val="0"/>
              </a:spcBef>
              <a:spcAft>
                <a:spcPts val="1800"/>
              </a:spcAft>
              <a:buNone/>
            </a:pPr>
            <a:r>
              <a:rPr lang="el-GR" sz="2800" dirty="0" smtClean="0"/>
              <a:t>Ο αναγνώστης να μπορεί να:</a:t>
            </a:r>
          </a:p>
          <a:p>
            <a:pPr marL="1314450" lvl="2" indent="-514350" eaLnBrk="1" hangingPunct="1">
              <a:spcBef>
                <a:spcPts val="0"/>
              </a:spcBef>
              <a:buFont typeface="+mj-lt"/>
              <a:buAutoNum type="arabicParenR"/>
            </a:pPr>
            <a:r>
              <a:rPr lang="el-GR" dirty="0" smtClean="0"/>
              <a:t>Ορίζει την επιχειρηματική διεργασία.</a:t>
            </a:r>
          </a:p>
          <a:p>
            <a:pPr marL="1314450" lvl="2" indent="-514350" eaLnBrk="1" hangingPunct="1">
              <a:spcBef>
                <a:spcPts val="0"/>
              </a:spcBef>
              <a:buFont typeface="+mj-lt"/>
              <a:buAutoNum type="arabicParenR"/>
            </a:pPr>
            <a:r>
              <a:rPr lang="el-GR" dirty="0" smtClean="0"/>
              <a:t>Αναφέρει τα βασικά χαρακτηριστικά μιας επιχειρηματικής διεργασίας.</a:t>
            </a:r>
          </a:p>
          <a:p>
            <a:pPr marL="1314450" lvl="2" indent="-514350" eaLnBrk="1" hangingPunct="1">
              <a:spcBef>
                <a:spcPts val="0"/>
              </a:spcBef>
              <a:buFont typeface="+mj-lt"/>
              <a:buAutoNum type="arabicParenR"/>
            </a:pPr>
            <a:r>
              <a:rPr lang="el-GR" dirty="0" smtClean="0"/>
              <a:t>Αναφέρει τους λόγους της δημιουργίας μοντέλων.</a:t>
            </a:r>
          </a:p>
          <a:p>
            <a:pPr marL="1314450" lvl="2" indent="-514350" eaLnBrk="1" hangingPunct="1">
              <a:spcBef>
                <a:spcPts val="0"/>
              </a:spcBef>
              <a:buFont typeface="+mj-lt"/>
              <a:buAutoNum type="arabicParenR"/>
            </a:pPr>
            <a:r>
              <a:rPr lang="el-GR" dirty="0" smtClean="0"/>
              <a:t>Περιγράφει τη διαδικασία </a:t>
            </a:r>
            <a:r>
              <a:rPr lang="el-GR" dirty="0" err="1" smtClean="0"/>
              <a:t>μοντελοποίησης</a:t>
            </a:r>
            <a:r>
              <a:rPr lang="el-GR" dirty="0" smtClean="0"/>
              <a:t> διεργασιών.</a:t>
            </a:r>
          </a:p>
          <a:p>
            <a:pPr marL="1314450" lvl="2" indent="-514350" eaLnBrk="1" hangingPunct="1">
              <a:spcBef>
                <a:spcPts val="0"/>
              </a:spcBef>
              <a:buFont typeface="+mj-lt"/>
              <a:buAutoNum type="arabicParenR"/>
            </a:pPr>
            <a:r>
              <a:rPr lang="el-GR" dirty="0" smtClean="0"/>
              <a:t>Αναφέρει τις γλώσσες </a:t>
            </a:r>
            <a:r>
              <a:rPr lang="el-GR" dirty="0" err="1" smtClean="0"/>
              <a:t>μοντελοποίησης</a:t>
            </a:r>
            <a:r>
              <a:rPr lang="el-GR" dirty="0" smtClean="0"/>
              <a:t>.</a:t>
            </a:r>
          </a:p>
          <a:p>
            <a:pPr marL="1314450" lvl="2" indent="-514350" eaLnBrk="1" hangingPunct="1">
              <a:spcBef>
                <a:spcPts val="0"/>
              </a:spcBef>
              <a:buFont typeface="+mj-lt"/>
              <a:buAutoNum type="arabicParenR"/>
            </a:pPr>
            <a:r>
              <a:rPr lang="el-GR" dirty="0" smtClean="0"/>
              <a:t>Περιγράφει τα γεγονότα </a:t>
            </a:r>
            <a:r>
              <a:rPr lang="en-US" dirty="0" smtClean="0"/>
              <a:t>BPMN.</a:t>
            </a:r>
          </a:p>
          <a:p>
            <a:pPr marL="1314450" lvl="2" indent="-514350" eaLnBrk="1" hangingPunct="1">
              <a:spcBef>
                <a:spcPts val="0"/>
              </a:spcBef>
              <a:buFont typeface="+mj-lt"/>
              <a:buAutoNum type="arabicParenR"/>
            </a:pPr>
            <a:r>
              <a:rPr lang="el-GR" dirty="0" smtClean="0"/>
              <a:t>Περιγράφει την αναπαράσταση των δραστηριοτήτων</a:t>
            </a:r>
          </a:p>
          <a:p>
            <a:pPr marL="1314450" lvl="2" indent="-514350" eaLnBrk="1" hangingPunct="1">
              <a:spcBef>
                <a:spcPts val="0"/>
              </a:spcBef>
              <a:buFont typeface="+mj-lt"/>
              <a:buAutoNum type="arabicParenR"/>
            </a:pPr>
            <a:endParaRPr lang="el-GR" dirty="0" smtClean="0"/>
          </a:p>
          <a:p>
            <a:pPr marL="1314450" lvl="2" indent="-514350" eaLnBrk="1" hangingPunct="1">
              <a:spcBef>
                <a:spcPts val="0"/>
              </a:spcBef>
              <a:buFont typeface="+mj-lt"/>
              <a:buAutoNum type="arabicParenR"/>
            </a:pPr>
            <a:endParaRPr lang="el-GR" dirty="0" smtClean="0"/>
          </a:p>
          <a:p>
            <a:pPr marL="1314450" lvl="2" indent="-514350" eaLnBrk="1" hangingPunct="1">
              <a:spcBef>
                <a:spcPts val="0"/>
              </a:spcBef>
              <a:buFont typeface="+mj-lt"/>
              <a:buAutoNum type="arabicParenR"/>
            </a:pPr>
            <a:endParaRPr lang="el-GR" dirty="0" smtClean="0"/>
          </a:p>
          <a:p>
            <a:pPr marL="1314450" lvl="2" indent="-514350" eaLnBrk="1" hangingPunct="1">
              <a:spcBef>
                <a:spcPts val="0"/>
              </a:spcBef>
              <a:buFont typeface="+mj-lt"/>
              <a:buAutoNum type="arabicParenR"/>
            </a:pPr>
            <a:endParaRPr lang="el-GR" sz="2800" dirty="0" smtClean="0"/>
          </a:p>
        </p:txBody>
      </p:sp>
      <p:sp>
        <p:nvSpPr>
          <p:cNvPr id="2" name="Θέση υποσέλιδου 1" descr="."/>
          <p:cNvSpPr>
            <a:spLocks noGrp="1"/>
          </p:cNvSpPr>
          <p:nvPr>
            <p:ph type="ftr" sz="quarter" idx="11"/>
          </p:nvPr>
        </p:nvSpPr>
        <p:spPr>
          <a:xfrm>
            <a:off x="3124200" y="6356350"/>
            <a:ext cx="3657600" cy="365125"/>
          </a:xfrm>
        </p:spPr>
        <p:txBody>
          <a:bodyPr/>
          <a:lstStyle/>
          <a:p>
            <a:pPr>
              <a:defRPr/>
            </a:pPr>
            <a:r>
              <a:rPr lang="el-GR" sz="1400" dirty="0">
                <a:solidFill>
                  <a:prstClr val="black"/>
                </a:solidFill>
              </a:rPr>
              <a:t>Ανασχεδιασμός Επιχειρηματικών Διεργασιών</a:t>
            </a:r>
          </a:p>
        </p:txBody>
      </p:sp>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schemeClr val="tx1"/>
                </a:solidFill>
              </a:rPr>
              <a:pPr>
                <a:defRPr/>
              </a:pPr>
              <a:t>3</a:t>
            </a:fld>
            <a:endParaRPr lang="el-GR" sz="1400" dirty="0">
              <a:solidFill>
                <a:schemeClr val="tx1"/>
              </a:solidFill>
            </a:endParaRPr>
          </a:p>
        </p:txBody>
      </p:sp>
    </p:spTree>
    <p:extLst>
      <p:ext uri="{BB962C8B-B14F-4D97-AF65-F5344CB8AC3E}">
        <p14:creationId xmlns:p14="http://schemas.microsoft.com/office/powerpoint/2010/main" val="4238366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600" b="1" dirty="0"/>
              <a:t>Παράλληλη Πύλη– </a:t>
            </a:r>
            <a:r>
              <a:rPr lang="en-US" sz="3600" b="1" dirty="0"/>
              <a:t>Parallel</a:t>
            </a:r>
            <a:endParaRPr lang="el-GR" sz="3600" b="1" dirty="0"/>
          </a:p>
        </p:txBody>
      </p:sp>
      <p:sp>
        <p:nvSpPr>
          <p:cNvPr id="4" name="Ορθογώνιο 3"/>
          <p:cNvSpPr/>
          <p:nvPr/>
        </p:nvSpPr>
        <p:spPr>
          <a:xfrm>
            <a:off x="381000" y="1317951"/>
            <a:ext cx="4469550" cy="1754326"/>
          </a:xfrm>
          <a:prstGeom prst="rect">
            <a:avLst/>
          </a:prstGeom>
        </p:spPr>
        <p:txBody>
          <a:bodyPr wrap="square">
            <a:spAutoFit/>
          </a:bodyPr>
          <a:lstStyle/>
          <a:p>
            <a:pPr marL="342900" indent="-342900">
              <a:buFont typeface="Arial" panose="020B0604020202020204" pitchFamily="34" charset="0"/>
              <a:buChar char="•"/>
            </a:pPr>
            <a:r>
              <a:rPr lang="el-GR" dirty="0"/>
              <a:t>Στην περίπτωση μιας παράλληλης πύλης, όλες οι δράσεις μεταξύ της αρχικής και της τελικής πύλης εκτελούνται παράλληλα. Η ροή της εκτέλεσης συνεχίζεται μόνο όταν όλα τα ενδεχόμενα εκτελεστούν </a:t>
            </a:r>
            <a:r>
              <a:rPr lang="el-GR" dirty="0" smtClean="0"/>
              <a:t>παράλληλα.</a:t>
            </a:r>
            <a:endParaRPr lang="el-GR" dirty="0"/>
          </a:p>
        </p:txBody>
      </p:sp>
      <p:pic>
        <p:nvPicPr>
          <p:cNvPr id="6" name="Εικόνα 5" descr="[DECORATIVE]"/>
          <p:cNvPicPr>
            <a:picLocks noChangeAspect="1"/>
          </p:cNvPicPr>
          <p:nvPr/>
        </p:nvPicPr>
        <p:blipFill>
          <a:blip r:embed="rId3"/>
          <a:stretch>
            <a:fillRect/>
          </a:stretch>
        </p:blipFill>
        <p:spPr>
          <a:xfrm>
            <a:off x="5041050" y="1447800"/>
            <a:ext cx="3968840" cy="4328535"/>
          </a:xfrm>
          <a:prstGeom prst="rect">
            <a:avLst/>
          </a:prstGeom>
        </p:spPr>
      </p:pic>
      <p:sp>
        <p:nvSpPr>
          <p:cNvPr id="7" name="Θέση υποσέλιδου 1" descr="."/>
          <p:cNvSpPr>
            <a:spLocks noGrp="1"/>
          </p:cNvSpPr>
          <p:nvPr>
            <p:ph type="ftr" sz="quarter" idx="11"/>
          </p:nvPr>
        </p:nvSpPr>
        <p:spPr>
          <a:xfrm>
            <a:off x="2743200" y="6356350"/>
            <a:ext cx="36576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055930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Σύνθετη Πύλη – </a:t>
            </a:r>
            <a:r>
              <a:rPr lang="en-US" sz="4000" b="1" dirty="0"/>
              <a:t>Complex</a:t>
            </a:r>
            <a:endParaRPr lang="el-GR" sz="4000" b="1" dirty="0"/>
          </a:p>
        </p:txBody>
      </p:sp>
      <p:sp>
        <p:nvSpPr>
          <p:cNvPr id="6" name="Ορθογώνιο 5"/>
          <p:cNvSpPr/>
          <p:nvPr/>
        </p:nvSpPr>
        <p:spPr>
          <a:xfrm>
            <a:off x="215900" y="2270859"/>
            <a:ext cx="3688443" cy="1631216"/>
          </a:xfrm>
          <a:prstGeom prst="rect">
            <a:avLst/>
          </a:prstGeom>
        </p:spPr>
        <p:txBody>
          <a:bodyPr wrap="square">
            <a:spAutoFit/>
          </a:bodyPr>
          <a:lstStyle/>
          <a:p>
            <a:r>
              <a:rPr lang="el-GR" sz="2000" dirty="0">
                <a:latin typeface="Times New Roman" panose="02020603050405020304" pitchFamily="18" charset="0"/>
                <a:ea typeface="MS Mincho" panose="02020609040205080304" pitchFamily="49" charset="-128"/>
              </a:rPr>
              <a:t>Μια σύνθετη πύλη επιτρέπει την αναπαράσταση πιο σύνθετων αποφάσεων. Δίνεται το παρακάτω παράδειγμα συμμετοχής σε εξετάσεις</a:t>
            </a:r>
            <a:r>
              <a:rPr lang="en-US" sz="2000" dirty="0">
                <a:latin typeface="Times New Roman" panose="02020603050405020304" pitchFamily="18" charset="0"/>
                <a:ea typeface="MS Mincho" panose="02020609040205080304" pitchFamily="49" charset="-128"/>
              </a:rPr>
              <a:t>:</a:t>
            </a:r>
            <a:endParaRPr lang="el-GR" sz="2000" dirty="0">
              <a:latin typeface="Times New Roman" panose="02020603050405020304" pitchFamily="18" charset="0"/>
              <a:ea typeface="MS Mincho" panose="02020609040205080304" pitchFamily="49" charset="-128"/>
            </a:endParaRPr>
          </a:p>
        </p:txBody>
      </p:sp>
      <p:pic>
        <p:nvPicPr>
          <p:cNvPr id="3" name="Εικόνα 2" descr="[DECORATIVE]"/>
          <p:cNvPicPr>
            <a:picLocks noChangeAspect="1"/>
          </p:cNvPicPr>
          <p:nvPr/>
        </p:nvPicPr>
        <p:blipFill>
          <a:blip r:embed="rId3"/>
          <a:stretch>
            <a:fillRect/>
          </a:stretch>
        </p:blipFill>
        <p:spPr>
          <a:xfrm>
            <a:off x="4167244" y="1447800"/>
            <a:ext cx="4314712" cy="3441384"/>
          </a:xfrm>
          <a:prstGeom prst="rect">
            <a:avLst/>
          </a:prstGeom>
        </p:spPr>
      </p:pic>
      <p:sp>
        <p:nvSpPr>
          <p:cNvPr id="7" name="Θέση υποσέλιδου 1" descr="."/>
          <p:cNvSpPr>
            <a:spLocks noGrp="1"/>
          </p:cNvSpPr>
          <p:nvPr>
            <p:ph type="ftr" sz="quarter" idx="11"/>
          </p:nvPr>
        </p:nvSpPr>
        <p:spPr>
          <a:xfrm>
            <a:off x="2438400" y="6356350"/>
            <a:ext cx="3886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17825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Παράδειγμα 1</a:t>
            </a:r>
          </a:p>
        </p:txBody>
      </p:sp>
      <p:sp>
        <p:nvSpPr>
          <p:cNvPr id="4" name="Ορθογώνιο 3"/>
          <p:cNvSpPr/>
          <p:nvPr/>
        </p:nvSpPr>
        <p:spPr>
          <a:xfrm>
            <a:off x="266700" y="1447800"/>
            <a:ext cx="8229600" cy="4524315"/>
          </a:xfrm>
          <a:prstGeom prst="rect">
            <a:avLst/>
          </a:prstGeom>
        </p:spPr>
        <p:txBody>
          <a:bodyPr wrap="square">
            <a:spAutoFit/>
          </a:bodyPr>
          <a:lstStyle/>
          <a:p>
            <a:pPr marL="285750" indent="-285750">
              <a:buFont typeface="Arial" panose="020B0604020202020204" pitchFamily="34" charset="0"/>
              <a:buChar char="•"/>
            </a:pPr>
            <a:r>
              <a:rPr lang="el-GR" dirty="0"/>
              <a:t>Το παρακάτω παράδειγμα παρουσιάζει μια διεργασία δανεισμού, όπου εμπλέκονται τρεις συμμετέχοντες: ο «πελάτης», o «διευθυντής» και ο «υπάλληλος». </a:t>
            </a:r>
          </a:p>
          <a:p>
            <a:pPr marL="285750" indent="-285750">
              <a:buFont typeface="Arial" panose="020B0604020202020204" pitchFamily="34" charset="0"/>
              <a:buChar char="•"/>
            </a:pPr>
            <a:r>
              <a:rPr lang="el-GR" dirty="0"/>
              <a:t>Ο πελάτης προσέρχεται στην τράπεζα για να κάνει ανάληψη. Εάν το ποσό δεν επαρκεί (χρήση πύλης) κάνει αίτημα δανεισμού (ενδιάμεσο γεγονός μηνύματος με αποστολή). </a:t>
            </a:r>
          </a:p>
          <a:p>
            <a:pPr marL="285750" indent="-285750">
              <a:buFont typeface="Arial" panose="020B0604020202020204" pitchFamily="34" charset="0"/>
              <a:buChar char="•"/>
            </a:pPr>
            <a:r>
              <a:rPr lang="el-GR" dirty="0"/>
              <a:t>Ο υπάλληλος που λαμβάνει το μήνυμα (αρχικό γεγονός μηνύματος με παραλαβή) έχει αρμοδιότητα να εγκρίνει δάνεια μέχρι του ύψους των 5000 €. Στην περίπτωση που το αίτημα δανεισμού  υπερβαίνει αυτό το ποσό, υπάρχει γεγονός κλιμάκωσης (ενδιάμεσο γεγονός κλιμάκωσης), δηλαδή το αίτημα αποστέλλεται προς χειρισμό από τον διευθυντή. </a:t>
            </a:r>
          </a:p>
          <a:p>
            <a:pPr marL="285750" indent="-285750">
              <a:buFont typeface="Arial" panose="020B0604020202020204" pitchFamily="34" charset="0"/>
              <a:buChar char="•"/>
            </a:pPr>
            <a:r>
              <a:rPr lang="el-GR" dirty="0"/>
              <a:t>Ο διευθυντής λαμβάνει το μήνυμα (ενδιάμεσο γεγονός κλιμάκωσης προσκολλημένο στην </a:t>
            </a:r>
            <a:r>
              <a:rPr lang="el-GR" dirty="0" err="1"/>
              <a:t>αποστέλουσα</a:t>
            </a:r>
            <a:r>
              <a:rPr lang="el-GR" dirty="0"/>
              <a:t> δράση), εξετάζει το αίτημα και εφόσον το εγκρίνει, η διεργασία ολοκληρώνεται (χρήση γεγονότος τέλους), ενώ στην περίπτωση απόρριψης η διεργασία τερματίζεται (γεγονότος τερματισμού).</a:t>
            </a:r>
          </a:p>
          <a:p>
            <a:pPr marL="285750" indent="-285750">
              <a:buFont typeface="Arial" panose="020B0604020202020204" pitchFamily="34" charset="0"/>
              <a:buChar char="•"/>
            </a:pPr>
            <a:endParaRPr lang="el-GR" dirty="0"/>
          </a:p>
        </p:txBody>
      </p:sp>
      <p:sp>
        <p:nvSpPr>
          <p:cNvPr id="7" name="Θέση υποσέλιδου 1" descr="."/>
          <p:cNvSpPr>
            <a:spLocks noGrp="1"/>
          </p:cNvSpPr>
          <p:nvPr>
            <p:ph type="ftr" sz="quarter" idx="11"/>
          </p:nvPr>
        </p:nvSpPr>
        <p:spPr>
          <a:xfrm>
            <a:off x="2438400" y="6356350"/>
            <a:ext cx="3886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79823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Παράδειγμα </a:t>
            </a:r>
            <a:r>
              <a:rPr lang="el-GR" sz="4000" b="1" dirty="0" smtClean="0"/>
              <a:t>1 (διάγραμμα)</a:t>
            </a:r>
            <a:endParaRPr lang="el-GR" sz="4000" b="1" dirty="0"/>
          </a:p>
        </p:txBody>
      </p:sp>
      <p:pic>
        <p:nvPicPr>
          <p:cNvPr id="3" name="Εικόνα 2" descr="[DECORATIVE]"/>
          <p:cNvPicPr>
            <a:picLocks noChangeAspect="1"/>
          </p:cNvPicPr>
          <p:nvPr/>
        </p:nvPicPr>
        <p:blipFill>
          <a:blip r:embed="rId3"/>
          <a:stretch>
            <a:fillRect/>
          </a:stretch>
        </p:blipFill>
        <p:spPr>
          <a:xfrm>
            <a:off x="1461382" y="1355360"/>
            <a:ext cx="5840236" cy="5000990"/>
          </a:xfrm>
          <a:prstGeom prst="rect">
            <a:avLst/>
          </a:prstGeom>
        </p:spPr>
      </p:pic>
      <p:sp>
        <p:nvSpPr>
          <p:cNvPr id="7" name="Θέση υποσέλιδου 1" descr="."/>
          <p:cNvSpPr>
            <a:spLocks noGrp="1"/>
          </p:cNvSpPr>
          <p:nvPr>
            <p:ph type="ftr" sz="quarter" idx="11"/>
          </p:nvPr>
        </p:nvSpPr>
        <p:spPr>
          <a:xfrm>
            <a:off x="2438400" y="6356350"/>
            <a:ext cx="3886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68314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Παράδειγμα 2</a:t>
            </a:r>
          </a:p>
        </p:txBody>
      </p:sp>
      <p:sp>
        <p:nvSpPr>
          <p:cNvPr id="4" name="Ορθογώνιο 3"/>
          <p:cNvSpPr/>
          <p:nvPr/>
        </p:nvSpPr>
        <p:spPr>
          <a:xfrm>
            <a:off x="190500" y="1411514"/>
            <a:ext cx="8763000" cy="4524315"/>
          </a:xfrm>
          <a:prstGeom prst="rect">
            <a:avLst/>
          </a:prstGeom>
        </p:spPr>
        <p:txBody>
          <a:bodyPr wrap="square">
            <a:spAutoFit/>
          </a:bodyPr>
          <a:lstStyle/>
          <a:p>
            <a:pPr marL="285750" indent="-285750">
              <a:buFont typeface="Arial" panose="020B0604020202020204" pitchFamily="34" charset="0"/>
              <a:buChar char="•"/>
            </a:pPr>
            <a:r>
              <a:rPr lang="el-GR" sz="1600" dirty="0"/>
              <a:t>Στο παρακάτω παράδειγμα παρουσιάζεται η διεργασία πληρωμής μιας κράτησης μέσω πιστωτικής κάρτας. Το παράδειγμα αυτό παρουσιάζει τη χρήση των γεγονότων ανάνηψης καθώς και των γεγονότων λάθους. </a:t>
            </a:r>
            <a:r>
              <a:rPr lang="en-US" sz="1600" dirty="0"/>
              <a:t>H </a:t>
            </a:r>
            <a:r>
              <a:rPr lang="el-GR" sz="1600" dirty="0"/>
              <a:t>δράση της «Κράτησης θέσης σε πτήση» καθώς και της «Κράτησης δωματίου σε ξενοδοχείο» είναι συναλλαγές που προκαλούν αλλαγές στην κατάσταση των δεδομένων. Συνεπώς όταν ακυρωθεί μια κράτηση θα πρέπει να αναιρέσουμε αυτές τις αλλαγές (</a:t>
            </a:r>
            <a:r>
              <a:rPr lang="en-US" sz="1600" dirty="0"/>
              <a:t>rollback</a:t>
            </a:r>
            <a:r>
              <a:rPr lang="el-GR" sz="1600" dirty="0"/>
              <a:t>). </a:t>
            </a:r>
            <a:r>
              <a:rPr lang="en-US" sz="1600" dirty="0"/>
              <a:t>A</a:t>
            </a:r>
            <a:r>
              <a:rPr lang="el-GR" sz="1600" dirty="0" err="1"/>
              <a:t>υτό</a:t>
            </a:r>
            <a:r>
              <a:rPr lang="el-GR" sz="1600" dirty="0"/>
              <a:t> περιγράφεται με ένα γεγονός ανάνηψης, το οποίο συνδέει τη διαδικασία κράτησης με τη διαδικασία ακύρωσης της κράτησης. Τα γεγονότα ανάνηψης είναι ενσωματωμένα (</a:t>
            </a:r>
            <a:r>
              <a:rPr lang="en-US" sz="1600" dirty="0"/>
              <a:t>boundary events</a:t>
            </a:r>
            <a:r>
              <a:rPr lang="el-GR" sz="1600" dirty="0"/>
              <a:t>) με τη συγκεκριμένη δράση, γεγονός που σημαίνει ότι η συγκεκριμένη δράση υλοποιεί αυτούς τους χειρισμούς γεγονότων. Προφανώς, η διεργασία «Κράτησης» είναι σύνθεση, γεγονός που υποδηλώνεται από το ότι περιέχει άλλες επιμέρους δράσεις. Αντίστοιχα, σύνθετη είναι και η διεργασία «Ακύρωσης κρατήσεων», αφού μπορεί να αναλυθεί περισσότερο. </a:t>
            </a:r>
          </a:p>
          <a:p>
            <a:pPr marL="285750" indent="-285750">
              <a:buFont typeface="Arial" panose="020B0604020202020204" pitchFamily="34" charset="0"/>
              <a:buChar char="•"/>
            </a:pPr>
            <a:r>
              <a:rPr lang="el-GR" sz="1600" dirty="0"/>
              <a:t>Η δράση της «Χρέωσης πιστωτικής κάρτας» μπορεί να προκαλέσει σφάλμα, σφάλμα το οποίο προκαλεί την εκτέλεσης της διεργασίας «κράτηση» μέσω του γεγονότος ανάνηψης με αποστολή (</a:t>
            </a:r>
            <a:r>
              <a:rPr lang="en-US" sz="1600" dirty="0"/>
              <a:t>throwing</a:t>
            </a:r>
            <a:r>
              <a:rPr lang="el-GR" sz="1600" dirty="0"/>
              <a:t>). </a:t>
            </a:r>
          </a:p>
          <a:p>
            <a:pPr marL="285750" indent="-285750">
              <a:buFont typeface="Arial" panose="020B0604020202020204" pitchFamily="34" charset="0"/>
              <a:buChar char="•"/>
            </a:pPr>
            <a:r>
              <a:rPr lang="en-US" sz="1600" dirty="0"/>
              <a:t>T</a:t>
            </a:r>
            <a:r>
              <a:rPr lang="el-GR" sz="1600" dirty="0"/>
              <a:t>έλος, η διεργασία «Κράτηση» δημιουργεί μη διακοπτόμενο γεγονός αποστολής μηνύματος στη δράση «Ενημέρωση πληροφοριών πιστωτικής κάρτας». Μη διακοπτόμενα γεγονότα πυροδοτούν την εκτέλεση μιας άλλης διεργασίας ή δράσης, αλλά η εκτέλεση της διεργασίας-πηγής δε διακόπτεται αλλά συνεχίζεται. </a:t>
            </a:r>
          </a:p>
        </p:txBody>
      </p:sp>
      <p:sp>
        <p:nvSpPr>
          <p:cNvPr id="7" name="Θέση υποσέλιδου 1" descr="."/>
          <p:cNvSpPr>
            <a:spLocks noGrp="1"/>
          </p:cNvSpPr>
          <p:nvPr>
            <p:ph type="ftr" sz="quarter" idx="11"/>
          </p:nvPr>
        </p:nvSpPr>
        <p:spPr>
          <a:xfrm>
            <a:off x="2438400" y="6356350"/>
            <a:ext cx="3886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5328575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Παράδειγμα </a:t>
            </a:r>
            <a:r>
              <a:rPr lang="el-GR" sz="4000" b="1" dirty="0" smtClean="0"/>
              <a:t>2 (διάγραμμα)</a:t>
            </a:r>
            <a:endParaRPr lang="el-GR" sz="4000" b="1" dirty="0"/>
          </a:p>
        </p:txBody>
      </p:sp>
      <p:pic>
        <p:nvPicPr>
          <p:cNvPr id="3" name="Εικόνα 2" descr="[DECORATIVE]"/>
          <p:cNvPicPr>
            <a:picLocks noChangeAspect="1"/>
          </p:cNvPicPr>
          <p:nvPr/>
        </p:nvPicPr>
        <p:blipFill>
          <a:blip r:embed="rId3"/>
          <a:stretch>
            <a:fillRect/>
          </a:stretch>
        </p:blipFill>
        <p:spPr>
          <a:xfrm>
            <a:off x="418912" y="1371600"/>
            <a:ext cx="7925176" cy="4699490"/>
          </a:xfrm>
          <a:prstGeom prst="rect">
            <a:avLst/>
          </a:prstGeom>
        </p:spPr>
      </p:pic>
      <p:sp>
        <p:nvSpPr>
          <p:cNvPr id="7" name="Θέση υποσέλιδου 1" descr="."/>
          <p:cNvSpPr>
            <a:spLocks noGrp="1"/>
          </p:cNvSpPr>
          <p:nvPr>
            <p:ph type="ftr" sz="quarter" idx="11"/>
          </p:nvPr>
        </p:nvSpPr>
        <p:spPr>
          <a:xfrm>
            <a:off x="2438400" y="6356350"/>
            <a:ext cx="3886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793475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Παράδειγμα 3</a:t>
            </a:r>
          </a:p>
        </p:txBody>
      </p:sp>
      <p:sp>
        <p:nvSpPr>
          <p:cNvPr id="4" name="Ορθογώνιο 3"/>
          <p:cNvSpPr/>
          <p:nvPr/>
        </p:nvSpPr>
        <p:spPr>
          <a:xfrm>
            <a:off x="183243" y="1447800"/>
            <a:ext cx="8039100" cy="4247317"/>
          </a:xfrm>
          <a:prstGeom prst="rect">
            <a:avLst/>
          </a:prstGeom>
        </p:spPr>
        <p:txBody>
          <a:bodyPr wrap="square">
            <a:spAutoFit/>
          </a:bodyPr>
          <a:lstStyle/>
          <a:p>
            <a:pPr marL="285750" indent="-285750">
              <a:buFont typeface="Arial" panose="020B0604020202020204" pitchFamily="34" charset="0"/>
              <a:buChar char="•"/>
            </a:pPr>
            <a:r>
              <a:rPr lang="el-GR" dirty="0"/>
              <a:t>Στην πρώτη Εικόνα παρουσιάζουμε τη διαδικασία δανεισμού ενός βιβλίου από μια βιβλιοθήκη. Ο αναγνώστης κάνει αίτημα για ένα συγκεκριμένο βιβλίο. Ο βιβλιοθηκάριος κάνει έλεγχο για τη διαθεσιμότητα του βιβλίου και αν το βιβλίο είναι διαθέσιμο προχωρά στον δανεισμό του βιβλίου. Τα στοιχεία των βιβλίων αποθηκεύονται σε μια βάση δεδομένων, όπου καταγράφουμε την κατάσταση του κάθε βιβλίου. Στη συνέχεια, μετά την πάροδο ενός χρονικού διαστήματος, ο αναγνώστης επιστρέφει το βιβλίο. Εάν το χρονικό διάστημα υπερβαίνει τις 15 ημέρες τότε το σύστημα αποστέλλει υπενθύμιση στον αναγνώστη για επιστροφή του βιβλίου.</a:t>
            </a:r>
          </a:p>
          <a:p>
            <a:pPr marL="285750" indent="-285750">
              <a:buFont typeface="Arial" panose="020B0604020202020204" pitchFamily="34" charset="0"/>
              <a:buChar char="•"/>
            </a:pPr>
            <a:r>
              <a:rPr lang="el-GR" dirty="0"/>
              <a:t>Η παρακάτω εικόνα παρουσιάζει τη διαδικασία δανεισμού από την πλευρά του βιβλιοθηκάριου. Για να γίνει καλύτερα κατανοητή η αλληλεπίδραση μεταξύ του αναγνώστη κα του βιβλιοθηκάριου θα πρέπει να παρουσιάσουμε το διάγραμμα συνεργασίας μεταξύ των δύο συμμετεχόντων. Η συνεργασία αυτή παρουσιάζεται στην δεύτερη εικόνα ενώ στην τρίτη Εικόνα παρουσιάζεται η διεργασία δανεισμού από την πλευρά του αναγνώστη.</a:t>
            </a:r>
          </a:p>
        </p:txBody>
      </p:sp>
      <p:sp>
        <p:nvSpPr>
          <p:cNvPr id="7" name="Θέση υποσέλιδου 1" descr="."/>
          <p:cNvSpPr>
            <a:spLocks noGrp="1"/>
          </p:cNvSpPr>
          <p:nvPr>
            <p:ph type="ftr" sz="quarter" idx="11"/>
          </p:nvPr>
        </p:nvSpPr>
        <p:spPr>
          <a:xfrm>
            <a:off x="2438400" y="6356350"/>
            <a:ext cx="3886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143404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Παράδειγμα 3 </a:t>
            </a:r>
            <a:r>
              <a:rPr lang="el-GR" sz="4000" b="1" dirty="0" smtClean="0"/>
              <a:t> </a:t>
            </a:r>
            <a:br>
              <a:rPr lang="el-GR" sz="4000" b="1" dirty="0" smtClean="0"/>
            </a:br>
            <a:r>
              <a:rPr lang="el-GR" sz="4000" b="1" dirty="0" smtClean="0"/>
              <a:t>Η </a:t>
            </a:r>
            <a:r>
              <a:rPr lang="el-GR" sz="4000" b="1" dirty="0"/>
              <a:t>όψη του </a:t>
            </a:r>
            <a:r>
              <a:rPr lang="el-GR" sz="4000" b="1" dirty="0" smtClean="0"/>
              <a:t>βιβλιοθηκάριου</a:t>
            </a:r>
            <a:endParaRPr lang="el-GR" sz="4000" b="1" dirty="0"/>
          </a:p>
        </p:txBody>
      </p:sp>
      <p:pic>
        <p:nvPicPr>
          <p:cNvPr id="3" name="Εικόνα 2" descr="[DECORATIVE]"/>
          <p:cNvPicPr>
            <a:picLocks noChangeAspect="1"/>
          </p:cNvPicPr>
          <p:nvPr/>
        </p:nvPicPr>
        <p:blipFill>
          <a:blip r:embed="rId3"/>
          <a:stretch>
            <a:fillRect/>
          </a:stretch>
        </p:blipFill>
        <p:spPr>
          <a:xfrm>
            <a:off x="2613559" y="1503819"/>
            <a:ext cx="3535881" cy="4852531"/>
          </a:xfrm>
          <a:prstGeom prst="rect">
            <a:avLst/>
          </a:prstGeom>
        </p:spPr>
      </p:pic>
      <p:sp>
        <p:nvSpPr>
          <p:cNvPr id="7" name="Θέση υποσέλιδου 1" descr="."/>
          <p:cNvSpPr>
            <a:spLocks noGrp="1"/>
          </p:cNvSpPr>
          <p:nvPr>
            <p:ph type="ftr" sz="quarter" idx="11"/>
          </p:nvPr>
        </p:nvSpPr>
        <p:spPr>
          <a:xfrm>
            <a:off x="2438400" y="6356350"/>
            <a:ext cx="3886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801276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Παράδειγμα 3</a:t>
            </a:r>
            <a:br>
              <a:rPr lang="el-GR" sz="4000" b="1" dirty="0"/>
            </a:br>
            <a:r>
              <a:rPr lang="el-GR" sz="4000" b="1" dirty="0"/>
              <a:t>διάγραμμα συνεργασίας</a:t>
            </a:r>
          </a:p>
        </p:txBody>
      </p:sp>
      <p:pic>
        <p:nvPicPr>
          <p:cNvPr id="4" name="Εικόνα 3" descr="[DECORATIVE]"/>
          <p:cNvPicPr>
            <a:picLocks noChangeAspect="1"/>
          </p:cNvPicPr>
          <p:nvPr/>
        </p:nvPicPr>
        <p:blipFill>
          <a:blip r:embed="rId3"/>
          <a:stretch>
            <a:fillRect/>
          </a:stretch>
        </p:blipFill>
        <p:spPr>
          <a:xfrm>
            <a:off x="1752355" y="1770324"/>
            <a:ext cx="5639289" cy="4212701"/>
          </a:xfrm>
          <a:prstGeom prst="rect">
            <a:avLst/>
          </a:prstGeom>
        </p:spPr>
      </p:pic>
      <p:sp>
        <p:nvSpPr>
          <p:cNvPr id="7" name="Θέση υποσέλιδου 1" descr="."/>
          <p:cNvSpPr>
            <a:spLocks noGrp="1"/>
          </p:cNvSpPr>
          <p:nvPr>
            <p:ph type="ftr" sz="quarter" idx="11"/>
          </p:nvPr>
        </p:nvSpPr>
        <p:spPr>
          <a:xfrm>
            <a:off x="2438400" y="6356350"/>
            <a:ext cx="3886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266033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Παράδειγμα 3 </a:t>
            </a:r>
            <a:r>
              <a:rPr lang="el-GR" sz="4000" b="1" dirty="0" smtClean="0"/>
              <a:t/>
            </a:r>
            <a:br>
              <a:rPr lang="el-GR" sz="4000" b="1" dirty="0" smtClean="0"/>
            </a:br>
            <a:r>
              <a:rPr lang="el-GR" sz="4000" b="1" dirty="0" smtClean="0"/>
              <a:t> Η </a:t>
            </a:r>
            <a:r>
              <a:rPr lang="el-GR" sz="4000" b="1" dirty="0"/>
              <a:t>όψη του αναγνώστη </a:t>
            </a:r>
          </a:p>
        </p:txBody>
      </p:sp>
      <p:pic>
        <p:nvPicPr>
          <p:cNvPr id="3" name="Εικόνα 2" descr="[DECORATIVE]"/>
          <p:cNvPicPr>
            <a:picLocks noChangeAspect="1"/>
          </p:cNvPicPr>
          <p:nvPr/>
        </p:nvPicPr>
        <p:blipFill>
          <a:blip r:embed="rId3"/>
          <a:stretch>
            <a:fillRect/>
          </a:stretch>
        </p:blipFill>
        <p:spPr>
          <a:xfrm>
            <a:off x="1828800" y="1447800"/>
            <a:ext cx="6102380" cy="4986160"/>
          </a:xfrm>
          <a:prstGeom prst="rect">
            <a:avLst/>
          </a:prstGeom>
        </p:spPr>
      </p:pic>
      <p:sp>
        <p:nvSpPr>
          <p:cNvPr id="7" name="Θέση υποσέλιδου 1" descr="."/>
          <p:cNvSpPr>
            <a:spLocks noGrp="1"/>
          </p:cNvSpPr>
          <p:nvPr>
            <p:ph type="ftr" sz="quarter" idx="11"/>
          </p:nvPr>
        </p:nvSpPr>
        <p:spPr>
          <a:xfrm>
            <a:off x="2438400" y="6356350"/>
            <a:ext cx="3886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664837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14" name="Θέση περιεχομένου 1">
            <a:hlinkClick r:id="rId4" action="ppaction://hlinksldjump" tooltip="Μετάβαση στη Διαφάνεια 6"/>
          </p:cNvPr>
          <p:cNvSpPr txBox="1"/>
          <p:nvPr>
            <p:custDataLst>
              <p:tags r:id="rId2"/>
            </p:custDataLst>
          </p:nvPr>
        </p:nvSpPr>
        <p:spPr>
          <a:xfrm>
            <a:off x="533400" y="1600200"/>
            <a:ext cx="7801346" cy="3416320"/>
          </a:xfrm>
          <a:prstGeom prst="rect">
            <a:avLst/>
          </a:prstGeom>
          <a:noFill/>
        </p:spPr>
        <p:txBody>
          <a:bodyPr wrap="square" rtlCol="0">
            <a:spAutoFit/>
          </a:bodyPr>
          <a:lstStyle/>
          <a:p>
            <a:pPr marL="457200" indent="-457200">
              <a:buFont typeface="Arial" panose="020B0604020202020204" pitchFamily="34" charset="0"/>
              <a:buChar char="•"/>
            </a:pPr>
            <a:r>
              <a:rPr lang="el-GR" sz="2400" dirty="0">
                <a:hlinkClick r:id="rId5" action="ppaction://hlinksldjump"/>
              </a:rPr>
              <a:t>Ορισμός επιχειρηματικής </a:t>
            </a:r>
            <a:r>
              <a:rPr lang="el-GR" sz="2400" dirty="0" smtClean="0">
                <a:hlinkClick r:id="rId5" action="ppaction://hlinksldjump"/>
              </a:rPr>
              <a:t>διεργασίας.</a:t>
            </a:r>
            <a:endParaRPr lang="el-GR" sz="2400" dirty="0"/>
          </a:p>
          <a:p>
            <a:pPr marL="457200" indent="-457200">
              <a:buFont typeface="Arial" panose="020B0604020202020204" pitchFamily="34" charset="0"/>
              <a:buChar char="•"/>
            </a:pPr>
            <a:r>
              <a:rPr lang="el-GR" sz="2400" dirty="0" smtClean="0">
                <a:hlinkClick r:id="rId6" action="ppaction://hlinksldjump"/>
              </a:rPr>
              <a:t>Βασικά </a:t>
            </a:r>
            <a:r>
              <a:rPr lang="el-GR" sz="2400" dirty="0">
                <a:hlinkClick r:id="rId6" action="ppaction://hlinksldjump"/>
              </a:rPr>
              <a:t>χαρακτηριστικά μιας επιχειρηματικής </a:t>
            </a:r>
            <a:r>
              <a:rPr lang="el-GR" sz="2400" dirty="0" smtClean="0">
                <a:hlinkClick r:id="rId6" action="ppaction://hlinksldjump"/>
              </a:rPr>
              <a:t>διεργασίας.</a:t>
            </a:r>
            <a:endParaRPr lang="el-GR" sz="2400" dirty="0" smtClean="0"/>
          </a:p>
          <a:p>
            <a:pPr marL="457200" indent="-457200">
              <a:buFont typeface="Arial" panose="020B0604020202020204" pitchFamily="34" charset="0"/>
              <a:buChar char="•"/>
            </a:pPr>
            <a:r>
              <a:rPr lang="el-GR" sz="2400" dirty="0" smtClean="0">
                <a:hlinkClick r:id="rId7" action="ppaction://hlinksldjump"/>
              </a:rPr>
              <a:t>Ανάγκη </a:t>
            </a:r>
            <a:r>
              <a:rPr lang="el-GR" sz="2400" dirty="0">
                <a:hlinkClick r:id="rId7" action="ppaction://hlinksldjump"/>
              </a:rPr>
              <a:t>δημιουργίας </a:t>
            </a:r>
            <a:r>
              <a:rPr lang="el-GR" sz="2400" dirty="0" smtClean="0">
                <a:hlinkClick r:id="rId7" action="ppaction://hlinksldjump"/>
              </a:rPr>
              <a:t>μοντέλων.</a:t>
            </a:r>
            <a:endParaRPr lang="el-GR" sz="2400" dirty="0" smtClean="0"/>
          </a:p>
          <a:p>
            <a:pPr marL="457200" indent="-457200">
              <a:buFont typeface="Arial" panose="020B0604020202020204" pitchFamily="34" charset="0"/>
              <a:buChar char="•"/>
            </a:pPr>
            <a:r>
              <a:rPr lang="el-GR" sz="2400" dirty="0" err="1" smtClean="0">
                <a:hlinkClick r:id="rId7" action="ppaction://hlinksldjump"/>
              </a:rPr>
              <a:t>Μοντελοποίηση</a:t>
            </a:r>
            <a:r>
              <a:rPr lang="el-GR" sz="2400" dirty="0" smtClean="0">
                <a:hlinkClick r:id="rId7" action="ppaction://hlinksldjump"/>
              </a:rPr>
              <a:t> διεργασιών.</a:t>
            </a:r>
            <a:endParaRPr lang="el-GR" sz="2400" dirty="0" smtClean="0"/>
          </a:p>
          <a:p>
            <a:pPr marL="457200" indent="-457200">
              <a:buFont typeface="Arial" panose="020B0604020202020204" pitchFamily="34" charset="0"/>
              <a:buChar char="•"/>
            </a:pPr>
            <a:r>
              <a:rPr lang="el-GR" sz="2400" dirty="0" smtClean="0">
                <a:hlinkClick r:id="rId8" action="ppaction://hlinksldjump"/>
              </a:rPr>
              <a:t>Γλώσσες </a:t>
            </a:r>
            <a:r>
              <a:rPr lang="el-GR" sz="2400" dirty="0" err="1" smtClean="0">
                <a:hlinkClick r:id="rId8" action="ppaction://hlinksldjump"/>
              </a:rPr>
              <a:t>μοντελοποίησης</a:t>
            </a:r>
            <a:r>
              <a:rPr lang="el-GR" sz="2400" dirty="0" smtClean="0">
                <a:hlinkClick r:id="rId8" action="ppaction://hlinksldjump"/>
              </a:rPr>
              <a:t>.</a:t>
            </a:r>
            <a:endParaRPr lang="el-GR" sz="2400" dirty="0" smtClean="0"/>
          </a:p>
          <a:p>
            <a:pPr marL="457200" indent="-457200">
              <a:buFont typeface="Arial" panose="020B0604020202020204" pitchFamily="34" charset="0"/>
              <a:buChar char="•"/>
            </a:pPr>
            <a:r>
              <a:rPr lang="el-GR" sz="2400" dirty="0" smtClean="0">
                <a:hlinkClick r:id="rId9" action="ppaction://hlinksldjump"/>
              </a:rPr>
              <a:t>Γεγονότα </a:t>
            </a:r>
            <a:r>
              <a:rPr lang="en-US" sz="2400" dirty="0" smtClean="0">
                <a:hlinkClick r:id="rId9" action="ppaction://hlinksldjump"/>
              </a:rPr>
              <a:t>BPMN</a:t>
            </a:r>
            <a:r>
              <a:rPr lang="el-GR" sz="2400" dirty="0" smtClean="0">
                <a:hlinkClick r:id="rId9" action="ppaction://hlinksldjump"/>
              </a:rPr>
              <a:t>.</a:t>
            </a:r>
            <a:endParaRPr lang="el-GR" sz="2400" dirty="0" smtClean="0"/>
          </a:p>
          <a:p>
            <a:pPr marL="457200" indent="-457200">
              <a:buFont typeface="Arial" panose="020B0604020202020204" pitchFamily="34" charset="0"/>
              <a:buChar char="•"/>
            </a:pPr>
            <a:r>
              <a:rPr lang="el-GR" sz="2400" dirty="0">
                <a:hlinkClick r:id="rId10" action="ppaction://hlinksldjump"/>
              </a:rPr>
              <a:t>Η αναπαράσταση των </a:t>
            </a:r>
            <a:r>
              <a:rPr lang="el-GR" sz="2400" dirty="0" smtClean="0">
                <a:hlinkClick r:id="rId10" action="ppaction://hlinksldjump"/>
              </a:rPr>
              <a:t>δραστηριοτήτων, παραδείγματα.</a:t>
            </a:r>
            <a:endParaRPr lang="el-GR" sz="2400" dirty="0" smtClean="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l-GR" sz="2400" dirty="0"/>
          </a:p>
        </p:txBody>
      </p:sp>
      <p:sp>
        <p:nvSpPr>
          <p:cNvPr id="17" name="Θέση υποσέλιδου 1" descr="."/>
          <p:cNvSpPr>
            <a:spLocks noGrp="1"/>
          </p:cNvSpPr>
          <p:nvPr>
            <p:ph type="ftr" sz="quarter" idx="11"/>
          </p:nvPr>
        </p:nvSpPr>
        <p:spPr>
          <a:xfrm>
            <a:off x="3124200" y="6356350"/>
            <a:ext cx="3505200" cy="365125"/>
          </a:xfrm>
        </p:spPr>
        <p:txBody>
          <a:bodyPr/>
          <a:lstStyle/>
          <a:p>
            <a:pPr>
              <a:defRPr/>
            </a:pPr>
            <a:r>
              <a:rPr lang="el-GR" sz="1400" dirty="0">
                <a:solidFill>
                  <a:prstClr val="black"/>
                </a:solidFill>
              </a:rPr>
              <a:t>Ανασχεδιασμός Επιχειρηματικών Διεργασιών</a:t>
            </a: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schemeClr val="tx1"/>
                </a:solidFill>
              </a:rPr>
              <a:pPr>
                <a:defRPr/>
              </a:pPr>
              <a:t>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339178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856408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Tree>
    <p:extLst>
      <p:ext uri="{BB962C8B-B14F-4D97-AF65-F5344CB8AC3E}">
        <p14:creationId xmlns:p14="http://schemas.microsoft.com/office/powerpoint/2010/main" val="25434299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l-GR" sz="2800" dirty="0">
                <a:solidFill>
                  <a:srgbClr val="FF0000"/>
                </a:solidFill>
              </a:rPr>
              <a:t>Χ</a:t>
            </a:r>
            <a:r>
              <a:rPr lang="el-GR" sz="2800" dirty="0"/>
              <a:t>.</a:t>
            </a:r>
            <a:r>
              <a:rPr lang="el-GR" sz="2800" dirty="0">
                <a:solidFill>
                  <a:srgbClr val="FF0000"/>
                </a:solidFill>
              </a:rPr>
              <a:t>ΥΖ</a:t>
            </a:r>
            <a:r>
              <a:rPr lang="el-GR" sz="2800" dirty="0" smtClean="0"/>
              <a:t>.</a:t>
            </a:r>
            <a:endParaRPr lang="el-GR" sz="2800" dirty="0"/>
          </a:p>
          <a:p>
            <a:pPr marL="0" indent="0">
              <a:spcBef>
                <a:spcPts val="0"/>
              </a:spcBef>
              <a:spcAft>
                <a:spcPts val="1800"/>
              </a:spcAft>
              <a:buNone/>
            </a:pPr>
            <a:r>
              <a:rPr lang="el-GR" sz="2400" dirty="0"/>
              <a:t>Έχουν προηγηθεί οι κάτωθι εκδόσεις:</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Χ1</a:t>
            </a:r>
            <a:r>
              <a:rPr lang="el-GR" sz="2000" dirty="0"/>
              <a:t>.</a:t>
            </a:r>
            <a:r>
              <a:rPr lang="el-GR" sz="2000" dirty="0">
                <a:solidFill>
                  <a:srgbClr val="FF0000"/>
                </a:solidFill>
              </a:rPr>
              <a:t>Υ1Ζ1</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Χ2</a:t>
            </a:r>
            <a:r>
              <a:rPr lang="el-GR" sz="2000" dirty="0"/>
              <a:t>.</a:t>
            </a:r>
            <a:r>
              <a:rPr lang="el-GR" sz="2000" dirty="0">
                <a:solidFill>
                  <a:srgbClr val="FF0000"/>
                </a:solidFill>
              </a:rPr>
              <a:t>Υ2Ζ2</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buFont typeface="Arial" panose="020B0604020202020204" pitchFamily="34" charset="0"/>
              <a:buChar char="•"/>
            </a:pPr>
            <a:r>
              <a:rPr lang="el-GR" sz="2000" dirty="0" smtClean="0"/>
              <a:t>Έκδοση </a:t>
            </a:r>
            <a:r>
              <a:rPr lang="el-GR" sz="2000" dirty="0">
                <a:solidFill>
                  <a:srgbClr val="FF0000"/>
                </a:solidFill>
              </a:rPr>
              <a:t>Χ3</a:t>
            </a:r>
            <a:r>
              <a:rPr lang="el-GR" sz="2000" dirty="0"/>
              <a:t>.</a:t>
            </a:r>
            <a:r>
              <a:rPr lang="el-GR" sz="2000" dirty="0">
                <a:solidFill>
                  <a:srgbClr val="FF0000"/>
                </a:solidFill>
              </a:rPr>
              <a:t>Υ3Ζ3</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endParaRPr lang="el-GR" sz="2000" dirty="0"/>
          </a:p>
        </p:txBody>
      </p:sp>
    </p:spTree>
    <p:extLst>
      <p:ext uri="{BB962C8B-B14F-4D97-AF65-F5344CB8AC3E}">
        <p14:creationId xmlns:p14="http://schemas.microsoft.com/office/powerpoint/2010/main" val="24025970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Παναγιώτης </a:t>
            </a:r>
            <a:r>
              <a:rPr lang="el-GR" sz="2400" dirty="0" err="1" smtClean="0"/>
              <a:t>Φιτσιλής</a:t>
            </a:r>
            <a:r>
              <a:rPr lang="el-GR" sz="2400" dirty="0" smtClean="0"/>
              <a:t> 2015. Παναγιώτης </a:t>
            </a:r>
            <a:r>
              <a:rPr lang="el-GR" sz="2400" dirty="0" err="1" smtClean="0"/>
              <a:t>Φιτσιλής</a:t>
            </a:r>
            <a:r>
              <a:rPr lang="el-GR" sz="2400" dirty="0" smtClean="0"/>
              <a:t> «Προγραμματισμός Επιχειρησιακών Πόρων» Έκδοση 1.0 Λάρισα  01/09/2015 . </a:t>
            </a:r>
            <a:r>
              <a:rPr lang="el-GR" sz="2400" dirty="0"/>
              <a:t>Διαθέσιμο από τη δικτυακή </a:t>
            </a:r>
            <a:r>
              <a:rPr lang="el-GR" sz="2400" dirty="0" smtClean="0"/>
              <a:t>διεύθυνση: </a:t>
            </a:r>
            <a:r>
              <a:rPr lang="en-US" sz="2400" dirty="0" smtClean="0">
                <a:solidFill>
                  <a:srgbClr val="FF0000"/>
                </a:solidFill>
                <a:hlinkClick r:id="rId3" tooltip="Μετάβαση στην ιστοσελίδα του μαθήματος"/>
              </a:rPr>
              <a:t>http</a:t>
            </a:r>
            <a:r>
              <a:rPr lang="en-US" sz="2400" smtClean="0">
                <a:solidFill>
                  <a:srgbClr val="FF0000"/>
                </a:solidFill>
                <a:hlinkClick r:id="rId3" tooltip="Μετάβαση στην ιστοσελίδα του μαθήματος"/>
              </a:rPr>
              <a:t>://</a:t>
            </a:r>
            <a:r>
              <a:rPr lang="en-US" sz="2400" smtClean="0">
                <a:solidFill>
                  <a:srgbClr val="FF0000"/>
                </a:solidFill>
                <a:hlinkClick r:id="rId3" tooltip="Μετάβαση στην ιστοσελίδα του μαθήματος"/>
              </a:rPr>
              <a:t>cdev.teilar.gr/courses/DDE105</a:t>
            </a:r>
            <a:r>
              <a:rPr lang="en-US" sz="2400" smtClean="0">
                <a:solidFill>
                  <a:srgbClr val="FF0000"/>
                </a:solidFill>
                <a:hlinkClick r:id="rId3" tooltip="Μετάβαση στην ιστοσελίδα του μαθήματος"/>
              </a:rPr>
              <a:t>/index.php</a:t>
            </a:r>
            <a:r>
              <a:rPr lang="el-GR" sz="2400" dirty="0" smtClean="0"/>
              <a:t>.</a:t>
            </a:r>
            <a:endParaRPr lang="el-GR" sz="2400" dirty="0"/>
          </a:p>
          <a:p>
            <a:endParaRPr lang="el-GR" sz="2000" dirty="0"/>
          </a:p>
        </p:txBody>
      </p:sp>
    </p:spTree>
    <p:extLst>
      <p:ext uri="{BB962C8B-B14F-4D97-AF65-F5344CB8AC3E}">
        <p14:creationId xmlns:p14="http://schemas.microsoft.com/office/powerpoint/2010/main" val="8351068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151676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(1/2)</a:t>
            </a:r>
            <a:endParaRPr lang="el-GR" sz="4000" b="1" dirty="0"/>
          </a:p>
        </p:txBody>
      </p:sp>
      <p:sp>
        <p:nvSpPr>
          <p:cNvPr id="3" name="Θέση περιεχομένου 1"/>
          <p:cNvSpPr>
            <a:spLocks noGrp="1"/>
          </p:cNvSpPr>
          <p:nvPr>
            <p:ph idx="1"/>
          </p:nvPr>
        </p:nvSpPr>
        <p:spPr/>
        <p:txBody>
          <a:bodyPr>
            <a:no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Εικόνες/Σχήματα/Διαγράμματα</a:t>
            </a:r>
            <a:r>
              <a:rPr lang="en-US" sz="2400" b="1" dirty="0" smtClean="0"/>
              <a:t>/</a:t>
            </a:r>
            <a:r>
              <a:rPr lang="el-GR" sz="24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a:t>
            </a:r>
            <a:r>
              <a:rPr lang="el-GR" sz="2000" dirty="0" err="1">
                <a:solidFill>
                  <a:srgbClr val="FF0000"/>
                </a:solidFill>
              </a:rPr>
              <a:t>σύνδεσμος</a:t>
            </a:r>
            <a:r>
              <a:rPr lang="el-GR" sz="2000" dirty="0" err="1" smtClean="0">
                <a:solidFill>
                  <a:srgbClr val="FF0000"/>
                </a:solidFill>
              </a:rPr>
              <a:t>&gt;&lt;πηγή&gt;&lt;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28976229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(2/2)</a:t>
            </a:r>
            <a:r>
              <a:rPr lang="el-GR" sz="4000" b="1" dirty="0" smtClean="0"/>
              <a:t> </a:t>
            </a:r>
            <a:endParaRPr lang="el-GR" sz="4000" b="1" dirty="0"/>
          </a:p>
        </p:txBody>
      </p:sp>
      <p:sp>
        <p:nvSpPr>
          <p:cNvPr id="3" name="Θέση περιεχομένου 1"/>
          <p:cNvSpPr>
            <a:spLocks noGrp="1"/>
          </p:cNvSpPr>
          <p:nvPr>
            <p:ph idx="1"/>
          </p:nvPr>
        </p:nvSpPr>
        <p:spPr/>
        <p:txBody>
          <a:bodyPr>
            <a:norm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762143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684982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Ορισμός επιχειρηματικής διεργασίας</a:t>
            </a:r>
          </a:p>
        </p:txBody>
      </p:sp>
      <p:sp>
        <p:nvSpPr>
          <p:cNvPr id="3" name="Θέση περιεχομένου 1"/>
          <p:cNvSpPr>
            <a:spLocks noGrp="1"/>
          </p:cNvSpPr>
          <p:nvPr>
            <p:ph idx="1"/>
          </p:nvPr>
        </p:nvSpPr>
        <p:spPr>
          <a:xfrm>
            <a:off x="457200" y="1600200"/>
            <a:ext cx="8229600" cy="2590800"/>
          </a:xfrm>
        </p:spPr>
        <p:txBody>
          <a:bodyPr>
            <a:noAutofit/>
          </a:bodyPr>
          <a:lstStyle/>
          <a:p>
            <a:pPr marL="0" indent="0">
              <a:lnSpc>
                <a:spcPct val="90000"/>
              </a:lnSpc>
              <a:buNone/>
            </a:pPr>
            <a:r>
              <a:rPr lang="el-GR" altLang="el-GR" sz="1600" dirty="0"/>
              <a:t>Μια επιχειρηματική διεργασία είναι μια συλλογή σχετιζόμενων και δομημένων δραστηριοτήτων ή δράσεων που έχουν ως στόχο τη δημιουργία ενός προϊόντος ή την παροχή μιας</a:t>
            </a:r>
            <a:br>
              <a:rPr lang="el-GR" altLang="el-GR" sz="1600" dirty="0"/>
            </a:br>
            <a:r>
              <a:rPr lang="el-GR" altLang="el-GR" sz="1600" dirty="0"/>
              <a:t>υπηρεσίας που δημιουργεί αξία για την επιχείρηση ή τους επιχειρηματικούς εταίρους της και / ή τους πελάτες της. </a:t>
            </a:r>
            <a:endParaRPr lang="en-US" altLang="el-GR" sz="1600" dirty="0" smtClean="0"/>
          </a:p>
          <a:p>
            <a:pPr marL="0" indent="0">
              <a:lnSpc>
                <a:spcPct val="90000"/>
              </a:lnSpc>
              <a:buNone/>
            </a:pPr>
            <a:endParaRPr lang="en-US" altLang="el-GR" sz="1600" dirty="0"/>
          </a:p>
          <a:p>
            <a:pPr marL="0" indent="0">
              <a:lnSpc>
                <a:spcPct val="90000"/>
              </a:lnSpc>
              <a:buNone/>
            </a:pPr>
            <a:r>
              <a:rPr lang="el-GR" altLang="el-GR" sz="1600" b="1" dirty="0" smtClean="0"/>
              <a:t>Μια </a:t>
            </a:r>
            <a:r>
              <a:rPr lang="el-GR" altLang="el-GR" sz="1600" b="1" dirty="0"/>
              <a:t>διεργασία αποτελείται από τρία βασικά στοιχεία:</a:t>
            </a:r>
          </a:p>
          <a:p>
            <a:pPr marL="0" indent="0">
              <a:lnSpc>
                <a:spcPct val="90000"/>
              </a:lnSpc>
              <a:buNone/>
            </a:pPr>
            <a:endParaRPr lang="el-GR" altLang="el-GR" sz="1600" dirty="0"/>
          </a:p>
          <a:p>
            <a:pPr>
              <a:lnSpc>
                <a:spcPct val="90000"/>
              </a:lnSpc>
            </a:pPr>
            <a:r>
              <a:rPr lang="el-GR" altLang="el-GR" sz="1600" b="1" dirty="0"/>
              <a:t>Εισόδους (</a:t>
            </a:r>
            <a:r>
              <a:rPr lang="el-GR" altLang="el-GR" sz="1600" b="1" dirty="0" err="1"/>
              <a:t>Inputs</a:t>
            </a:r>
            <a:r>
              <a:rPr lang="el-GR" altLang="el-GR" sz="1600" b="1" dirty="0"/>
              <a:t>): </a:t>
            </a:r>
            <a:r>
              <a:rPr lang="el-GR" altLang="el-GR" sz="1600" dirty="0"/>
              <a:t>Οι είσοδοι μιας διεργασίας μπορεί να είναι υλικά, υπηρεσίες, πληροφορίες που ρέουν στη διεργασία και μετασχηματίζονται από τις </a:t>
            </a:r>
            <a:r>
              <a:rPr lang="el-GR" altLang="el-GR" sz="1600" dirty="0" smtClean="0"/>
              <a:t>διεργασίες</a:t>
            </a:r>
            <a:r>
              <a:rPr lang="en-US" altLang="el-GR" sz="1600" dirty="0" smtClean="0"/>
              <a:t>.</a:t>
            </a:r>
            <a:r>
              <a:rPr lang="el-GR" altLang="el-GR" sz="1600" dirty="0" smtClean="0"/>
              <a:t> </a:t>
            </a:r>
            <a:endParaRPr lang="el-GR" altLang="el-GR" sz="1600" dirty="0"/>
          </a:p>
          <a:p>
            <a:pPr>
              <a:lnSpc>
                <a:spcPct val="90000"/>
              </a:lnSpc>
            </a:pPr>
            <a:r>
              <a:rPr lang="el-GR" altLang="el-GR" sz="1600" b="1" dirty="0"/>
              <a:t>Πόροι (</a:t>
            </a:r>
            <a:r>
              <a:rPr lang="el-GR" altLang="el-GR" sz="1600" b="1" dirty="0" err="1"/>
              <a:t>Resources</a:t>
            </a:r>
            <a:r>
              <a:rPr lang="el-GR" altLang="el-GR" sz="1600" b="1" dirty="0"/>
              <a:t>): </a:t>
            </a:r>
            <a:r>
              <a:rPr lang="el-GR" altLang="el-GR" sz="1600" dirty="0"/>
              <a:t>Ανθρώπινοι πόροι και εξοπλισμός που χρησιμοποιούνται για την υλοποίηση των </a:t>
            </a:r>
            <a:r>
              <a:rPr lang="el-GR" altLang="el-GR" sz="1600" dirty="0" smtClean="0"/>
              <a:t>διεργασιών</a:t>
            </a:r>
            <a:r>
              <a:rPr lang="en-US" altLang="el-GR" sz="1600" dirty="0" smtClean="0"/>
              <a:t>.</a:t>
            </a:r>
            <a:endParaRPr lang="el-GR" altLang="el-GR" sz="1600" dirty="0"/>
          </a:p>
          <a:p>
            <a:pPr>
              <a:lnSpc>
                <a:spcPct val="90000"/>
              </a:lnSpc>
            </a:pPr>
            <a:r>
              <a:rPr lang="el-GR" altLang="el-GR" sz="1600" b="1" dirty="0"/>
              <a:t>Έξοδοι (</a:t>
            </a:r>
            <a:r>
              <a:rPr lang="el-GR" altLang="el-GR" sz="1600" b="1" dirty="0" err="1"/>
              <a:t>Outputs</a:t>
            </a:r>
            <a:r>
              <a:rPr lang="el-GR" altLang="el-GR" sz="1600" b="1" dirty="0"/>
              <a:t>): </a:t>
            </a:r>
            <a:r>
              <a:rPr lang="el-GR" altLang="el-GR" sz="1600" dirty="0" err="1"/>
              <a:t>Tο</a:t>
            </a:r>
            <a:r>
              <a:rPr lang="el-GR" altLang="el-GR" sz="1600" dirty="0"/>
              <a:t> προϊόν ή η υπηρεσία που παράγεται από τη διεργασία. </a:t>
            </a:r>
          </a:p>
          <a:p>
            <a:pPr>
              <a:lnSpc>
                <a:spcPct val="90000"/>
              </a:lnSpc>
            </a:pPr>
            <a:endParaRPr lang="el-GR" altLang="el-GR" sz="1600" dirty="0"/>
          </a:p>
          <a:p>
            <a:pPr>
              <a:lnSpc>
                <a:spcPct val="90000"/>
              </a:lnSpc>
            </a:pPr>
            <a:endParaRPr lang="el-GR" altLang="el-GR" sz="1600" dirty="0"/>
          </a:p>
        </p:txBody>
      </p:sp>
      <p:sp>
        <p:nvSpPr>
          <p:cNvPr id="7" name="Θέση υποσέλιδου 1" descr="."/>
          <p:cNvSpPr>
            <a:spLocks noGrp="1"/>
          </p:cNvSpPr>
          <p:nvPr>
            <p:ph type="ftr" sz="quarter" idx="11"/>
          </p:nvPr>
        </p:nvSpPr>
        <p:spPr>
          <a:xfrm>
            <a:off x="3124200" y="6356350"/>
            <a:ext cx="3505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a:t>
            </a:fld>
            <a:endParaRPr lang="el-GR" sz="1400" dirty="0">
              <a:solidFill>
                <a:schemeClr val="tx1"/>
              </a:solidFill>
            </a:endParaRPr>
          </a:p>
        </p:txBody>
      </p:sp>
    </p:spTree>
    <p:extLst>
      <p:ext uri="{BB962C8B-B14F-4D97-AF65-F5344CB8AC3E}">
        <p14:creationId xmlns:p14="http://schemas.microsoft.com/office/powerpoint/2010/main" val="336510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Βασικά χαρακτηριστικά μιας επιχειρηματικής διεργασίας </a:t>
            </a:r>
          </a:p>
        </p:txBody>
      </p:sp>
      <p:sp>
        <p:nvSpPr>
          <p:cNvPr id="4" name="Ορθογώνιο 3"/>
          <p:cNvSpPr/>
          <p:nvPr/>
        </p:nvSpPr>
        <p:spPr>
          <a:xfrm>
            <a:off x="266700" y="1522154"/>
            <a:ext cx="8610600" cy="5016758"/>
          </a:xfrm>
          <a:prstGeom prst="rect">
            <a:avLst/>
          </a:prstGeom>
        </p:spPr>
        <p:txBody>
          <a:bodyPr wrap="square">
            <a:spAutoFit/>
          </a:bodyPr>
          <a:lstStyle/>
          <a:p>
            <a:pPr marL="285750" indent="-285750">
              <a:buFont typeface="Arial" panose="020B0604020202020204" pitchFamily="34" charset="0"/>
              <a:buChar char="•"/>
            </a:pPr>
            <a:r>
              <a:rPr lang="el-GR" sz="2000" b="1" dirty="0"/>
              <a:t>Δυνατότητα ορισμού (</a:t>
            </a:r>
            <a:r>
              <a:rPr lang="el-GR" sz="2000" b="1" dirty="0" err="1"/>
              <a:t>Definability</a:t>
            </a:r>
            <a:r>
              <a:rPr lang="el-GR" sz="2000" b="1" dirty="0"/>
              <a:t>):</a:t>
            </a:r>
            <a:r>
              <a:rPr lang="el-GR" sz="2000" dirty="0"/>
              <a:t> Μια διεργασία θα πρέπει να μπορεί να οριστεί επακριβώς, δηλαδή θα πρέπει να έχει σαφώς καθορισμένα όρια, ορισμένες απαιτήσεις εισόδου και σαφώς καθορισμένες εξόδους.</a:t>
            </a:r>
          </a:p>
          <a:p>
            <a:pPr marL="285750" indent="-285750">
              <a:buFont typeface="Arial" panose="020B0604020202020204" pitchFamily="34" charset="0"/>
              <a:buChar char="•"/>
            </a:pPr>
            <a:r>
              <a:rPr lang="el-GR" sz="2000" b="1" dirty="0"/>
              <a:t>Σειρά (</a:t>
            </a:r>
            <a:r>
              <a:rPr lang="el-GR" sz="2000" b="1" dirty="0" err="1"/>
              <a:t>Order</a:t>
            </a:r>
            <a:r>
              <a:rPr lang="el-GR" sz="2000" b="1" dirty="0"/>
              <a:t>):</a:t>
            </a:r>
            <a:r>
              <a:rPr lang="el-GR" sz="2000" dirty="0"/>
              <a:t> Μια διεργασία περιλαμβάνει δραστηριότητες που εκτελούνται με προκαθορισμένη σειρά τόσο στον χρόνο αλλά και στον χώρο. </a:t>
            </a:r>
          </a:p>
          <a:p>
            <a:pPr marL="285750" indent="-285750">
              <a:buFont typeface="Arial" panose="020B0604020202020204" pitchFamily="34" charset="0"/>
              <a:buChar char="•"/>
            </a:pPr>
            <a:r>
              <a:rPr lang="el-GR" sz="2000" b="1" dirty="0"/>
              <a:t>Πελάτης (</a:t>
            </a:r>
            <a:r>
              <a:rPr lang="el-GR" sz="2000" b="1" dirty="0" err="1"/>
              <a:t>Customer</a:t>
            </a:r>
            <a:r>
              <a:rPr lang="el-GR" sz="2000" b="1" dirty="0"/>
              <a:t>):</a:t>
            </a:r>
            <a:r>
              <a:rPr lang="el-GR" sz="2000" dirty="0"/>
              <a:t> Πρέπει να υπάρχει ένας αποδέκτης του αποτελέσματος της διεργασίας, ένας πελάτης.</a:t>
            </a:r>
          </a:p>
          <a:p>
            <a:pPr marL="285750" indent="-285750">
              <a:buFont typeface="Arial" panose="020B0604020202020204" pitchFamily="34" charset="0"/>
              <a:buChar char="•"/>
            </a:pPr>
            <a:r>
              <a:rPr lang="el-GR" sz="2000" b="1" dirty="0"/>
              <a:t>Προστιθέμενη αξία (</a:t>
            </a:r>
            <a:r>
              <a:rPr lang="el-GR" sz="2000" b="1" dirty="0" err="1"/>
              <a:t>Added</a:t>
            </a:r>
            <a:r>
              <a:rPr lang="el-GR" sz="2000" b="1" dirty="0"/>
              <a:t> </a:t>
            </a:r>
            <a:r>
              <a:rPr lang="el-GR" sz="2000" b="1" dirty="0" err="1"/>
              <a:t>value</a:t>
            </a:r>
            <a:r>
              <a:rPr lang="el-GR" sz="2000" b="1" dirty="0"/>
              <a:t>):</a:t>
            </a:r>
            <a:r>
              <a:rPr lang="el-GR" sz="2000" dirty="0"/>
              <a:t> O μετασχηματισμός που λαμβάνει χώρα στο πλαίσιο της διεργασίας πρέπει να προσθέτει αξία στον παραλήπτη του αποτελέσματος.</a:t>
            </a:r>
          </a:p>
          <a:p>
            <a:pPr marL="285750" indent="-285750">
              <a:buFont typeface="Arial" panose="020B0604020202020204" pitchFamily="34" charset="0"/>
              <a:buChar char="•"/>
            </a:pPr>
            <a:r>
              <a:rPr lang="el-GR" sz="2000" b="1" dirty="0"/>
              <a:t>Ενσωμάτωση (</a:t>
            </a:r>
            <a:r>
              <a:rPr lang="el-GR" sz="2000" b="1" dirty="0" err="1"/>
              <a:t>Embeddedness</a:t>
            </a:r>
            <a:r>
              <a:rPr lang="el-GR" sz="2000" b="1" dirty="0"/>
              <a:t>):</a:t>
            </a:r>
            <a:r>
              <a:rPr lang="el-GR" sz="2000" dirty="0"/>
              <a:t> Μια διεργασία δεν μπορεί να υπάρξει από μόνη της, θα υπάρχει στα πλαίσια μιας οργανωτικής δομής, επιχείρησης.</a:t>
            </a:r>
          </a:p>
          <a:p>
            <a:pPr marL="285750" indent="-285750">
              <a:buFont typeface="Arial" panose="020B0604020202020204" pitchFamily="34" charset="0"/>
              <a:buChar char="•"/>
            </a:pPr>
            <a:r>
              <a:rPr lang="el-GR" sz="2000" b="1" dirty="0"/>
              <a:t>Δια-λειτουργικότητα (Cross-</a:t>
            </a:r>
            <a:r>
              <a:rPr lang="el-GR" sz="2000" b="1" dirty="0" err="1"/>
              <a:t>functionality</a:t>
            </a:r>
            <a:r>
              <a:rPr lang="el-GR" sz="2000" b="1" dirty="0"/>
              <a:t>):</a:t>
            </a:r>
            <a:r>
              <a:rPr lang="el-GR" sz="2000" dirty="0"/>
              <a:t> Μια διεργασία, αν και δεν είναι πάντα ο κανόνας, εμπλέκει περισσότερες από μια οργανωτικές μονάδες της επιχείρησης. </a:t>
            </a:r>
          </a:p>
          <a:p>
            <a:pPr marL="285750" indent="-285750">
              <a:buFont typeface="Arial" panose="020B0604020202020204" pitchFamily="34" charset="0"/>
              <a:buChar char="•"/>
            </a:pPr>
            <a:endParaRPr lang="el-GR" sz="2000" dirty="0"/>
          </a:p>
        </p:txBody>
      </p:sp>
      <p:sp>
        <p:nvSpPr>
          <p:cNvPr id="7" name="Θέση υποσέλιδου 1" descr="."/>
          <p:cNvSpPr>
            <a:spLocks noGrp="1"/>
          </p:cNvSpPr>
          <p:nvPr>
            <p:ph type="ftr" sz="quarter" idx="11"/>
          </p:nvPr>
        </p:nvSpPr>
        <p:spPr>
          <a:xfrm>
            <a:off x="2590800" y="6356350"/>
            <a:ext cx="36576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22851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Ανάγκη δημιουργίας μοντέλων</a:t>
            </a:r>
          </a:p>
        </p:txBody>
      </p:sp>
      <p:sp>
        <p:nvSpPr>
          <p:cNvPr id="4" name="Ορθογώνιο 3"/>
          <p:cNvSpPr/>
          <p:nvPr/>
        </p:nvSpPr>
        <p:spPr>
          <a:xfrm>
            <a:off x="114300" y="1524000"/>
            <a:ext cx="8915400" cy="4247317"/>
          </a:xfrm>
          <a:prstGeom prst="rect">
            <a:avLst/>
          </a:prstGeom>
        </p:spPr>
        <p:txBody>
          <a:bodyPr wrap="square">
            <a:spAutoFit/>
          </a:bodyPr>
          <a:lstStyle/>
          <a:p>
            <a:pPr marL="285750" indent="-285750">
              <a:buFont typeface="Arial" panose="020B0604020202020204" pitchFamily="34" charset="0"/>
              <a:buChar char="•"/>
            </a:pPr>
            <a:r>
              <a:rPr lang="el-GR" b="1" dirty="0"/>
              <a:t>η αναδιοργάνωση και αναδιάρθρωση της επιχείρησης (</a:t>
            </a:r>
            <a:r>
              <a:rPr lang="el-GR" b="1" dirty="0" err="1"/>
              <a:t>business</a:t>
            </a:r>
            <a:r>
              <a:rPr lang="el-GR" b="1" dirty="0"/>
              <a:t> </a:t>
            </a:r>
            <a:r>
              <a:rPr lang="el-GR" b="1" dirty="0" err="1"/>
              <a:t>reengineering</a:t>
            </a:r>
            <a:r>
              <a:rPr lang="el-GR" b="1" dirty="0"/>
              <a:t>), </a:t>
            </a:r>
            <a:r>
              <a:rPr lang="el-GR" dirty="0"/>
              <a:t>δηλαδή η ανάγκη να αναθεωρηθεί ο τρόπος με τον οποίο μια επιχείρηση λειτουργεί και επικοινωνεί με το περιβάλλον της,</a:t>
            </a:r>
          </a:p>
          <a:p>
            <a:pPr marL="285750" indent="-285750">
              <a:buFont typeface="Arial" panose="020B0604020202020204" pitchFamily="34" charset="0"/>
              <a:buChar char="•"/>
            </a:pPr>
            <a:r>
              <a:rPr lang="el-GR" b="1" dirty="0"/>
              <a:t>η βελτίωση των επιχειρηματικών διαδικασιών (</a:t>
            </a:r>
            <a:r>
              <a:rPr lang="el-GR" b="1" dirty="0" err="1"/>
              <a:t>business</a:t>
            </a:r>
            <a:r>
              <a:rPr lang="el-GR" b="1" dirty="0"/>
              <a:t> </a:t>
            </a:r>
            <a:r>
              <a:rPr lang="el-GR" b="1" dirty="0" err="1"/>
              <a:t>improvement</a:t>
            </a:r>
            <a:r>
              <a:rPr lang="el-GR" b="1" dirty="0"/>
              <a:t>)</a:t>
            </a:r>
            <a:r>
              <a:rPr lang="el-GR" dirty="0"/>
              <a:t>, που αποτελεί τις περισσότερες φορές μια εξειδίκευση της διαδικασίας της αναδιοργάνωσης και του ανασχεδιασμού σε συγκεκριμένους τομείς δραστηριοτήτων της επιχείρησης, τομείς που είναι κρίσιμο να αναθεωρηθούν, να σχεδιαστούν ξανά και να βελτιωθούν προκειμένου να βελτιωθεί κατ’ επέκταση ο ανταγωνιστικός χαρακτήρας της επιχείρησης,</a:t>
            </a:r>
          </a:p>
          <a:p>
            <a:pPr marL="285750" indent="-285750">
              <a:buFont typeface="Arial" panose="020B0604020202020204" pitchFamily="34" charset="0"/>
              <a:buChar char="•"/>
            </a:pPr>
            <a:r>
              <a:rPr lang="el-GR" b="1" dirty="0"/>
              <a:t>ο αυτοματισμός και η υποστήριξη των διαδικασιών της επιχείρησης με τα κατάλληλα συστήματα λογισμικού, </a:t>
            </a:r>
            <a:r>
              <a:rPr lang="el-GR" dirty="0"/>
              <a:t>με σκοπό τη μείωση του κόστους, την αύξηση της παραγωγικότητας, την αποδοτικότερη χρήση των διαθέσιμων πόρων, τη μείωση (όσο είναι δυνατόν) της ανθρώπινης διαμεσολάβησης και τη βελτιστοποίηση της απόδοσης των υπηρεσιών και της ποιότητας των προϊόντων που παρέχει μια επιχείρηση στους πελάτες της.</a:t>
            </a:r>
          </a:p>
          <a:p>
            <a:pPr marL="285750" indent="-285750">
              <a:buFont typeface="Arial" panose="020B0604020202020204" pitchFamily="34" charset="0"/>
              <a:buChar char="•"/>
            </a:pPr>
            <a:endParaRPr lang="el-GR" dirty="0"/>
          </a:p>
        </p:txBody>
      </p:sp>
      <p:sp>
        <p:nvSpPr>
          <p:cNvPr id="7" name="Θέση υποσέλιδου 1" descr="."/>
          <p:cNvSpPr>
            <a:spLocks noGrp="1"/>
          </p:cNvSpPr>
          <p:nvPr>
            <p:ph type="ftr" sz="quarter" idx="11"/>
          </p:nvPr>
        </p:nvSpPr>
        <p:spPr>
          <a:xfrm>
            <a:off x="2590800" y="6356350"/>
            <a:ext cx="41910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960932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7283"/>
            <a:ext cx="8229600" cy="1143000"/>
          </a:xfrm>
        </p:spPr>
        <p:txBody>
          <a:bodyPr>
            <a:normAutofit/>
          </a:bodyPr>
          <a:lstStyle/>
          <a:p>
            <a:r>
              <a:rPr lang="el-GR" b="1" dirty="0" err="1"/>
              <a:t>Μοντελοποίηση</a:t>
            </a:r>
            <a:r>
              <a:rPr lang="el-GR" b="1" dirty="0"/>
              <a:t> </a:t>
            </a:r>
            <a:r>
              <a:rPr lang="el-GR" b="1" dirty="0" smtClean="0"/>
              <a:t>διεργασιών</a:t>
            </a:r>
            <a:r>
              <a:rPr lang="en-US" b="1" dirty="0" smtClean="0"/>
              <a:t> (1)</a:t>
            </a:r>
            <a:endParaRPr lang="el-GR" b="1" dirty="0"/>
          </a:p>
        </p:txBody>
      </p:sp>
      <p:sp>
        <p:nvSpPr>
          <p:cNvPr id="4" name="Ορθογώνιο 3"/>
          <p:cNvSpPr/>
          <p:nvPr/>
        </p:nvSpPr>
        <p:spPr>
          <a:xfrm>
            <a:off x="0" y="1094294"/>
            <a:ext cx="8991600" cy="5591274"/>
          </a:xfrm>
          <a:prstGeom prst="rect">
            <a:avLst/>
          </a:prstGeom>
        </p:spPr>
        <p:txBody>
          <a:bodyPr wrap="square">
            <a:spAutoFit/>
          </a:bodyPr>
          <a:lstStyle/>
          <a:p>
            <a:pPr marL="342900" lvl="0" indent="-342900">
              <a:lnSpc>
                <a:spcPct val="90000"/>
              </a:lnSpc>
              <a:spcBef>
                <a:spcPts val="1000"/>
              </a:spcBef>
              <a:buFont typeface="Arial" panose="020B0604020202020204" pitchFamily="34" charset="0"/>
              <a:buChar char="•"/>
              <a:defRPr/>
            </a:pPr>
            <a:r>
              <a:rPr lang="el-GR" sz="2000" kern="0" dirty="0">
                <a:solidFill>
                  <a:prstClr val="black"/>
                </a:solidFill>
              </a:rPr>
              <a:t>Καθορισμός των διεργασιών προς ανασχεδιασμό. Για τον καθορισμό των διεργασιών θα πρέπει να γνωρίζουμε διεξοδικά τις επιχειρηματικές ανάγκες, αφού πολύ συχνά, ο ανασχεδιασμός των επιχειρηματικών διεργασιών γίνεται χωρίς πρώτα να αξιολογήσουμε τις τρέχουσες διεργασίες του οργανισμού ώστε να προσδιορίσουμε το τι ακριβώς χρειάζεται ανασχεδιασμό. Θα πρέπει λοιπόν να σχεδιάσουμε τις νέες διεργασίες αφού πρώτα προσδιορίσουμε τις προβληματικές περιοχές  και τους συγκεκριμένους επιχειρησιακούς στόχους που πρέπει να επιτύχουμε.</a:t>
            </a:r>
          </a:p>
          <a:p>
            <a:pPr marL="342900" lvl="0" indent="-342900">
              <a:lnSpc>
                <a:spcPct val="90000"/>
              </a:lnSpc>
              <a:spcBef>
                <a:spcPts val="1000"/>
              </a:spcBef>
              <a:buFont typeface="Arial" panose="020B0604020202020204" pitchFamily="34" charset="0"/>
              <a:buChar char="•"/>
              <a:defRPr/>
            </a:pPr>
            <a:r>
              <a:rPr lang="el-GR" sz="2000" kern="0" dirty="0">
                <a:solidFill>
                  <a:prstClr val="black"/>
                </a:solidFill>
              </a:rPr>
              <a:t>Θα πρέπει να κατανοήσουμε τις υφιστάμενες διεργασίες, τις απαιτήσεις τους σε πόρους, τα ισχυρά και τα αδύναμα σημεία τους και να επισημάνουμε τους κινδύνους που σχετίζονται με αυτή τη διεργασία. </a:t>
            </a:r>
          </a:p>
          <a:p>
            <a:pPr marL="342900" lvl="0" indent="-342900">
              <a:lnSpc>
                <a:spcPct val="90000"/>
              </a:lnSpc>
              <a:spcBef>
                <a:spcPts val="1000"/>
              </a:spcBef>
              <a:buFont typeface="Arial" panose="020B0604020202020204" pitchFamily="34" charset="0"/>
              <a:buChar char="•"/>
              <a:defRPr/>
            </a:pPr>
            <a:r>
              <a:rPr lang="el-GR" sz="2000" kern="0" dirty="0">
                <a:solidFill>
                  <a:prstClr val="black"/>
                </a:solidFill>
              </a:rPr>
              <a:t>Θα πρέπει να σχεδιάσουμε και να περιγράψουμε τον νέο τρόπο λειτουργίας των διεργασιών καθώς και να υπολογίσουμε τους αναγκαίους πόρους, τόσο για την υλοποίηση των διεργασιών όσο και για τη λειτουργία τους.</a:t>
            </a:r>
          </a:p>
          <a:p>
            <a:pPr marL="342900" lvl="0" indent="-342900">
              <a:lnSpc>
                <a:spcPct val="90000"/>
              </a:lnSpc>
              <a:spcBef>
                <a:spcPts val="1000"/>
              </a:spcBef>
              <a:buFont typeface="Arial" panose="020B0604020202020204" pitchFamily="34" charset="0"/>
              <a:buChar char="•"/>
              <a:defRPr/>
            </a:pPr>
            <a:r>
              <a:rPr lang="el-GR" sz="2000" kern="0" dirty="0">
                <a:solidFill>
                  <a:prstClr val="black"/>
                </a:solidFill>
              </a:rPr>
              <a:t>Τέλος θα πρέπει να υλοποιήσουμε και να ελέγξουμε την καλή λειτουργία των νέων διεργασιών τόσο σε ατομικό επίπεδο αλλά και μέσα στο σύνολο της επιχείρησης. </a:t>
            </a:r>
          </a:p>
          <a:p>
            <a:pPr marL="342900" lvl="0" indent="-342900">
              <a:lnSpc>
                <a:spcPct val="90000"/>
              </a:lnSpc>
              <a:spcBef>
                <a:spcPts val="1000"/>
              </a:spcBef>
              <a:buFont typeface="Arial" panose="020B0604020202020204" pitchFamily="34" charset="0"/>
              <a:buChar char="•"/>
              <a:defRPr/>
            </a:pPr>
            <a:endParaRPr lang="el-GR" sz="2000" kern="0" dirty="0">
              <a:solidFill>
                <a:prstClr val="black"/>
              </a:solidFill>
            </a:endParaRPr>
          </a:p>
        </p:txBody>
      </p:sp>
      <p:sp>
        <p:nvSpPr>
          <p:cNvPr id="7" name="Θέση υποσέλιδου 1" descr="."/>
          <p:cNvSpPr>
            <a:spLocks noGrp="1"/>
          </p:cNvSpPr>
          <p:nvPr>
            <p:ph type="ftr" sz="quarter" idx="11"/>
          </p:nvPr>
        </p:nvSpPr>
        <p:spPr>
          <a:xfrm>
            <a:off x="2667000" y="6356350"/>
            <a:ext cx="3886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027973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a:t>Μοντελοποίηση</a:t>
            </a:r>
            <a:r>
              <a:rPr lang="el-GR" b="1" dirty="0"/>
              <a:t> </a:t>
            </a:r>
            <a:r>
              <a:rPr lang="el-GR" b="1" dirty="0" smtClean="0"/>
              <a:t>διεργασιών</a:t>
            </a:r>
            <a:r>
              <a:rPr lang="en-US" b="1" dirty="0" smtClean="0"/>
              <a:t> (2)</a:t>
            </a:r>
            <a:endParaRPr lang="el-GR" b="1" dirty="0"/>
          </a:p>
        </p:txBody>
      </p:sp>
      <p:pic>
        <p:nvPicPr>
          <p:cNvPr id="3" name="Εικόνα 2" descr="Καθορισμός των διεργασιών προς σχεδιασμό. Ανάλυση διεργασιών. Σχεδιασμός νέων διεργασιών. Υλοποίηση και έλεγχος νέων διεργασιών."/>
          <p:cNvPicPr>
            <a:picLocks noChangeAspect="1"/>
          </p:cNvPicPr>
          <p:nvPr/>
        </p:nvPicPr>
        <p:blipFill>
          <a:blip r:embed="rId3"/>
          <a:stretch>
            <a:fillRect/>
          </a:stretch>
        </p:blipFill>
        <p:spPr>
          <a:xfrm>
            <a:off x="1905000" y="1295400"/>
            <a:ext cx="5224725" cy="4688230"/>
          </a:xfrm>
          <a:prstGeom prst="rect">
            <a:avLst/>
          </a:prstGeom>
        </p:spPr>
      </p:pic>
      <p:sp>
        <p:nvSpPr>
          <p:cNvPr id="7" name="Θέση υποσέλιδου 1" descr="."/>
          <p:cNvSpPr>
            <a:spLocks noGrp="1"/>
          </p:cNvSpPr>
          <p:nvPr>
            <p:ph type="ftr" sz="quarter" idx="11"/>
          </p:nvPr>
        </p:nvSpPr>
        <p:spPr>
          <a:xfrm>
            <a:off x="2438400" y="6356350"/>
            <a:ext cx="3886200" cy="365125"/>
          </a:xfrm>
        </p:spPr>
        <p:txBody>
          <a:bodyPr/>
          <a:lstStyle/>
          <a:p>
            <a:pPr>
              <a:defRPr/>
            </a:pPr>
            <a:r>
              <a:rPr lang="el-GR" sz="1400" dirty="0">
                <a:solidFill>
                  <a:prstClr val="black"/>
                </a:solidFill>
              </a:rPr>
              <a:t>Ανασχεδιασμός Επιχειρηματικών Διεργασιών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1513193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30/10/2015 2:35:20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6,9,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8,4,7,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9,10,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6,8,9,10,11,12,13,14,7,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6,7,5,"/>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4,3,7,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4,6,7,5,"/>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4,3,7,5,"/>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4,6,7,5,"/>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6,3,7,5,"/>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6146,14,17,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9CF1A8B-4B1C-4CD0-8AA4-43FAC7C8CA8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10127</TotalTime>
  <Words>2632</Words>
  <Application>Microsoft Office PowerPoint</Application>
  <PresentationFormat>Προβολή στην οθόνη (4:3)</PresentationFormat>
  <Paragraphs>257</Paragraphs>
  <Slides>47</Slides>
  <Notes>11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47</vt:i4>
      </vt:variant>
    </vt:vector>
  </HeadingPairs>
  <TitlesOfParts>
    <vt:vector size="54" baseType="lpstr">
      <vt:lpstr>MS Mincho</vt:lpstr>
      <vt:lpstr>Arial</vt:lpstr>
      <vt:lpstr>Calibri</vt:lpstr>
      <vt:lpstr>Courier New</vt:lpstr>
      <vt:lpstr>Times New Roman</vt:lpstr>
      <vt:lpstr>Wingdings</vt:lpstr>
      <vt:lpstr>Θέμα του Office</vt:lpstr>
      <vt:lpstr>Προγραμματισμός                    Επιχειρησιακών Πόρων -                                                      Enterprise Resource Planning</vt:lpstr>
      <vt:lpstr>Χρηματοδότηση </vt:lpstr>
      <vt:lpstr>Σκοποί ενότητας </vt:lpstr>
      <vt:lpstr>Περιεχόμενα ενότητας</vt:lpstr>
      <vt:lpstr>Ορισμός επιχειρηματικής διεργασίας</vt:lpstr>
      <vt:lpstr>Βασικά χαρακτηριστικά μιας επιχειρηματικής διεργασίας </vt:lpstr>
      <vt:lpstr>Ανάγκη δημιουργίας μοντέλων</vt:lpstr>
      <vt:lpstr>Μοντελοποίηση διεργασιών (1)</vt:lpstr>
      <vt:lpstr>Μοντελοποίηση διεργασιών (2)</vt:lpstr>
      <vt:lpstr>Γλώσσες μοντελοποίησης</vt:lpstr>
      <vt:lpstr>Business Process Modelling Notation (BPMN) </vt:lpstr>
      <vt:lpstr>Μοντέλα BPMN</vt:lpstr>
      <vt:lpstr>Παράδειγμα ιδιωτικής διεργασίας</vt:lpstr>
      <vt:lpstr>Παράδειγμα δημόσιας διεργασίας</vt:lpstr>
      <vt:lpstr>Παράδειγμα συνεργασίας</vt:lpstr>
      <vt:lpstr>Παράδειγμα χορογραφίας</vt:lpstr>
      <vt:lpstr>Γεγονότα BPMN</vt:lpstr>
      <vt:lpstr>Δραστηριότητες BPMN</vt:lpstr>
      <vt:lpstr>Άλλα στοιχεία της  ΒΡΜΝ</vt:lpstr>
      <vt:lpstr>Επεξήγηση βασικών στοιχείων BPMN.</vt:lpstr>
      <vt:lpstr>Γεγονότα  (1)</vt:lpstr>
      <vt:lpstr>Γεγονότα  (2)</vt:lpstr>
      <vt:lpstr>Παραδείγματα</vt:lpstr>
      <vt:lpstr>Η αναπαράσταση των δραστηριοτήτων (1)</vt:lpstr>
      <vt:lpstr>Η αναπαράσταση των δραστηριοτήτων (2)</vt:lpstr>
      <vt:lpstr>Η αναπαράσταση των δραστηριοτήτων (3)</vt:lpstr>
      <vt:lpstr>Πύλη Αποκλειστικής Διάζευξης Δεδομένων  - Exclusive Data</vt:lpstr>
      <vt:lpstr>Πύλη Αποκλειστικής Διάζευξης Γεγονότων - Exclusive Event</vt:lpstr>
      <vt:lpstr>Πύλη Διάζευξης -  Inclusive </vt:lpstr>
      <vt:lpstr>Παράλληλη Πύλη– Parallel</vt:lpstr>
      <vt:lpstr>Σύνθετη Πύλη – Complex</vt:lpstr>
      <vt:lpstr>Παράδειγμα 1</vt:lpstr>
      <vt:lpstr>Παράδειγμα 1 (διάγραμμα)</vt:lpstr>
      <vt:lpstr>Παράδειγμα 2</vt:lpstr>
      <vt:lpstr>Παράδειγμα 2 (διάγραμμα)</vt:lpstr>
      <vt:lpstr>Παράδειγμα 3</vt:lpstr>
      <vt:lpstr>Παράδειγμα 3   Η όψη του βιβλιοθηκάριου</vt:lpstr>
      <vt:lpstr>Παράδειγμα 3 διάγραμμα συνεργασίας</vt:lpstr>
      <vt:lpstr>Παράδειγμα 3   Η όψη του αναγνώστη </vt:lpstr>
      <vt:lpstr>Τέλος ενότητας</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 </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Επιχειρησιακών Πόρων ERP</dc:title>
  <cp:lastModifiedBy>Tilemahos Stilianos</cp:lastModifiedBy>
  <cp:revision>210</cp:revision>
  <dcterms:created xsi:type="dcterms:W3CDTF">2014-09-20T14:32:06Z</dcterms:created>
  <dcterms:modified xsi:type="dcterms:W3CDTF">2015-11-04T06:56:26Z</dcterms:modified>
</cp:coreProperties>
</file>