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333" r:id="rId3"/>
    <p:sldId id="334" r:id="rId4"/>
    <p:sldId id="335" r:id="rId5"/>
    <p:sldId id="336" r:id="rId6"/>
    <p:sldId id="337" r:id="rId7"/>
    <p:sldId id="338" r:id="rId8"/>
    <p:sldId id="339" r:id="rId9"/>
    <p:sldId id="340" r:id="rId10"/>
    <p:sldId id="341" r:id="rId11"/>
    <p:sldId id="342" r:id="rId12"/>
    <p:sldId id="343" r:id="rId13"/>
    <p:sldId id="344" r:id="rId14"/>
    <p:sldId id="345" r:id="rId15"/>
    <p:sldId id="346" r:id="rId16"/>
    <p:sldId id="347" r:id="rId17"/>
    <p:sldId id="280" r:id="rId18"/>
    <p:sldId id="290" r:id="rId19"/>
    <p:sldId id="291" r:id="rId20"/>
    <p:sldId id="306"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33"/>
            <p14:sldId id="334"/>
            <p14:sldId id="335"/>
            <p14:sldId id="336"/>
            <p14:sldId id="337"/>
            <p14:sldId id="338"/>
            <p14:sldId id="339"/>
            <p14:sldId id="340"/>
            <p14:sldId id="341"/>
            <p14:sldId id="342"/>
            <p14:sldId id="343"/>
            <p14:sldId id="344"/>
            <p14:sldId id="345"/>
            <p14:sldId id="346"/>
            <p14:sldId id="347"/>
            <p14:sldId id="280"/>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435" autoAdjust="0"/>
    <p:restoredTop sz="98901" autoAdjust="0"/>
  </p:normalViewPr>
  <p:slideViewPr>
    <p:cSldViewPr>
      <p:cViewPr varScale="1">
        <p:scale>
          <a:sx n="116" d="100"/>
          <a:sy n="116" d="100"/>
        </p:scale>
        <p:origin x="1650"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2612075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414480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8956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3: </a:t>
            </a:r>
            <a:r>
              <a:rPr lang="el-GR" sz="1200" dirty="0" smtClean="0"/>
              <a:t>Η αιτιολογία της διαφορετικής προτίμησης χεριού</a:t>
            </a:r>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3:</a:t>
            </a:r>
            <a:r>
              <a:rPr lang="en-US" sz="2800" dirty="0" smtClean="0">
                <a:latin typeface="+mj-lt"/>
                <a:ea typeface="+mj-ea"/>
                <a:cs typeface="+mj-cs"/>
              </a:rPr>
              <a:t> </a:t>
            </a:r>
            <a:endParaRPr lang="el-GR" sz="2800" dirty="0" smtClean="0">
              <a:latin typeface="+mj-lt"/>
              <a:ea typeface="+mj-ea"/>
              <a:cs typeface="+mj-cs"/>
            </a:endParaRPr>
          </a:p>
          <a:p>
            <a:r>
              <a:rPr lang="el-GR" sz="2800" b="1" dirty="0"/>
              <a:t>Η ΑΙΤΙΟΛΟΓΙΑ ΤΗΣ ΔΙΑΦΟΡΕΤΙΚΗΣ   ΠΡΟΤΙΜΗΣΗΣ  ΧΕΡΙΟΥ</a:t>
            </a:r>
            <a:endParaRPr lang="el-GR" sz="2800" b="1" dirty="0" smtClean="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normAutofit/>
          </a:bodyPr>
          <a:lstStyle/>
          <a:p>
            <a:r>
              <a:rPr lang="el-GR" b="1" dirty="0"/>
              <a:t>Περιβαλλοντικές </a:t>
            </a:r>
            <a:r>
              <a:rPr lang="el-GR" b="1" dirty="0" smtClean="0"/>
              <a:t>θεωρίες 1/5</a:t>
            </a:r>
            <a:endParaRPr lang="el-GR" b="1" dirty="0"/>
          </a:p>
        </p:txBody>
      </p:sp>
      <p:sp>
        <p:nvSpPr>
          <p:cNvPr id="3" name="Θέση περιεχομένου 2"/>
          <p:cNvSpPr>
            <a:spLocks noGrp="1"/>
          </p:cNvSpPr>
          <p:nvPr>
            <p:ph idx="1"/>
          </p:nvPr>
        </p:nvSpPr>
        <p:spPr>
          <a:xfrm>
            <a:off x="464156" y="1196752"/>
            <a:ext cx="8229600" cy="4886003"/>
          </a:xfrm>
        </p:spPr>
        <p:txBody>
          <a:bodyPr>
            <a:normAutofit fontScale="85000" lnSpcReduction="10000"/>
          </a:bodyPr>
          <a:lstStyle/>
          <a:p>
            <a:r>
              <a:rPr lang="el-GR" dirty="0" smtClean="0"/>
              <a:t>Αν </a:t>
            </a:r>
            <a:r>
              <a:rPr lang="el-GR" dirty="0"/>
              <a:t>και οι ακραίες περιβαλλοντικές θέσεις έχουν απορριφθεί από την πλειονότητα των ερευνητών, η προτίμηση χεριού μπορεί να τροποποιείται και να μεταβάλλεται με βάση την εμπειρία και περιβαλλοντικές επιρροές όπως οι επιδράσεις του ενδομήτριου περιβάλλοντος, τα ατυχήματα, οι εγκεφαλικές κακώσεις και η κοινωνική πίεση. </a:t>
            </a:r>
            <a:endParaRPr lang="el-GR" dirty="0" smtClean="0"/>
          </a:p>
          <a:p>
            <a:r>
              <a:rPr lang="el-GR" dirty="0" smtClean="0"/>
              <a:t>Η </a:t>
            </a:r>
            <a:r>
              <a:rPr lang="el-GR" dirty="0"/>
              <a:t>εκδήλωση της προτίμησης προς το αριστερό ή το δεξί χέρι μπορεί να προκαλείται από ένα μόνο από τους παραπάνω παράγοντες, ή από κάποιο  συνδυασμό τους, ή είναι επίσης πιθανό αυτοί οι παράγοντες να συσχετίζονται.</a:t>
            </a:r>
          </a:p>
          <a:p>
            <a:endParaRPr lang="el-GR" dirty="0"/>
          </a:p>
        </p:txBody>
      </p:sp>
    </p:spTree>
    <p:extLst>
      <p:ext uri="{BB962C8B-B14F-4D97-AF65-F5344CB8AC3E}">
        <p14:creationId xmlns:p14="http://schemas.microsoft.com/office/powerpoint/2010/main" val="1595299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274638"/>
            <a:ext cx="8229600" cy="778098"/>
          </a:xfrm>
        </p:spPr>
        <p:txBody>
          <a:bodyPr>
            <a:normAutofit/>
          </a:bodyPr>
          <a:lstStyle/>
          <a:p>
            <a:r>
              <a:rPr lang="el-GR" b="1" dirty="0"/>
              <a:t>Περιβαλλοντικές </a:t>
            </a:r>
            <a:r>
              <a:rPr lang="el-GR" b="1" dirty="0" smtClean="0"/>
              <a:t>θεωρίες 2/5</a:t>
            </a:r>
            <a:endParaRPr lang="el-GR" b="1" dirty="0"/>
          </a:p>
        </p:txBody>
      </p:sp>
      <p:sp>
        <p:nvSpPr>
          <p:cNvPr id="3" name="Θέση περιεχομένου 2"/>
          <p:cNvSpPr>
            <a:spLocks noGrp="1"/>
          </p:cNvSpPr>
          <p:nvPr>
            <p:ph idx="1"/>
          </p:nvPr>
        </p:nvSpPr>
        <p:spPr>
          <a:xfrm>
            <a:off x="539552" y="1412776"/>
            <a:ext cx="8229600" cy="4525963"/>
          </a:xfrm>
        </p:spPr>
        <p:txBody>
          <a:bodyPr>
            <a:normAutofit fontScale="32500" lnSpcReduction="20000"/>
          </a:bodyPr>
          <a:lstStyle/>
          <a:p>
            <a:endParaRPr lang="el-GR" dirty="0" smtClean="0"/>
          </a:p>
          <a:p>
            <a:pPr marL="0" indent="0">
              <a:buNone/>
            </a:pPr>
            <a:r>
              <a:rPr lang="el-GR" sz="11200" b="1" dirty="0" smtClean="0"/>
              <a:t>Α. Η σειρά της γέννησης και η πίεση κατά τη γέννηση</a:t>
            </a:r>
            <a:r>
              <a:rPr lang="el-GR" sz="9600" b="1" dirty="0" smtClean="0"/>
              <a:t>	</a:t>
            </a:r>
          </a:p>
          <a:p>
            <a:pPr marL="0" indent="0">
              <a:buNone/>
            </a:pPr>
            <a:r>
              <a:rPr lang="el-GR" sz="9600" dirty="0" smtClean="0"/>
              <a:t>O </a:t>
            </a:r>
            <a:r>
              <a:rPr lang="el-GR" sz="9600" dirty="0" err="1" smtClean="0"/>
              <a:t>Bakan</a:t>
            </a:r>
            <a:r>
              <a:rPr lang="el-GR" sz="9600" dirty="0" smtClean="0"/>
              <a:t> (1971) διαπίστωσε αυξημένη συχνότητα εμφάνισης αριστεροχειρίας μεταξύ των ατόμων που αποτελούν το πρώτο ή το τελευταίο κατά σειρά γέννησης παιδί (για  οικογένειες με τέσσερα ή περισσότερα παιδιά), και υπέθεσε ότι η αριστεροχειρία είναι η πιο διαδεδομένη και ήπια κατάσταση που προκύπτει από την πίεση και την ένταση της γέννησης.</a:t>
            </a:r>
            <a:endParaRPr lang="el-GR" dirty="0"/>
          </a:p>
        </p:txBody>
      </p:sp>
    </p:spTree>
    <p:extLst>
      <p:ext uri="{BB962C8B-B14F-4D97-AF65-F5344CB8AC3E}">
        <p14:creationId xmlns:p14="http://schemas.microsoft.com/office/powerpoint/2010/main" val="3822073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274638"/>
            <a:ext cx="8229600" cy="778098"/>
          </a:xfrm>
        </p:spPr>
        <p:txBody>
          <a:bodyPr>
            <a:normAutofit/>
          </a:bodyPr>
          <a:lstStyle/>
          <a:p>
            <a:r>
              <a:rPr lang="el-GR" b="1" dirty="0"/>
              <a:t>Περιβαλλοντικές </a:t>
            </a:r>
            <a:r>
              <a:rPr lang="el-GR" b="1" dirty="0" smtClean="0"/>
              <a:t>θεωρίες 3/5</a:t>
            </a:r>
            <a:endParaRPr lang="el-GR" b="1" dirty="0"/>
          </a:p>
        </p:txBody>
      </p:sp>
      <p:sp>
        <p:nvSpPr>
          <p:cNvPr id="3" name="Θέση περιεχομένου 2"/>
          <p:cNvSpPr>
            <a:spLocks noGrp="1"/>
          </p:cNvSpPr>
          <p:nvPr>
            <p:ph idx="1"/>
          </p:nvPr>
        </p:nvSpPr>
        <p:spPr>
          <a:xfrm>
            <a:off x="539552" y="1484784"/>
            <a:ext cx="8229600" cy="4248472"/>
          </a:xfrm>
        </p:spPr>
        <p:txBody>
          <a:bodyPr>
            <a:normAutofit fontScale="47500" lnSpcReduction="20000"/>
          </a:bodyPr>
          <a:lstStyle/>
          <a:p>
            <a:pPr marL="0" indent="0">
              <a:buNone/>
            </a:pPr>
            <a:r>
              <a:rPr lang="el-GR" sz="6200" b="1" dirty="0" smtClean="0"/>
              <a:t>Β. Ορμονικές </a:t>
            </a:r>
            <a:r>
              <a:rPr lang="el-GR" sz="6200" b="1" dirty="0"/>
              <a:t>επιδράσεις</a:t>
            </a:r>
          </a:p>
          <a:p>
            <a:pPr marL="0" indent="0">
              <a:buNone/>
            </a:pPr>
            <a:r>
              <a:rPr lang="el-GR" sz="6200" dirty="0" smtClean="0"/>
              <a:t>Ένας </a:t>
            </a:r>
            <a:r>
              <a:rPr lang="el-GR" sz="6200" dirty="0"/>
              <a:t>δεύτερος τύπος περιβαλλοντικών παραγόντων,  ασχολείται με το ενδομήτριο περιβάλλον κατά τη διάρκεια κρίσιμων φάσεων της ανάπτυξης του εμβρύου. Μία από τις πιο ενδιαφέρουσες θεωρίες αυτού του τύπου έχει προταθεί από τους </a:t>
            </a:r>
            <a:r>
              <a:rPr lang="el-GR" sz="6200" dirty="0" err="1"/>
              <a:t>Geschwind</a:t>
            </a:r>
            <a:r>
              <a:rPr lang="el-GR" sz="6200" dirty="0"/>
              <a:t> &amp; </a:t>
            </a:r>
            <a:r>
              <a:rPr lang="el-GR" sz="6200" dirty="0" err="1"/>
              <a:t>Galaburda</a:t>
            </a:r>
            <a:r>
              <a:rPr lang="el-GR" sz="6200" dirty="0"/>
              <a:t>  (1985) και υποστηρίζει  ότι διαφορές στα επίπεδα των ορμονών και ιδιαίτερα της τεστοστερόνης κατά την εμβρυϊκή περίοδο, αποτελούν την αιτία της διαφοροποιημένης προτίμησης χεριού</a:t>
            </a:r>
            <a:r>
              <a:rPr lang="el-GR" sz="6200" dirty="0" smtClean="0"/>
              <a:t>.</a:t>
            </a:r>
            <a:endParaRPr lang="el-GR" sz="6200" dirty="0"/>
          </a:p>
        </p:txBody>
      </p:sp>
    </p:spTree>
    <p:extLst>
      <p:ext uri="{BB962C8B-B14F-4D97-AF65-F5344CB8AC3E}">
        <p14:creationId xmlns:p14="http://schemas.microsoft.com/office/powerpoint/2010/main" val="2686711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274638"/>
            <a:ext cx="8229600" cy="778098"/>
          </a:xfrm>
        </p:spPr>
        <p:txBody>
          <a:bodyPr>
            <a:normAutofit/>
          </a:bodyPr>
          <a:lstStyle/>
          <a:p>
            <a:r>
              <a:rPr lang="el-GR" b="1" dirty="0"/>
              <a:t>Περιβαλλοντικές </a:t>
            </a:r>
            <a:r>
              <a:rPr lang="el-GR" b="1" dirty="0" smtClean="0"/>
              <a:t>θεωρίες 4/5</a:t>
            </a:r>
            <a:endParaRPr lang="el-GR" b="1" dirty="0"/>
          </a:p>
        </p:txBody>
      </p:sp>
      <p:sp>
        <p:nvSpPr>
          <p:cNvPr id="3" name="Θέση περιεχομένου 2"/>
          <p:cNvSpPr>
            <a:spLocks noGrp="1"/>
          </p:cNvSpPr>
          <p:nvPr>
            <p:ph idx="1"/>
          </p:nvPr>
        </p:nvSpPr>
        <p:spPr>
          <a:xfrm>
            <a:off x="539552" y="1340768"/>
            <a:ext cx="8280920" cy="4608512"/>
          </a:xfrm>
        </p:spPr>
        <p:txBody>
          <a:bodyPr>
            <a:noAutofit/>
          </a:bodyPr>
          <a:lstStyle/>
          <a:p>
            <a:pPr marL="0" indent="0">
              <a:buNone/>
            </a:pPr>
            <a:r>
              <a:rPr lang="el-GR" sz="2800" b="1" dirty="0" smtClean="0"/>
              <a:t>Γ. Ασύμμετρη </a:t>
            </a:r>
            <a:r>
              <a:rPr lang="el-GR" sz="2800" b="1" dirty="0"/>
              <a:t>θέση του εμβρύου στη </a:t>
            </a:r>
            <a:r>
              <a:rPr lang="el-GR" sz="2800" b="1" dirty="0" smtClean="0"/>
              <a:t>μήτρα</a:t>
            </a:r>
            <a:endParaRPr lang="el-GR" sz="2800" b="1" dirty="0"/>
          </a:p>
          <a:p>
            <a:pPr marL="0" indent="0">
              <a:buNone/>
            </a:pPr>
            <a:r>
              <a:rPr lang="el-GR" sz="2000" dirty="0" smtClean="0"/>
              <a:t>Μια </a:t>
            </a:r>
            <a:r>
              <a:rPr lang="el-GR" sz="2000" dirty="0"/>
              <a:t>άλλη γοητευτική θεωρία σχετικά με την προέλευση της ημισφαιρικής ασυμμετρίας στους ανθρώπους έχει προταθεί από τον </a:t>
            </a:r>
            <a:r>
              <a:rPr lang="el-GR" sz="2000" dirty="0" err="1"/>
              <a:t>Previc</a:t>
            </a:r>
            <a:r>
              <a:rPr lang="el-GR" sz="2000" dirty="0"/>
              <a:t> (1991). Σύμφωνα με αυτή τη θεωρία η προτίμηση  χεριού σχετίζεται με την ασύμμετρη τοποθέτηση του εμβρύου στη μήτρα κατά τη διάρκεια του τελευταίου τριμήνου της κύησης. Στις περισσότερες περιπτώσεις η θέση του εμβρύου ευνοεί την ανάπτυξη του αριστερού </a:t>
            </a:r>
            <a:r>
              <a:rPr lang="el-GR" sz="2000" dirty="0" err="1"/>
              <a:t>ωτόλιθου</a:t>
            </a:r>
            <a:r>
              <a:rPr lang="el-GR" sz="2000" dirty="0"/>
              <a:t> (τμήμα της </a:t>
            </a:r>
            <a:r>
              <a:rPr lang="el-GR" sz="2000" dirty="0" err="1"/>
              <a:t>αιθουσαίας</a:t>
            </a:r>
            <a:r>
              <a:rPr lang="el-GR" sz="2000" dirty="0"/>
              <a:t> κατασκευής του έσω αυτιού που χρησιμεύει στη διατήρηση της ισορροπίας του σώματος)  και των νευρικών διόδων  του. Αυτό με τη σειρά του δημιουργεί μία τάση για τη χρησιμοποίηση του αριστερού μέρους του σώματος για τον έλεγχο της στάσης του σώματος και του δεξιού μέρους του σώματος για την εκούσια κινητική συμπεριφορά. Σύμφωνα μ’ αυτή την θεωρία η αριστεροχειρία είναι το αποτέλεσμα μιας παρέκκλισης από την τυπική τοποθέτηση του εμβρύου. </a:t>
            </a:r>
          </a:p>
        </p:txBody>
      </p:sp>
    </p:spTree>
    <p:extLst>
      <p:ext uri="{BB962C8B-B14F-4D97-AF65-F5344CB8AC3E}">
        <p14:creationId xmlns:p14="http://schemas.microsoft.com/office/powerpoint/2010/main" val="3289670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274638"/>
            <a:ext cx="8229600" cy="778098"/>
          </a:xfrm>
        </p:spPr>
        <p:txBody>
          <a:bodyPr>
            <a:normAutofit/>
          </a:bodyPr>
          <a:lstStyle/>
          <a:p>
            <a:r>
              <a:rPr lang="el-GR" b="1" dirty="0"/>
              <a:t>Περιβαλλοντικές </a:t>
            </a:r>
            <a:r>
              <a:rPr lang="el-GR" b="1" dirty="0" smtClean="0"/>
              <a:t>θεωρίες 5/5</a:t>
            </a:r>
            <a:endParaRPr lang="el-GR" b="1" dirty="0"/>
          </a:p>
        </p:txBody>
      </p:sp>
      <p:sp>
        <p:nvSpPr>
          <p:cNvPr id="3" name="Θέση περιεχομένου 2"/>
          <p:cNvSpPr>
            <a:spLocks noGrp="1"/>
          </p:cNvSpPr>
          <p:nvPr>
            <p:ph idx="1"/>
          </p:nvPr>
        </p:nvSpPr>
        <p:spPr>
          <a:xfrm>
            <a:off x="611560" y="1412777"/>
            <a:ext cx="7920880" cy="4392488"/>
          </a:xfrm>
        </p:spPr>
        <p:txBody>
          <a:bodyPr>
            <a:normAutofit fontScale="55000" lnSpcReduction="20000"/>
          </a:bodyPr>
          <a:lstStyle/>
          <a:p>
            <a:pPr marL="0" indent="0">
              <a:buNone/>
            </a:pPr>
            <a:r>
              <a:rPr lang="el-GR" sz="5100" b="1" dirty="0" smtClean="0"/>
              <a:t>Δ. Παθολογική </a:t>
            </a:r>
            <a:r>
              <a:rPr lang="el-GR" sz="5100" b="1" dirty="0"/>
              <a:t>αριστεροχειρία</a:t>
            </a:r>
          </a:p>
          <a:p>
            <a:pPr marL="0" indent="0">
              <a:buNone/>
            </a:pPr>
            <a:r>
              <a:rPr lang="el-GR" sz="4000" dirty="0" smtClean="0"/>
              <a:t>Ενώ </a:t>
            </a:r>
            <a:r>
              <a:rPr lang="el-GR" sz="4000" dirty="0"/>
              <a:t>ο  </a:t>
            </a:r>
            <a:r>
              <a:rPr lang="el-GR" sz="4000" dirty="0" err="1"/>
              <a:t>Bakan</a:t>
            </a:r>
            <a:r>
              <a:rPr lang="el-GR" sz="4000" dirty="0"/>
              <a:t>, o </a:t>
            </a:r>
            <a:r>
              <a:rPr lang="el-GR" sz="4000" dirty="0" err="1"/>
              <a:t>Geschwind</a:t>
            </a:r>
            <a:r>
              <a:rPr lang="el-GR" sz="4000" dirty="0"/>
              <a:t> και οι συνεργάτες του πιστεύουν ότι ουσιαστικά όλες οι περιπτώσεις αριστεροχειρίας είναι παθολογικές, ο </a:t>
            </a:r>
            <a:r>
              <a:rPr lang="el-GR" sz="4000" dirty="0" err="1"/>
              <a:t>Satz</a:t>
            </a:r>
            <a:r>
              <a:rPr lang="el-GR" sz="4000" dirty="0"/>
              <a:t> (1972) έχει υποστηρίξει ότι στα άτομα που εκδηλώνουν αριστεροχειρία, περιλαμβάνονται οι φυσιολογικοί αριστερόχειρες (με την προτίμηση χεριού να προσδιορίζεται γενετικά ή πολιτισμικά) και οι παθολογικοί αριστερόχειρες, εκείνοι  δηλαδή που παρουσιάζουν πρώιμη εγκεφαλική κάκωση. Οι παθολογικοί  αριστερόχειρες είναι αυτοί που ερμηνεύουν την υψηλή συχνότητα εμφάνισης αριστεροχειρίας (17%) σε κλινικούς πληθυσμούς (όπως τα νοητικώς καθυστερημένα και τα επιληπτικά άτομα, βλ. </a:t>
            </a:r>
            <a:r>
              <a:rPr lang="el-GR" sz="4000" dirty="0" err="1"/>
              <a:t>Lucas</a:t>
            </a:r>
            <a:r>
              <a:rPr lang="el-GR" sz="4000" dirty="0"/>
              <a:t>, </a:t>
            </a:r>
            <a:r>
              <a:rPr lang="el-GR" sz="4000" dirty="0" err="1"/>
              <a:t>Rosenstein</a:t>
            </a:r>
            <a:r>
              <a:rPr lang="el-GR" sz="4000" dirty="0"/>
              <a:t> &amp; </a:t>
            </a:r>
            <a:r>
              <a:rPr lang="el-GR" sz="4000" dirty="0" err="1"/>
              <a:t>Bigler</a:t>
            </a:r>
            <a:r>
              <a:rPr lang="el-GR" sz="4000" dirty="0"/>
              <a:t>, 1989). Πρώιμο εγκεφαλικό τραύμα στο αριστερό ημισφαίριο, έχει προξενήσει νοητικές ανεπάρκειες και μεταβολή της προτίμησης του χεριού. </a:t>
            </a:r>
          </a:p>
        </p:txBody>
      </p:sp>
    </p:spTree>
    <p:extLst>
      <p:ext uri="{BB962C8B-B14F-4D97-AF65-F5344CB8AC3E}">
        <p14:creationId xmlns:p14="http://schemas.microsoft.com/office/powerpoint/2010/main" val="1035764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78098"/>
          </a:xfrm>
        </p:spPr>
        <p:txBody>
          <a:bodyPr/>
          <a:lstStyle/>
          <a:p>
            <a:r>
              <a:rPr lang="el-GR" b="1" dirty="0" smtClean="0"/>
              <a:t>Σχετικά πρόσφατα…</a:t>
            </a:r>
            <a:endParaRPr lang="el-GR" b="1" dirty="0"/>
          </a:p>
        </p:txBody>
      </p:sp>
      <p:sp>
        <p:nvSpPr>
          <p:cNvPr id="3" name="Θέση περιεχομένου 2"/>
          <p:cNvSpPr>
            <a:spLocks noGrp="1"/>
          </p:cNvSpPr>
          <p:nvPr>
            <p:ph idx="1"/>
          </p:nvPr>
        </p:nvSpPr>
        <p:spPr>
          <a:xfrm>
            <a:off x="354467" y="894730"/>
            <a:ext cx="8784976" cy="5400600"/>
          </a:xfrm>
        </p:spPr>
        <p:txBody>
          <a:bodyPr>
            <a:noAutofit/>
          </a:bodyPr>
          <a:lstStyle/>
          <a:p>
            <a:pPr marL="0" indent="0">
              <a:buNone/>
            </a:pPr>
            <a:r>
              <a:rPr lang="el-GR" sz="2400" dirty="0" smtClean="0"/>
              <a:t>Μια </a:t>
            </a:r>
            <a:r>
              <a:rPr lang="el-GR" sz="2400" dirty="0"/>
              <a:t>ομάδα επιστημόνων στο πανεπιστήμιο της Οξφόρδης  (</a:t>
            </a:r>
            <a:r>
              <a:rPr lang="el-GR" sz="2400" dirty="0" err="1"/>
              <a:t>Francks</a:t>
            </a:r>
            <a:r>
              <a:rPr lang="el-GR" sz="2400" dirty="0"/>
              <a:t> </a:t>
            </a:r>
            <a:r>
              <a:rPr lang="el-GR" sz="2400" dirty="0" err="1"/>
              <a:t>et</a:t>
            </a:r>
            <a:r>
              <a:rPr lang="el-GR" sz="2400" dirty="0"/>
              <a:t> </a:t>
            </a:r>
            <a:r>
              <a:rPr lang="el-GR" sz="2400" dirty="0" err="1"/>
              <a:t>al</a:t>
            </a:r>
            <a:r>
              <a:rPr lang="el-GR" sz="2400" dirty="0"/>
              <a:t>., 2007), ανακάλυψε </a:t>
            </a:r>
            <a:r>
              <a:rPr lang="el-GR" b="1" dirty="0"/>
              <a:t>το πρώτο γονίδιο </a:t>
            </a:r>
            <a:r>
              <a:rPr lang="el-GR" sz="2400" dirty="0"/>
              <a:t>που φαίνεται να αυξάνει την πιθανότητα να γεννηθεί κανείς αριστερόχειρας. </a:t>
            </a:r>
            <a:endParaRPr lang="el-GR" sz="2400" dirty="0" smtClean="0"/>
          </a:p>
          <a:p>
            <a:pPr marL="0" indent="0">
              <a:buNone/>
            </a:pPr>
            <a:r>
              <a:rPr lang="el-GR" sz="2400" dirty="0" smtClean="0"/>
              <a:t>Κατά </a:t>
            </a:r>
            <a:r>
              <a:rPr lang="el-GR" sz="2400" dirty="0"/>
              <a:t>τη διάρκεια μια έρευνας σε εκατό οικογένειες που είχαν δυσλεξικά παιδιά, με σκοπό τη </a:t>
            </a:r>
            <a:r>
              <a:rPr lang="el-GR" sz="2400" dirty="0" err="1"/>
              <a:t>εξέυρεση</a:t>
            </a:r>
            <a:r>
              <a:rPr lang="el-GR" sz="2400" dirty="0"/>
              <a:t> σχέσης ανάμεσα στη δυσλεξία και την αριστεροχειρία, ανακάλυψαν πάνω στο </a:t>
            </a:r>
            <a:r>
              <a:rPr lang="el-GR" sz="2400" dirty="0" err="1"/>
              <a:t>χωμόσωμα</a:t>
            </a:r>
            <a:r>
              <a:rPr lang="el-GR" sz="2400" dirty="0"/>
              <a:t> 2, το γονίδιο με την </a:t>
            </a:r>
            <a:r>
              <a:rPr lang="el-GR" sz="2400" dirty="0" err="1"/>
              <a:t>κωδική</a:t>
            </a:r>
            <a:r>
              <a:rPr lang="el-GR" sz="2400" dirty="0"/>
              <a:t> ονομασία </a:t>
            </a:r>
            <a:r>
              <a:rPr lang="el-GR" sz="2400" b="1" dirty="0"/>
              <a:t>LRRTM1</a:t>
            </a:r>
            <a:r>
              <a:rPr lang="el-GR" sz="2400" dirty="0"/>
              <a:t> (</a:t>
            </a:r>
            <a:r>
              <a:rPr lang="el-GR" sz="2400" dirty="0" err="1"/>
              <a:t>Leucine-rich</a:t>
            </a:r>
            <a:r>
              <a:rPr lang="el-GR" sz="2400" dirty="0"/>
              <a:t> </a:t>
            </a:r>
            <a:r>
              <a:rPr lang="el-GR" sz="2400" dirty="0" err="1"/>
              <a:t>repeat</a:t>
            </a:r>
            <a:r>
              <a:rPr lang="el-GR" sz="2400" dirty="0"/>
              <a:t> </a:t>
            </a:r>
            <a:r>
              <a:rPr lang="el-GR" sz="2400" dirty="0" err="1"/>
              <a:t>transmembrane</a:t>
            </a:r>
            <a:r>
              <a:rPr lang="el-GR" sz="2400" dirty="0"/>
              <a:t> </a:t>
            </a:r>
            <a:r>
              <a:rPr lang="el-GR" sz="2400" dirty="0" err="1"/>
              <a:t>neuronal</a:t>
            </a:r>
            <a:r>
              <a:rPr lang="el-GR" sz="2400" dirty="0"/>
              <a:t> 1), το οποίο φαίνεται ότι διαδραματίζει σημαντικό ρόλο στην κατανομή των διαφόρων λειτουργιών στον εγκέφαλο, και συγκεκριμένα στο να ελέγχει ποιά σημεία του εγκεφάλου αναλαμβάνουν τον έλεγχο  λειτουργιών, όπως του λόγου και των συναισθημάτων. Γι’ αυτό και θεωρείται ότι το LRRTM1, ίσως αυξάνει ελαφρά και τον κίνδυνο ανάπτυξης ψυχικών ασθενειών όπως η σχιζοφρένεια.</a:t>
            </a:r>
          </a:p>
        </p:txBody>
      </p:sp>
    </p:spTree>
    <p:extLst>
      <p:ext uri="{BB962C8B-B14F-4D97-AF65-F5344CB8AC3E}">
        <p14:creationId xmlns:p14="http://schemas.microsoft.com/office/powerpoint/2010/main" val="185233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188640"/>
            <a:ext cx="6264696" cy="864096"/>
          </a:xfrm>
        </p:spPr>
        <p:txBody>
          <a:bodyPr/>
          <a:lstStyle/>
          <a:p>
            <a:r>
              <a:rPr lang="el-GR" b="1" dirty="0" smtClean="0"/>
              <a:t>Συμπερασματικά…. </a:t>
            </a:r>
            <a:endParaRPr lang="el-GR" b="1" dirty="0"/>
          </a:p>
        </p:txBody>
      </p:sp>
      <p:sp>
        <p:nvSpPr>
          <p:cNvPr id="3" name="Θέση περιεχομένου 2"/>
          <p:cNvSpPr>
            <a:spLocks noGrp="1"/>
          </p:cNvSpPr>
          <p:nvPr>
            <p:ph idx="1"/>
          </p:nvPr>
        </p:nvSpPr>
        <p:spPr>
          <a:xfrm>
            <a:off x="539552" y="1268760"/>
            <a:ext cx="8229600" cy="4817348"/>
          </a:xfrm>
        </p:spPr>
        <p:txBody>
          <a:bodyPr>
            <a:normAutofit fontScale="77500" lnSpcReduction="20000"/>
          </a:bodyPr>
          <a:lstStyle/>
          <a:p>
            <a:pPr marL="0" indent="0">
              <a:buNone/>
            </a:pPr>
            <a:r>
              <a:rPr lang="el-GR" dirty="0" smtClean="0"/>
              <a:t>θα </a:t>
            </a:r>
            <a:r>
              <a:rPr lang="el-GR" dirty="0"/>
              <a:t>μπορούσαμε να καταλήξουμε ότι </a:t>
            </a:r>
            <a:r>
              <a:rPr lang="el-GR" dirty="0" smtClean="0"/>
              <a:t>η </a:t>
            </a:r>
            <a:r>
              <a:rPr lang="el-GR" dirty="0"/>
              <a:t>αιτιολογία και η προέλευση  της ασύμμετρης χρήσης  των χεριών έχει αναμφίβολα γενετική βάση, παρά τις δυσκολίες πλήρους εξήγησής της, αλλά υποβάλλεται και σε κοινωνικούς περιορισμούς. </a:t>
            </a:r>
            <a:endParaRPr lang="el-GR" dirty="0" smtClean="0"/>
          </a:p>
          <a:p>
            <a:pPr marL="0" indent="0">
              <a:buNone/>
            </a:pPr>
            <a:r>
              <a:rPr lang="el-GR" dirty="0" smtClean="0"/>
              <a:t>Παρά </a:t>
            </a:r>
            <a:r>
              <a:rPr lang="el-GR" dirty="0"/>
              <a:t>την ιδιαίτερη σημασία που έχουν οι διάφορες θεωρίες στο να φωτίσουν το φαινόμενο της αριστεροχειρίας από μία διαφορετική οπτική γωνία η καθεμία, </a:t>
            </a:r>
            <a:r>
              <a:rPr lang="el-GR" b="1" dirty="0"/>
              <a:t>η </a:t>
            </a:r>
            <a:r>
              <a:rPr lang="el-GR" b="1" dirty="0" err="1"/>
              <a:t>πολυπαραγοντική</a:t>
            </a:r>
            <a:r>
              <a:rPr lang="el-GR" b="1" dirty="0"/>
              <a:t> αιτιολογία, </a:t>
            </a:r>
            <a:r>
              <a:rPr lang="el-GR" dirty="0"/>
              <a:t>ο συνδυασμός δηλαδή στοιχείων από τις διάφορες θεωρίες (γενετικοί-ανατομικοί παράγοντες σε συνδυασμό με ψυχοκοινωνικές - περιβαλλοντικές επιδράσεις) φαίνεται να επικρατεί στις μέρες μας και να γίνεται ευρύτερα </a:t>
            </a:r>
            <a:r>
              <a:rPr lang="el-GR" dirty="0" smtClean="0"/>
              <a:t>αποδεκτή.</a:t>
            </a:r>
            <a:endParaRPr lang="el-GR" dirty="0"/>
          </a:p>
        </p:txBody>
      </p:sp>
    </p:spTree>
    <p:extLst>
      <p:ext uri="{BB962C8B-B14F-4D97-AF65-F5344CB8AC3E}">
        <p14:creationId xmlns:p14="http://schemas.microsoft.com/office/powerpoint/2010/main" val="2172818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Σκοπός της ενότητας</a:t>
            </a:r>
            <a:endParaRPr lang="el-GR" b="1" dirty="0"/>
          </a:p>
        </p:txBody>
      </p:sp>
      <p:sp>
        <p:nvSpPr>
          <p:cNvPr id="3" name="Content Placeholder 2"/>
          <p:cNvSpPr>
            <a:spLocks noGrp="1"/>
          </p:cNvSpPr>
          <p:nvPr>
            <p:ph idx="1"/>
          </p:nvPr>
        </p:nvSpPr>
        <p:spPr>
          <a:xfrm>
            <a:off x="549896" y="2492896"/>
            <a:ext cx="8136904" cy="1944216"/>
          </a:xfrm>
        </p:spPr>
        <p:txBody>
          <a:bodyPr>
            <a:normAutofit/>
          </a:bodyPr>
          <a:lstStyle/>
          <a:p>
            <a:r>
              <a:rPr lang="el-GR" dirty="0" smtClean="0"/>
              <a:t>Η διεξοδική εξέταση των θεωριών  για την αιτιολογία </a:t>
            </a:r>
            <a:r>
              <a:rPr lang="el-GR" dirty="0"/>
              <a:t>και </a:t>
            </a:r>
            <a:r>
              <a:rPr lang="el-GR" dirty="0" smtClean="0"/>
              <a:t>την </a:t>
            </a:r>
            <a:r>
              <a:rPr lang="el-GR" dirty="0"/>
              <a:t>προέλευση  της ασύμμετρης χρήσης  των </a:t>
            </a:r>
            <a:r>
              <a:rPr lang="el-GR" dirty="0" smtClean="0"/>
              <a:t>χεριών.</a:t>
            </a:r>
            <a:endParaRPr lang="el-GR" dirty="0"/>
          </a:p>
        </p:txBody>
      </p:sp>
    </p:spTree>
    <p:extLst>
      <p:ext uri="{BB962C8B-B14F-4D97-AF65-F5344CB8AC3E}">
        <p14:creationId xmlns:p14="http://schemas.microsoft.com/office/powerpoint/2010/main" val="925441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b="1" dirty="0" smtClean="0"/>
              <a:t>Σχήμα 1</a:t>
            </a:r>
            <a:r>
              <a:rPr lang="el-GR" sz="2000" b="1" dirty="0"/>
              <a:t>. </a:t>
            </a:r>
            <a:r>
              <a:rPr lang="el-GR" sz="2000" dirty="0"/>
              <a:t>Το τονικό αντανακλαστικό του </a:t>
            </a:r>
            <a:r>
              <a:rPr lang="el-GR" sz="2000" dirty="0" smtClean="0"/>
              <a:t>αυχένα, Πολεμικός </a:t>
            </a:r>
            <a:r>
              <a:rPr lang="el-GR" sz="2000" dirty="0"/>
              <a:t>(1991</a:t>
            </a:r>
            <a:r>
              <a:rPr lang="el-GR" sz="2000" dirty="0" smtClean="0"/>
              <a:t>)</a:t>
            </a:r>
            <a:endParaRPr lang="el-GR" sz="2000" dirty="0"/>
          </a:p>
          <a:p>
            <a:pPr marL="0" indent="0">
              <a:spcBef>
                <a:spcPts val="0"/>
              </a:spcBef>
              <a:buNone/>
            </a:pPr>
            <a:endParaRPr lang="el-GR" sz="2000" dirty="0" smtClean="0"/>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a:xfrm>
            <a:off x="464156" y="2204864"/>
            <a:ext cx="8229600" cy="3877891"/>
          </a:xfrm>
        </p:spPr>
        <p:txBody>
          <a:bodyPr>
            <a:normAutofit/>
          </a:bodyPr>
          <a:lstStyle/>
          <a:p>
            <a:r>
              <a:rPr lang="el-GR" dirty="0"/>
              <a:t>Γενετικές  </a:t>
            </a:r>
            <a:r>
              <a:rPr lang="el-GR" dirty="0" smtClean="0"/>
              <a:t>θεωρίες</a:t>
            </a:r>
          </a:p>
          <a:p>
            <a:r>
              <a:rPr lang="el-GR" dirty="0" smtClean="0"/>
              <a:t>Περιβαλλοντικές  </a:t>
            </a:r>
            <a:r>
              <a:rPr lang="el-GR" dirty="0"/>
              <a:t>Θεωρίες</a:t>
            </a:r>
            <a:r>
              <a:rPr lang="el-GR" dirty="0" smtClean="0"/>
              <a:t>.</a:t>
            </a:r>
            <a:endParaRPr lang="el-GR" dirty="0"/>
          </a:p>
        </p:txBody>
      </p:sp>
    </p:spTree>
    <p:extLst>
      <p:ext uri="{BB962C8B-B14F-4D97-AF65-F5344CB8AC3E}">
        <p14:creationId xmlns:p14="http://schemas.microsoft.com/office/powerpoint/2010/main" val="2413997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156" y="188640"/>
            <a:ext cx="8496944" cy="1143000"/>
          </a:xfrm>
        </p:spPr>
        <p:txBody>
          <a:bodyPr>
            <a:normAutofit fontScale="90000"/>
          </a:bodyPr>
          <a:lstStyle/>
          <a:p>
            <a:r>
              <a:rPr lang="el-GR" b="1" dirty="0" smtClean="0"/>
              <a:t>Θεωρίες για την προτίμηση χεριού 1/2</a:t>
            </a:r>
            <a:endParaRPr lang="el-GR" b="1" dirty="0"/>
          </a:p>
        </p:txBody>
      </p:sp>
      <p:sp>
        <p:nvSpPr>
          <p:cNvPr id="3" name="Θέση περιεχομένου 2"/>
          <p:cNvSpPr>
            <a:spLocks noGrp="1"/>
          </p:cNvSpPr>
          <p:nvPr>
            <p:ph idx="1"/>
          </p:nvPr>
        </p:nvSpPr>
        <p:spPr>
          <a:xfrm>
            <a:off x="464156" y="1556792"/>
            <a:ext cx="8229600" cy="4525963"/>
          </a:xfrm>
        </p:spPr>
        <p:txBody>
          <a:bodyPr>
            <a:normAutofit fontScale="85000" lnSpcReduction="10000"/>
          </a:bodyPr>
          <a:lstStyle/>
          <a:p>
            <a:r>
              <a:rPr lang="el-GR" dirty="0" smtClean="0"/>
              <a:t>Η </a:t>
            </a:r>
            <a:r>
              <a:rPr lang="el-GR" dirty="0"/>
              <a:t>αιτιολογία και η προέλευση  της ασύμμετρης χρήσης  των χεριών αποτελεί ζήτημα μακροχρόνιου ερευνητικού  ενδιαφέροντος και επιστημονικών διενέξεων. </a:t>
            </a:r>
          </a:p>
          <a:p>
            <a:r>
              <a:rPr lang="el-GR" dirty="0" smtClean="0"/>
              <a:t>Στις </a:t>
            </a:r>
            <a:r>
              <a:rPr lang="el-GR" dirty="0"/>
              <a:t>θεωρίες που θεωρούνται σήμερα </a:t>
            </a:r>
            <a:r>
              <a:rPr lang="el-GR" b="1" dirty="0"/>
              <a:t>ξεπερασμένες</a:t>
            </a:r>
            <a:r>
              <a:rPr lang="el-GR" dirty="0">
                <a:solidFill>
                  <a:srgbClr val="0070C0"/>
                </a:solidFill>
              </a:rPr>
              <a:t>, </a:t>
            </a:r>
            <a:r>
              <a:rPr lang="el-GR" dirty="0"/>
              <a:t>περιλαμβάνονται εκείνες που απέδιδαν την αριστεροχειρία στην περιστροφική κίνηση της γης, στο συναισθηματικό αρνητισμό,  στην κακή συνήθεια ή στην άσκηση των πολεμιστών, οι οποίοι προστάτευαν  την καρδιά κρατώντας την ασπίδα με το αριστερό χέρι και το δόρυ ή το ξίφος με το δεξί χέρι. </a:t>
            </a:r>
          </a:p>
          <a:p>
            <a:endParaRPr lang="el-GR" dirty="0"/>
          </a:p>
        </p:txBody>
      </p:sp>
    </p:spTree>
    <p:extLst>
      <p:ext uri="{BB962C8B-B14F-4D97-AF65-F5344CB8AC3E}">
        <p14:creationId xmlns:p14="http://schemas.microsoft.com/office/powerpoint/2010/main" val="3888782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323528" y="260648"/>
            <a:ext cx="8651304" cy="634082"/>
          </a:xfrm>
        </p:spPr>
        <p:txBody>
          <a:bodyPr>
            <a:normAutofit fontScale="90000"/>
          </a:bodyPr>
          <a:lstStyle/>
          <a:p>
            <a:r>
              <a:rPr lang="el-GR" b="1" dirty="0"/>
              <a:t>Θεωρίες για την προτίμηση χεριού </a:t>
            </a:r>
            <a:r>
              <a:rPr lang="el-GR" b="1" dirty="0" smtClean="0"/>
              <a:t>2/2</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Παρά την ιδιαίτερη σημασία που έχουν οι διάφορες θεωρίες στο να φωτίσουν το φαινόμενο της αριστεροχειρίας από μία διαφορετική οπτική γωνία η καθεμία, η </a:t>
            </a:r>
            <a:r>
              <a:rPr lang="el-GR" dirty="0" err="1" smtClean="0"/>
              <a:t>πολυπαραγοντική</a:t>
            </a:r>
            <a:r>
              <a:rPr lang="el-GR" dirty="0" smtClean="0"/>
              <a:t> αιτιολογία, ο συνδυασμός δηλαδή στοιχείων από τις διάφορες θεωρίες (γενετικοί-ανατομικοί παράγοντες σε συνδυασμό με ψυχοκοινωνικές - περιβαλλοντικές επιδράσεις) φαίνεται να επικρατεί στις μέρες μας .</a:t>
            </a:r>
            <a:endParaRPr lang="el-GR" dirty="0"/>
          </a:p>
        </p:txBody>
      </p:sp>
    </p:spTree>
    <p:extLst>
      <p:ext uri="{BB962C8B-B14F-4D97-AF65-F5344CB8AC3E}">
        <p14:creationId xmlns:p14="http://schemas.microsoft.com/office/powerpoint/2010/main" val="4239224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274638"/>
            <a:ext cx="5616624" cy="706090"/>
          </a:xfrm>
        </p:spPr>
        <p:txBody>
          <a:bodyPr>
            <a:noAutofit/>
          </a:bodyPr>
          <a:lstStyle/>
          <a:p>
            <a:r>
              <a:rPr lang="el-GR" b="1" dirty="0" smtClean="0"/>
              <a:t>Τι γνωρίζουμε ?  1/2</a:t>
            </a:r>
            <a:endParaRPr lang="el-GR" b="1" dirty="0"/>
          </a:p>
        </p:txBody>
      </p:sp>
      <p:sp>
        <p:nvSpPr>
          <p:cNvPr id="3" name="Θέση περιεχομένου 2"/>
          <p:cNvSpPr>
            <a:spLocks noGrp="1"/>
          </p:cNvSpPr>
          <p:nvPr>
            <p:ph idx="1"/>
          </p:nvPr>
        </p:nvSpPr>
        <p:spPr>
          <a:xfrm>
            <a:off x="539552" y="1340769"/>
            <a:ext cx="8352928" cy="4320480"/>
          </a:xfrm>
        </p:spPr>
        <p:txBody>
          <a:bodyPr>
            <a:normAutofit/>
          </a:bodyPr>
          <a:lstStyle/>
          <a:p>
            <a:pPr marL="0" indent="0">
              <a:buNone/>
            </a:pPr>
            <a:r>
              <a:rPr lang="el-GR" dirty="0" smtClean="0"/>
              <a:t>Η </a:t>
            </a:r>
            <a:r>
              <a:rPr lang="el-GR" dirty="0"/>
              <a:t>πιθανότητα να γεννηθεί ένα </a:t>
            </a:r>
            <a:r>
              <a:rPr lang="el-GR" dirty="0" err="1"/>
              <a:t>αριστερόχειρο</a:t>
            </a:r>
            <a:r>
              <a:rPr lang="el-GR" dirty="0"/>
              <a:t> παιδί, </a:t>
            </a:r>
            <a:r>
              <a:rPr lang="el-GR" dirty="0" smtClean="0"/>
              <a:t>είναι</a:t>
            </a:r>
            <a:r>
              <a:rPr lang="en-GB" dirty="0" smtClean="0"/>
              <a:t>:</a:t>
            </a:r>
            <a:endParaRPr lang="el-GR" dirty="0" smtClean="0"/>
          </a:p>
          <a:p>
            <a:r>
              <a:rPr lang="el-GR" dirty="0" smtClean="0"/>
              <a:t>0,02 </a:t>
            </a:r>
            <a:r>
              <a:rPr lang="el-GR" dirty="0"/>
              <a:t>όταν και οι δύο γονείς είναι </a:t>
            </a:r>
            <a:r>
              <a:rPr lang="el-GR" dirty="0" smtClean="0"/>
              <a:t>δεξιόχειρες</a:t>
            </a:r>
            <a:endParaRPr lang="en-GB" dirty="0" smtClean="0"/>
          </a:p>
          <a:p>
            <a:r>
              <a:rPr lang="el-GR" dirty="0" smtClean="0"/>
              <a:t>0,17 </a:t>
            </a:r>
            <a:r>
              <a:rPr lang="el-GR" dirty="0"/>
              <a:t>όταν ο ένας γονέας είναι αριστερόχειρας </a:t>
            </a:r>
            <a:r>
              <a:rPr lang="el-GR" dirty="0" smtClean="0"/>
              <a:t>και</a:t>
            </a:r>
            <a:endParaRPr lang="en-GB" dirty="0" smtClean="0"/>
          </a:p>
          <a:p>
            <a:r>
              <a:rPr lang="el-GR" dirty="0" smtClean="0"/>
              <a:t>0,46 </a:t>
            </a:r>
            <a:r>
              <a:rPr lang="el-GR" dirty="0"/>
              <a:t>όταν και οι δύο γονείς είναι </a:t>
            </a:r>
            <a:r>
              <a:rPr lang="el-GR" dirty="0" smtClean="0"/>
              <a:t>αριστερόχειρες.</a:t>
            </a:r>
            <a:endParaRPr lang="el-GR" dirty="0"/>
          </a:p>
        </p:txBody>
      </p:sp>
    </p:spTree>
    <p:extLst>
      <p:ext uri="{BB962C8B-B14F-4D97-AF65-F5344CB8AC3E}">
        <p14:creationId xmlns:p14="http://schemas.microsoft.com/office/powerpoint/2010/main" val="1130650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Ετικέτα"/>
          <p:cNvSpPr/>
          <p:nvPr/>
        </p:nvSpPr>
        <p:spPr>
          <a:xfrm>
            <a:off x="4103947" y="5482098"/>
            <a:ext cx="4968552" cy="369332"/>
          </a:xfrm>
          <a:prstGeom prst="rect">
            <a:avLst/>
          </a:prstGeom>
        </p:spPr>
        <p:txBody>
          <a:bodyPr wrap="square">
            <a:spAutoFit/>
          </a:bodyPr>
          <a:lstStyle/>
          <a:p>
            <a:r>
              <a:rPr lang="el-GR" b="1" dirty="0"/>
              <a:t>Σχήμα </a:t>
            </a:r>
            <a:r>
              <a:rPr lang="el-GR" b="1" dirty="0" smtClean="0"/>
              <a:t>1.</a:t>
            </a:r>
            <a:r>
              <a:rPr lang="el-GR" dirty="0"/>
              <a:t>	</a:t>
            </a:r>
            <a:r>
              <a:rPr lang="el-GR" dirty="0" smtClean="0"/>
              <a:t>Το τονικό αντανακλαστικό του αυχένα</a:t>
            </a:r>
          </a:p>
        </p:txBody>
      </p:sp>
      <p:pic>
        <p:nvPicPr>
          <p:cNvPr id="1026" name="Picture 2" descr="Σχήμα 1&#10;Το τονικό αντανακλαστικό του αυχένα σε δύο μωρά με απλωμένο δεξί ή το αριστερό χέρι&#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1124744"/>
            <a:ext cx="4896543" cy="410445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23528" y="1844824"/>
            <a:ext cx="3564395" cy="3384376"/>
          </a:xfrm>
          <a:prstGeom prst="rect">
            <a:avLst/>
          </a:prstGeom>
        </p:spPr>
        <p:txBody>
          <a:bodyPr vert="horz" wrap="square" lIns="91440" tIns="45720" rIns="91440" bIns="45720" rtlCol="0" anchor="ctr">
            <a:noAutofit/>
          </a:bodyPr>
          <a:lstStyle/>
          <a:p>
            <a:r>
              <a:rPr lang="el-GR" sz="2400" dirty="0"/>
              <a:t>Τα νεογνά εκδηλώνουν επίσης μια μεγάλη ποικιλία ασυμμετριών της συμπεριφοράς  όπως το τονικό αντανακλαστικό του αυχένα (</a:t>
            </a:r>
            <a:r>
              <a:rPr lang="el-GR" sz="2400" dirty="0" err="1"/>
              <a:t>tonic</a:t>
            </a:r>
            <a:r>
              <a:rPr lang="el-GR" sz="2400" dirty="0"/>
              <a:t> </a:t>
            </a:r>
            <a:r>
              <a:rPr lang="el-GR" sz="2400" dirty="0" err="1"/>
              <a:t>neck</a:t>
            </a:r>
            <a:r>
              <a:rPr lang="el-GR" sz="2400" dirty="0"/>
              <a:t> </a:t>
            </a:r>
            <a:r>
              <a:rPr lang="el-GR" sz="2400" dirty="0" err="1"/>
              <a:t>reflex</a:t>
            </a:r>
            <a:r>
              <a:rPr lang="el-GR" sz="2400" dirty="0"/>
              <a:t>) που σχετίζονται με την μετέπειτα προτίμηση χεριού</a:t>
            </a:r>
            <a:endParaRPr lang="el-GR" sz="2400" dirty="0" smtClean="0"/>
          </a:p>
        </p:txBody>
      </p:sp>
      <p:sp>
        <p:nvSpPr>
          <p:cNvPr id="6" name="Τίτλος 5"/>
          <p:cNvSpPr>
            <a:spLocks noGrp="1"/>
          </p:cNvSpPr>
          <p:nvPr>
            <p:ph type="title"/>
          </p:nvPr>
        </p:nvSpPr>
        <p:spPr>
          <a:xfrm>
            <a:off x="480047" y="188640"/>
            <a:ext cx="8229600" cy="848795"/>
          </a:xfrm>
        </p:spPr>
        <p:txBody>
          <a:bodyPr>
            <a:normAutofit/>
          </a:bodyPr>
          <a:lstStyle/>
          <a:p>
            <a:r>
              <a:rPr lang="el-GR" b="1" dirty="0"/>
              <a:t>Τι γνωρίζουμε ?  </a:t>
            </a:r>
            <a:r>
              <a:rPr lang="el-GR" b="1" dirty="0" smtClean="0"/>
              <a:t>2/2</a:t>
            </a:r>
            <a:endParaRPr lang="el-GR" dirty="0"/>
          </a:p>
        </p:txBody>
      </p:sp>
    </p:spTree>
    <p:extLst>
      <p:ext uri="{BB962C8B-B14F-4D97-AF65-F5344CB8AC3E}">
        <p14:creationId xmlns:p14="http://schemas.microsoft.com/office/powerpoint/2010/main" val="3517911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796950"/>
          </a:xfrm>
        </p:spPr>
        <p:txBody>
          <a:bodyPr>
            <a:normAutofit/>
          </a:bodyPr>
          <a:lstStyle/>
          <a:p>
            <a:r>
              <a:rPr lang="el-GR" b="1" dirty="0"/>
              <a:t>Γενετικές </a:t>
            </a:r>
            <a:r>
              <a:rPr lang="el-GR" b="1" dirty="0" smtClean="0"/>
              <a:t>θεωρίες  1/2</a:t>
            </a:r>
            <a:endParaRPr lang="el-GR" b="1" dirty="0"/>
          </a:p>
        </p:txBody>
      </p:sp>
      <p:sp>
        <p:nvSpPr>
          <p:cNvPr id="3" name="Θέση περιεχομένου 2"/>
          <p:cNvSpPr>
            <a:spLocks noGrp="1"/>
          </p:cNvSpPr>
          <p:nvPr>
            <p:ph idx="1"/>
          </p:nvPr>
        </p:nvSpPr>
        <p:spPr>
          <a:xfrm>
            <a:off x="755576" y="1052736"/>
            <a:ext cx="8208912" cy="5112568"/>
          </a:xfrm>
        </p:spPr>
        <p:txBody>
          <a:bodyPr>
            <a:normAutofit lnSpcReduction="10000"/>
          </a:bodyPr>
          <a:lstStyle/>
          <a:p>
            <a:pPr marL="0" indent="0">
              <a:buNone/>
            </a:pPr>
            <a:r>
              <a:rPr lang="el-GR" b="1" dirty="0" err="1" smtClean="0"/>
              <a:t>Annett</a:t>
            </a:r>
            <a:r>
              <a:rPr lang="el-GR" b="1" dirty="0" smtClean="0"/>
              <a:t> </a:t>
            </a:r>
            <a:r>
              <a:rPr lang="el-GR" b="1" dirty="0"/>
              <a:t>(1985). </a:t>
            </a:r>
            <a:r>
              <a:rPr lang="el-GR" dirty="0"/>
              <a:t>Προτείνει ότι η προτίμηση χεριού προσδιορίζεται από ένα γονίδιο με δύο </a:t>
            </a:r>
            <a:r>
              <a:rPr lang="el-GR" dirty="0" err="1"/>
              <a:t>αλληλόμορφα</a:t>
            </a:r>
            <a:r>
              <a:rPr lang="el-GR" dirty="0"/>
              <a:t>, με τους απογόνους να λαμβάνουν ένα </a:t>
            </a:r>
            <a:r>
              <a:rPr lang="el-GR" dirty="0" err="1"/>
              <a:t>αλληλόμορφο</a:t>
            </a:r>
            <a:r>
              <a:rPr lang="el-GR" dirty="0"/>
              <a:t> από τον κάθε γονέα. </a:t>
            </a:r>
            <a:endParaRPr lang="el-GR" dirty="0" smtClean="0"/>
          </a:p>
          <a:p>
            <a:pPr marL="0" indent="0">
              <a:buNone/>
            </a:pPr>
            <a:r>
              <a:rPr lang="el-GR" dirty="0" smtClean="0"/>
              <a:t>Το </a:t>
            </a:r>
            <a:r>
              <a:rPr lang="el-GR" dirty="0"/>
              <a:t>υπερέχον </a:t>
            </a:r>
            <a:r>
              <a:rPr lang="el-GR" dirty="0" err="1"/>
              <a:t>αλληλόμορφο</a:t>
            </a:r>
            <a:r>
              <a:rPr lang="el-GR" dirty="0"/>
              <a:t> (RS+) προκαλεί  μία τάση προς την κυριαρχία του αριστερού ημισφαιρίου για τις γλωσσικές λειτουργίες και προς την </a:t>
            </a:r>
            <a:r>
              <a:rPr lang="el-GR" dirty="0" err="1"/>
              <a:t>δεξιοχειρία</a:t>
            </a:r>
            <a:r>
              <a:rPr lang="el-GR" dirty="0"/>
              <a:t>, ενώ το υποτελές </a:t>
            </a:r>
            <a:r>
              <a:rPr lang="el-GR" dirty="0" err="1"/>
              <a:t>αλληλόμορφο</a:t>
            </a:r>
            <a:r>
              <a:rPr lang="el-GR" dirty="0"/>
              <a:t> (RS-) οδηγεί στην απουσία της «δεξιόστροφης» τάσης.</a:t>
            </a:r>
          </a:p>
          <a:p>
            <a:endParaRPr lang="el-GR" dirty="0"/>
          </a:p>
          <a:p>
            <a:endParaRPr lang="el-GR" dirty="0"/>
          </a:p>
        </p:txBody>
      </p:sp>
    </p:spTree>
    <p:extLst>
      <p:ext uri="{BB962C8B-B14F-4D97-AF65-F5344CB8AC3E}">
        <p14:creationId xmlns:p14="http://schemas.microsoft.com/office/powerpoint/2010/main" val="3082444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67544" y="116632"/>
            <a:ext cx="8229600" cy="796950"/>
          </a:xfrm>
        </p:spPr>
        <p:txBody>
          <a:bodyPr>
            <a:normAutofit/>
          </a:bodyPr>
          <a:lstStyle/>
          <a:p>
            <a:r>
              <a:rPr lang="el-GR" b="1" dirty="0"/>
              <a:t>Γενετικές </a:t>
            </a:r>
            <a:r>
              <a:rPr lang="el-GR" b="1" dirty="0" smtClean="0"/>
              <a:t>θεωρίες  2/2</a:t>
            </a:r>
            <a:endParaRPr lang="el-GR" b="1" dirty="0"/>
          </a:p>
        </p:txBody>
      </p:sp>
      <p:sp>
        <p:nvSpPr>
          <p:cNvPr id="3" name="Θέση περιεχομένου 2"/>
          <p:cNvSpPr>
            <a:spLocks noGrp="1"/>
          </p:cNvSpPr>
          <p:nvPr>
            <p:ph idx="1"/>
          </p:nvPr>
        </p:nvSpPr>
        <p:spPr>
          <a:xfrm>
            <a:off x="776264" y="1196752"/>
            <a:ext cx="7920880" cy="4958011"/>
          </a:xfrm>
        </p:spPr>
        <p:txBody>
          <a:bodyPr>
            <a:normAutofit/>
          </a:bodyPr>
          <a:lstStyle/>
          <a:p>
            <a:pPr marL="0" indent="0">
              <a:buNone/>
            </a:pPr>
            <a:r>
              <a:rPr lang="el-GR" dirty="0" err="1" smtClean="0">
                <a:solidFill>
                  <a:srgbClr val="0070C0"/>
                </a:solidFill>
              </a:rPr>
              <a:t>Mc</a:t>
            </a:r>
            <a:r>
              <a:rPr lang="el-GR" dirty="0" smtClean="0">
                <a:solidFill>
                  <a:srgbClr val="0070C0"/>
                </a:solidFill>
              </a:rPr>
              <a:t> </a:t>
            </a:r>
            <a:r>
              <a:rPr lang="el-GR" dirty="0" err="1">
                <a:solidFill>
                  <a:srgbClr val="0070C0"/>
                </a:solidFill>
              </a:rPr>
              <a:t>Manus</a:t>
            </a:r>
            <a:r>
              <a:rPr lang="el-GR" dirty="0">
                <a:solidFill>
                  <a:srgbClr val="0070C0"/>
                </a:solidFill>
              </a:rPr>
              <a:t> (1985). </a:t>
            </a:r>
            <a:r>
              <a:rPr lang="el-GR" dirty="0"/>
              <a:t>Ορίζει ως προϋπόθεση την ύπαρξη ενός απλού γονιδίου με δύο </a:t>
            </a:r>
            <a:r>
              <a:rPr lang="el-GR" dirty="0" err="1"/>
              <a:t>αλληλόμορφα</a:t>
            </a:r>
            <a:r>
              <a:rPr lang="el-GR" dirty="0" smtClean="0"/>
              <a:t>.</a:t>
            </a:r>
          </a:p>
          <a:p>
            <a:pPr marL="0" indent="0">
              <a:buNone/>
            </a:pPr>
            <a:r>
              <a:rPr lang="el-GR" dirty="0" smtClean="0"/>
              <a:t>Ο </a:t>
            </a:r>
            <a:r>
              <a:rPr lang="el-GR" dirty="0"/>
              <a:t>Mc </a:t>
            </a:r>
            <a:r>
              <a:rPr lang="el-GR" dirty="0" err="1"/>
              <a:t>Manus</a:t>
            </a:r>
            <a:r>
              <a:rPr lang="el-GR" dirty="0"/>
              <a:t> θεωρεί ότι τα δύο </a:t>
            </a:r>
            <a:r>
              <a:rPr lang="el-GR" dirty="0" err="1"/>
              <a:t>αλληλόμορφα</a:t>
            </a:r>
            <a:r>
              <a:rPr lang="el-GR" dirty="0"/>
              <a:t> έχουν μάλλον προσθετική δράση στην </a:t>
            </a:r>
            <a:r>
              <a:rPr lang="el-GR" dirty="0" err="1"/>
              <a:t>ετεροζυγωτική</a:t>
            </a:r>
            <a:r>
              <a:rPr lang="el-GR" dirty="0"/>
              <a:t> κατάσταση, παρά σχέση υπεροχής/υποτέλειας και προεκτείνει το περίπλοκο μοντέλο του στις προβλέψεις λειτουργιών πολλαπλής κυριαρχίας.</a:t>
            </a:r>
          </a:p>
          <a:p>
            <a:endParaRPr lang="el-GR" dirty="0"/>
          </a:p>
        </p:txBody>
      </p:sp>
    </p:spTree>
    <p:extLst>
      <p:ext uri="{BB962C8B-B14F-4D97-AF65-F5344CB8AC3E}">
        <p14:creationId xmlns:p14="http://schemas.microsoft.com/office/powerpoint/2010/main" val="367424053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1988</TotalTime>
  <Words>1273</Words>
  <Application>Microsoft Office PowerPoint</Application>
  <PresentationFormat>Προβολή στην οθόνη (4:3)</PresentationFormat>
  <Paragraphs>90</Paragraphs>
  <Slides>20</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ＭＳ Ｐゴシック</vt:lpstr>
      <vt:lpstr>Arial</vt:lpstr>
      <vt:lpstr>Calibri</vt:lpstr>
      <vt:lpstr>Θέμα του Office</vt:lpstr>
      <vt:lpstr>Ψυχοφυσιολογία</vt:lpstr>
      <vt:lpstr>Σκοπός της ενότητας</vt:lpstr>
      <vt:lpstr>Περιεχόμενα ενότητας</vt:lpstr>
      <vt:lpstr>Θεωρίες για την προτίμηση χεριού 1/2</vt:lpstr>
      <vt:lpstr>Θεωρίες για την προτίμηση χεριού 2/2</vt:lpstr>
      <vt:lpstr>Τι γνωρίζουμε ?  1/2</vt:lpstr>
      <vt:lpstr>Τι γνωρίζουμε ?  2/2</vt:lpstr>
      <vt:lpstr>Γενετικές θεωρίες  1/2</vt:lpstr>
      <vt:lpstr>Γενετικές θεωρίες  2/2</vt:lpstr>
      <vt:lpstr>Περιβαλλοντικές θεωρίες 1/5</vt:lpstr>
      <vt:lpstr>Περιβαλλοντικές θεωρίες 2/5</vt:lpstr>
      <vt:lpstr>Περιβαλλοντικές θεωρίες 3/5</vt:lpstr>
      <vt:lpstr>Περιβαλλοντικές θεωρίες 4/5</vt:lpstr>
      <vt:lpstr>Περιβαλλοντικές θεωρίες 5/5</vt:lpstr>
      <vt:lpstr>Σχετικά πρόσφατα…</vt:lpstr>
      <vt:lpstr>Συμπερασματικά…. </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264</cp:revision>
  <dcterms:created xsi:type="dcterms:W3CDTF">2012-09-06T09:03:05Z</dcterms:created>
  <dcterms:modified xsi:type="dcterms:W3CDTF">2015-05-25T07:24:50Z</dcterms:modified>
</cp:coreProperties>
</file>