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310" r:id="rId3"/>
    <p:sldId id="312" r:id="rId4"/>
    <p:sldId id="259" r:id="rId5"/>
    <p:sldId id="261" r:id="rId6"/>
    <p:sldId id="262" r:id="rId7"/>
    <p:sldId id="264" r:id="rId8"/>
    <p:sldId id="266" r:id="rId9"/>
    <p:sldId id="311" r:id="rId10"/>
    <p:sldId id="265" r:id="rId11"/>
    <p:sldId id="274" r:id="rId12"/>
    <p:sldId id="288" r:id="rId13"/>
    <p:sldId id="277" r:id="rId14"/>
    <p:sldId id="269" r:id="rId15"/>
    <p:sldId id="278" r:id="rId16"/>
    <p:sldId id="270" r:id="rId17"/>
    <p:sldId id="313" r:id="rId18"/>
    <p:sldId id="280"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gr/imghp?hl=el&amp;tab=wi&amp;ei=Z2ktVv-1NYO5swHG2rH4Ag&amp;ved=0CBEQqi4oA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852936"/>
            <a:ext cx="7776864" cy="4056856"/>
          </a:xfrm>
        </p:spPr>
        <p:txBody>
          <a:bodyPr>
            <a:noAutofit/>
          </a:bodyPr>
          <a:lstStyle/>
          <a:p>
            <a:r>
              <a:rPr lang="el-GR" sz="2800" b="1" dirty="0" smtClean="0"/>
              <a:t>Ενότητα </a:t>
            </a:r>
            <a:r>
              <a:rPr lang="en-US" sz="2800" b="1" dirty="0" smtClean="0"/>
              <a:t>4</a:t>
            </a:r>
            <a:r>
              <a:rPr lang="el-GR" sz="2800" b="1" dirty="0" smtClean="0"/>
              <a:t>:</a:t>
            </a:r>
            <a:r>
              <a:rPr lang="en-US" sz="2800" dirty="0" smtClean="0"/>
              <a:t> </a:t>
            </a:r>
            <a:r>
              <a:rPr lang="el-GR" sz="2800" dirty="0" smtClean="0"/>
              <a:t>Μικροβιολογική Αλλοίωση Γάλακτος και Γαλακτοκομικών Προϊόντων.</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3800" dirty="0" err="1">
                <a:cs typeface="Arial" charset="0"/>
              </a:rPr>
              <a:t>Αλλοιογόνοι</a:t>
            </a:r>
            <a:r>
              <a:rPr lang="el-GR" sz="3800" dirty="0">
                <a:cs typeface="Arial" charset="0"/>
              </a:rPr>
              <a:t> μικροοργανισμοί </a:t>
            </a:r>
            <a:br>
              <a:rPr lang="el-GR" sz="3800" dirty="0">
                <a:cs typeface="Arial" charset="0"/>
              </a:rPr>
            </a:br>
            <a:r>
              <a:rPr lang="el-GR" sz="3800" dirty="0" smtClean="0">
                <a:cs typeface="Arial" charset="0"/>
              </a:rPr>
              <a:t>(5 </a:t>
            </a:r>
            <a:r>
              <a:rPr lang="el-GR" sz="3800" dirty="0">
                <a:cs typeface="Arial" charset="0"/>
              </a:rPr>
              <a:t>από </a:t>
            </a:r>
            <a:r>
              <a:rPr lang="el-GR" sz="3800" dirty="0" smtClean="0">
                <a:cs typeface="Arial" charset="0"/>
              </a:rPr>
              <a:t>10)</a:t>
            </a:r>
            <a:endParaRPr lang="el-GR" sz="3800" dirty="0"/>
          </a:p>
        </p:txBody>
      </p:sp>
      <p:pic>
        <p:nvPicPr>
          <p:cNvPr id="8" name="Picture 4" descr="Πίνακας,   Κύριες αλλοιώσεις τυριών (από Food Microbiology: An Introduction. TJ Montville, KR Matthews, ASM Press, 2005),&#10;&#10;&#10;"/>
          <p:cNvPicPr>
            <a:picLocks noChangeAspect="1" noChangeArrowheads="1"/>
          </p:cNvPicPr>
          <p:nvPr/>
        </p:nvPicPr>
        <p:blipFill>
          <a:blip r:embed="rId5" cstate="print"/>
          <a:srcRect/>
          <a:stretch>
            <a:fillRect/>
          </a:stretch>
        </p:blipFill>
        <p:spPr>
          <a:xfrm>
            <a:off x="539552" y="1196752"/>
            <a:ext cx="7884368" cy="3096344"/>
          </a:xfrm>
          <a:prstGeom prst="rect">
            <a:avLst/>
          </a:prstGeom>
          <a:noFill/>
        </p:spPr>
      </p:pic>
      <p:sp>
        <p:nvSpPr>
          <p:cNvPr id="6" name="Θέση περιεχομένου 2" descr="Aλλοίωση τυριών:&#10;Επίσης, Bacillus sp (B. stearothermophilus, Β. licheniformis, Β. subtilis, Β. cereus, Β. polymyxa, Β. circulans)  μπορεί να προκαλέσουν προτεόλυση, &#10;Σημείωση:  Έμμεση αλλοίωση σε ζυμούμενα γαλακτοκομικά λόγω της δράσης βακτηριοφάγων (ιών που προσβάλλουν την καλλιέργεια εκκίνησης).&#10;"/>
          <p:cNvSpPr>
            <a:spLocks noGrp="1"/>
          </p:cNvSpPr>
          <p:nvPr>
            <p:ph idx="1"/>
            <p:custDataLst>
              <p:tags r:id="rId2"/>
            </p:custDataLst>
          </p:nvPr>
        </p:nvSpPr>
        <p:spPr>
          <a:xfrm>
            <a:off x="539552" y="4293096"/>
            <a:ext cx="8147248" cy="2088232"/>
          </a:xfrm>
        </p:spPr>
        <p:txBody>
          <a:bodyPr>
            <a:noAutofit/>
          </a:bodyPr>
          <a:lstStyle/>
          <a:p>
            <a:pPr>
              <a:lnSpc>
                <a:spcPct val="90000"/>
              </a:lnSpc>
              <a:buClr>
                <a:schemeClr val="tx1"/>
              </a:buClr>
            </a:pPr>
            <a:r>
              <a:rPr lang="el-GR" sz="2200" dirty="0" smtClean="0"/>
              <a:t>Επίσης</a:t>
            </a:r>
            <a:r>
              <a:rPr lang="el-GR" sz="2200" dirty="0"/>
              <a:t>, </a:t>
            </a:r>
            <a:r>
              <a:rPr lang="en-US" sz="2200" dirty="0"/>
              <a:t>Bacillus </a:t>
            </a:r>
            <a:r>
              <a:rPr lang="en-US" sz="2200" dirty="0" smtClean="0"/>
              <a:t>spp. </a:t>
            </a:r>
            <a:r>
              <a:rPr lang="en-US" sz="2200" dirty="0"/>
              <a:t>(B. </a:t>
            </a:r>
            <a:r>
              <a:rPr lang="en-US" sz="2200" dirty="0" err="1"/>
              <a:t>stearothermophilus</a:t>
            </a:r>
            <a:r>
              <a:rPr lang="en-US" sz="2200" dirty="0"/>
              <a:t>, </a:t>
            </a:r>
            <a:r>
              <a:rPr lang="el-GR" sz="2200" dirty="0"/>
              <a:t>Β. </a:t>
            </a:r>
            <a:r>
              <a:rPr lang="en-US" sz="2200" dirty="0" err="1"/>
              <a:t>licheniformis</a:t>
            </a:r>
            <a:r>
              <a:rPr lang="en-US" sz="2200" dirty="0"/>
              <a:t>, </a:t>
            </a:r>
            <a:r>
              <a:rPr lang="el-GR" sz="2200" dirty="0"/>
              <a:t>Β. </a:t>
            </a:r>
            <a:r>
              <a:rPr lang="en-US" sz="2200" dirty="0" err="1"/>
              <a:t>subtilis</a:t>
            </a:r>
            <a:r>
              <a:rPr lang="en-US" sz="2200" dirty="0"/>
              <a:t>, </a:t>
            </a:r>
            <a:r>
              <a:rPr lang="el-GR" sz="2200" dirty="0"/>
              <a:t>Β. </a:t>
            </a:r>
            <a:r>
              <a:rPr lang="en-US" sz="2200" dirty="0"/>
              <a:t>cereus, </a:t>
            </a:r>
            <a:r>
              <a:rPr lang="el-GR" sz="2200" dirty="0"/>
              <a:t>Β. </a:t>
            </a:r>
            <a:r>
              <a:rPr lang="en-US" sz="2200" dirty="0" err="1"/>
              <a:t>polymyxa</a:t>
            </a:r>
            <a:r>
              <a:rPr lang="en-US" sz="2200" dirty="0"/>
              <a:t>, </a:t>
            </a:r>
            <a:r>
              <a:rPr lang="el-GR" sz="2200" dirty="0"/>
              <a:t>Β. </a:t>
            </a:r>
            <a:r>
              <a:rPr lang="en-US" sz="2200" dirty="0" err="1"/>
              <a:t>circulans</a:t>
            </a:r>
            <a:r>
              <a:rPr lang="en-US" sz="2200" dirty="0"/>
              <a:t>) </a:t>
            </a:r>
            <a:r>
              <a:rPr lang="el-GR" sz="2200" dirty="0"/>
              <a:t> μπορεί να προκαλέσουν </a:t>
            </a:r>
            <a:r>
              <a:rPr lang="el-GR" sz="2200" dirty="0" smtClean="0"/>
              <a:t>πρωτεόλυση</a:t>
            </a:r>
            <a:r>
              <a:rPr lang="en-GB" sz="2200" dirty="0" smtClean="0"/>
              <a:t>,</a:t>
            </a:r>
            <a:r>
              <a:rPr lang="en-US" sz="2200" dirty="0" smtClean="0"/>
              <a:t> </a:t>
            </a:r>
            <a:endParaRPr lang="el-GR" sz="2200" dirty="0"/>
          </a:p>
          <a:p>
            <a:pPr>
              <a:lnSpc>
                <a:spcPct val="90000"/>
              </a:lnSpc>
              <a:buClr>
                <a:schemeClr val="tx1"/>
              </a:buClr>
            </a:pPr>
            <a:r>
              <a:rPr lang="el-GR" sz="2200" dirty="0">
                <a:solidFill>
                  <a:schemeClr val="accent4">
                    <a:lumMod val="75000"/>
                  </a:schemeClr>
                </a:solidFill>
                <a:sym typeface="Symbol" pitchFamily="18" charset="2"/>
              </a:rPr>
              <a:t>Σημείωση: </a:t>
            </a:r>
            <a:r>
              <a:rPr lang="en-US" sz="2200" dirty="0">
                <a:solidFill>
                  <a:schemeClr val="accent4">
                    <a:lumMod val="75000"/>
                  </a:schemeClr>
                </a:solidFill>
                <a:sym typeface="Symbol" pitchFamily="18" charset="2"/>
              </a:rPr>
              <a:t> </a:t>
            </a:r>
            <a:r>
              <a:rPr lang="el-GR" sz="2200" dirty="0">
                <a:sym typeface="Symbol" pitchFamily="18" charset="2"/>
              </a:rPr>
              <a:t>Έμμεση αλλοίωση σε </a:t>
            </a:r>
            <a:r>
              <a:rPr lang="el-GR" sz="2200" dirty="0" err="1">
                <a:sym typeface="Symbol" pitchFamily="18" charset="2"/>
              </a:rPr>
              <a:t>ζυμούμενα</a:t>
            </a:r>
            <a:r>
              <a:rPr lang="el-GR" sz="2200" dirty="0">
                <a:sym typeface="Symbol" pitchFamily="18" charset="2"/>
              </a:rPr>
              <a:t> γαλακτοκομικά λόγω της δράσης </a:t>
            </a:r>
            <a:r>
              <a:rPr lang="el-GR" sz="2200" dirty="0">
                <a:solidFill>
                  <a:schemeClr val="accent4">
                    <a:lumMod val="75000"/>
                  </a:schemeClr>
                </a:solidFill>
                <a:sym typeface="Symbol" pitchFamily="18" charset="2"/>
              </a:rPr>
              <a:t>βακτηριοφάγων</a:t>
            </a:r>
            <a:r>
              <a:rPr lang="el-GR" sz="2200" dirty="0">
                <a:sym typeface="Symbol" pitchFamily="18" charset="2"/>
              </a:rPr>
              <a:t> (ιών που προσβάλλουν την καλλιέργεια εκκίνησης</a:t>
            </a:r>
            <a:r>
              <a:rPr lang="en-US" sz="2200" dirty="0" smtClean="0">
                <a:sym typeface="Symbol" pitchFamily="18" charset="2"/>
              </a:rPr>
              <a:t>)</a:t>
            </a:r>
            <a:r>
              <a:rPr lang="en-GB" sz="2200" dirty="0" smtClean="0">
                <a:sym typeface="Symbol" pitchFamily="18" charset="2"/>
              </a:rPr>
              <a:t>.</a:t>
            </a:r>
            <a:endParaRPr lang="en-US" sz="2200" dirty="0">
              <a:sym typeface="Symbol" pitchFamily="18" charset="2"/>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err="1">
                <a:cs typeface="Arial" charset="0"/>
              </a:rPr>
              <a:t>Αλλοιογόνοι</a:t>
            </a:r>
            <a:r>
              <a:rPr lang="el-GR" sz="4000" dirty="0">
                <a:cs typeface="Arial" charset="0"/>
              </a:rPr>
              <a:t> μικροοργανισμοί </a:t>
            </a:r>
            <a:br>
              <a:rPr lang="el-GR" sz="4000" dirty="0">
                <a:cs typeface="Arial" charset="0"/>
              </a:rPr>
            </a:br>
            <a:r>
              <a:rPr lang="el-GR" sz="4000" dirty="0" smtClean="0">
                <a:cs typeface="Arial" charset="0"/>
              </a:rPr>
              <a:t>(6 </a:t>
            </a:r>
            <a:r>
              <a:rPr lang="el-GR" sz="4000" dirty="0">
                <a:cs typeface="Arial" charset="0"/>
              </a:rPr>
              <a:t>από </a:t>
            </a:r>
            <a:r>
              <a:rPr lang="el-GR" sz="4000" dirty="0" smtClean="0">
                <a:cs typeface="Arial" charset="0"/>
              </a:rPr>
              <a:t>10)</a:t>
            </a:r>
            <a:endParaRPr lang="el-GR" sz="4000" dirty="0"/>
          </a:p>
        </p:txBody>
      </p:sp>
      <p:sp>
        <p:nvSpPr>
          <p:cNvPr id="7" name="Ορθογώνιο 6" descr="Ο ρόλος των σπορογόνων βακτηρίων στην αλλοίωση γαλακτοκομικών (Bacillus, Clostridium):&#10;&#10;Αλλοίωση παστεριωμένου γάλακτος και κρέμας:&#10; - Γλυκιά πήξη (συσσωμάτωση πρωτεινών από    πρωτεολυτικούς Bacillus),&#10; - Πίκρισμα της κρέμας  (λιπόλυση και πήξη  λιποσφαιριδίων),&#10;&#10;Αλλοίωση γάλακτος εβαπορέ&#10; - Γλυκιά πήξη,&#10; - Διόγκωση κονσερβών (αεριογόνα  κλωστρήδια , παραδείγματος χάριν C. sporogenes),&#10; - Επίπεδη οξίνιση (χωρίς αέριο, από Bacillus  stearothermophilus, licheniformis, coagulans, macerans,  subtilis).&#10;"/>
          <p:cNvSpPr/>
          <p:nvPr/>
        </p:nvSpPr>
        <p:spPr>
          <a:xfrm>
            <a:off x="467544" y="1530019"/>
            <a:ext cx="8219256" cy="4819781"/>
          </a:xfrm>
          <a:prstGeom prst="rect">
            <a:avLst/>
          </a:prstGeom>
        </p:spPr>
        <p:txBody>
          <a:bodyPr wrap="square">
            <a:spAutoFit/>
          </a:bodyPr>
          <a:lstStyle/>
          <a:p>
            <a:pPr>
              <a:lnSpc>
                <a:spcPct val="80000"/>
              </a:lnSpc>
            </a:pPr>
            <a:r>
              <a:rPr lang="el-GR" sz="2400" dirty="0"/>
              <a:t>Ο ρόλος των σπορογόνων βακτηρίων στην αλλοίωση γαλακτοκομικών (</a:t>
            </a:r>
            <a:r>
              <a:rPr lang="en-US" sz="2400" dirty="0"/>
              <a:t>Bacillus, Clostridium</a:t>
            </a:r>
            <a:r>
              <a:rPr lang="en-US" sz="2400" dirty="0" smtClean="0"/>
              <a:t>):</a:t>
            </a:r>
            <a:endParaRPr lang="el-GR" sz="2400" dirty="0" smtClean="0"/>
          </a:p>
          <a:p>
            <a:pPr>
              <a:lnSpc>
                <a:spcPct val="80000"/>
              </a:lnSpc>
            </a:pPr>
            <a:endParaRPr lang="en-US" sz="2400" u="sng" dirty="0"/>
          </a:p>
          <a:p>
            <a:pPr marL="342900" indent="-342900">
              <a:lnSpc>
                <a:spcPct val="80000"/>
              </a:lnSpc>
              <a:buClr>
                <a:schemeClr val="tx1"/>
              </a:buClr>
              <a:buFont typeface="Wingdings" panose="05000000000000000000" pitchFamily="2" charset="2"/>
              <a:buChar char="§"/>
            </a:pPr>
            <a:r>
              <a:rPr lang="el-GR" sz="2400" dirty="0">
                <a:solidFill>
                  <a:schemeClr val="accent4">
                    <a:lumMod val="75000"/>
                  </a:schemeClr>
                </a:solidFill>
              </a:rPr>
              <a:t>Αλλοίωση παστεριωμένου γάλακτος και </a:t>
            </a:r>
            <a:r>
              <a:rPr lang="el-GR" sz="2400" dirty="0" smtClean="0">
                <a:solidFill>
                  <a:schemeClr val="accent4">
                    <a:lumMod val="75000"/>
                  </a:schemeClr>
                </a:solidFill>
              </a:rPr>
              <a:t>κρέμας:</a:t>
            </a:r>
            <a:endParaRPr lang="en-US" sz="2400" dirty="0">
              <a:solidFill>
                <a:schemeClr val="accent4">
                  <a:lumMod val="75000"/>
                </a:schemeClr>
              </a:solidFill>
            </a:endParaRPr>
          </a:p>
          <a:p>
            <a:pPr>
              <a:lnSpc>
                <a:spcPct val="80000"/>
              </a:lnSpc>
              <a:buClr>
                <a:schemeClr val="tx1"/>
              </a:buClr>
            </a:pPr>
            <a:r>
              <a:rPr lang="el-GR" sz="2400" dirty="0" smtClean="0"/>
              <a:t>	</a:t>
            </a:r>
            <a:r>
              <a:rPr lang="en-US" sz="2400" dirty="0" smtClean="0"/>
              <a:t>- </a:t>
            </a:r>
            <a:r>
              <a:rPr lang="el-GR" sz="2400" dirty="0"/>
              <a:t>Γλυκιά πήξη </a:t>
            </a:r>
            <a:r>
              <a:rPr lang="en-US" sz="2400" dirty="0"/>
              <a:t>(</a:t>
            </a:r>
            <a:r>
              <a:rPr lang="el-GR" sz="2400" dirty="0"/>
              <a:t>συσσωμάτωση </a:t>
            </a:r>
            <a:r>
              <a:rPr lang="el-GR" sz="2400" dirty="0" err="1"/>
              <a:t>πρωτεινών</a:t>
            </a:r>
            <a:r>
              <a:rPr lang="el-GR" sz="2400" dirty="0"/>
              <a:t> </a:t>
            </a:r>
            <a:r>
              <a:rPr lang="el-GR" sz="2400" dirty="0" smtClean="0"/>
              <a:t>από 	 	πρωτεολυτικούς</a:t>
            </a:r>
            <a:r>
              <a:rPr lang="en-US" sz="2400" dirty="0" smtClean="0"/>
              <a:t> </a:t>
            </a:r>
            <a:r>
              <a:rPr lang="en-US" sz="2400" dirty="0"/>
              <a:t>Bacillus</a:t>
            </a:r>
            <a:r>
              <a:rPr lang="en-US" sz="2400" dirty="0" smtClean="0"/>
              <a:t>)</a:t>
            </a:r>
            <a:r>
              <a:rPr lang="el-GR" sz="2400" dirty="0" smtClean="0"/>
              <a:t>,</a:t>
            </a:r>
            <a:endParaRPr lang="en-US" sz="2400" dirty="0"/>
          </a:p>
          <a:p>
            <a:pPr>
              <a:lnSpc>
                <a:spcPct val="80000"/>
              </a:lnSpc>
              <a:buClr>
                <a:schemeClr val="tx1"/>
              </a:buClr>
            </a:pPr>
            <a:r>
              <a:rPr lang="el-GR" sz="2400" dirty="0" smtClean="0"/>
              <a:t>	</a:t>
            </a:r>
            <a:r>
              <a:rPr lang="en-US" sz="2400" dirty="0" smtClean="0"/>
              <a:t>- </a:t>
            </a:r>
            <a:r>
              <a:rPr lang="el-GR" sz="2400" dirty="0"/>
              <a:t>Πίκρισμα της κρέμας </a:t>
            </a:r>
            <a:r>
              <a:rPr lang="en-US" sz="2400" dirty="0"/>
              <a:t> (</a:t>
            </a:r>
            <a:r>
              <a:rPr lang="el-GR" sz="2400" dirty="0" err="1"/>
              <a:t>λιπόλυση</a:t>
            </a:r>
            <a:r>
              <a:rPr lang="el-GR" sz="2400" dirty="0"/>
              <a:t> και πήξη </a:t>
            </a:r>
            <a:r>
              <a:rPr lang="el-GR" sz="2400" dirty="0" smtClean="0"/>
              <a:t>	</a:t>
            </a:r>
            <a:r>
              <a:rPr lang="el-GR" sz="2400" dirty="0" err="1" smtClean="0"/>
              <a:t>λιποσφαιριδίων</a:t>
            </a:r>
            <a:r>
              <a:rPr lang="en-US" sz="2400" dirty="0" smtClean="0"/>
              <a:t>)</a:t>
            </a:r>
            <a:r>
              <a:rPr lang="el-GR" sz="2400" dirty="0" smtClean="0"/>
              <a:t>,</a:t>
            </a:r>
            <a:endParaRPr lang="en-US" sz="2400" dirty="0"/>
          </a:p>
          <a:p>
            <a:pPr marL="342900" indent="-342900">
              <a:lnSpc>
                <a:spcPct val="80000"/>
              </a:lnSpc>
              <a:buClr>
                <a:schemeClr val="tx1"/>
              </a:buClr>
              <a:buFont typeface="Wingdings" panose="05000000000000000000" pitchFamily="2" charset="2"/>
              <a:buChar char="§"/>
            </a:pPr>
            <a:endParaRPr lang="en-US" sz="2400" dirty="0"/>
          </a:p>
          <a:p>
            <a:pPr marL="342900" indent="-342900">
              <a:lnSpc>
                <a:spcPct val="80000"/>
              </a:lnSpc>
              <a:buClr>
                <a:schemeClr val="tx1"/>
              </a:buClr>
              <a:buFont typeface="Wingdings" panose="05000000000000000000" pitchFamily="2" charset="2"/>
              <a:buChar char="§"/>
            </a:pPr>
            <a:r>
              <a:rPr lang="el-GR" sz="2400" dirty="0">
                <a:solidFill>
                  <a:schemeClr val="accent4">
                    <a:lumMod val="75000"/>
                  </a:schemeClr>
                </a:solidFill>
              </a:rPr>
              <a:t>Αλλοίωση γάλακτος εβαπορέ</a:t>
            </a:r>
            <a:endParaRPr lang="en-US" sz="2400" dirty="0">
              <a:solidFill>
                <a:schemeClr val="accent4">
                  <a:lumMod val="75000"/>
                </a:schemeClr>
              </a:solidFill>
            </a:endParaRPr>
          </a:p>
          <a:p>
            <a:pPr>
              <a:lnSpc>
                <a:spcPct val="80000"/>
              </a:lnSpc>
            </a:pPr>
            <a:r>
              <a:rPr lang="en-US" sz="2400" dirty="0"/>
              <a:t>	- </a:t>
            </a:r>
            <a:r>
              <a:rPr lang="el-GR" sz="2400" dirty="0"/>
              <a:t>Γλυκιά </a:t>
            </a:r>
            <a:r>
              <a:rPr lang="el-GR" sz="2400" dirty="0" smtClean="0"/>
              <a:t>πήξη,</a:t>
            </a:r>
            <a:endParaRPr lang="en-US" sz="2400" dirty="0"/>
          </a:p>
          <a:p>
            <a:pPr>
              <a:lnSpc>
                <a:spcPct val="80000"/>
              </a:lnSpc>
            </a:pPr>
            <a:r>
              <a:rPr lang="en-US" sz="2400" dirty="0"/>
              <a:t>	- </a:t>
            </a:r>
            <a:r>
              <a:rPr lang="el-GR" sz="2400" dirty="0"/>
              <a:t>Διόγκωση κονσερβών</a:t>
            </a:r>
            <a:r>
              <a:rPr lang="en-US" sz="2400" dirty="0"/>
              <a:t> (</a:t>
            </a:r>
            <a:r>
              <a:rPr lang="el-GR" sz="2400" dirty="0"/>
              <a:t>αεριογόνα  </a:t>
            </a:r>
            <a:r>
              <a:rPr lang="el-GR" sz="2400" dirty="0" err="1"/>
              <a:t>κλωστρήδια</a:t>
            </a:r>
            <a:r>
              <a:rPr lang="el-GR" sz="2400" dirty="0"/>
              <a:t> , π.χ. </a:t>
            </a:r>
            <a:r>
              <a:rPr lang="en-US" sz="2400" dirty="0"/>
              <a:t>C. </a:t>
            </a:r>
            <a:r>
              <a:rPr lang="el-GR" sz="2400" dirty="0" smtClean="0"/>
              <a:t>	</a:t>
            </a:r>
            <a:r>
              <a:rPr lang="en-US" sz="2400" dirty="0" err="1" smtClean="0"/>
              <a:t>sporogenes</a:t>
            </a:r>
            <a:r>
              <a:rPr lang="en-US" sz="2400" dirty="0" smtClean="0"/>
              <a:t>)</a:t>
            </a:r>
            <a:r>
              <a:rPr lang="el-GR" sz="2400" dirty="0" smtClean="0"/>
              <a:t>,</a:t>
            </a:r>
            <a:endParaRPr lang="en-US" sz="2400" dirty="0"/>
          </a:p>
          <a:p>
            <a:pPr>
              <a:lnSpc>
                <a:spcPct val="80000"/>
              </a:lnSpc>
            </a:pPr>
            <a:r>
              <a:rPr lang="en-US" sz="2400" dirty="0"/>
              <a:t>	- </a:t>
            </a:r>
            <a:r>
              <a:rPr lang="el-GR" sz="2400" dirty="0"/>
              <a:t>Επίπεδη </a:t>
            </a:r>
            <a:r>
              <a:rPr lang="el-GR" sz="2400" dirty="0" err="1"/>
              <a:t>οξίνιση</a:t>
            </a:r>
            <a:r>
              <a:rPr lang="en-US" sz="2400" dirty="0"/>
              <a:t> (</a:t>
            </a:r>
            <a:r>
              <a:rPr lang="el-GR" sz="2400" dirty="0"/>
              <a:t>χωρίς αέριο, από </a:t>
            </a:r>
            <a:r>
              <a:rPr lang="en-US" sz="2400" dirty="0"/>
              <a:t>Bacillus </a:t>
            </a:r>
            <a:r>
              <a:rPr lang="el-GR" sz="2400" dirty="0" smtClean="0"/>
              <a:t>	</a:t>
            </a:r>
            <a:r>
              <a:rPr lang="en-US" sz="2400" dirty="0" err="1" smtClean="0"/>
              <a:t>stearothermophilus</a:t>
            </a:r>
            <a:r>
              <a:rPr lang="en-US" sz="2400" dirty="0"/>
              <a:t>, </a:t>
            </a:r>
            <a:r>
              <a:rPr lang="en-US" sz="2400" dirty="0" err="1"/>
              <a:t>licheniformis</a:t>
            </a:r>
            <a:r>
              <a:rPr lang="en-US" sz="2400" dirty="0"/>
              <a:t>, </a:t>
            </a:r>
            <a:r>
              <a:rPr lang="en-US" sz="2400" dirty="0" err="1"/>
              <a:t>coagulans</a:t>
            </a:r>
            <a:r>
              <a:rPr lang="en-US" sz="2400" dirty="0"/>
              <a:t>, </a:t>
            </a:r>
            <a:r>
              <a:rPr lang="en-US" sz="2400" dirty="0" err="1"/>
              <a:t>macerans</a:t>
            </a:r>
            <a:r>
              <a:rPr lang="en-US" sz="2400" dirty="0"/>
              <a:t>, </a:t>
            </a:r>
            <a:r>
              <a:rPr lang="el-GR" sz="2400" dirty="0" smtClean="0"/>
              <a:t>	</a:t>
            </a:r>
            <a:r>
              <a:rPr lang="en-US" sz="2400" dirty="0" err="1" smtClean="0"/>
              <a:t>subtilis</a:t>
            </a:r>
            <a:r>
              <a:rPr lang="en-US" sz="2400" dirty="0" smtClean="0"/>
              <a:t>)</a:t>
            </a:r>
            <a:r>
              <a:rPr lang="el-GR" sz="2400" dirty="0" smtClean="0"/>
              <a:t>.</a:t>
            </a:r>
            <a:endParaRPr lang="en-US"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16632"/>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err="1">
                <a:cs typeface="Arial" charset="0"/>
              </a:rPr>
              <a:t>Αλλοιογόνοι</a:t>
            </a:r>
            <a:r>
              <a:rPr lang="el-GR" sz="4000" dirty="0">
                <a:cs typeface="Arial" charset="0"/>
              </a:rPr>
              <a:t> μικροοργανισμοί </a:t>
            </a:r>
            <a:br>
              <a:rPr lang="el-GR" sz="4000" dirty="0">
                <a:cs typeface="Arial" charset="0"/>
              </a:rPr>
            </a:br>
            <a:r>
              <a:rPr lang="el-GR" sz="4000" dirty="0" smtClean="0">
                <a:cs typeface="Arial" charset="0"/>
              </a:rPr>
              <a:t>(7 </a:t>
            </a:r>
            <a:r>
              <a:rPr lang="el-GR" sz="4000" dirty="0">
                <a:cs typeface="Arial" charset="0"/>
              </a:rPr>
              <a:t>από </a:t>
            </a:r>
            <a:r>
              <a:rPr lang="el-GR" sz="4000" dirty="0" smtClean="0">
                <a:cs typeface="Arial" charset="0"/>
              </a:rPr>
              <a:t>10)</a:t>
            </a:r>
            <a:endParaRPr lang="el-GR" sz="4000" dirty="0"/>
          </a:p>
        </p:txBody>
      </p:sp>
      <p:sp>
        <p:nvSpPr>
          <p:cNvPr id="7" name="Ορθογώνιο 6" descr="Αλλοίωση τυριών:&#10; - Όψιμο φούσκωμα (διοξείδιο του άνθρακα, υδρογόνο δύο,  βουτυρικό από Clostridium  tyrobutyricum, ιδίως σε υψηλό πεχά προς το τέλος της  ωρίμανσης),&#10; &#10;&#10;Αλλοίωση βουτύρου:&#10; - τάγγιση από λυπολυτικά στελέχη Bacillus-Clostridium.&#10;&#10;&#10;Σημείωση: η σπορογονία διεγείρεται μετά την παστερίωση, σημαντική η άμεση ψύξη!&#10;"/>
          <p:cNvSpPr/>
          <p:nvPr/>
        </p:nvSpPr>
        <p:spPr>
          <a:xfrm>
            <a:off x="467544" y="1786400"/>
            <a:ext cx="8219256" cy="3514808"/>
          </a:xfrm>
          <a:prstGeom prst="rect">
            <a:avLst/>
          </a:prstGeom>
        </p:spPr>
        <p:txBody>
          <a:bodyPr wrap="square">
            <a:spAutoFit/>
          </a:bodyPr>
          <a:lstStyle/>
          <a:p>
            <a:pPr marL="342900" indent="-342900">
              <a:lnSpc>
                <a:spcPct val="80000"/>
              </a:lnSpc>
              <a:buClr>
                <a:schemeClr val="tx1"/>
              </a:buClr>
              <a:buFont typeface="Wingdings" panose="05000000000000000000" pitchFamily="2" charset="2"/>
              <a:buChar char="§"/>
            </a:pPr>
            <a:r>
              <a:rPr lang="el-GR" sz="2400" dirty="0">
                <a:solidFill>
                  <a:schemeClr val="accent4">
                    <a:lumMod val="75000"/>
                  </a:schemeClr>
                </a:solidFill>
              </a:rPr>
              <a:t>Αλλοίωση </a:t>
            </a:r>
            <a:r>
              <a:rPr lang="el-GR" sz="2400" dirty="0" smtClean="0">
                <a:solidFill>
                  <a:schemeClr val="accent4">
                    <a:lumMod val="75000"/>
                  </a:schemeClr>
                </a:solidFill>
              </a:rPr>
              <a:t>τυριών:</a:t>
            </a:r>
            <a:endParaRPr lang="en-US" sz="2400" dirty="0">
              <a:solidFill>
                <a:schemeClr val="accent4">
                  <a:lumMod val="75000"/>
                </a:schemeClr>
              </a:solidFill>
            </a:endParaRPr>
          </a:p>
          <a:p>
            <a:pPr>
              <a:lnSpc>
                <a:spcPct val="80000"/>
              </a:lnSpc>
              <a:buClr>
                <a:schemeClr val="tx1"/>
              </a:buClr>
            </a:pPr>
            <a:r>
              <a:rPr lang="en-US" sz="2400" dirty="0"/>
              <a:t>	- </a:t>
            </a:r>
            <a:r>
              <a:rPr lang="el-GR" sz="2400" dirty="0"/>
              <a:t>Όψιμο φούσκωμα </a:t>
            </a:r>
            <a:r>
              <a:rPr lang="en-US" sz="2400" dirty="0"/>
              <a:t>(CO2, H2, </a:t>
            </a:r>
            <a:r>
              <a:rPr lang="el-GR" sz="2400" dirty="0"/>
              <a:t>βουτυρικό από </a:t>
            </a:r>
            <a:r>
              <a:rPr lang="en-US" sz="2400" dirty="0"/>
              <a:t>Clostridium </a:t>
            </a:r>
            <a:r>
              <a:rPr lang="el-GR" sz="2400" dirty="0" smtClean="0"/>
              <a:t>	</a:t>
            </a:r>
            <a:r>
              <a:rPr lang="en-US" sz="2400" dirty="0" err="1" smtClean="0"/>
              <a:t>tyrobutyricum</a:t>
            </a:r>
            <a:r>
              <a:rPr lang="en-US" sz="2400" dirty="0"/>
              <a:t>, </a:t>
            </a:r>
            <a:r>
              <a:rPr lang="el-GR" sz="2400" dirty="0"/>
              <a:t>ιδίως σε υψηλό</a:t>
            </a:r>
            <a:r>
              <a:rPr lang="en-US" sz="2400" dirty="0"/>
              <a:t> pH</a:t>
            </a:r>
            <a:r>
              <a:rPr lang="el-GR" sz="2400" dirty="0"/>
              <a:t> προς το τέλος της </a:t>
            </a:r>
            <a:r>
              <a:rPr lang="el-GR" sz="2400" dirty="0" smtClean="0"/>
              <a:t>	ωρίμανσης</a:t>
            </a:r>
            <a:r>
              <a:rPr lang="en-US" sz="2400" dirty="0" smtClean="0"/>
              <a:t>)</a:t>
            </a:r>
            <a:r>
              <a:rPr lang="el-GR" sz="2400" dirty="0" smtClean="0"/>
              <a:t>,</a:t>
            </a:r>
          </a:p>
          <a:p>
            <a:pPr>
              <a:lnSpc>
                <a:spcPct val="80000"/>
              </a:lnSpc>
              <a:buClr>
                <a:schemeClr val="tx1"/>
              </a:buClr>
            </a:pPr>
            <a:r>
              <a:rPr lang="en-US" sz="2400" dirty="0" smtClean="0"/>
              <a:t> </a:t>
            </a:r>
            <a:endParaRPr lang="en-US" sz="2400" dirty="0"/>
          </a:p>
          <a:p>
            <a:pPr marL="285750" indent="-285750">
              <a:lnSpc>
                <a:spcPct val="80000"/>
              </a:lnSpc>
              <a:buClr>
                <a:schemeClr val="tx1"/>
              </a:buClr>
              <a:buFont typeface="Wingdings" panose="05000000000000000000" pitchFamily="2" charset="2"/>
              <a:buChar char="§"/>
            </a:pPr>
            <a:endParaRPr lang="el-GR" sz="1400" dirty="0">
              <a:solidFill>
                <a:schemeClr val="accent4">
                  <a:lumMod val="75000"/>
                </a:schemeClr>
              </a:solidFill>
            </a:endParaRPr>
          </a:p>
          <a:p>
            <a:pPr marL="342900" indent="-342900">
              <a:lnSpc>
                <a:spcPct val="80000"/>
              </a:lnSpc>
              <a:buClr>
                <a:schemeClr val="tx1"/>
              </a:buClr>
              <a:buFont typeface="Wingdings" panose="05000000000000000000" pitchFamily="2" charset="2"/>
              <a:buChar char="§"/>
            </a:pPr>
            <a:r>
              <a:rPr lang="el-GR" sz="2400" dirty="0">
                <a:solidFill>
                  <a:schemeClr val="accent4">
                    <a:lumMod val="75000"/>
                  </a:schemeClr>
                </a:solidFill>
              </a:rPr>
              <a:t>Αλλοίωση </a:t>
            </a:r>
            <a:r>
              <a:rPr lang="el-GR" sz="2400" dirty="0" smtClean="0">
                <a:solidFill>
                  <a:schemeClr val="accent4">
                    <a:lumMod val="75000"/>
                  </a:schemeClr>
                </a:solidFill>
              </a:rPr>
              <a:t>βουτύρου:</a:t>
            </a:r>
            <a:endParaRPr lang="en-US" sz="2400" dirty="0">
              <a:solidFill>
                <a:schemeClr val="accent4">
                  <a:lumMod val="75000"/>
                </a:schemeClr>
              </a:solidFill>
            </a:endParaRPr>
          </a:p>
          <a:p>
            <a:pPr>
              <a:lnSpc>
                <a:spcPct val="80000"/>
              </a:lnSpc>
            </a:pPr>
            <a:r>
              <a:rPr lang="en-US" sz="2400" dirty="0">
                <a:solidFill>
                  <a:srgbClr val="FFFF00"/>
                </a:solidFill>
              </a:rPr>
              <a:t>	</a:t>
            </a:r>
            <a:r>
              <a:rPr lang="en-US" sz="2400" dirty="0"/>
              <a:t>- </a:t>
            </a:r>
            <a:r>
              <a:rPr lang="el-GR" sz="2400" dirty="0" err="1"/>
              <a:t>τάγγιση</a:t>
            </a:r>
            <a:r>
              <a:rPr lang="el-GR" sz="2400" dirty="0"/>
              <a:t> από </a:t>
            </a:r>
            <a:r>
              <a:rPr lang="el-GR" sz="2400" dirty="0" err="1"/>
              <a:t>λυπολυτικά</a:t>
            </a:r>
            <a:r>
              <a:rPr lang="el-GR" sz="2400" dirty="0"/>
              <a:t> στελέχη </a:t>
            </a:r>
            <a:r>
              <a:rPr lang="en-US" sz="2400" dirty="0" smtClean="0"/>
              <a:t>Bacillus-Clostridium</a:t>
            </a:r>
            <a:r>
              <a:rPr lang="el-GR" sz="2400" dirty="0" smtClean="0"/>
              <a:t>.</a:t>
            </a:r>
          </a:p>
          <a:p>
            <a:pPr>
              <a:lnSpc>
                <a:spcPct val="80000"/>
              </a:lnSpc>
            </a:pPr>
            <a:endParaRPr lang="el-GR" sz="2400" dirty="0"/>
          </a:p>
          <a:p>
            <a:pPr>
              <a:lnSpc>
                <a:spcPct val="80000"/>
              </a:lnSpc>
            </a:pPr>
            <a:endParaRPr lang="el-GR" sz="2400" dirty="0"/>
          </a:p>
          <a:p>
            <a:pPr>
              <a:lnSpc>
                <a:spcPct val="80000"/>
              </a:lnSpc>
            </a:pPr>
            <a:r>
              <a:rPr lang="el-GR" sz="2400" dirty="0">
                <a:solidFill>
                  <a:schemeClr val="accent4">
                    <a:lumMod val="75000"/>
                  </a:schemeClr>
                </a:solidFill>
              </a:rPr>
              <a:t>Σημείωση</a:t>
            </a:r>
            <a:r>
              <a:rPr lang="en-US" sz="2400" dirty="0">
                <a:solidFill>
                  <a:schemeClr val="accent4">
                    <a:lumMod val="75000"/>
                  </a:schemeClr>
                </a:solidFill>
              </a:rPr>
              <a:t>: </a:t>
            </a:r>
            <a:r>
              <a:rPr lang="el-GR" sz="2400" dirty="0">
                <a:solidFill>
                  <a:schemeClr val="accent4">
                    <a:lumMod val="75000"/>
                  </a:schemeClr>
                </a:solidFill>
              </a:rPr>
              <a:t>η σπορογονία διεγείρεται μετά την παστερίωση, σημαντική η άμεση ψύξη!</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44625"/>
            <a:ext cx="9072563" cy="1152128"/>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err="1">
                <a:cs typeface="Arial" charset="0"/>
              </a:rPr>
              <a:t>Αλλοιογόνοι</a:t>
            </a:r>
            <a:r>
              <a:rPr lang="el-GR" sz="4000" dirty="0">
                <a:cs typeface="Arial" charset="0"/>
              </a:rPr>
              <a:t> μικροοργανισμοί </a:t>
            </a:r>
            <a:br>
              <a:rPr lang="el-GR" sz="4000" dirty="0">
                <a:cs typeface="Arial" charset="0"/>
              </a:rPr>
            </a:br>
            <a:r>
              <a:rPr lang="el-GR" sz="4000" dirty="0" smtClean="0">
                <a:cs typeface="Arial" charset="0"/>
              </a:rPr>
              <a:t>(8 </a:t>
            </a:r>
            <a:r>
              <a:rPr lang="el-GR" sz="4000" dirty="0">
                <a:cs typeface="Arial" charset="0"/>
              </a:rPr>
              <a:t>από </a:t>
            </a:r>
            <a:r>
              <a:rPr lang="el-GR" sz="4000" dirty="0" smtClean="0">
                <a:cs typeface="Arial" charset="0"/>
              </a:rPr>
              <a:t>10)</a:t>
            </a:r>
            <a:endParaRPr lang="el-GR" sz="4000" dirty="0"/>
          </a:p>
        </p:txBody>
      </p:sp>
      <p:sp>
        <p:nvSpPr>
          <p:cNvPr id="3" name="Ορθογώνιο 2" descr="Αλλοίωση γαλακτοκομικών από Ζύμες-Μύκητες:&#10;&#10;Τυριά, ξυνόγαλο, γιαούρτι, βούτυρο: ευάλωτα σε ζύμες-μύκητες (λόγω πεχά, aw),&#10;Candida παράγει αιθανόλη, ethyl acetate, ethyl butyrate ® οσμή ζύμης,&#10;Επίσης κυριαρχούν ζύμες Debaryomyces hansenii, Kluyveromyces marxianus, Yarrowia lypolytica, Rhodotorula, Torulaspora, Pichia.&#10;&#10;Penicilium (P. commune, P. roqueforti, P. cyclopium) τα πιο συνήθη σε μούχλα τυριών-γιαουρτιών          στόχοι για εκτίμηση διάρκειας ζωής,&#10;Επίσης κοινοί μύκητες: Aspergillus, Alternaria, Mucor, Fusarium Cladosporium, Geotrichum.&#10;"/>
          <p:cNvSpPr/>
          <p:nvPr/>
        </p:nvSpPr>
        <p:spPr>
          <a:xfrm>
            <a:off x="467544" y="1247615"/>
            <a:ext cx="8219256" cy="5133713"/>
          </a:xfrm>
          <a:prstGeom prst="rect">
            <a:avLst/>
          </a:prstGeom>
        </p:spPr>
        <p:txBody>
          <a:bodyPr wrap="square">
            <a:spAutoFit/>
          </a:bodyPr>
          <a:lstStyle/>
          <a:p>
            <a:pPr>
              <a:lnSpc>
                <a:spcPct val="90000"/>
              </a:lnSpc>
            </a:pPr>
            <a:r>
              <a:rPr lang="el-GR" sz="2400" dirty="0" smtClean="0"/>
              <a:t>Αλλοίωση </a:t>
            </a:r>
            <a:r>
              <a:rPr lang="el-GR" sz="2400" dirty="0"/>
              <a:t>γαλακτοκομικών από </a:t>
            </a:r>
            <a:r>
              <a:rPr lang="el-GR" sz="2400" dirty="0" smtClean="0"/>
              <a:t>Ζύμες-Μύκητες:</a:t>
            </a:r>
            <a:endParaRPr lang="en-US" sz="2400" dirty="0"/>
          </a:p>
          <a:p>
            <a:pPr>
              <a:lnSpc>
                <a:spcPct val="90000"/>
              </a:lnSpc>
            </a:pPr>
            <a:endParaRPr lang="en-US" sz="2400" dirty="0"/>
          </a:p>
          <a:p>
            <a:pPr marL="342900" indent="-342900">
              <a:lnSpc>
                <a:spcPct val="90000"/>
              </a:lnSpc>
              <a:buFont typeface="Wingdings" panose="05000000000000000000" pitchFamily="2" charset="2"/>
              <a:buChar char="§"/>
            </a:pPr>
            <a:r>
              <a:rPr lang="el-GR" sz="2400" dirty="0">
                <a:solidFill>
                  <a:schemeClr val="accent4">
                    <a:lumMod val="75000"/>
                  </a:schemeClr>
                </a:solidFill>
              </a:rPr>
              <a:t>Τυριά, </a:t>
            </a:r>
            <a:r>
              <a:rPr lang="el-GR" sz="2400" dirty="0" err="1">
                <a:solidFill>
                  <a:schemeClr val="accent4">
                    <a:lumMod val="75000"/>
                  </a:schemeClr>
                </a:solidFill>
              </a:rPr>
              <a:t>ξυνόγαλο</a:t>
            </a:r>
            <a:r>
              <a:rPr lang="el-GR" sz="2400" dirty="0">
                <a:solidFill>
                  <a:schemeClr val="accent4">
                    <a:lumMod val="75000"/>
                  </a:schemeClr>
                </a:solidFill>
              </a:rPr>
              <a:t>, γιαούρτι, βούτυρο</a:t>
            </a:r>
            <a:r>
              <a:rPr lang="el-GR" sz="2400" dirty="0">
                <a:solidFill>
                  <a:srgbClr val="FFFF00"/>
                </a:solidFill>
              </a:rPr>
              <a:t>: </a:t>
            </a:r>
            <a:r>
              <a:rPr lang="el-GR" sz="2400" dirty="0"/>
              <a:t>ευάλωτα σε ζύμες-μύκητες</a:t>
            </a:r>
            <a:r>
              <a:rPr lang="en-US" sz="2400" dirty="0"/>
              <a:t> (</a:t>
            </a:r>
            <a:r>
              <a:rPr lang="el-GR" sz="2400" dirty="0"/>
              <a:t>λόγω </a:t>
            </a:r>
            <a:r>
              <a:rPr lang="en-US" sz="2400" dirty="0"/>
              <a:t>pH, a</a:t>
            </a:r>
            <a:r>
              <a:rPr lang="en-US" sz="2400" baseline="-25000" dirty="0"/>
              <a:t>w</a:t>
            </a:r>
            <a:r>
              <a:rPr lang="en-US" sz="2400" dirty="0" smtClean="0"/>
              <a:t>)</a:t>
            </a:r>
            <a:r>
              <a:rPr lang="el-GR" sz="2400" dirty="0" smtClean="0"/>
              <a:t>,</a:t>
            </a:r>
            <a:endParaRPr lang="en-US" sz="2400" dirty="0"/>
          </a:p>
          <a:p>
            <a:pPr marL="342900" indent="-342900">
              <a:lnSpc>
                <a:spcPct val="90000"/>
              </a:lnSpc>
              <a:buFont typeface="Wingdings" panose="05000000000000000000" pitchFamily="2" charset="2"/>
              <a:buChar char="§"/>
            </a:pPr>
            <a:r>
              <a:rPr lang="en-US" sz="2400" dirty="0">
                <a:solidFill>
                  <a:schemeClr val="accent4">
                    <a:lumMod val="75000"/>
                  </a:schemeClr>
                </a:solidFill>
              </a:rPr>
              <a:t>Candida </a:t>
            </a:r>
            <a:r>
              <a:rPr lang="el-GR" sz="2400" dirty="0"/>
              <a:t>παράγει αιθανόλη, </a:t>
            </a:r>
            <a:r>
              <a:rPr lang="en-US" sz="2400" dirty="0"/>
              <a:t>ethyl acetate, ethyl butyrate </a:t>
            </a:r>
            <a:r>
              <a:rPr lang="en-US" sz="2400" dirty="0">
                <a:sym typeface="Symbol" pitchFamily="18" charset="2"/>
              </a:rPr>
              <a:t> </a:t>
            </a:r>
            <a:r>
              <a:rPr lang="el-GR" sz="2400" dirty="0">
                <a:sym typeface="Symbol" pitchFamily="18" charset="2"/>
              </a:rPr>
              <a:t>οσμή </a:t>
            </a:r>
            <a:r>
              <a:rPr lang="el-GR" sz="2400" dirty="0" smtClean="0">
                <a:sym typeface="Symbol" pitchFamily="18" charset="2"/>
              </a:rPr>
              <a:t>ζύμης,</a:t>
            </a:r>
            <a:endParaRPr lang="en-US" sz="2400" dirty="0">
              <a:sym typeface="Symbol" pitchFamily="18" charset="2"/>
            </a:endParaRPr>
          </a:p>
          <a:p>
            <a:pPr marL="342900" indent="-342900">
              <a:lnSpc>
                <a:spcPct val="90000"/>
              </a:lnSpc>
              <a:buFont typeface="Wingdings" panose="05000000000000000000" pitchFamily="2" charset="2"/>
              <a:buChar char="§"/>
            </a:pPr>
            <a:r>
              <a:rPr lang="el-GR" sz="2400" dirty="0">
                <a:sym typeface="Symbol" pitchFamily="18" charset="2"/>
              </a:rPr>
              <a:t>Επίσης κυριαρχούν ζύμες </a:t>
            </a:r>
            <a:r>
              <a:rPr lang="en-US" sz="2400" dirty="0" err="1">
                <a:sym typeface="Symbol" pitchFamily="18" charset="2"/>
              </a:rPr>
              <a:t>Debaryomyces</a:t>
            </a:r>
            <a:r>
              <a:rPr lang="en-US" sz="2400" dirty="0">
                <a:sym typeface="Symbol" pitchFamily="18" charset="2"/>
              </a:rPr>
              <a:t> </a:t>
            </a:r>
            <a:r>
              <a:rPr lang="en-US" sz="2400" dirty="0" err="1">
                <a:sym typeface="Symbol" pitchFamily="18" charset="2"/>
              </a:rPr>
              <a:t>hansenii</a:t>
            </a:r>
            <a:r>
              <a:rPr lang="en-US" sz="2400" dirty="0">
                <a:sym typeface="Symbol" pitchFamily="18" charset="2"/>
              </a:rPr>
              <a:t>, </a:t>
            </a:r>
            <a:r>
              <a:rPr lang="en-US" sz="2400" dirty="0" err="1">
                <a:sym typeface="Symbol" pitchFamily="18" charset="2"/>
              </a:rPr>
              <a:t>Kluyveromyces</a:t>
            </a:r>
            <a:r>
              <a:rPr lang="en-US" sz="2400" dirty="0">
                <a:sym typeface="Symbol" pitchFamily="18" charset="2"/>
              </a:rPr>
              <a:t> </a:t>
            </a:r>
            <a:r>
              <a:rPr lang="en-US" sz="2400" dirty="0" err="1">
                <a:sym typeface="Symbol" pitchFamily="18" charset="2"/>
              </a:rPr>
              <a:t>marxianus</a:t>
            </a:r>
            <a:r>
              <a:rPr lang="en-US" sz="2400" dirty="0">
                <a:sym typeface="Symbol" pitchFamily="18" charset="2"/>
              </a:rPr>
              <a:t>, </a:t>
            </a:r>
            <a:r>
              <a:rPr lang="en-US" sz="2400" dirty="0" err="1">
                <a:sym typeface="Symbol" pitchFamily="18" charset="2"/>
              </a:rPr>
              <a:t>Yarrowia</a:t>
            </a:r>
            <a:r>
              <a:rPr lang="en-US" sz="2400" dirty="0">
                <a:sym typeface="Symbol" pitchFamily="18" charset="2"/>
              </a:rPr>
              <a:t> </a:t>
            </a:r>
            <a:r>
              <a:rPr lang="en-US" sz="2400" dirty="0" err="1">
                <a:sym typeface="Symbol" pitchFamily="18" charset="2"/>
              </a:rPr>
              <a:t>lypolytica</a:t>
            </a:r>
            <a:r>
              <a:rPr lang="en-US" sz="2400" dirty="0">
                <a:sym typeface="Symbol" pitchFamily="18" charset="2"/>
              </a:rPr>
              <a:t>, </a:t>
            </a:r>
            <a:r>
              <a:rPr lang="en-US" sz="2400" dirty="0" err="1">
                <a:sym typeface="Symbol" pitchFamily="18" charset="2"/>
              </a:rPr>
              <a:t>Rhodotorula</a:t>
            </a:r>
            <a:r>
              <a:rPr lang="en-US" sz="2400" dirty="0">
                <a:sym typeface="Symbol" pitchFamily="18" charset="2"/>
              </a:rPr>
              <a:t>, </a:t>
            </a:r>
            <a:r>
              <a:rPr lang="en-US" sz="2400" dirty="0" err="1">
                <a:sym typeface="Symbol" pitchFamily="18" charset="2"/>
              </a:rPr>
              <a:t>Torulaspora</a:t>
            </a:r>
            <a:r>
              <a:rPr lang="el-GR" sz="2400" dirty="0">
                <a:sym typeface="Symbol" pitchFamily="18" charset="2"/>
              </a:rPr>
              <a:t>, </a:t>
            </a:r>
            <a:r>
              <a:rPr lang="en-US" sz="2400" dirty="0" err="1">
                <a:sym typeface="Symbol" pitchFamily="18" charset="2"/>
              </a:rPr>
              <a:t>Pichia</a:t>
            </a:r>
            <a:r>
              <a:rPr lang="en-US" sz="2400" dirty="0">
                <a:sym typeface="Symbol" pitchFamily="18" charset="2"/>
              </a:rPr>
              <a:t>.</a:t>
            </a:r>
          </a:p>
          <a:p>
            <a:pPr>
              <a:lnSpc>
                <a:spcPct val="90000"/>
              </a:lnSpc>
            </a:pPr>
            <a:endParaRPr lang="en-US" sz="2400" dirty="0">
              <a:sym typeface="Symbol" pitchFamily="18" charset="2"/>
            </a:endParaRPr>
          </a:p>
          <a:p>
            <a:pPr marL="342900" indent="-342900">
              <a:lnSpc>
                <a:spcPct val="90000"/>
              </a:lnSpc>
              <a:buFont typeface="Wingdings" panose="05000000000000000000" pitchFamily="2" charset="2"/>
              <a:buChar char="§"/>
            </a:pPr>
            <a:r>
              <a:rPr lang="en-US" sz="2400" dirty="0" err="1">
                <a:solidFill>
                  <a:schemeClr val="accent4">
                    <a:lumMod val="75000"/>
                  </a:schemeClr>
                </a:solidFill>
                <a:sym typeface="Symbol" pitchFamily="18" charset="2"/>
              </a:rPr>
              <a:t>Penicilium</a:t>
            </a:r>
            <a:r>
              <a:rPr lang="en-US" sz="2400" dirty="0">
                <a:solidFill>
                  <a:schemeClr val="accent4">
                    <a:lumMod val="75000"/>
                  </a:schemeClr>
                </a:solidFill>
                <a:sym typeface="Symbol" pitchFamily="18" charset="2"/>
              </a:rPr>
              <a:t> </a:t>
            </a:r>
            <a:r>
              <a:rPr lang="en-US" sz="2400" dirty="0">
                <a:sym typeface="Symbol" pitchFamily="18" charset="2"/>
              </a:rPr>
              <a:t>(P. commune, P. </a:t>
            </a:r>
            <a:r>
              <a:rPr lang="en-US" sz="2400" dirty="0" err="1">
                <a:sym typeface="Symbol" pitchFamily="18" charset="2"/>
              </a:rPr>
              <a:t>roqueforti</a:t>
            </a:r>
            <a:r>
              <a:rPr lang="en-US" sz="2400" dirty="0">
                <a:sym typeface="Symbol" pitchFamily="18" charset="2"/>
              </a:rPr>
              <a:t>, P. </a:t>
            </a:r>
            <a:r>
              <a:rPr lang="en-US" sz="2400" dirty="0" err="1">
                <a:sym typeface="Symbol" pitchFamily="18" charset="2"/>
              </a:rPr>
              <a:t>cyclopium</a:t>
            </a:r>
            <a:r>
              <a:rPr lang="en-US" sz="2400" dirty="0">
                <a:sym typeface="Symbol" pitchFamily="18" charset="2"/>
              </a:rPr>
              <a:t>) </a:t>
            </a:r>
            <a:r>
              <a:rPr lang="el-GR" sz="2400" dirty="0">
                <a:sym typeface="Symbol" pitchFamily="18" charset="2"/>
              </a:rPr>
              <a:t>τα πιο συνήθη σε μούχλα τυριών-γιαουρτιών          στόχοι για εκτίμηση διάρκειας </a:t>
            </a:r>
            <a:r>
              <a:rPr lang="el-GR" sz="2400" dirty="0" smtClean="0">
                <a:sym typeface="Symbol" pitchFamily="18" charset="2"/>
              </a:rPr>
              <a:t>ζωής,</a:t>
            </a:r>
            <a:endParaRPr lang="en-US" sz="2400" dirty="0">
              <a:sym typeface="Symbol" pitchFamily="18" charset="2"/>
            </a:endParaRPr>
          </a:p>
          <a:p>
            <a:pPr marL="342900" indent="-342900">
              <a:lnSpc>
                <a:spcPct val="90000"/>
              </a:lnSpc>
              <a:buFont typeface="Wingdings" panose="05000000000000000000" pitchFamily="2" charset="2"/>
              <a:buChar char="§"/>
            </a:pPr>
            <a:r>
              <a:rPr lang="el-GR" sz="2400" dirty="0">
                <a:sym typeface="Symbol" pitchFamily="18" charset="2"/>
              </a:rPr>
              <a:t>Επίσης κοινοί μύκητες</a:t>
            </a:r>
            <a:r>
              <a:rPr lang="en-US" sz="2400" dirty="0">
                <a:sym typeface="Symbol" pitchFamily="18" charset="2"/>
              </a:rPr>
              <a:t>: </a:t>
            </a:r>
            <a:r>
              <a:rPr lang="en-US" sz="2400" dirty="0" err="1">
                <a:sym typeface="Symbol" pitchFamily="18" charset="2"/>
              </a:rPr>
              <a:t>Aspergillus</a:t>
            </a:r>
            <a:r>
              <a:rPr lang="en-US" sz="2400" dirty="0">
                <a:sym typeface="Symbol" pitchFamily="18" charset="2"/>
              </a:rPr>
              <a:t>, </a:t>
            </a:r>
            <a:r>
              <a:rPr lang="en-US" sz="2400" dirty="0" err="1">
                <a:sym typeface="Symbol" pitchFamily="18" charset="2"/>
              </a:rPr>
              <a:t>Alternaria</a:t>
            </a:r>
            <a:r>
              <a:rPr lang="en-US" sz="2400" dirty="0">
                <a:sym typeface="Symbol" pitchFamily="18" charset="2"/>
              </a:rPr>
              <a:t>, </a:t>
            </a:r>
            <a:r>
              <a:rPr lang="en-US" sz="2400" dirty="0" err="1">
                <a:sym typeface="Symbol" pitchFamily="18" charset="2"/>
              </a:rPr>
              <a:t>Mucor</a:t>
            </a:r>
            <a:r>
              <a:rPr lang="en-US" sz="2400" dirty="0">
                <a:sym typeface="Symbol" pitchFamily="18" charset="2"/>
              </a:rPr>
              <a:t>, </a:t>
            </a:r>
            <a:r>
              <a:rPr lang="en-US" sz="2400" dirty="0" err="1">
                <a:sym typeface="Symbol" pitchFamily="18" charset="2"/>
              </a:rPr>
              <a:t>Fusarium</a:t>
            </a:r>
            <a:r>
              <a:rPr lang="en-US" sz="2400" dirty="0">
                <a:sym typeface="Symbol" pitchFamily="18" charset="2"/>
              </a:rPr>
              <a:t> </a:t>
            </a:r>
            <a:r>
              <a:rPr lang="en-US" sz="2400" dirty="0" err="1">
                <a:sym typeface="Symbol" pitchFamily="18" charset="2"/>
              </a:rPr>
              <a:t>Cladosporium</a:t>
            </a:r>
            <a:r>
              <a:rPr lang="en-US" sz="2400" dirty="0">
                <a:sym typeface="Symbol" pitchFamily="18" charset="2"/>
              </a:rPr>
              <a:t>, </a:t>
            </a:r>
            <a:r>
              <a:rPr lang="en-US" sz="2400" dirty="0" err="1" smtClean="0">
                <a:sym typeface="Symbol" pitchFamily="18" charset="2"/>
              </a:rPr>
              <a:t>Geotrichum</a:t>
            </a:r>
            <a:r>
              <a:rPr lang="el-GR" sz="2400" dirty="0" smtClean="0">
                <a:sym typeface="Symbol" pitchFamily="18" charset="2"/>
              </a:rPr>
              <a:t>.</a:t>
            </a:r>
            <a:endParaRPr lang="en-US" sz="2400" dirty="0">
              <a:sym typeface="Symbol" pitchFamily="18" charset="2"/>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5"/>
            <a:ext cx="9072563" cy="1296144"/>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err="1">
                <a:cs typeface="Arial" charset="0"/>
              </a:rPr>
              <a:t>Αλλοιογόνοι</a:t>
            </a:r>
            <a:r>
              <a:rPr lang="el-GR" sz="4000" dirty="0">
                <a:cs typeface="Arial" charset="0"/>
              </a:rPr>
              <a:t> μικροοργανισμοί </a:t>
            </a:r>
            <a:br>
              <a:rPr lang="el-GR" sz="4000" dirty="0">
                <a:cs typeface="Arial" charset="0"/>
              </a:rPr>
            </a:br>
            <a:r>
              <a:rPr lang="el-GR" sz="4000" dirty="0" smtClean="0">
                <a:cs typeface="Arial" charset="0"/>
              </a:rPr>
              <a:t>(9 </a:t>
            </a:r>
            <a:r>
              <a:rPr lang="el-GR" sz="4000" dirty="0">
                <a:cs typeface="Arial" charset="0"/>
              </a:rPr>
              <a:t>από 10)</a:t>
            </a:r>
            <a:endParaRPr lang="el-GR" sz="4000" dirty="0"/>
          </a:p>
        </p:txBody>
      </p:sp>
      <p:pic>
        <p:nvPicPr>
          <p:cNvPr id="7" name="Picture 4" descr="Εικόνα 1,  πηγμένο γάλα.&#10;"/>
          <p:cNvPicPr>
            <a:picLocks noGrp="1" noChangeAspect="1" noChangeArrowheads="1"/>
          </p:cNvPicPr>
          <p:nvPr>
            <p:ph sz="quarter" idx="2"/>
          </p:nvPr>
        </p:nvPicPr>
        <p:blipFill>
          <a:blip r:embed="rId5" cstate="print"/>
          <a:srcRect/>
          <a:stretch>
            <a:fillRect/>
          </a:stretch>
        </p:blipFill>
        <p:spPr>
          <a:xfrm>
            <a:off x="809625" y="2204690"/>
            <a:ext cx="2955925" cy="3384550"/>
          </a:xfrm>
          <a:noFill/>
        </p:spPr>
      </p:pic>
      <p:pic>
        <p:nvPicPr>
          <p:cNvPr id="8" name="Picture 5" descr="Εικόνα 2, μουχλιασμένο τυρί.&#10;"/>
          <p:cNvPicPr>
            <a:picLocks noGrp="1" noChangeAspect="1" noChangeArrowheads="1"/>
          </p:cNvPicPr>
          <p:nvPr>
            <p:ph sz="quarter" idx="3"/>
          </p:nvPr>
        </p:nvPicPr>
        <p:blipFill>
          <a:blip r:embed="rId6" cstate="print"/>
          <a:srcRect/>
          <a:stretch>
            <a:fillRect/>
          </a:stretch>
        </p:blipFill>
        <p:spPr>
          <a:xfrm>
            <a:off x="4284663" y="2197968"/>
            <a:ext cx="4392612" cy="2743200"/>
          </a:xfrm>
          <a:noFill/>
        </p:spPr>
      </p:pic>
      <p:sp>
        <p:nvSpPr>
          <p:cNvPr id="9" name="Ορθογώνιο 8" descr="."/>
          <p:cNvSpPr/>
          <p:nvPr>
            <p:custDataLst>
              <p:tags r:id="rId2"/>
            </p:custDataLst>
          </p:nvPr>
        </p:nvSpPr>
        <p:spPr>
          <a:xfrm>
            <a:off x="937506" y="1628800"/>
            <a:ext cx="2449325" cy="461665"/>
          </a:xfrm>
          <a:prstGeom prst="rect">
            <a:avLst/>
          </a:prstGeom>
        </p:spPr>
        <p:txBody>
          <a:bodyPr wrap="none">
            <a:spAutoFit/>
          </a:bodyPr>
          <a:lstStyle/>
          <a:p>
            <a:pPr marL="342900" indent="-342900">
              <a:buFont typeface="Wingdings" panose="05000000000000000000" pitchFamily="2" charset="2"/>
              <a:buChar char="§"/>
            </a:pPr>
            <a:r>
              <a:rPr lang="en-US" sz="2400" dirty="0"/>
              <a:t> </a:t>
            </a:r>
            <a:r>
              <a:rPr lang="el-GR" sz="2400" dirty="0"/>
              <a:t>πηγμένο </a:t>
            </a:r>
            <a:r>
              <a:rPr lang="el-GR" sz="2400" dirty="0" smtClean="0"/>
              <a:t>γάλα.</a:t>
            </a:r>
            <a:endParaRPr lang="el-GR" sz="2400" dirty="0"/>
          </a:p>
        </p:txBody>
      </p:sp>
      <p:sp>
        <p:nvSpPr>
          <p:cNvPr id="10" name="Ορθογώνιο 9" descr="."/>
          <p:cNvSpPr/>
          <p:nvPr/>
        </p:nvSpPr>
        <p:spPr>
          <a:xfrm>
            <a:off x="4355976" y="1653684"/>
            <a:ext cx="2995820" cy="461665"/>
          </a:xfrm>
          <a:prstGeom prst="rect">
            <a:avLst/>
          </a:prstGeom>
        </p:spPr>
        <p:txBody>
          <a:bodyPr wrap="none">
            <a:spAutoFit/>
          </a:bodyPr>
          <a:lstStyle/>
          <a:p>
            <a:pPr marL="342900" indent="-342900">
              <a:buFont typeface="Wingdings" panose="05000000000000000000" pitchFamily="2" charset="2"/>
              <a:buChar char="§"/>
            </a:pPr>
            <a:r>
              <a:rPr lang="el-GR" sz="2400" dirty="0"/>
              <a:t>μουχλιασμένο </a:t>
            </a:r>
            <a:r>
              <a:rPr lang="el-GR" sz="2400" dirty="0" smtClean="0"/>
              <a:t>τυρί.</a:t>
            </a: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0293"/>
            <a:ext cx="9072563"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err="1">
                <a:cs typeface="Arial" charset="0"/>
              </a:rPr>
              <a:t>Αλλοιογόνοι</a:t>
            </a:r>
            <a:r>
              <a:rPr lang="el-GR" sz="4000" dirty="0">
                <a:cs typeface="Arial" charset="0"/>
              </a:rPr>
              <a:t> μικροοργανισμοί </a:t>
            </a:r>
            <a:br>
              <a:rPr lang="el-GR" sz="4000" dirty="0">
                <a:cs typeface="Arial" charset="0"/>
              </a:rPr>
            </a:br>
            <a:r>
              <a:rPr lang="el-GR" sz="4000" dirty="0" smtClean="0">
                <a:cs typeface="Arial" charset="0"/>
              </a:rPr>
              <a:t>(10 </a:t>
            </a:r>
            <a:r>
              <a:rPr lang="el-GR" sz="4000" dirty="0">
                <a:cs typeface="Arial" charset="0"/>
              </a:rPr>
              <a:t>από 10)</a:t>
            </a:r>
            <a:endParaRPr lang="el-GR" sz="4000" dirty="0"/>
          </a:p>
        </p:txBody>
      </p:sp>
      <p:sp>
        <p:nvSpPr>
          <p:cNvPr id="2" name="Ορθογώνιο 1" descr="Παθογόνα σε γαλακτοκομικά προϊόντα (σύντομη ματιά):&#10;&#10;Brucella bovis,&#10;Mucobacterium tuberculosis,&#10;Listeria monocytogenes,&#10;Staphylococcus aureus,&#10;Clostridium perfringens,&#10;Bacillus cereus,&#10;Escherichia coli,&#10;Salmonela,&#10;Campylobacter jejuni.&#10;"/>
          <p:cNvSpPr/>
          <p:nvPr/>
        </p:nvSpPr>
        <p:spPr>
          <a:xfrm>
            <a:off x="467544" y="1859340"/>
            <a:ext cx="8219256" cy="3748719"/>
          </a:xfrm>
          <a:prstGeom prst="rect">
            <a:avLst/>
          </a:prstGeom>
        </p:spPr>
        <p:txBody>
          <a:bodyPr wrap="square">
            <a:spAutoFit/>
          </a:bodyPr>
          <a:lstStyle/>
          <a:p>
            <a:pPr>
              <a:lnSpc>
                <a:spcPct val="90000"/>
              </a:lnSpc>
            </a:pPr>
            <a:r>
              <a:rPr lang="el-GR" sz="2400" dirty="0"/>
              <a:t>Παθογόνα σε γαλακτοκομικά προϊόντα (σύντομη ματιά</a:t>
            </a:r>
            <a:r>
              <a:rPr lang="el-GR" sz="2400" dirty="0" smtClean="0"/>
              <a:t>):</a:t>
            </a:r>
            <a:endParaRPr lang="en-US" sz="2400" dirty="0"/>
          </a:p>
          <a:p>
            <a:pPr>
              <a:lnSpc>
                <a:spcPct val="90000"/>
              </a:lnSpc>
            </a:pPr>
            <a:endParaRPr lang="el-GR" sz="2400" dirty="0"/>
          </a:p>
          <a:p>
            <a:pPr marL="342900" indent="-342900">
              <a:lnSpc>
                <a:spcPct val="90000"/>
              </a:lnSpc>
              <a:buFont typeface="Arial" panose="020B0604020202020204" pitchFamily="34" charset="0"/>
              <a:buChar char="•"/>
            </a:pPr>
            <a:r>
              <a:rPr lang="en-US" sz="2400" dirty="0" err="1"/>
              <a:t>Brucella</a:t>
            </a:r>
            <a:r>
              <a:rPr lang="en-US" sz="2400" dirty="0"/>
              <a:t> </a:t>
            </a:r>
            <a:r>
              <a:rPr lang="en-US" sz="2400" dirty="0" err="1" smtClean="0"/>
              <a:t>bovis</a:t>
            </a:r>
            <a:r>
              <a:rPr lang="el-GR" sz="2400" dirty="0" smtClean="0"/>
              <a:t>,</a:t>
            </a:r>
            <a:endParaRPr lang="en-US" sz="2400" dirty="0"/>
          </a:p>
          <a:p>
            <a:pPr marL="342900" indent="-342900">
              <a:lnSpc>
                <a:spcPct val="90000"/>
              </a:lnSpc>
              <a:buFont typeface="Arial" panose="020B0604020202020204" pitchFamily="34" charset="0"/>
              <a:buChar char="•"/>
            </a:pPr>
            <a:r>
              <a:rPr lang="en-US" sz="2400" dirty="0" err="1"/>
              <a:t>Mucobacterium</a:t>
            </a:r>
            <a:r>
              <a:rPr lang="en-US" sz="2400" dirty="0"/>
              <a:t> </a:t>
            </a:r>
            <a:r>
              <a:rPr lang="en-US" sz="2400" dirty="0" smtClean="0"/>
              <a:t>tuberculosis</a:t>
            </a:r>
            <a:r>
              <a:rPr lang="el-GR" sz="2400" dirty="0" smtClean="0"/>
              <a:t>,</a:t>
            </a:r>
            <a:endParaRPr lang="en-US" sz="2400" dirty="0"/>
          </a:p>
          <a:p>
            <a:pPr marL="342900" indent="-342900">
              <a:lnSpc>
                <a:spcPct val="90000"/>
              </a:lnSpc>
              <a:buFont typeface="Arial" panose="020B0604020202020204" pitchFamily="34" charset="0"/>
              <a:buChar char="•"/>
            </a:pPr>
            <a:r>
              <a:rPr lang="en-US" sz="2400" dirty="0"/>
              <a:t>Listeria </a:t>
            </a:r>
            <a:r>
              <a:rPr lang="en-US" sz="2400" dirty="0" err="1" smtClean="0"/>
              <a:t>monocytogenes</a:t>
            </a:r>
            <a:r>
              <a:rPr lang="el-GR" sz="2400" dirty="0" smtClean="0"/>
              <a:t>,</a:t>
            </a:r>
            <a:endParaRPr lang="en-US" sz="2400" dirty="0"/>
          </a:p>
          <a:p>
            <a:pPr marL="342900" indent="-342900">
              <a:lnSpc>
                <a:spcPct val="90000"/>
              </a:lnSpc>
              <a:buFont typeface="Arial" panose="020B0604020202020204" pitchFamily="34" charset="0"/>
              <a:buChar char="•"/>
            </a:pPr>
            <a:r>
              <a:rPr lang="en-US" sz="2400" dirty="0"/>
              <a:t>Staphylococcus </a:t>
            </a:r>
            <a:r>
              <a:rPr lang="en-US" sz="2400" dirty="0" smtClean="0"/>
              <a:t>aureus</a:t>
            </a:r>
            <a:r>
              <a:rPr lang="el-GR" sz="2400" dirty="0" smtClean="0"/>
              <a:t>,</a:t>
            </a:r>
            <a:endParaRPr lang="en-US" sz="2400" dirty="0"/>
          </a:p>
          <a:p>
            <a:pPr marL="342900" indent="-342900">
              <a:lnSpc>
                <a:spcPct val="90000"/>
              </a:lnSpc>
              <a:buFont typeface="Arial" panose="020B0604020202020204" pitchFamily="34" charset="0"/>
              <a:buChar char="•"/>
            </a:pPr>
            <a:r>
              <a:rPr lang="en-US" sz="2400" dirty="0"/>
              <a:t>Clostridium </a:t>
            </a:r>
            <a:r>
              <a:rPr lang="en-US" sz="2400" dirty="0" err="1" smtClean="0"/>
              <a:t>perfringens</a:t>
            </a:r>
            <a:r>
              <a:rPr lang="el-GR" sz="2400" dirty="0" smtClean="0"/>
              <a:t>,</a:t>
            </a:r>
            <a:endParaRPr lang="en-US" sz="2400" dirty="0"/>
          </a:p>
          <a:p>
            <a:pPr marL="342900" indent="-342900">
              <a:lnSpc>
                <a:spcPct val="90000"/>
              </a:lnSpc>
              <a:buFont typeface="Arial" panose="020B0604020202020204" pitchFamily="34" charset="0"/>
              <a:buChar char="•"/>
            </a:pPr>
            <a:r>
              <a:rPr lang="en-US" sz="2400" dirty="0"/>
              <a:t>Bacillus </a:t>
            </a:r>
            <a:r>
              <a:rPr lang="en-US" sz="2400" dirty="0" smtClean="0"/>
              <a:t>cereus</a:t>
            </a:r>
            <a:r>
              <a:rPr lang="el-GR" sz="2400" dirty="0" smtClean="0"/>
              <a:t>,</a:t>
            </a:r>
            <a:endParaRPr lang="en-US" sz="2400" dirty="0"/>
          </a:p>
          <a:p>
            <a:pPr marL="342900" indent="-342900">
              <a:lnSpc>
                <a:spcPct val="90000"/>
              </a:lnSpc>
              <a:buFont typeface="Arial" panose="020B0604020202020204" pitchFamily="34" charset="0"/>
              <a:buChar char="•"/>
            </a:pPr>
            <a:r>
              <a:rPr lang="en-US" sz="2400" dirty="0"/>
              <a:t>Escherichia </a:t>
            </a:r>
            <a:r>
              <a:rPr lang="en-US" sz="2400" dirty="0" smtClean="0"/>
              <a:t>coli</a:t>
            </a:r>
            <a:r>
              <a:rPr lang="el-GR" sz="2400" dirty="0" smtClean="0"/>
              <a:t>,</a:t>
            </a:r>
            <a:endParaRPr lang="en-US" sz="2400" dirty="0"/>
          </a:p>
          <a:p>
            <a:pPr marL="342900" indent="-342900">
              <a:lnSpc>
                <a:spcPct val="90000"/>
              </a:lnSpc>
              <a:buFont typeface="Arial" panose="020B0604020202020204" pitchFamily="34" charset="0"/>
              <a:buChar char="•"/>
            </a:pPr>
            <a:r>
              <a:rPr lang="en-US" sz="2400" dirty="0" err="1" smtClean="0"/>
              <a:t>Salmonela</a:t>
            </a:r>
            <a:r>
              <a:rPr lang="el-GR" sz="2400" dirty="0" smtClean="0"/>
              <a:t>,</a:t>
            </a:r>
            <a:endParaRPr lang="en-US" sz="2400" dirty="0"/>
          </a:p>
          <a:p>
            <a:pPr marL="342900" indent="-342900">
              <a:lnSpc>
                <a:spcPct val="90000"/>
              </a:lnSpc>
              <a:buFont typeface="Arial" panose="020B0604020202020204" pitchFamily="34" charset="0"/>
              <a:buChar char="•"/>
            </a:pPr>
            <a:r>
              <a:rPr lang="en-US" sz="2400" dirty="0"/>
              <a:t>Campylobacter </a:t>
            </a:r>
            <a:r>
              <a:rPr lang="en-US" sz="2400" dirty="0" err="1" smtClean="0"/>
              <a:t>jejuni</a:t>
            </a:r>
            <a:r>
              <a:rPr lang="el-GR" sz="2400" dirty="0" smtClean="0"/>
              <a:t>.</a:t>
            </a:r>
            <a:endParaRPr 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descr="Δηλώνεται 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https://www.google.gr/imghp?hl=el&amp;tab=wi&amp;ei=Z2ktVv-1NYO5swHG2rH4Ag&amp;ved=0CBEQqi4oAQ (εικόνες google.com) &#10;&#10;"/>
          <p:cNvSpPr>
            <a:spLocks noGrp="1"/>
          </p:cNvSpPr>
          <p:nvPr>
            <p:ph idx="1"/>
          </p:nvPr>
        </p:nvSpPr>
        <p:spPr>
          <a:xfrm>
            <a:off x="395536" y="1556792"/>
            <a:ext cx="8352928" cy="2736304"/>
          </a:xfrm>
        </p:spPr>
        <p:txBody>
          <a:bodyPr>
            <a:normAutofit/>
          </a:bodyPr>
          <a:lstStyle/>
          <a:p>
            <a:r>
              <a:rPr lang="el-GR" altLang="el-GR" sz="2400" dirty="0" smtClean="0">
                <a:latin typeface="Calibri" panose="020F0502020204030204" pitchFamily="34" charset="0"/>
              </a:rPr>
              <a:t>Δηλώνεται 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a:t>
            </a:r>
            <a:r>
              <a:rPr lang="es-PR" altLang="el-GR" sz="2400" dirty="0" smtClean="0">
                <a:latin typeface="Calibri" panose="020F0502020204030204" pitchFamily="34" charset="0"/>
                <a:hlinkClick r:id="rId3"/>
              </a:rPr>
              <a:t>https://www.google.gr/imghp?hl=el&amp;tab=wi&amp;ei=Z2ktVv-1NYO5swHG2rH4Ag&amp;ved=0CBEQqi4oAQ</a:t>
            </a:r>
            <a:r>
              <a:rPr lang="el-GR" altLang="el-GR" sz="2400" dirty="0" smtClean="0">
                <a:latin typeface="Calibri" panose="020F0502020204030204" pitchFamily="34" charset="0"/>
              </a:rPr>
              <a:t> (εικόνες </a:t>
            </a:r>
            <a:r>
              <a:rPr lang="en-US" altLang="el-GR" sz="2400" dirty="0" smtClean="0">
                <a:latin typeface="Calibri" panose="020F0502020204030204" pitchFamily="34" charset="0"/>
              </a:rPr>
              <a:t>google.com)</a:t>
            </a:r>
            <a:r>
              <a:rPr lang="el-GR" altLang="el-GR" sz="2400" dirty="0" smtClean="0">
                <a:latin typeface="Calibri" panose="020F0502020204030204" pitchFamily="34" charset="0"/>
              </a:rPr>
              <a:t> </a:t>
            </a:r>
          </a:p>
          <a:p>
            <a:pPr algn="l"/>
            <a:endParaRPr lang="el-GR" sz="2800" dirty="0" smtClean="0"/>
          </a:p>
        </p:txBody>
      </p:sp>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16</a:t>
            </a:fld>
            <a:endParaRPr lang="el-GR" dirty="0"/>
          </a:p>
        </p:txBody>
      </p:sp>
      <p:sp>
        <p:nvSpPr>
          <p:cNvPr id="2" name="Τίτλος 1" hidden="1"/>
          <p:cNvSpPr>
            <a:spLocks noGrp="1"/>
          </p:cNvSpPr>
          <p:nvPr>
            <p:ph type="title"/>
          </p:nvPr>
        </p:nvSpPr>
        <p:spPr/>
        <p:txBody>
          <a:bodyPr/>
          <a:lstStyle/>
          <a:p>
            <a:endParaRPr lang="el-GR"/>
          </a:p>
        </p:txBody>
      </p:sp>
    </p:spTree>
    <p:extLst>
      <p:ext uri="{BB962C8B-B14F-4D97-AF65-F5344CB8AC3E}">
        <p14:creationId xmlns:p14="http://schemas.microsoft.com/office/powerpoint/2010/main" val="3700116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1275450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sz="2400" dirty="0" smtClean="0"/>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pPr marL="0"/>
            <a:r>
              <a:rPr lang="el-GR" sz="2800" dirty="0" smtClean="0"/>
              <a:t>Εξοικείωση των φοιτητών με τη μικροβιολογική αλλοίωση γαλακτοκομικών προϊόντων, τα αίτια, τους υπεύθυνους μικροοργανισμούς, τα μέτρα πρόληψης.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539552" y="2143397"/>
            <a:ext cx="8136904" cy="1933675"/>
          </a:xfrm>
        </p:spPr>
        <p:txBody>
          <a:bodyPr>
            <a:noAutofit/>
          </a:bodyPr>
          <a:lstStyle/>
          <a:p>
            <a:pPr>
              <a:buFont typeface="Wingdings" pitchFamily="2" charset="2"/>
              <a:buChar char="§"/>
            </a:pPr>
            <a:r>
              <a:rPr lang="el-GR" dirty="0" smtClean="0"/>
              <a:t>Μικροβιολογική αλλοίωση γαλακτοκομικών προϊόντων, αίτια, υπεύθυνοι μικροοργανισμοί, μέτρα πρόληψης. </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sz="4000" dirty="0" err="1">
                <a:cs typeface="Arial" charset="0"/>
              </a:rPr>
              <a:t>Αλλοιογόνοι</a:t>
            </a:r>
            <a:r>
              <a:rPr lang="el-GR" sz="4000" dirty="0">
                <a:cs typeface="Arial" charset="0"/>
              </a:rPr>
              <a:t> </a:t>
            </a:r>
            <a:r>
              <a:rPr lang="el-GR" sz="4000" dirty="0" smtClean="0">
                <a:cs typeface="Arial" charset="0"/>
              </a:rPr>
              <a:t>μικροοργανισμοί </a:t>
            </a:r>
            <a:br>
              <a:rPr lang="el-GR" sz="4000" dirty="0" smtClean="0">
                <a:cs typeface="Arial" charset="0"/>
              </a:rPr>
            </a:br>
            <a:r>
              <a:rPr lang="el-GR" sz="4000" dirty="0" smtClean="0">
                <a:cs typeface="Arial" charset="0"/>
              </a:rPr>
              <a:t>(1 από 10)</a:t>
            </a:r>
            <a:endParaRPr lang="el-GR" sz="4000" dirty="0"/>
          </a:p>
        </p:txBody>
      </p:sp>
      <p:sp>
        <p:nvSpPr>
          <p:cNvPr id="23" name="Rectangle 3" descr="Μικροχλωρίδα και αλλοιώσεις γαλακτοκομικών προϊόντων:&#10;Το γάλα είναι ιδανικό υπόστρωμα για ανάπτυξη μικροοργανισμών &#10; - πλούσιο σε θρεπτικά συστατικά, νερό, πεχά περίπου έξι κόμμα εφτά,&#10;Φυσικοί αναστολείς: lactoperoxidase, lactoferrin, lysozyme, immunoglobulins,&#10;Ζυμούμενα γαλακτοκομικά προϊόντα έχουν χαμηλότερη aw, όξινο πεχά, ίσως αλάτι.&#10;Η μικροχλωρίδα προέρχεται από:&#10; - Το δέρμα και τα κόπρανα των ζώων, το έδαφος (χώμα-φυτικός ιστός),   τους περιέκτες (δοχεία-παγολεκάνες), τα μηχανήματα επεξεργασίας και τους χειριστές. &#10;"/>
          <p:cNvSpPr>
            <a:spLocks noGrp="1" noChangeArrowheads="1"/>
          </p:cNvSpPr>
          <p:nvPr>
            <p:ph idx="1"/>
          </p:nvPr>
        </p:nvSpPr>
        <p:spPr>
          <a:xfrm>
            <a:off x="467544" y="1484784"/>
            <a:ext cx="8229600" cy="4752528"/>
          </a:xfrm>
        </p:spPr>
        <p:txBody>
          <a:bodyPr>
            <a:noAutofit/>
          </a:bodyPr>
          <a:lstStyle/>
          <a:p>
            <a:pPr>
              <a:lnSpc>
                <a:spcPct val="90000"/>
              </a:lnSpc>
              <a:buNone/>
            </a:pPr>
            <a:r>
              <a:rPr lang="el-GR" sz="2400" dirty="0" err="1" smtClean="0">
                <a:solidFill>
                  <a:schemeClr val="tx2"/>
                </a:solidFill>
              </a:rPr>
              <a:t>Μικροχλωρίδα</a:t>
            </a:r>
            <a:r>
              <a:rPr lang="el-GR" sz="2400" dirty="0" smtClean="0">
                <a:solidFill>
                  <a:schemeClr val="tx2"/>
                </a:solidFill>
              </a:rPr>
              <a:t> </a:t>
            </a:r>
            <a:r>
              <a:rPr lang="el-GR" sz="2400" dirty="0">
                <a:solidFill>
                  <a:schemeClr val="tx2"/>
                </a:solidFill>
              </a:rPr>
              <a:t>και αλλοιώσεις γαλακτοκομικών </a:t>
            </a:r>
            <a:r>
              <a:rPr lang="el-GR" sz="2400" dirty="0" smtClean="0">
                <a:solidFill>
                  <a:schemeClr val="tx2"/>
                </a:solidFill>
              </a:rPr>
              <a:t>προϊόντων:</a:t>
            </a:r>
            <a:endParaRPr lang="en-US" sz="2400" dirty="0"/>
          </a:p>
          <a:p>
            <a:pPr>
              <a:lnSpc>
                <a:spcPct val="90000"/>
              </a:lnSpc>
            </a:pPr>
            <a:r>
              <a:rPr lang="el-GR" sz="2400" dirty="0"/>
              <a:t>Το γάλα είναι ιδανικό υπόστρωμα για ανάπτυξη μ/ο </a:t>
            </a:r>
            <a:endParaRPr lang="en-US" sz="2400" dirty="0"/>
          </a:p>
          <a:p>
            <a:pPr>
              <a:lnSpc>
                <a:spcPct val="90000"/>
              </a:lnSpc>
              <a:buNone/>
            </a:pPr>
            <a:r>
              <a:rPr lang="en-US" sz="2400" dirty="0"/>
              <a:t>	- </a:t>
            </a:r>
            <a:r>
              <a:rPr lang="el-GR" sz="2400" dirty="0"/>
              <a:t>πλούσιο σε θρεπτικά συστατικά, νερό, </a:t>
            </a:r>
            <a:r>
              <a:rPr lang="en-US" sz="2400" dirty="0"/>
              <a:t>pH ~</a:t>
            </a:r>
            <a:r>
              <a:rPr lang="en-US" sz="2400" dirty="0" smtClean="0"/>
              <a:t>6.7</a:t>
            </a:r>
            <a:r>
              <a:rPr lang="el-GR" sz="2400" dirty="0" smtClean="0"/>
              <a:t>,</a:t>
            </a:r>
            <a:endParaRPr lang="en-US" sz="2400" dirty="0"/>
          </a:p>
          <a:p>
            <a:pPr>
              <a:lnSpc>
                <a:spcPct val="90000"/>
              </a:lnSpc>
            </a:pPr>
            <a:r>
              <a:rPr lang="el-GR" sz="2400" dirty="0"/>
              <a:t>Φυσικοί αναστολείς</a:t>
            </a:r>
            <a:r>
              <a:rPr lang="en-US" sz="2400" dirty="0"/>
              <a:t>: </a:t>
            </a:r>
            <a:r>
              <a:rPr lang="en-US" sz="2400" dirty="0" err="1"/>
              <a:t>lactoperoxidase</a:t>
            </a:r>
            <a:r>
              <a:rPr lang="en-US" sz="2400" dirty="0"/>
              <a:t>, </a:t>
            </a:r>
            <a:r>
              <a:rPr lang="en-US" sz="2400" dirty="0" err="1"/>
              <a:t>lactoferrin</a:t>
            </a:r>
            <a:r>
              <a:rPr lang="en-US" sz="2400" dirty="0"/>
              <a:t>, lysozyme, </a:t>
            </a:r>
            <a:r>
              <a:rPr lang="en-US" sz="2400" dirty="0" smtClean="0"/>
              <a:t>immunoglobulins</a:t>
            </a:r>
            <a:r>
              <a:rPr lang="el-GR" sz="2400" dirty="0" smtClean="0"/>
              <a:t>,</a:t>
            </a:r>
            <a:endParaRPr lang="en-US" sz="2400" dirty="0"/>
          </a:p>
          <a:p>
            <a:pPr>
              <a:lnSpc>
                <a:spcPct val="90000"/>
              </a:lnSpc>
            </a:pPr>
            <a:r>
              <a:rPr lang="el-GR" sz="2400" dirty="0" err="1"/>
              <a:t>Ζυμούμενα</a:t>
            </a:r>
            <a:r>
              <a:rPr lang="el-GR" sz="2400" dirty="0"/>
              <a:t> γαλακτοκομικά προϊόντα έχουν χαμηλότερη </a:t>
            </a:r>
            <a:r>
              <a:rPr lang="en-US" sz="2400" dirty="0"/>
              <a:t>a</a:t>
            </a:r>
            <a:r>
              <a:rPr lang="en-US" sz="2400" baseline="-25000" dirty="0"/>
              <a:t>w</a:t>
            </a:r>
            <a:r>
              <a:rPr lang="en-US" sz="2400" dirty="0"/>
              <a:t>,</a:t>
            </a:r>
            <a:r>
              <a:rPr lang="el-GR" sz="2400" dirty="0"/>
              <a:t> όξινο</a:t>
            </a:r>
            <a:r>
              <a:rPr lang="en-US" sz="2400" dirty="0"/>
              <a:t> pH, </a:t>
            </a:r>
            <a:r>
              <a:rPr lang="el-GR" sz="2400" dirty="0"/>
              <a:t>ίσως </a:t>
            </a:r>
            <a:r>
              <a:rPr lang="el-GR" sz="2400" dirty="0" smtClean="0"/>
              <a:t>αλάτι.</a:t>
            </a:r>
            <a:endParaRPr lang="en-US" sz="2400" dirty="0"/>
          </a:p>
          <a:p>
            <a:pPr marL="0" indent="0">
              <a:lnSpc>
                <a:spcPct val="90000"/>
              </a:lnSpc>
              <a:buNone/>
            </a:pPr>
            <a:r>
              <a:rPr lang="el-GR" sz="2400" dirty="0">
                <a:solidFill>
                  <a:schemeClr val="tx2"/>
                </a:solidFill>
              </a:rPr>
              <a:t>Η </a:t>
            </a:r>
            <a:r>
              <a:rPr lang="el-GR" sz="2400" dirty="0" err="1">
                <a:solidFill>
                  <a:schemeClr val="tx2"/>
                </a:solidFill>
              </a:rPr>
              <a:t>μικροχλωρίδα</a:t>
            </a:r>
            <a:r>
              <a:rPr lang="el-GR" sz="2400" dirty="0">
                <a:solidFill>
                  <a:schemeClr val="tx2"/>
                </a:solidFill>
              </a:rPr>
              <a:t> προέρχεται </a:t>
            </a:r>
            <a:r>
              <a:rPr lang="el-GR" sz="2400" dirty="0" smtClean="0">
                <a:solidFill>
                  <a:schemeClr val="tx2"/>
                </a:solidFill>
              </a:rPr>
              <a:t>από:</a:t>
            </a:r>
            <a:endParaRPr lang="en-US" sz="2400" dirty="0">
              <a:solidFill>
                <a:schemeClr val="tx2"/>
              </a:solidFill>
            </a:endParaRPr>
          </a:p>
          <a:p>
            <a:pPr>
              <a:lnSpc>
                <a:spcPct val="90000"/>
              </a:lnSpc>
              <a:buNone/>
            </a:pPr>
            <a:r>
              <a:rPr lang="en-US" sz="2400" dirty="0"/>
              <a:t>	- </a:t>
            </a:r>
            <a:r>
              <a:rPr lang="el-GR" sz="2400" dirty="0"/>
              <a:t>Το δέρμα και τα κόπρανα των ζώων, το έδαφος (χώμα-φυτικός ιστός), </a:t>
            </a:r>
            <a:r>
              <a:rPr lang="en-US" sz="2400" dirty="0"/>
              <a:t> </a:t>
            </a:r>
            <a:r>
              <a:rPr lang="el-GR" sz="2400" dirty="0"/>
              <a:t> τους </a:t>
            </a:r>
            <a:r>
              <a:rPr lang="el-GR" sz="2400" dirty="0" err="1"/>
              <a:t>περιέκτες</a:t>
            </a:r>
            <a:r>
              <a:rPr lang="el-GR" sz="2400" dirty="0"/>
              <a:t> (δοχεία-</a:t>
            </a:r>
            <a:r>
              <a:rPr lang="el-GR" sz="2400" dirty="0" err="1"/>
              <a:t>παγολεκάνε</a:t>
            </a:r>
            <a:r>
              <a:rPr lang="el-GR" sz="2400" dirty="0"/>
              <a:t>ς), τα μηχανήματα επεξεργασίας και τους </a:t>
            </a:r>
            <a:r>
              <a:rPr lang="el-GR" sz="2400" dirty="0" smtClean="0"/>
              <a:t>χειριστές. </a:t>
            </a:r>
            <a:endParaRPr lang="en-US"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368152"/>
          </a:xfrm>
        </p:spPr>
        <p:txBody>
          <a:bodyPr>
            <a:noAutofit/>
          </a:bodyPr>
          <a:lstStyle/>
          <a:p>
            <a:r>
              <a:rPr lang="el-GR" sz="4000" dirty="0" err="1">
                <a:cs typeface="Arial" charset="0"/>
              </a:rPr>
              <a:t>Αλλοιογόνοι</a:t>
            </a:r>
            <a:r>
              <a:rPr lang="el-GR" sz="4000" dirty="0">
                <a:cs typeface="Arial" charset="0"/>
              </a:rPr>
              <a:t> μικροοργανισμοί </a:t>
            </a:r>
            <a:br>
              <a:rPr lang="el-GR" sz="4000" dirty="0">
                <a:cs typeface="Arial" charset="0"/>
              </a:rPr>
            </a:br>
            <a:r>
              <a:rPr lang="el-GR" sz="4000" dirty="0" smtClean="0">
                <a:cs typeface="Arial" charset="0"/>
              </a:rPr>
              <a:t>(2 </a:t>
            </a:r>
            <a:r>
              <a:rPr lang="el-GR" sz="4000" dirty="0">
                <a:cs typeface="Arial" charset="0"/>
              </a:rPr>
              <a:t>από </a:t>
            </a:r>
            <a:r>
              <a:rPr lang="el-GR" sz="4000" dirty="0" smtClean="0">
                <a:cs typeface="Arial" charset="0"/>
              </a:rPr>
              <a:t>10)</a:t>
            </a:r>
            <a:endParaRPr lang="el-GR" sz="4000" dirty="0"/>
          </a:p>
        </p:txBody>
      </p:sp>
      <p:sp>
        <p:nvSpPr>
          <p:cNvPr id="9" name="Rectangle 3" descr="Μικροχλωρίδα και αλλοιώσεις γαλακτοκομικών προϊόντων:&#10;&#10;Κυρίως Gram θετικό χλωρίδα στο νωπό γάλα - (Enterococcus, Lactococcus, Streptococcus, Leuconostoc, Lactobacillus, Micrococcus, Staphylococcus, Bacillus, Listeria), αλλά και Gram αρνητικό, Pseudomonas, Proteus, Propionibacterium, Mycobacterium, Coliforms (εντερική μόλυνση), &#10;Υπό ψύξη, επικρατούν ψυχρότροφα (Pseudomonas, Alcaligenes, ψυχρότροφοι Bacilli and LAB),&#10;Μετά την παστερίωση, ακολουθεί ανάπτυξη θερμοάντοχων βακτηρίων (Streptococcus thermophillus, Enterococcus, Bacillus, Clostridium),&#10;Αποστείρωση γάλακτος σκοτώνει ακόμη και τα σπόρια των Bacillus-Clostridium (πιθανή εξαίρεση: UHT milk),&#10;"/>
          <p:cNvSpPr txBox="1">
            <a:spLocks noChangeArrowheads="1"/>
          </p:cNvSpPr>
          <p:nvPr>
            <p:custDataLst>
              <p:tags r:id="rId2"/>
            </p:custDataLst>
          </p:nvPr>
        </p:nvSpPr>
        <p:spPr>
          <a:xfrm>
            <a:off x="467544" y="1412776"/>
            <a:ext cx="8219256" cy="45365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80000"/>
              </a:lnSpc>
            </a:pPr>
            <a:r>
              <a:rPr lang="el-GR" sz="2400" dirty="0" err="1" smtClean="0">
                <a:solidFill>
                  <a:schemeClr val="tx2"/>
                </a:solidFill>
              </a:rPr>
              <a:t>Μικροχλωρίδα</a:t>
            </a:r>
            <a:r>
              <a:rPr lang="el-GR" sz="2400" dirty="0" smtClean="0">
                <a:solidFill>
                  <a:schemeClr val="tx2"/>
                </a:solidFill>
              </a:rPr>
              <a:t> </a:t>
            </a:r>
            <a:r>
              <a:rPr lang="el-GR" sz="2400" dirty="0">
                <a:solidFill>
                  <a:schemeClr val="tx2"/>
                </a:solidFill>
              </a:rPr>
              <a:t>και αλλοιώσεις γαλακτοκομικών </a:t>
            </a:r>
            <a:r>
              <a:rPr lang="el-GR" sz="2400" dirty="0" smtClean="0">
                <a:solidFill>
                  <a:schemeClr val="tx2"/>
                </a:solidFill>
              </a:rPr>
              <a:t>προϊόντων:</a:t>
            </a:r>
            <a:endParaRPr lang="en-US" sz="2400" dirty="0">
              <a:solidFill>
                <a:schemeClr val="tx2"/>
              </a:solidFill>
            </a:endParaRPr>
          </a:p>
          <a:p>
            <a:pPr marL="342900" indent="-342900" algn="l">
              <a:lnSpc>
                <a:spcPct val="80000"/>
              </a:lnSpc>
              <a:buFont typeface="Wingdings" panose="05000000000000000000" pitchFamily="2" charset="2"/>
              <a:buChar char="§"/>
            </a:pPr>
            <a:endParaRPr lang="el-GR" sz="2400" dirty="0"/>
          </a:p>
          <a:p>
            <a:pPr marL="342900" indent="-342900" algn="l">
              <a:lnSpc>
                <a:spcPct val="80000"/>
              </a:lnSpc>
              <a:buClr>
                <a:schemeClr val="tx1"/>
              </a:buClr>
              <a:buFont typeface="Wingdings" panose="05000000000000000000" pitchFamily="2" charset="2"/>
              <a:buChar char="§"/>
            </a:pPr>
            <a:r>
              <a:rPr lang="el-GR" sz="2400" dirty="0"/>
              <a:t>Κυρίως </a:t>
            </a:r>
            <a:r>
              <a:rPr lang="en-US" sz="2400" dirty="0"/>
              <a:t>Gram+ </a:t>
            </a:r>
            <a:r>
              <a:rPr lang="el-GR" sz="2400" dirty="0"/>
              <a:t>χλωρίδα στο </a:t>
            </a:r>
            <a:r>
              <a:rPr lang="el-GR" sz="2400" dirty="0">
                <a:solidFill>
                  <a:schemeClr val="accent4">
                    <a:lumMod val="75000"/>
                  </a:schemeClr>
                </a:solidFill>
              </a:rPr>
              <a:t>νωπό γάλα </a:t>
            </a:r>
            <a:r>
              <a:rPr lang="el-GR" sz="2400" dirty="0" smtClean="0"/>
              <a:t>-</a:t>
            </a:r>
            <a:r>
              <a:rPr lang="el-GR" sz="2400" dirty="0" smtClean="0">
                <a:solidFill>
                  <a:srgbClr val="FFFF00"/>
                </a:solidFill>
              </a:rPr>
              <a:t> </a:t>
            </a:r>
            <a:r>
              <a:rPr lang="en-US" sz="2400" dirty="0"/>
              <a:t>(Enterococcus, </a:t>
            </a:r>
            <a:r>
              <a:rPr lang="en-US" sz="2400" dirty="0" err="1"/>
              <a:t>Lactococcus</a:t>
            </a:r>
            <a:r>
              <a:rPr lang="en-US" sz="2400" dirty="0"/>
              <a:t>, Streptococcus, </a:t>
            </a:r>
            <a:r>
              <a:rPr lang="en-US" sz="2400" dirty="0" err="1"/>
              <a:t>Leuconostoc</a:t>
            </a:r>
            <a:r>
              <a:rPr lang="en-US" sz="2400" dirty="0"/>
              <a:t>, </a:t>
            </a:r>
            <a:r>
              <a:rPr lang="en-US" sz="2400" dirty="0" smtClean="0"/>
              <a:t>Lactobacillus</a:t>
            </a:r>
            <a:r>
              <a:rPr lang="en-US" sz="2400" dirty="0"/>
              <a:t>, Micrococcus, Staphylococcus, Bacillus, Listeria)</a:t>
            </a:r>
            <a:r>
              <a:rPr lang="el-GR" sz="2400" dirty="0"/>
              <a:t>, </a:t>
            </a:r>
            <a:r>
              <a:rPr lang="el-GR" sz="2400" dirty="0" smtClean="0"/>
              <a:t>αλλά </a:t>
            </a:r>
            <a:r>
              <a:rPr lang="el-GR" sz="2400" dirty="0"/>
              <a:t>και </a:t>
            </a:r>
            <a:r>
              <a:rPr lang="en-US" sz="2400" dirty="0" smtClean="0"/>
              <a:t>Gram-</a:t>
            </a:r>
            <a:r>
              <a:rPr lang="el-GR" sz="2400" dirty="0" smtClean="0"/>
              <a:t>,</a:t>
            </a:r>
            <a:r>
              <a:rPr lang="en-US" sz="2400" dirty="0" smtClean="0"/>
              <a:t> Pseudomonas</a:t>
            </a:r>
            <a:r>
              <a:rPr lang="en-US" sz="2400" dirty="0"/>
              <a:t>, Proteus, </a:t>
            </a:r>
            <a:r>
              <a:rPr lang="en-US" sz="2400" dirty="0" err="1"/>
              <a:t>Propionibacterium</a:t>
            </a:r>
            <a:r>
              <a:rPr lang="en-US" sz="2400" dirty="0"/>
              <a:t>, </a:t>
            </a:r>
            <a:r>
              <a:rPr lang="en-US" sz="2400" dirty="0" smtClean="0"/>
              <a:t>Mycobacterium</a:t>
            </a:r>
            <a:r>
              <a:rPr lang="en-US" sz="2400" dirty="0"/>
              <a:t>, Coliforms (</a:t>
            </a:r>
            <a:r>
              <a:rPr lang="el-GR" sz="2400" dirty="0"/>
              <a:t>εντερική μόλυνση</a:t>
            </a:r>
            <a:r>
              <a:rPr lang="en-US" sz="2400" dirty="0" smtClean="0"/>
              <a:t>)</a:t>
            </a:r>
            <a:r>
              <a:rPr lang="el-GR" sz="2400" dirty="0" smtClean="0"/>
              <a:t>,</a:t>
            </a:r>
            <a:r>
              <a:rPr lang="en-US" sz="2400" dirty="0" smtClean="0"/>
              <a:t> </a:t>
            </a:r>
            <a:endParaRPr lang="en-US" sz="2400" dirty="0"/>
          </a:p>
          <a:p>
            <a:pPr marL="342900" indent="-342900" algn="l">
              <a:lnSpc>
                <a:spcPct val="80000"/>
              </a:lnSpc>
              <a:buClr>
                <a:schemeClr val="tx1"/>
              </a:buClr>
              <a:buFont typeface="Wingdings" panose="05000000000000000000" pitchFamily="2" charset="2"/>
              <a:buChar char="§"/>
            </a:pPr>
            <a:r>
              <a:rPr lang="el-GR" sz="2400" dirty="0">
                <a:solidFill>
                  <a:schemeClr val="accent4">
                    <a:lumMod val="75000"/>
                  </a:schemeClr>
                </a:solidFill>
              </a:rPr>
              <a:t>Υπό ψύξη</a:t>
            </a:r>
            <a:r>
              <a:rPr lang="en-US" sz="2400" dirty="0"/>
              <a:t>, </a:t>
            </a:r>
            <a:r>
              <a:rPr lang="el-GR" sz="2400" dirty="0"/>
              <a:t>επικρατούν </a:t>
            </a:r>
            <a:r>
              <a:rPr lang="el-GR" sz="2400" dirty="0" err="1"/>
              <a:t>ψυχρότροφα</a:t>
            </a:r>
            <a:r>
              <a:rPr lang="el-GR" sz="2400" dirty="0"/>
              <a:t> </a:t>
            </a:r>
            <a:r>
              <a:rPr lang="en-US" sz="2400" dirty="0"/>
              <a:t>(Pseudomonas, </a:t>
            </a:r>
            <a:r>
              <a:rPr lang="en-US" sz="2400" dirty="0" err="1"/>
              <a:t>Alcaligenes</a:t>
            </a:r>
            <a:r>
              <a:rPr lang="en-US" sz="2400" dirty="0"/>
              <a:t>, </a:t>
            </a:r>
            <a:r>
              <a:rPr lang="el-GR" sz="2400" dirty="0" err="1"/>
              <a:t>ψυχρότροφοι</a:t>
            </a:r>
            <a:r>
              <a:rPr lang="el-GR" sz="2400" dirty="0"/>
              <a:t> </a:t>
            </a:r>
            <a:r>
              <a:rPr lang="en-US" sz="2400" dirty="0"/>
              <a:t>Bacilli and LAB</a:t>
            </a:r>
            <a:r>
              <a:rPr lang="en-US" sz="2400" dirty="0" smtClean="0"/>
              <a:t>)</a:t>
            </a:r>
            <a:r>
              <a:rPr lang="el-GR" sz="2400" dirty="0" smtClean="0"/>
              <a:t>,</a:t>
            </a:r>
            <a:endParaRPr lang="en-US" sz="2400" dirty="0"/>
          </a:p>
          <a:p>
            <a:pPr marL="342900" indent="-342900" algn="l">
              <a:lnSpc>
                <a:spcPct val="80000"/>
              </a:lnSpc>
              <a:buClr>
                <a:schemeClr val="tx1"/>
              </a:buClr>
              <a:buFont typeface="Wingdings" panose="05000000000000000000" pitchFamily="2" charset="2"/>
              <a:buChar char="§"/>
            </a:pPr>
            <a:r>
              <a:rPr lang="el-GR" sz="2400" dirty="0">
                <a:solidFill>
                  <a:schemeClr val="accent4">
                    <a:lumMod val="75000"/>
                  </a:schemeClr>
                </a:solidFill>
              </a:rPr>
              <a:t>Μετά την παστερίωση</a:t>
            </a:r>
            <a:r>
              <a:rPr lang="en-US" sz="2400" dirty="0"/>
              <a:t> </a:t>
            </a:r>
            <a:r>
              <a:rPr lang="en-US" sz="2400" dirty="0">
                <a:sym typeface="Symbol" pitchFamily="18" charset="2"/>
              </a:rPr>
              <a:t> </a:t>
            </a:r>
            <a:r>
              <a:rPr lang="el-GR" sz="2400" dirty="0">
                <a:sym typeface="Symbol" pitchFamily="18" charset="2"/>
              </a:rPr>
              <a:t>ανάπτυξη </a:t>
            </a:r>
            <a:r>
              <a:rPr lang="el-GR" sz="2400" dirty="0" err="1">
                <a:sym typeface="Symbol" pitchFamily="18" charset="2"/>
              </a:rPr>
              <a:t>θερμοάντοχων</a:t>
            </a:r>
            <a:r>
              <a:rPr lang="el-GR" sz="2400" dirty="0">
                <a:sym typeface="Symbol" pitchFamily="18" charset="2"/>
              </a:rPr>
              <a:t> βακτηρίων (</a:t>
            </a:r>
            <a:r>
              <a:rPr lang="en-US" sz="2400" dirty="0">
                <a:sym typeface="Symbol" pitchFamily="18" charset="2"/>
              </a:rPr>
              <a:t>Streptococcus </a:t>
            </a:r>
            <a:r>
              <a:rPr lang="en-US" sz="2400" dirty="0" err="1">
                <a:sym typeface="Symbol" pitchFamily="18" charset="2"/>
              </a:rPr>
              <a:t>thermophillus</a:t>
            </a:r>
            <a:r>
              <a:rPr lang="en-US" sz="2400" dirty="0">
                <a:sym typeface="Symbol" pitchFamily="18" charset="2"/>
              </a:rPr>
              <a:t>, Enterococcus, Bacillus, Clostridium</a:t>
            </a:r>
            <a:r>
              <a:rPr lang="en-US" sz="2400" dirty="0" smtClean="0">
                <a:sym typeface="Symbol" pitchFamily="18" charset="2"/>
              </a:rPr>
              <a:t>)</a:t>
            </a:r>
            <a:r>
              <a:rPr lang="el-GR" sz="2400" dirty="0" smtClean="0">
                <a:sym typeface="Symbol" pitchFamily="18" charset="2"/>
              </a:rPr>
              <a:t>,</a:t>
            </a:r>
            <a:endParaRPr lang="en-US" sz="2400" dirty="0">
              <a:sym typeface="Symbol" pitchFamily="18" charset="2"/>
            </a:endParaRPr>
          </a:p>
          <a:p>
            <a:pPr marL="342900" indent="-342900" algn="l">
              <a:lnSpc>
                <a:spcPct val="80000"/>
              </a:lnSpc>
              <a:buClr>
                <a:schemeClr val="tx1"/>
              </a:buClr>
              <a:buFont typeface="Wingdings" panose="05000000000000000000" pitchFamily="2" charset="2"/>
              <a:buChar char="§"/>
            </a:pPr>
            <a:r>
              <a:rPr lang="el-GR" sz="2400" dirty="0">
                <a:solidFill>
                  <a:schemeClr val="accent4">
                    <a:lumMod val="75000"/>
                  </a:schemeClr>
                </a:solidFill>
              </a:rPr>
              <a:t>Αποστείρωση γάλακτος </a:t>
            </a:r>
            <a:r>
              <a:rPr lang="el-GR" sz="2400" dirty="0"/>
              <a:t>σκοτώνει ακόμη και τα σπόρια των </a:t>
            </a:r>
            <a:r>
              <a:rPr lang="en-US" sz="2400" dirty="0"/>
              <a:t>Bacillus-Clostridium (</a:t>
            </a:r>
            <a:r>
              <a:rPr lang="el-GR" sz="2400" dirty="0">
                <a:solidFill>
                  <a:schemeClr val="accent4">
                    <a:lumMod val="75000"/>
                  </a:schemeClr>
                </a:solidFill>
              </a:rPr>
              <a:t>πιθανή εξαίρεση</a:t>
            </a:r>
            <a:r>
              <a:rPr lang="en-US" sz="2400" dirty="0">
                <a:solidFill>
                  <a:schemeClr val="accent4">
                    <a:lumMod val="75000"/>
                  </a:schemeClr>
                </a:solidFill>
              </a:rPr>
              <a:t>: UHT milk</a:t>
            </a:r>
            <a:r>
              <a:rPr lang="en-US" sz="2400" dirty="0" smtClean="0"/>
              <a:t>)</a:t>
            </a:r>
            <a:r>
              <a:rPr lang="el-GR" sz="2400" dirty="0" smtClean="0"/>
              <a:t>,</a:t>
            </a:r>
            <a:endParaRPr lang="en-US"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err="1">
                <a:cs typeface="Arial" charset="0"/>
              </a:rPr>
              <a:t>Αλλοιογόνοι</a:t>
            </a:r>
            <a:r>
              <a:rPr lang="el-GR" dirty="0">
                <a:cs typeface="Arial" charset="0"/>
              </a:rPr>
              <a:t> μικροοργανισμοί </a:t>
            </a:r>
            <a:br>
              <a:rPr lang="el-GR" dirty="0">
                <a:cs typeface="Arial" charset="0"/>
              </a:rPr>
            </a:br>
            <a:r>
              <a:rPr lang="el-GR" dirty="0" smtClean="0">
                <a:cs typeface="Arial" charset="0"/>
              </a:rPr>
              <a:t>(3 </a:t>
            </a:r>
            <a:r>
              <a:rPr lang="el-GR" dirty="0">
                <a:cs typeface="Arial" charset="0"/>
              </a:rPr>
              <a:t>από </a:t>
            </a:r>
            <a:r>
              <a:rPr lang="el-GR" dirty="0" smtClean="0">
                <a:cs typeface="Arial" charset="0"/>
              </a:rPr>
              <a:t>10)</a:t>
            </a:r>
            <a:endParaRPr lang="el-GR" dirty="0"/>
          </a:p>
        </p:txBody>
      </p:sp>
      <p:sp>
        <p:nvSpPr>
          <p:cNvPr id="15" name="2 - Θέση περιεχομένου" descr="Η ζύμωση του γάλακτος από γαλακτικά ή/και ζύμες-μύκητες , τελικά καταστρέφει την ανταγωνιστική μικροχλωρίδα και εξυγιαίνει το προϊόν. Λόγω του όξινου πεχά, της συγκέντρωσης αλατιού και χαμηλής aw, και λόγω της δράσης βακτηριοσινών,&#10;&#10;Σημείωση: παστερίωση ή UHT δεν αδρανοποιούν πλήρως θερμοάντοχες λιπάσες-πρωτεάσες προερχόμενες από ψυχρότροφα βακτήρια (παραδείγματος χάριν pseudomonas), συνεπώς αλλοίωση κατά τη συντήρηση,&#10;&#10;Έτσι η αρχική ΟΜΧ στο γάλα είναι σημαντικό κριτήριο ποιότητας και συντηρησιμότητας  (ιδανικά  περίπου δέκα στην τρίτη).&#10;"/>
          <p:cNvSpPr txBox="1">
            <a:spLocks/>
          </p:cNvSpPr>
          <p:nvPr/>
        </p:nvSpPr>
        <p:spPr>
          <a:xfrm>
            <a:off x="827584" y="1772816"/>
            <a:ext cx="7704856" cy="3960440"/>
          </a:xfrm>
          <a:prstGeom prst="rect">
            <a:avLst/>
          </a:prstGeom>
        </p:spPr>
        <p:txBody>
          <a:bodyPr vert="horz" lIns="91440" tIns="45720" rIns="91440" bIns="45720" rtlCol="0">
            <a:noAutofit/>
          </a:bodyPr>
          <a:lstStyle/>
          <a:p>
            <a:pPr marL="342900" indent="-342900">
              <a:lnSpc>
                <a:spcPct val="80000"/>
              </a:lnSpc>
              <a:buClr>
                <a:schemeClr val="tx1"/>
              </a:buClr>
              <a:buFont typeface="Wingdings" panose="05000000000000000000" pitchFamily="2" charset="2"/>
              <a:buChar char="§"/>
            </a:pPr>
            <a:r>
              <a:rPr lang="el-GR" sz="2400" dirty="0">
                <a:solidFill>
                  <a:schemeClr val="accent4">
                    <a:lumMod val="75000"/>
                  </a:schemeClr>
                </a:solidFill>
              </a:rPr>
              <a:t>Η ζύμωση του γάλακτος</a:t>
            </a:r>
            <a:r>
              <a:rPr lang="el-GR" sz="2400" dirty="0">
                <a:solidFill>
                  <a:srgbClr val="FFFF00"/>
                </a:solidFill>
              </a:rPr>
              <a:t> </a:t>
            </a:r>
            <a:r>
              <a:rPr lang="el-GR" sz="2400" dirty="0"/>
              <a:t>από γαλακτικά ή/και ζύμες-μύκητες </a:t>
            </a:r>
            <a:r>
              <a:rPr lang="en-US" sz="2400" dirty="0"/>
              <a:t>, </a:t>
            </a:r>
            <a:r>
              <a:rPr lang="el-GR" sz="2400" dirty="0"/>
              <a:t>τελικά καταστρέφει την ανταγωνιστική </a:t>
            </a:r>
            <a:r>
              <a:rPr lang="el-GR" sz="2400" dirty="0" err="1"/>
              <a:t>μικροχλωρίδα</a:t>
            </a:r>
            <a:r>
              <a:rPr lang="el-GR" sz="2400" dirty="0"/>
              <a:t> και </a:t>
            </a:r>
            <a:r>
              <a:rPr lang="el-GR" sz="2400" dirty="0">
                <a:solidFill>
                  <a:schemeClr val="accent4">
                    <a:lumMod val="75000"/>
                  </a:schemeClr>
                </a:solidFill>
              </a:rPr>
              <a:t>εξυγιαίνει </a:t>
            </a:r>
            <a:r>
              <a:rPr lang="el-GR" sz="2400" dirty="0"/>
              <a:t>το προϊόν. Λόγω του όξινου </a:t>
            </a:r>
            <a:r>
              <a:rPr lang="en-US" sz="2400" dirty="0"/>
              <a:t>pH, </a:t>
            </a:r>
            <a:r>
              <a:rPr lang="el-GR" sz="2400" dirty="0"/>
              <a:t>της συγκέντρωσης αλατιού και χαμηλής </a:t>
            </a:r>
            <a:r>
              <a:rPr lang="en-US" sz="2400" dirty="0"/>
              <a:t>aw, </a:t>
            </a:r>
            <a:r>
              <a:rPr lang="el-GR" sz="2400" dirty="0"/>
              <a:t>και λόγω της δράσης </a:t>
            </a:r>
            <a:r>
              <a:rPr lang="el-GR" sz="2400" dirty="0" err="1" smtClean="0">
                <a:solidFill>
                  <a:schemeClr val="accent4">
                    <a:lumMod val="75000"/>
                  </a:schemeClr>
                </a:solidFill>
              </a:rPr>
              <a:t>βακτηριοσινών</a:t>
            </a:r>
            <a:r>
              <a:rPr lang="el-GR" sz="2400" dirty="0" smtClean="0">
                <a:solidFill>
                  <a:schemeClr val="accent4">
                    <a:lumMod val="75000"/>
                  </a:schemeClr>
                </a:solidFill>
              </a:rPr>
              <a:t>,</a:t>
            </a:r>
          </a:p>
          <a:p>
            <a:pPr marL="342900" indent="-342900">
              <a:lnSpc>
                <a:spcPct val="80000"/>
              </a:lnSpc>
              <a:buClr>
                <a:schemeClr val="tx1"/>
              </a:buClr>
              <a:buFont typeface="Wingdings" panose="05000000000000000000" pitchFamily="2" charset="2"/>
              <a:buChar char="§"/>
            </a:pPr>
            <a:endParaRPr lang="en-US" sz="2400" dirty="0">
              <a:solidFill>
                <a:schemeClr val="accent4">
                  <a:lumMod val="75000"/>
                </a:schemeClr>
              </a:solidFill>
            </a:endParaRPr>
          </a:p>
          <a:p>
            <a:pPr marL="342900" indent="-342900">
              <a:lnSpc>
                <a:spcPct val="80000"/>
              </a:lnSpc>
              <a:buClr>
                <a:schemeClr val="tx1"/>
              </a:buClr>
              <a:buFont typeface="Wingdings" panose="05000000000000000000" pitchFamily="2" charset="2"/>
              <a:buChar char="§"/>
            </a:pPr>
            <a:r>
              <a:rPr lang="el-GR" sz="2400" dirty="0">
                <a:solidFill>
                  <a:schemeClr val="accent4">
                    <a:lumMod val="75000"/>
                  </a:schemeClr>
                </a:solidFill>
              </a:rPr>
              <a:t>Σημείωση</a:t>
            </a:r>
            <a:r>
              <a:rPr lang="en-US" sz="2400" dirty="0"/>
              <a:t>: </a:t>
            </a:r>
            <a:r>
              <a:rPr lang="el-GR" sz="2400" dirty="0"/>
              <a:t>παστερίωση ή </a:t>
            </a:r>
            <a:r>
              <a:rPr lang="en-US" sz="2400" dirty="0"/>
              <a:t>UHT </a:t>
            </a:r>
            <a:r>
              <a:rPr lang="el-GR" sz="2400" dirty="0"/>
              <a:t>δεν αδρανοποιούν πλήρως </a:t>
            </a:r>
            <a:r>
              <a:rPr lang="el-GR" sz="2400" dirty="0" err="1">
                <a:solidFill>
                  <a:schemeClr val="accent4">
                    <a:lumMod val="75000"/>
                  </a:schemeClr>
                </a:solidFill>
              </a:rPr>
              <a:t>θερμοάντοχες</a:t>
            </a:r>
            <a:r>
              <a:rPr lang="el-GR" sz="2400" dirty="0">
                <a:solidFill>
                  <a:schemeClr val="accent4">
                    <a:lumMod val="75000"/>
                  </a:schemeClr>
                </a:solidFill>
              </a:rPr>
              <a:t> </a:t>
            </a:r>
            <a:r>
              <a:rPr lang="el-GR" sz="2400" dirty="0" err="1">
                <a:solidFill>
                  <a:schemeClr val="accent4">
                    <a:lumMod val="75000"/>
                  </a:schemeClr>
                </a:solidFill>
              </a:rPr>
              <a:t>λιπάσες</a:t>
            </a:r>
            <a:r>
              <a:rPr lang="el-GR" sz="2400" dirty="0">
                <a:solidFill>
                  <a:schemeClr val="accent4">
                    <a:lumMod val="75000"/>
                  </a:schemeClr>
                </a:solidFill>
              </a:rPr>
              <a:t>-</a:t>
            </a:r>
            <a:r>
              <a:rPr lang="el-GR" sz="2400" dirty="0" err="1">
                <a:solidFill>
                  <a:schemeClr val="accent4">
                    <a:lumMod val="75000"/>
                  </a:schemeClr>
                </a:solidFill>
              </a:rPr>
              <a:t>πρωτεάσες</a:t>
            </a:r>
            <a:r>
              <a:rPr lang="el-GR" sz="2400" dirty="0">
                <a:solidFill>
                  <a:schemeClr val="accent4">
                    <a:lumMod val="75000"/>
                  </a:schemeClr>
                </a:solidFill>
              </a:rPr>
              <a:t> </a:t>
            </a:r>
            <a:r>
              <a:rPr lang="el-GR" sz="2400" dirty="0"/>
              <a:t>προερχόμενες από </a:t>
            </a:r>
            <a:r>
              <a:rPr lang="el-GR" sz="2400" dirty="0" err="1"/>
              <a:t>ψυχρότροφα</a:t>
            </a:r>
            <a:r>
              <a:rPr lang="el-GR" sz="2400" dirty="0"/>
              <a:t> βακτήρια (π.χ. </a:t>
            </a:r>
            <a:r>
              <a:rPr lang="en-US" sz="2400" dirty="0"/>
              <a:t>pseudomonas) </a:t>
            </a:r>
            <a:r>
              <a:rPr lang="en-US" sz="2400" dirty="0">
                <a:sym typeface="Symbol" pitchFamily="18" charset="2"/>
              </a:rPr>
              <a:t> </a:t>
            </a:r>
            <a:r>
              <a:rPr lang="el-GR" sz="2400" dirty="0">
                <a:sym typeface="Symbol" pitchFamily="18" charset="2"/>
              </a:rPr>
              <a:t>αλλοίωση κατά τη </a:t>
            </a:r>
            <a:r>
              <a:rPr lang="el-GR" sz="2400" dirty="0" smtClean="0">
                <a:sym typeface="Symbol" pitchFamily="18" charset="2"/>
              </a:rPr>
              <a:t>συντήρηση,</a:t>
            </a:r>
          </a:p>
          <a:p>
            <a:pPr marL="342900" indent="-342900">
              <a:lnSpc>
                <a:spcPct val="80000"/>
              </a:lnSpc>
              <a:buClr>
                <a:schemeClr val="tx1"/>
              </a:buClr>
              <a:buFont typeface="Wingdings" panose="05000000000000000000" pitchFamily="2" charset="2"/>
              <a:buChar char="§"/>
            </a:pPr>
            <a:endParaRPr lang="en-US" sz="2400" dirty="0">
              <a:sym typeface="Symbol" pitchFamily="18" charset="2"/>
            </a:endParaRPr>
          </a:p>
          <a:p>
            <a:pPr marL="342900" indent="-342900">
              <a:lnSpc>
                <a:spcPct val="80000"/>
              </a:lnSpc>
              <a:buClr>
                <a:schemeClr val="tx1"/>
              </a:buClr>
              <a:buFont typeface="Wingdings" panose="05000000000000000000" pitchFamily="2" charset="2"/>
              <a:buChar char="§"/>
            </a:pPr>
            <a:r>
              <a:rPr lang="el-GR" sz="2400" dirty="0"/>
              <a:t>Έτσι η αρχική ΟΜΧ στο γάλα είναι σημαντικό κριτήριο ποιότητας και </a:t>
            </a:r>
            <a:r>
              <a:rPr lang="el-GR" sz="2400" dirty="0" err="1"/>
              <a:t>συντηρησιμότητας</a:t>
            </a:r>
            <a:r>
              <a:rPr lang="el-GR" sz="2400" dirty="0"/>
              <a:t> </a:t>
            </a:r>
            <a:r>
              <a:rPr lang="en-US" sz="2400" dirty="0"/>
              <a:t> (</a:t>
            </a:r>
            <a:r>
              <a:rPr lang="el-GR" sz="2400" dirty="0"/>
              <a:t>ιδανικά </a:t>
            </a:r>
            <a:r>
              <a:rPr lang="en-US" sz="2400" dirty="0"/>
              <a:t> ~10</a:t>
            </a:r>
            <a:r>
              <a:rPr lang="en-US" sz="2400" baseline="30000" dirty="0"/>
              <a:t>3</a:t>
            </a:r>
            <a:r>
              <a:rPr lang="en-US" sz="2400" dirty="0" smtClean="0"/>
              <a:t>)</a:t>
            </a:r>
            <a:r>
              <a:rPr lang="el-GR" sz="2400" dirty="0" smtClean="0"/>
              <a:t>.</a:t>
            </a:r>
            <a:endParaRPr lang="en-US"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err="1">
                <a:cs typeface="Arial" charset="0"/>
              </a:rPr>
              <a:t>Αλλοιογόνοι</a:t>
            </a:r>
            <a:r>
              <a:rPr lang="el-GR" dirty="0">
                <a:cs typeface="Arial" charset="0"/>
              </a:rPr>
              <a:t> μικροοργανισμοί </a:t>
            </a:r>
            <a:br>
              <a:rPr lang="el-GR" dirty="0">
                <a:cs typeface="Arial" charset="0"/>
              </a:rPr>
            </a:br>
            <a:r>
              <a:rPr lang="el-GR" dirty="0" smtClean="0">
                <a:cs typeface="Arial" charset="0"/>
              </a:rPr>
              <a:t>(4 </a:t>
            </a:r>
            <a:r>
              <a:rPr lang="el-GR" dirty="0">
                <a:cs typeface="Arial" charset="0"/>
              </a:rPr>
              <a:t>από </a:t>
            </a:r>
            <a:r>
              <a:rPr lang="el-GR" dirty="0" smtClean="0">
                <a:cs typeface="Arial" charset="0"/>
              </a:rPr>
              <a:t>10)</a:t>
            </a:r>
            <a:endParaRPr lang="el-GR" dirty="0"/>
          </a:p>
        </p:txBody>
      </p:sp>
      <p:pic>
        <p:nvPicPr>
          <p:cNvPr id="7" name="Picture 4" descr="Πίνακας, Αλλοιώσεις νωπού γάλακτος (από Food Microbiology: An Introduction. TJ Montville, KR Matthews, ASM Press, 2005)&#10;"/>
          <p:cNvPicPr>
            <a:picLocks noGrp="1" noChangeAspect="1" noChangeArrowheads="1"/>
          </p:cNvPicPr>
          <p:nvPr>
            <p:ph sz="half" idx="4294967295"/>
          </p:nvPr>
        </p:nvPicPr>
        <p:blipFill>
          <a:blip r:embed="rId4" cstate="print"/>
          <a:srcRect/>
          <a:stretch>
            <a:fillRect/>
          </a:stretch>
        </p:blipFill>
        <p:spPr>
          <a:xfrm>
            <a:off x="179512" y="1772816"/>
            <a:ext cx="8676456" cy="4320480"/>
          </a:xfrm>
          <a:prstGeom prst="rect">
            <a:avLst/>
          </a:prstGeom>
          <a:noFill/>
        </p:spPr>
      </p:pic>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Μικροβιολογική Αλλοίωση Γάλακτος και Γαλακτοκομικών Προϊόντων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8:09:3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15,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8,6,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3,3,15,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7,8,9,10,4,1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E57C82F-95B4-40D4-9119-FE57E111865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4339</TotalTime>
  <Words>724</Words>
  <Application>Microsoft Office PowerPoint</Application>
  <PresentationFormat>Προβολή στην οθόνη (4:3)</PresentationFormat>
  <Paragraphs>140</Paragraphs>
  <Slides>17</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Αλλοιογόνοι μικροοργανισμοί  (1 από 10)</vt:lpstr>
      <vt:lpstr>Αλλοιογόνοι μικροοργανισμοί  (2 από 10)</vt:lpstr>
      <vt:lpstr>Αλλοιογόνοι μικροοργανισμοί  (3 από 10)</vt:lpstr>
      <vt:lpstr>Αλλοιογόνοι μικροοργανισμοί  (4 από 10)</vt:lpstr>
      <vt:lpstr>Αλλοιογόνοι μικροοργανισμοί  (5 από 10)</vt:lpstr>
      <vt:lpstr>Αλλοιογόνοι μικροοργανισμοί  (6 από 10)</vt:lpstr>
      <vt:lpstr>Αλλοιογόνοι μικροοργανισμοί  (7 από 10)</vt:lpstr>
      <vt:lpstr>Αλλοιογόνοι μικροοργανισμοί  (8 από 10)</vt:lpstr>
      <vt:lpstr>Αλλοιογόνοι μικροοργανισμοί  (9 από 10)</vt:lpstr>
      <vt:lpstr>Αλλοιογόνοι μικροοργανισμοί  (10 από 10)</vt:lpstr>
      <vt:lpstr>Παρουσίαση του PowerPoint</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Μικροβιολογική Αλλοίωση Γάλακτος και Γαλακτοκομικών Προϊόντων.</dc:subject>
  <dc:creator>Δρ. Ιωάννης Γιαβάσης</dc:creator>
  <cp:keywords>Μικροβιολογική Αλλοίωση Γάλακτος και Γαλακτοκομικών Προϊόντων</cp:keywords>
  <cp:lastModifiedBy>Windows User</cp:lastModifiedBy>
  <cp:revision>371</cp:revision>
  <dcterms:created xsi:type="dcterms:W3CDTF">2012-09-06T09:03:05Z</dcterms:created>
  <dcterms:modified xsi:type="dcterms:W3CDTF">2005-10-02T05:09:48Z</dcterms:modified>
</cp:coreProperties>
</file>