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FF"/>
    <a:srgbClr val="FF0066"/>
    <a:srgbClr val="33CC33"/>
    <a:srgbClr val="6666FF"/>
    <a:srgbClr val="FF33CC"/>
    <a:srgbClr val="66FF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3C50-6AE3-4768-B2E4-ACDB10C4E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%20Vaio%201112\Desktop\athanassiou%20&#948;&#953;&#959;&#961;&#952;&#969;&#956;&#941;&#957;&#945;\J-S%20BACH%20Concertos%20pour%204%20clavecins%20BWV%201065%20-%20YouTub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5800" y="5937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>
                <a:solidFill>
                  <a:srgbClr val="FF33CC"/>
                </a:solidFill>
                <a:latin typeface="Comic Sans MS" pitchFamily="66" charset="0"/>
              </a:rPr>
              <a:t>ΕΝΤΟΜΑ ΑΜΥΓΔΑΛΙΑΣ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258888" y="135729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l-GR" sz="3200" dirty="0">
              <a:solidFill>
                <a:srgbClr val="FFC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l-GR" sz="3200" dirty="0">
                <a:solidFill>
                  <a:srgbClr val="FFC000"/>
                </a:solidFill>
                <a:latin typeface="Comic Sans MS" pitchFamily="66" charset="0"/>
              </a:rPr>
              <a:t>Χρήστος Γ. Αθανασίου</a:t>
            </a:r>
            <a:endParaRPr lang="en-GB" sz="3200" dirty="0">
              <a:solidFill>
                <a:srgbClr val="FFC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l-GR" sz="2400" dirty="0">
              <a:latin typeface="Comic Sans MS" pitchFamily="66" charset="0"/>
            </a:endParaRPr>
          </a:p>
        </p:txBody>
      </p:sp>
      <p:pic>
        <p:nvPicPr>
          <p:cNvPr id="28676" name="Picture 14" descr="7031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429000"/>
            <a:ext cx="42973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2853E41A-D4F9-4DEA-8E74-03383E1225B3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824567" y="2500306"/>
            <a:ext cx="3494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dirty="0" smtClean="0">
                <a:solidFill>
                  <a:srgbClr val="6666FF"/>
                </a:solidFill>
                <a:latin typeface="Comic Sans MS" pitchFamily="66" charset="0"/>
              </a:rPr>
              <a:t>e-mail: </a:t>
            </a:r>
            <a:r>
              <a:rPr lang="en-GB" dirty="0" err="1" smtClean="0">
                <a:solidFill>
                  <a:srgbClr val="6666FF"/>
                </a:solidFill>
                <a:latin typeface="Comic Sans MS" pitchFamily="66" charset="0"/>
              </a:rPr>
              <a:t>athanas</a:t>
            </a:r>
            <a:r>
              <a:rPr lang="en-US" dirty="0" err="1" smtClean="0">
                <a:solidFill>
                  <a:srgbClr val="6666FF"/>
                </a:solidFill>
                <a:latin typeface="Comic Sans MS" pitchFamily="66" charset="0"/>
              </a:rPr>
              <a:t>siou</a:t>
            </a:r>
            <a:r>
              <a:rPr lang="en-GB" dirty="0" smtClean="0">
                <a:solidFill>
                  <a:srgbClr val="6666FF"/>
                </a:solidFill>
                <a:latin typeface="Comic Sans MS" pitchFamily="66" charset="0"/>
              </a:rPr>
              <a:t>@</a:t>
            </a:r>
            <a:r>
              <a:rPr lang="en-US" dirty="0" err="1" smtClean="0">
                <a:solidFill>
                  <a:srgbClr val="6666FF"/>
                </a:solidFill>
                <a:latin typeface="Comic Sans MS" pitchFamily="66" charset="0"/>
              </a:rPr>
              <a:t>agr</a:t>
            </a:r>
            <a:r>
              <a:rPr lang="en-US" dirty="0" smtClean="0">
                <a:solidFill>
                  <a:srgbClr val="6666FF"/>
                </a:solidFill>
                <a:latin typeface="Comic Sans MS" pitchFamily="66" charset="0"/>
              </a:rPr>
              <a:t>.</a:t>
            </a:r>
            <a:r>
              <a:rPr lang="en-GB" dirty="0" smtClean="0">
                <a:solidFill>
                  <a:srgbClr val="6666FF"/>
                </a:solidFill>
                <a:latin typeface="Comic Sans MS" pitchFamily="66" charset="0"/>
              </a:rPr>
              <a:t>uth.gr</a:t>
            </a:r>
            <a:endParaRPr lang="en-GB" dirty="0">
              <a:solidFill>
                <a:srgbClr val="6666FF"/>
              </a:solidFill>
              <a:latin typeface="Comic Sans MS" pitchFamily="66" charset="0"/>
            </a:endParaRPr>
          </a:p>
        </p:txBody>
      </p:sp>
      <p:pic>
        <p:nvPicPr>
          <p:cNvPr id="8" name="J-S BACH Concertos pour 4 clavecins BWV 1065 - YouT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200024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867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10158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>
                <a:solidFill>
                  <a:srgbClr val="00B0F0"/>
                </a:solidFill>
                <a:latin typeface="Comic Sans MS" pitchFamily="66" charset="0"/>
              </a:rPr>
              <a:t>ΕΝΤΟΜΑ ΦΙΣΤΙΚΙΑΣ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7388" y="167322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Κύριοι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sz="2400" i="1" dirty="0" err="1">
                <a:solidFill>
                  <a:srgbClr val="66FF33"/>
                </a:solidFill>
                <a:latin typeface="Comic Sans MS" pitchFamily="66" charset="0"/>
              </a:rPr>
              <a:t>Eurytoma</a:t>
            </a:r>
            <a:r>
              <a:rPr lang="en-GB" sz="2400" i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66FF33"/>
                </a:solidFill>
                <a:latin typeface="Comic Sans MS" pitchFamily="66" charset="0"/>
              </a:rPr>
              <a:t>pistaciae</a:t>
            </a:r>
            <a:r>
              <a:rPr lang="en-GB" sz="2400" i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(Hymenoptera: </a:t>
            </a:r>
            <a:r>
              <a:rPr lang="en-GB" sz="2400" dirty="0" err="1">
                <a:solidFill>
                  <a:srgbClr val="66FF33"/>
                </a:solidFill>
                <a:latin typeface="Comic Sans MS" pitchFamily="66" charset="0"/>
              </a:rPr>
              <a:t>Eurytomidae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)</a:t>
            </a:r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ευρύτομο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 της φιστικιάς</a:t>
            </a:r>
            <a:br>
              <a:rPr lang="el-GR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 err="1">
                <a:solidFill>
                  <a:srgbClr val="FF33CC"/>
                </a:solidFill>
                <a:latin typeface="Comic Sans MS" pitchFamily="66" charset="0"/>
              </a:rPr>
              <a:t>Ψύλλες</a:t>
            </a: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 της φιστικιάς 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(διάφορα είδη) </a:t>
            </a:r>
            <a:endParaRPr lang="el-GR" sz="24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15950" y="3244859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Δευτερεύοντες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i="1" dirty="0">
                <a:solidFill>
                  <a:srgbClr val="FFC000"/>
                </a:solidFill>
                <a:latin typeface="Comic Sans MS" pitchFamily="66" charset="0"/>
              </a:rPr>
              <a:t>Διάφορα </a:t>
            </a:r>
            <a:r>
              <a:rPr lang="el-GR" sz="2400" i="1" dirty="0" err="1">
                <a:solidFill>
                  <a:srgbClr val="FFC000"/>
                </a:solidFill>
                <a:latin typeface="Comic Sans MS" pitchFamily="66" charset="0"/>
              </a:rPr>
              <a:t>ξυλοφάγα</a:t>
            </a:r>
            <a:r>
              <a:rPr lang="el-GR" sz="2400" i="1" dirty="0">
                <a:solidFill>
                  <a:srgbClr val="FFC000"/>
                </a:solidFill>
                <a:latin typeface="Comic Sans MS" pitchFamily="66" charset="0"/>
              </a:rPr>
              <a:t> κολεόπτερα </a:t>
            </a:r>
            <a: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  <a:t>(κυρίως </a:t>
            </a:r>
            <a:r>
              <a:rPr lang="en-US" sz="2400" i="1" dirty="0" err="1">
                <a:solidFill>
                  <a:srgbClr val="FF0000"/>
                </a:solidFill>
                <a:latin typeface="Comic Sans MS" pitchFamily="66" charset="0"/>
              </a:rPr>
              <a:t>Scolytidae</a:t>
            </a:r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l-GR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9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F4C34A0E-5C3C-4B63-B486-F6C8A87A6E04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67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8" descr="Untitled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1463693"/>
            <a:ext cx="37925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50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2700" i="1" dirty="0" err="1">
                <a:solidFill>
                  <a:srgbClr val="33CC33"/>
                </a:solidFill>
                <a:latin typeface="Comic Sans MS" pitchFamily="66" charset="0"/>
              </a:rPr>
              <a:t>Eurytoma</a:t>
            </a:r>
            <a:r>
              <a:rPr lang="en-GB" sz="2700" i="1" dirty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GB" sz="2700" i="1" dirty="0" err="1">
                <a:solidFill>
                  <a:srgbClr val="33CC33"/>
                </a:solidFill>
                <a:latin typeface="Comic Sans MS" pitchFamily="66" charset="0"/>
              </a:rPr>
              <a:t>pistaciae</a:t>
            </a:r>
            <a:r>
              <a:rPr lang="en-GB" sz="2700" i="1" dirty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US" sz="2700" dirty="0">
                <a:solidFill>
                  <a:srgbClr val="33CC33"/>
                </a:solidFill>
                <a:latin typeface="Comic Sans MS" pitchFamily="66" charset="0"/>
              </a:rPr>
              <a:t>(Hymenoptera: </a:t>
            </a:r>
            <a:r>
              <a:rPr lang="en-US" sz="2700" dirty="0" err="1">
                <a:solidFill>
                  <a:srgbClr val="33CC33"/>
                </a:solidFill>
                <a:latin typeface="Comic Sans MS" pitchFamily="66" charset="0"/>
              </a:rPr>
              <a:t>Eurytomidae</a:t>
            </a:r>
            <a:r>
              <a:rPr lang="en-US" sz="2700" dirty="0">
                <a:solidFill>
                  <a:srgbClr val="33CC33"/>
                </a:solidFill>
                <a:latin typeface="Comic Sans MS" pitchFamily="66" charset="0"/>
              </a:rPr>
              <a:t>)</a:t>
            </a:r>
            <a: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>
                <a:solidFill>
                  <a:srgbClr val="FF0066"/>
                </a:solidFill>
                <a:latin typeface="Comic Sans MS" pitchFamily="66" charset="0"/>
              </a:rPr>
              <a:t>ευρύτομο</a:t>
            </a:r>
            <a:r>
              <a:rPr lang="el-GR" sz="2000" i="1" dirty="0">
                <a:solidFill>
                  <a:srgbClr val="FF0066"/>
                </a:solidFill>
                <a:latin typeface="Comic Sans MS" pitchFamily="66" charset="0"/>
              </a:rPr>
              <a:t> της </a:t>
            </a:r>
            <a:r>
              <a:rPr lang="el-GR" sz="2000" i="1" dirty="0" err="1">
                <a:solidFill>
                  <a:srgbClr val="FF0066"/>
                </a:solidFill>
                <a:latin typeface="Comic Sans MS" pitchFamily="66" charset="0"/>
              </a:rPr>
              <a:t>φυστικιάς</a:t>
            </a:r>
            <a:endParaRPr lang="el-GR" sz="2000" i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8916" name="Rectangle 51"/>
          <p:cNvSpPr>
            <a:spLocks noChangeArrowheads="1"/>
          </p:cNvSpPr>
          <p:nvPr/>
        </p:nvSpPr>
        <p:spPr bwMode="auto">
          <a:xfrm>
            <a:off x="395288" y="1765300"/>
            <a:ext cx="40322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Προσβάλλει μόνο την αμυγδαλιά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00B0F0"/>
                </a:solidFill>
                <a:latin typeface="Comic Sans MS" pitchFamily="66" charset="0"/>
              </a:rPr>
              <a:t>Ακμαίο: 2-3 </a:t>
            </a:r>
            <a:r>
              <a:rPr lang="en-GB" sz="2400" dirty="0">
                <a:solidFill>
                  <a:srgbClr val="00B0F0"/>
                </a:solidFill>
                <a:latin typeface="Comic Sans MS" pitchFamily="66" charset="0"/>
              </a:rPr>
              <a:t>mm </a:t>
            </a:r>
            <a:r>
              <a:rPr lang="el-GR" sz="2400" dirty="0">
                <a:solidFill>
                  <a:srgbClr val="00B0F0"/>
                </a:solidFill>
                <a:latin typeface="Comic Sans MS" pitchFamily="66" charset="0"/>
              </a:rPr>
              <a:t>το θήλυ (υπάρχουν μόνο θήλεα, τα άρρενα είναι σπάνια)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Προνύμφη: 4-6 </a:t>
            </a:r>
            <a:r>
              <a:rPr lang="en-GB" sz="2400" dirty="0">
                <a:solidFill>
                  <a:srgbClr val="FF33CC"/>
                </a:solidFill>
                <a:latin typeface="Comic Sans MS" pitchFamily="66" charset="0"/>
              </a:rPr>
              <a:t>mm, </a:t>
            </a: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λευκή, </a:t>
            </a:r>
            <a:r>
              <a:rPr lang="el-GR" sz="2400" dirty="0" err="1">
                <a:solidFill>
                  <a:srgbClr val="FF33CC"/>
                </a:solidFill>
                <a:latin typeface="Comic Sans MS" pitchFamily="66" charset="0"/>
              </a:rPr>
              <a:t>άποδη</a:t>
            </a:r>
            <a:r>
              <a:rPr lang="en-GB" sz="2400" dirty="0">
                <a:solidFill>
                  <a:srgbClr val="FF33CC"/>
                </a:solidFill>
                <a:latin typeface="Comic Sans MS" pitchFamily="66" charset="0"/>
              </a:rPr>
              <a:t> (</a:t>
            </a:r>
            <a:r>
              <a:rPr lang="el-GR" sz="2400" u="sng" dirty="0">
                <a:solidFill>
                  <a:srgbClr val="FF33CC"/>
                </a:solidFill>
                <a:latin typeface="Comic Sans MS" pitchFamily="66" charset="0"/>
              </a:rPr>
              <a:t>πάντα μέσα στον καρπό</a:t>
            </a: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Μια γενεά ανά έτος (ποσοστό του πληθυσμού 1 γενεά/2-3 έτη)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Προσβάλλει αποκλειστικά τον καρπό</a:t>
            </a:r>
          </a:p>
        </p:txBody>
      </p:sp>
      <p:sp>
        <p:nvSpPr>
          <p:cNvPr id="38917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D55541A5-BEEC-4DC3-891C-518E1608C1F5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4" descr="Untitled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106502"/>
            <a:ext cx="409416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5" descr="Untitled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8111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050A7D09-31B9-4CA7-8E50-A73AE2B6F4DD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4"/>
          <p:cNvSpPr>
            <a:spLocks noChangeArrowheads="1"/>
          </p:cNvSpPr>
          <p:nvPr/>
        </p:nvSpPr>
        <p:spPr bwMode="auto">
          <a:xfrm>
            <a:off x="685800" y="1730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>
                <a:solidFill>
                  <a:srgbClr val="CC00CC"/>
                </a:solidFill>
                <a:latin typeface="Comic Sans MS" pitchFamily="66" charset="0"/>
              </a:rPr>
              <a:t>ΕΝΤΟΜΑ ΚΑΣΤΑΝΙΑΣ-ΚΑΡΥΔΙΑΣ</a:t>
            </a:r>
          </a:p>
        </p:txBody>
      </p:sp>
      <p:sp>
        <p:nvSpPr>
          <p:cNvPr id="40963" name="Rectangle 35"/>
          <p:cNvSpPr>
            <a:spLocks noChangeArrowheads="1"/>
          </p:cNvSpPr>
          <p:nvPr/>
        </p:nvSpPr>
        <p:spPr bwMode="auto">
          <a:xfrm>
            <a:off x="687388" y="2173289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Κύριοι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i="1" dirty="0">
                <a:solidFill>
                  <a:srgbClr val="66FF33"/>
                </a:solidFill>
                <a:latin typeface="Comic Sans MS" pitchFamily="66" charset="0"/>
              </a:rPr>
              <a:t>Curculio </a:t>
            </a:r>
            <a:r>
              <a:rPr lang="en-US" sz="2400" i="1" dirty="0" err="1">
                <a:solidFill>
                  <a:srgbClr val="66FF33"/>
                </a:solidFill>
                <a:latin typeface="Comic Sans MS" pitchFamily="66" charset="0"/>
              </a:rPr>
              <a:t>elephas</a:t>
            </a:r>
            <a:r>
              <a:rPr lang="en-US" sz="2400" i="1" dirty="0">
                <a:solidFill>
                  <a:srgbClr val="66FF33"/>
                </a:solidFill>
                <a:latin typeface="Comic Sans MS" pitchFamily="66" charset="0"/>
              </a:rPr>
              <a:t>, C. </a:t>
            </a:r>
            <a:r>
              <a:rPr lang="en-US" sz="2400" i="1" dirty="0" err="1">
                <a:solidFill>
                  <a:srgbClr val="66FF33"/>
                </a:solidFill>
                <a:latin typeface="Comic Sans MS" pitchFamily="66" charset="0"/>
              </a:rPr>
              <a:t>nucum</a:t>
            </a:r>
            <a:r>
              <a:rPr lang="en-US" sz="2400" i="1" dirty="0">
                <a:solidFill>
                  <a:srgbClr val="66FF33"/>
                </a:solidFill>
                <a:latin typeface="Comic Sans MS" pitchFamily="66" charset="0"/>
              </a:rPr>
              <a:t> (</a:t>
            </a:r>
            <a:r>
              <a:rPr lang="en-US" sz="2400" i="1" dirty="0" err="1">
                <a:solidFill>
                  <a:srgbClr val="66FF33"/>
                </a:solidFill>
                <a:latin typeface="Comic Sans MS" pitchFamily="66" charset="0"/>
              </a:rPr>
              <a:t>Coleoptera</a:t>
            </a:r>
            <a:r>
              <a:rPr lang="en-US" sz="2400" i="1" dirty="0">
                <a:solidFill>
                  <a:srgbClr val="66FF33"/>
                </a:solidFill>
                <a:latin typeface="Comic Sans MS" pitchFamily="66" charset="0"/>
              </a:rPr>
              <a:t>: </a:t>
            </a:r>
            <a:r>
              <a:rPr lang="en-US" sz="2400" i="1" dirty="0" err="1">
                <a:solidFill>
                  <a:srgbClr val="66FF33"/>
                </a:solidFill>
                <a:latin typeface="Comic Sans MS" pitchFamily="66" charset="0"/>
              </a:rPr>
              <a:t>Curculionidae</a:t>
            </a:r>
            <a:r>
              <a:rPr lang="en-US" sz="2400" i="1" dirty="0">
                <a:solidFill>
                  <a:srgbClr val="66FF33"/>
                </a:solidFill>
                <a:latin typeface="Comic Sans MS" pitchFamily="66" charset="0"/>
              </a:rPr>
              <a:t>)</a:t>
            </a:r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400" dirty="0" err="1">
                <a:solidFill>
                  <a:srgbClr val="FF33CC"/>
                </a:solidFill>
                <a:latin typeface="Comic Sans MS" pitchFamily="66" charset="0"/>
              </a:rPr>
              <a:t>βαλάνινος</a:t>
            </a: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, σκουλήκι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Διάφορα Τ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ortricidae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(Lepidoptera)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 err="1">
                <a:solidFill>
                  <a:srgbClr val="FF0066"/>
                </a:solidFill>
                <a:latin typeface="Comic Sans MS" pitchFamily="66" charset="0"/>
              </a:rPr>
              <a:t>καρπόκαψες</a:t>
            </a:r>
            <a:r>
              <a:rPr lang="el-GR" sz="2400" dirty="0">
                <a:solidFill>
                  <a:srgbClr val="FF0066"/>
                </a:solidFill>
                <a:latin typeface="Comic Sans MS" pitchFamily="66" charset="0"/>
              </a:rPr>
              <a:t> (στην καστανιά)</a:t>
            </a:r>
            <a:endParaRPr lang="el-GR" sz="2400" i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76196" name="Rectangle 36"/>
          <p:cNvSpPr>
            <a:spLocks noChangeArrowheads="1"/>
          </p:cNvSpPr>
          <p:nvPr/>
        </p:nvSpPr>
        <p:spPr bwMode="auto">
          <a:xfrm>
            <a:off x="615950" y="417355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B050"/>
                </a:solidFill>
                <a:latin typeface="Comic Sans MS" pitchFamily="66" charset="0"/>
              </a:rPr>
              <a:t>Δευτερεύοντες εχθροί</a:t>
            </a: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i="1" dirty="0">
                <a:solidFill>
                  <a:srgbClr val="FFC000"/>
                </a:solidFill>
                <a:latin typeface="Comic Sans MS" pitchFamily="66" charset="0"/>
              </a:rPr>
              <a:t>Διάφορα </a:t>
            </a:r>
            <a:r>
              <a:rPr lang="el-GR" sz="2400" i="1" dirty="0" err="1">
                <a:solidFill>
                  <a:srgbClr val="FFC000"/>
                </a:solidFill>
                <a:latin typeface="Comic Sans MS" pitchFamily="66" charset="0"/>
              </a:rPr>
              <a:t>ξυλοφάγα</a:t>
            </a:r>
            <a:r>
              <a:rPr lang="el-GR" sz="2400" i="1" dirty="0">
                <a:solidFill>
                  <a:srgbClr val="FFC000"/>
                </a:solidFill>
                <a:latin typeface="Comic Sans MS" pitchFamily="66" charset="0"/>
              </a:rPr>
              <a:t> (κυρίως </a:t>
            </a:r>
            <a:r>
              <a:rPr lang="en-US" sz="2400" i="1" dirty="0" err="1">
                <a:solidFill>
                  <a:srgbClr val="FFC000"/>
                </a:solidFill>
                <a:latin typeface="Comic Sans MS" pitchFamily="66" charset="0"/>
              </a:rPr>
              <a:t>Scolytidae</a:t>
            </a: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</a:rPr>
              <a:t>)</a:t>
            </a:r>
            <a:endParaRPr lang="el-GR" sz="24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096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F075F42C-E1CB-4B95-AC53-4C88817AE93A}" type="slidenum">
              <a:rPr lang="en-GB" smtClean="0"/>
              <a:pPr/>
              <a:t>13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76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714348" y="333375"/>
            <a:ext cx="7888287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700" i="1" dirty="0">
                <a:solidFill>
                  <a:srgbClr val="CC00FF"/>
                </a:solidFill>
                <a:latin typeface="Comic Sans MS" pitchFamily="66" charset="0"/>
              </a:rPr>
              <a:t>Curculio </a:t>
            </a:r>
            <a:r>
              <a:rPr lang="en-US" sz="2700" i="1" dirty="0" err="1">
                <a:solidFill>
                  <a:srgbClr val="CC00FF"/>
                </a:solidFill>
                <a:latin typeface="Comic Sans MS" pitchFamily="66" charset="0"/>
              </a:rPr>
              <a:t>elephas</a:t>
            </a:r>
            <a:r>
              <a:rPr lang="en-GB" sz="2700" i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US" sz="2700" dirty="0">
                <a:solidFill>
                  <a:srgbClr val="CC00FF"/>
                </a:solidFill>
                <a:latin typeface="Comic Sans MS" pitchFamily="66" charset="0"/>
              </a:rPr>
              <a:t>(</a:t>
            </a:r>
            <a:r>
              <a:rPr lang="en-US" sz="2700" dirty="0" err="1">
                <a:solidFill>
                  <a:srgbClr val="CC00FF"/>
                </a:solidFill>
                <a:latin typeface="Comic Sans MS" pitchFamily="66" charset="0"/>
              </a:rPr>
              <a:t>Coleoptera</a:t>
            </a:r>
            <a:r>
              <a:rPr lang="en-US" sz="2700" dirty="0">
                <a:solidFill>
                  <a:srgbClr val="CC00FF"/>
                </a:solidFill>
                <a:latin typeface="Comic Sans MS" pitchFamily="66" charset="0"/>
              </a:rPr>
              <a:t>: </a:t>
            </a:r>
            <a:r>
              <a:rPr lang="en-US" sz="2700" dirty="0" err="1">
                <a:solidFill>
                  <a:srgbClr val="CC00FF"/>
                </a:solidFill>
                <a:latin typeface="Comic Sans MS" pitchFamily="66" charset="0"/>
              </a:rPr>
              <a:t>Curculionidae</a:t>
            </a:r>
            <a:r>
              <a:rPr lang="en-US" sz="2700" dirty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>
                <a:solidFill>
                  <a:srgbClr val="FF0066"/>
                </a:solidFill>
                <a:latin typeface="Comic Sans MS" pitchFamily="66" charset="0"/>
              </a:rPr>
              <a:t>βαλάνινος</a:t>
            </a:r>
            <a:r>
              <a:rPr lang="el-GR" sz="2000" i="1" dirty="0">
                <a:solidFill>
                  <a:srgbClr val="FF0066"/>
                </a:solidFill>
                <a:latin typeface="Comic Sans MS" pitchFamily="66" charset="0"/>
              </a:rPr>
              <a:t> των </a:t>
            </a:r>
            <a:r>
              <a:rPr lang="el-GR" sz="2000" i="1" dirty="0" err="1">
                <a:solidFill>
                  <a:srgbClr val="FF0066"/>
                </a:solidFill>
                <a:latin typeface="Comic Sans MS" pitchFamily="66" charset="0"/>
              </a:rPr>
              <a:t>καστάνων</a:t>
            </a:r>
            <a:endParaRPr lang="el-GR" sz="2000" i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80975" y="1765300"/>
            <a:ext cx="410368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rgbClr val="66FF33"/>
                </a:solidFill>
                <a:latin typeface="Comic Sans MS" pitchFamily="66" charset="0"/>
              </a:rPr>
              <a:t>Ξενιστές: κάστανα και βάλανοι διαφόρων δασικών (δρυς κα)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Ακμαίο: μήκος 6-10.5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mm,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τεφρό-καστανό, με ρύγχος λεπτό και μακρύ, ίσο ή μεγαλύτερο από το σώμα στο θήλυ και πιο κοντό στο άρρεν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rgbClr val="FF33CC"/>
                </a:solidFill>
                <a:latin typeface="Comic Sans MS" pitchFamily="66" charset="0"/>
              </a:rPr>
              <a:t>Προνύμφη: λευκή, </a:t>
            </a:r>
            <a:r>
              <a:rPr lang="el-GR" sz="2200" dirty="0" err="1">
                <a:solidFill>
                  <a:srgbClr val="FF33CC"/>
                </a:solidFill>
                <a:latin typeface="Comic Sans MS" pitchFamily="66" charset="0"/>
              </a:rPr>
              <a:t>άποδη</a:t>
            </a:r>
            <a:r>
              <a:rPr lang="el-GR" sz="2200" dirty="0">
                <a:solidFill>
                  <a:srgbClr val="FF33CC"/>
                </a:solidFill>
                <a:latin typeface="Comic Sans MS" pitchFamily="66" charset="0"/>
              </a:rPr>
              <a:t>, </a:t>
            </a:r>
            <a:r>
              <a:rPr lang="el-GR" sz="2200" dirty="0" err="1">
                <a:solidFill>
                  <a:srgbClr val="FF33CC"/>
                </a:solidFill>
                <a:latin typeface="Comic Sans MS" pitchFamily="66" charset="0"/>
              </a:rPr>
              <a:t>κεκαμμένη</a:t>
            </a:r>
            <a:endParaRPr lang="el-GR" sz="2200" dirty="0">
              <a:solidFill>
                <a:srgbClr val="FF33CC"/>
              </a:solidFill>
              <a:latin typeface="Comic Sans MS" pitchFamily="66" charset="0"/>
            </a:endParaRP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rgbClr val="FFC000"/>
                </a:solidFill>
                <a:latin typeface="Comic Sans MS" pitchFamily="66" charset="0"/>
              </a:rPr>
              <a:t>Προσβάλλουν αποκλειστικά τον καρπό</a:t>
            </a:r>
          </a:p>
        </p:txBody>
      </p:sp>
      <p:pic>
        <p:nvPicPr>
          <p:cNvPr id="41988" name="Picture 6" descr="Col_poly_curc_curculio-elephas(F_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27" y="928688"/>
            <a:ext cx="36417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Curc-lar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101" y="3922713"/>
            <a:ext cx="31702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78DF11A1-19F3-4584-9004-E22897347134}" type="slidenum">
              <a:rPr lang="en-GB" smtClean="0"/>
              <a:pPr/>
              <a:t>14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Bonilla_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1" y="390523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Col_poly_curc_curculio-elephas(danno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57632"/>
            <a:ext cx="39608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Col_poly_curc_curculio-elephas(danno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636983"/>
            <a:ext cx="238283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2432A10E-4D15-46D8-B1D7-A6CA079C5547}" type="slidenum">
              <a:rPr lang="en-GB" smtClean="0"/>
              <a:pPr/>
              <a:t>15</a:t>
            </a:fld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66"/>
            <a:ext cx="3733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u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" y="384170"/>
            <a:ext cx="352901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 descr="Curcul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51313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Curculio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905148"/>
            <a:ext cx="329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86644" y="6500834"/>
            <a:ext cx="1905000" cy="457200"/>
          </a:xfrm>
          <a:noFill/>
        </p:spPr>
        <p:txBody>
          <a:bodyPr/>
          <a:lstStyle/>
          <a:p>
            <a:fld id="{1A792AB3-FC18-494E-B793-E1234B8FCFEF}" type="slidenum">
              <a:rPr lang="en-GB" smtClean="0"/>
              <a:pPr/>
              <a:t>16</a:t>
            </a:fld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9141" y="3571876"/>
            <a:ext cx="4314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urculio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2" y="527047"/>
            <a:ext cx="3816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Curculio_elephas_IMG_97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0350"/>
            <a:ext cx="20304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Curculio_elephas_IMG_97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60350"/>
            <a:ext cx="2030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curculio-eleph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3"/>
            <a:ext cx="42735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0" descr="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73463"/>
            <a:ext cx="41767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338EC5B0-CA8A-45CD-AA12-AB5F0FA524ED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2700" i="1" dirty="0" err="1" smtClean="0">
                <a:solidFill>
                  <a:srgbClr val="CC00FF"/>
                </a:solidFill>
                <a:latin typeface="Comic Sans MS" pitchFamily="66" charset="0"/>
              </a:rPr>
              <a:t>Eurytoma</a:t>
            </a:r>
            <a:r>
              <a:rPr lang="en-GB" sz="2700" i="1" dirty="0" smtClean="0">
                <a:solidFill>
                  <a:srgbClr val="CC00FF"/>
                </a:solidFill>
                <a:latin typeface="Comic Sans MS" pitchFamily="66" charset="0"/>
              </a:rPr>
              <a:t> amygdali </a:t>
            </a:r>
            <a:r>
              <a:rPr lang="en-US" sz="2700" dirty="0" smtClean="0">
                <a:solidFill>
                  <a:srgbClr val="CC00FF"/>
                </a:solidFill>
                <a:latin typeface="Comic Sans MS" pitchFamily="66" charset="0"/>
              </a:rPr>
              <a:t>(Hymenoptera: </a:t>
            </a:r>
            <a:r>
              <a:rPr lang="en-US" sz="2700" dirty="0" err="1" smtClean="0">
                <a:solidFill>
                  <a:srgbClr val="CC00FF"/>
                </a:solidFill>
                <a:latin typeface="Comic Sans MS" pitchFamily="66" charset="0"/>
              </a:rPr>
              <a:t>Eurytomidae</a:t>
            </a:r>
            <a:r>
              <a:rPr lang="en-US" sz="2700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US" sz="27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 smtClean="0">
                <a:solidFill>
                  <a:srgbClr val="FF3399"/>
                </a:solidFill>
                <a:latin typeface="Comic Sans MS" pitchFamily="66" charset="0"/>
              </a:rPr>
              <a:t>ευρύτομο</a:t>
            </a:r>
            <a:r>
              <a:rPr lang="el-GR" sz="2000" i="1" dirty="0" smtClean="0">
                <a:solidFill>
                  <a:srgbClr val="FF3399"/>
                </a:solidFill>
                <a:latin typeface="Comic Sans MS" pitchFamily="66" charset="0"/>
              </a:rPr>
              <a:t> της αμυγδαλιάς</a:t>
            </a:r>
          </a:p>
        </p:txBody>
      </p:sp>
      <p:pic>
        <p:nvPicPr>
          <p:cNvPr id="29699" name="Picture 21" descr="Eurytoma species 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325568"/>
            <a:ext cx="3011488" cy="2889250"/>
          </a:xfrm>
          <a:noFill/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95288" y="1571612"/>
            <a:ext cx="45354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Προσβάλλει μόνο την αμυγδαλιά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Ακμαίο: 4-6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mm </a:t>
            </a: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το άρρεν και 6-8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mm </a:t>
            </a: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το θήλυ (με </a:t>
            </a:r>
            <a:r>
              <a:rPr lang="el-GR" sz="2400" dirty="0" err="1">
                <a:solidFill>
                  <a:srgbClr val="66FF33"/>
                </a:solidFill>
                <a:latin typeface="Comic Sans MS" pitchFamily="66" charset="0"/>
              </a:rPr>
              <a:t>ωοθέτη</a:t>
            </a: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), μαύρο γυαλιστερό, πτέρυγες διαφανείς με μια μικρή καστανή κηλίδα, </a:t>
            </a:r>
            <a:r>
              <a:rPr lang="en-GB" sz="2400" dirty="0" err="1">
                <a:solidFill>
                  <a:srgbClr val="66FF33"/>
                </a:solidFill>
                <a:latin typeface="Comic Sans MS" pitchFamily="66" charset="0"/>
              </a:rPr>
              <a:t>Apocrita</a:t>
            </a:r>
            <a:endParaRPr lang="el-GR" sz="2400" dirty="0">
              <a:solidFill>
                <a:srgbClr val="66FF33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Προνύμφη: 5-7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mm,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λευκή, </a:t>
            </a:r>
            <a:r>
              <a:rPr lang="el-GR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άποδη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(</a:t>
            </a:r>
            <a:r>
              <a:rPr lang="el-G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πάντα μέσα στο αμύγδαλο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Μια γενεά ανά έτος (ποσοστό του πληθυσμού 1 γενεά/2-3 έτη)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Προσβάλλει αποκλειστικά τους καρπούς</a:t>
            </a:r>
          </a:p>
        </p:txBody>
      </p:sp>
      <p:sp>
        <p:nvSpPr>
          <p:cNvPr id="2970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3964A1BE-C52F-4740-9C59-8D87F70D9B19}" type="slidenum">
              <a:rPr lang="en-GB" smtClean="0"/>
              <a:pPr/>
              <a:t>2</a:t>
            </a:fld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429132"/>
            <a:ext cx="24669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728"/>
            <a:ext cx="35290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0825"/>
            <a:ext cx="4402138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Untitled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189309"/>
            <a:ext cx="3211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F6A1B251-637C-4FF5-9378-91A1D376BB31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ntitled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967" y="1106502"/>
            <a:ext cx="36988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85860"/>
            <a:ext cx="4464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02AE36B1-ED14-4C2D-AF21-7F498873BF51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6213"/>
            <a:ext cx="7315200" cy="4340225"/>
          </a:xfrm>
          <a:noFill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Πολυφάγο (συχνότερα </a:t>
            </a:r>
            <a:r>
              <a:rPr lang="en-US" sz="2400" dirty="0" err="1" smtClean="0">
                <a:solidFill>
                  <a:srgbClr val="FFC000"/>
                </a:solidFill>
                <a:latin typeface="Comic Sans MS" pitchFamily="66" charset="0"/>
              </a:rPr>
              <a:t>Rosaceae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  <a:endParaRPr lang="el-GR" sz="24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rgbClr val="66FF33"/>
                </a:solidFill>
                <a:latin typeface="Comic Sans MS" pitchFamily="66" charset="0"/>
              </a:rPr>
              <a:t>1</a:t>
            </a:r>
            <a:r>
              <a:rPr lang="el-GR" sz="2400" dirty="0" smtClean="0">
                <a:solidFill>
                  <a:srgbClr val="66FF33"/>
                </a:solidFill>
                <a:latin typeface="Comic Sans MS" pitchFamily="66" charset="0"/>
              </a:rPr>
              <a:t> γενιά,</a:t>
            </a:r>
            <a:r>
              <a:rPr lang="en-US" sz="24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66FF33"/>
                </a:solidFill>
                <a:latin typeface="Comic Sans MS" pitchFamily="66" charset="0"/>
              </a:rPr>
              <a:t>διαχειμάζει ως νύμφη 2ου σταδίου.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Ενήλικα: Μάρτιο με Απρίλιο και ωριμάζουν από αρχές Ιουνίου.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33CC"/>
                </a:solidFill>
                <a:latin typeface="Comic Sans MS" pitchFamily="66" charset="0"/>
              </a:rPr>
              <a:t>Θήλεα ωοζωοτόκα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Έρπουσες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(</a:t>
            </a: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κινητές) Ιούνιο με Ιούλιο. 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92D050"/>
                </a:solidFill>
                <a:latin typeface="Comic Sans MS" pitchFamily="66" charset="0"/>
              </a:rPr>
              <a:t>Φυσικοί εχθροί (διάφορα </a:t>
            </a:r>
            <a:r>
              <a:rPr lang="el-GR" sz="2400" dirty="0" err="1" smtClean="0">
                <a:solidFill>
                  <a:srgbClr val="92D050"/>
                </a:solidFill>
                <a:latin typeface="Comic Sans MS" pitchFamily="66" charset="0"/>
              </a:rPr>
              <a:t>παρασιτοειδή</a:t>
            </a:r>
            <a:r>
              <a:rPr lang="el-GR" sz="2400" dirty="0" smtClean="0">
                <a:solidFill>
                  <a:srgbClr val="92D050"/>
                </a:solidFill>
                <a:latin typeface="Comic Sans MS" pitchFamily="66" charset="0"/>
              </a:rPr>
              <a:t>, αρπακτικά)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Θερινά έλαια (και για τις διαχειμάζουσες μορφές) ή </a:t>
            </a:r>
            <a:r>
              <a:rPr lang="el-GR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οργανοφωσφορικά</a:t>
            </a:r>
            <a:r>
              <a:rPr lang="el-G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τον Ι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</a:t>
            </a:r>
            <a:r>
              <a:rPr lang="el-GR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ύλιο</a:t>
            </a:r>
            <a:r>
              <a:rPr lang="el-G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(νεαρές νύμφες)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25" y="188913"/>
            <a:ext cx="8213725" cy="889000"/>
          </a:xfrm>
          <a:noFill/>
        </p:spPr>
        <p:txBody>
          <a:bodyPr/>
          <a:lstStyle/>
          <a:p>
            <a:pPr eaLnBrk="1" hangingPunct="1"/>
            <a:r>
              <a:rPr lang="en-US" sz="2800" i="1" dirty="0" err="1" smtClean="0">
                <a:solidFill>
                  <a:srgbClr val="6666FF"/>
                </a:solidFill>
                <a:latin typeface="Comic Sans MS" pitchFamily="66" charset="0"/>
              </a:rPr>
              <a:t>Spaerolecanium</a:t>
            </a:r>
            <a:r>
              <a:rPr lang="en-US" sz="2800" i="1" dirty="0" smtClean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800" i="1" dirty="0" err="1" smtClean="0">
                <a:solidFill>
                  <a:srgbClr val="6666FF"/>
                </a:solidFill>
                <a:latin typeface="Comic Sans MS" pitchFamily="66" charset="0"/>
              </a:rPr>
              <a:t>prunastri</a:t>
            </a:r>
            <a:r>
              <a:rPr lang="en-US" sz="2800" i="1" dirty="0" smtClean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6666FF"/>
                </a:solidFill>
                <a:latin typeface="Comic Sans MS" pitchFamily="66" charset="0"/>
              </a:rPr>
              <a:t>Hemiptera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: </a:t>
            </a:r>
            <a:r>
              <a:rPr lang="en-US" sz="2800" dirty="0" err="1" smtClean="0">
                <a:solidFill>
                  <a:srgbClr val="6666FF"/>
                </a:solidFill>
                <a:latin typeface="Comic Sans MS" pitchFamily="66" charset="0"/>
              </a:rPr>
              <a:t>Coccidae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)</a:t>
            </a:r>
            <a: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 smtClean="0">
                <a:solidFill>
                  <a:srgbClr val="FF0066"/>
                </a:solidFill>
                <a:latin typeface="Comic Sans MS" pitchFamily="66" charset="0"/>
              </a:rPr>
              <a:t>σφαιρολεκάνιο</a:t>
            </a:r>
            <a:endParaRPr lang="el-GR" sz="2000" i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29385D9D-AE30-4D61-8D83-5685B26DFC54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41475" y="4881586"/>
            <a:ext cx="6818313" cy="1905000"/>
          </a:xfrm>
          <a:noFill/>
        </p:spPr>
        <p:txBody>
          <a:bodyPr/>
          <a:lstStyle/>
          <a:p>
            <a:pPr marL="342900" indent="-342900"/>
            <a:r>
              <a:rPr lang="el-GR" sz="2200" dirty="0" smtClean="0">
                <a:solidFill>
                  <a:srgbClr val="FF33CC"/>
                </a:solidFill>
                <a:latin typeface="Comic Sans MS" pitchFamily="66" charset="0"/>
              </a:rPr>
              <a:t>Ημισφαιρικό σώμα που όταν είναι σε ηλικία ζωοτοκίας έχει χρώμα μαύρο λαμπερό και διαστάσεις 3.5 Χ 2.5 </a:t>
            </a:r>
            <a:r>
              <a:rPr lang="en-US" sz="2200" dirty="0" smtClean="0">
                <a:solidFill>
                  <a:srgbClr val="FF33CC"/>
                </a:solidFill>
                <a:latin typeface="Comic Sans MS" pitchFamily="66" charset="0"/>
              </a:rPr>
              <a:t>mm.</a:t>
            </a:r>
            <a:endParaRPr lang="el-GR" sz="2200" dirty="0" smtClean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33795" name="Picture 5" descr="σάρωση0001"/>
          <p:cNvPicPr>
            <a:picLocks noChangeAspect="1" noChangeArrowheads="1"/>
          </p:cNvPicPr>
          <p:nvPr/>
        </p:nvPicPr>
        <p:blipFill>
          <a:blip r:embed="rId2"/>
          <a:srcRect l="3253" t="8051" r="6508" b="8051"/>
          <a:stretch>
            <a:fillRect/>
          </a:stretch>
        </p:blipFill>
        <p:spPr bwMode="auto">
          <a:xfrm>
            <a:off x="2020888" y="1162057"/>
            <a:ext cx="5218112" cy="32670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79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A97DCE43-25A2-4698-9B59-8780A8EDB523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44"/>
            <a:ext cx="8229600" cy="4876800"/>
          </a:xfrm>
          <a:noFill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66FF33"/>
                </a:solidFill>
                <a:latin typeface="Comic Sans MS" pitchFamily="66" charset="0"/>
              </a:rPr>
              <a:t>Πολυφάγο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00B0F0"/>
                </a:solidFill>
                <a:latin typeface="Comic Sans MS" pitchFamily="66" charset="0"/>
              </a:rPr>
              <a:t>Ακμαίο 2-3 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mm, </a:t>
            </a:r>
            <a:r>
              <a:rPr lang="el-GR" sz="2400" dirty="0" smtClean="0">
                <a:solidFill>
                  <a:srgbClr val="00B0F0"/>
                </a:solidFill>
                <a:latin typeface="Comic Sans MS" pitchFamily="66" charset="0"/>
              </a:rPr>
              <a:t>καστανό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33CC"/>
                </a:solidFill>
                <a:latin typeface="Comic Sans MS" pitchFamily="66" charset="0"/>
              </a:rPr>
              <a:t>Προνύμφη 3-5 </a:t>
            </a:r>
            <a:r>
              <a:rPr lang="en-US" sz="2400" dirty="0" smtClean="0">
                <a:solidFill>
                  <a:srgbClr val="FF33CC"/>
                </a:solidFill>
                <a:latin typeface="Comic Sans MS" pitchFamily="66" charset="0"/>
              </a:rPr>
              <a:t>mm, </a:t>
            </a:r>
            <a:r>
              <a:rPr lang="el-GR" sz="2400" dirty="0" smtClean="0">
                <a:solidFill>
                  <a:srgbClr val="FF33CC"/>
                </a:solidFill>
                <a:latin typeface="Comic Sans MS" pitchFamily="66" charset="0"/>
              </a:rPr>
              <a:t>λευκή, </a:t>
            </a:r>
            <a:r>
              <a:rPr lang="el-GR" sz="2400" dirty="0" err="1" smtClean="0">
                <a:solidFill>
                  <a:srgbClr val="FF33CC"/>
                </a:solidFill>
                <a:latin typeface="Comic Sans MS" pitchFamily="66" charset="0"/>
              </a:rPr>
              <a:t>ευκέφαλη</a:t>
            </a:r>
            <a:r>
              <a:rPr lang="el-GR" sz="2400" dirty="0" smtClean="0">
                <a:solidFill>
                  <a:srgbClr val="FF33CC"/>
                </a:solidFill>
                <a:latin typeface="Comic Sans MS" pitchFamily="66" charset="0"/>
              </a:rPr>
              <a:t>, </a:t>
            </a:r>
            <a:r>
              <a:rPr lang="el-GR" sz="2400" dirty="0" err="1" smtClean="0">
                <a:solidFill>
                  <a:srgbClr val="FF33CC"/>
                </a:solidFill>
                <a:latin typeface="Comic Sans MS" pitchFamily="66" charset="0"/>
              </a:rPr>
              <a:t>άποδη</a:t>
            </a:r>
            <a:endParaRPr lang="el-GR" sz="2400" dirty="0" smtClean="0">
              <a:solidFill>
                <a:srgbClr val="FF33CC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2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γενιές, διαχειμάζει ως ανεπτυγμένη προνύμφη στην στοά της.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Την άνοιξη τα ενήλικα τρώνε οφθαλμούς και φλοιό τρυφερών βλαστών.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92D050"/>
                </a:solidFill>
                <a:latin typeface="Comic Sans MS" pitchFamily="66" charset="0"/>
              </a:rPr>
              <a:t>Ανοίγουν μητρική στοά και ωοτοκεί κατά μήκος της σε </a:t>
            </a:r>
            <a:r>
              <a:rPr lang="el-GR" sz="2400" dirty="0" err="1" smtClean="0">
                <a:solidFill>
                  <a:srgbClr val="92D050"/>
                </a:solidFill>
                <a:latin typeface="Comic Sans MS" pitchFamily="66" charset="0"/>
              </a:rPr>
              <a:t>βοθρία</a:t>
            </a:r>
            <a:endParaRPr lang="el-GR" sz="24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CC00CC"/>
                </a:solidFill>
                <a:latin typeface="Comic Sans MS" pitchFamily="66" charset="0"/>
              </a:rPr>
              <a:t>Αργότερα ανοίγουν θυγατρικές στοές, κάθετες στην μητρική που στη συνέχεια αποκλίνουν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25" y="188913"/>
            <a:ext cx="8213725" cy="889000"/>
          </a:xfrm>
          <a:noFill/>
        </p:spPr>
        <p:txBody>
          <a:bodyPr/>
          <a:lstStyle/>
          <a:p>
            <a:pPr eaLnBrk="1" hangingPunct="1"/>
            <a:r>
              <a:rPr lang="en-US" sz="2800" i="1" dirty="0" err="1" smtClean="0">
                <a:solidFill>
                  <a:srgbClr val="6666FF"/>
                </a:solidFill>
                <a:latin typeface="Comic Sans MS" pitchFamily="66" charset="0"/>
              </a:rPr>
              <a:t>Scolytus</a:t>
            </a:r>
            <a:r>
              <a:rPr lang="en-US" sz="2800" i="1" dirty="0" smtClean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800" i="1" dirty="0" err="1" smtClean="0">
                <a:solidFill>
                  <a:srgbClr val="6666FF"/>
                </a:solidFill>
                <a:latin typeface="Comic Sans MS" pitchFamily="66" charset="0"/>
              </a:rPr>
              <a:t>rugulosus</a:t>
            </a:r>
            <a:r>
              <a:rPr lang="en-US" sz="2800" i="1" dirty="0" smtClean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(Coleoptera: </a:t>
            </a:r>
            <a:r>
              <a:rPr lang="en-US" sz="2800" dirty="0" err="1" smtClean="0">
                <a:solidFill>
                  <a:srgbClr val="6666FF"/>
                </a:solidFill>
                <a:latin typeface="Comic Sans MS" pitchFamily="66" charset="0"/>
              </a:rPr>
              <a:t>Scolytidae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)</a:t>
            </a:r>
            <a: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 smtClean="0">
                <a:solidFill>
                  <a:srgbClr val="FF0066"/>
                </a:solidFill>
                <a:latin typeface="Comic Sans MS" pitchFamily="66" charset="0"/>
              </a:rPr>
              <a:t>σκολύτης</a:t>
            </a:r>
            <a:endParaRPr lang="el-GR" sz="2000" i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1A0EFA9E-7869-47FB-82B2-D59FDEA859EB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581025" y="325438"/>
            <a:ext cx="8001000" cy="889000"/>
          </a:xfrm>
          <a:noFill/>
        </p:spPr>
        <p:txBody>
          <a:bodyPr anchor="ctr"/>
          <a:lstStyle/>
          <a:p>
            <a:r>
              <a:rPr lang="en-US" sz="2800" i="1" dirty="0" err="1" smtClean="0">
                <a:solidFill>
                  <a:srgbClr val="33CC33"/>
                </a:solidFill>
                <a:latin typeface="Comic Sans MS" pitchFamily="66" charset="0"/>
              </a:rPr>
              <a:t>Scolytus</a:t>
            </a:r>
            <a:r>
              <a:rPr lang="en-US" sz="2800" i="1" dirty="0" smtClean="0">
                <a:solidFill>
                  <a:srgbClr val="33CC33"/>
                </a:solidFill>
                <a:latin typeface="Comic Sans MS" pitchFamily="66" charset="0"/>
              </a:rPr>
              <a:t> amygdali</a:t>
            </a:r>
            <a:r>
              <a:rPr lang="el-GR" sz="2800" i="1" dirty="0" smtClean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33CC33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33CC33"/>
                </a:solidFill>
                <a:latin typeface="Comic Sans MS" pitchFamily="66" charset="0"/>
              </a:rPr>
              <a:t>Coleoptera</a:t>
            </a:r>
            <a:r>
              <a:rPr lang="en-US" sz="2800" dirty="0" smtClean="0">
                <a:solidFill>
                  <a:srgbClr val="33CC33"/>
                </a:solidFill>
                <a:latin typeface="Comic Sans MS" pitchFamily="66" charset="0"/>
              </a:rPr>
              <a:t>: </a:t>
            </a:r>
            <a:r>
              <a:rPr lang="en-US" sz="2800" dirty="0" err="1" smtClean="0">
                <a:solidFill>
                  <a:srgbClr val="33CC33"/>
                </a:solidFill>
                <a:latin typeface="Comic Sans MS" pitchFamily="66" charset="0"/>
              </a:rPr>
              <a:t>Scolytidae</a:t>
            </a:r>
            <a:r>
              <a:rPr lang="en-US" sz="2800" dirty="0" smtClean="0">
                <a:solidFill>
                  <a:srgbClr val="33CC33"/>
                </a:solidFill>
                <a:latin typeface="Comic Sans MS" pitchFamily="66" charset="0"/>
              </a:rPr>
              <a:t>)</a:t>
            </a:r>
            <a:endParaRPr lang="el-GR" sz="2800" dirty="0" smtClean="0"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35845" name="Picture 7" descr="4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91" y="4005263"/>
            <a:ext cx="9604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9" descr="shotbo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0" y="4176733"/>
            <a:ext cx="29527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0" descr="shotbor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00174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41" y="5734050"/>
            <a:ext cx="1076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BFAE9533-94D8-469D-9E56-7ED996B6F621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357298"/>
            <a:ext cx="1571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071942"/>
            <a:ext cx="3209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1400176"/>
            <a:ext cx="3248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6" descr="7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205" y="3213100"/>
            <a:ext cx="1290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col_scoly_scolyt-rugul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04813"/>
            <a:ext cx="165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 descr="galleries-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23764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 descr="FrutasFigura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90550"/>
            <a:ext cx="3209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1" descr="scolytus-rugulosus03taladrillofruta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6842" y="5013325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C25D4130-C4F4-4DB1-A585-5FCBCD0E4B85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571480"/>
            <a:ext cx="1562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5454" y="57148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5143" y="3429000"/>
            <a:ext cx="4238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384</Words>
  <PresentationFormat>Προβολή στην οθόνη (4:3)</PresentationFormat>
  <Paragraphs>62</Paragraphs>
  <Slides>17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Eurytoma amygdali (Hymenoptera: Eurytomidae) ευρύτομο της αμυγδαλιάς</vt:lpstr>
      <vt:lpstr>Διαφάνεια 3</vt:lpstr>
      <vt:lpstr>Διαφάνεια 4</vt:lpstr>
      <vt:lpstr>Spaerolecanium prunastri (Hemiptera: Coccidae) σφαιρολεκάνιο</vt:lpstr>
      <vt:lpstr>Διαφάνεια 6</vt:lpstr>
      <vt:lpstr>Scolytus rugulosus (Coleoptera: Scolytidae) σκολύτης</vt:lpstr>
      <vt:lpstr>Scolytus amygdali (Coleoptera: Scolytidae)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Sony Vaio 1112</dc:creator>
  <cp:lastModifiedBy>Sony Vaio 1112</cp:lastModifiedBy>
  <cp:revision>12</cp:revision>
  <dcterms:created xsi:type="dcterms:W3CDTF">2014-02-26T08:56:10Z</dcterms:created>
  <dcterms:modified xsi:type="dcterms:W3CDTF">2014-06-18T08:27:07Z</dcterms:modified>
</cp:coreProperties>
</file>