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CC00FF"/>
    <a:srgbClr val="FF0066"/>
    <a:srgbClr val="33CC33"/>
    <a:srgbClr val="6666FF"/>
    <a:srgbClr val="FF33CC"/>
    <a:srgbClr val="66FF33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931863" y="96838"/>
            <a:ext cx="7678737" cy="599916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E3C50-6AE3-4768-B2E4-ACDB10C4ED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Sony%20Vaio%201112\Desktop\athanassiou%20&#948;&#953;&#959;&#961;&#952;&#969;&#956;&#941;&#957;&#945;\J-S%20BACH%20Concertos%20pour%204%20clavecins%20BWV%201065%20-%20YouTube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ChangeArrowheads="1"/>
          </p:cNvSpPr>
          <p:nvPr/>
        </p:nvSpPr>
        <p:spPr bwMode="auto">
          <a:xfrm>
            <a:off x="685800" y="59372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dirty="0">
                <a:solidFill>
                  <a:srgbClr val="FF33CC"/>
                </a:solidFill>
                <a:latin typeface="Comic Sans MS" pitchFamily="66" charset="0"/>
              </a:rPr>
              <a:t>ΕΝΤΟΜΑ ΑΜΥΓΔΑΛΙΑΣ</a:t>
            </a: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1258888" y="1357298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l-GR" sz="3200" dirty="0">
              <a:solidFill>
                <a:srgbClr val="FFC000"/>
              </a:solidFill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l-GR" sz="3200" dirty="0">
                <a:solidFill>
                  <a:srgbClr val="FFC000"/>
                </a:solidFill>
                <a:latin typeface="Comic Sans MS" pitchFamily="66" charset="0"/>
              </a:rPr>
              <a:t>Χρήστος Γ. Αθανασίου</a:t>
            </a:r>
            <a:endParaRPr lang="en-GB" sz="3200" dirty="0">
              <a:solidFill>
                <a:srgbClr val="FFC000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l-GR" sz="2400" dirty="0">
              <a:latin typeface="Comic Sans MS" pitchFamily="66" charset="0"/>
            </a:endParaRPr>
          </a:p>
        </p:txBody>
      </p:sp>
      <p:pic>
        <p:nvPicPr>
          <p:cNvPr id="28676" name="Picture 14" descr="70319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3429000"/>
            <a:ext cx="429736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2853E41A-D4F9-4DEA-8E74-03383E1225B3}" type="slidenum">
              <a:rPr lang="en-GB" smtClean="0"/>
              <a:pPr/>
              <a:t>1</a:t>
            </a:fld>
            <a:endParaRPr lang="en-GB" dirty="0" smtClean="0"/>
          </a:p>
        </p:txBody>
      </p:sp>
      <p:sp>
        <p:nvSpPr>
          <p:cNvPr id="6" name="5 - Ορθογώνιο"/>
          <p:cNvSpPr/>
          <p:nvPr/>
        </p:nvSpPr>
        <p:spPr>
          <a:xfrm>
            <a:off x="2824567" y="2500306"/>
            <a:ext cx="3494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GB" dirty="0" smtClean="0">
                <a:solidFill>
                  <a:srgbClr val="6666FF"/>
                </a:solidFill>
                <a:latin typeface="Comic Sans MS" pitchFamily="66" charset="0"/>
              </a:rPr>
              <a:t>e-mail: </a:t>
            </a:r>
            <a:r>
              <a:rPr lang="en-GB" dirty="0" err="1" smtClean="0">
                <a:solidFill>
                  <a:srgbClr val="6666FF"/>
                </a:solidFill>
                <a:latin typeface="Comic Sans MS" pitchFamily="66" charset="0"/>
              </a:rPr>
              <a:t>athanas</a:t>
            </a:r>
            <a:r>
              <a:rPr lang="en-US" dirty="0" err="1" smtClean="0">
                <a:solidFill>
                  <a:srgbClr val="6666FF"/>
                </a:solidFill>
                <a:latin typeface="Comic Sans MS" pitchFamily="66" charset="0"/>
              </a:rPr>
              <a:t>siou</a:t>
            </a:r>
            <a:r>
              <a:rPr lang="en-GB" dirty="0" smtClean="0">
                <a:solidFill>
                  <a:srgbClr val="6666FF"/>
                </a:solidFill>
                <a:latin typeface="Comic Sans MS" pitchFamily="66" charset="0"/>
              </a:rPr>
              <a:t>@</a:t>
            </a:r>
            <a:r>
              <a:rPr lang="en-US" dirty="0" err="1" smtClean="0">
                <a:solidFill>
                  <a:srgbClr val="6666FF"/>
                </a:solidFill>
                <a:latin typeface="Comic Sans MS" pitchFamily="66" charset="0"/>
              </a:rPr>
              <a:t>agr</a:t>
            </a:r>
            <a:r>
              <a:rPr lang="en-US" dirty="0" smtClean="0">
                <a:solidFill>
                  <a:srgbClr val="6666FF"/>
                </a:solidFill>
                <a:latin typeface="Comic Sans MS" pitchFamily="66" charset="0"/>
              </a:rPr>
              <a:t>.</a:t>
            </a:r>
            <a:r>
              <a:rPr lang="en-GB" dirty="0" smtClean="0">
                <a:solidFill>
                  <a:srgbClr val="6666FF"/>
                </a:solidFill>
                <a:latin typeface="Comic Sans MS" pitchFamily="66" charset="0"/>
              </a:rPr>
              <a:t>uth.gr</a:t>
            </a:r>
            <a:endParaRPr lang="en-GB" dirty="0">
              <a:solidFill>
                <a:srgbClr val="6666FF"/>
              </a:solidFill>
              <a:latin typeface="Comic Sans MS" pitchFamily="66" charset="0"/>
            </a:endParaRPr>
          </a:p>
        </p:txBody>
      </p:sp>
      <p:pic>
        <p:nvPicPr>
          <p:cNvPr id="8" name="J-S BACH Concertos pour 4 clavecins BWV 1065 - YouTub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7224" y="2000240"/>
            <a:ext cx="928694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867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85800" y="101587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dirty="0">
                <a:solidFill>
                  <a:srgbClr val="00B0F0"/>
                </a:solidFill>
                <a:latin typeface="Comic Sans MS" pitchFamily="66" charset="0"/>
              </a:rPr>
              <a:t>ΕΝΤΟΜΑ ΦΙΣΤΙΚΙΑΣ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87388" y="1673223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  <a:t>Κύριοι εχθροί</a:t>
            </a:r>
            <a:b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GB" sz="2400" i="1" dirty="0" err="1">
                <a:solidFill>
                  <a:srgbClr val="66FF33"/>
                </a:solidFill>
                <a:latin typeface="Comic Sans MS" pitchFamily="66" charset="0"/>
              </a:rPr>
              <a:t>Eurytoma</a:t>
            </a:r>
            <a:r>
              <a:rPr lang="en-GB" sz="2400" i="1" dirty="0">
                <a:solidFill>
                  <a:srgbClr val="66FF33"/>
                </a:solidFill>
                <a:latin typeface="Comic Sans MS" pitchFamily="66" charset="0"/>
              </a:rPr>
              <a:t> </a:t>
            </a:r>
            <a:r>
              <a:rPr lang="en-GB" sz="2400" i="1" dirty="0" err="1">
                <a:solidFill>
                  <a:srgbClr val="66FF33"/>
                </a:solidFill>
                <a:latin typeface="Comic Sans MS" pitchFamily="66" charset="0"/>
              </a:rPr>
              <a:t>pistaciae</a:t>
            </a:r>
            <a:r>
              <a:rPr lang="en-GB" sz="2400" i="1" dirty="0">
                <a:solidFill>
                  <a:srgbClr val="66FF33"/>
                </a:solidFill>
                <a:latin typeface="Comic Sans MS" pitchFamily="66" charset="0"/>
              </a:rPr>
              <a:t> </a:t>
            </a:r>
            <a:r>
              <a:rPr lang="en-GB" sz="2400" dirty="0">
                <a:solidFill>
                  <a:srgbClr val="66FF33"/>
                </a:solidFill>
                <a:latin typeface="Comic Sans MS" pitchFamily="66" charset="0"/>
              </a:rPr>
              <a:t>(Hymenoptera: </a:t>
            </a:r>
            <a:r>
              <a:rPr lang="en-GB" sz="2400" dirty="0" err="1">
                <a:solidFill>
                  <a:srgbClr val="66FF33"/>
                </a:solidFill>
                <a:latin typeface="Comic Sans MS" pitchFamily="66" charset="0"/>
              </a:rPr>
              <a:t>Eurytomidae</a:t>
            </a:r>
            <a:r>
              <a:rPr lang="en-GB" sz="2400" dirty="0">
                <a:solidFill>
                  <a:srgbClr val="66FF33"/>
                </a:solidFill>
                <a:latin typeface="Comic Sans MS" pitchFamily="66" charset="0"/>
              </a:rPr>
              <a:t>)</a:t>
            </a:r>
            <a:r>
              <a:rPr lang="el-GR" sz="2400" dirty="0">
                <a:latin typeface="Comic Sans MS" pitchFamily="66" charset="0"/>
              </a:rPr>
              <a:t/>
            </a:r>
            <a:br>
              <a:rPr lang="el-GR" sz="2400" dirty="0">
                <a:latin typeface="Comic Sans MS" pitchFamily="66" charset="0"/>
              </a:rPr>
            </a:br>
            <a:r>
              <a:rPr lang="el-GR" sz="2400" dirty="0" err="1">
                <a:solidFill>
                  <a:srgbClr val="FF0000"/>
                </a:solidFill>
                <a:latin typeface="Comic Sans MS" pitchFamily="66" charset="0"/>
              </a:rPr>
              <a:t>ευρύτομο</a:t>
            </a: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> της φιστικιάς</a:t>
            </a:r>
            <a:br>
              <a:rPr lang="el-GR" sz="24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400" dirty="0" err="1">
                <a:solidFill>
                  <a:srgbClr val="FF33CC"/>
                </a:solidFill>
                <a:latin typeface="Comic Sans MS" pitchFamily="66" charset="0"/>
              </a:rPr>
              <a:t>Ψύλλες</a:t>
            </a:r>
            <a:r>
              <a:rPr lang="el-GR" sz="2400" dirty="0">
                <a:solidFill>
                  <a:srgbClr val="FF33CC"/>
                </a:solidFill>
                <a:latin typeface="Comic Sans MS" pitchFamily="66" charset="0"/>
              </a:rPr>
              <a:t> της φιστικιάς </a:t>
            </a: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>(διάφορα είδη) </a:t>
            </a:r>
            <a:endParaRPr lang="el-GR" sz="2400" i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672772" name="Rectangle 4"/>
          <p:cNvSpPr>
            <a:spLocks noChangeArrowheads="1"/>
          </p:cNvSpPr>
          <p:nvPr/>
        </p:nvSpPr>
        <p:spPr bwMode="auto">
          <a:xfrm>
            <a:off x="615950" y="3244859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  <a:t>Δευτερεύοντες εχθροί</a:t>
            </a:r>
            <a:b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400" i="1" dirty="0">
                <a:solidFill>
                  <a:srgbClr val="FFC000"/>
                </a:solidFill>
                <a:latin typeface="Comic Sans MS" pitchFamily="66" charset="0"/>
              </a:rPr>
              <a:t>Διάφορα </a:t>
            </a:r>
            <a:r>
              <a:rPr lang="el-GR" sz="2400" i="1" dirty="0" err="1">
                <a:solidFill>
                  <a:srgbClr val="FFC000"/>
                </a:solidFill>
                <a:latin typeface="Comic Sans MS" pitchFamily="66" charset="0"/>
              </a:rPr>
              <a:t>ξυλοφάγα</a:t>
            </a:r>
            <a:r>
              <a:rPr lang="el-GR" sz="2400" i="1" dirty="0">
                <a:solidFill>
                  <a:srgbClr val="FFC000"/>
                </a:solidFill>
                <a:latin typeface="Comic Sans MS" pitchFamily="66" charset="0"/>
              </a:rPr>
              <a:t> κολεόπτερα </a:t>
            </a:r>
            <a: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  <a:t>(κυρίως </a:t>
            </a:r>
            <a:r>
              <a:rPr lang="en-US" sz="2400" i="1" dirty="0" err="1">
                <a:solidFill>
                  <a:srgbClr val="FF0000"/>
                </a:solidFill>
                <a:latin typeface="Comic Sans MS" pitchFamily="66" charset="0"/>
              </a:rPr>
              <a:t>Scolytidae</a:t>
            </a:r>
            <a:r>
              <a:rPr lang="en-US" sz="2400" i="1" dirty="0">
                <a:solidFill>
                  <a:srgbClr val="FF0000"/>
                </a:solidFill>
                <a:latin typeface="Comic Sans MS" pitchFamily="66" charset="0"/>
              </a:rPr>
              <a:t>)</a:t>
            </a:r>
            <a:endParaRPr lang="el-GR" sz="2400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7893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F4C34A0E-5C3C-4B63-B486-F6C8A87A6E04}" type="slidenum">
              <a:rPr lang="en-GB" smtClean="0"/>
              <a:pPr/>
              <a:t>10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7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6727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8" descr="Untitled-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0450" y="1463693"/>
            <a:ext cx="379253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50"/>
          <p:cNvSpPr>
            <a:spLocks noChangeArrowheads="1"/>
          </p:cNvSpPr>
          <p:nvPr/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GB" sz="2700" i="1" dirty="0" err="1">
                <a:solidFill>
                  <a:srgbClr val="33CC33"/>
                </a:solidFill>
                <a:latin typeface="Comic Sans MS" pitchFamily="66" charset="0"/>
              </a:rPr>
              <a:t>Eurytoma</a:t>
            </a:r>
            <a:r>
              <a:rPr lang="en-GB" sz="2700" i="1" dirty="0">
                <a:solidFill>
                  <a:srgbClr val="33CC33"/>
                </a:solidFill>
                <a:latin typeface="Comic Sans MS" pitchFamily="66" charset="0"/>
              </a:rPr>
              <a:t> </a:t>
            </a:r>
            <a:r>
              <a:rPr lang="en-GB" sz="2700" i="1" dirty="0" err="1">
                <a:solidFill>
                  <a:srgbClr val="33CC33"/>
                </a:solidFill>
                <a:latin typeface="Comic Sans MS" pitchFamily="66" charset="0"/>
              </a:rPr>
              <a:t>pistaciae</a:t>
            </a:r>
            <a:r>
              <a:rPr lang="en-GB" sz="2700" i="1" dirty="0">
                <a:solidFill>
                  <a:srgbClr val="33CC33"/>
                </a:solidFill>
                <a:latin typeface="Comic Sans MS" pitchFamily="66" charset="0"/>
              </a:rPr>
              <a:t> </a:t>
            </a:r>
            <a:r>
              <a:rPr lang="en-US" sz="2700" dirty="0">
                <a:solidFill>
                  <a:srgbClr val="33CC33"/>
                </a:solidFill>
                <a:latin typeface="Comic Sans MS" pitchFamily="66" charset="0"/>
              </a:rPr>
              <a:t>(Hymenoptera: </a:t>
            </a:r>
            <a:r>
              <a:rPr lang="en-US" sz="2700" dirty="0" err="1">
                <a:solidFill>
                  <a:srgbClr val="33CC33"/>
                </a:solidFill>
                <a:latin typeface="Comic Sans MS" pitchFamily="66" charset="0"/>
              </a:rPr>
              <a:t>Eurytomidae</a:t>
            </a:r>
            <a:r>
              <a:rPr lang="en-US" sz="2700" dirty="0">
                <a:solidFill>
                  <a:srgbClr val="33CC33"/>
                </a:solidFill>
                <a:latin typeface="Comic Sans MS" pitchFamily="66" charset="0"/>
              </a:rPr>
              <a:t>)</a:t>
            </a:r>
            <a:r>
              <a:rPr lang="en-US" sz="2700" i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7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>
                <a:solidFill>
                  <a:srgbClr val="FF0066"/>
                </a:solidFill>
                <a:latin typeface="Comic Sans MS" pitchFamily="66" charset="0"/>
              </a:rPr>
              <a:t>ευρύτομο</a:t>
            </a:r>
            <a:r>
              <a:rPr lang="el-GR" sz="2000" i="1" dirty="0">
                <a:solidFill>
                  <a:srgbClr val="FF0066"/>
                </a:solidFill>
                <a:latin typeface="Comic Sans MS" pitchFamily="66" charset="0"/>
              </a:rPr>
              <a:t> της </a:t>
            </a:r>
            <a:r>
              <a:rPr lang="el-GR" sz="2000" i="1" dirty="0" err="1">
                <a:solidFill>
                  <a:srgbClr val="FF0066"/>
                </a:solidFill>
                <a:latin typeface="Comic Sans MS" pitchFamily="66" charset="0"/>
              </a:rPr>
              <a:t>φυστικιάς</a:t>
            </a:r>
            <a:endParaRPr lang="el-GR" sz="2000" i="1" dirty="0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38916" name="Rectangle 51"/>
          <p:cNvSpPr>
            <a:spLocks noChangeArrowheads="1"/>
          </p:cNvSpPr>
          <p:nvPr/>
        </p:nvSpPr>
        <p:spPr bwMode="auto">
          <a:xfrm>
            <a:off x="395288" y="1765300"/>
            <a:ext cx="4032250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FFC000"/>
                </a:solidFill>
                <a:latin typeface="Comic Sans MS" pitchFamily="66" charset="0"/>
              </a:rPr>
              <a:t>Προσβάλλει μόνο την αμυγδαλιά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00B0F0"/>
                </a:solidFill>
                <a:latin typeface="Comic Sans MS" pitchFamily="66" charset="0"/>
              </a:rPr>
              <a:t>Ακμαίο: 2-3 </a:t>
            </a:r>
            <a:r>
              <a:rPr lang="en-GB" sz="2400" dirty="0">
                <a:solidFill>
                  <a:srgbClr val="00B0F0"/>
                </a:solidFill>
                <a:latin typeface="Comic Sans MS" pitchFamily="66" charset="0"/>
              </a:rPr>
              <a:t>mm </a:t>
            </a:r>
            <a:r>
              <a:rPr lang="el-GR" sz="2400" dirty="0">
                <a:solidFill>
                  <a:srgbClr val="00B0F0"/>
                </a:solidFill>
                <a:latin typeface="Comic Sans MS" pitchFamily="66" charset="0"/>
              </a:rPr>
              <a:t>το θήλυ (υπάρχουν μόνο θήλεα, τα άρρενα είναι σπάνια)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FF33CC"/>
                </a:solidFill>
                <a:latin typeface="Comic Sans MS" pitchFamily="66" charset="0"/>
              </a:rPr>
              <a:t>Προνύμφη: 4-6 </a:t>
            </a:r>
            <a:r>
              <a:rPr lang="en-GB" sz="2400" dirty="0">
                <a:solidFill>
                  <a:srgbClr val="FF33CC"/>
                </a:solidFill>
                <a:latin typeface="Comic Sans MS" pitchFamily="66" charset="0"/>
              </a:rPr>
              <a:t>mm, </a:t>
            </a:r>
            <a:r>
              <a:rPr lang="el-GR" sz="2400" dirty="0">
                <a:solidFill>
                  <a:srgbClr val="FF33CC"/>
                </a:solidFill>
                <a:latin typeface="Comic Sans MS" pitchFamily="66" charset="0"/>
              </a:rPr>
              <a:t>λευκή, </a:t>
            </a:r>
            <a:r>
              <a:rPr lang="el-GR" sz="2400" dirty="0" err="1">
                <a:solidFill>
                  <a:srgbClr val="FF33CC"/>
                </a:solidFill>
                <a:latin typeface="Comic Sans MS" pitchFamily="66" charset="0"/>
              </a:rPr>
              <a:t>άποδη</a:t>
            </a:r>
            <a:r>
              <a:rPr lang="en-GB" sz="2400" dirty="0">
                <a:solidFill>
                  <a:srgbClr val="FF33CC"/>
                </a:solidFill>
                <a:latin typeface="Comic Sans MS" pitchFamily="66" charset="0"/>
              </a:rPr>
              <a:t> (</a:t>
            </a:r>
            <a:r>
              <a:rPr lang="el-GR" sz="2400" u="sng" dirty="0">
                <a:solidFill>
                  <a:srgbClr val="FF33CC"/>
                </a:solidFill>
                <a:latin typeface="Comic Sans MS" pitchFamily="66" charset="0"/>
              </a:rPr>
              <a:t>πάντα μέσα στον καρπό</a:t>
            </a:r>
            <a:r>
              <a:rPr lang="el-GR" sz="2400" dirty="0">
                <a:solidFill>
                  <a:srgbClr val="FF33CC"/>
                </a:solidFill>
                <a:latin typeface="Comic Sans MS" pitchFamily="66" charset="0"/>
              </a:rPr>
              <a:t>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66FF33"/>
                </a:solidFill>
                <a:latin typeface="Comic Sans MS" pitchFamily="66" charset="0"/>
              </a:rPr>
              <a:t>Μια γενεά ανά έτος (ποσοστό του πληθυσμού 1 γενεά/2-3 έτη)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Προσβάλλει αποκλειστικά τον καρπό</a:t>
            </a:r>
          </a:p>
        </p:txBody>
      </p:sp>
      <p:sp>
        <p:nvSpPr>
          <p:cNvPr id="38917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D55541A5-BEEC-4DC3-891C-518E1608C1F5}" type="slidenum">
              <a:rPr lang="en-GB" smtClean="0"/>
              <a:pPr/>
              <a:t>11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8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4" descr="Untitled-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106502"/>
            <a:ext cx="4094163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25" descr="Untitled-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181114"/>
            <a:ext cx="42481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050A7D09-31B9-4CA7-8E50-A73AE2B6F4DD}" type="slidenum">
              <a:rPr lang="en-GB" smtClean="0"/>
              <a:pPr/>
              <a:t>12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4"/>
          <p:cNvSpPr>
            <a:spLocks noChangeArrowheads="1"/>
          </p:cNvSpPr>
          <p:nvPr/>
        </p:nvSpPr>
        <p:spPr bwMode="auto">
          <a:xfrm>
            <a:off x="685800" y="17302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dirty="0">
                <a:solidFill>
                  <a:srgbClr val="CC00CC"/>
                </a:solidFill>
                <a:latin typeface="Comic Sans MS" pitchFamily="66" charset="0"/>
              </a:rPr>
              <a:t>ΕΝΤΟΜΑ ΚΑΣΤΑΝΙΑΣ-ΚΑΡΥΔΙΑΣ</a:t>
            </a:r>
          </a:p>
        </p:txBody>
      </p:sp>
      <p:sp>
        <p:nvSpPr>
          <p:cNvPr id="40963" name="Rectangle 35"/>
          <p:cNvSpPr>
            <a:spLocks noChangeArrowheads="1"/>
          </p:cNvSpPr>
          <p:nvPr/>
        </p:nvSpPr>
        <p:spPr bwMode="auto">
          <a:xfrm>
            <a:off x="687388" y="2173289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  <a:t>Κύριοι εχθροί</a:t>
            </a:r>
            <a:b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sz="2400" i="1" dirty="0">
                <a:solidFill>
                  <a:srgbClr val="66FF33"/>
                </a:solidFill>
                <a:latin typeface="Comic Sans MS" pitchFamily="66" charset="0"/>
              </a:rPr>
              <a:t>Curculio </a:t>
            </a:r>
            <a:r>
              <a:rPr lang="en-US" sz="2400" i="1" dirty="0" err="1">
                <a:solidFill>
                  <a:srgbClr val="66FF33"/>
                </a:solidFill>
                <a:latin typeface="Comic Sans MS" pitchFamily="66" charset="0"/>
              </a:rPr>
              <a:t>elephas</a:t>
            </a:r>
            <a:r>
              <a:rPr lang="en-US" sz="2400" i="1" dirty="0">
                <a:solidFill>
                  <a:srgbClr val="66FF33"/>
                </a:solidFill>
                <a:latin typeface="Comic Sans MS" pitchFamily="66" charset="0"/>
              </a:rPr>
              <a:t>, C. </a:t>
            </a:r>
            <a:r>
              <a:rPr lang="en-US" sz="2400" i="1" dirty="0" err="1">
                <a:solidFill>
                  <a:srgbClr val="66FF33"/>
                </a:solidFill>
                <a:latin typeface="Comic Sans MS" pitchFamily="66" charset="0"/>
              </a:rPr>
              <a:t>nucum</a:t>
            </a:r>
            <a:r>
              <a:rPr lang="en-US" sz="2400" i="1" dirty="0">
                <a:solidFill>
                  <a:srgbClr val="66FF33"/>
                </a:solidFill>
                <a:latin typeface="Comic Sans MS" pitchFamily="66" charset="0"/>
              </a:rPr>
              <a:t> (</a:t>
            </a:r>
            <a:r>
              <a:rPr lang="en-US" sz="2400" i="1" dirty="0" err="1">
                <a:solidFill>
                  <a:srgbClr val="66FF33"/>
                </a:solidFill>
                <a:latin typeface="Comic Sans MS" pitchFamily="66" charset="0"/>
              </a:rPr>
              <a:t>Coleoptera</a:t>
            </a:r>
            <a:r>
              <a:rPr lang="en-US" sz="2400" i="1" dirty="0">
                <a:solidFill>
                  <a:srgbClr val="66FF33"/>
                </a:solidFill>
                <a:latin typeface="Comic Sans MS" pitchFamily="66" charset="0"/>
              </a:rPr>
              <a:t>: </a:t>
            </a:r>
            <a:r>
              <a:rPr lang="en-US" sz="2400" i="1" dirty="0" err="1">
                <a:solidFill>
                  <a:srgbClr val="66FF33"/>
                </a:solidFill>
                <a:latin typeface="Comic Sans MS" pitchFamily="66" charset="0"/>
              </a:rPr>
              <a:t>Curculionidae</a:t>
            </a:r>
            <a:r>
              <a:rPr lang="en-US" sz="2400" i="1" dirty="0">
                <a:solidFill>
                  <a:srgbClr val="66FF33"/>
                </a:solidFill>
                <a:latin typeface="Comic Sans MS" pitchFamily="66" charset="0"/>
              </a:rPr>
              <a:t>)</a:t>
            </a:r>
            <a:r>
              <a:rPr lang="el-GR" sz="2400" dirty="0">
                <a:latin typeface="Comic Sans MS" pitchFamily="66" charset="0"/>
              </a:rPr>
              <a:t/>
            </a:r>
            <a:br>
              <a:rPr lang="el-GR" sz="2400" dirty="0">
                <a:latin typeface="Comic Sans MS" pitchFamily="66" charset="0"/>
              </a:rPr>
            </a:br>
            <a:r>
              <a:rPr lang="el-GR" sz="2400" dirty="0" err="1">
                <a:solidFill>
                  <a:srgbClr val="FF33CC"/>
                </a:solidFill>
                <a:latin typeface="Comic Sans MS" pitchFamily="66" charset="0"/>
              </a:rPr>
              <a:t>βαλάνινος</a:t>
            </a:r>
            <a:r>
              <a:rPr lang="el-GR" sz="2400" dirty="0">
                <a:solidFill>
                  <a:srgbClr val="FF33CC"/>
                </a:solidFill>
                <a:latin typeface="Comic Sans MS" pitchFamily="66" charset="0"/>
              </a:rPr>
              <a:t>, σκουλήκι</a:t>
            </a: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4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Διάφορα Τ</a:t>
            </a:r>
            <a:r>
              <a:rPr lang="en-US" sz="2400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ortricidae</a:t>
            </a:r>
            <a:r>
              <a:rPr lang="el-GR" sz="24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(Lepidoptera)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n-US" sz="24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400" dirty="0" err="1">
                <a:solidFill>
                  <a:srgbClr val="FF0066"/>
                </a:solidFill>
                <a:latin typeface="Comic Sans MS" pitchFamily="66" charset="0"/>
              </a:rPr>
              <a:t>καρπόκαψες</a:t>
            </a:r>
            <a:r>
              <a:rPr lang="el-GR" sz="2400" dirty="0">
                <a:solidFill>
                  <a:srgbClr val="FF0066"/>
                </a:solidFill>
                <a:latin typeface="Comic Sans MS" pitchFamily="66" charset="0"/>
              </a:rPr>
              <a:t> (στην καστανιά)</a:t>
            </a:r>
            <a:endParaRPr lang="el-GR" sz="2400" i="1" dirty="0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476196" name="Rectangle 36"/>
          <p:cNvSpPr>
            <a:spLocks noChangeArrowheads="1"/>
          </p:cNvSpPr>
          <p:nvPr/>
        </p:nvSpPr>
        <p:spPr bwMode="auto">
          <a:xfrm>
            <a:off x="615950" y="4173553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l-GR" sz="2800" i="1" dirty="0">
                <a:solidFill>
                  <a:srgbClr val="00B050"/>
                </a:solidFill>
                <a:latin typeface="Comic Sans MS" pitchFamily="66" charset="0"/>
              </a:rPr>
              <a:t>Δευτερεύοντες εχθροί</a:t>
            </a:r>
            <a: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400" i="1" dirty="0">
                <a:solidFill>
                  <a:srgbClr val="FFC000"/>
                </a:solidFill>
                <a:latin typeface="Comic Sans MS" pitchFamily="66" charset="0"/>
              </a:rPr>
              <a:t>Διάφορα </a:t>
            </a:r>
            <a:r>
              <a:rPr lang="el-GR" sz="2400" i="1" dirty="0" err="1">
                <a:solidFill>
                  <a:srgbClr val="FFC000"/>
                </a:solidFill>
                <a:latin typeface="Comic Sans MS" pitchFamily="66" charset="0"/>
              </a:rPr>
              <a:t>ξυλοφάγα</a:t>
            </a:r>
            <a:r>
              <a:rPr lang="el-GR" sz="2400" i="1" dirty="0">
                <a:solidFill>
                  <a:srgbClr val="FFC000"/>
                </a:solidFill>
                <a:latin typeface="Comic Sans MS" pitchFamily="66" charset="0"/>
              </a:rPr>
              <a:t> (κυρίως </a:t>
            </a:r>
            <a:r>
              <a:rPr lang="en-US" sz="2400" i="1" dirty="0" err="1">
                <a:solidFill>
                  <a:srgbClr val="FFC000"/>
                </a:solidFill>
                <a:latin typeface="Comic Sans MS" pitchFamily="66" charset="0"/>
              </a:rPr>
              <a:t>Scolytidae</a:t>
            </a:r>
            <a:r>
              <a:rPr lang="en-US" sz="2400" i="1" dirty="0">
                <a:solidFill>
                  <a:srgbClr val="FFC000"/>
                </a:solidFill>
                <a:latin typeface="Comic Sans MS" pitchFamily="66" charset="0"/>
              </a:rPr>
              <a:t>)</a:t>
            </a:r>
            <a:endParaRPr lang="el-GR" sz="2400" i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4096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F075F42C-E1CB-4B95-AC53-4C88817AE93A}" type="slidenum">
              <a:rPr lang="en-GB" smtClean="0"/>
              <a:pPr/>
              <a:t>13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6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6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7619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714348" y="333375"/>
            <a:ext cx="788828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2700" i="1" dirty="0">
                <a:solidFill>
                  <a:srgbClr val="CC00FF"/>
                </a:solidFill>
                <a:latin typeface="Comic Sans MS" pitchFamily="66" charset="0"/>
              </a:rPr>
              <a:t>Curculio </a:t>
            </a:r>
            <a:r>
              <a:rPr lang="en-US" sz="2700" i="1" dirty="0" err="1">
                <a:solidFill>
                  <a:srgbClr val="CC00FF"/>
                </a:solidFill>
                <a:latin typeface="Comic Sans MS" pitchFamily="66" charset="0"/>
              </a:rPr>
              <a:t>elephas</a:t>
            </a:r>
            <a:r>
              <a:rPr lang="en-GB" sz="2700" i="1" dirty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n-US" sz="2700" dirty="0">
                <a:solidFill>
                  <a:srgbClr val="CC00FF"/>
                </a:solidFill>
                <a:latin typeface="Comic Sans MS" pitchFamily="66" charset="0"/>
              </a:rPr>
              <a:t>(</a:t>
            </a:r>
            <a:r>
              <a:rPr lang="en-US" sz="2700" dirty="0" err="1">
                <a:solidFill>
                  <a:srgbClr val="CC00FF"/>
                </a:solidFill>
                <a:latin typeface="Comic Sans MS" pitchFamily="66" charset="0"/>
              </a:rPr>
              <a:t>Coleoptera</a:t>
            </a:r>
            <a:r>
              <a:rPr lang="en-US" sz="2700" dirty="0">
                <a:solidFill>
                  <a:srgbClr val="CC00FF"/>
                </a:solidFill>
                <a:latin typeface="Comic Sans MS" pitchFamily="66" charset="0"/>
              </a:rPr>
              <a:t>: </a:t>
            </a:r>
            <a:r>
              <a:rPr lang="en-US" sz="2700" dirty="0" err="1">
                <a:solidFill>
                  <a:srgbClr val="CC00FF"/>
                </a:solidFill>
                <a:latin typeface="Comic Sans MS" pitchFamily="66" charset="0"/>
              </a:rPr>
              <a:t>Curculionidae</a:t>
            </a:r>
            <a:r>
              <a:rPr lang="en-US" sz="2700" dirty="0">
                <a:solidFill>
                  <a:srgbClr val="CC00FF"/>
                </a:solidFill>
                <a:latin typeface="Comic Sans MS" pitchFamily="66" charset="0"/>
              </a:rPr>
              <a:t>)</a:t>
            </a:r>
            <a:r>
              <a:rPr lang="en-US" sz="2700" i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7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>
                <a:solidFill>
                  <a:srgbClr val="FF0066"/>
                </a:solidFill>
                <a:latin typeface="Comic Sans MS" pitchFamily="66" charset="0"/>
              </a:rPr>
              <a:t>βαλάνινος</a:t>
            </a:r>
            <a:r>
              <a:rPr lang="el-GR" sz="2000" i="1" dirty="0">
                <a:solidFill>
                  <a:srgbClr val="FF0066"/>
                </a:solidFill>
                <a:latin typeface="Comic Sans MS" pitchFamily="66" charset="0"/>
              </a:rPr>
              <a:t> των </a:t>
            </a:r>
            <a:r>
              <a:rPr lang="el-GR" sz="2000" i="1" dirty="0" err="1">
                <a:solidFill>
                  <a:srgbClr val="FF0066"/>
                </a:solidFill>
                <a:latin typeface="Comic Sans MS" pitchFamily="66" charset="0"/>
              </a:rPr>
              <a:t>καστάνων</a:t>
            </a:r>
            <a:endParaRPr lang="el-GR" sz="2000" i="1" dirty="0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180975" y="1765300"/>
            <a:ext cx="4103688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200" dirty="0">
                <a:solidFill>
                  <a:srgbClr val="66FF33"/>
                </a:solidFill>
                <a:latin typeface="Comic Sans MS" pitchFamily="66" charset="0"/>
              </a:rPr>
              <a:t>Ξενιστές: κάστανα και βάλανοι διαφόρων δασικών (δρυς κα)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Ακμαίο: μήκος 6-10.5 </a:t>
            </a: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mm,</a:t>
            </a:r>
            <a:r>
              <a:rPr lang="el-GR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τεφρό-καστανό, με ρύγχος λεπτό και μακρύ, ίσο ή μεγαλύτερο από το σώμα στο θήλυ και πιο κοντό στο άρρεν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200" dirty="0">
                <a:solidFill>
                  <a:srgbClr val="FF33CC"/>
                </a:solidFill>
                <a:latin typeface="Comic Sans MS" pitchFamily="66" charset="0"/>
              </a:rPr>
              <a:t>Προνύμφη: λευκή, </a:t>
            </a:r>
            <a:r>
              <a:rPr lang="el-GR" sz="2200" dirty="0" err="1">
                <a:solidFill>
                  <a:srgbClr val="FF33CC"/>
                </a:solidFill>
                <a:latin typeface="Comic Sans MS" pitchFamily="66" charset="0"/>
              </a:rPr>
              <a:t>άποδη</a:t>
            </a:r>
            <a:r>
              <a:rPr lang="el-GR" sz="2200" dirty="0">
                <a:solidFill>
                  <a:srgbClr val="FF33CC"/>
                </a:solidFill>
                <a:latin typeface="Comic Sans MS" pitchFamily="66" charset="0"/>
              </a:rPr>
              <a:t>, </a:t>
            </a:r>
            <a:r>
              <a:rPr lang="el-GR" sz="2200" dirty="0" err="1">
                <a:solidFill>
                  <a:srgbClr val="FF33CC"/>
                </a:solidFill>
                <a:latin typeface="Comic Sans MS" pitchFamily="66" charset="0"/>
              </a:rPr>
              <a:t>κεκαμμένη</a:t>
            </a:r>
            <a:endParaRPr lang="el-GR" sz="2200" dirty="0">
              <a:solidFill>
                <a:srgbClr val="FF33CC"/>
              </a:solidFill>
              <a:latin typeface="Comic Sans MS" pitchFamily="66" charset="0"/>
            </a:endParaRP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200" dirty="0">
                <a:solidFill>
                  <a:srgbClr val="FFC000"/>
                </a:solidFill>
                <a:latin typeface="Comic Sans MS" pitchFamily="66" charset="0"/>
              </a:rPr>
              <a:t>Προσβάλλουν αποκλειστικά τον καρπό</a:t>
            </a:r>
          </a:p>
        </p:txBody>
      </p:sp>
      <p:pic>
        <p:nvPicPr>
          <p:cNvPr id="41988" name="Picture 6" descr="Col_poly_curc_curculio-elephas(F_M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27" y="928688"/>
            <a:ext cx="3641725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7" descr="Curc-larv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5101" y="3922713"/>
            <a:ext cx="3170237" cy="26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78DF11A1-19F3-4584-9004-E22897347134}" type="slidenum">
              <a:rPr lang="en-GB" smtClean="0"/>
              <a:pPr/>
              <a:t>14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Bonilla_image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1" y="390523"/>
            <a:ext cx="3671887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6" descr="Col_poly_curc_curculio-elephas(danno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757632"/>
            <a:ext cx="3960812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7" descr="Col_poly_curc_curculio-elephas(danno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3636983"/>
            <a:ext cx="2382838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2432A10E-4D15-46D8-B1D7-A6CA079C5547}" type="slidenum">
              <a:rPr lang="en-GB" smtClean="0"/>
              <a:pPr/>
              <a:t>15</a:t>
            </a:fld>
            <a:endParaRPr lang="en-GB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57166"/>
            <a:ext cx="37338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cur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2" y="384170"/>
            <a:ext cx="3529012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5" descr="Curculi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57166"/>
            <a:ext cx="3513137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6" descr="Curculio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905148"/>
            <a:ext cx="32956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86644" y="6500834"/>
            <a:ext cx="1905000" cy="457200"/>
          </a:xfrm>
          <a:noFill/>
        </p:spPr>
        <p:txBody>
          <a:bodyPr/>
          <a:lstStyle/>
          <a:p>
            <a:fld id="{1A792AB3-FC18-494E-B793-E1234B8FCFEF}" type="slidenum">
              <a:rPr lang="en-GB" smtClean="0"/>
              <a:pPr/>
              <a:t>16</a:t>
            </a:fld>
            <a:endParaRPr lang="en-GB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29141" y="3571876"/>
            <a:ext cx="431482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curculio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2" y="527047"/>
            <a:ext cx="3816350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5" descr="Curculio_elephas_IMG_97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60350"/>
            <a:ext cx="203041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6" descr="Curculio_elephas_IMG_97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260350"/>
            <a:ext cx="203041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7" descr="curculio-elepha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357563"/>
            <a:ext cx="4273550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10" descr="C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573463"/>
            <a:ext cx="4176713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3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338EC5B0-CA8A-45CD-AA12-AB5F0FA524ED}" type="slidenum">
              <a:rPr lang="en-GB" smtClean="0"/>
              <a:pPr/>
              <a:t>17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sz="2700" i="1" dirty="0" err="1" smtClean="0">
                <a:solidFill>
                  <a:srgbClr val="CC00FF"/>
                </a:solidFill>
                <a:latin typeface="Comic Sans MS" pitchFamily="66" charset="0"/>
              </a:rPr>
              <a:t>Eurytoma</a:t>
            </a:r>
            <a:r>
              <a:rPr lang="en-GB" sz="2700" i="1" dirty="0" smtClean="0">
                <a:solidFill>
                  <a:srgbClr val="CC00FF"/>
                </a:solidFill>
                <a:latin typeface="Comic Sans MS" pitchFamily="66" charset="0"/>
              </a:rPr>
              <a:t> amygdali </a:t>
            </a:r>
            <a:r>
              <a:rPr lang="en-US" sz="2700" dirty="0" smtClean="0">
                <a:solidFill>
                  <a:srgbClr val="CC00FF"/>
                </a:solidFill>
                <a:latin typeface="Comic Sans MS" pitchFamily="66" charset="0"/>
              </a:rPr>
              <a:t>(Hymenoptera: </a:t>
            </a:r>
            <a:r>
              <a:rPr lang="en-US" sz="2700" dirty="0" err="1" smtClean="0">
                <a:solidFill>
                  <a:srgbClr val="CC00FF"/>
                </a:solidFill>
                <a:latin typeface="Comic Sans MS" pitchFamily="66" charset="0"/>
              </a:rPr>
              <a:t>Eurytomidae</a:t>
            </a:r>
            <a:r>
              <a:rPr lang="en-US" sz="2700" dirty="0" smtClean="0">
                <a:solidFill>
                  <a:srgbClr val="CC00FF"/>
                </a:solidFill>
                <a:latin typeface="Comic Sans MS" pitchFamily="66" charset="0"/>
              </a:rPr>
              <a:t>)</a:t>
            </a:r>
            <a:r>
              <a:rPr lang="en-US" sz="2700" i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700" i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 smtClean="0">
                <a:solidFill>
                  <a:srgbClr val="FF3399"/>
                </a:solidFill>
                <a:latin typeface="Comic Sans MS" pitchFamily="66" charset="0"/>
              </a:rPr>
              <a:t>ευρύτομο</a:t>
            </a:r>
            <a:r>
              <a:rPr lang="el-GR" sz="2000" i="1" dirty="0" smtClean="0">
                <a:solidFill>
                  <a:srgbClr val="FF3399"/>
                </a:solidFill>
                <a:latin typeface="Comic Sans MS" pitchFamily="66" charset="0"/>
              </a:rPr>
              <a:t> της αμυγδαλιάς</a:t>
            </a:r>
          </a:p>
        </p:txBody>
      </p:sp>
      <p:pic>
        <p:nvPicPr>
          <p:cNvPr id="29699" name="Picture 21" descr="Eurytoma species phot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219700" y="1325568"/>
            <a:ext cx="3011488" cy="2889250"/>
          </a:xfrm>
          <a:noFill/>
        </p:spPr>
      </p:pic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395288" y="1571612"/>
            <a:ext cx="4535487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FF33CC"/>
                </a:solidFill>
                <a:latin typeface="Comic Sans MS" pitchFamily="66" charset="0"/>
              </a:rPr>
              <a:t>Προσβάλλει μόνο την αμυγδαλιά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66FF33"/>
                </a:solidFill>
                <a:latin typeface="Comic Sans MS" pitchFamily="66" charset="0"/>
              </a:rPr>
              <a:t>Ακμαίο: 4-6 </a:t>
            </a:r>
            <a:r>
              <a:rPr lang="en-GB" sz="2400" dirty="0">
                <a:solidFill>
                  <a:srgbClr val="66FF33"/>
                </a:solidFill>
                <a:latin typeface="Comic Sans MS" pitchFamily="66" charset="0"/>
              </a:rPr>
              <a:t>mm </a:t>
            </a:r>
            <a:r>
              <a:rPr lang="el-GR" sz="2400" dirty="0">
                <a:solidFill>
                  <a:srgbClr val="66FF33"/>
                </a:solidFill>
                <a:latin typeface="Comic Sans MS" pitchFamily="66" charset="0"/>
              </a:rPr>
              <a:t>το άρρεν και 6-8 </a:t>
            </a:r>
            <a:r>
              <a:rPr lang="en-GB" sz="2400" dirty="0">
                <a:solidFill>
                  <a:srgbClr val="66FF33"/>
                </a:solidFill>
                <a:latin typeface="Comic Sans MS" pitchFamily="66" charset="0"/>
              </a:rPr>
              <a:t>mm </a:t>
            </a:r>
            <a:r>
              <a:rPr lang="el-GR" sz="2400" dirty="0">
                <a:solidFill>
                  <a:srgbClr val="66FF33"/>
                </a:solidFill>
                <a:latin typeface="Comic Sans MS" pitchFamily="66" charset="0"/>
              </a:rPr>
              <a:t>το θήλυ (με </a:t>
            </a:r>
            <a:r>
              <a:rPr lang="el-GR" sz="2400" dirty="0" err="1">
                <a:solidFill>
                  <a:srgbClr val="66FF33"/>
                </a:solidFill>
                <a:latin typeface="Comic Sans MS" pitchFamily="66" charset="0"/>
              </a:rPr>
              <a:t>ωοθέτη</a:t>
            </a:r>
            <a:r>
              <a:rPr lang="el-GR" sz="2400" dirty="0">
                <a:solidFill>
                  <a:srgbClr val="66FF33"/>
                </a:solidFill>
                <a:latin typeface="Comic Sans MS" pitchFamily="66" charset="0"/>
              </a:rPr>
              <a:t>), μαύρο γυαλιστερό, πτέρυγες διαφανείς με μια μικρή καστανή κηλίδα, </a:t>
            </a:r>
            <a:r>
              <a:rPr lang="en-GB" sz="2400" dirty="0" err="1">
                <a:solidFill>
                  <a:srgbClr val="66FF33"/>
                </a:solidFill>
                <a:latin typeface="Comic Sans MS" pitchFamily="66" charset="0"/>
              </a:rPr>
              <a:t>Apocrita</a:t>
            </a:r>
            <a:endParaRPr lang="el-GR" sz="2400" dirty="0">
              <a:solidFill>
                <a:srgbClr val="66FF33"/>
              </a:solidFill>
              <a:latin typeface="Comic Sans MS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Προνύμφη: 5-7 </a:t>
            </a:r>
            <a:r>
              <a:rPr lang="en-GB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mm, </a:t>
            </a:r>
            <a:r>
              <a:rPr lang="el-G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λευκή, </a:t>
            </a:r>
            <a:r>
              <a:rPr lang="el-GR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άποδη</a:t>
            </a:r>
            <a:r>
              <a:rPr lang="en-GB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 (</a:t>
            </a:r>
            <a:r>
              <a:rPr lang="el-GR" sz="2400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πάντα μέσα στο αμύγδαλο</a:t>
            </a:r>
            <a:r>
              <a:rPr lang="el-G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Μια γενεά ανά έτος (ποσοστό του πληθυσμού 1 γενεά/2-3 έτη)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FFC000"/>
                </a:solidFill>
                <a:latin typeface="Comic Sans MS" pitchFamily="66" charset="0"/>
              </a:rPr>
              <a:t>Προσβάλλει αποκλειστικά τους καρπούς</a:t>
            </a:r>
          </a:p>
        </p:txBody>
      </p:sp>
      <p:sp>
        <p:nvSpPr>
          <p:cNvPr id="29702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3964A1BE-C52F-4740-9C59-8D87F70D9B19}" type="slidenum">
              <a:rPr lang="en-GB" smtClean="0"/>
              <a:pPr/>
              <a:t>2</a:t>
            </a:fld>
            <a:endParaRPr lang="en-GB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4429132"/>
            <a:ext cx="246697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Untitled-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85728"/>
            <a:ext cx="3529013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6" descr="Untitled-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250825"/>
            <a:ext cx="4402138" cy="620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8" descr="Untitled-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900" y="3189309"/>
            <a:ext cx="321151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F6A1B251-637C-4FF5-9378-91A1D376BB31}" type="slidenum">
              <a:rPr lang="en-GB" smtClean="0"/>
              <a:pPr/>
              <a:t>3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Untitled-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7967" y="1106502"/>
            <a:ext cx="3698875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5" descr="Untitled-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285860"/>
            <a:ext cx="4464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02AE36B1-ED14-4C2D-AF21-7F498873BF51}" type="slidenum">
              <a:rPr lang="en-GB" smtClean="0"/>
              <a:pPr/>
              <a:t>4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446213"/>
            <a:ext cx="7315200" cy="4340225"/>
          </a:xfrm>
          <a:noFill/>
        </p:spPr>
        <p:txBody>
          <a:bodyPr/>
          <a:lstStyle/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Πολυφάγο (συχνότερα </a:t>
            </a:r>
            <a:r>
              <a:rPr lang="en-US" sz="2400" dirty="0" err="1" smtClean="0">
                <a:solidFill>
                  <a:srgbClr val="FFC000"/>
                </a:solidFill>
                <a:latin typeface="Comic Sans MS" pitchFamily="66" charset="0"/>
              </a:rPr>
              <a:t>Rosaceae</a:t>
            </a:r>
            <a:r>
              <a:rPr lang="en-US" sz="2400" dirty="0" smtClean="0">
                <a:solidFill>
                  <a:srgbClr val="FFC000"/>
                </a:solidFill>
                <a:latin typeface="Comic Sans MS" pitchFamily="66" charset="0"/>
              </a:rPr>
              <a:t>)</a:t>
            </a:r>
            <a:endParaRPr lang="el-GR" sz="24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n-US" sz="2400" dirty="0" smtClean="0">
                <a:solidFill>
                  <a:srgbClr val="66FF33"/>
                </a:solidFill>
                <a:latin typeface="Comic Sans MS" pitchFamily="66" charset="0"/>
              </a:rPr>
              <a:t>1</a:t>
            </a:r>
            <a:r>
              <a:rPr lang="el-GR" sz="2400" dirty="0" smtClean="0">
                <a:solidFill>
                  <a:srgbClr val="66FF33"/>
                </a:solidFill>
                <a:latin typeface="Comic Sans MS" pitchFamily="66" charset="0"/>
              </a:rPr>
              <a:t> γενιά,</a:t>
            </a:r>
            <a:r>
              <a:rPr lang="en-US" sz="2400" dirty="0" smtClean="0">
                <a:solidFill>
                  <a:srgbClr val="66FF33"/>
                </a:solidFill>
                <a:latin typeface="Comic Sans MS" pitchFamily="66" charset="0"/>
              </a:rPr>
              <a:t> </a:t>
            </a:r>
            <a:r>
              <a:rPr lang="el-GR" sz="2400" dirty="0" smtClean="0">
                <a:solidFill>
                  <a:srgbClr val="66FF33"/>
                </a:solidFill>
                <a:latin typeface="Comic Sans MS" pitchFamily="66" charset="0"/>
              </a:rPr>
              <a:t>διαχειμάζει ως νύμφη 2ου σταδίου.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Ενήλικα: Μάρτιο με Απρίλιο και ωριμάζουν από αρχές Ιουνίου.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FF33CC"/>
                </a:solidFill>
                <a:latin typeface="Comic Sans MS" pitchFamily="66" charset="0"/>
              </a:rPr>
              <a:t>Θήλεα ωοζωοτόκα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Έρπουσες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(</a:t>
            </a:r>
            <a:r>
              <a:rPr lang="el-GR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κινητές) Ιούνιο με Ιούλιο. 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92D050"/>
                </a:solidFill>
                <a:latin typeface="Comic Sans MS" pitchFamily="66" charset="0"/>
              </a:rPr>
              <a:t>Φυσικοί εχθροί (διάφορα </a:t>
            </a:r>
            <a:r>
              <a:rPr lang="el-GR" sz="2400" dirty="0" err="1" smtClean="0">
                <a:solidFill>
                  <a:srgbClr val="92D050"/>
                </a:solidFill>
                <a:latin typeface="Comic Sans MS" pitchFamily="66" charset="0"/>
              </a:rPr>
              <a:t>παρασιτοειδή</a:t>
            </a:r>
            <a:r>
              <a:rPr lang="el-GR" sz="2400" dirty="0" smtClean="0">
                <a:solidFill>
                  <a:srgbClr val="92D050"/>
                </a:solidFill>
                <a:latin typeface="Comic Sans MS" pitchFamily="66" charset="0"/>
              </a:rPr>
              <a:t>, αρπακτικά)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Θερινά έλαια (και για τις διαχειμάζουσες μορφές) ή </a:t>
            </a:r>
            <a:r>
              <a:rPr lang="el-GR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οργανοφωσφορικά</a:t>
            </a:r>
            <a:r>
              <a:rPr lang="el-GR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τον Ι</a:t>
            </a:r>
            <a:r>
              <a:rPr lang="en-GB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o</a:t>
            </a:r>
            <a:r>
              <a:rPr lang="el-GR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ύλιο</a:t>
            </a:r>
            <a:r>
              <a:rPr lang="el-GR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(νεαρές νύμφες)</a:t>
            </a:r>
          </a:p>
        </p:txBody>
      </p:sp>
      <p:sp>
        <p:nvSpPr>
          <p:cNvPr id="32771" name="Rectangle 4"/>
          <p:cNvSpPr>
            <a:spLocks noGrp="1" noChangeArrowheads="1"/>
          </p:cNvSpPr>
          <p:nvPr>
            <p:ph type="title"/>
          </p:nvPr>
        </p:nvSpPr>
        <p:spPr>
          <a:xfrm>
            <a:off x="644525" y="188913"/>
            <a:ext cx="8213725" cy="889000"/>
          </a:xfrm>
          <a:noFill/>
        </p:spPr>
        <p:txBody>
          <a:bodyPr/>
          <a:lstStyle/>
          <a:p>
            <a:pPr eaLnBrk="1" hangingPunct="1"/>
            <a:r>
              <a:rPr lang="en-US" sz="2800" i="1" dirty="0" err="1" smtClean="0">
                <a:solidFill>
                  <a:srgbClr val="6666FF"/>
                </a:solidFill>
                <a:latin typeface="Comic Sans MS" pitchFamily="66" charset="0"/>
              </a:rPr>
              <a:t>Spaerolecanium</a:t>
            </a:r>
            <a:r>
              <a:rPr lang="en-US" sz="2800" i="1" dirty="0" smtClean="0">
                <a:solidFill>
                  <a:srgbClr val="6666FF"/>
                </a:solidFill>
                <a:latin typeface="Comic Sans MS" pitchFamily="66" charset="0"/>
              </a:rPr>
              <a:t> </a:t>
            </a:r>
            <a:r>
              <a:rPr lang="en-US" sz="2800" i="1" dirty="0" err="1" smtClean="0">
                <a:solidFill>
                  <a:srgbClr val="6666FF"/>
                </a:solidFill>
                <a:latin typeface="Comic Sans MS" pitchFamily="66" charset="0"/>
              </a:rPr>
              <a:t>prunastri</a:t>
            </a:r>
            <a:r>
              <a:rPr lang="en-US" sz="2800" i="1" dirty="0" smtClean="0">
                <a:solidFill>
                  <a:srgbClr val="6666FF"/>
                </a:solidFill>
                <a:latin typeface="Comic Sans MS" pitchFamily="66" charset="0"/>
              </a:rPr>
              <a:t> </a:t>
            </a:r>
            <a:r>
              <a:rPr lang="en-US" sz="2800" dirty="0" smtClean="0">
                <a:solidFill>
                  <a:srgbClr val="6666FF"/>
                </a:solidFill>
                <a:latin typeface="Comic Sans MS" pitchFamily="66" charset="0"/>
              </a:rPr>
              <a:t>(</a:t>
            </a:r>
            <a:r>
              <a:rPr lang="en-US" sz="2800" dirty="0" err="1" smtClean="0">
                <a:solidFill>
                  <a:srgbClr val="6666FF"/>
                </a:solidFill>
                <a:latin typeface="Comic Sans MS" pitchFamily="66" charset="0"/>
              </a:rPr>
              <a:t>Hemiptera</a:t>
            </a:r>
            <a:r>
              <a:rPr lang="en-US" sz="2800" dirty="0" smtClean="0">
                <a:solidFill>
                  <a:srgbClr val="6666FF"/>
                </a:solidFill>
                <a:latin typeface="Comic Sans MS" pitchFamily="66" charset="0"/>
              </a:rPr>
              <a:t>: </a:t>
            </a:r>
            <a:r>
              <a:rPr lang="en-US" sz="2800" dirty="0" err="1" smtClean="0">
                <a:solidFill>
                  <a:srgbClr val="6666FF"/>
                </a:solidFill>
                <a:latin typeface="Comic Sans MS" pitchFamily="66" charset="0"/>
              </a:rPr>
              <a:t>Coccidae</a:t>
            </a:r>
            <a:r>
              <a:rPr lang="en-US" sz="2800" dirty="0" smtClean="0">
                <a:solidFill>
                  <a:srgbClr val="6666FF"/>
                </a:solidFill>
                <a:latin typeface="Comic Sans MS" pitchFamily="66" charset="0"/>
              </a:rPr>
              <a:t>)</a:t>
            </a:r>
            <a:r>
              <a:rPr lang="en-US" sz="2800" i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800" i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 smtClean="0">
                <a:solidFill>
                  <a:srgbClr val="FF0066"/>
                </a:solidFill>
                <a:latin typeface="Comic Sans MS" pitchFamily="66" charset="0"/>
              </a:rPr>
              <a:t>σφαιρολεκάνιο</a:t>
            </a:r>
            <a:endParaRPr lang="el-GR" sz="2000" i="1" dirty="0" smtClean="0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32772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29385D9D-AE30-4D61-8D83-5685B26DFC54}" type="slidenum">
              <a:rPr lang="en-GB" smtClean="0"/>
              <a:pPr/>
              <a:t>5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641475" y="4881586"/>
            <a:ext cx="6818313" cy="1905000"/>
          </a:xfrm>
          <a:noFill/>
        </p:spPr>
        <p:txBody>
          <a:bodyPr/>
          <a:lstStyle/>
          <a:p>
            <a:pPr marL="342900" indent="-342900"/>
            <a:r>
              <a:rPr lang="el-GR" sz="2200" dirty="0" smtClean="0">
                <a:solidFill>
                  <a:srgbClr val="FF33CC"/>
                </a:solidFill>
                <a:latin typeface="Comic Sans MS" pitchFamily="66" charset="0"/>
              </a:rPr>
              <a:t>Ημισφαιρικό σώμα που όταν είναι σε ηλικία ζωοτοκίας έχει χρώμα μαύρο λαμπερό και διαστάσεις 3.5 Χ 2.5 </a:t>
            </a:r>
            <a:r>
              <a:rPr lang="en-US" sz="2200" dirty="0" smtClean="0">
                <a:solidFill>
                  <a:srgbClr val="FF33CC"/>
                </a:solidFill>
                <a:latin typeface="Comic Sans MS" pitchFamily="66" charset="0"/>
              </a:rPr>
              <a:t>mm.</a:t>
            </a:r>
            <a:endParaRPr lang="el-GR" sz="2200" dirty="0" smtClean="0">
              <a:solidFill>
                <a:srgbClr val="FF33CC"/>
              </a:solidFill>
              <a:latin typeface="Comic Sans MS" pitchFamily="66" charset="0"/>
            </a:endParaRPr>
          </a:p>
        </p:txBody>
      </p:sp>
      <p:pic>
        <p:nvPicPr>
          <p:cNvPr id="33795" name="Picture 5" descr="σάρωση0001"/>
          <p:cNvPicPr>
            <a:picLocks noChangeAspect="1" noChangeArrowheads="1"/>
          </p:cNvPicPr>
          <p:nvPr/>
        </p:nvPicPr>
        <p:blipFill>
          <a:blip r:embed="rId2"/>
          <a:srcRect l="3253" t="8051" r="6508" b="8051"/>
          <a:stretch>
            <a:fillRect/>
          </a:stretch>
        </p:blipFill>
        <p:spPr bwMode="auto">
          <a:xfrm>
            <a:off x="2020888" y="1162057"/>
            <a:ext cx="5218112" cy="326707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33796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A97DCE43-25A2-4698-9B59-8780A8EDB523}" type="slidenum">
              <a:rPr lang="en-GB" smtClean="0"/>
              <a:pPr/>
              <a:t>6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266844"/>
            <a:ext cx="8229600" cy="4876800"/>
          </a:xfrm>
          <a:noFill/>
        </p:spPr>
        <p:txBody>
          <a:bodyPr/>
          <a:lstStyle/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66FF33"/>
                </a:solidFill>
                <a:latin typeface="Comic Sans MS" pitchFamily="66" charset="0"/>
              </a:rPr>
              <a:t>Πολυφάγο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00B0F0"/>
                </a:solidFill>
                <a:latin typeface="Comic Sans MS" pitchFamily="66" charset="0"/>
              </a:rPr>
              <a:t>Ακμαίο 2-3 </a:t>
            </a:r>
            <a:r>
              <a:rPr lang="en-US" sz="2400" dirty="0" smtClean="0">
                <a:solidFill>
                  <a:srgbClr val="00B0F0"/>
                </a:solidFill>
                <a:latin typeface="Comic Sans MS" pitchFamily="66" charset="0"/>
              </a:rPr>
              <a:t>mm, </a:t>
            </a:r>
            <a:r>
              <a:rPr lang="el-GR" sz="2400" dirty="0" smtClean="0">
                <a:solidFill>
                  <a:srgbClr val="00B0F0"/>
                </a:solidFill>
                <a:latin typeface="Comic Sans MS" pitchFamily="66" charset="0"/>
              </a:rPr>
              <a:t>καστανό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FF33CC"/>
                </a:solidFill>
                <a:latin typeface="Comic Sans MS" pitchFamily="66" charset="0"/>
              </a:rPr>
              <a:t>Προνύμφη 3-5 </a:t>
            </a:r>
            <a:r>
              <a:rPr lang="en-US" sz="2400" dirty="0" smtClean="0">
                <a:solidFill>
                  <a:srgbClr val="FF33CC"/>
                </a:solidFill>
                <a:latin typeface="Comic Sans MS" pitchFamily="66" charset="0"/>
              </a:rPr>
              <a:t>mm, </a:t>
            </a:r>
            <a:r>
              <a:rPr lang="el-GR" sz="2400" dirty="0" smtClean="0">
                <a:solidFill>
                  <a:srgbClr val="FF33CC"/>
                </a:solidFill>
                <a:latin typeface="Comic Sans MS" pitchFamily="66" charset="0"/>
              </a:rPr>
              <a:t>λευκή, </a:t>
            </a:r>
            <a:r>
              <a:rPr lang="el-GR" sz="2400" dirty="0" err="1" smtClean="0">
                <a:solidFill>
                  <a:srgbClr val="FF33CC"/>
                </a:solidFill>
                <a:latin typeface="Comic Sans MS" pitchFamily="66" charset="0"/>
              </a:rPr>
              <a:t>ευκέφαλη</a:t>
            </a:r>
            <a:r>
              <a:rPr lang="el-GR" sz="2400" dirty="0" smtClean="0">
                <a:solidFill>
                  <a:srgbClr val="FF33CC"/>
                </a:solidFill>
                <a:latin typeface="Comic Sans MS" pitchFamily="66" charset="0"/>
              </a:rPr>
              <a:t>, </a:t>
            </a:r>
            <a:r>
              <a:rPr lang="el-GR" sz="2400" dirty="0" err="1" smtClean="0">
                <a:solidFill>
                  <a:srgbClr val="FF33CC"/>
                </a:solidFill>
                <a:latin typeface="Comic Sans MS" pitchFamily="66" charset="0"/>
              </a:rPr>
              <a:t>άποδη</a:t>
            </a:r>
            <a:endParaRPr lang="el-GR" sz="2400" dirty="0" smtClean="0">
              <a:solidFill>
                <a:srgbClr val="FF33CC"/>
              </a:solidFill>
              <a:latin typeface="Comic Sans MS" pitchFamily="66" charset="0"/>
            </a:endParaRP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n-US" sz="2400" dirty="0" smtClean="0">
                <a:solidFill>
                  <a:srgbClr val="FFC000"/>
                </a:solidFill>
                <a:latin typeface="Comic Sans MS" pitchFamily="66" charset="0"/>
              </a:rPr>
              <a:t>2 </a:t>
            </a: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γενιές, διαχειμάζει ως ανεπτυγμένη προνύμφη στην στοά της.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Την άνοιξη τα ενήλικα τρώνε οφθαλμούς και φλοιό τρυφερών βλαστών.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92D050"/>
                </a:solidFill>
                <a:latin typeface="Comic Sans MS" pitchFamily="66" charset="0"/>
              </a:rPr>
              <a:t>Ανοίγουν μητρική στοά και ωοτοκεί κατά μήκος της σε </a:t>
            </a:r>
            <a:r>
              <a:rPr lang="el-GR" sz="2400" dirty="0" err="1" smtClean="0">
                <a:solidFill>
                  <a:srgbClr val="92D050"/>
                </a:solidFill>
                <a:latin typeface="Comic Sans MS" pitchFamily="66" charset="0"/>
              </a:rPr>
              <a:t>βοθρία</a:t>
            </a:r>
            <a:endParaRPr lang="el-GR" sz="2400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CC00CC"/>
                </a:solidFill>
                <a:latin typeface="Comic Sans MS" pitchFamily="66" charset="0"/>
              </a:rPr>
              <a:t>Αργότερα ανοίγουν θυγατρικές στοές, κάθετες στην μητρική που στη συνέχεια αποκλίνουν</a:t>
            </a:r>
          </a:p>
        </p:txBody>
      </p:sp>
      <p:sp>
        <p:nvSpPr>
          <p:cNvPr id="34819" name="Rectangle 4"/>
          <p:cNvSpPr>
            <a:spLocks noGrp="1" noChangeArrowheads="1"/>
          </p:cNvSpPr>
          <p:nvPr>
            <p:ph type="title"/>
          </p:nvPr>
        </p:nvSpPr>
        <p:spPr>
          <a:xfrm>
            <a:off x="644525" y="188913"/>
            <a:ext cx="8213725" cy="889000"/>
          </a:xfrm>
          <a:noFill/>
        </p:spPr>
        <p:txBody>
          <a:bodyPr/>
          <a:lstStyle/>
          <a:p>
            <a:pPr eaLnBrk="1" hangingPunct="1"/>
            <a:r>
              <a:rPr lang="en-US" sz="2800" i="1" dirty="0" err="1" smtClean="0">
                <a:solidFill>
                  <a:srgbClr val="6666FF"/>
                </a:solidFill>
                <a:latin typeface="Comic Sans MS" pitchFamily="66" charset="0"/>
              </a:rPr>
              <a:t>Scolytus</a:t>
            </a:r>
            <a:r>
              <a:rPr lang="en-US" sz="2800" i="1" dirty="0" smtClean="0">
                <a:solidFill>
                  <a:srgbClr val="6666FF"/>
                </a:solidFill>
                <a:latin typeface="Comic Sans MS" pitchFamily="66" charset="0"/>
              </a:rPr>
              <a:t> </a:t>
            </a:r>
            <a:r>
              <a:rPr lang="en-US" sz="2800" i="1" dirty="0" err="1" smtClean="0">
                <a:solidFill>
                  <a:srgbClr val="6666FF"/>
                </a:solidFill>
                <a:latin typeface="Comic Sans MS" pitchFamily="66" charset="0"/>
              </a:rPr>
              <a:t>rugulosus</a:t>
            </a:r>
            <a:r>
              <a:rPr lang="en-US" sz="2800" i="1" dirty="0" smtClean="0">
                <a:solidFill>
                  <a:srgbClr val="6666FF"/>
                </a:solidFill>
                <a:latin typeface="Comic Sans MS" pitchFamily="66" charset="0"/>
              </a:rPr>
              <a:t> </a:t>
            </a:r>
            <a:r>
              <a:rPr lang="en-US" sz="2800" dirty="0" smtClean="0">
                <a:solidFill>
                  <a:srgbClr val="6666FF"/>
                </a:solidFill>
                <a:latin typeface="Comic Sans MS" pitchFamily="66" charset="0"/>
              </a:rPr>
              <a:t>(Coleoptera: </a:t>
            </a:r>
            <a:r>
              <a:rPr lang="en-US" sz="2800" dirty="0" err="1" smtClean="0">
                <a:solidFill>
                  <a:srgbClr val="6666FF"/>
                </a:solidFill>
                <a:latin typeface="Comic Sans MS" pitchFamily="66" charset="0"/>
              </a:rPr>
              <a:t>Scolytidae</a:t>
            </a:r>
            <a:r>
              <a:rPr lang="en-US" sz="2800" dirty="0" smtClean="0">
                <a:solidFill>
                  <a:srgbClr val="6666FF"/>
                </a:solidFill>
                <a:latin typeface="Comic Sans MS" pitchFamily="66" charset="0"/>
              </a:rPr>
              <a:t>)</a:t>
            </a:r>
            <a:r>
              <a:rPr lang="en-US" sz="2800" i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800" i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 smtClean="0">
                <a:solidFill>
                  <a:srgbClr val="FF0066"/>
                </a:solidFill>
                <a:latin typeface="Comic Sans MS" pitchFamily="66" charset="0"/>
              </a:rPr>
              <a:t>σκολύτης</a:t>
            </a:r>
            <a:endParaRPr lang="el-GR" sz="2000" i="1" dirty="0" smtClean="0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34820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1A0EFA9E-7869-47FB-82B2-D59FDEA859EB}" type="slidenum">
              <a:rPr lang="en-GB" smtClean="0"/>
              <a:pPr/>
              <a:t>7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>
          <a:xfrm>
            <a:off x="581025" y="325438"/>
            <a:ext cx="8001000" cy="889000"/>
          </a:xfrm>
          <a:noFill/>
        </p:spPr>
        <p:txBody>
          <a:bodyPr anchor="ctr"/>
          <a:lstStyle/>
          <a:p>
            <a:r>
              <a:rPr lang="en-US" sz="2800" i="1" dirty="0" err="1" smtClean="0">
                <a:solidFill>
                  <a:srgbClr val="33CC33"/>
                </a:solidFill>
                <a:latin typeface="Comic Sans MS" pitchFamily="66" charset="0"/>
              </a:rPr>
              <a:t>Scolytus</a:t>
            </a:r>
            <a:r>
              <a:rPr lang="en-US" sz="2800" i="1" dirty="0" smtClean="0">
                <a:solidFill>
                  <a:srgbClr val="33CC33"/>
                </a:solidFill>
                <a:latin typeface="Comic Sans MS" pitchFamily="66" charset="0"/>
              </a:rPr>
              <a:t> amygdali</a:t>
            </a:r>
            <a:r>
              <a:rPr lang="el-GR" sz="2800" i="1" dirty="0" smtClean="0">
                <a:solidFill>
                  <a:srgbClr val="33CC33"/>
                </a:solidFill>
                <a:latin typeface="Comic Sans MS" pitchFamily="66" charset="0"/>
              </a:rPr>
              <a:t> </a:t>
            </a:r>
            <a:r>
              <a:rPr lang="en-US" sz="2800" dirty="0" smtClean="0">
                <a:solidFill>
                  <a:srgbClr val="33CC33"/>
                </a:solidFill>
                <a:latin typeface="Comic Sans MS" pitchFamily="66" charset="0"/>
              </a:rPr>
              <a:t>(</a:t>
            </a:r>
            <a:r>
              <a:rPr lang="en-US" sz="2800" dirty="0" err="1" smtClean="0">
                <a:solidFill>
                  <a:srgbClr val="33CC33"/>
                </a:solidFill>
                <a:latin typeface="Comic Sans MS" pitchFamily="66" charset="0"/>
              </a:rPr>
              <a:t>Coleoptera</a:t>
            </a:r>
            <a:r>
              <a:rPr lang="en-US" sz="2800" dirty="0" smtClean="0">
                <a:solidFill>
                  <a:srgbClr val="33CC33"/>
                </a:solidFill>
                <a:latin typeface="Comic Sans MS" pitchFamily="66" charset="0"/>
              </a:rPr>
              <a:t>: </a:t>
            </a:r>
            <a:r>
              <a:rPr lang="en-US" sz="2800" dirty="0" err="1" smtClean="0">
                <a:solidFill>
                  <a:srgbClr val="33CC33"/>
                </a:solidFill>
                <a:latin typeface="Comic Sans MS" pitchFamily="66" charset="0"/>
              </a:rPr>
              <a:t>Scolytidae</a:t>
            </a:r>
            <a:r>
              <a:rPr lang="en-US" sz="2800" dirty="0" smtClean="0">
                <a:solidFill>
                  <a:srgbClr val="33CC33"/>
                </a:solidFill>
                <a:latin typeface="Comic Sans MS" pitchFamily="66" charset="0"/>
              </a:rPr>
              <a:t>)</a:t>
            </a:r>
            <a:endParaRPr lang="el-GR" sz="2800" dirty="0" smtClean="0">
              <a:solidFill>
                <a:srgbClr val="33CC33"/>
              </a:solidFill>
              <a:latin typeface="Comic Sans MS" pitchFamily="66" charset="0"/>
            </a:endParaRPr>
          </a:p>
        </p:txBody>
      </p:sp>
      <p:pic>
        <p:nvPicPr>
          <p:cNvPr id="35845" name="Picture 7" descr="49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0191" y="4005263"/>
            <a:ext cx="96043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9" descr="shotbore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680" y="4176733"/>
            <a:ext cx="2952750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10" descr="shotborer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500174"/>
            <a:ext cx="2667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11" descr="imag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95741" y="5734050"/>
            <a:ext cx="10763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0" name="9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BFAE9533-94D8-469D-9E56-7ED996B6F621}" type="slidenum">
              <a:rPr lang="en-GB" smtClean="0"/>
              <a:pPr/>
              <a:t>8</a:t>
            </a:fld>
            <a:endParaRPr lang="en-GB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1357298"/>
            <a:ext cx="157162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4071942"/>
            <a:ext cx="32099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34" y="1400176"/>
            <a:ext cx="324802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6" descr="7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6205" y="3213100"/>
            <a:ext cx="129063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8" descr="col_scoly_scolyt-rugul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404813"/>
            <a:ext cx="1651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9" descr="galleries-s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214686"/>
            <a:ext cx="2376487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10" descr="FrutasFigura1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590550"/>
            <a:ext cx="32099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Picture 11" descr="scolytus-rugulosus03taladrillofrutal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16842" y="5013325"/>
            <a:ext cx="12700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4" name="9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C25D4130-C4F4-4DB1-A585-5FCBCD0E4B85}" type="slidenum">
              <a:rPr lang="en-GB" smtClean="0"/>
              <a:pPr/>
              <a:t>9</a:t>
            </a:fld>
            <a:endParaRPr lang="en-GB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868" y="571480"/>
            <a:ext cx="15621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5454" y="571480"/>
            <a:ext cx="152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05143" y="3429000"/>
            <a:ext cx="42386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384</Words>
  <PresentationFormat>Προβολή στην οθόνη (4:3)</PresentationFormat>
  <Paragraphs>62</Paragraphs>
  <Slides>17</Slides>
  <Notes>0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Διαφάνεια 1</vt:lpstr>
      <vt:lpstr>Eurytoma amygdali (Hymenoptera: Eurytomidae) ευρύτομο της αμυγδαλιάς</vt:lpstr>
      <vt:lpstr>Διαφάνεια 3</vt:lpstr>
      <vt:lpstr>Διαφάνεια 4</vt:lpstr>
      <vt:lpstr>Spaerolecanium prunastri (Hemiptera: Coccidae) σφαιρολεκάνιο</vt:lpstr>
      <vt:lpstr>Διαφάνεια 6</vt:lpstr>
      <vt:lpstr>Scolytus rugulosus (Coleoptera: Scolytidae) σκολύτης</vt:lpstr>
      <vt:lpstr>Scolytus amygdali (Coleoptera: Scolytidae)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Sony Vaio 1112</dc:creator>
  <cp:lastModifiedBy>Sony Vaio 1112</cp:lastModifiedBy>
  <cp:revision>12</cp:revision>
  <dcterms:created xsi:type="dcterms:W3CDTF">2014-02-26T08:56:10Z</dcterms:created>
  <dcterms:modified xsi:type="dcterms:W3CDTF">2014-06-18T08:27:07Z</dcterms:modified>
</cp:coreProperties>
</file>