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8.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90" r:id="rId19"/>
    <p:sldId id="273" r:id="rId20"/>
    <p:sldId id="281" r:id="rId21"/>
    <p:sldId id="284" r:id="rId22"/>
    <p:sldId id="282" r:id="rId23"/>
    <p:sldId id="283" r:id="rId24"/>
    <p:sldId id="285" r:id="rId25"/>
    <p:sldId id="289" r:id="rId26"/>
    <p:sldId id="308" r:id="rId27"/>
    <p:sldId id="291" r:id="rId28"/>
    <p:sldId id="321" r:id="rId29"/>
    <p:sldId id="322" r:id="rId30"/>
    <p:sldId id="323" r:id="rId31"/>
    <p:sldId id="324" r:id="rId32"/>
    <p:sldId id="325" r:id="rId33"/>
    <p:sldId id="292" r:id="rId34"/>
    <p:sldId id="317" r:id="rId35"/>
    <p:sldId id="318" r:id="rId36"/>
    <p:sldId id="319" r:id="rId37"/>
    <p:sldId id="280" r:id="rId38"/>
  </p:sldIdLst>
  <p:sldSz cx="9144000" cy="6858000" type="screen4x3"/>
  <p:notesSz cx="6858000" cy="9144000"/>
  <p:custDataLst>
    <p:tags r:id="rId4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092"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325666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10" Type="http://schemas.openxmlformats.org/officeDocument/2006/relationships/image" Target="../media/image5.png"/><Relationship Id="rId4" Type="http://schemas.openxmlformats.org/officeDocument/2006/relationships/tags" Target="../tags/tag22.xml"/><Relationship Id="rId9"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5.pn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10.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5.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9.xml"/><Relationship Id="rId7"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45.xml"/><Relationship Id="rId7" Type="http://schemas.openxmlformats.org/officeDocument/2006/relationships/slideLayout" Target="../slideLayouts/slideLayout8.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s/_rels/slide16.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notesSlide" Target="../notesSlides/notesSlide14.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slideLayout" Target="../slideLayouts/slideLayout8.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s>
</file>

<file path=ppt/slides/_rels/slide1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_rels/slide1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notesSlide" Target="../notesSlides/notesSlide15.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Layout" Target="../slideLayouts/slideLayout9.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notesSlide" Target="../notesSlides/notesSlide17.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notesSlide" Target="../notesSlides/notesSlide19.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2.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Layout" Target="../slideLayouts/slideLayout2.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1.xml"/><Relationship Id="rId1" Type="http://schemas.openxmlformats.org/officeDocument/2006/relationships/tags" Target="../tags/tag12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32.xml.rels><?xml version="1.0" encoding="UTF-8" standalone="yes"?>
<Relationships xmlns="http://schemas.openxmlformats.org/package/2006/relationships"><Relationship Id="rId8" Type="http://schemas.openxmlformats.org/officeDocument/2006/relationships/tags" Target="../tags/tag136.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slideLayout" Target="../slideLayouts/slideLayout2.xml"/><Relationship Id="rId4" Type="http://schemas.openxmlformats.org/officeDocument/2006/relationships/tags" Target="../tags/tag132.xml"/><Relationship Id="rId9" Type="http://schemas.openxmlformats.org/officeDocument/2006/relationships/tags" Target="../tags/tag137.xml"/></Relationships>
</file>

<file path=ppt/slides/_rels/slide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tags" Target="../tags/tag146.xml"/></Relationships>
</file>

<file path=ppt/slides/_rels/slide34.xml.rels><?xml version="1.0" encoding="UTF-8" standalone="yes"?>
<Relationships xmlns="http://schemas.openxmlformats.org/package/2006/relationships"><Relationship Id="rId8" Type="http://schemas.openxmlformats.org/officeDocument/2006/relationships/tags" Target="../tags/tag154.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slideLayout" Target="../slideLayouts/slideLayout2.xml"/><Relationship Id="rId4" Type="http://schemas.openxmlformats.org/officeDocument/2006/relationships/tags" Target="../tags/tag150.xml"/><Relationship Id="rId9" Type="http://schemas.openxmlformats.org/officeDocument/2006/relationships/tags" Target="../tags/tag155.xml"/></Relationships>
</file>

<file path=ppt/slides/_rels/slide3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slideLayout" Target="../slideLayouts/slideLayout2.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70.xml"/><Relationship Id="rId6" Type="http://schemas.openxmlformats.org/officeDocument/2006/relationships/hyperlink" Target="http://www.edulll.gr/" TargetMode="External"/><Relationship Id="rId5" Type="http://schemas.openxmlformats.org/officeDocument/2006/relationships/image" Target="../media/image10.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1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9.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3</a:t>
            </a:r>
            <a:r>
              <a:rPr lang="el-GR" sz="2800" b="1" dirty="0" smtClean="0"/>
              <a:t>: </a:t>
            </a:r>
            <a:r>
              <a:rPr lang="el-GR" sz="2800" b="1" dirty="0"/>
              <a:t>Δίκτυα, Γραφήματα, </a:t>
            </a:r>
            <a:r>
              <a:rPr lang="el-GR" sz="2800" b="1" dirty="0" smtClean="0"/>
              <a:t>Χρονοδιάγραμμα</a:t>
            </a:r>
            <a:endParaRPr lang="en-US" sz="2800" b="1" dirty="0" smtClean="0"/>
          </a:p>
          <a:p>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Επίκουρος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Δίκτυα </a:t>
            </a:r>
            <a:r>
              <a:rPr lang="en-US" dirty="0" smtClean="0"/>
              <a:t>AON (activities on nodes) </a:t>
            </a:r>
            <a:r>
              <a:rPr lang="el-GR" dirty="0" smtClean="0"/>
              <a:t/>
            </a:r>
            <a:br>
              <a:rPr lang="el-GR" dirty="0" smtClean="0"/>
            </a:br>
            <a:r>
              <a:rPr lang="el-GR" dirty="0" smtClean="0"/>
              <a:t>(2 από 3)</a:t>
            </a:r>
            <a:endParaRPr lang="el-GR" dirty="0"/>
          </a:p>
        </p:txBody>
      </p:sp>
      <p:grpSp>
        <p:nvGrpSpPr>
          <p:cNvPr id="7" name="Ομάδα 6" descr="Αν τώρα στο δίκτυο που δημιουργήσαμε προσθέσουμε ένα τόξο που να ξεκινά από τη C και να καταλήγει στην Α, αυτόματα έχουμε κάνει σφάλμα. Και αυτό γιατί το δίκτυο θα βρίσκεται συνέχεια από την Α στη C, από τη C στην Α κοκ. Ένα τέτοιο δίκτυο ΔΕΝ μπορεί να απεικονίζει έργο.&#10;Αν όμως προσθέταμε  ένα τόξο από την D στην Α;&#10;"/>
          <p:cNvGrpSpPr/>
          <p:nvPr/>
        </p:nvGrpSpPr>
        <p:grpSpPr>
          <a:xfrm>
            <a:off x="601216" y="2204864"/>
            <a:ext cx="7931224" cy="2308995"/>
            <a:chOff x="755576" y="1628800"/>
            <a:chExt cx="6553200" cy="1985516"/>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6553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Ευθύγραμμο βέλος σύνδεσης 9"/>
            <p:cNvCxnSpPr/>
            <p:nvPr/>
          </p:nvCxnSpPr>
          <p:spPr>
            <a:xfrm flipH="1">
              <a:off x="3131840" y="1988840"/>
              <a:ext cx="1296144"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3347864" y="1628800"/>
              <a:ext cx="936104" cy="93610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H="1">
              <a:off x="3131840" y="1628800"/>
              <a:ext cx="1152128" cy="936104"/>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2" name="Ορθογώνιο 1" descr="Τι θα συμβεί στο δίκτυο αν προσθέσουμε ένα τόξο από τη D στην A?&#10;"/>
          <p:cNvSpPr/>
          <p:nvPr/>
        </p:nvSpPr>
        <p:spPr>
          <a:xfrm>
            <a:off x="467544" y="5157192"/>
            <a:ext cx="8219256" cy="830997"/>
          </a:xfrm>
          <a:prstGeom prst="rect">
            <a:avLst/>
          </a:prstGeom>
        </p:spPr>
        <p:txBody>
          <a:bodyPr wrap="square">
            <a:spAutoFit/>
          </a:bodyPr>
          <a:lstStyle/>
          <a:p>
            <a:r>
              <a:rPr lang="el-GR" sz="2400" dirty="0"/>
              <a:t>Τι θα συμβεί στο δίκτυο αν προσθέσουμε ένα τόξο από τη </a:t>
            </a:r>
            <a:r>
              <a:rPr lang="en-US" sz="2400" dirty="0"/>
              <a:t>D </a:t>
            </a:r>
            <a:r>
              <a:rPr lang="el-GR" sz="2400" dirty="0"/>
              <a:t>στην </a:t>
            </a:r>
            <a:r>
              <a:rPr lang="en-US" sz="2400" dirty="0"/>
              <a:t>A</a:t>
            </a:r>
            <a:r>
              <a:rPr lang="el-GR" sz="2400" dirty="0"/>
              <a:t>?</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Δίκτυα </a:t>
            </a:r>
            <a:r>
              <a:rPr lang="en-US" dirty="0"/>
              <a:t>AON (activities on nodes)</a:t>
            </a:r>
            <a:r>
              <a:rPr lang="el-GR" dirty="0"/>
              <a:t> </a:t>
            </a:r>
            <a:br>
              <a:rPr lang="el-GR" dirty="0"/>
            </a:br>
            <a:r>
              <a:rPr lang="el-GR" dirty="0" smtClean="0"/>
              <a:t>(3 </a:t>
            </a:r>
            <a:r>
              <a:rPr lang="el-GR" dirty="0"/>
              <a:t>από 3)</a:t>
            </a:r>
            <a:endParaRPr lang="el-GR" dirty="0">
              <a:latin typeface="+mn-lt"/>
            </a:endParaRPr>
          </a:p>
        </p:txBody>
      </p:sp>
      <p:grpSp>
        <p:nvGrpSpPr>
          <p:cNvPr id="6" name="Ομάδα 5" descr="Το αρχικό δίκτυο φαίνεται λίγο μπερδεμένο. Αν όμως επιχειρήσουμε να το κατασκευάσουμε από την αρχή, στο κόμβο, ρόμβο, της αρχής θα έχουμε τώρα να ξεκινά μόνο ένα τόξο το οποίο θα οδηγεί στην Β η οποία είναι η μόνη αρχική δραστηριότητα, αφού η Α έχει πλέον λόγω του τόξου που προσθέσαμε ως προαπαιτούμενη τη D. Ακολουθεί ένα τόξο με φορά προς τα δεξιά το οποίο οδηγεί στη D, από τον κόμβο αυτό ξεκινάει άλλο τόξο που οδηγεί στην Α. Το γεγονός ότι, η C έχει ω προαπαιτούμενες τις Α και Β, δεν μας δημιουργεί κάποιο πρόβλημα καθώς έτσι κι αλλιώς η Β έχει υλοποιηθεί πριν την Α. Τέλος, και πιο δεξιά από τον κόμβο της C βάζουμε έναν κόμβο, ρόμβο, ο οποίος δηλώνει το τέλος του δικτύου, άρα και τη λήξη του έργου. Στον κόμβο αυτό καταλήγει ένα τόξο, το οποία ξεκινά από την C."/>
          <p:cNvGrpSpPr/>
          <p:nvPr/>
        </p:nvGrpSpPr>
        <p:grpSpPr>
          <a:xfrm>
            <a:off x="539552" y="1844824"/>
            <a:ext cx="8147248" cy="3877208"/>
            <a:chOff x="787159" y="1124744"/>
            <a:chExt cx="6553200" cy="3251358"/>
          </a:xfrm>
        </p:grpSpPr>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159" y="1124744"/>
              <a:ext cx="65532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Έλλειψη 7" descr="."/>
            <p:cNvSpPr/>
            <p:nvPr>
              <p:custDataLst>
                <p:tags r:id="rId2"/>
              </p:custDataLst>
            </p:nvPr>
          </p:nvSpPr>
          <p:spPr>
            <a:xfrm>
              <a:off x="3536950" y="287432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A</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2" name="Έλλειψη 11" descr="."/>
            <p:cNvSpPr/>
            <p:nvPr>
              <p:custDataLst>
                <p:tags r:id="rId3"/>
              </p:custDataLst>
            </p:nvPr>
          </p:nvSpPr>
          <p:spPr>
            <a:xfrm>
              <a:off x="2660476" y="3714114"/>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B</a:t>
              </a:r>
              <a:endParaRPr lang="el-GR" sz="1100" dirty="0">
                <a:effectLst/>
                <a:latin typeface="Calibri"/>
                <a:ea typeface="Calibri"/>
                <a:cs typeface="Times New Roman"/>
              </a:endParaRPr>
            </a:p>
          </p:txBody>
        </p:sp>
        <p:sp>
          <p:nvSpPr>
            <p:cNvPr id="14" name="Έλλειψη 13" descr="."/>
            <p:cNvSpPr/>
            <p:nvPr>
              <p:custDataLst>
                <p:tags r:id="rId4"/>
              </p:custDataLst>
            </p:nvPr>
          </p:nvSpPr>
          <p:spPr>
            <a:xfrm>
              <a:off x="4951730" y="282225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C</a:t>
              </a:r>
              <a:endParaRPr lang="el-GR" sz="1100" dirty="0">
                <a:effectLst/>
                <a:latin typeface="Calibri"/>
                <a:ea typeface="Calibri"/>
                <a:cs typeface="Times New Roman"/>
              </a:endParaRPr>
            </a:p>
          </p:txBody>
        </p:sp>
        <p:sp>
          <p:nvSpPr>
            <p:cNvPr id="15" name="Έλλειψη 14" descr="."/>
            <p:cNvSpPr/>
            <p:nvPr>
              <p:custDataLst>
                <p:tags r:id="rId5"/>
              </p:custDataLst>
            </p:nvPr>
          </p:nvSpPr>
          <p:spPr>
            <a:xfrm>
              <a:off x="3847465" y="3680776"/>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D</a:t>
              </a:r>
              <a:endParaRPr lang="el-GR" sz="1100" dirty="0">
                <a:effectLst/>
                <a:latin typeface="Calibri"/>
                <a:ea typeface="Calibri"/>
                <a:cs typeface="Times New Roman"/>
              </a:endParaRPr>
            </a:p>
          </p:txBody>
        </p:sp>
        <p:cxnSp>
          <p:nvCxnSpPr>
            <p:cNvPr id="16" name="Ευθύγραμμο βέλος σύνδεσης 15"/>
            <p:cNvCxnSpPr>
              <a:endCxn id="8" idx="4"/>
            </p:cNvCxnSpPr>
            <p:nvPr/>
          </p:nvCxnSpPr>
          <p:spPr>
            <a:xfrm flipH="1" flipV="1">
              <a:off x="3736023" y="3249612"/>
              <a:ext cx="327737" cy="440086"/>
            </a:xfrm>
            <a:prstGeom prst="straightConnector1">
              <a:avLst/>
            </a:prstGeom>
            <a:noFill/>
            <a:ln w="9525" cap="flat" cmpd="sng" algn="ctr">
              <a:solidFill>
                <a:srgbClr val="4F81BD">
                  <a:shade val="95000"/>
                  <a:satMod val="105000"/>
                </a:srgbClr>
              </a:solidFill>
              <a:prstDash val="solid"/>
              <a:tailEnd type="arrow"/>
            </a:ln>
            <a:effectLst/>
          </p:spPr>
        </p:cxnSp>
        <p:cxnSp>
          <p:nvCxnSpPr>
            <p:cNvPr id="17" name="Ευθύγραμμο βέλος σύνδεσης 16"/>
            <p:cNvCxnSpPr>
              <a:stCxn id="21" idx="3"/>
            </p:cNvCxnSpPr>
            <p:nvPr/>
          </p:nvCxnSpPr>
          <p:spPr>
            <a:xfrm>
              <a:off x="2052320" y="3901757"/>
              <a:ext cx="575464"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18" name="Ευθύγραμμο βέλος σύνδεσης 17"/>
            <p:cNvCxnSpPr/>
            <p:nvPr/>
          </p:nvCxnSpPr>
          <p:spPr>
            <a:xfrm flipV="1">
              <a:off x="4006215" y="3023552"/>
              <a:ext cx="920115" cy="27940"/>
            </a:xfrm>
            <a:prstGeom prst="straightConnector1">
              <a:avLst/>
            </a:prstGeom>
            <a:noFill/>
            <a:ln w="9525" cap="flat" cmpd="sng" algn="ctr">
              <a:solidFill>
                <a:srgbClr val="4F81BD">
                  <a:shade val="95000"/>
                  <a:satMod val="105000"/>
                </a:srgbClr>
              </a:solidFill>
              <a:prstDash val="solid"/>
              <a:tailEnd type="arrow"/>
            </a:ln>
            <a:effectLst/>
          </p:spPr>
        </p:cxnSp>
        <p:cxnSp>
          <p:nvCxnSpPr>
            <p:cNvPr id="19" name="Ευθύγραμμο βέλος σύνδεσης 18"/>
            <p:cNvCxnSpPr/>
            <p:nvPr/>
          </p:nvCxnSpPr>
          <p:spPr>
            <a:xfrm>
              <a:off x="5389880" y="2989897"/>
              <a:ext cx="695325" cy="189865"/>
            </a:xfrm>
            <a:prstGeom prst="straightConnector1">
              <a:avLst/>
            </a:prstGeom>
            <a:noFill/>
            <a:ln w="9525" cap="flat" cmpd="sng" algn="ctr">
              <a:solidFill>
                <a:srgbClr val="4F81BD">
                  <a:shade val="95000"/>
                  <a:satMod val="105000"/>
                </a:srgbClr>
              </a:solidFill>
              <a:prstDash val="solid"/>
              <a:tailEnd type="arrow"/>
            </a:ln>
            <a:effectLst/>
          </p:spPr>
        </p:cxnSp>
        <p:cxnSp>
          <p:nvCxnSpPr>
            <p:cNvPr id="20" name="Ευθύγραμμο βέλος σύνδεσης 19"/>
            <p:cNvCxnSpPr>
              <a:stCxn id="12" idx="6"/>
            </p:cNvCxnSpPr>
            <p:nvPr/>
          </p:nvCxnSpPr>
          <p:spPr>
            <a:xfrm flipV="1">
              <a:off x="3058621" y="3872706"/>
              <a:ext cx="788844" cy="29051"/>
            </a:xfrm>
            <a:prstGeom prst="straightConnector1">
              <a:avLst/>
            </a:prstGeom>
            <a:noFill/>
            <a:ln w="9525" cap="flat" cmpd="sng" algn="ctr">
              <a:solidFill>
                <a:srgbClr val="4F81BD">
                  <a:shade val="95000"/>
                  <a:satMod val="105000"/>
                </a:srgbClr>
              </a:solidFill>
              <a:prstDash val="solid"/>
              <a:tailEnd type="arrow"/>
            </a:ln>
            <a:effectLst/>
          </p:spPr>
        </p:cxnSp>
        <p:sp>
          <p:nvSpPr>
            <p:cNvPr id="21" name="Ρόμβος 20" descr="."/>
            <p:cNvSpPr/>
            <p:nvPr>
              <p:custDataLst>
                <p:tags r:id="rId6"/>
              </p:custDataLst>
            </p:nvPr>
          </p:nvSpPr>
          <p:spPr>
            <a:xfrm>
              <a:off x="966470" y="3427412"/>
              <a:ext cx="1085850" cy="948690"/>
            </a:xfrm>
            <a:prstGeom prst="diamond">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Calibri"/>
                  <a:ea typeface="Calibri"/>
                  <a:cs typeface="Times New Roman"/>
                </a:rPr>
                <a:t>START</a:t>
              </a:r>
              <a:endParaRPr kumimoji="0" lang="el-GR"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2" name="Ρόμβος 21" descr="."/>
            <p:cNvSpPr/>
            <p:nvPr>
              <p:custDataLst>
                <p:tags r:id="rId7"/>
              </p:custDataLst>
            </p:nvPr>
          </p:nvSpPr>
          <p:spPr>
            <a:xfrm>
              <a:off x="5984240" y="2815907"/>
              <a:ext cx="1085850" cy="948690"/>
            </a:xfrm>
            <a:prstGeom prst="diamond">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FFFFFF"/>
                  </a:solidFill>
                  <a:effectLst/>
                  <a:latin typeface="Calibri"/>
                  <a:ea typeface="Calibri"/>
                  <a:cs typeface="Times New Roman"/>
                </a:rPr>
                <a:t>END</a:t>
              </a:r>
              <a:endParaRPr lang="el-GR" sz="1100" dirty="0">
                <a:effectLst/>
                <a:latin typeface="Calibri"/>
                <a:ea typeface="Calibri"/>
                <a:cs typeface="Times New Roman"/>
              </a:endParaRPr>
            </a:p>
          </p:txBody>
        </p:sp>
        <p:cxnSp>
          <p:nvCxnSpPr>
            <p:cNvPr id="23" name="Ευθύγραμμο βέλος σύνδεσης 22"/>
            <p:cNvCxnSpPr/>
            <p:nvPr/>
          </p:nvCxnSpPr>
          <p:spPr>
            <a:xfrm flipH="1" flipV="1">
              <a:off x="3159760" y="1628800"/>
              <a:ext cx="137541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116632"/>
            <a:ext cx="8219256" cy="93610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Δίκτυα</a:t>
            </a:r>
            <a:r>
              <a:rPr lang="en-US" dirty="0" smtClean="0"/>
              <a:t> AOA (activities on arks)</a:t>
            </a:r>
            <a:endParaRPr lang="en-US" dirty="0">
              <a:latin typeface="+mn-lt"/>
              <a:cs typeface="Times New Roman" pitchFamily="18" charset="0"/>
            </a:endParaRPr>
          </a:p>
        </p:txBody>
      </p:sp>
      <p:pic>
        <p:nvPicPr>
          <p:cNvPr id="6" name="Picture 2" descr="Ας δούμε τώρα πως μπορούμε να απεικονίσουμε το ίδιο έργο χρησιμοποιώντας την προσέγγιση Activities on Arcs, δηλαδή οι δραστηριότητες να απεικονίζονται όχι στους κόμβους αλλά στα τόξα.&#10;Ας φέρουμε μπροστά μας την εικόνα, του αρχικού δικτύου που κατασκευάσαμε. Εκεί, η αρχή δηλώθηκε με έναν κόμβο, ρόμβο, και τα τόξα έδειχναν ότι οι Α και Β ήταν αρχικές δραστηριότητες.&#10;Τώρα το δίκτυο ξεκινά πάλι από έναν κόμβο, κύκλο, τον οποίο αριθμούμε, συνήθως ξεκινάμε από το 1, και τα δύο τόξα που αρχίζουν από αυτόν και πηγαίνουν προς τα δεξιά επάνω, απεικονίζουν την Α, και δεξιά κάτω τη Β. Τα τόξα θα πρέπει να τερματίζουν σε κόμβους, κύκλους, τους οποίους αριθμούμε, με 2 εκεί που τελειώνει η Α και με 3 εκεί που τελειώνει η Β. Τώρα πρέπει να τοποθετήσουμε τις C και D. Γνωρίζουμε ότι για να ξεκινήσει η C, θα πρέπει να έχουν ολοκληρωθεί οι Α και Β. Όμως η ολοκλήρωση αυτών των δύο γίνεται σε διαφορετικό κόμβο, 2 και 3 αντίστοιχα. Μπορούμε να χρησιμοποιήσουμε μια πλασματική δραστηριότητα, η οποία αφενός είναι ένα τόξο το δίκτυο το οποίο είναι διακεκομμένο και αφετέρου, χρησιμοποιείται μόνο για τη δήλωση της αλληλουχίας επομένως δεν αντιπροσωπεύει χρονική διάρκεια. Αν αυτή η πλασματική δραστηριότητα ως τόξο ξεκινά από τον κόμβο 2 και καταλήγει στον κόμβο 3, τότε ουσιαστικά δηλώνουμε ότι όποια δραστηριότητα (τόξο) ξεκινά από τον κόμβο 3, έχει ως προαπαιτούμενες τις Α και Β. Επομένως, από τον κόμβο, κύκλο, 3 ξεκινά ένα τόξο που δηλώνει τη C, και από τον κόμβο, κύκλο, 2 ξεκινά ένα τόξο που δηλώνει τη D,η οποία έχει ως προαπαιτούμενη μόνο τη Β. Για να κλείσει το δίκτυο θα απαιτηθεί ακόμα πιο δεξιά να τοποθετήσουμε τον κόμβο, κύκλο, με αρίθμηση 4, στον οποίο καταλήγουν τα τόξα που δηλώνουν τις C και D. Οι κόμβοι σε ένα τέτοιο δίκτυο ονομάζονται και γεγονότα (events).&#10;"/>
          <p:cNvPicPr>
            <a:picLocks noGrp="1" noChangeAspect="1" noChangeArrowheads="1"/>
          </p:cNvPicPr>
          <p:nvPr>
            <p:ph sz="quarter" idx="1"/>
          </p:nvPr>
        </p:nvPicPr>
        <p:blipFill>
          <a:blip r:embed="rId13">
            <a:extLst>
              <a:ext uri="{28A0092B-C50C-407E-A947-70E740481C1C}">
                <a14:useLocalDpi xmlns:a14="http://schemas.microsoft.com/office/drawing/2010/main" val="0"/>
              </a:ext>
            </a:extLst>
          </a:blip>
          <a:srcRect/>
          <a:stretch>
            <a:fillRect/>
          </a:stretch>
        </p:blipFill>
        <p:spPr bwMode="auto">
          <a:xfrm>
            <a:off x="611560" y="1196752"/>
            <a:ext cx="794591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Ομάδα 6" descr="."/>
          <p:cNvGrpSpPr/>
          <p:nvPr/>
        </p:nvGrpSpPr>
        <p:grpSpPr>
          <a:xfrm>
            <a:off x="899592" y="3573016"/>
            <a:ext cx="7056784" cy="2772531"/>
            <a:chOff x="1547664" y="3918399"/>
            <a:chExt cx="4680520" cy="2427148"/>
          </a:xfrm>
        </p:grpSpPr>
        <p:sp>
          <p:nvSpPr>
            <p:cNvPr id="8" name="Έλλειψη 7" descr="."/>
            <p:cNvSpPr/>
            <p:nvPr>
              <p:custDataLst>
                <p:tags r:id="rId3"/>
              </p:custDataLst>
            </p:nvPr>
          </p:nvSpPr>
          <p:spPr>
            <a:xfrm>
              <a:off x="1547664" y="479715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l-GR" b="1" dirty="0"/>
            </a:p>
          </p:txBody>
        </p:sp>
        <p:sp>
          <p:nvSpPr>
            <p:cNvPr id="9" name="Έλλειψη 8" descr="."/>
            <p:cNvSpPr/>
            <p:nvPr>
              <p:custDataLst>
                <p:tags r:id="rId4"/>
              </p:custDataLst>
            </p:nvPr>
          </p:nvSpPr>
          <p:spPr>
            <a:xfrm>
              <a:off x="3563888" y="3918399"/>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endParaRPr lang="el-GR" b="1" dirty="0"/>
            </a:p>
          </p:txBody>
        </p:sp>
        <p:sp>
          <p:nvSpPr>
            <p:cNvPr id="10" name="Έλλειψη 9" descr="."/>
            <p:cNvSpPr/>
            <p:nvPr>
              <p:custDataLst>
                <p:tags r:id="rId5"/>
              </p:custDataLst>
            </p:nvPr>
          </p:nvSpPr>
          <p:spPr>
            <a:xfrm>
              <a:off x="3635896" y="5697475"/>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l-GR" b="1" dirty="0"/>
            </a:p>
          </p:txBody>
        </p:sp>
        <p:sp>
          <p:nvSpPr>
            <p:cNvPr id="11" name="Έλλειψη 10" descr="."/>
            <p:cNvSpPr/>
            <p:nvPr>
              <p:custDataLst>
                <p:tags r:id="rId6"/>
              </p:custDataLst>
            </p:nvPr>
          </p:nvSpPr>
          <p:spPr>
            <a:xfrm>
              <a:off x="5580112" y="4606244"/>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4</a:t>
              </a:r>
              <a:endParaRPr lang="el-GR" b="1" dirty="0"/>
            </a:p>
          </p:txBody>
        </p:sp>
        <p:cxnSp>
          <p:nvCxnSpPr>
            <p:cNvPr id="12" name="Ευθύγραμμο βέλος σύνδεσης 11"/>
            <p:cNvCxnSpPr>
              <a:endCxn id="10" idx="2"/>
            </p:cNvCxnSpPr>
            <p:nvPr/>
          </p:nvCxnSpPr>
          <p:spPr>
            <a:xfrm>
              <a:off x="2195736" y="5254316"/>
              <a:ext cx="1440160" cy="7671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8" idx="7"/>
              <a:endCxn id="9" idx="2"/>
            </p:cNvCxnSpPr>
            <p:nvPr/>
          </p:nvCxnSpPr>
          <p:spPr>
            <a:xfrm flipV="1">
              <a:off x="2100828" y="4242435"/>
              <a:ext cx="1463060" cy="6496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9" idx="6"/>
            </p:cNvCxnSpPr>
            <p:nvPr/>
          </p:nvCxnSpPr>
          <p:spPr>
            <a:xfrm>
              <a:off x="4211960" y="4242435"/>
              <a:ext cx="1368152" cy="554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10" idx="6"/>
              <a:endCxn id="11" idx="3"/>
            </p:cNvCxnSpPr>
            <p:nvPr/>
          </p:nvCxnSpPr>
          <p:spPr>
            <a:xfrm flipV="1">
              <a:off x="4283968" y="5159408"/>
              <a:ext cx="1391052" cy="8621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0" idx="0"/>
              <a:endCxn id="9" idx="4"/>
            </p:cNvCxnSpPr>
            <p:nvPr/>
          </p:nvCxnSpPr>
          <p:spPr>
            <a:xfrm flipH="1" flipV="1">
              <a:off x="3887924" y="4566471"/>
              <a:ext cx="72008" cy="11310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custDataLst>
                <p:tags r:id="rId7"/>
              </p:custDataLst>
            </p:nvPr>
          </p:nvSpPr>
          <p:spPr>
            <a:xfrm>
              <a:off x="4716339" y="4057769"/>
              <a:ext cx="364202" cy="369332"/>
            </a:xfrm>
            <a:prstGeom prst="rect">
              <a:avLst/>
            </a:prstGeom>
            <a:noFill/>
          </p:spPr>
          <p:txBody>
            <a:bodyPr wrap="none" rtlCol="0">
              <a:spAutoFit/>
            </a:bodyPr>
            <a:lstStyle/>
            <a:p>
              <a:r>
                <a:rPr lang="en-US" b="1" dirty="0" smtClean="0"/>
                <a:t>C</a:t>
              </a:r>
              <a:endParaRPr lang="el-GR" b="1" dirty="0"/>
            </a:p>
          </p:txBody>
        </p:sp>
        <p:sp>
          <p:nvSpPr>
            <p:cNvPr id="20" name="TextBox 19" descr="."/>
            <p:cNvSpPr txBox="1"/>
            <p:nvPr>
              <p:custDataLst>
                <p:tags r:id="rId8"/>
              </p:custDataLst>
            </p:nvPr>
          </p:nvSpPr>
          <p:spPr>
            <a:xfrm>
              <a:off x="2397890" y="5697475"/>
              <a:ext cx="434468" cy="369332"/>
            </a:xfrm>
            <a:prstGeom prst="rect">
              <a:avLst/>
            </a:prstGeom>
            <a:noFill/>
          </p:spPr>
          <p:txBody>
            <a:bodyPr wrap="square" rtlCol="0">
              <a:spAutoFit/>
            </a:bodyPr>
            <a:lstStyle/>
            <a:p>
              <a:r>
                <a:rPr lang="en-US" b="1" dirty="0" smtClean="0"/>
                <a:t>B</a:t>
              </a:r>
              <a:endParaRPr lang="el-GR" b="1" dirty="0"/>
            </a:p>
          </p:txBody>
        </p:sp>
        <p:sp>
          <p:nvSpPr>
            <p:cNvPr id="21" name="TextBox 20" descr="."/>
            <p:cNvSpPr txBox="1"/>
            <p:nvPr>
              <p:custDataLst>
                <p:tags r:id="rId9"/>
              </p:custDataLst>
            </p:nvPr>
          </p:nvSpPr>
          <p:spPr>
            <a:xfrm>
              <a:off x="2341479" y="4167925"/>
              <a:ext cx="359394" cy="369332"/>
            </a:xfrm>
            <a:prstGeom prst="rect">
              <a:avLst/>
            </a:prstGeom>
            <a:noFill/>
          </p:spPr>
          <p:txBody>
            <a:bodyPr wrap="none" rtlCol="0">
              <a:spAutoFit/>
            </a:bodyPr>
            <a:lstStyle/>
            <a:p>
              <a:r>
                <a:rPr lang="en-US" b="1" dirty="0"/>
                <a:t>A</a:t>
              </a:r>
              <a:endParaRPr lang="el-GR" b="1" dirty="0"/>
            </a:p>
          </p:txBody>
        </p:sp>
        <p:sp>
          <p:nvSpPr>
            <p:cNvPr id="22" name="TextBox 21" descr="."/>
            <p:cNvSpPr txBox="1"/>
            <p:nvPr>
              <p:custDataLst>
                <p:tags r:id="rId10"/>
              </p:custDataLst>
            </p:nvPr>
          </p:nvSpPr>
          <p:spPr>
            <a:xfrm>
              <a:off x="5038214" y="5712664"/>
              <a:ext cx="377026" cy="369332"/>
            </a:xfrm>
            <a:prstGeom prst="rect">
              <a:avLst/>
            </a:prstGeom>
            <a:noFill/>
          </p:spPr>
          <p:txBody>
            <a:bodyPr wrap="none" rtlCol="0">
              <a:spAutoFit/>
            </a:bodyPr>
            <a:lstStyle/>
            <a:p>
              <a:r>
                <a:rPr lang="en-US" b="1" dirty="0" smtClean="0"/>
                <a:t>D</a:t>
              </a:r>
              <a:endParaRPr lang="el-GR" b="1" dirty="0"/>
            </a:p>
          </p:txBody>
        </p:sp>
      </p:gr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Η μέθοδος </a:t>
            </a:r>
            <a:r>
              <a:rPr lang="en-US" dirty="0" smtClean="0"/>
              <a:t>CPM</a:t>
            </a:r>
            <a:r>
              <a:rPr lang="el-GR" dirty="0" smtClean="0"/>
              <a:t> (1 από 13)</a:t>
            </a:r>
            <a:endParaRPr lang="el-GR" dirty="0">
              <a:cs typeface="Times New Roman" pitchFamily="18" charset="0"/>
            </a:endParaRPr>
          </a:p>
        </p:txBody>
      </p:sp>
      <p:sp>
        <p:nvSpPr>
          <p:cNvPr id="3" name="Ορθογώνιο 2"/>
          <p:cNvSpPr/>
          <p:nvPr/>
        </p:nvSpPr>
        <p:spPr>
          <a:xfrm>
            <a:off x="467544" y="1189196"/>
            <a:ext cx="8219256" cy="4832092"/>
          </a:xfrm>
          <a:prstGeom prst="rect">
            <a:avLst/>
          </a:prstGeom>
        </p:spPr>
        <p:txBody>
          <a:bodyPr wrap="square">
            <a:spAutoFit/>
          </a:bodyPr>
          <a:lstStyle/>
          <a:p>
            <a:pPr marL="457200" indent="-457200">
              <a:buFont typeface="Wingdings" panose="05000000000000000000" pitchFamily="2" charset="2"/>
              <a:buChar char="§"/>
            </a:pPr>
            <a:r>
              <a:rPr lang="el-GR" sz="2800" dirty="0" smtClean="0"/>
              <a:t>Προϋπόθεση: Οι διάρκειες των δραστηριοτήτων είναι σταθερές,</a:t>
            </a:r>
          </a:p>
          <a:p>
            <a:r>
              <a:rPr lang="el-GR" sz="2800" b="1" dirty="0" smtClean="0"/>
              <a:t>Ερωτήσεις προς απάντηση,</a:t>
            </a:r>
          </a:p>
          <a:p>
            <a:pPr marL="457200" indent="-457200">
              <a:buFont typeface="Wingdings" panose="05000000000000000000" pitchFamily="2" charset="2"/>
              <a:buChar char="§"/>
            </a:pPr>
            <a:r>
              <a:rPr lang="el-GR" sz="2800" dirty="0" smtClean="0"/>
              <a:t>Ποια είναι η ελάχιστη διάρκεια για την ολοκλήρωση;</a:t>
            </a:r>
          </a:p>
          <a:p>
            <a:pPr marL="457200" indent="-457200">
              <a:buFont typeface="Wingdings" panose="05000000000000000000" pitchFamily="2" charset="2"/>
              <a:buChar char="§"/>
            </a:pPr>
            <a:r>
              <a:rPr lang="el-GR" sz="2800" dirty="0" smtClean="0"/>
              <a:t>Ποιες δραστηριότητες έχουν περιθώριο καθυστέρησης;</a:t>
            </a:r>
          </a:p>
          <a:p>
            <a:pPr marL="457200" indent="-457200">
              <a:buFont typeface="Wingdings" panose="05000000000000000000" pitchFamily="2" charset="2"/>
              <a:buChar char="§"/>
            </a:pPr>
            <a:r>
              <a:rPr lang="el-GR" sz="2800" dirty="0" smtClean="0"/>
              <a:t>Ποιος είναι ο </a:t>
            </a:r>
            <a:r>
              <a:rPr lang="el-GR" sz="2800" dirty="0" err="1" smtClean="0"/>
              <a:t>νωρίτερος</a:t>
            </a:r>
            <a:r>
              <a:rPr lang="el-GR" sz="2800" dirty="0" smtClean="0"/>
              <a:t> χρόνος έναρξης κάθε δραστηριότητας;</a:t>
            </a:r>
          </a:p>
          <a:p>
            <a:pPr marL="457200" indent="-457200">
              <a:buFont typeface="Wingdings" panose="05000000000000000000" pitchFamily="2" charset="2"/>
              <a:buChar char="§"/>
            </a:pPr>
            <a:r>
              <a:rPr lang="el-GR" sz="2800" dirty="0" smtClean="0"/>
              <a:t>Ποιος είναι ο αργότερος χρόνος λήξης κάθε δραστηριότητας;</a:t>
            </a:r>
            <a:endParaRPr 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5"/>
            <a:ext cx="8219256"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Η μέθοδος </a:t>
            </a:r>
            <a:r>
              <a:rPr lang="en-US" dirty="0" smtClean="0"/>
              <a:t>CPM</a:t>
            </a:r>
            <a:r>
              <a:rPr lang="el-GR" dirty="0" smtClean="0"/>
              <a:t> (2 από 13)</a:t>
            </a:r>
            <a:endParaRPr lang="el-GR" dirty="0">
              <a:cs typeface="Times New Roman" pitchFamily="18" charset="0"/>
            </a:endParaRPr>
          </a:p>
        </p:txBody>
      </p:sp>
      <p:sp>
        <p:nvSpPr>
          <p:cNvPr id="18" name="TextBox 4" descr="Ποια είναι η ελάχιστη διάρκεια για την ολοκλήρωση;&#10;START A, B, END 7 σύν 3 ίσο με 10 ημέρες,&#10;START C, END 11 ημέρες.&#10;"/>
          <p:cNvSpPr txBox="1">
            <a:spLocks noChangeArrowheads="1"/>
          </p:cNvSpPr>
          <p:nvPr/>
        </p:nvSpPr>
        <p:spPr bwMode="auto">
          <a:xfrm>
            <a:off x="529208" y="980728"/>
            <a:ext cx="82192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buClr>
                <a:schemeClr val="tx1"/>
              </a:buClr>
            </a:pPr>
            <a:r>
              <a:rPr lang="el-GR" sz="2800" dirty="0">
                <a:solidFill>
                  <a:prstClr val="black"/>
                </a:solidFill>
              </a:rPr>
              <a:t>Ποια είναι η ελάχιστη διάρκεια για την ολοκλήρωση;</a:t>
            </a:r>
          </a:p>
          <a:p>
            <a:pPr marL="457200" indent="-457200">
              <a:buClr>
                <a:schemeClr val="tx1"/>
              </a:buClr>
              <a:buFont typeface="Wingdings" panose="05000000000000000000" pitchFamily="2" charset="2"/>
              <a:buChar char="§"/>
            </a:pPr>
            <a:r>
              <a:rPr lang="en-US" sz="2800" dirty="0"/>
              <a:t>START-A-B-END 7+3=10</a:t>
            </a:r>
            <a:r>
              <a:rPr lang="el-GR" sz="2800" dirty="0"/>
              <a:t> </a:t>
            </a:r>
            <a:r>
              <a:rPr lang="el-GR" sz="2800" dirty="0" smtClean="0"/>
              <a:t>ημέρες,</a:t>
            </a:r>
            <a:endParaRPr lang="el-GR" sz="2800" dirty="0"/>
          </a:p>
          <a:p>
            <a:pPr marL="457200" indent="-457200">
              <a:buClr>
                <a:schemeClr val="tx1"/>
              </a:buClr>
              <a:buFont typeface="Wingdings" panose="05000000000000000000" pitchFamily="2" charset="2"/>
              <a:buChar char="§"/>
            </a:pPr>
            <a:r>
              <a:rPr lang="en-US" sz="2800" b="1" dirty="0">
                <a:solidFill>
                  <a:srgbClr val="7030A0"/>
                </a:solidFill>
              </a:rPr>
              <a:t>START-C-END 11 </a:t>
            </a:r>
            <a:r>
              <a:rPr lang="el-GR" sz="2800" b="1" dirty="0" smtClean="0">
                <a:solidFill>
                  <a:srgbClr val="7030A0"/>
                </a:solidFill>
              </a:rPr>
              <a:t>ημέρες.</a:t>
            </a:r>
            <a:endParaRPr lang="el-GR" sz="2800" b="1" dirty="0">
              <a:solidFill>
                <a:srgbClr val="7030A0"/>
              </a:solidFill>
            </a:endParaRPr>
          </a:p>
        </p:txBody>
      </p:sp>
      <p:grpSp>
        <p:nvGrpSpPr>
          <p:cNvPr id="7" name="Ομάδα 6" descr="Για να κατανοήσουμε τη μέθοδο της κρίσιμης διαδρομής (Critical Path Method), ας χρησιμοποιήσουμε ένα πολύ απλό έργο με τρεις δραστηριότητες, τις Α, Β και C, με διάρκεια 7,3 και 11 ημέρες αντίστοιχα, για τις οποίες η μόνη εξάρτηση (αλληλουχία) είναι ότι για να ξεκινήσει η Β πρέπει να ολοκληρωθεί η Α. απεικονίζουμε το έργο σε δίκτυο Activities on Nodes, δηλαδή οι δραστηριότητες στους κόμβους χρησιμοποιούμε τα τόξα για να δηλώσουμε την αλληλουχία των δραστηριοτήτων. Ξεκινώντας από αριστερά, φτιάχνουμε τον κόμβο, ρόμβο, που δηλώνει την αρχή του έργου. Εφόσον οι Α και C είναι αρχικές, δηλαδή δεν απαιτείται η ολοκλήρωση κάποιας άλλης δραστηριότητας πιο πριν χρησιμοποιούμε δύο τόξα τα οποία ξεκινάνε από την αρχή. Το ένα προς τα πάνω και δεξιά τελειώνει σε ένα κόμβο, κύκλο, μέσα στον οποίο βρίσκεται η δραστηριότητα Α όπου αναγράφουμε τώρα και τη διάρκειά της – δηλαδή 7 ημέρες, ενώ το άλλο προς τα κάτω και δεξιά τελειώνει σε έναν άλλο κόμβο, κύκλο, στον οποίο βρίσκεται η δραστηριότητα C, με διάρκεια 11 ημέρες. Από τη στιγμή που η Β μπορεί να ξεκινήσει αφού πρώτα ολοκληρωθεί η Α πιο δεξιά από την Α και στο ίδιο ύψος τοποθετούμε τον κόμβο, κύκλο, ο οποίος δηλώνει τη Β –με τη διάρκειά της 3 ημέρες, στον οποίο καταλήγει το τόξο, που αρχίζει από την Α Τέλος, και πιο δεξιά από τους κόμβους με τις Β και C τον κόμβο, ρόμβο, ο οποίος δηλώνει το τέλος του δικτύου, άρα και τη λήξη του έργου. Στον κόμβο αυτό καταλήγουν δύο τόξα, τα οποία ξεκινούν το ένα από την Β και το άλλο από την C. &#10;Ο υπολογισμός της ελάχιστης διάρκειας απαιτεί την καταγραφή του συνόλου των διαδρομών που αρχίζοντας από την αρχή (ρόμβος) φθάνουν στο τέλος (ρόμβος) του δικτύου διαπερνώντας πάνω από τα τόξα που με τη φορά τους μπορούν να μας οδηγήσουν εκεί. Στο απλό αυτό δίκτυο υπάρχουν δύο τρόποι να πάμε από την αρχή ως το τέλος. είτε ακολουθώντας τη διαδρομή  Αρχή – Α – Β –Τέλος, ή Αρχή – C – Τέλος. το μήκος της κάθε διαδρομής προκύπτει από το άθροισμα των διαρκειών των δραστηριοτήτων οι οποίες βρίσκονται πάνω σε αυτή. Επομένως, η πρώτη διαδρομή οδηγεί σε άθροισμα 7 και 3 ίσον 10 ημέρες και η δεύτερη 11 ημέρες. Η διαδρομή με τη μεγαλύτερη διάρκεια καθορίζει τον ελάχιστο χρόνο που απαιτείται για τελειώσουν όλες οι δραστηριότητες, επομένως δίνει την ελάχιστη διάρκεια του έργου – στην περίπτωσή μας 11 ημέρες, και ονομάζεται κρίσιμη διαδρομή, ενώ οι δραστηριότητες που βρίσκονται πάνω στην κρίσιμη διαδρομή ονομάζονται κρίσιμες.&#10;"/>
          <p:cNvGrpSpPr/>
          <p:nvPr/>
        </p:nvGrpSpPr>
        <p:grpSpPr>
          <a:xfrm>
            <a:off x="539552" y="2780928"/>
            <a:ext cx="7927114" cy="3074640"/>
            <a:chOff x="539552" y="2996952"/>
            <a:chExt cx="7927114" cy="3074640"/>
          </a:xfrm>
        </p:grpSpPr>
        <p:sp>
          <p:nvSpPr>
            <p:cNvPr id="8" name="Ρόμβος 7" descr="."/>
            <p:cNvSpPr/>
            <p:nvPr>
              <p:custDataLst>
                <p:tags r:id="rId2"/>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9" name="Ρόμβος 8" descr="."/>
            <p:cNvSpPr/>
            <p:nvPr>
              <p:custDataLst>
                <p:tags r:id="rId3"/>
              </p:custDataLst>
            </p:nvPr>
          </p:nvSpPr>
          <p:spPr>
            <a:xfrm>
              <a:off x="7098514"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0" name="Έλλειψη 9" descr="."/>
            <p:cNvSpPr/>
            <p:nvPr>
              <p:custDataLst>
                <p:tags r:id="rId4"/>
              </p:custDataLst>
            </p:nvPr>
          </p:nvSpPr>
          <p:spPr>
            <a:xfrm>
              <a:off x="2699792" y="29969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a:latin typeface="Calibri" pitchFamily="34" charset="0"/>
                  <a:cs typeface="Calibri" pitchFamily="34" charset="0"/>
                </a:rPr>
                <a:t>7</a:t>
              </a:r>
              <a:endParaRPr lang="el-GR" sz="1600" b="1" dirty="0">
                <a:latin typeface="Calibri" pitchFamily="34" charset="0"/>
                <a:cs typeface="Calibri" pitchFamily="34" charset="0"/>
              </a:endParaRPr>
            </a:p>
          </p:txBody>
        </p:sp>
        <p:sp>
          <p:nvSpPr>
            <p:cNvPr id="11" name="Έλλειψη 10" descr="."/>
            <p:cNvSpPr/>
            <p:nvPr>
              <p:custDataLst>
                <p:tags r:id="rId5"/>
              </p:custDataLst>
            </p:nvPr>
          </p:nvSpPr>
          <p:spPr>
            <a:xfrm>
              <a:off x="4860032" y="302096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B</a:t>
              </a:r>
            </a:p>
            <a:p>
              <a:pPr algn="ctr"/>
              <a:r>
                <a:rPr lang="en-US" sz="1600" b="1" dirty="0" smtClean="0">
                  <a:latin typeface="Calibri" pitchFamily="34" charset="0"/>
                  <a:cs typeface="Calibri" pitchFamily="34" charset="0"/>
                </a:rPr>
                <a:t>3</a:t>
              </a:r>
              <a:endParaRPr lang="el-GR" sz="1600" b="1" dirty="0">
                <a:latin typeface="Calibri" pitchFamily="34" charset="0"/>
                <a:cs typeface="Calibri" pitchFamily="34" charset="0"/>
              </a:endParaRPr>
            </a:p>
          </p:txBody>
        </p:sp>
        <p:sp>
          <p:nvSpPr>
            <p:cNvPr id="12" name="Έλλειψη 11" descr="."/>
            <p:cNvSpPr/>
            <p:nvPr>
              <p:custDataLst>
                <p:tags r:id="rId6"/>
              </p:custDataLst>
            </p:nvPr>
          </p:nvSpPr>
          <p:spPr>
            <a:xfrm>
              <a:off x="3777775" y="51571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11</a:t>
              </a:r>
              <a:endParaRPr lang="el-GR" sz="1600" b="1" dirty="0">
                <a:latin typeface="Calibri" pitchFamily="34" charset="0"/>
                <a:cs typeface="Calibri" pitchFamily="34" charset="0"/>
              </a:endParaRPr>
            </a:p>
          </p:txBody>
        </p:sp>
        <p:cxnSp>
          <p:nvCxnSpPr>
            <p:cNvPr id="13" name="Ευθύγραμμο βέλος σύνδεσης 12"/>
            <p:cNvCxnSpPr>
              <a:endCxn id="10" idx="2"/>
            </p:cNvCxnSpPr>
            <p:nvPr/>
          </p:nvCxnSpPr>
          <p:spPr>
            <a:xfrm flipV="1">
              <a:off x="1691680" y="3454152"/>
              <a:ext cx="1008112" cy="62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12" idx="6"/>
            </p:cNvCxnSpPr>
            <p:nvPr/>
          </p:nvCxnSpPr>
          <p:spPr>
            <a:xfrm flipV="1">
              <a:off x="4692175" y="4653136"/>
              <a:ext cx="276014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endCxn id="12" idx="2"/>
            </p:cNvCxnSpPr>
            <p:nvPr/>
          </p:nvCxnSpPr>
          <p:spPr>
            <a:xfrm>
              <a:off x="1691680" y="4653136"/>
              <a:ext cx="208609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1" idx="6"/>
            </p:cNvCxnSpPr>
            <p:nvPr/>
          </p:nvCxnSpPr>
          <p:spPr>
            <a:xfrm>
              <a:off x="5774432" y="3478167"/>
              <a:ext cx="1677888" cy="592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stCxn id="10" idx="6"/>
            </p:cNvCxnSpPr>
            <p:nvPr/>
          </p:nvCxnSpPr>
          <p:spPr>
            <a:xfrm flipV="1">
              <a:off x="3614192" y="3440832"/>
              <a:ext cx="1245840" cy="13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t>Η μέθοδος </a:t>
            </a:r>
            <a:r>
              <a:rPr lang="en-US" dirty="0" smtClean="0"/>
              <a:t>CPM</a:t>
            </a:r>
            <a:r>
              <a:rPr lang="el-GR" dirty="0" smtClean="0"/>
              <a:t> (3 από 13)</a:t>
            </a:r>
            <a:endParaRPr lang="el-GR" dirty="0">
              <a:latin typeface="+mn-lt"/>
              <a:cs typeface="Times New Roman" pitchFamily="18" charset="0"/>
            </a:endParaRPr>
          </a:p>
        </p:txBody>
      </p:sp>
      <p:sp>
        <p:nvSpPr>
          <p:cNvPr id="10" name="Rectangle 4"/>
          <p:cNvSpPr>
            <a:spLocks noChangeArrowheads="1"/>
          </p:cNvSpPr>
          <p:nvPr/>
        </p:nvSpPr>
        <p:spPr bwMode="auto">
          <a:xfrm>
            <a:off x="467544" y="1168296"/>
            <a:ext cx="821925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buClr>
                <a:srgbClr val="FE8637"/>
              </a:buClr>
            </a:pPr>
            <a:r>
              <a:rPr lang="el-GR" sz="2600" dirty="0">
                <a:solidFill>
                  <a:prstClr val="black"/>
                </a:solidFill>
              </a:rPr>
              <a:t>Ποιες δραστηριότητες έχουν </a:t>
            </a:r>
            <a:r>
              <a:rPr lang="el-GR" sz="2600" dirty="0" smtClean="0">
                <a:solidFill>
                  <a:prstClr val="black"/>
                </a:solidFill>
              </a:rPr>
              <a:t>περιθώριο καθυστέρησης</a:t>
            </a:r>
            <a:r>
              <a:rPr lang="el-GR" sz="2600" dirty="0">
                <a:solidFill>
                  <a:prstClr val="black"/>
                </a:solidFill>
              </a:rPr>
              <a:t>;</a:t>
            </a:r>
          </a:p>
          <a:p>
            <a:endParaRPr lang="el-GR" sz="2600" dirty="0"/>
          </a:p>
        </p:txBody>
      </p:sp>
      <p:grpSp>
        <p:nvGrpSpPr>
          <p:cNvPr id="6" name="Ομάδα 5" descr="Έχοντας κατά νου το δίκτυο της προηγούμενης διαφάνειας μπορούμε να διαπιστώσουμε ότι αν για παράδειγμα η Α καθυστερήσει κατά μια ημέρα, αυτό που θα συμβεί είναι το μήκος της διαδρομής &#10;Αρχή – Α – Β –Τέλος, από 10 σε 11 ημέρες και να γίνει όσο και της διαδρομής Αρχή – C – Τέλος&#10;Σαφώς το ίδιο αποτέλεσμα θα είχαμε αν αντί της Α καθυστερούσε κατά μια ημέρα η Β. Σε μία τέτοια περίπτωση και οι δυο διαδρομές θα ήταν κρίσιμες, Επομένως, όποια δραστηριότητα και να καθυστερούσε θα επηρέαζε (συγκεκριμένα θα επιμήκυνε) τη διάρκεια του έργου. Άρα οι κρίσιμες δραστηριότητες έχουν μηδενικό συνολικό περιθώριο καθυστέρησης.&#10;"/>
          <p:cNvGrpSpPr/>
          <p:nvPr/>
        </p:nvGrpSpPr>
        <p:grpSpPr>
          <a:xfrm>
            <a:off x="539552" y="2348880"/>
            <a:ext cx="7927114" cy="3074640"/>
            <a:chOff x="539552" y="2996952"/>
            <a:chExt cx="7927114" cy="3074640"/>
          </a:xfrm>
        </p:grpSpPr>
        <p:sp>
          <p:nvSpPr>
            <p:cNvPr id="7" name="Ρόμβος 6" descr="."/>
            <p:cNvSpPr/>
            <p:nvPr>
              <p:custDataLst>
                <p:tags r:id="rId2"/>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8" name="Ρόμβος 7" descr="."/>
            <p:cNvSpPr/>
            <p:nvPr>
              <p:custDataLst>
                <p:tags r:id="rId3"/>
              </p:custDataLst>
            </p:nvPr>
          </p:nvSpPr>
          <p:spPr>
            <a:xfrm>
              <a:off x="7098514"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2" name="Έλλειψη 11" descr="."/>
            <p:cNvSpPr/>
            <p:nvPr>
              <p:custDataLst>
                <p:tags r:id="rId4"/>
              </p:custDataLst>
            </p:nvPr>
          </p:nvSpPr>
          <p:spPr>
            <a:xfrm>
              <a:off x="2699792" y="2996952"/>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a:latin typeface="Calibri" pitchFamily="34" charset="0"/>
                  <a:cs typeface="Calibri" pitchFamily="34" charset="0"/>
                </a:rPr>
                <a:t>7</a:t>
              </a:r>
              <a:endParaRPr lang="el-GR" sz="1600" b="1" dirty="0">
                <a:latin typeface="Calibri" pitchFamily="34" charset="0"/>
                <a:cs typeface="Calibri" pitchFamily="34" charset="0"/>
              </a:endParaRPr>
            </a:p>
          </p:txBody>
        </p:sp>
        <p:sp>
          <p:nvSpPr>
            <p:cNvPr id="13" name="Έλλειψη 12" descr="."/>
            <p:cNvSpPr/>
            <p:nvPr>
              <p:custDataLst>
                <p:tags r:id="rId5"/>
              </p:custDataLst>
            </p:nvPr>
          </p:nvSpPr>
          <p:spPr>
            <a:xfrm>
              <a:off x="4860032" y="3020967"/>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B</a:t>
              </a:r>
            </a:p>
            <a:p>
              <a:pPr algn="ctr"/>
              <a:r>
                <a:rPr lang="en-US" sz="1600" b="1" dirty="0" smtClean="0">
                  <a:latin typeface="Calibri" pitchFamily="34" charset="0"/>
                  <a:cs typeface="Calibri" pitchFamily="34" charset="0"/>
                </a:rPr>
                <a:t>3</a:t>
              </a:r>
              <a:endParaRPr lang="el-GR" sz="1600" b="1" dirty="0">
                <a:latin typeface="Calibri" pitchFamily="34" charset="0"/>
                <a:cs typeface="Calibri" pitchFamily="34" charset="0"/>
              </a:endParaRPr>
            </a:p>
          </p:txBody>
        </p:sp>
        <p:sp>
          <p:nvSpPr>
            <p:cNvPr id="14" name="Έλλειψη 13" descr="."/>
            <p:cNvSpPr/>
            <p:nvPr>
              <p:custDataLst>
                <p:tags r:id="rId6"/>
              </p:custDataLst>
            </p:nvPr>
          </p:nvSpPr>
          <p:spPr>
            <a:xfrm>
              <a:off x="3777775" y="51571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11</a:t>
              </a:r>
              <a:endParaRPr lang="el-GR" sz="1600" b="1" dirty="0">
                <a:latin typeface="Calibri" pitchFamily="34" charset="0"/>
                <a:cs typeface="Calibri" pitchFamily="34" charset="0"/>
              </a:endParaRPr>
            </a:p>
          </p:txBody>
        </p:sp>
        <p:cxnSp>
          <p:nvCxnSpPr>
            <p:cNvPr id="15" name="Ευθύγραμμο βέλος σύνδεσης 14"/>
            <p:cNvCxnSpPr>
              <a:endCxn id="12" idx="2"/>
            </p:cNvCxnSpPr>
            <p:nvPr/>
          </p:nvCxnSpPr>
          <p:spPr>
            <a:xfrm flipV="1">
              <a:off x="1691680" y="3454152"/>
              <a:ext cx="1008112" cy="62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4" idx="6"/>
            </p:cNvCxnSpPr>
            <p:nvPr/>
          </p:nvCxnSpPr>
          <p:spPr>
            <a:xfrm flipV="1">
              <a:off x="4692175" y="4653136"/>
              <a:ext cx="2760145" cy="961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14" idx="2"/>
            </p:cNvCxnSpPr>
            <p:nvPr/>
          </p:nvCxnSpPr>
          <p:spPr>
            <a:xfrm>
              <a:off x="1691680" y="4653136"/>
              <a:ext cx="2086095" cy="961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3" idx="6"/>
            </p:cNvCxnSpPr>
            <p:nvPr/>
          </p:nvCxnSpPr>
          <p:spPr>
            <a:xfrm>
              <a:off x="5774432" y="3478167"/>
              <a:ext cx="1677888" cy="592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stCxn id="12" idx="6"/>
            </p:cNvCxnSpPr>
            <p:nvPr/>
          </p:nvCxnSpPr>
          <p:spPr>
            <a:xfrm flipV="1">
              <a:off x="3614192" y="3440832"/>
              <a:ext cx="1245840" cy="13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27384"/>
            <a:ext cx="8208913" cy="1260475"/>
          </a:xfrm>
        </p:spPr>
        <p:txBody>
          <a:bodyPr>
            <a:noAutofit/>
          </a:bodyPr>
          <a:lstStyle/>
          <a:p>
            <a:r>
              <a:rPr lang="el-GR" dirty="0" smtClean="0"/>
              <a:t>Η μέθοδος </a:t>
            </a:r>
            <a:r>
              <a:rPr lang="en-US" dirty="0" smtClean="0"/>
              <a:t>CPM</a:t>
            </a:r>
            <a:r>
              <a:rPr lang="el-GR" dirty="0" smtClean="0"/>
              <a:t> (4 από 13)</a:t>
            </a:r>
            <a:endParaRPr lang="el-GR" dirty="0">
              <a:latin typeface="+mn-lt"/>
              <a:cs typeface="Times New Roman" pitchFamily="18" charset="0"/>
            </a:endParaRPr>
          </a:p>
        </p:txBody>
      </p:sp>
      <p:sp>
        <p:nvSpPr>
          <p:cNvPr id="10" name="Rectangle 5"/>
          <p:cNvSpPr>
            <a:spLocks noChangeArrowheads="1"/>
          </p:cNvSpPr>
          <p:nvPr/>
        </p:nvSpPr>
        <p:spPr bwMode="auto">
          <a:xfrm>
            <a:off x="467544" y="1124744"/>
            <a:ext cx="82089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buClr>
                <a:srgbClr val="FE8637"/>
              </a:buClr>
            </a:pPr>
            <a:r>
              <a:rPr lang="el-GR" sz="2800" dirty="0" smtClean="0">
                <a:solidFill>
                  <a:prstClr val="black"/>
                </a:solidFill>
              </a:rPr>
              <a:t>Ποιος είναι ο </a:t>
            </a:r>
            <a:r>
              <a:rPr lang="el-GR" sz="2800" dirty="0" err="1" smtClean="0">
                <a:solidFill>
                  <a:prstClr val="black"/>
                </a:solidFill>
              </a:rPr>
              <a:t>νωρίτερος</a:t>
            </a:r>
            <a:r>
              <a:rPr lang="el-GR" sz="2800" dirty="0" smtClean="0">
                <a:solidFill>
                  <a:prstClr val="black"/>
                </a:solidFill>
              </a:rPr>
              <a:t> χρόνος έναρξης (</a:t>
            </a:r>
            <a:r>
              <a:rPr lang="en-US" sz="2800" dirty="0" err="1" smtClean="0">
                <a:solidFill>
                  <a:prstClr val="black"/>
                </a:solidFill>
              </a:rPr>
              <a:t>ES</a:t>
            </a:r>
            <a:r>
              <a:rPr lang="en-US" sz="2800" baseline="-25000" dirty="0" err="1" smtClean="0">
                <a:solidFill>
                  <a:prstClr val="black"/>
                </a:solidFill>
              </a:rPr>
              <a:t>j</a:t>
            </a:r>
            <a:r>
              <a:rPr lang="el-GR" sz="2800" dirty="0" smtClean="0">
                <a:solidFill>
                  <a:prstClr val="black"/>
                </a:solidFill>
              </a:rPr>
              <a:t>) κάθε δραστηριότητας;</a:t>
            </a:r>
            <a:endParaRPr lang="el-GR" sz="2800" dirty="0">
              <a:solidFill>
                <a:prstClr val="black"/>
              </a:solidFill>
            </a:endParaRPr>
          </a:p>
        </p:txBody>
      </p:sp>
      <p:grpSp>
        <p:nvGrpSpPr>
          <p:cNvPr id="6" name="Ομάδα 5" descr="Ας δούμε τώρα τον υπολογισμό, πάνω στο δίκτυο, των νωρίτερων χρόνων έναρξης κάθε δραστηριότητας (κόμβου). Αρχίζουμε από αριστερά, δηλαδή από το ορόσημο που δηλώνει την έναρξη του δικτύου (έργου) και ακολουθώντας τα τόξα θα επιχειρήσουμε να φτάσουμε στο ορόσημο που δηλώνει το τέλος. Είναι ξεκάθαρο ότι το νωρίτερο που μπορεί να ξεκινήσει το έργο είναι η χρονικής στιγμή 0, επομένως θέτουμε ως νωρίτερο χρόνο έναρξης του οροσήμου, ESSTART=0 και καθώς το ορόσημο έχει μηδενική διάρκεια οι ακριβώς επόμενες δραστηριότητες, στην περίπτωσή μας οι A και C, που βρίσκονται στους δύο κόμβους αμέσως δεξιά μετά το ορόσημο θα έχουν επίσης των ίδιο νωρίτερο χρόνο έναρξης δηλαδή ESA=0 και ESC=0. Στο ακριβώς επόμενο σημείο έχουμε δύο κόμβους, τον κόμβο με τη δραστηριότητα B και το ορόσημο END. Δεν μπορούμε να υπολογίσουμε όμως τον νωρίτερο χρόνο για το ορόσημο τέλους καθώς πρέπει να έχει ολοκληρωθεί πρώτα η B. Επομένως ο νωρίτερος χρόνος για τη Β θα είναι το ESA συν τη διάρκεια της Α, δηλαδή μηδέν συν επτά, άρα ESB=7. Τώρα ήρθε η στιγμή να υπολογίσουμε τον νωρίτερο χρόνο έναρξης του ορόσημου END. Πρέπει να ολοκληρωθούν τόσο η B όσο και η C. Η ολοκλήρωση της Β θα γίνει τη στιγμή 10, δηλαδή όσο θα χρειαστεί αν στο ESB, που είναι επτά, προσθέσουμε τη διάρκειά της που είναι 3. Η ολοκλήρωση της C θα γίνει τη στιγμή 11, δηλαδή όσο θα χρειαστεί αν στο ESC, που είναι μηδέν, προσθέσουμε τη διάρκειά της που είναι 11. "/>
          <p:cNvGrpSpPr/>
          <p:nvPr/>
        </p:nvGrpSpPr>
        <p:grpSpPr>
          <a:xfrm>
            <a:off x="467544" y="2276872"/>
            <a:ext cx="8251150" cy="4043775"/>
            <a:chOff x="323528" y="2380558"/>
            <a:chExt cx="8395166" cy="4072778"/>
          </a:xfrm>
        </p:grpSpPr>
        <p:sp>
          <p:nvSpPr>
            <p:cNvPr id="7" name="Ρόμβος 6" descr="."/>
            <p:cNvSpPr/>
            <p:nvPr>
              <p:custDataLst>
                <p:tags r:id="rId2"/>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8" name="Ρόμβος 7" descr="."/>
            <p:cNvSpPr/>
            <p:nvPr>
              <p:custDataLst>
                <p:tags r:id="rId3"/>
              </p:custDataLst>
            </p:nvPr>
          </p:nvSpPr>
          <p:spPr>
            <a:xfrm>
              <a:off x="7098514"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1" name="Έλλειψη 10" descr="."/>
            <p:cNvSpPr/>
            <p:nvPr>
              <p:custDataLst>
                <p:tags r:id="rId4"/>
              </p:custDataLst>
            </p:nvPr>
          </p:nvSpPr>
          <p:spPr>
            <a:xfrm>
              <a:off x="2699792" y="29969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a:latin typeface="Calibri" pitchFamily="34" charset="0"/>
                  <a:cs typeface="Calibri" pitchFamily="34" charset="0"/>
                </a:rPr>
                <a:t>7</a:t>
              </a:r>
              <a:endParaRPr lang="el-GR" sz="1600" b="1" dirty="0">
                <a:latin typeface="Calibri" pitchFamily="34" charset="0"/>
                <a:cs typeface="Calibri" pitchFamily="34" charset="0"/>
              </a:endParaRPr>
            </a:p>
          </p:txBody>
        </p:sp>
        <p:sp>
          <p:nvSpPr>
            <p:cNvPr id="12" name="Έλλειψη 11" descr="."/>
            <p:cNvSpPr/>
            <p:nvPr>
              <p:custDataLst>
                <p:tags r:id="rId5"/>
              </p:custDataLst>
            </p:nvPr>
          </p:nvSpPr>
          <p:spPr>
            <a:xfrm>
              <a:off x="4860032" y="302096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B</a:t>
              </a:r>
            </a:p>
            <a:p>
              <a:pPr algn="ctr"/>
              <a:r>
                <a:rPr lang="en-US" sz="1600" b="1" dirty="0" smtClean="0">
                  <a:latin typeface="Calibri" pitchFamily="34" charset="0"/>
                  <a:cs typeface="Calibri" pitchFamily="34" charset="0"/>
                </a:rPr>
                <a:t>3</a:t>
              </a:r>
              <a:endParaRPr lang="el-GR" sz="1600" b="1" dirty="0">
                <a:latin typeface="Calibri" pitchFamily="34" charset="0"/>
                <a:cs typeface="Calibri" pitchFamily="34" charset="0"/>
              </a:endParaRPr>
            </a:p>
          </p:txBody>
        </p:sp>
        <p:sp>
          <p:nvSpPr>
            <p:cNvPr id="13" name="Έλλειψη 12" descr="."/>
            <p:cNvSpPr/>
            <p:nvPr>
              <p:custDataLst>
                <p:tags r:id="rId6"/>
              </p:custDataLst>
            </p:nvPr>
          </p:nvSpPr>
          <p:spPr>
            <a:xfrm>
              <a:off x="3777775" y="51571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11</a:t>
              </a:r>
              <a:endParaRPr lang="el-GR" sz="1600" b="1" dirty="0">
                <a:latin typeface="Calibri" pitchFamily="34" charset="0"/>
                <a:cs typeface="Calibri" pitchFamily="34" charset="0"/>
              </a:endParaRPr>
            </a:p>
          </p:txBody>
        </p:sp>
        <p:cxnSp>
          <p:nvCxnSpPr>
            <p:cNvPr id="14" name="Ευθύγραμμο βέλος σύνδεσης 13"/>
            <p:cNvCxnSpPr>
              <a:endCxn id="11" idx="2"/>
            </p:cNvCxnSpPr>
            <p:nvPr/>
          </p:nvCxnSpPr>
          <p:spPr>
            <a:xfrm flipV="1">
              <a:off x="1691680" y="3454152"/>
              <a:ext cx="1008112" cy="62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13" idx="6"/>
            </p:cNvCxnSpPr>
            <p:nvPr/>
          </p:nvCxnSpPr>
          <p:spPr>
            <a:xfrm flipV="1">
              <a:off x="4692175" y="4653136"/>
              <a:ext cx="276014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endCxn id="13" idx="2"/>
            </p:cNvCxnSpPr>
            <p:nvPr/>
          </p:nvCxnSpPr>
          <p:spPr>
            <a:xfrm>
              <a:off x="1691680" y="4653136"/>
              <a:ext cx="208609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12" idx="6"/>
            </p:cNvCxnSpPr>
            <p:nvPr/>
          </p:nvCxnSpPr>
          <p:spPr>
            <a:xfrm>
              <a:off x="5774432" y="3478167"/>
              <a:ext cx="1677888" cy="592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1" idx="6"/>
            </p:cNvCxnSpPr>
            <p:nvPr/>
          </p:nvCxnSpPr>
          <p:spPr>
            <a:xfrm flipV="1">
              <a:off x="3614192" y="3440832"/>
              <a:ext cx="1245840" cy="13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custDataLst>
                <p:tags r:id="rId7"/>
              </p:custDataLst>
            </p:nvPr>
          </p:nvSpPr>
          <p:spPr>
            <a:xfrm>
              <a:off x="323528" y="3020967"/>
              <a:ext cx="1287532" cy="369332"/>
            </a:xfrm>
            <a:prstGeom prst="rect">
              <a:avLst/>
            </a:prstGeom>
            <a:noFill/>
          </p:spPr>
          <p:txBody>
            <a:bodyPr wrap="none" rtlCol="0">
              <a:spAutoFit/>
            </a:bodyPr>
            <a:lstStyle/>
            <a:p>
              <a:r>
                <a:rPr lang="en-US" dirty="0" smtClean="0"/>
                <a:t>ES</a:t>
              </a:r>
              <a:r>
                <a:rPr lang="en-US" baseline="-25000" dirty="0" smtClean="0"/>
                <a:t>START</a:t>
              </a:r>
              <a:r>
                <a:rPr lang="en-US" dirty="0" smtClean="0"/>
                <a:t>=0</a:t>
              </a:r>
              <a:endParaRPr lang="el-GR" dirty="0"/>
            </a:p>
          </p:txBody>
        </p:sp>
        <p:sp>
          <p:nvSpPr>
            <p:cNvPr id="20" name="TextBox 19" descr="."/>
            <p:cNvSpPr txBox="1"/>
            <p:nvPr>
              <p:custDataLst>
                <p:tags r:id="rId8"/>
              </p:custDataLst>
            </p:nvPr>
          </p:nvSpPr>
          <p:spPr>
            <a:xfrm>
              <a:off x="2195735" y="2380558"/>
              <a:ext cx="875561" cy="369332"/>
            </a:xfrm>
            <a:prstGeom prst="rect">
              <a:avLst/>
            </a:prstGeom>
            <a:noFill/>
          </p:spPr>
          <p:txBody>
            <a:bodyPr wrap="none" rtlCol="0">
              <a:spAutoFit/>
            </a:bodyPr>
            <a:lstStyle/>
            <a:p>
              <a:r>
                <a:rPr lang="en-US" dirty="0" smtClean="0"/>
                <a:t>ES</a:t>
              </a:r>
              <a:r>
                <a:rPr lang="en-US" baseline="-25000" dirty="0" smtClean="0"/>
                <a:t>A</a:t>
              </a:r>
              <a:r>
                <a:rPr lang="en-US" dirty="0" smtClean="0"/>
                <a:t>=0</a:t>
              </a:r>
              <a:endParaRPr lang="el-GR" dirty="0"/>
            </a:p>
          </p:txBody>
        </p:sp>
        <p:sp>
          <p:nvSpPr>
            <p:cNvPr id="21" name="TextBox 20" descr="."/>
            <p:cNvSpPr txBox="1"/>
            <p:nvPr>
              <p:custDataLst>
                <p:tags r:id="rId9"/>
              </p:custDataLst>
            </p:nvPr>
          </p:nvSpPr>
          <p:spPr>
            <a:xfrm>
              <a:off x="2195736" y="5702260"/>
              <a:ext cx="875561" cy="369332"/>
            </a:xfrm>
            <a:prstGeom prst="rect">
              <a:avLst/>
            </a:prstGeom>
            <a:noFill/>
          </p:spPr>
          <p:txBody>
            <a:bodyPr wrap="none" rtlCol="0">
              <a:spAutoFit/>
            </a:bodyPr>
            <a:lstStyle/>
            <a:p>
              <a:r>
                <a:rPr lang="en-US" dirty="0" smtClean="0"/>
                <a:t>ES</a:t>
              </a:r>
              <a:r>
                <a:rPr lang="en-US" baseline="-25000" dirty="0" smtClean="0"/>
                <a:t>B</a:t>
              </a:r>
              <a:r>
                <a:rPr lang="en-US" dirty="0" smtClean="0"/>
                <a:t>=0</a:t>
              </a:r>
              <a:endParaRPr lang="el-GR" dirty="0"/>
            </a:p>
          </p:txBody>
        </p:sp>
        <p:sp>
          <p:nvSpPr>
            <p:cNvPr id="22" name="TextBox 21" descr="."/>
            <p:cNvSpPr txBox="1"/>
            <p:nvPr>
              <p:custDataLst>
                <p:tags r:id="rId10"/>
              </p:custDataLst>
            </p:nvPr>
          </p:nvSpPr>
          <p:spPr>
            <a:xfrm>
              <a:off x="4422251" y="2380558"/>
              <a:ext cx="875561" cy="369332"/>
            </a:xfrm>
            <a:prstGeom prst="rect">
              <a:avLst/>
            </a:prstGeom>
            <a:noFill/>
          </p:spPr>
          <p:txBody>
            <a:bodyPr wrap="none" rtlCol="0">
              <a:spAutoFit/>
            </a:bodyPr>
            <a:lstStyle/>
            <a:p>
              <a:r>
                <a:rPr lang="en-US" dirty="0" smtClean="0"/>
                <a:t>ES</a:t>
              </a:r>
              <a:r>
                <a:rPr lang="en-US" baseline="-25000" dirty="0" smtClean="0"/>
                <a:t>C</a:t>
              </a:r>
              <a:r>
                <a:rPr lang="en-US" dirty="0" smtClean="0"/>
                <a:t>=7</a:t>
              </a:r>
              <a:endParaRPr lang="el-GR" dirty="0"/>
            </a:p>
          </p:txBody>
        </p:sp>
        <p:sp>
          <p:nvSpPr>
            <p:cNvPr id="23" name="TextBox 22" descr="."/>
            <p:cNvSpPr txBox="1"/>
            <p:nvPr>
              <p:custDataLst>
                <p:tags r:id="rId11"/>
              </p:custDataLst>
            </p:nvPr>
          </p:nvSpPr>
          <p:spPr>
            <a:xfrm>
              <a:off x="7368847" y="3020967"/>
              <a:ext cx="1249060" cy="369332"/>
            </a:xfrm>
            <a:prstGeom prst="rect">
              <a:avLst/>
            </a:prstGeom>
            <a:noFill/>
          </p:spPr>
          <p:txBody>
            <a:bodyPr wrap="none" rtlCol="0">
              <a:spAutoFit/>
            </a:bodyPr>
            <a:lstStyle/>
            <a:p>
              <a:r>
                <a:rPr lang="en-US" dirty="0" smtClean="0"/>
                <a:t>ES</a:t>
              </a:r>
              <a:r>
                <a:rPr lang="en-US" baseline="-25000" dirty="0" smtClean="0"/>
                <a:t>END</a:t>
              </a:r>
              <a:r>
                <a:rPr lang="en-US" dirty="0" smtClean="0"/>
                <a:t>=11</a:t>
              </a:r>
              <a:endParaRPr lang="el-GR" dirty="0"/>
            </a:p>
          </p:txBody>
        </p:sp>
        <p:sp>
          <p:nvSpPr>
            <p:cNvPr id="24" name="Έλλειψη 23"/>
            <p:cNvSpPr/>
            <p:nvPr/>
          </p:nvSpPr>
          <p:spPr>
            <a:xfrm>
              <a:off x="323528" y="2749890"/>
              <a:ext cx="1872208" cy="332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Ορθογώνιο 24"/>
            <p:cNvSpPr/>
            <p:nvPr/>
          </p:nvSpPr>
          <p:spPr>
            <a:xfrm>
              <a:off x="2123728" y="2380558"/>
              <a:ext cx="2568447" cy="4072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Έλλειψη 25"/>
            <p:cNvSpPr/>
            <p:nvPr/>
          </p:nvSpPr>
          <p:spPr>
            <a:xfrm>
              <a:off x="4361708" y="2409561"/>
              <a:ext cx="1872208" cy="332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Έλλειψη 26"/>
            <p:cNvSpPr/>
            <p:nvPr/>
          </p:nvSpPr>
          <p:spPr>
            <a:xfrm>
              <a:off x="6846486" y="2749890"/>
              <a:ext cx="1872208" cy="332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152128"/>
          </a:xfrm>
        </p:spPr>
        <p:txBody>
          <a:bodyPr>
            <a:noAutofit/>
          </a:bodyPr>
          <a:lstStyle/>
          <a:p>
            <a:pPr eaLnBrk="0" hangingPunct="0">
              <a:tabLst>
                <a:tab pos="457200" algn="l"/>
                <a:tab pos="1584325" algn="l"/>
              </a:tabLst>
            </a:pPr>
            <a:r>
              <a:rPr lang="el-GR" dirty="0" smtClean="0"/>
              <a:t>Η μέθοδος </a:t>
            </a:r>
            <a:r>
              <a:rPr lang="en-US" dirty="0" smtClean="0"/>
              <a:t>CPM</a:t>
            </a:r>
            <a:r>
              <a:rPr lang="el-GR" dirty="0" smtClean="0"/>
              <a:t> (5 από 13)</a:t>
            </a:r>
            <a:endParaRPr lang="el-GR" dirty="0">
              <a:latin typeface="+mn-lt"/>
              <a:cs typeface="Times New Roman" pitchFamily="18" charset="0"/>
            </a:endParaRPr>
          </a:p>
        </p:txBody>
      </p:sp>
      <p:sp>
        <p:nvSpPr>
          <p:cNvPr id="8" name="Content Placeholder 2" descr="Χρήση της λίστας με τις κρίσιμες ημερομηνίες,&#10;Πότε χρειαζόμαστε τους πόρους;&#10;Πότε μπορούμε να απελευθερώσουμε πόρους;&#10;Πραγματικότητα versus Εκτίμηση,&#10;Πρέπει να ανασχεδιάσουμε;&#10;Υπάρχουν πόροι με υπερ αναθέσεις; &#10;Ο μυθικός ανθρωπομήνας,&#10;Ο πραγματικός χρόνος  (clock time) versus Χρόνος του έργου (project time),&#10;Η σχέση κόστους προσπάθειας.&#10;"/>
          <p:cNvSpPr>
            <a:spLocks noGrp="1"/>
          </p:cNvSpPr>
          <p:nvPr>
            <p:ph idx="4294967295"/>
          </p:nvPr>
        </p:nvSpPr>
        <p:spPr>
          <a:xfrm>
            <a:off x="467545" y="1196752"/>
            <a:ext cx="8280920" cy="1008112"/>
          </a:xfrm>
        </p:spPr>
        <p:txBody>
          <a:bodyPr>
            <a:noAutofit/>
          </a:bodyPr>
          <a:lstStyle/>
          <a:p>
            <a:pPr marL="0" lvl="0" indent="0">
              <a:buClr>
                <a:srgbClr val="FE8637"/>
              </a:buClr>
              <a:buNone/>
            </a:pPr>
            <a:r>
              <a:rPr lang="el-GR" sz="2800" dirty="0" smtClean="0">
                <a:solidFill>
                  <a:prstClr val="black"/>
                </a:solidFill>
              </a:rPr>
              <a:t>Ποιος είναι ο αργότερος χρόνος λήξης (</a:t>
            </a:r>
            <a:r>
              <a:rPr lang="en-US" sz="2800" dirty="0" err="1" smtClean="0">
                <a:solidFill>
                  <a:prstClr val="black"/>
                </a:solidFill>
              </a:rPr>
              <a:t>LF</a:t>
            </a:r>
            <a:r>
              <a:rPr lang="en-US" sz="2800" baseline="-25000" dirty="0" err="1" smtClean="0">
                <a:solidFill>
                  <a:prstClr val="black"/>
                </a:solidFill>
              </a:rPr>
              <a:t>j</a:t>
            </a:r>
            <a:r>
              <a:rPr lang="el-GR" sz="2800" dirty="0" smtClean="0">
                <a:solidFill>
                  <a:prstClr val="black"/>
                </a:solidFill>
              </a:rPr>
              <a:t>) κάθε δραστηριότητας;</a:t>
            </a:r>
          </a:p>
          <a:p>
            <a:pPr marL="0" indent="0">
              <a:buNone/>
            </a:pPr>
            <a:endParaRPr lang="el-GR" sz="2800" dirty="0"/>
          </a:p>
        </p:txBody>
      </p:sp>
      <p:grpSp>
        <p:nvGrpSpPr>
          <p:cNvPr id="6" name="Ομάδα 5" descr="Ας δούμε τώρα τον υπολογισμό, πάνω στο δίκτυο, των αργότερων χρόνων λήξης κάθε δραστηριότητας (κόμβου). Αρχίζουμε από δεξιά, δηλαδή από το ορόσημο που δηλώνει τη λήξη του δικτύου (έργου) και ακολουθώντας τα τόξα θα επιχειρήσουμε να φτάσουμε στο ορόσημο που δηλώνει την αρχή. Είναι ξεκάθαρο ότι το αργότερο που μπορεί να τελειώσει το έργο, χωρίς να παραβιαστεί η διάρκεια που υπολογίσαμε πιο πριν, είναι η χρονική στιγμή 11, επομένως θέτουμε ως αργότερο χρόνο λήξης του οροσήμου, LFEND=11 και καθώς το ορόσημο έχει μηδενική διάρκεια οι ακριβώς προηγούμενες δραστηριότητες, στην περίπτωσή μας οι B και C, που βρίσκονται στους δύο κόμβους αμέσως αριστερά πριν το ορόσημο θα έχουν επίσης των ίδιο αργότερο χρόνο λήξης δηλαδή LFB=11 και LFC=11. Στο ακριβώς προηγούμενο σημείο έχουμε δύο κόμβους, τον κόμβο με τη δραστηριότητα A που είναι άμεσα προηγούμενη της B και το ορόσημο START που είναι άμεσα προηγούμενο της C. Δεν μπορούμε να υπολογίσουμε όμως τον αργότερο χρόνο λήξης για το ορόσημο αρχής καθώς πρέπει να έχουμε υπολογίσει τον αντίστοιχο αργότερο χρόνο και για την δραστηριότητα Α. Επομένως ο αργότερος χρόνος λήξης για την A θα είναι το LFB μείον τη διάρκεια της B, δηλαδή έντεκα μείον τρία, άρα LFA=3. Τώρα ήρθε η στιγμή να υπολογίσουμε τον αργότερο χρόνο λήξης του ορόσημου START. Πρέπει να εξετάσουμε τι θα συμβεί τόσο με την Α όσο και με τη C. Αναφορικά με την Α ο αργότερος χρόνος λήξης του οροσήμου θα είναι όσο της Α μείον τη διάρκειά της. Δηλαδή LFA=8 μείον επτά, ίσον με 1. Από τη C όμως θα είναι ο αργότερος χρόνος λήξης της C μείον τη διάρκειά της. Δηλαδή, LFC=11 μείον έντεκα, ίσον με μηδέν. Επομένως, θέτουμε ως αργότερο χρόνο λήξης του ορόσημου START το μικρότερο από τους δύο χρόνους, δηλαδή LFSTART=0, γιατί στην αντίθετη περίπτωση η δραστηριότητα C θα δημιουργήσει καθυστέρηση του έργου κατά μια ημέρα. "/>
          <p:cNvGrpSpPr/>
          <p:nvPr/>
        </p:nvGrpSpPr>
        <p:grpSpPr>
          <a:xfrm>
            <a:off x="539552" y="2204864"/>
            <a:ext cx="8073546" cy="4032448"/>
            <a:chOff x="301162" y="2204864"/>
            <a:chExt cx="8311936" cy="4392808"/>
          </a:xfrm>
        </p:grpSpPr>
        <p:sp>
          <p:nvSpPr>
            <p:cNvPr id="9" name="Ρόμβος 8" descr="."/>
            <p:cNvSpPr/>
            <p:nvPr>
              <p:custDataLst>
                <p:tags r:id="rId2"/>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10" name="Ρόμβος 9" descr="."/>
            <p:cNvSpPr/>
            <p:nvPr>
              <p:custDataLst>
                <p:tags r:id="rId3"/>
              </p:custDataLst>
            </p:nvPr>
          </p:nvSpPr>
          <p:spPr>
            <a:xfrm>
              <a:off x="7098514"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1" name="Έλλειψη 10" descr="."/>
            <p:cNvSpPr/>
            <p:nvPr>
              <p:custDataLst>
                <p:tags r:id="rId4"/>
              </p:custDataLst>
            </p:nvPr>
          </p:nvSpPr>
          <p:spPr>
            <a:xfrm>
              <a:off x="2699792" y="29969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a:latin typeface="Calibri" pitchFamily="34" charset="0"/>
                  <a:cs typeface="Calibri" pitchFamily="34" charset="0"/>
                </a:rPr>
                <a:t>7</a:t>
              </a:r>
              <a:endParaRPr lang="el-GR" sz="1600" b="1" dirty="0">
                <a:latin typeface="Calibri" pitchFamily="34" charset="0"/>
                <a:cs typeface="Calibri" pitchFamily="34" charset="0"/>
              </a:endParaRPr>
            </a:p>
          </p:txBody>
        </p:sp>
        <p:sp>
          <p:nvSpPr>
            <p:cNvPr id="12" name="Έλλειψη 11" descr="."/>
            <p:cNvSpPr/>
            <p:nvPr>
              <p:custDataLst>
                <p:tags r:id="rId5"/>
              </p:custDataLst>
            </p:nvPr>
          </p:nvSpPr>
          <p:spPr>
            <a:xfrm>
              <a:off x="4860032" y="302096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B</a:t>
              </a:r>
            </a:p>
            <a:p>
              <a:pPr algn="ctr"/>
              <a:r>
                <a:rPr lang="en-US" sz="1600" b="1" dirty="0" smtClean="0">
                  <a:latin typeface="Calibri" pitchFamily="34" charset="0"/>
                  <a:cs typeface="Calibri" pitchFamily="34" charset="0"/>
                </a:rPr>
                <a:t>3</a:t>
              </a:r>
              <a:endParaRPr lang="el-GR" sz="1600" b="1" dirty="0">
                <a:latin typeface="Calibri" pitchFamily="34" charset="0"/>
                <a:cs typeface="Calibri" pitchFamily="34" charset="0"/>
              </a:endParaRPr>
            </a:p>
          </p:txBody>
        </p:sp>
        <p:sp>
          <p:nvSpPr>
            <p:cNvPr id="13" name="Έλλειψη 12" descr="."/>
            <p:cNvSpPr/>
            <p:nvPr>
              <p:custDataLst>
                <p:tags r:id="rId6"/>
              </p:custDataLst>
            </p:nvPr>
          </p:nvSpPr>
          <p:spPr>
            <a:xfrm>
              <a:off x="3777775" y="51571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11</a:t>
              </a:r>
              <a:endParaRPr lang="el-GR" sz="1600" b="1" dirty="0">
                <a:latin typeface="Calibri" pitchFamily="34" charset="0"/>
                <a:cs typeface="Calibri" pitchFamily="34" charset="0"/>
              </a:endParaRPr>
            </a:p>
          </p:txBody>
        </p:sp>
        <p:cxnSp>
          <p:nvCxnSpPr>
            <p:cNvPr id="14" name="Ευθύγραμμο βέλος σύνδεσης 13"/>
            <p:cNvCxnSpPr>
              <a:endCxn id="11" idx="2"/>
            </p:cNvCxnSpPr>
            <p:nvPr/>
          </p:nvCxnSpPr>
          <p:spPr>
            <a:xfrm flipV="1">
              <a:off x="1691680" y="3454152"/>
              <a:ext cx="1008112" cy="62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13" idx="6"/>
            </p:cNvCxnSpPr>
            <p:nvPr/>
          </p:nvCxnSpPr>
          <p:spPr>
            <a:xfrm flipV="1">
              <a:off x="4692175" y="4653136"/>
              <a:ext cx="276014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endCxn id="13" idx="2"/>
            </p:cNvCxnSpPr>
            <p:nvPr/>
          </p:nvCxnSpPr>
          <p:spPr>
            <a:xfrm>
              <a:off x="1691680" y="4653136"/>
              <a:ext cx="2086095" cy="9612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12" idx="6"/>
            </p:cNvCxnSpPr>
            <p:nvPr/>
          </p:nvCxnSpPr>
          <p:spPr>
            <a:xfrm>
              <a:off x="5774432" y="3478167"/>
              <a:ext cx="1677888" cy="592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1" idx="6"/>
            </p:cNvCxnSpPr>
            <p:nvPr/>
          </p:nvCxnSpPr>
          <p:spPr>
            <a:xfrm flipV="1">
              <a:off x="3614192" y="3440832"/>
              <a:ext cx="1245840" cy="13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descr="."/>
            <p:cNvSpPr txBox="1"/>
            <p:nvPr>
              <p:custDataLst>
                <p:tags r:id="rId7"/>
              </p:custDataLst>
            </p:nvPr>
          </p:nvSpPr>
          <p:spPr>
            <a:xfrm>
              <a:off x="323528" y="3020967"/>
              <a:ext cx="1282723" cy="369332"/>
            </a:xfrm>
            <a:prstGeom prst="rect">
              <a:avLst/>
            </a:prstGeom>
            <a:noFill/>
          </p:spPr>
          <p:txBody>
            <a:bodyPr wrap="none" rtlCol="0">
              <a:spAutoFit/>
            </a:bodyPr>
            <a:lstStyle/>
            <a:p>
              <a:r>
                <a:rPr lang="en-US" dirty="0" smtClean="0"/>
                <a:t>LF</a:t>
              </a:r>
              <a:r>
                <a:rPr lang="en-US" baseline="-25000" dirty="0" smtClean="0"/>
                <a:t>START</a:t>
              </a:r>
              <a:r>
                <a:rPr lang="en-US" dirty="0" smtClean="0"/>
                <a:t>=0</a:t>
              </a:r>
              <a:endParaRPr lang="el-GR" dirty="0"/>
            </a:p>
          </p:txBody>
        </p:sp>
        <p:sp>
          <p:nvSpPr>
            <p:cNvPr id="20" name="TextBox 19" descr="."/>
            <p:cNvSpPr txBox="1"/>
            <p:nvPr>
              <p:custDataLst>
                <p:tags r:id="rId8"/>
              </p:custDataLst>
            </p:nvPr>
          </p:nvSpPr>
          <p:spPr>
            <a:xfrm>
              <a:off x="2195735" y="2380558"/>
              <a:ext cx="870751" cy="369332"/>
            </a:xfrm>
            <a:prstGeom prst="rect">
              <a:avLst/>
            </a:prstGeom>
            <a:noFill/>
          </p:spPr>
          <p:txBody>
            <a:bodyPr wrap="none" rtlCol="0">
              <a:spAutoFit/>
            </a:bodyPr>
            <a:lstStyle/>
            <a:p>
              <a:r>
                <a:rPr lang="en-US" dirty="0" smtClean="0"/>
                <a:t>LF</a:t>
              </a:r>
              <a:r>
                <a:rPr lang="en-US" baseline="-25000" dirty="0" smtClean="0"/>
                <a:t>A</a:t>
              </a:r>
              <a:r>
                <a:rPr lang="en-US" dirty="0" smtClean="0"/>
                <a:t>=8</a:t>
              </a:r>
              <a:endParaRPr lang="el-GR" dirty="0"/>
            </a:p>
          </p:txBody>
        </p:sp>
        <p:sp>
          <p:nvSpPr>
            <p:cNvPr id="21" name="TextBox 20" descr="."/>
            <p:cNvSpPr txBox="1"/>
            <p:nvPr>
              <p:custDataLst>
                <p:tags r:id="rId9"/>
              </p:custDataLst>
            </p:nvPr>
          </p:nvSpPr>
          <p:spPr>
            <a:xfrm>
              <a:off x="2195736" y="5702260"/>
              <a:ext cx="998991" cy="369332"/>
            </a:xfrm>
            <a:prstGeom prst="rect">
              <a:avLst/>
            </a:prstGeom>
            <a:noFill/>
          </p:spPr>
          <p:txBody>
            <a:bodyPr wrap="none" rtlCol="0">
              <a:spAutoFit/>
            </a:bodyPr>
            <a:lstStyle/>
            <a:p>
              <a:r>
                <a:rPr lang="en-US" dirty="0" smtClean="0"/>
                <a:t>LF</a:t>
              </a:r>
              <a:r>
                <a:rPr lang="en-US" baseline="-25000" dirty="0" smtClean="0"/>
                <a:t>C</a:t>
              </a:r>
              <a:r>
                <a:rPr lang="en-US" dirty="0" smtClean="0"/>
                <a:t>=11</a:t>
              </a:r>
              <a:endParaRPr lang="el-GR" dirty="0"/>
            </a:p>
          </p:txBody>
        </p:sp>
        <p:sp>
          <p:nvSpPr>
            <p:cNvPr id="22" name="TextBox 21" descr="."/>
            <p:cNvSpPr txBox="1"/>
            <p:nvPr>
              <p:custDataLst>
                <p:tags r:id="rId10"/>
              </p:custDataLst>
            </p:nvPr>
          </p:nvSpPr>
          <p:spPr>
            <a:xfrm>
              <a:off x="4422251" y="2380558"/>
              <a:ext cx="998991" cy="369332"/>
            </a:xfrm>
            <a:prstGeom prst="rect">
              <a:avLst/>
            </a:prstGeom>
            <a:noFill/>
          </p:spPr>
          <p:txBody>
            <a:bodyPr wrap="none" rtlCol="0">
              <a:spAutoFit/>
            </a:bodyPr>
            <a:lstStyle/>
            <a:p>
              <a:r>
                <a:rPr lang="en-US" dirty="0" smtClean="0"/>
                <a:t>LF</a:t>
              </a:r>
              <a:r>
                <a:rPr lang="en-US" baseline="-25000" dirty="0" smtClean="0"/>
                <a:t>B</a:t>
              </a:r>
              <a:r>
                <a:rPr lang="en-US" dirty="0" smtClean="0"/>
                <a:t>=11</a:t>
              </a:r>
              <a:endParaRPr lang="el-GR" dirty="0"/>
            </a:p>
          </p:txBody>
        </p:sp>
        <p:sp>
          <p:nvSpPr>
            <p:cNvPr id="23" name="TextBox 22" descr="."/>
            <p:cNvSpPr txBox="1"/>
            <p:nvPr>
              <p:custDataLst>
                <p:tags r:id="rId11"/>
              </p:custDataLst>
            </p:nvPr>
          </p:nvSpPr>
          <p:spPr>
            <a:xfrm>
              <a:off x="7368847" y="3020967"/>
              <a:ext cx="1244251" cy="369332"/>
            </a:xfrm>
            <a:prstGeom prst="rect">
              <a:avLst/>
            </a:prstGeom>
            <a:noFill/>
          </p:spPr>
          <p:txBody>
            <a:bodyPr wrap="none" rtlCol="0">
              <a:spAutoFit/>
            </a:bodyPr>
            <a:lstStyle/>
            <a:p>
              <a:r>
                <a:rPr lang="en-US" dirty="0" smtClean="0"/>
                <a:t>LF</a:t>
              </a:r>
              <a:r>
                <a:rPr lang="en-US" baseline="-25000" dirty="0" smtClean="0"/>
                <a:t>END</a:t>
              </a:r>
              <a:r>
                <a:rPr lang="en-US" dirty="0" smtClean="0"/>
                <a:t>=11</a:t>
              </a:r>
              <a:endParaRPr lang="el-GR" dirty="0"/>
            </a:p>
          </p:txBody>
        </p:sp>
        <p:sp>
          <p:nvSpPr>
            <p:cNvPr id="24" name="Έλλειψη 23"/>
            <p:cNvSpPr/>
            <p:nvPr/>
          </p:nvSpPr>
          <p:spPr>
            <a:xfrm>
              <a:off x="6804248" y="2204864"/>
              <a:ext cx="1808850"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Έλλειψη 24"/>
            <p:cNvSpPr/>
            <p:nvPr/>
          </p:nvSpPr>
          <p:spPr>
            <a:xfrm>
              <a:off x="3419872" y="2565224"/>
              <a:ext cx="2801785"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Έλλειψη 25"/>
            <p:cNvSpPr/>
            <p:nvPr/>
          </p:nvSpPr>
          <p:spPr>
            <a:xfrm>
              <a:off x="2162061" y="2565224"/>
              <a:ext cx="1808850"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Έλλειψη 26"/>
            <p:cNvSpPr/>
            <p:nvPr/>
          </p:nvSpPr>
          <p:spPr>
            <a:xfrm>
              <a:off x="301162" y="2380558"/>
              <a:ext cx="1808850"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16633"/>
            <a:ext cx="8174484" cy="1152128"/>
          </a:xfrm>
        </p:spPr>
        <p:txBody>
          <a:bodyPr>
            <a:noAutofit/>
          </a:bodyPr>
          <a:lstStyle/>
          <a:p>
            <a:r>
              <a:rPr lang="el-GR" dirty="0" smtClean="0"/>
              <a:t>Η μέθοδος </a:t>
            </a:r>
            <a:r>
              <a:rPr lang="en-US" dirty="0" smtClean="0"/>
              <a:t>CPM</a:t>
            </a:r>
            <a:r>
              <a:rPr lang="el-GR" dirty="0" smtClean="0"/>
              <a:t> (6 από 13)</a:t>
            </a:r>
            <a:endParaRPr lang="el-GR" dirty="0">
              <a:latin typeface="+mn-lt"/>
              <a:cs typeface="Times New Roman" pitchFamily="18" charset="0"/>
            </a:endParaRPr>
          </a:p>
        </p:txBody>
      </p:sp>
      <p:grpSp>
        <p:nvGrpSpPr>
          <p:cNvPr id="6" name="Ομάδα 5" descr="Στη διαφάνεια αυτή, αρχίζοντας από αριστερά – δηλαδή από το ορόσημο START- παρουσιάζουμε το σύνολο των βασικών πληροφοριών που δημιούργησε η μέθοδος CPM για την κάθε δραστηριότητα, δηλαδή για τον κάθε κόμβο του δικτύου. Σε κάθε κόμβο λοιπόν αντιστοιχίζουμε τέσσερις αριθμούς. Οι δύο πρώτοι αριθμοί αφορούν στο νωρίτερο χρονοπρόγραμμα, δηλαδή στη λογική ότι κάθε δραστηριότητα θα δρομολογηθεί όσο γίνεται συντομότερα. Επομένως έχουμε το νωρίτερο χρόνο έναρξης ES που υπολογίσαμε δύο διαφάνειες πριν, αλλά και το νωρίτερο χρόνο λήξης EF του κάθε κόμβου. Για να υπολογίσουμε το νωρίτερο χρόνο λήξης προσθέτουμε για τον κάθε κόμβο στο νωρίτερο χρόνο έναρξης τη διάρκειά του. Είχαμε λοιπόν ESSTART=0, ESA=0, ESB=7, ESC=0, ESEND=11 και οι αντίστοιχες διάρκειες είναι για το  START μηδέν, για την A επτά, για τη B τρία, για τη C έντεκα και για το END μηδέν. Επομένως, υπολογίζουμε EFSTART= 0+0=0, EFA=0+7=7-, EFB= 7+3=10, EFC=0+11=11 και EFEND=11+0=11.&#10;Οι άλλοι δύο αριθμοί αφορούν στο αργότερο χρονοπρόγραμμα. Δηλαδή, στη λογική ότι χωρίς να υπερβούμε τη διάρκεια που υπολογίσαμε με το νωρίτερο χρονοπρόγραμμα, στο παράδειγμά μας έντεκα, κάθε δραστηριότητα δρομολογείται όσο γίνεται αργότερα. Επομένως έχουμε τον αργότερο χρόνο λήξης LF που υπολογίσαμε στην προηγούμενη διαφάνεια, αλλά και τον αργότερο χρόνο έναρξης LS του κάθε κόμβου. Για να υπολογίσουμε τον αργότερο χρόνο έναρξης αφαιρούμε για τον κάθε κόμβο από τον αργότερο χρόνο λήξης τη διάρκειά του. Είχαμε λοιπόν LFSTART=0, LFA=8, LFB=11, LFC=11, LFEND=11 και οι αντίστοιχες διάρκειες είναι για το START μηδέν, για την A επτά, για τη B τρία, για τη C έντεκα και για το END μηδέν. Επομένως, υπολογίζουμε LSSTART= 0 - 0=0, LSA=8 - 7=1-, LSB= 11 - 3=8, LSC=11 - 11=0 και LSEND=11-  0=11.&#10;"/>
          <p:cNvGrpSpPr/>
          <p:nvPr/>
        </p:nvGrpSpPr>
        <p:grpSpPr>
          <a:xfrm>
            <a:off x="461310" y="1340768"/>
            <a:ext cx="8287154" cy="4627566"/>
            <a:chOff x="252700" y="1700808"/>
            <a:chExt cx="8501998" cy="4699574"/>
          </a:xfrm>
        </p:grpSpPr>
        <p:sp>
          <p:nvSpPr>
            <p:cNvPr id="7" name="Ρόμβος 6" descr="."/>
            <p:cNvSpPr/>
            <p:nvPr>
              <p:custDataLst>
                <p:tags r:id="rId2"/>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8" name="Ρόμβος 7" descr="."/>
            <p:cNvSpPr/>
            <p:nvPr>
              <p:custDataLst>
                <p:tags r:id="rId3"/>
              </p:custDataLst>
            </p:nvPr>
          </p:nvSpPr>
          <p:spPr>
            <a:xfrm>
              <a:off x="7098514"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9" name="Έλλειψη 8" descr="."/>
            <p:cNvSpPr/>
            <p:nvPr>
              <p:custDataLst>
                <p:tags r:id="rId4"/>
              </p:custDataLst>
            </p:nvPr>
          </p:nvSpPr>
          <p:spPr>
            <a:xfrm>
              <a:off x="2699792" y="299695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a:latin typeface="Calibri" pitchFamily="34" charset="0"/>
                  <a:cs typeface="Calibri" pitchFamily="34" charset="0"/>
                </a:rPr>
                <a:t>7</a:t>
              </a:r>
              <a:endParaRPr lang="el-GR" sz="1600" b="1" dirty="0">
                <a:latin typeface="Calibri" pitchFamily="34" charset="0"/>
                <a:cs typeface="Calibri" pitchFamily="34" charset="0"/>
              </a:endParaRPr>
            </a:p>
          </p:txBody>
        </p:sp>
        <p:sp>
          <p:nvSpPr>
            <p:cNvPr id="11" name="Έλλειψη 10" descr="."/>
            <p:cNvSpPr/>
            <p:nvPr>
              <p:custDataLst>
                <p:tags r:id="rId5"/>
              </p:custDataLst>
            </p:nvPr>
          </p:nvSpPr>
          <p:spPr>
            <a:xfrm>
              <a:off x="4860032" y="302096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B</a:t>
              </a:r>
            </a:p>
            <a:p>
              <a:pPr algn="ctr"/>
              <a:r>
                <a:rPr lang="en-US" sz="1600" b="1" dirty="0" smtClean="0">
                  <a:latin typeface="Calibri" pitchFamily="34" charset="0"/>
                  <a:cs typeface="Calibri" pitchFamily="34" charset="0"/>
                </a:rPr>
                <a:t>3</a:t>
              </a:r>
              <a:endParaRPr lang="el-GR" sz="1600" b="1" dirty="0">
                <a:latin typeface="Calibri" pitchFamily="34" charset="0"/>
                <a:cs typeface="Calibri" pitchFamily="34" charset="0"/>
              </a:endParaRPr>
            </a:p>
          </p:txBody>
        </p:sp>
        <p:sp>
          <p:nvSpPr>
            <p:cNvPr id="13" name="Έλλειψη 12" descr="."/>
            <p:cNvSpPr/>
            <p:nvPr>
              <p:custDataLst>
                <p:tags r:id="rId6"/>
              </p:custDataLst>
            </p:nvPr>
          </p:nvSpPr>
          <p:spPr>
            <a:xfrm>
              <a:off x="3777775" y="515719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11</a:t>
              </a:r>
              <a:endParaRPr lang="el-GR" sz="1600" b="1" dirty="0">
                <a:latin typeface="Calibri" pitchFamily="34" charset="0"/>
                <a:cs typeface="Calibri" pitchFamily="34" charset="0"/>
              </a:endParaRPr>
            </a:p>
          </p:txBody>
        </p:sp>
        <p:cxnSp>
          <p:nvCxnSpPr>
            <p:cNvPr id="14" name="Ευθύγραμμο βέλος σύνδεσης 13"/>
            <p:cNvCxnSpPr>
              <a:endCxn id="9" idx="2"/>
            </p:cNvCxnSpPr>
            <p:nvPr/>
          </p:nvCxnSpPr>
          <p:spPr>
            <a:xfrm flipV="1">
              <a:off x="1691680" y="3454152"/>
              <a:ext cx="1008112" cy="6229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3" idx="6"/>
            </p:cNvCxnSpPr>
            <p:nvPr/>
          </p:nvCxnSpPr>
          <p:spPr>
            <a:xfrm flipV="1">
              <a:off x="4692175" y="4653136"/>
              <a:ext cx="2760145" cy="961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13" idx="2"/>
            </p:cNvCxnSpPr>
            <p:nvPr/>
          </p:nvCxnSpPr>
          <p:spPr>
            <a:xfrm>
              <a:off x="1691680" y="4653136"/>
              <a:ext cx="2086095" cy="9612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1" idx="6"/>
            </p:cNvCxnSpPr>
            <p:nvPr/>
          </p:nvCxnSpPr>
          <p:spPr>
            <a:xfrm>
              <a:off x="5774432" y="3478167"/>
              <a:ext cx="1677888" cy="5922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stCxn id="9" idx="6"/>
            </p:cNvCxnSpPr>
            <p:nvPr/>
          </p:nvCxnSpPr>
          <p:spPr>
            <a:xfrm flipV="1">
              <a:off x="3614192" y="3440832"/>
              <a:ext cx="1245840" cy="133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descr="."/>
            <p:cNvSpPr txBox="1"/>
            <p:nvPr>
              <p:custDataLst>
                <p:tags r:id="rId7"/>
              </p:custDataLst>
            </p:nvPr>
          </p:nvSpPr>
          <p:spPr>
            <a:xfrm>
              <a:off x="252700" y="2516703"/>
              <a:ext cx="1656184" cy="1200329"/>
            </a:xfrm>
            <a:prstGeom prst="rect">
              <a:avLst/>
            </a:prstGeom>
            <a:noFill/>
          </p:spPr>
          <p:txBody>
            <a:bodyPr wrap="square" rtlCol="0">
              <a:spAutoFit/>
            </a:bodyPr>
            <a:lstStyle/>
            <a:p>
              <a:r>
                <a:rPr lang="en-US" dirty="0" smtClean="0"/>
                <a:t>ES</a:t>
              </a:r>
              <a:r>
                <a:rPr lang="en-US" baseline="-25000" dirty="0" smtClean="0"/>
                <a:t>START</a:t>
              </a:r>
              <a:r>
                <a:rPr lang="en-US" dirty="0" smtClean="0"/>
                <a:t>=0</a:t>
              </a:r>
            </a:p>
            <a:p>
              <a:r>
                <a:rPr lang="en-US" dirty="0" smtClean="0"/>
                <a:t>EF</a:t>
              </a:r>
              <a:r>
                <a:rPr lang="en-US" baseline="-25000" dirty="0" smtClean="0"/>
                <a:t>START</a:t>
              </a:r>
              <a:r>
                <a:rPr lang="en-US" dirty="0" smtClean="0"/>
                <a:t>=0</a:t>
              </a:r>
            </a:p>
            <a:p>
              <a:r>
                <a:rPr lang="en-US" dirty="0" smtClean="0"/>
                <a:t>LS</a:t>
              </a:r>
              <a:r>
                <a:rPr lang="en-US" baseline="-25000" dirty="0" smtClean="0"/>
                <a:t>START</a:t>
              </a:r>
              <a:r>
                <a:rPr lang="en-US" dirty="0" smtClean="0"/>
                <a:t>=0</a:t>
              </a:r>
            </a:p>
            <a:p>
              <a:r>
                <a:rPr lang="en-US" dirty="0" smtClean="0"/>
                <a:t>LF</a:t>
              </a:r>
              <a:r>
                <a:rPr lang="en-US" baseline="-25000" dirty="0" smtClean="0"/>
                <a:t>START</a:t>
              </a:r>
              <a:r>
                <a:rPr lang="en-US" dirty="0" smtClean="0"/>
                <a:t>=0</a:t>
              </a:r>
              <a:endParaRPr lang="el-GR" dirty="0"/>
            </a:p>
          </p:txBody>
        </p:sp>
        <p:sp>
          <p:nvSpPr>
            <p:cNvPr id="21" name="TextBox 20" descr="."/>
            <p:cNvSpPr txBox="1"/>
            <p:nvPr>
              <p:custDataLst>
                <p:tags r:id="rId8"/>
              </p:custDataLst>
            </p:nvPr>
          </p:nvSpPr>
          <p:spPr>
            <a:xfrm>
              <a:off x="1958008" y="1796623"/>
              <a:ext cx="1656184" cy="1200329"/>
            </a:xfrm>
            <a:prstGeom prst="rect">
              <a:avLst/>
            </a:prstGeom>
            <a:noFill/>
          </p:spPr>
          <p:txBody>
            <a:bodyPr wrap="square" rtlCol="0">
              <a:spAutoFit/>
            </a:bodyPr>
            <a:lstStyle/>
            <a:p>
              <a:r>
                <a:rPr lang="en-US" dirty="0" smtClean="0"/>
                <a:t>ES</a:t>
              </a:r>
              <a:r>
                <a:rPr lang="en-US" baseline="-25000" dirty="0" smtClean="0"/>
                <a:t>A</a:t>
              </a:r>
              <a:r>
                <a:rPr lang="en-US" dirty="0" smtClean="0"/>
                <a:t>=0</a:t>
              </a:r>
            </a:p>
            <a:p>
              <a:r>
                <a:rPr lang="en-US" dirty="0" smtClean="0"/>
                <a:t>EF</a:t>
              </a:r>
              <a:r>
                <a:rPr lang="en-US" baseline="-25000" dirty="0" smtClean="0"/>
                <a:t>A</a:t>
              </a:r>
              <a:r>
                <a:rPr lang="en-US" dirty="0" smtClean="0"/>
                <a:t>=7</a:t>
              </a:r>
            </a:p>
            <a:p>
              <a:r>
                <a:rPr lang="en-US" dirty="0" smtClean="0"/>
                <a:t>LS</a:t>
              </a:r>
              <a:r>
                <a:rPr lang="en-US" baseline="-25000" dirty="0" smtClean="0"/>
                <a:t>A</a:t>
              </a:r>
              <a:r>
                <a:rPr lang="en-US" dirty="0" smtClean="0"/>
                <a:t>=1</a:t>
              </a:r>
            </a:p>
            <a:p>
              <a:r>
                <a:rPr lang="en-US" dirty="0" smtClean="0"/>
                <a:t>LF</a:t>
              </a:r>
              <a:r>
                <a:rPr lang="en-US" baseline="-25000" dirty="0" smtClean="0"/>
                <a:t>A</a:t>
              </a:r>
              <a:r>
                <a:rPr lang="en-US" dirty="0" smtClean="0"/>
                <a:t>=8</a:t>
              </a:r>
              <a:endParaRPr lang="el-GR" dirty="0"/>
            </a:p>
          </p:txBody>
        </p:sp>
        <p:sp>
          <p:nvSpPr>
            <p:cNvPr id="22" name="TextBox 21" descr="."/>
            <p:cNvSpPr txBox="1"/>
            <p:nvPr>
              <p:custDataLst>
                <p:tags r:id="rId9"/>
              </p:custDataLst>
            </p:nvPr>
          </p:nvSpPr>
          <p:spPr>
            <a:xfrm>
              <a:off x="4489140" y="1700808"/>
              <a:ext cx="1656184" cy="1200329"/>
            </a:xfrm>
            <a:prstGeom prst="rect">
              <a:avLst/>
            </a:prstGeom>
            <a:noFill/>
          </p:spPr>
          <p:txBody>
            <a:bodyPr wrap="square" rtlCol="0">
              <a:spAutoFit/>
            </a:bodyPr>
            <a:lstStyle/>
            <a:p>
              <a:r>
                <a:rPr lang="en-US" dirty="0" smtClean="0"/>
                <a:t>ES</a:t>
              </a:r>
              <a:r>
                <a:rPr lang="en-US" baseline="-25000" dirty="0" smtClean="0"/>
                <a:t>B</a:t>
              </a:r>
              <a:r>
                <a:rPr lang="en-US" dirty="0" smtClean="0"/>
                <a:t>=7</a:t>
              </a:r>
            </a:p>
            <a:p>
              <a:r>
                <a:rPr lang="en-US" dirty="0" smtClean="0"/>
                <a:t>EF</a:t>
              </a:r>
              <a:r>
                <a:rPr lang="en-US" baseline="-25000" dirty="0" smtClean="0"/>
                <a:t>B</a:t>
              </a:r>
              <a:r>
                <a:rPr lang="en-US" dirty="0" smtClean="0"/>
                <a:t>=10</a:t>
              </a:r>
            </a:p>
            <a:p>
              <a:r>
                <a:rPr lang="en-US" dirty="0" smtClean="0"/>
                <a:t>LS</a:t>
              </a:r>
              <a:r>
                <a:rPr lang="en-US" baseline="-25000" dirty="0" smtClean="0"/>
                <a:t>B</a:t>
              </a:r>
              <a:r>
                <a:rPr lang="en-US" dirty="0" smtClean="0"/>
                <a:t>=8</a:t>
              </a:r>
            </a:p>
            <a:p>
              <a:r>
                <a:rPr lang="en-US" dirty="0" smtClean="0"/>
                <a:t>LF</a:t>
              </a:r>
              <a:r>
                <a:rPr lang="en-US" baseline="-25000" dirty="0" smtClean="0"/>
                <a:t>B</a:t>
              </a:r>
              <a:r>
                <a:rPr lang="en-US" dirty="0" smtClean="0"/>
                <a:t>=11</a:t>
              </a:r>
              <a:endParaRPr lang="el-GR" dirty="0"/>
            </a:p>
          </p:txBody>
        </p:sp>
        <p:sp>
          <p:nvSpPr>
            <p:cNvPr id="23" name="TextBox 22" descr="."/>
            <p:cNvSpPr txBox="1"/>
            <p:nvPr>
              <p:custDataLst>
                <p:tags r:id="rId10"/>
              </p:custDataLst>
            </p:nvPr>
          </p:nvSpPr>
          <p:spPr>
            <a:xfrm>
              <a:off x="1691680" y="5200053"/>
              <a:ext cx="1656184" cy="1200329"/>
            </a:xfrm>
            <a:prstGeom prst="rect">
              <a:avLst/>
            </a:prstGeom>
            <a:noFill/>
          </p:spPr>
          <p:txBody>
            <a:bodyPr wrap="square" rtlCol="0">
              <a:spAutoFit/>
            </a:bodyPr>
            <a:lstStyle/>
            <a:p>
              <a:r>
                <a:rPr lang="en-US" dirty="0" smtClean="0"/>
                <a:t>ES</a:t>
              </a:r>
              <a:r>
                <a:rPr lang="en-US" baseline="-25000" dirty="0" smtClean="0"/>
                <a:t>C</a:t>
              </a:r>
              <a:r>
                <a:rPr lang="en-US" dirty="0" smtClean="0"/>
                <a:t>=0</a:t>
              </a:r>
            </a:p>
            <a:p>
              <a:r>
                <a:rPr lang="en-US" dirty="0" smtClean="0"/>
                <a:t>EF</a:t>
              </a:r>
              <a:r>
                <a:rPr lang="en-US" baseline="-25000" dirty="0" smtClean="0"/>
                <a:t>C</a:t>
              </a:r>
              <a:r>
                <a:rPr lang="en-US" dirty="0" smtClean="0"/>
                <a:t>=11</a:t>
              </a:r>
            </a:p>
            <a:p>
              <a:r>
                <a:rPr lang="en-US" dirty="0" smtClean="0"/>
                <a:t>LS</a:t>
              </a:r>
              <a:r>
                <a:rPr lang="en-US" baseline="-25000" dirty="0" smtClean="0"/>
                <a:t>C</a:t>
              </a:r>
              <a:r>
                <a:rPr lang="en-US" dirty="0" smtClean="0"/>
                <a:t>=0</a:t>
              </a:r>
            </a:p>
            <a:p>
              <a:r>
                <a:rPr lang="en-US" dirty="0" smtClean="0"/>
                <a:t>LF</a:t>
              </a:r>
              <a:r>
                <a:rPr lang="en-US" baseline="-25000" dirty="0" smtClean="0"/>
                <a:t>C</a:t>
              </a:r>
              <a:r>
                <a:rPr lang="en-US" dirty="0" smtClean="0"/>
                <a:t>=11</a:t>
              </a:r>
              <a:endParaRPr lang="el-GR" dirty="0"/>
            </a:p>
          </p:txBody>
        </p:sp>
        <p:sp>
          <p:nvSpPr>
            <p:cNvPr id="24" name="TextBox 23" descr="."/>
            <p:cNvSpPr txBox="1"/>
            <p:nvPr>
              <p:custDataLst>
                <p:tags r:id="rId11"/>
              </p:custDataLst>
            </p:nvPr>
          </p:nvSpPr>
          <p:spPr>
            <a:xfrm>
              <a:off x="7098514" y="2439648"/>
              <a:ext cx="1656184" cy="1200329"/>
            </a:xfrm>
            <a:prstGeom prst="rect">
              <a:avLst/>
            </a:prstGeom>
            <a:noFill/>
          </p:spPr>
          <p:txBody>
            <a:bodyPr wrap="square" rtlCol="0">
              <a:spAutoFit/>
            </a:bodyPr>
            <a:lstStyle/>
            <a:p>
              <a:r>
                <a:rPr lang="en-US" dirty="0" smtClean="0"/>
                <a:t>ES</a:t>
              </a:r>
              <a:r>
                <a:rPr lang="en-US" baseline="-25000" dirty="0" smtClean="0"/>
                <a:t>END</a:t>
              </a:r>
              <a:r>
                <a:rPr lang="en-US" dirty="0" smtClean="0"/>
                <a:t>=11</a:t>
              </a:r>
            </a:p>
            <a:p>
              <a:r>
                <a:rPr lang="en-US" dirty="0" smtClean="0"/>
                <a:t>EF</a:t>
              </a:r>
              <a:r>
                <a:rPr lang="en-US" baseline="-25000" dirty="0" smtClean="0"/>
                <a:t>END</a:t>
              </a:r>
              <a:r>
                <a:rPr lang="en-US" dirty="0" smtClean="0"/>
                <a:t>=11</a:t>
              </a:r>
            </a:p>
            <a:p>
              <a:r>
                <a:rPr lang="en-US" dirty="0" smtClean="0"/>
                <a:t>LS</a:t>
              </a:r>
              <a:r>
                <a:rPr lang="en-US" baseline="-25000" dirty="0" smtClean="0"/>
                <a:t>END</a:t>
              </a:r>
              <a:r>
                <a:rPr lang="en-US" dirty="0" smtClean="0"/>
                <a:t>=11</a:t>
              </a:r>
            </a:p>
            <a:p>
              <a:r>
                <a:rPr lang="en-US" dirty="0" smtClean="0"/>
                <a:t>LF</a:t>
              </a:r>
              <a:r>
                <a:rPr lang="en-US" baseline="-25000" dirty="0" smtClean="0"/>
                <a:t>END</a:t>
              </a:r>
              <a:r>
                <a:rPr lang="en-US" dirty="0" smtClean="0"/>
                <a:t>=11</a:t>
              </a:r>
              <a:endParaRPr lang="el-GR" dirty="0"/>
            </a:p>
          </p:txBody>
        </p:sp>
      </p:gr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16633"/>
            <a:ext cx="7772400" cy="1152127"/>
          </a:xfrm>
        </p:spPr>
        <p:txBody>
          <a:bodyPr>
            <a:noAutofit/>
          </a:bodyPr>
          <a:lstStyle/>
          <a:p>
            <a:pPr algn="ctr"/>
            <a:r>
              <a:rPr lang="el-GR" sz="4400" dirty="0" smtClean="0"/>
              <a:t>Η μέθοδος </a:t>
            </a:r>
            <a:r>
              <a:rPr lang="en-US" sz="4400" dirty="0" smtClean="0"/>
              <a:t>CPM</a:t>
            </a:r>
            <a:r>
              <a:rPr lang="el-GR" sz="4400" dirty="0" smtClean="0"/>
              <a:t> (7 από 13)</a:t>
            </a:r>
            <a:endParaRPr lang="el-GR" sz="4400" dirty="0">
              <a:latin typeface="+mn-lt"/>
            </a:endParaRPr>
          </a:p>
        </p:txBody>
      </p:sp>
      <p:graphicFrame>
        <p:nvGraphicFramePr>
          <p:cNvPr id="7" name="Θέση περιεχομένου 3" descr="Οι πληροφορίες για το έργο που στις προηγούμενες διαφάνειες υπολογίστηκαν και παρουσιάστηκαν με τη βοήθεια ενός δικτύου Activities on Nodes, μπορούν επίσης να υπολογιστούν και να παρουσιαστούν με τη βοήθεια ενός πίνακα με οκτώ στηλών και τόσων γραμμών όσες οι δραστηριότητες που απεικονίζει το δίκτυο συν μια. Η μία ατή γραμμή είναι η πρώτη γραμμή στην οποία σημειώνουμε ποια πληροφορία απεικονίζεται σε κάθε στήλη. Έτσι, στην πρώτη στήλη τοποθετούμε τις δραστηριότητες με το όνομά τους, στη δεύτερη τη διάρκεια της κάθε μιας (συμβολίζουμε με dj), στην τρίτη τις άμεσα προαπαιτούμενες της κάθε δραστηριότητας (συμβολίζουμε με Pj), στην τέταρτη στήλη τις άμεσα επόμενες της κάθε δραστηριότητας (συμβολίζουμε με Sj), στην πέμπτη το νωρίτερο χρόνο έναρξης της κάθε δραστηριότητας (συμβολίζουμε με ESj), στην έκτη τον νωρίτερο χρόνο λήξης κάθε δραστηριότητας (συμβολίζουμε με EFj), στην έβδομη τον αργότερο χρόνο έναρξης κάθε δραστηριότητας (συμβολίζουμε με LSj)και στην όγδοη το αργότερο χρόνο λήξης της κάθε δραστηριότητας (συμβολίζουμε με LFj)."/>
          <p:cNvGraphicFramePr>
            <a:graphicFrameLocks/>
          </p:cNvGraphicFramePr>
          <p:nvPr>
            <p:custDataLst>
              <p:tags r:id="rId2"/>
            </p:custDataLst>
            <p:extLst>
              <p:ext uri="{D42A27DB-BD31-4B8C-83A1-F6EECF244321}">
                <p14:modId xmlns:p14="http://schemas.microsoft.com/office/powerpoint/2010/main" val="2461483830"/>
              </p:ext>
            </p:extLst>
          </p:nvPr>
        </p:nvGraphicFramePr>
        <p:xfrm>
          <a:off x="505992" y="1376192"/>
          <a:ext cx="8026448" cy="4357064"/>
        </p:xfrm>
        <a:graphic>
          <a:graphicData uri="http://schemas.openxmlformats.org/drawingml/2006/table">
            <a:tbl>
              <a:tblPr firstRow="1" bandRow="1">
                <a:tableStyleId>{5C22544A-7EE6-4342-B048-85BDC9FD1C3A}</a:tableStyleId>
              </a:tblPr>
              <a:tblGrid>
                <a:gridCol w="990456"/>
                <a:gridCol w="1093256"/>
                <a:gridCol w="990456"/>
                <a:gridCol w="990456"/>
                <a:gridCol w="990456"/>
                <a:gridCol w="990456"/>
                <a:gridCol w="990456"/>
                <a:gridCol w="990456"/>
              </a:tblGrid>
              <a:tr h="619506">
                <a:tc>
                  <a:txBody>
                    <a:bodyPr/>
                    <a:lstStyle/>
                    <a:p>
                      <a:pPr algn="ctr"/>
                      <a:r>
                        <a:rPr lang="el-GR" sz="1800" dirty="0" smtClean="0">
                          <a:latin typeface="Calibri" pitchFamily="34" charset="0"/>
                          <a:cs typeface="Calibri" pitchFamily="34" charset="0"/>
                        </a:rPr>
                        <a:t>ΔΡΑΣΤ</a:t>
                      </a:r>
                      <a:endParaRPr lang="el-GR" sz="18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ΔΙΑΡΚΕΙΑ</a:t>
                      </a:r>
                    </a:p>
                    <a:p>
                      <a:pPr algn="ctr"/>
                      <a:r>
                        <a:rPr lang="en-US" sz="1800" dirty="0" err="1" smtClean="0">
                          <a:latin typeface="Calibri" pitchFamily="34" charset="0"/>
                          <a:cs typeface="Calibri" pitchFamily="34" charset="0"/>
                        </a:rPr>
                        <a:t>d</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ΠΡΟΑΠ</a:t>
                      </a:r>
                    </a:p>
                    <a:p>
                      <a:pPr algn="ctr"/>
                      <a:r>
                        <a:rPr lang="en-US" sz="1800" dirty="0" smtClean="0">
                          <a:latin typeface="Calibri" pitchFamily="34" charset="0"/>
                          <a:cs typeface="Calibri" pitchFamily="34" charset="0"/>
                        </a:rPr>
                        <a:t>P</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ΕΠΟΜ</a:t>
                      </a:r>
                    </a:p>
                    <a:p>
                      <a:pPr algn="ctr"/>
                      <a:r>
                        <a:rPr lang="en-US" sz="1800" dirty="0" smtClean="0">
                          <a:latin typeface="Calibri" pitchFamily="34" charset="0"/>
                          <a:cs typeface="Calibri" pitchFamily="34" charset="0"/>
                        </a:rPr>
                        <a:t>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a:t>
                      </a:r>
                      <a:r>
                        <a:rPr lang="en-US" sz="1800" dirty="0" smtClean="0">
                          <a:latin typeface="Calibri" pitchFamily="34" charset="0"/>
                          <a:cs typeface="Calibri" pitchFamily="34" charset="0"/>
                        </a:rPr>
                        <a:t>EF</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LS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err="1" smtClean="0">
                          <a:latin typeface="Calibri" pitchFamily="34" charset="0"/>
                          <a:cs typeface="Calibri" pitchFamily="34" charset="0"/>
                        </a:rPr>
                        <a:t>LF</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64623">
                <a:tc>
                  <a:txBody>
                    <a:bodyPr/>
                    <a:lstStyle/>
                    <a:p>
                      <a:endParaRPr lang="el-GR" dirty="0"/>
                    </a:p>
                  </a:txBody>
                  <a:tcPr/>
                </a:tc>
                <a:tc>
                  <a:txBody>
                    <a:bodyPr/>
                    <a:lstStyle/>
                    <a:p>
                      <a:pPr algn="ctr"/>
                      <a:endParaRPr lang="el-GR" b="1" dirty="0"/>
                    </a:p>
                  </a:txBody>
                  <a:tcPr/>
                </a:tc>
                <a:tc>
                  <a:txBody>
                    <a:bodyPr/>
                    <a:lstStyle/>
                    <a:p>
                      <a:pPr algn="ctr"/>
                      <a:endParaRPr lang="el-GR" dirty="0"/>
                    </a:p>
                  </a:txBody>
                  <a:tcPr/>
                </a:tc>
                <a:tc>
                  <a:txBody>
                    <a:bodyPr/>
                    <a:lstStyle/>
                    <a:p>
                      <a:pPr algn="ctr"/>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r>
            </a:tbl>
          </a:graphicData>
        </a:graphic>
      </p:graphicFrame>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smtClean="0"/>
              <a:t>Η μέθοδος </a:t>
            </a:r>
            <a:r>
              <a:rPr lang="en-US" dirty="0" smtClean="0"/>
              <a:t>CPM</a:t>
            </a:r>
            <a:r>
              <a:rPr lang="el-GR" dirty="0" smtClean="0"/>
              <a:t> (8 από 13)</a:t>
            </a:r>
            <a:endParaRPr lang="el-GR" dirty="0">
              <a:cs typeface="Times New Roman" pitchFamily="18" charset="0"/>
            </a:endParaRPr>
          </a:p>
        </p:txBody>
      </p:sp>
      <p:sp>
        <p:nvSpPr>
          <p:cNvPr id="10" name="Ορθογώνιο 9"/>
          <p:cNvSpPr/>
          <p:nvPr>
            <p:custDataLst>
              <p:tags r:id="rId3"/>
            </p:custDataLst>
          </p:nvPr>
        </p:nvSpPr>
        <p:spPr>
          <a:xfrm>
            <a:off x="467544" y="1196752"/>
            <a:ext cx="8208912" cy="523220"/>
          </a:xfrm>
          <a:prstGeom prst="rect">
            <a:avLst/>
          </a:prstGeom>
        </p:spPr>
        <p:txBody>
          <a:bodyPr wrap="square">
            <a:spAutoFit/>
          </a:bodyPr>
          <a:lstStyle/>
          <a:p>
            <a:r>
              <a:rPr lang="el-GR" sz="2800" dirty="0" smtClean="0"/>
              <a:t>Παράδειγμα</a:t>
            </a:r>
            <a:endParaRPr lang="el-GR" sz="2800" dirty="0"/>
          </a:p>
        </p:txBody>
      </p:sp>
      <p:grpSp>
        <p:nvGrpSpPr>
          <p:cNvPr id="6" name="Ομάδα 5" descr="Στη διαφάνεια αυτή καθώς και στην επόμενη θα επιχειρήσουμε να παρουσιάσουμε τις πληροφορίες για ένα έργο τόσο με τη βοήθεια ενός δικτύου Activities on Nodes εδώ, όσο και με τη βοήθεια ενός πίνακα στην επόμενη. Το έργο αποτελείται από 6 δραστηριότητες A,B,C,D,E και F επομένως στο δίκτυο θα έχουμε 6 για τις δραστηριότητες και 2 για τα ορόσημα αρχής τέλους, 8 κόμβους. Οι δραστηριότητες A,B και C με διάρκειες 14, 9 και 20 εβδομάδες αντίστοιχα είναι αρχικές. Επομένως τοποθετούμε τέρμα αριστερά το ορόσημο της έναρξης START από το οποίο  ξεκινούν τρία βέλη με φορά προς τα δεξιά και το πάνω βέλος καταλήγει στον κόμβο που αναπαριστά την A. το μεσαίο βέλος καταλήγει στον κόμβο που αναπαριστά τη B και το κάτω βέλος καταλήγει στον κόμβο που αναπαριστά τη δραστηριότητα C. Για τη δραστηριότητα D, η οποία έχει διάρκεια 12 εβδομάδες γνωρίζουμε ότι έχει άμεσα προαπαιτούμενες τις A και B. Επομένως, στο δίκτυό μας η D αναπαρίσταται με έναν κόμβο πιο δεξιά από εκείνους των A και B, στον οποίο καταλήγουν δύο βέλη. Το ένα ξεκινά από την A και το άλλο από την B. Η E έχει διάρκεια 6 εβδομάδες και έχει ως άμεσα προαπαιτούμενες τις C και D. Επομένως, θα αναπαρασταθεί με έναν κόμβο, στο κάτω μέρος του δικτύου μας και πιο δεξιά από τις προαπαιτούμενες. Στον κόμβο αυτό καταλήγουν δύο βέλη τα οποία ξεκινάν από τους κόμβους που αναπαριστούν τις C και D. Τέλος, η F με διάρκεια 9 εβδομάδες έχει ως άμεσα προαπαιτούμενη μόνο την D. Επομένως, αναπαρίσταται με έναν κόμβο στο πάνω μέρος του δικτύου στον οποίο καταλήγει ένα βέλος το οποίο ξεκινά από τον κόμβο που αναπαριστά τη D. Για την πληρότητα του δικτύου μετά από τους κόμβους που αναπαριστούν τις E και F, θα πρέπει να τοποθετήσουμε το ορόσημο END, στο οποίο θα καταλήξουν δύο βέλη τα οποία ξεκινάνε από τις E και F."/>
          <p:cNvGrpSpPr/>
          <p:nvPr/>
        </p:nvGrpSpPr>
        <p:grpSpPr>
          <a:xfrm>
            <a:off x="539552" y="1844824"/>
            <a:ext cx="8136904" cy="4076993"/>
            <a:chOff x="539552" y="2406139"/>
            <a:chExt cx="8280920" cy="4076993"/>
          </a:xfrm>
        </p:grpSpPr>
        <p:sp>
          <p:nvSpPr>
            <p:cNvPr id="7" name="Ρόμβος 6" descr="."/>
            <p:cNvSpPr/>
            <p:nvPr>
              <p:custDataLst>
                <p:tags r:id="rId4"/>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8" name="Ρόμβος 7" descr="."/>
            <p:cNvSpPr/>
            <p:nvPr>
              <p:custDataLst>
                <p:tags r:id="rId5"/>
              </p:custDataLst>
            </p:nvPr>
          </p:nvSpPr>
          <p:spPr>
            <a:xfrm>
              <a:off x="7452320" y="3646751"/>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2" name="Έλλειψη 11" descr="."/>
            <p:cNvSpPr/>
            <p:nvPr>
              <p:custDataLst>
                <p:tags r:id="rId6"/>
              </p:custDataLst>
            </p:nvPr>
          </p:nvSpPr>
          <p:spPr>
            <a:xfrm>
              <a:off x="2699792" y="240613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smtClean="0">
                  <a:latin typeface="Calibri" pitchFamily="34" charset="0"/>
                  <a:cs typeface="Calibri" pitchFamily="34" charset="0"/>
                </a:rPr>
                <a:t>14</a:t>
              </a:r>
              <a:endParaRPr lang="el-GR" sz="1600" b="1" dirty="0">
                <a:latin typeface="Calibri" pitchFamily="34" charset="0"/>
                <a:cs typeface="Calibri" pitchFamily="34" charset="0"/>
              </a:endParaRPr>
            </a:p>
          </p:txBody>
        </p:sp>
        <p:sp>
          <p:nvSpPr>
            <p:cNvPr id="13" name="Έλλειψη 12" descr="."/>
            <p:cNvSpPr/>
            <p:nvPr>
              <p:custDataLst>
                <p:tags r:id="rId7"/>
              </p:custDataLst>
            </p:nvPr>
          </p:nvSpPr>
          <p:spPr>
            <a:xfrm>
              <a:off x="4446240" y="289342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D</a:t>
              </a:r>
            </a:p>
            <a:p>
              <a:pPr algn="ctr"/>
              <a:r>
                <a:rPr lang="en-US" sz="1600" b="1" dirty="0" smtClean="0">
                  <a:latin typeface="Calibri" pitchFamily="34" charset="0"/>
                  <a:cs typeface="Calibri" pitchFamily="34" charset="0"/>
                </a:rPr>
                <a:t>12</a:t>
              </a:r>
              <a:endParaRPr lang="el-GR" sz="1600" b="1" dirty="0">
                <a:latin typeface="Calibri" pitchFamily="34" charset="0"/>
                <a:cs typeface="Calibri" pitchFamily="34" charset="0"/>
              </a:endParaRPr>
            </a:p>
          </p:txBody>
        </p:sp>
        <p:sp>
          <p:nvSpPr>
            <p:cNvPr id="14" name="Έλλειψη 13" descr="."/>
            <p:cNvSpPr/>
            <p:nvPr>
              <p:custDataLst>
                <p:tags r:id="rId8"/>
              </p:custDataLst>
            </p:nvPr>
          </p:nvSpPr>
          <p:spPr>
            <a:xfrm>
              <a:off x="2679517" y="55687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20</a:t>
              </a:r>
              <a:endParaRPr lang="el-GR" sz="1600" b="1" dirty="0">
                <a:latin typeface="Calibri" pitchFamily="34" charset="0"/>
                <a:cs typeface="Calibri" pitchFamily="34" charset="0"/>
              </a:endParaRPr>
            </a:p>
          </p:txBody>
        </p:sp>
        <p:cxnSp>
          <p:nvCxnSpPr>
            <p:cNvPr id="15" name="Ευθύγραμμο βέλος σύνδεσης 14"/>
            <p:cNvCxnSpPr>
              <a:endCxn id="12" idx="2"/>
            </p:cNvCxnSpPr>
            <p:nvPr/>
          </p:nvCxnSpPr>
          <p:spPr>
            <a:xfrm flipV="1">
              <a:off x="1547664" y="2863339"/>
              <a:ext cx="1152128" cy="12070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4" idx="6"/>
            </p:cNvCxnSpPr>
            <p:nvPr/>
          </p:nvCxnSpPr>
          <p:spPr>
            <a:xfrm flipV="1">
              <a:off x="3593917" y="5661248"/>
              <a:ext cx="1918538" cy="3646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1547664" y="4653136"/>
              <a:ext cx="1152128"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3" idx="6"/>
              <a:endCxn id="23" idx="2"/>
            </p:cNvCxnSpPr>
            <p:nvPr/>
          </p:nvCxnSpPr>
          <p:spPr>
            <a:xfrm>
              <a:off x="5360640" y="3350629"/>
              <a:ext cx="795536" cy="30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stCxn id="12" idx="6"/>
            </p:cNvCxnSpPr>
            <p:nvPr/>
          </p:nvCxnSpPr>
          <p:spPr>
            <a:xfrm>
              <a:off x="3614192" y="2863339"/>
              <a:ext cx="957808"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Έλλειψη 19" descr="."/>
            <p:cNvSpPr/>
            <p:nvPr>
              <p:custDataLst>
                <p:tags r:id="rId9"/>
              </p:custDataLst>
            </p:nvPr>
          </p:nvSpPr>
          <p:spPr>
            <a:xfrm>
              <a:off x="2765959" y="38800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B</a:t>
              </a:r>
              <a:endParaRPr lang="en-US" sz="1600" b="1" dirty="0" smtClean="0">
                <a:latin typeface="Calibri" pitchFamily="34" charset="0"/>
                <a:cs typeface="Calibri" pitchFamily="34" charset="0"/>
              </a:endParaRPr>
            </a:p>
            <a:p>
              <a:pPr algn="ctr"/>
              <a:r>
                <a:rPr lang="en-US" sz="1600" b="1" dirty="0" smtClean="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1" name="Ευθύγραμμο βέλος σύνδεσης 20"/>
            <p:cNvCxnSpPr>
              <a:endCxn id="20" idx="2"/>
            </p:cNvCxnSpPr>
            <p:nvPr/>
          </p:nvCxnSpPr>
          <p:spPr>
            <a:xfrm>
              <a:off x="1890877" y="4337225"/>
              <a:ext cx="87508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Έλλειψη 21" descr="."/>
            <p:cNvSpPr/>
            <p:nvPr>
              <p:custDataLst>
                <p:tags r:id="rId10"/>
              </p:custDataLst>
            </p:nvPr>
          </p:nvSpPr>
          <p:spPr>
            <a:xfrm>
              <a:off x="5512455" y="505424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E</a:t>
              </a:r>
            </a:p>
            <a:p>
              <a:pPr algn="ctr"/>
              <a:r>
                <a:rPr lang="en-US" sz="1600" b="1" dirty="0">
                  <a:latin typeface="Calibri" pitchFamily="34" charset="0"/>
                  <a:cs typeface="Calibri" pitchFamily="34" charset="0"/>
                </a:rPr>
                <a:t>6</a:t>
              </a:r>
              <a:endParaRPr lang="el-GR" sz="1600" b="1" dirty="0">
                <a:latin typeface="Calibri" pitchFamily="34" charset="0"/>
                <a:cs typeface="Calibri" pitchFamily="34" charset="0"/>
              </a:endParaRPr>
            </a:p>
          </p:txBody>
        </p:sp>
        <p:sp>
          <p:nvSpPr>
            <p:cNvPr id="23" name="Έλλειψη 22" descr="."/>
            <p:cNvSpPr/>
            <p:nvPr>
              <p:custDataLst>
                <p:tags r:id="rId11"/>
              </p:custDataLst>
            </p:nvPr>
          </p:nvSpPr>
          <p:spPr>
            <a:xfrm>
              <a:off x="6156176" y="32033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F</a:t>
              </a:r>
              <a:endParaRPr lang="en-US" sz="1600" b="1" dirty="0" smtClean="0">
                <a:latin typeface="Calibri" pitchFamily="34" charset="0"/>
                <a:cs typeface="Calibri" pitchFamily="34" charset="0"/>
              </a:endParaRPr>
            </a:p>
            <a:p>
              <a:pPr algn="ctr"/>
              <a:r>
                <a:rPr lang="en-US" sz="1600" b="1" dirty="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4" name="Ευθύγραμμο βέλος σύνδεσης 23"/>
            <p:cNvCxnSpPr>
              <a:endCxn id="13" idx="3"/>
            </p:cNvCxnSpPr>
            <p:nvPr/>
          </p:nvCxnSpPr>
          <p:spPr>
            <a:xfrm flipV="1">
              <a:off x="3696918" y="3673918"/>
              <a:ext cx="883233" cy="680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5226729" y="3660514"/>
              <a:ext cx="571452" cy="1393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7066296" y="3780045"/>
              <a:ext cx="746064" cy="234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6426855" y="4653136"/>
              <a:ext cx="1385505" cy="8583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a:t>Η μέθοδος </a:t>
            </a:r>
            <a:r>
              <a:rPr lang="en-US" dirty="0"/>
              <a:t>CPM</a:t>
            </a:r>
            <a:r>
              <a:rPr lang="el-GR" dirty="0"/>
              <a:t> </a:t>
            </a:r>
            <a:r>
              <a:rPr lang="el-GR" dirty="0" smtClean="0"/>
              <a:t>(9 </a:t>
            </a:r>
            <a:r>
              <a:rPr lang="el-GR" dirty="0"/>
              <a:t>από 13)</a:t>
            </a:r>
          </a:p>
        </p:txBody>
      </p:sp>
      <p:graphicFrame>
        <p:nvGraphicFramePr>
          <p:cNvPr id="6" name="Θέση περιεχομένου 3" descr="Όπως είπαμε και πριν η διαφάνεια αυτή παρουσιάζει τις πληροφορίες για το έργο που πριν αναπαραστήσαμε με τη βοήθεια δικτύου Activities on Nodes, αλλά με τη βοήθεια ενός πίνακα. Ο πίνακας θα έχει οκτώ στήλες και αφού το έργο αποτελείται από 6 δραστηριότητες τις A,B,C,D,E και F και 2 ορόσημα, 8 συν μια δηλαδή 9 γραμμές. Στην πρώτη στήλη τοποθετούμε τις δραστηριότητες με το όνομά τους, δηλαδή κατά σειρά START, A,B, C, D, E, F και END. Στη δεύτερη τη διάρκεια της κάθε μιας (συμβολίζουμε με dj), δηλαδή 0, 14, 9, 20, 12, 6, 9 και 0 εβδομάδες αντίστοιχα. Η τρίτη στήλη περιέχει τις άμεσα προαπαιτούμενες της κάθε δραστηριότητας (συμβολίζουμε με Pj), δηλαδή κενό για το ορόσημο START, το ορόσημο START για τις A,B και C, τις A και B για την D, τις C και D για την E, την D για την F και τέλος τις E και F για το ορόσημο END. Η τέταρτη στήλη περιέχει τις άμεσα επόμενες της κάθε δραστηριότητας (συμβολίζουμε με Sj), δηλαδή για το ορόσημο START τις A, B και C, για την A την D, για την B επίσης την D, για τη C την E, για την D την F, για την E το ορόσημο END, για την F επίσης το ορόσημο END καθώς και ι δύο είναι τελικές δραστηριότητες και τέλος για το ορόσημο END δεν υπάρχει καμία άμεσα επόμενη."/>
          <p:cNvGraphicFramePr>
            <a:graphicFrameLocks noGrp="1"/>
          </p:cNvGraphicFramePr>
          <p:nvPr>
            <p:ph sz="quarter" idx="1"/>
            <p:custDataLst>
              <p:tags r:id="rId3"/>
            </p:custDataLst>
            <p:extLst>
              <p:ext uri="{D42A27DB-BD31-4B8C-83A1-F6EECF244321}">
                <p14:modId xmlns:p14="http://schemas.microsoft.com/office/powerpoint/2010/main" val="507221458"/>
              </p:ext>
            </p:extLst>
          </p:nvPr>
        </p:nvGraphicFramePr>
        <p:xfrm>
          <a:off x="505990" y="1412776"/>
          <a:ext cx="8098458" cy="4418784"/>
        </p:xfrm>
        <a:graphic>
          <a:graphicData uri="http://schemas.openxmlformats.org/drawingml/2006/table">
            <a:tbl>
              <a:tblPr firstRow="1" bandRow="1">
                <a:tableStyleId>{5C22544A-7EE6-4342-B048-85BDC9FD1C3A}</a:tableStyleId>
              </a:tblPr>
              <a:tblGrid>
                <a:gridCol w="999342"/>
                <a:gridCol w="1103064"/>
                <a:gridCol w="999342"/>
                <a:gridCol w="999342"/>
                <a:gridCol w="999342"/>
                <a:gridCol w="999342"/>
                <a:gridCol w="999342"/>
                <a:gridCol w="999342"/>
              </a:tblGrid>
              <a:tr h="629793">
                <a:tc>
                  <a:txBody>
                    <a:bodyPr/>
                    <a:lstStyle/>
                    <a:p>
                      <a:pPr algn="ctr"/>
                      <a:r>
                        <a:rPr lang="el-GR" sz="1800" dirty="0" smtClean="0">
                          <a:latin typeface="Calibri" pitchFamily="34" charset="0"/>
                          <a:cs typeface="Calibri" pitchFamily="34" charset="0"/>
                        </a:rPr>
                        <a:t>ΔΡΑΣΤ</a:t>
                      </a:r>
                      <a:endParaRPr lang="el-GR" sz="18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ΔΙΑΡΚΕΙΑ</a:t>
                      </a:r>
                    </a:p>
                    <a:p>
                      <a:pPr algn="ctr"/>
                      <a:r>
                        <a:rPr lang="en-US" sz="1800" dirty="0" err="1" smtClean="0">
                          <a:latin typeface="Calibri" pitchFamily="34" charset="0"/>
                          <a:cs typeface="Calibri" pitchFamily="34" charset="0"/>
                        </a:rPr>
                        <a:t>d</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ΠΡΟΑΠ</a:t>
                      </a:r>
                    </a:p>
                    <a:p>
                      <a:pPr algn="ctr"/>
                      <a:r>
                        <a:rPr lang="en-US" sz="1800" dirty="0" smtClean="0">
                          <a:latin typeface="Calibri" pitchFamily="34" charset="0"/>
                          <a:cs typeface="Calibri" pitchFamily="34" charset="0"/>
                        </a:rPr>
                        <a:t>P</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ΕΠΟΜ</a:t>
                      </a:r>
                    </a:p>
                    <a:p>
                      <a:pPr algn="ctr"/>
                      <a:r>
                        <a:rPr lang="en-US" sz="1800" dirty="0" smtClean="0">
                          <a:latin typeface="Calibri" pitchFamily="34" charset="0"/>
                          <a:cs typeface="Calibri" pitchFamily="34" charset="0"/>
                        </a:rPr>
                        <a:t>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EF</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LS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err="1" smtClean="0">
                          <a:latin typeface="Calibri" pitchFamily="34" charset="0"/>
                          <a:cs typeface="Calibri" pitchFamily="34" charset="0"/>
                        </a:rPr>
                        <a:t>LF</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r>
              <a:tr h="472338">
                <a:tc>
                  <a:txBody>
                    <a:bodyPr/>
                    <a:lstStyle/>
                    <a:p>
                      <a:r>
                        <a:rPr lang="en-US" dirty="0" smtClean="0"/>
                        <a:t>START</a:t>
                      </a:r>
                      <a:endParaRPr lang="el-GR" dirty="0"/>
                    </a:p>
                  </a:txBody>
                  <a:tcPr/>
                </a:tc>
                <a:tc>
                  <a:txBody>
                    <a:bodyPr/>
                    <a:lstStyle/>
                    <a:p>
                      <a:pPr algn="ctr"/>
                      <a:r>
                        <a:rPr lang="en-US" b="1" dirty="0" smtClean="0"/>
                        <a:t>0</a:t>
                      </a:r>
                      <a:endParaRPr lang="el-GR" b="1" dirty="0"/>
                    </a:p>
                  </a:txBody>
                  <a:tcPr/>
                </a:tc>
                <a:tc>
                  <a:txBody>
                    <a:bodyPr/>
                    <a:lstStyle/>
                    <a:p>
                      <a:pPr algn="ctr"/>
                      <a:r>
                        <a:rPr lang="en-US" dirty="0" smtClean="0"/>
                        <a:t>-</a:t>
                      </a:r>
                      <a:endParaRPr lang="el-GR" dirty="0"/>
                    </a:p>
                  </a:txBody>
                  <a:tcPr/>
                </a:tc>
                <a:tc>
                  <a:txBody>
                    <a:bodyPr/>
                    <a:lstStyle/>
                    <a:p>
                      <a:pPr algn="ctr"/>
                      <a:r>
                        <a:rPr lang="en-US" dirty="0" smtClean="0"/>
                        <a:t>A,B,C</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A</a:t>
                      </a:r>
                      <a:endParaRPr lang="el-GR" dirty="0"/>
                    </a:p>
                  </a:txBody>
                  <a:tcPr/>
                </a:tc>
                <a:tc>
                  <a:txBody>
                    <a:bodyPr/>
                    <a:lstStyle/>
                    <a:p>
                      <a:pPr algn="ctr"/>
                      <a:r>
                        <a:rPr lang="en-US" b="1" dirty="0" smtClean="0"/>
                        <a:t>14</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D</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B</a:t>
                      </a:r>
                      <a:endParaRPr lang="el-GR" dirty="0"/>
                    </a:p>
                  </a:txBody>
                  <a:tcPr/>
                </a:tc>
                <a:tc>
                  <a:txBody>
                    <a:bodyPr/>
                    <a:lstStyle/>
                    <a:p>
                      <a:pPr algn="ctr"/>
                      <a:r>
                        <a:rPr lang="en-US" b="1" dirty="0" smtClean="0"/>
                        <a:t>9</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D</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C</a:t>
                      </a:r>
                      <a:endParaRPr lang="el-GR" dirty="0"/>
                    </a:p>
                  </a:txBody>
                  <a:tcPr/>
                </a:tc>
                <a:tc>
                  <a:txBody>
                    <a:bodyPr/>
                    <a:lstStyle/>
                    <a:p>
                      <a:pPr algn="ctr"/>
                      <a:r>
                        <a:rPr lang="en-US" b="1" dirty="0" smtClean="0"/>
                        <a:t>20</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E</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D</a:t>
                      </a:r>
                      <a:endParaRPr lang="el-GR" dirty="0"/>
                    </a:p>
                  </a:txBody>
                  <a:tcPr/>
                </a:tc>
                <a:tc>
                  <a:txBody>
                    <a:bodyPr/>
                    <a:lstStyle/>
                    <a:p>
                      <a:pPr algn="ctr"/>
                      <a:r>
                        <a:rPr lang="en-US" b="1" dirty="0" smtClean="0"/>
                        <a:t>12</a:t>
                      </a:r>
                      <a:endParaRPr lang="el-GR" b="1" dirty="0"/>
                    </a:p>
                  </a:txBody>
                  <a:tcPr/>
                </a:tc>
                <a:tc>
                  <a:txBody>
                    <a:bodyPr/>
                    <a:lstStyle/>
                    <a:p>
                      <a:pPr algn="ctr"/>
                      <a:r>
                        <a:rPr lang="en-US" dirty="0" smtClean="0"/>
                        <a:t>A,B</a:t>
                      </a:r>
                      <a:endParaRPr lang="el-GR" dirty="0"/>
                    </a:p>
                  </a:txBody>
                  <a:tcPr/>
                </a:tc>
                <a:tc>
                  <a:txBody>
                    <a:bodyPr/>
                    <a:lstStyle/>
                    <a:p>
                      <a:pPr algn="ctr"/>
                      <a:r>
                        <a:rPr lang="en-US" dirty="0" smtClean="0"/>
                        <a:t>F</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E</a:t>
                      </a:r>
                      <a:endParaRPr lang="el-GR" dirty="0"/>
                    </a:p>
                  </a:txBody>
                  <a:tcPr/>
                </a:tc>
                <a:tc>
                  <a:txBody>
                    <a:bodyPr/>
                    <a:lstStyle/>
                    <a:p>
                      <a:pPr algn="ctr"/>
                      <a:r>
                        <a:rPr lang="en-US" b="1" dirty="0" smtClean="0"/>
                        <a:t>6</a:t>
                      </a:r>
                      <a:endParaRPr lang="el-GR" b="1" dirty="0"/>
                    </a:p>
                  </a:txBody>
                  <a:tcPr/>
                </a:tc>
                <a:tc>
                  <a:txBody>
                    <a:bodyPr/>
                    <a:lstStyle/>
                    <a:p>
                      <a:pPr algn="ctr"/>
                      <a:r>
                        <a:rPr lang="en-US" dirty="0" smtClean="0"/>
                        <a:t>C,D</a:t>
                      </a:r>
                      <a:endParaRPr lang="el-GR" dirty="0"/>
                    </a:p>
                  </a:txBody>
                  <a:tcPr/>
                </a:tc>
                <a:tc>
                  <a:txBody>
                    <a:bodyPr/>
                    <a:lstStyle/>
                    <a:p>
                      <a:pPr algn="ctr"/>
                      <a:r>
                        <a:rPr lang="en-US" dirty="0" smtClean="0"/>
                        <a:t>END</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F</a:t>
                      </a:r>
                      <a:endParaRPr lang="el-GR" dirty="0"/>
                    </a:p>
                  </a:txBody>
                  <a:tcPr/>
                </a:tc>
                <a:tc>
                  <a:txBody>
                    <a:bodyPr/>
                    <a:lstStyle/>
                    <a:p>
                      <a:pPr algn="ctr"/>
                      <a:r>
                        <a:rPr lang="en-US" b="1" dirty="0" smtClean="0"/>
                        <a:t>9</a:t>
                      </a:r>
                      <a:endParaRPr lang="el-GR" b="1" dirty="0"/>
                    </a:p>
                  </a:txBody>
                  <a:tcPr/>
                </a:tc>
                <a:tc>
                  <a:txBody>
                    <a:bodyPr/>
                    <a:lstStyle/>
                    <a:p>
                      <a:pPr algn="ctr"/>
                      <a:r>
                        <a:rPr lang="en-US" dirty="0" smtClean="0"/>
                        <a:t>D</a:t>
                      </a:r>
                      <a:endParaRPr lang="el-GR" dirty="0"/>
                    </a:p>
                  </a:txBody>
                  <a:tcPr/>
                </a:tc>
                <a:tc>
                  <a:txBody>
                    <a:bodyPr/>
                    <a:lstStyle/>
                    <a:p>
                      <a:pPr algn="ctr"/>
                      <a:r>
                        <a:rPr lang="en-US" dirty="0" smtClean="0"/>
                        <a:t>END</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tr>
              <a:tr h="472338">
                <a:tc>
                  <a:txBody>
                    <a:bodyPr/>
                    <a:lstStyle/>
                    <a:p>
                      <a:r>
                        <a:rPr lang="en-US" dirty="0" smtClean="0"/>
                        <a:t>END</a:t>
                      </a:r>
                      <a:endParaRPr lang="el-GR" dirty="0"/>
                    </a:p>
                  </a:txBody>
                  <a:tcPr/>
                </a:tc>
                <a:tc>
                  <a:txBody>
                    <a:bodyPr/>
                    <a:lstStyle/>
                    <a:p>
                      <a:pPr algn="ctr"/>
                      <a:r>
                        <a:rPr lang="en-US" b="1" dirty="0" smtClean="0"/>
                        <a:t>0</a:t>
                      </a:r>
                      <a:endParaRPr lang="el-GR" b="1" dirty="0"/>
                    </a:p>
                  </a:txBody>
                  <a:tcPr/>
                </a:tc>
                <a:tc>
                  <a:txBody>
                    <a:bodyPr/>
                    <a:lstStyle/>
                    <a:p>
                      <a:pPr algn="ctr"/>
                      <a:r>
                        <a:rPr lang="en-US" dirty="0" smtClean="0"/>
                        <a:t>E,F</a:t>
                      </a:r>
                      <a:endParaRPr lang="el-GR" dirty="0"/>
                    </a:p>
                  </a:txBody>
                  <a:tcPr/>
                </a:tc>
                <a:tc>
                  <a:txBody>
                    <a:bodyPr/>
                    <a:lstStyle/>
                    <a:p>
                      <a:pPr algn="ctr"/>
                      <a:r>
                        <a:rPr lang="en-US" dirty="0" smtClean="0"/>
                        <a:t>-</a:t>
                      </a:r>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c>
                  <a:txBody>
                    <a:bodyPr/>
                    <a:lstStyle/>
                    <a:p>
                      <a:endParaRPr lang="el-GR" dirty="0"/>
                    </a:p>
                  </a:txBody>
                  <a:tcPr/>
                </a:tc>
              </a:tr>
            </a:tbl>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4" y="-27384"/>
            <a:ext cx="8208912"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smtClean="0"/>
              <a:t>Η μέθοδος </a:t>
            </a:r>
            <a:r>
              <a:rPr lang="en-US" dirty="0" smtClean="0"/>
              <a:t>CPM</a:t>
            </a:r>
            <a:r>
              <a:rPr lang="el-GR" dirty="0" smtClean="0"/>
              <a:t> (10 από 13)</a:t>
            </a:r>
            <a:endParaRPr lang="el-GR" dirty="0"/>
          </a:p>
        </p:txBody>
      </p:sp>
      <p:sp>
        <p:nvSpPr>
          <p:cNvPr id="2" name="Θέση περιεχομένου 1"/>
          <p:cNvSpPr>
            <a:spLocks noGrp="1"/>
          </p:cNvSpPr>
          <p:nvPr>
            <p:ph idx="1"/>
          </p:nvPr>
        </p:nvSpPr>
        <p:spPr>
          <a:xfrm>
            <a:off x="457200" y="1124744"/>
            <a:ext cx="8229600" cy="648072"/>
          </a:xfrm>
        </p:spPr>
        <p:txBody>
          <a:bodyPr>
            <a:normAutofit/>
          </a:bodyPr>
          <a:lstStyle/>
          <a:p>
            <a:pPr marL="0" indent="0">
              <a:buNone/>
            </a:pPr>
            <a:r>
              <a:rPr lang="el-GR" sz="2800" dirty="0" smtClean="0"/>
              <a:t>Παράδειγμα</a:t>
            </a:r>
            <a:endParaRPr lang="el-GR" sz="2800" dirty="0"/>
          </a:p>
          <a:p>
            <a:endParaRPr lang="el-GR" sz="2800" dirty="0"/>
          </a:p>
        </p:txBody>
      </p:sp>
      <p:grpSp>
        <p:nvGrpSpPr>
          <p:cNvPr id="8" name="Ομάδα 7" descr="Ας πάμε ξανά στη διαφάνεια που απεικονίζει τις πληροφορίες του έργου με τη βοήθεια ενός δικτύου Activities on Nodes. Θα επιχειρήσουμε να απαριθμήσουμε το σύνολο των δυνατών διαδρομών με τις οποίες αρχής γενομένης από αριστερά (ορόσημο START) μπορούμε να διασχίσουμε το δίκτυο και να φθάσουμε τέρμα δεξιά (ορόσημο END). Αφού οι δραστηριότητες A,B και C είναι αρχικές θα εξετάσουμε κατά σειρά που μπορούμε να οδηγηθούμε πρώτα μετά την A. Υπάρχει μόνο μια επιλογή να πάμε στην D. Το ίδιο συμβαίνει αν επιλέξουμε να ξεκινήσουμε από τη B, ενώ αν ξεκινήσουμε από τη C οδηγούμαστε αποκλειστικά στην E. Μέχρις εδώ καταγράψαμε τις διαδρομές START – A – D, START – B – D και START – C – E. Από την D υπάρχουν δύο επιλογές. Να οδηγηθούμε είτε στην E είτε στην F και αμέσως μετά και από τις δύο να φθάσουμε στο ορόσημο END. Επομένως, η επιλογή να ξεκινήσουμε από την A μας δίνει δύο διαδρομές την START – A – D  - F – END και την START – A – D – E – END. Η επιλογή να ξεκινήσουμε από τη Β μας δίνει επίσης δύο διαδρομές την START – B – D  - F – END και την START – B – D – E – END. Τέλος, αν ακολουθήσουμε την επιλογή από τη C προκύπτει μόνο μια διαδρομή η START – C – E – END. &#10;Ας θυμηθούμε τώρα ότι οι δραστηριότητες A,B και C έχουν διάρκειες 14, 9 και 20 εβδομάδες, η δραστηριότητα D έχει διάρκεια 12 εβδομάδες, η E έχει διάρκεια 6 εβδομάδες και F διάρκεια 9 εβδομάδες ενώ τα ορόσημα έχουν διάρκεια ίση με το μηδέν. Στην επόμενη διαφάνεια θα παρουσιάσουμε το άθροισμα των διαρκειών των δραστηριοτήτων που βρίσκονται στην κάθε διαδρομή.&#10;"/>
          <p:cNvGrpSpPr/>
          <p:nvPr/>
        </p:nvGrpSpPr>
        <p:grpSpPr>
          <a:xfrm>
            <a:off x="611560" y="1887036"/>
            <a:ext cx="7992888" cy="3918228"/>
            <a:chOff x="539552" y="2406139"/>
            <a:chExt cx="8280920" cy="4076993"/>
          </a:xfrm>
        </p:grpSpPr>
        <p:sp>
          <p:nvSpPr>
            <p:cNvPr id="9" name="Ρόμβος 8" descr="."/>
            <p:cNvSpPr/>
            <p:nvPr>
              <p:custDataLst>
                <p:tags r:id="rId3"/>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11" name="Ρόμβος 10" descr="."/>
            <p:cNvSpPr/>
            <p:nvPr>
              <p:custDataLst>
                <p:tags r:id="rId4"/>
              </p:custDataLst>
            </p:nvPr>
          </p:nvSpPr>
          <p:spPr>
            <a:xfrm>
              <a:off x="7452320" y="3646751"/>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2" name="Έλλειψη 11" descr="."/>
            <p:cNvSpPr/>
            <p:nvPr>
              <p:custDataLst>
                <p:tags r:id="rId5"/>
              </p:custDataLst>
            </p:nvPr>
          </p:nvSpPr>
          <p:spPr>
            <a:xfrm>
              <a:off x="2699792" y="240613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smtClean="0">
                  <a:latin typeface="Calibri" pitchFamily="34" charset="0"/>
                  <a:cs typeface="Calibri" pitchFamily="34" charset="0"/>
                </a:rPr>
                <a:t>14</a:t>
              </a:r>
              <a:endParaRPr lang="el-GR" sz="1600" b="1" dirty="0">
                <a:latin typeface="Calibri" pitchFamily="34" charset="0"/>
                <a:cs typeface="Calibri" pitchFamily="34" charset="0"/>
              </a:endParaRPr>
            </a:p>
          </p:txBody>
        </p:sp>
        <p:sp>
          <p:nvSpPr>
            <p:cNvPr id="13" name="Έλλειψη 12" descr="."/>
            <p:cNvSpPr/>
            <p:nvPr>
              <p:custDataLst>
                <p:tags r:id="rId6"/>
              </p:custDataLst>
            </p:nvPr>
          </p:nvSpPr>
          <p:spPr>
            <a:xfrm>
              <a:off x="4446240" y="289342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D</a:t>
              </a:r>
            </a:p>
            <a:p>
              <a:pPr algn="ctr"/>
              <a:r>
                <a:rPr lang="en-US" sz="1600" b="1" dirty="0" smtClean="0">
                  <a:latin typeface="Calibri" pitchFamily="34" charset="0"/>
                  <a:cs typeface="Calibri" pitchFamily="34" charset="0"/>
                </a:rPr>
                <a:t>12</a:t>
              </a:r>
              <a:endParaRPr lang="el-GR" sz="1600" b="1" dirty="0">
                <a:latin typeface="Calibri" pitchFamily="34" charset="0"/>
                <a:cs typeface="Calibri" pitchFamily="34" charset="0"/>
              </a:endParaRPr>
            </a:p>
          </p:txBody>
        </p:sp>
        <p:sp>
          <p:nvSpPr>
            <p:cNvPr id="14" name="Έλλειψη 13" descr="."/>
            <p:cNvSpPr/>
            <p:nvPr>
              <p:custDataLst>
                <p:tags r:id="rId7"/>
              </p:custDataLst>
            </p:nvPr>
          </p:nvSpPr>
          <p:spPr>
            <a:xfrm>
              <a:off x="2679517" y="55687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20</a:t>
              </a:r>
              <a:endParaRPr lang="el-GR" sz="1600" b="1" dirty="0">
                <a:latin typeface="Calibri" pitchFamily="34" charset="0"/>
                <a:cs typeface="Calibri" pitchFamily="34" charset="0"/>
              </a:endParaRPr>
            </a:p>
          </p:txBody>
        </p:sp>
        <p:cxnSp>
          <p:nvCxnSpPr>
            <p:cNvPr id="15" name="Ευθύγραμμο βέλος σύνδεσης 14"/>
            <p:cNvCxnSpPr>
              <a:endCxn id="12" idx="2"/>
            </p:cNvCxnSpPr>
            <p:nvPr/>
          </p:nvCxnSpPr>
          <p:spPr>
            <a:xfrm flipV="1">
              <a:off x="1547664" y="2863339"/>
              <a:ext cx="1152128" cy="12070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14" idx="6"/>
            </p:cNvCxnSpPr>
            <p:nvPr/>
          </p:nvCxnSpPr>
          <p:spPr>
            <a:xfrm flipV="1">
              <a:off x="3593917" y="5661248"/>
              <a:ext cx="1918538" cy="3646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1547664" y="4653136"/>
              <a:ext cx="1152128"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3" idx="6"/>
              <a:endCxn id="23" idx="2"/>
            </p:cNvCxnSpPr>
            <p:nvPr/>
          </p:nvCxnSpPr>
          <p:spPr>
            <a:xfrm>
              <a:off x="5360640" y="3350629"/>
              <a:ext cx="795536" cy="30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a:stCxn id="12" idx="6"/>
              <a:endCxn id="13" idx="2"/>
            </p:cNvCxnSpPr>
            <p:nvPr/>
          </p:nvCxnSpPr>
          <p:spPr>
            <a:xfrm>
              <a:off x="3614192" y="2863339"/>
              <a:ext cx="832048" cy="4872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Έλλειψη 19" descr="."/>
            <p:cNvSpPr/>
            <p:nvPr>
              <p:custDataLst>
                <p:tags r:id="rId8"/>
              </p:custDataLst>
            </p:nvPr>
          </p:nvSpPr>
          <p:spPr>
            <a:xfrm>
              <a:off x="2765959" y="38800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B</a:t>
              </a:r>
              <a:endParaRPr lang="en-US" sz="1600" b="1" dirty="0" smtClean="0">
                <a:latin typeface="Calibri" pitchFamily="34" charset="0"/>
                <a:cs typeface="Calibri" pitchFamily="34" charset="0"/>
              </a:endParaRPr>
            </a:p>
            <a:p>
              <a:pPr algn="ctr"/>
              <a:r>
                <a:rPr lang="en-US" sz="1600" b="1" dirty="0" smtClean="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1" name="Ευθύγραμμο βέλος σύνδεσης 20"/>
            <p:cNvCxnSpPr>
              <a:endCxn id="20" idx="2"/>
            </p:cNvCxnSpPr>
            <p:nvPr/>
          </p:nvCxnSpPr>
          <p:spPr>
            <a:xfrm>
              <a:off x="1890877" y="4337225"/>
              <a:ext cx="87508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Έλλειψη 21" descr="."/>
            <p:cNvSpPr/>
            <p:nvPr>
              <p:custDataLst>
                <p:tags r:id="rId9"/>
              </p:custDataLst>
            </p:nvPr>
          </p:nvSpPr>
          <p:spPr>
            <a:xfrm>
              <a:off x="5512455" y="505424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E</a:t>
              </a:r>
            </a:p>
            <a:p>
              <a:pPr algn="ctr"/>
              <a:r>
                <a:rPr lang="en-US" sz="1600" b="1" dirty="0">
                  <a:latin typeface="Calibri" pitchFamily="34" charset="0"/>
                  <a:cs typeface="Calibri" pitchFamily="34" charset="0"/>
                </a:rPr>
                <a:t>6</a:t>
              </a:r>
              <a:endParaRPr lang="el-GR" sz="1600" b="1" dirty="0">
                <a:latin typeface="Calibri" pitchFamily="34" charset="0"/>
                <a:cs typeface="Calibri" pitchFamily="34" charset="0"/>
              </a:endParaRPr>
            </a:p>
          </p:txBody>
        </p:sp>
        <p:sp>
          <p:nvSpPr>
            <p:cNvPr id="23" name="Έλλειψη 22" descr="."/>
            <p:cNvSpPr/>
            <p:nvPr>
              <p:custDataLst>
                <p:tags r:id="rId10"/>
              </p:custDataLst>
            </p:nvPr>
          </p:nvSpPr>
          <p:spPr>
            <a:xfrm>
              <a:off x="6156176" y="32033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F</a:t>
              </a:r>
              <a:endParaRPr lang="en-US" sz="1600" b="1" dirty="0" smtClean="0">
                <a:latin typeface="Calibri" pitchFamily="34" charset="0"/>
                <a:cs typeface="Calibri" pitchFamily="34" charset="0"/>
              </a:endParaRPr>
            </a:p>
            <a:p>
              <a:pPr algn="ctr"/>
              <a:r>
                <a:rPr lang="en-US" sz="1600" b="1" dirty="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4" name="Ευθύγραμμο βέλος σύνδεσης 23"/>
            <p:cNvCxnSpPr>
              <a:endCxn id="13" idx="3"/>
            </p:cNvCxnSpPr>
            <p:nvPr/>
          </p:nvCxnSpPr>
          <p:spPr>
            <a:xfrm flipV="1">
              <a:off x="3696918" y="3673918"/>
              <a:ext cx="883233" cy="680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5226729" y="3660514"/>
              <a:ext cx="571452" cy="1393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7066296" y="3780045"/>
              <a:ext cx="746064" cy="234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p:cNvCxnSpPr/>
            <p:nvPr/>
          </p:nvCxnSpPr>
          <p:spPr>
            <a:xfrm flipV="1">
              <a:off x="6426855" y="4653136"/>
              <a:ext cx="1385505" cy="8583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332483"/>
          </a:xfrm>
        </p:spPr>
        <p:txBody>
          <a:bodyPr>
            <a:normAutofit/>
          </a:bodyPr>
          <a:lstStyle/>
          <a:p>
            <a:pPr>
              <a:tabLst>
                <a:tab pos="457200" algn="l"/>
                <a:tab pos="1584325" algn="l"/>
              </a:tabLst>
            </a:pPr>
            <a:r>
              <a:rPr lang="el-GR" dirty="0"/>
              <a:t>Η μέθοδος </a:t>
            </a:r>
            <a:r>
              <a:rPr lang="en-US" dirty="0"/>
              <a:t>CPM</a:t>
            </a:r>
            <a:r>
              <a:rPr lang="el-GR" dirty="0"/>
              <a:t> (</a:t>
            </a:r>
            <a:r>
              <a:rPr lang="el-GR" dirty="0" smtClean="0"/>
              <a:t>11 </a:t>
            </a:r>
            <a:r>
              <a:rPr lang="el-GR" dirty="0"/>
              <a:t>από 13)</a:t>
            </a:r>
            <a:endParaRPr lang="el-GR" dirty="0">
              <a:latin typeface="+mn-lt"/>
            </a:endParaRPr>
          </a:p>
        </p:txBody>
      </p:sp>
      <p:graphicFrame>
        <p:nvGraphicFramePr>
          <p:cNvPr id="9" name="Θέση περιεχομένου 3" descr="Η διαφάνεια περιέχει έναν πίνακα ο οποίος στην πρώτη στήλη περιέχει τον αύξοντα αριθμό της διαδρομής (ή αλλιώς path), η δεύτερη τις διαδρομές που υπολογίσαμε στην προηγούμενη διαφάνεια και η τρίτη το άθροισμα των διαρκειών των δραστηριοτήτων για κάθε διαδρομή.&#10;Έχουμε κατά σειρά λοιπόν 1) START – A – D  - F – END με διάρκεια 0+14+12+9+0= 35 εβδομάδες, 2) START – A – D – E – END με διάρκεια 0+14+12+6+0=32 εβδομάδες, 3) START – B – D  - F – END με διάρκεια 0+9+12+9+0=30 εβδομάδες, 4) START – B – D – E – END με διάρκεια 0+9+12+6+0=27 εβδομάδες και 5) START – C – E – END με διάρκεια 0+20+6+0=26 εβδομάδες. Η διαδρομή με τη μεγαλύτερη διάρκεια, στην περίπτωσή μας η πρώτη START – A – D – F – END με διάρκεια 35 εβδομάδων ονομάζεται κρίσιμη διαδρομή και πρακτικά μας δίνει την ελάχιστη διάρκεια που απαιτείται για την ολοκλήρωση του έργου.&#10;"/>
          <p:cNvGraphicFramePr>
            <a:graphicFrameLocks/>
          </p:cNvGraphicFramePr>
          <p:nvPr>
            <p:custDataLst>
              <p:tags r:id="rId2"/>
            </p:custDataLst>
            <p:extLst>
              <p:ext uri="{D42A27DB-BD31-4B8C-83A1-F6EECF244321}">
                <p14:modId xmlns:p14="http://schemas.microsoft.com/office/powerpoint/2010/main" val="694661894"/>
              </p:ext>
            </p:extLst>
          </p:nvPr>
        </p:nvGraphicFramePr>
        <p:xfrm>
          <a:off x="539552" y="1628796"/>
          <a:ext cx="8064896" cy="4032452"/>
        </p:xfrm>
        <a:graphic>
          <a:graphicData uri="http://schemas.openxmlformats.org/drawingml/2006/table">
            <a:tbl>
              <a:tblPr firstRow="1" firstCol="1" bandRow="1">
                <a:tableStyleId>{5C22544A-7EE6-4342-B048-85BDC9FD1C3A}</a:tableStyleId>
              </a:tblPr>
              <a:tblGrid>
                <a:gridCol w="977866"/>
                <a:gridCol w="3543515"/>
                <a:gridCol w="3543515"/>
              </a:tblGrid>
              <a:tr h="1180702">
                <a:tc>
                  <a:txBody>
                    <a:bodyPr/>
                    <a:lstStyle/>
                    <a:p>
                      <a:pPr algn="ctr">
                        <a:lnSpc>
                          <a:spcPct val="115000"/>
                        </a:lnSpc>
                        <a:spcAft>
                          <a:spcPts val="0"/>
                        </a:spcAft>
                      </a:pPr>
                      <a:r>
                        <a:rPr lang="el-GR" sz="2000" dirty="0" err="1" smtClean="0">
                          <a:effectLst/>
                        </a:rPr>
                        <a:t>Path</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2000" dirty="0">
                          <a:effectLst/>
                        </a:rPr>
                        <a:t>Tasks</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2000">
                          <a:effectLst/>
                        </a:rPr>
                        <a:t>Expected duration (weeks)</a:t>
                      </a:r>
                      <a:endParaRPr lang="el-GR" sz="2000">
                        <a:effectLst/>
                        <a:latin typeface="Calibri"/>
                        <a:ea typeface="Calibri"/>
                        <a:cs typeface="Times New Roman"/>
                      </a:endParaRPr>
                    </a:p>
                  </a:txBody>
                  <a:tcPr marL="68580" marR="68580" marT="0" marB="0" anchor="ctr"/>
                </a:tc>
              </a:tr>
              <a:tr h="570350">
                <a:tc>
                  <a:txBody>
                    <a:bodyPr/>
                    <a:lstStyle/>
                    <a:p>
                      <a:pPr algn="ctr">
                        <a:lnSpc>
                          <a:spcPct val="115000"/>
                        </a:lnSpc>
                        <a:spcAft>
                          <a:spcPts val="0"/>
                        </a:spcAft>
                      </a:pPr>
                      <a:r>
                        <a:rPr lang="pt-B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b="1" dirty="0">
                          <a:effectLst/>
                        </a:rPr>
                        <a:t>START-A-D-F-END</a:t>
                      </a:r>
                      <a:endParaRPr lang="el-GR" sz="20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b="1" dirty="0">
                          <a:effectLst/>
                        </a:rPr>
                        <a:t>14+12+9=35</a:t>
                      </a:r>
                      <a:endParaRPr lang="el-GR" sz="2000" b="1" dirty="0">
                        <a:effectLst/>
                        <a:latin typeface="Calibri"/>
                        <a:ea typeface="Calibri"/>
                        <a:cs typeface="Times New Roman"/>
                      </a:endParaRPr>
                    </a:p>
                  </a:txBody>
                  <a:tcPr marL="68580" marR="68580" marT="0" marB="0" anchor="ctr"/>
                </a:tc>
              </a:tr>
              <a:tr h="570350">
                <a:tc>
                  <a:txBody>
                    <a:bodyPr/>
                    <a:lstStyle/>
                    <a:p>
                      <a:pPr algn="ctr">
                        <a:lnSpc>
                          <a:spcPct val="115000"/>
                        </a:lnSpc>
                        <a:spcAft>
                          <a:spcPts val="0"/>
                        </a:spcAft>
                      </a:pPr>
                      <a:r>
                        <a:rPr lang="en-US"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START-A-D-E-END</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a:effectLst/>
                        </a:rPr>
                        <a:t>14+12+6=32</a:t>
                      </a:r>
                      <a:endParaRPr lang="el-GR" sz="2000">
                        <a:effectLst/>
                        <a:latin typeface="Calibri"/>
                        <a:ea typeface="Calibri"/>
                        <a:cs typeface="Times New Roman"/>
                      </a:endParaRPr>
                    </a:p>
                  </a:txBody>
                  <a:tcPr marL="68580" marR="68580" marT="0" marB="0" anchor="ctr"/>
                </a:tc>
              </a:tr>
              <a:tr h="570350">
                <a:tc>
                  <a:txBody>
                    <a:bodyPr/>
                    <a:lstStyle/>
                    <a:p>
                      <a:pPr algn="ctr">
                        <a:lnSpc>
                          <a:spcPct val="115000"/>
                        </a:lnSpc>
                        <a:spcAft>
                          <a:spcPts val="0"/>
                        </a:spcAft>
                      </a:pPr>
                      <a:r>
                        <a:rPr lang="en-US"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START-B-D-F-END</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9+12+9=30</a:t>
                      </a:r>
                      <a:endParaRPr lang="el-GR" sz="2000" dirty="0">
                        <a:effectLst/>
                        <a:latin typeface="Calibri"/>
                        <a:ea typeface="Calibri"/>
                        <a:cs typeface="Times New Roman"/>
                      </a:endParaRPr>
                    </a:p>
                  </a:txBody>
                  <a:tcPr marL="68580" marR="68580" marT="0" marB="0" anchor="ctr"/>
                </a:tc>
              </a:tr>
              <a:tr h="570350">
                <a:tc>
                  <a:txBody>
                    <a:bodyPr/>
                    <a:lstStyle/>
                    <a:p>
                      <a:pPr algn="ctr">
                        <a:lnSpc>
                          <a:spcPct val="115000"/>
                        </a:lnSpc>
                        <a:spcAft>
                          <a:spcPts val="0"/>
                        </a:spcAft>
                      </a:pPr>
                      <a:r>
                        <a:rPr lang="en-US"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a:effectLst/>
                        </a:rPr>
                        <a:t>START-B-D-E-END</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9+12+6=27</a:t>
                      </a:r>
                      <a:endParaRPr lang="el-GR" sz="2000" dirty="0">
                        <a:effectLst/>
                        <a:latin typeface="Calibri"/>
                        <a:ea typeface="Calibri"/>
                        <a:cs typeface="Times New Roman"/>
                      </a:endParaRPr>
                    </a:p>
                  </a:txBody>
                  <a:tcPr marL="68580" marR="68580" marT="0" marB="0" anchor="ctr"/>
                </a:tc>
              </a:tr>
              <a:tr h="570350">
                <a:tc>
                  <a:txBody>
                    <a:bodyPr/>
                    <a:lstStyle/>
                    <a:p>
                      <a:pPr algn="ctr">
                        <a:lnSpc>
                          <a:spcPct val="115000"/>
                        </a:lnSpc>
                        <a:spcAft>
                          <a:spcPts val="0"/>
                        </a:spcAft>
                      </a:pPr>
                      <a:r>
                        <a:rPr lang="en-US" sz="2000" dirty="0">
                          <a:effectLst/>
                        </a:rPr>
                        <a:t>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a:effectLst/>
                        </a:rPr>
                        <a:t>START-C-E-END</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2000" dirty="0">
                          <a:effectLst/>
                        </a:rPr>
                        <a:t>20+6=26</a:t>
                      </a:r>
                      <a:endParaRPr lang="el-GR" sz="2000" dirty="0">
                        <a:effectLst/>
                        <a:latin typeface="Calibri"/>
                        <a:ea typeface="Calibri"/>
                        <a:cs typeface="Times New Roman"/>
                      </a:endParaRPr>
                    </a:p>
                  </a:txBody>
                  <a:tcPr marL="68580" marR="68580" marT="0" marB="0" anchor="ctr"/>
                </a:tc>
              </a:tr>
            </a:tbl>
          </a:graphicData>
        </a:graphic>
      </p:graphicFrame>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27384"/>
            <a:ext cx="8424936" cy="1260475"/>
          </a:xfrm>
        </p:spPr>
        <p:txBody>
          <a:bodyPr>
            <a:noAutofit/>
          </a:bodyPr>
          <a:lstStyle/>
          <a:p>
            <a:r>
              <a:rPr lang="el-GR" dirty="0" smtClean="0"/>
              <a:t>Η μέθοδος </a:t>
            </a:r>
            <a:r>
              <a:rPr lang="en-US" dirty="0" smtClean="0"/>
              <a:t>CPM</a:t>
            </a:r>
            <a:r>
              <a:rPr lang="el-GR" dirty="0" smtClean="0"/>
              <a:t> (12 από 13)</a:t>
            </a:r>
            <a:endParaRPr lang="el-GR" dirty="0">
              <a:latin typeface="+mn-lt"/>
            </a:endParaRPr>
          </a:p>
        </p:txBody>
      </p:sp>
      <p:sp>
        <p:nvSpPr>
          <p:cNvPr id="10" name="Θέση περιεχομένου 2"/>
          <p:cNvSpPr>
            <a:spLocks noGrp="1"/>
          </p:cNvSpPr>
          <p:nvPr>
            <p:ph sz="quarter" idx="1"/>
          </p:nvPr>
        </p:nvSpPr>
        <p:spPr>
          <a:xfrm>
            <a:off x="457200" y="1124745"/>
            <a:ext cx="8291264" cy="504056"/>
          </a:xfrm>
        </p:spPr>
        <p:txBody>
          <a:bodyPr>
            <a:noAutofit/>
          </a:bodyPr>
          <a:lstStyle/>
          <a:p>
            <a:pPr marL="0" indent="0">
              <a:buNone/>
            </a:pPr>
            <a:r>
              <a:rPr lang="el-GR" sz="2800" dirty="0" smtClean="0"/>
              <a:t>Παράδειγμα</a:t>
            </a:r>
            <a:endParaRPr lang="el-GR" sz="2800" dirty="0"/>
          </a:p>
        </p:txBody>
      </p:sp>
      <p:grpSp>
        <p:nvGrpSpPr>
          <p:cNvPr id="6" name="Ομάδα 5" descr="Η απεικόνιση της κρίσιμης διαδρομής πάνω στο δίκτυο Activities on Nodes, απαιτεί να επανέλθουμε στη διαφάνεια που απεικονίζει τις πληροφορίες του έργου με τη βοήθεια του δικτύου και να σημειώσουμε με έντονο (πχ κόκκινο) χρώμα τα βέλη που μας οδηγούν από το ορόσημο START, στην A μετά στην D, μετά στην F και τέλος στο ορόσημο END. Προφανώς σε κάποιο δίκτυο μπορούν να υπάρχουν περισσότερες από μια κρίσιμες διαδρομές. "/>
          <p:cNvGrpSpPr/>
          <p:nvPr/>
        </p:nvGrpSpPr>
        <p:grpSpPr>
          <a:xfrm>
            <a:off x="539552" y="1959044"/>
            <a:ext cx="8136904" cy="3846220"/>
            <a:chOff x="539552" y="2406139"/>
            <a:chExt cx="8280920" cy="4076993"/>
          </a:xfrm>
        </p:grpSpPr>
        <p:sp>
          <p:nvSpPr>
            <p:cNvPr id="8" name="Ρόμβος 7" descr="."/>
            <p:cNvSpPr/>
            <p:nvPr>
              <p:custDataLst>
                <p:tags r:id="rId3"/>
              </p:custDataLst>
            </p:nvPr>
          </p:nvSpPr>
          <p:spPr>
            <a:xfrm>
              <a:off x="539552" y="3717032"/>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START</a:t>
              </a:r>
              <a:endParaRPr lang="el-GR" b="1" dirty="0">
                <a:latin typeface="Calibri" pitchFamily="34" charset="0"/>
                <a:cs typeface="Calibri" pitchFamily="34" charset="0"/>
              </a:endParaRPr>
            </a:p>
          </p:txBody>
        </p:sp>
        <p:sp>
          <p:nvSpPr>
            <p:cNvPr id="9" name="Ρόμβος 8" descr="."/>
            <p:cNvSpPr/>
            <p:nvPr>
              <p:custDataLst>
                <p:tags r:id="rId4"/>
              </p:custDataLst>
            </p:nvPr>
          </p:nvSpPr>
          <p:spPr>
            <a:xfrm>
              <a:off x="7452320" y="3646751"/>
              <a:ext cx="1368152" cy="127444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latin typeface="Calibri" pitchFamily="34" charset="0"/>
                  <a:cs typeface="Calibri" pitchFamily="34" charset="0"/>
                </a:rPr>
                <a:t>END</a:t>
              </a:r>
              <a:endParaRPr lang="el-GR" b="1" dirty="0">
                <a:latin typeface="Calibri" pitchFamily="34" charset="0"/>
                <a:cs typeface="Calibri" pitchFamily="34" charset="0"/>
              </a:endParaRPr>
            </a:p>
          </p:txBody>
        </p:sp>
        <p:sp>
          <p:nvSpPr>
            <p:cNvPr id="11" name="Έλλειψη 10" descr="."/>
            <p:cNvSpPr/>
            <p:nvPr>
              <p:custDataLst>
                <p:tags r:id="rId5"/>
              </p:custDataLst>
            </p:nvPr>
          </p:nvSpPr>
          <p:spPr>
            <a:xfrm>
              <a:off x="2699792" y="240613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A</a:t>
              </a:r>
            </a:p>
            <a:p>
              <a:pPr algn="ctr"/>
              <a:r>
                <a:rPr lang="en-US" sz="1600" b="1" dirty="0" smtClean="0">
                  <a:latin typeface="Calibri" pitchFamily="34" charset="0"/>
                  <a:cs typeface="Calibri" pitchFamily="34" charset="0"/>
                </a:rPr>
                <a:t>14</a:t>
              </a:r>
              <a:endParaRPr lang="el-GR" sz="1600" b="1" dirty="0">
                <a:latin typeface="Calibri" pitchFamily="34" charset="0"/>
                <a:cs typeface="Calibri" pitchFamily="34" charset="0"/>
              </a:endParaRPr>
            </a:p>
          </p:txBody>
        </p:sp>
        <p:sp>
          <p:nvSpPr>
            <p:cNvPr id="12" name="Έλλειψη 11" descr="."/>
            <p:cNvSpPr/>
            <p:nvPr>
              <p:custDataLst>
                <p:tags r:id="rId6"/>
              </p:custDataLst>
            </p:nvPr>
          </p:nvSpPr>
          <p:spPr>
            <a:xfrm>
              <a:off x="4446240" y="289342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D</a:t>
              </a:r>
            </a:p>
            <a:p>
              <a:pPr algn="ctr"/>
              <a:r>
                <a:rPr lang="en-US" sz="1600" b="1" dirty="0" smtClean="0">
                  <a:latin typeface="Calibri" pitchFamily="34" charset="0"/>
                  <a:cs typeface="Calibri" pitchFamily="34" charset="0"/>
                </a:rPr>
                <a:t>12</a:t>
              </a:r>
              <a:endParaRPr lang="el-GR" sz="1600" b="1" dirty="0">
                <a:latin typeface="Calibri" pitchFamily="34" charset="0"/>
                <a:cs typeface="Calibri" pitchFamily="34" charset="0"/>
              </a:endParaRPr>
            </a:p>
          </p:txBody>
        </p:sp>
        <p:sp>
          <p:nvSpPr>
            <p:cNvPr id="13" name="Έλλειψη 12" descr="."/>
            <p:cNvSpPr/>
            <p:nvPr>
              <p:custDataLst>
                <p:tags r:id="rId7"/>
              </p:custDataLst>
            </p:nvPr>
          </p:nvSpPr>
          <p:spPr>
            <a:xfrm>
              <a:off x="2679517" y="55687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C</a:t>
              </a:r>
            </a:p>
            <a:p>
              <a:pPr algn="ctr"/>
              <a:r>
                <a:rPr lang="en-US" sz="1600" b="1" dirty="0" smtClean="0">
                  <a:latin typeface="Calibri" pitchFamily="34" charset="0"/>
                  <a:cs typeface="Calibri" pitchFamily="34" charset="0"/>
                </a:rPr>
                <a:t>20</a:t>
              </a:r>
              <a:endParaRPr lang="el-GR" sz="1600" b="1" dirty="0">
                <a:latin typeface="Calibri" pitchFamily="34" charset="0"/>
                <a:cs typeface="Calibri" pitchFamily="34" charset="0"/>
              </a:endParaRPr>
            </a:p>
          </p:txBody>
        </p:sp>
        <p:cxnSp>
          <p:nvCxnSpPr>
            <p:cNvPr id="14" name="Ευθύγραμμο βέλος σύνδεσης 13"/>
            <p:cNvCxnSpPr>
              <a:endCxn id="11" idx="2"/>
            </p:cNvCxnSpPr>
            <p:nvPr/>
          </p:nvCxnSpPr>
          <p:spPr>
            <a:xfrm flipV="1">
              <a:off x="1547664" y="2863339"/>
              <a:ext cx="1152128" cy="12070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13" idx="6"/>
            </p:cNvCxnSpPr>
            <p:nvPr/>
          </p:nvCxnSpPr>
          <p:spPr>
            <a:xfrm flipV="1">
              <a:off x="3593917" y="5661248"/>
              <a:ext cx="1918538" cy="3646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1547664" y="4653136"/>
              <a:ext cx="1152128" cy="11521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12" idx="6"/>
              <a:endCxn id="22" idx="2"/>
            </p:cNvCxnSpPr>
            <p:nvPr/>
          </p:nvCxnSpPr>
          <p:spPr>
            <a:xfrm>
              <a:off x="5360640" y="3350629"/>
              <a:ext cx="795536" cy="309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a:stCxn id="11" idx="6"/>
              <a:endCxn id="12" idx="2"/>
            </p:cNvCxnSpPr>
            <p:nvPr/>
          </p:nvCxnSpPr>
          <p:spPr>
            <a:xfrm>
              <a:off x="3614192" y="2863339"/>
              <a:ext cx="832048" cy="4872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Έλλειψη 18" descr="."/>
            <p:cNvSpPr/>
            <p:nvPr>
              <p:custDataLst>
                <p:tags r:id="rId8"/>
              </p:custDataLst>
            </p:nvPr>
          </p:nvSpPr>
          <p:spPr>
            <a:xfrm>
              <a:off x="2765959" y="38800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B</a:t>
              </a:r>
              <a:endParaRPr lang="en-US" sz="1600" b="1" dirty="0" smtClean="0">
                <a:latin typeface="Calibri" pitchFamily="34" charset="0"/>
                <a:cs typeface="Calibri" pitchFamily="34" charset="0"/>
              </a:endParaRPr>
            </a:p>
            <a:p>
              <a:pPr algn="ctr"/>
              <a:r>
                <a:rPr lang="en-US" sz="1600" b="1" dirty="0" smtClean="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0" name="Ευθύγραμμο βέλος σύνδεσης 19"/>
            <p:cNvCxnSpPr>
              <a:endCxn id="19" idx="2"/>
            </p:cNvCxnSpPr>
            <p:nvPr/>
          </p:nvCxnSpPr>
          <p:spPr>
            <a:xfrm>
              <a:off x="1890877" y="4337225"/>
              <a:ext cx="87508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Έλλειψη 20" descr="."/>
            <p:cNvSpPr/>
            <p:nvPr>
              <p:custDataLst>
                <p:tags r:id="rId9"/>
              </p:custDataLst>
            </p:nvPr>
          </p:nvSpPr>
          <p:spPr>
            <a:xfrm>
              <a:off x="5512455" y="505424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Calibri" pitchFamily="34" charset="0"/>
                  <a:cs typeface="Calibri" pitchFamily="34" charset="0"/>
                </a:rPr>
                <a:t>E</a:t>
              </a:r>
            </a:p>
            <a:p>
              <a:pPr algn="ctr"/>
              <a:r>
                <a:rPr lang="en-US" sz="1600" b="1" dirty="0">
                  <a:latin typeface="Calibri" pitchFamily="34" charset="0"/>
                  <a:cs typeface="Calibri" pitchFamily="34" charset="0"/>
                </a:rPr>
                <a:t>6</a:t>
              </a:r>
              <a:endParaRPr lang="el-GR" sz="1600" b="1" dirty="0">
                <a:latin typeface="Calibri" pitchFamily="34" charset="0"/>
                <a:cs typeface="Calibri" pitchFamily="34" charset="0"/>
              </a:endParaRPr>
            </a:p>
          </p:txBody>
        </p:sp>
        <p:sp>
          <p:nvSpPr>
            <p:cNvPr id="22" name="Έλλειψη 21" descr="."/>
            <p:cNvSpPr/>
            <p:nvPr>
              <p:custDataLst>
                <p:tags r:id="rId10"/>
              </p:custDataLst>
            </p:nvPr>
          </p:nvSpPr>
          <p:spPr>
            <a:xfrm>
              <a:off x="6156176" y="32033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itchFamily="34" charset="0"/>
                  <a:cs typeface="Calibri" pitchFamily="34" charset="0"/>
                </a:rPr>
                <a:t>F</a:t>
              </a:r>
              <a:endParaRPr lang="en-US" sz="1600" b="1" dirty="0" smtClean="0">
                <a:latin typeface="Calibri" pitchFamily="34" charset="0"/>
                <a:cs typeface="Calibri" pitchFamily="34" charset="0"/>
              </a:endParaRPr>
            </a:p>
            <a:p>
              <a:pPr algn="ctr"/>
              <a:r>
                <a:rPr lang="en-US" sz="1600" b="1" dirty="0">
                  <a:latin typeface="Calibri" pitchFamily="34" charset="0"/>
                  <a:cs typeface="Calibri" pitchFamily="34" charset="0"/>
                </a:rPr>
                <a:t>9</a:t>
              </a:r>
              <a:endParaRPr lang="el-GR" sz="1600" b="1" dirty="0">
                <a:latin typeface="Calibri" pitchFamily="34" charset="0"/>
                <a:cs typeface="Calibri" pitchFamily="34" charset="0"/>
              </a:endParaRPr>
            </a:p>
          </p:txBody>
        </p:sp>
        <p:cxnSp>
          <p:nvCxnSpPr>
            <p:cNvPr id="23" name="Ευθύγραμμο βέλος σύνδεσης 22"/>
            <p:cNvCxnSpPr>
              <a:endCxn id="12" idx="3"/>
            </p:cNvCxnSpPr>
            <p:nvPr/>
          </p:nvCxnSpPr>
          <p:spPr>
            <a:xfrm flipV="1">
              <a:off x="3696918" y="3673918"/>
              <a:ext cx="883233" cy="6803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a:off x="5226729" y="3660514"/>
              <a:ext cx="571452" cy="1393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Ευθύγραμμο βέλος σύνδεσης 24"/>
            <p:cNvCxnSpPr/>
            <p:nvPr/>
          </p:nvCxnSpPr>
          <p:spPr>
            <a:xfrm>
              <a:off x="7066296" y="3780045"/>
              <a:ext cx="746064" cy="234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flipV="1">
              <a:off x="6426855" y="4653136"/>
              <a:ext cx="1385505" cy="8583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p:spPr>
        <p:txBody>
          <a:bodyPr>
            <a:noAutofit/>
          </a:bodyPr>
          <a:lstStyle/>
          <a:p>
            <a:r>
              <a:rPr lang="el-GR" dirty="0"/>
              <a:t>Η μέθοδος </a:t>
            </a:r>
            <a:r>
              <a:rPr lang="en-US" dirty="0"/>
              <a:t>CPM</a:t>
            </a:r>
            <a:r>
              <a:rPr lang="el-GR" dirty="0"/>
              <a:t> (</a:t>
            </a:r>
            <a:r>
              <a:rPr lang="el-GR" dirty="0" smtClean="0"/>
              <a:t>13 </a:t>
            </a:r>
            <a:r>
              <a:rPr lang="el-GR" dirty="0"/>
              <a:t>από 13)</a:t>
            </a:r>
            <a:endParaRPr lang="en-US" dirty="0">
              <a:latin typeface="+mn-lt"/>
            </a:endParaRPr>
          </a:p>
        </p:txBody>
      </p:sp>
      <p:graphicFrame>
        <p:nvGraphicFramePr>
          <p:cNvPr id="6" name="Θέση περιεχομένου 3" descr="Ας συζητήσουμε τώρα πως με τη βοήθεια του πίνακα με τις οκτώ στήλες και τις 9 γραμμές του οποίου τις τέσσερις πρώτες στήλες συμπληρώσαμε πριν από δύο διαφάνειες μπορούμε να υπολογίσουμε τόσο την ελάχιστη διάρκεια του έργου, όσο και το νωρίτερο αλλά και το αργότερο χρονοπρόγραμμα. Θα εργαστούμε στην πέμπτη και στην έκτη στήλη πρώτα. Ο υπολογισμός που θα κάνουμε λέγεται εμπροσθόδρομος και ξεκινάει με τη βασική παραδοχή ότι για κάθε αρχική δραστηριότητα η τιμή που βάζουμε στην πέμπτη στήλη (δηλαδή ο νωρίτερος χρόνος έναρξης της δραστηριότητας) είναι το μηδέν. Επομένως, και καθώς ως αρχική δραστηριότητα έχουμε μόνο το ορόσημο START (δεν έχει καμία προαπαιτούμενη στην τρίτη στήλη) βάζουμε ως νωρίτερο χρόνο το μηδέν. Αμέσως προσθέτουμε στην τιμή αυτή τη διάρκεια της δραστηριότητας (στην περίπτωσή μας το ορόσημο έχει διάρκεια μηδέν και το βρίσκουμε στη δεύτερη στήλη) επομένως θα έχουμε 0+0=0 τιμή την οποία τοποθετούμε ακριβώς δίπλα, δηλαδή στην έκτη στήλη και είναι ο νωρίτερος χρόνος λήξης του ορόσημου START. Επιλέγουμε μετά ελέγχοντας την τρίτη στήλη τις δραστηριότητες που έχουν ως προαπαιτούμενη το ορόσημο START. Στην περίπτωσή μας είναι οι δραστηριότητες A,B και C για τις οποίες στην πέμπτη στήλη θέτουμε ως νωρίτερο χρόνο έναρξής τους, τον νωρίτερο χρόνο λήξης του ορόσημου START που είναι προαπαιτούμενο. Επομένως οι A,B και C μπορούν να ξεκινήσουν το συντομότερο στη χρονική στιγμή μηδέν και προσθέτοντας στην κάθε μια τη διάρκειά τους υπολογίζουμε και βάζουμε στην έκτη στήλη το νωρίτερο χρόνο λήξης τους που αντίστοιχα θα είναι 14, 9 και 20. Κατόπιν ελέγχουμε τις προαπαιτούμενες των υπόλοιπων δραστηριοτήτων. Η D μπορεί να ξεκινήσει αφού ολοκληρωθούν οι A και B, η E αφού ολοκληρωθούν οι Cκαι D, η F μετά την ολοκλήρωση της D και το ορόσημο END με την ολοκλήρωση των E και F. Θα χρειαστούμε τους νωρίτερους χρόνους λήξης των προαπαιτούμενων επομένως μπορούμε να υπολογίσουμε μόνο για την D στην παρούσα φάση. Η μεν A τελειώνει το νωρίτερο σε 14 εβδομάδες, η δε B σε 9 εβδομάδες. Αφού για την έναρξη της D πρέπει να έχουν τελειώσει και οι δύο επιλέγουμε τον νωρίτερο χρόνο λήξης της πιο αργής, δηλαδή της A, επομένως θέτουμε ως νωρίτερο χρόνο έναρξης της D στην πέμπτη στήλη το 14 και προσθέτοντας τη διάρκειά της 14+12=26 υπολογίσαμε και το νωρίτερο χρόνο που μπορεί να ολοκληρωθεί. Ελέγχουμε ξανά τις προαπαιτούμενες των υπόλοιπων δραστηριοτήτων. Η μπορεί να ξεκινήσει E αφού ολοκληρωθούν οι C και D, η F μετά την ολοκλήρωση της D και το ορόσημο END με την ολοκλήρωση των E και F. Επομένως μπορούμε να υπολογίσουμε το νωρίτερο χρόνο για τις E και F. Πάμε για την E η οποία ξεκινάει αφού ολοκληρωθεί τόσο η C σε 20 εβδομάδες, όσο και η D σε 26 εβδομάδες. Επιλέγουμε το μεγαλύτερο από τους νωρίτερους χρόνους λήξης των προαπαιτούμενων, δηλαδή το 26 το οποίο θέτουμε ως νωρίτερο χρόνο έναρξης της E στην πέμπτη στήλη και άμεσα με την πρόσθεση της διάρκειας της E θα έχουμε 26+6=32 το νωρίτερο χρόνο λήξης της. Όμοια για την F που έχει ως προαπαιτούμενη την D θέτουμε ως νωρίτερο χρόνο έναρξής της την τιμή 26, το νωρίτερο χρόνο λήξης της D και αθροίζοντας τη διάρκεια 26+9-35 βρήκαμε το νωρίτερο χρόνο λήξης της F. Τέλος, για το ορόσημο END παίρνουμε από την E το νωρίτερο χρόνο λήξης δηλαδή το 32 και από την F τον νωρίτερο χρόνο λήξης δηλαδή το 35, επιλέγουμε το μεγαλύτερο, άρα ο νωρίτερος χρόνος έναρξης του οροσήμου θα είναι 35, όπου αν προσθέσουμε και τη μηδενική διάρκεια που έχει το ορόσημο θα έχουμε το νωρίτερο χρόνο λήξης του ορόσημου δηλαδή 35 εβδομάδες τιμή η οποία αποτελεί και την ελάχιστη διάρκεια του έργου.&#10;Για τον υπολογισμό του αργότερου χρονοπρογράμματος δουλεύουμε ακριβώς αντίστροφα. Συμπληρώνουμε πρώτα την όγδοη στήλη (αργότερος χρόνος λήξης) και μετά με αφαίρεση της διάρκειας για κάθε δραστηριότητα βρίσκουμε την τιμή της έβδομης στήλης (αργότερος χρόνος έναρξης). Ελέγχουμε αρχικά την τέταρτη στήλη για να βρούμε ποιες δραστηριότητες δεν έχουν άμεσα επόμενη και κατά συνέπεια είναι τελικές (στην περίπτωσή μας μόνο το ορόσημο END). Βάζουμε ως αργότερο χρόνο λήξης την ελάχιστη διάρκεια, δηλαδή το 35 και στην έβδομη στήλη 35-0=35, οπότε έχουμε και τον αργότερο χρόνο έναρξης. Στην τρίτη στήλη βρίσκουμε ότι το END είναι άμεσα επόμενη για τις E και F, επομένως στην όγδοη στήλη για τις δραστηριότητες αυτές βάζουμε αργότερο χρόνο που μπορούν να λήξουν τον αργότερο χρόνο έναρξης του ορόσημου, δηλαδή το 35 και με αφαίρεση των αντίστοιχων διαρκειών δηλαδή 6 για την E και 9 για την F υπολογίζουμε αντίστοιχα τις τιμές 29 και 26 που είναι οι αργότεροι χρόνοι έναρξης των E και F. Η F είναι άμεσα επόμενη της D, επομένως θέτουμε ως αργότερο χρόνο που μπορεί να λήξει η D τον αργότερο χρόνο έναρξης της F, δηλαδή το 26 και με αφαίρεση της διάρκειας 12, βρίσκουμε τον αργότερο χρόνο που μπορεί να ξεκινήσει η D δηλαδή 26-12=14. Όμοια εργαζόμαστε και με την C, η οποία έχει άμεσα επόμενη την E. Θέτουμε αργότερο χρόνο λήξης της την τιμή 29 δηλαδή τον αργότερο χρόνο έναρξης της E και με αφαίρεση της διάρκειας 20, βρίσκουμε την τιμή 9 δηλαδή τον αργότερο χρόνο που μπορεί να ξεκινήσει η C. Για τις δραστηριότητες A και B άμεσα επόμενη είναι η D, επομένως και για τις δύο θέτουμε την τιμή 14 στην όγδοη στήλη και με αφαίρεση αντίστοιχα των διαρκειών τους 14 και 9 βρίσκουμε τις τιμές 0 και 5 που είναι οι αργότεροι χρόνοι έναρξης των A και B αντίστοιχα. Τέλος, για το ορόσημο START οι άμεσα επόμενες είναι η A με αργότερο χρόνο έναρξης 0, η B με 5 και η C με 9. Από τους τρεις χρόνους επιλέγουμε το μικρότερο, επομένως ο αργότερος χρόνος που μπορεί να λήξει το ορόσημο είναι η τιμή 0 και με αφαίρεση της μηδενικής διάρκειάς του υπολογίζουμε την αργότερη έναρξή του που είναι επίσης μηδέν.&#10;"/>
          <p:cNvGraphicFramePr>
            <a:graphicFrameLocks/>
          </p:cNvGraphicFramePr>
          <p:nvPr>
            <p:custDataLst>
              <p:tags r:id="rId2"/>
            </p:custDataLst>
            <p:extLst>
              <p:ext uri="{D42A27DB-BD31-4B8C-83A1-F6EECF244321}">
                <p14:modId xmlns:p14="http://schemas.microsoft.com/office/powerpoint/2010/main" val="4148701003"/>
              </p:ext>
            </p:extLst>
          </p:nvPr>
        </p:nvGraphicFramePr>
        <p:xfrm>
          <a:off x="467544" y="1340768"/>
          <a:ext cx="8242471" cy="4480504"/>
        </p:xfrm>
        <a:graphic>
          <a:graphicData uri="http://schemas.openxmlformats.org/drawingml/2006/table">
            <a:tbl>
              <a:tblPr firstRow="1" bandRow="1">
                <a:tableStyleId>{5C22544A-7EE6-4342-B048-85BDC9FD1C3A}</a:tableStyleId>
              </a:tblPr>
              <a:tblGrid>
                <a:gridCol w="1017113"/>
                <a:gridCol w="1122680"/>
                <a:gridCol w="1017113"/>
                <a:gridCol w="1017113"/>
                <a:gridCol w="1017113"/>
                <a:gridCol w="1017113"/>
                <a:gridCol w="1017113"/>
                <a:gridCol w="1017113"/>
              </a:tblGrid>
              <a:tr h="480053">
                <a:tc>
                  <a:txBody>
                    <a:bodyPr/>
                    <a:lstStyle/>
                    <a:p>
                      <a:pPr algn="ctr"/>
                      <a:r>
                        <a:rPr lang="el-GR" sz="1800" dirty="0" smtClean="0">
                          <a:latin typeface="Calibri" pitchFamily="34" charset="0"/>
                          <a:cs typeface="Calibri" pitchFamily="34" charset="0"/>
                        </a:rPr>
                        <a:t>ΔΡΑΣΤ</a:t>
                      </a:r>
                      <a:endParaRPr lang="el-GR" sz="18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ΔΙΑΡΚΕΙΑ</a:t>
                      </a:r>
                    </a:p>
                    <a:p>
                      <a:pPr algn="ctr"/>
                      <a:r>
                        <a:rPr lang="en-US" sz="1800" dirty="0" err="1" smtClean="0">
                          <a:latin typeface="Calibri" pitchFamily="34" charset="0"/>
                          <a:cs typeface="Calibri" pitchFamily="34" charset="0"/>
                        </a:rPr>
                        <a:t>d</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ΠΡΟΑΠ</a:t>
                      </a:r>
                    </a:p>
                    <a:p>
                      <a:pPr algn="ctr"/>
                      <a:r>
                        <a:rPr lang="en-US" sz="1800" dirty="0" smtClean="0">
                          <a:latin typeface="Calibri" pitchFamily="34" charset="0"/>
                          <a:cs typeface="Calibri" pitchFamily="34" charset="0"/>
                        </a:rPr>
                        <a:t>P</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ΕΠΟΜ</a:t>
                      </a:r>
                    </a:p>
                    <a:p>
                      <a:pPr algn="ctr"/>
                      <a:r>
                        <a:rPr lang="en-US" sz="1800" dirty="0" smtClean="0">
                          <a:latin typeface="Calibri" pitchFamily="34" charset="0"/>
                          <a:cs typeface="Calibri" pitchFamily="34" charset="0"/>
                        </a:rPr>
                        <a:t>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EF</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LS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err="1" smtClean="0">
                          <a:latin typeface="Calibri" pitchFamily="34" charset="0"/>
                          <a:cs typeface="Calibri" pitchFamily="34" charset="0"/>
                        </a:rPr>
                        <a:t>LF</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r>
              <a:tr h="480053">
                <a:tc>
                  <a:txBody>
                    <a:bodyPr/>
                    <a:lstStyle/>
                    <a:p>
                      <a:r>
                        <a:rPr lang="en-US" dirty="0" smtClean="0"/>
                        <a:t>START</a:t>
                      </a:r>
                      <a:endParaRPr lang="el-GR" dirty="0"/>
                    </a:p>
                  </a:txBody>
                  <a:tcPr/>
                </a:tc>
                <a:tc>
                  <a:txBody>
                    <a:bodyPr/>
                    <a:lstStyle/>
                    <a:p>
                      <a:pPr algn="ctr"/>
                      <a:r>
                        <a:rPr lang="en-US" b="1" dirty="0" smtClean="0"/>
                        <a:t>0</a:t>
                      </a:r>
                      <a:endParaRPr lang="el-GR" b="1" dirty="0"/>
                    </a:p>
                  </a:txBody>
                  <a:tcPr/>
                </a:tc>
                <a:tc>
                  <a:txBody>
                    <a:bodyPr/>
                    <a:lstStyle/>
                    <a:p>
                      <a:pPr algn="ctr"/>
                      <a:r>
                        <a:rPr lang="en-US" dirty="0" smtClean="0"/>
                        <a:t>-</a:t>
                      </a:r>
                      <a:endParaRPr lang="el-GR" dirty="0"/>
                    </a:p>
                  </a:txBody>
                  <a:tcPr/>
                </a:tc>
                <a:tc>
                  <a:txBody>
                    <a:bodyPr/>
                    <a:lstStyle/>
                    <a:p>
                      <a:pPr algn="ctr"/>
                      <a:r>
                        <a:rPr lang="en-US" dirty="0" smtClean="0"/>
                        <a:t>A,B,C</a:t>
                      </a:r>
                      <a:endParaRPr lang="el-GR" dirty="0"/>
                    </a:p>
                  </a:txBody>
                  <a:tcPr/>
                </a:tc>
                <a:tc>
                  <a:txBody>
                    <a:bodyPr/>
                    <a:lstStyle/>
                    <a:p>
                      <a:pPr algn="ctr"/>
                      <a:r>
                        <a:rPr lang="el-GR" dirty="0" smtClean="0"/>
                        <a:t>0</a:t>
                      </a:r>
                      <a:endParaRPr lang="el-GR" dirty="0"/>
                    </a:p>
                  </a:txBody>
                  <a:tcPr/>
                </a:tc>
                <a:tc>
                  <a:txBody>
                    <a:bodyPr/>
                    <a:lstStyle/>
                    <a:p>
                      <a:pPr algn="ctr"/>
                      <a:r>
                        <a:rPr lang="el-GR" dirty="0" smtClean="0"/>
                        <a:t>0</a:t>
                      </a:r>
                      <a:endParaRPr lang="el-GR" dirty="0"/>
                    </a:p>
                  </a:txBody>
                  <a:tcPr/>
                </a:tc>
                <a:tc>
                  <a:txBody>
                    <a:bodyPr/>
                    <a:lstStyle/>
                    <a:p>
                      <a:pPr algn="ctr"/>
                      <a:r>
                        <a:rPr lang="el-GR" dirty="0" smtClean="0"/>
                        <a:t>0</a:t>
                      </a:r>
                      <a:endParaRPr lang="el-GR" dirty="0"/>
                    </a:p>
                  </a:txBody>
                  <a:tcPr/>
                </a:tc>
                <a:tc>
                  <a:txBody>
                    <a:bodyPr/>
                    <a:lstStyle/>
                    <a:p>
                      <a:pPr algn="ctr"/>
                      <a:r>
                        <a:rPr lang="el-GR" dirty="0" smtClean="0"/>
                        <a:t>0</a:t>
                      </a:r>
                      <a:endParaRPr lang="el-GR" dirty="0"/>
                    </a:p>
                  </a:txBody>
                  <a:tcPr/>
                </a:tc>
              </a:tr>
              <a:tr h="480053">
                <a:tc>
                  <a:txBody>
                    <a:bodyPr/>
                    <a:lstStyle/>
                    <a:p>
                      <a:r>
                        <a:rPr lang="en-US" dirty="0" smtClean="0"/>
                        <a:t>A</a:t>
                      </a:r>
                      <a:endParaRPr lang="el-GR" dirty="0"/>
                    </a:p>
                  </a:txBody>
                  <a:tcPr/>
                </a:tc>
                <a:tc>
                  <a:txBody>
                    <a:bodyPr/>
                    <a:lstStyle/>
                    <a:p>
                      <a:pPr algn="ctr"/>
                      <a:r>
                        <a:rPr lang="en-US" b="1" dirty="0" smtClean="0"/>
                        <a:t>14</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D</a:t>
                      </a:r>
                      <a:endParaRPr lang="el-GR" dirty="0"/>
                    </a:p>
                  </a:txBody>
                  <a:tcPr/>
                </a:tc>
                <a:tc>
                  <a:txBody>
                    <a:bodyPr/>
                    <a:lstStyle/>
                    <a:p>
                      <a:pPr algn="ctr"/>
                      <a:r>
                        <a:rPr lang="el-GR" dirty="0" smtClean="0"/>
                        <a:t>0</a:t>
                      </a:r>
                      <a:endParaRPr lang="el-GR" dirty="0"/>
                    </a:p>
                  </a:txBody>
                  <a:tcPr/>
                </a:tc>
                <a:tc>
                  <a:txBody>
                    <a:bodyPr/>
                    <a:lstStyle/>
                    <a:p>
                      <a:pPr algn="ctr"/>
                      <a:r>
                        <a:rPr lang="el-GR" dirty="0" smtClean="0"/>
                        <a:t>14</a:t>
                      </a:r>
                      <a:endParaRPr lang="el-GR" dirty="0"/>
                    </a:p>
                  </a:txBody>
                  <a:tcPr/>
                </a:tc>
                <a:tc>
                  <a:txBody>
                    <a:bodyPr/>
                    <a:lstStyle/>
                    <a:p>
                      <a:pPr algn="ctr"/>
                      <a:r>
                        <a:rPr lang="el-GR" dirty="0" smtClean="0"/>
                        <a:t>0</a:t>
                      </a:r>
                      <a:endParaRPr lang="el-GR" dirty="0"/>
                    </a:p>
                  </a:txBody>
                  <a:tcPr/>
                </a:tc>
                <a:tc>
                  <a:txBody>
                    <a:bodyPr/>
                    <a:lstStyle/>
                    <a:p>
                      <a:pPr algn="ctr"/>
                      <a:r>
                        <a:rPr lang="el-GR" dirty="0" smtClean="0"/>
                        <a:t>14</a:t>
                      </a:r>
                      <a:endParaRPr lang="el-GR" dirty="0"/>
                    </a:p>
                  </a:txBody>
                  <a:tcPr/>
                </a:tc>
              </a:tr>
              <a:tr h="480053">
                <a:tc>
                  <a:txBody>
                    <a:bodyPr/>
                    <a:lstStyle/>
                    <a:p>
                      <a:r>
                        <a:rPr lang="en-US" dirty="0" smtClean="0"/>
                        <a:t>B</a:t>
                      </a:r>
                      <a:endParaRPr lang="el-GR" dirty="0"/>
                    </a:p>
                  </a:txBody>
                  <a:tcPr/>
                </a:tc>
                <a:tc>
                  <a:txBody>
                    <a:bodyPr/>
                    <a:lstStyle/>
                    <a:p>
                      <a:pPr algn="ctr"/>
                      <a:r>
                        <a:rPr lang="en-US" b="1" dirty="0" smtClean="0"/>
                        <a:t>9</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D</a:t>
                      </a:r>
                      <a:endParaRPr lang="el-GR" dirty="0"/>
                    </a:p>
                  </a:txBody>
                  <a:tcPr/>
                </a:tc>
                <a:tc>
                  <a:txBody>
                    <a:bodyPr/>
                    <a:lstStyle/>
                    <a:p>
                      <a:pPr algn="ctr"/>
                      <a:r>
                        <a:rPr lang="el-GR" dirty="0" smtClean="0"/>
                        <a:t>0</a:t>
                      </a:r>
                      <a:endParaRPr lang="el-GR" dirty="0"/>
                    </a:p>
                  </a:txBody>
                  <a:tcPr/>
                </a:tc>
                <a:tc>
                  <a:txBody>
                    <a:bodyPr/>
                    <a:lstStyle/>
                    <a:p>
                      <a:pPr algn="ctr"/>
                      <a:r>
                        <a:rPr lang="el-GR" dirty="0" smtClean="0"/>
                        <a:t>9</a:t>
                      </a:r>
                      <a:endParaRPr lang="el-GR" dirty="0"/>
                    </a:p>
                  </a:txBody>
                  <a:tcPr/>
                </a:tc>
                <a:tc>
                  <a:txBody>
                    <a:bodyPr/>
                    <a:lstStyle/>
                    <a:p>
                      <a:pPr algn="ctr"/>
                      <a:r>
                        <a:rPr lang="el-GR" dirty="0" smtClean="0"/>
                        <a:t>5</a:t>
                      </a:r>
                      <a:endParaRPr lang="el-GR" dirty="0"/>
                    </a:p>
                  </a:txBody>
                  <a:tcPr/>
                </a:tc>
                <a:tc>
                  <a:txBody>
                    <a:bodyPr/>
                    <a:lstStyle/>
                    <a:p>
                      <a:pPr algn="ctr"/>
                      <a:r>
                        <a:rPr lang="el-GR" dirty="0" smtClean="0"/>
                        <a:t>14</a:t>
                      </a:r>
                      <a:endParaRPr lang="el-GR" dirty="0"/>
                    </a:p>
                  </a:txBody>
                  <a:tcPr/>
                </a:tc>
              </a:tr>
              <a:tr h="480053">
                <a:tc>
                  <a:txBody>
                    <a:bodyPr/>
                    <a:lstStyle/>
                    <a:p>
                      <a:r>
                        <a:rPr lang="en-US" dirty="0" smtClean="0"/>
                        <a:t>C</a:t>
                      </a:r>
                      <a:endParaRPr lang="el-GR" dirty="0"/>
                    </a:p>
                  </a:txBody>
                  <a:tcPr/>
                </a:tc>
                <a:tc>
                  <a:txBody>
                    <a:bodyPr/>
                    <a:lstStyle/>
                    <a:p>
                      <a:pPr algn="ctr"/>
                      <a:r>
                        <a:rPr lang="en-US" b="1" dirty="0" smtClean="0"/>
                        <a:t>20</a:t>
                      </a:r>
                      <a:endParaRPr lang="el-GR" b="1" dirty="0"/>
                    </a:p>
                  </a:txBody>
                  <a:tcPr/>
                </a:tc>
                <a:tc>
                  <a:txBody>
                    <a:bodyPr/>
                    <a:lstStyle/>
                    <a:p>
                      <a:pPr algn="ctr"/>
                      <a:r>
                        <a:rPr lang="en-US" dirty="0" smtClean="0"/>
                        <a:t>START</a:t>
                      </a:r>
                      <a:endParaRPr lang="el-GR" dirty="0"/>
                    </a:p>
                  </a:txBody>
                  <a:tcPr/>
                </a:tc>
                <a:tc>
                  <a:txBody>
                    <a:bodyPr/>
                    <a:lstStyle/>
                    <a:p>
                      <a:pPr algn="ctr"/>
                      <a:r>
                        <a:rPr lang="en-US" dirty="0" smtClean="0"/>
                        <a:t>E</a:t>
                      </a:r>
                      <a:endParaRPr lang="el-GR" dirty="0"/>
                    </a:p>
                  </a:txBody>
                  <a:tcPr/>
                </a:tc>
                <a:tc>
                  <a:txBody>
                    <a:bodyPr/>
                    <a:lstStyle/>
                    <a:p>
                      <a:pPr algn="ctr"/>
                      <a:r>
                        <a:rPr lang="el-GR" dirty="0" smtClean="0"/>
                        <a:t>0</a:t>
                      </a:r>
                      <a:endParaRPr lang="el-GR" dirty="0"/>
                    </a:p>
                  </a:txBody>
                  <a:tcPr/>
                </a:tc>
                <a:tc>
                  <a:txBody>
                    <a:bodyPr/>
                    <a:lstStyle/>
                    <a:p>
                      <a:pPr algn="ctr"/>
                      <a:r>
                        <a:rPr lang="el-GR" dirty="0" smtClean="0"/>
                        <a:t>20</a:t>
                      </a:r>
                      <a:endParaRPr lang="el-GR" dirty="0"/>
                    </a:p>
                  </a:txBody>
                  <a:tcPr/>
                </a:tc>
                <a:tc>
                  <a:txBody>
                    <a:bodyPr/>
                    <a:lstStyle/>
                    <a:p>
                      <a:pPr algn="ctr"/>
                      <a:r>
                        <a:rPr lang="el-GR" dirty="0" smtClean="0"/>
                        <a:t>9</a:t>
                      </a:r>
                      <a:endParaRPr lang="el-GR" dirty="0"/>
                    </a:p>
                  </a:txBody>
                  <a:tcPr/>
                </a:tc>
                <a:tc>
                  <a:txBody>
                    <a:bodyPr/>
                    <a:lstStyle/>
                    <a:p>
                      <a:pPr algn="ctr"/>
                      <a:r>
                        <a:rPr lang="el-GR" dirty="0" smtClean="0"/>
                        <a:t>29</a:t>
                      </a:r>
                      <a:endParaRPr lang="el-GR" dirty="0"/>
                    </a:p>
                  </a:txBody>
                  <a:tcPr/>
                </a:tc>
              </a:tr>
              <a:tr h="480053">
                <a:tc>
                  <a:txBody>
                    <a:bodyPr/>
                    <a:lstStyle/>
                    <a:p>
                      <a:r>
                        <a:rPr lang="en-US" dirty="0" smtClean="0"/>
                        <a:t>D</a:t>
                      </a:r>
                      <a:endParaRPr lang="el-GR" dirty="0"/>
                    </a:p>
                  </a:txBody>
                  <a:tcPr/>
                </a:tc>
                <a:tc>
                  <a:txBody>
                    <a:bodyPr/>
                    <a:lstStyle/>
                    <a:p>
                      <a:pPr algn="ctr"/>
                      <a:r>
                        <a:rPr lang="en-US" b="1" dirty="0" smtClean="0"/>
                        <a:t>12</a:t>
                      </a:r>
                      <a:endParaRPr lang="el-GR" b="1" dirty="0"/>
                    </a:p>
                  </a:txBody>
                  <a:tcPr/>
                </a:tc>
                <a:tc>
                  <a:txBody>
                    <a:bodyPr/>
                    <a:lstStyle/>
                    <a:p>
                      <a:pPr algn="ctr"/>
                      <a:r>
                        <a:rPr lang="en-US" dirty="0" smtClean="0"/>
                        <a:t>A,B</a:t>
                      </a:r>
                      <a:endParaRPr lang="el-GR" dirty="0"/>
                    </a:p>
                  </a:txBody>
                  <a:tcPr/>
                </a:tc>
                <a:tc>
                  <a:txBody>
                    <a:bodyPr/>
                    <a:lstStyle/>
                    <a:p>
                      <a:pPr algn="ctr"/>
                      <a:r>
                        <a:rPr lang="en-US" dirty="0" smtClean="0"/>
                        <a:t>F</a:t>
                      </a:r>
                      <a:endParaRPr lang="el-GR" dirty="0"/>
                    </a:p>
                  </a:txBody>
                  <a:tcPr/>
                </a:tc>
                <a:tc>
                  <a:txBody>
                    <a:bodyPr/>
                    <a:lstStyle/>
                    <a:p>
                      <a:pPr algn="ctr"/>
                      <a:r>
                        <a:rPr lang="el-GR" dirty="0" smtClean="0"/>
                        <a:t>14</a:t>
                      </a:r>
                      <a:endParaRPr lang="el-GR" dirty="0"/>
                    </a:p>
                  </a:txBody>
                  <a:tcPr/>
                </a:tc>
                <a:tc>
                  <a:txBody>
                    <a:bodyPr/>
                    <a:lstStyle/>
                    <a:p>
                      <a:pPr algn="ctr"/>
                      <a:r>
                        <a:rPr lang="el-GR" dirty="0" smtClean="0"/>
                        <a:t>26</a:t>
                      </a:r>
                      <a:endParaRPr lang="el-GR" dirty="0"/>
                    </a:p>
                  </a:txBody>
                  <a:tcPr/>
                </a:tc>
                <a:tc>
                  <a:txBody>
                    <a:bodyPr/>
                    <a:lstStyle/>
                    <a:p>
                      <a:pPr algn="ctr"/>
                      <a:r>
                        <a:rPr lang="el-GR" dirty="0" smtClean="0"/>
                        <a:t>14</a:t>
                      </a:r>
                      <a:endParaRPr lang="el-GR" dirty="0"/>
                    </a:p>
                  </a:txBody>
                  <a:tcPr/>
                </a:tc>
                <a:tc>
                  <a:txBody>
                    <a:bodyPr/>
                    <a:lstStyle/>
                    <a:p>
                      <a:pPr algn="ctr"/>
                      <a:r>
                        <a:rPr lang="el-GR" dirty="0" smtClean="0"/>
                        <a:t>26</a:t>
                      </a:r>
                      <a:endParaRPr lang="el-GR" dirty="0"/>
                    </a:p>
                  </a:txBody>
                  <a:tcPr/>
                </a:tc>
              </a:tr>
              <a:tr h="480053">
                <a:tc>
                  <a:txBody>
                    <a:bodyPr/>
                    <a:lstStyle/>
                    <a:p>
                      <a:r>
                        <a:rPr lang="en-US" dirty="0" smtClean="0"/>
                        <a:t>E</a:t>
                      </a:r>
                      <a:endParaRPr lang="el-GR" dirty="0"/>
                    </a:p>
                  </a:txBody>
                  <a:tcPr/>
                </a:tc>
                <a:tc>
                  <a:txBody>
                    <a:bodyPr/>
                    <a:lstStyle/>
                    <a:p>
                      <a:pPr algn="ctr"/>
                      <a:r>
                        <a:rPr lang="en-US" b="1" dirty="0" smtClean="0"/>
                        <a:t>6</a:t>
                      </a:r>
                      <a:endParaRPr lang="el-GR" b="1" dirty="0"/>
                    </a:p>
                  </a:txBody>
                  <a:tcPr/>
                </a:tc>
                <a:tc>
                  <a:txBody>
                    <a:bodyPr/>
                    <a:lstStyle/>
                    <a:p>
                      <a:pPr algn="ctr"/>
                      <a:r>
                        <a:rPr lang="en-US" dirty="0" smtClean="0"/>
                        <a:t>C,D</a:t>
                      </a:r>
                      <a:endParaRPr lang="el-GR" dirty="0"/>
                    </a:p>
                  </a:txBody>
                  <a:tcPr/>
                </a:tc>
                <a:tc>
                  <a:txBody>
                    <a:bodyPr/>
                    <a:lstStyle/>
                    <a:p>
                      <a:pPr algn="ctr"/>
                      <a:r>
                        <a:rPr lang="en-US" dirty="0" smtClean="0"/>
                        <a:t>END</a:t>
                      </a:r>
                      <a:endParaRPr lang="el-GR" dirty="0"/>
                    </a:p>
                  </a:txBody>
                  <a:tcPr/>
                </a:tc>
                <a:tc>
                  <a:txBody>
                    <a:bodyPr/>
                    <a:lstStyle/>
                    <a:p>
                      <a:pPr algn="ctr"/>
                      <a:r>
                        <a:rPr lang="el-GR" dirty="0" smtClean="0"/>
                        <a:t>26</a:t>
                      </a:r>
                      <a:endParaRPr lang="el-GR" dirty="0"/>
                    </a:p>
                  </a:txBody>
                  <a:tcPr/>
                </a:tc>
                <a:tc>
                  <a:txBody>
                    <a:bodyPr/>
                    <a:lstStyle/>
                    <a:p>
                      <a:pPr algn="ctr"/>
                      <a:r>
                        <a:rPr lang="el-GR" dirty="0" smtClean="0"/>
                        <a:t>32</a:t>
                      </a:r>
                      <a:endParaRPr lang="el-GR" dirty="0"/>
                    </a:p>
                  </a:txBody>
                  <a:tcPr/>
                </a:tc>
                <a:tc>
                  <a:txBody>
                    <a:bodyPr/>
                    <a:lstStyle/>
                    <a:p>
                      <a:pPr algn="ctr"/>
                      <a:r>
                        <a:rPr lang="el-GR" dirty="0" smtClean="0"/>
                        <a:t>29</a:t>
                      </a:r>
                      <a:endParaRPr lang="el-GR" dirty="0"/>
                    </a:p>
                  </a:txBody>
                  <a:tcPr/>
                </a:tc>
                <a:tc>
                  <a:txBody>
                    <a:bodyPr/>
                    <a:lstStyle/>
                    <a:p>
                      <a:pPr algn="ctr"/>
                      <a:r>
                        <a:rPr lang="el-GR" dirty="0" smtClean="0"/>
                        <a:t>35</a:t>
                      </a:r>
                      <a:endParaRPr lang="el-GR" dirty="0"/>
                    </a:p>
                  </a:txBody>
                  <a:tcPr/>
                </a:tc>
              </a:tr>
              <a:tr h="480053">
                <a:tc>
                  <a:txBody>
                    <a:bodyPr/>
                    <a:lstStyle/>
                    <a:p>
                      <a:r>
                        <a:rPr lang="en-US" dirty="0" smtClean="0"/>
                        <a:t>F</a:t>
                      </a:r>
                      <a:endParaRPr lang="el-GR" dirty="0"/>
                    </a:p>
                  </a:txBody>
                  <a:tcPr/>
                </a:tc>
                <a:tc>
                  <a:txBody>
                    <a:bodyPr/>
                    <a:lstStyle/>
                    <a:p>
                      <a:pPr algn="ctr"/>
                      <a:r>
                        <a:rPr lang="en-US" b="1" dirty="0" smtClean="0"/>
                        <a:t>9</a:t>
                      </a:r>
                      <a:endParaRPr lang="el-GR" b="1" dirty="0"/>
                    </a:p>
                  </a:txBody>
                  <a:tcPr/>
                </a:tc>
                <a:tc>
                  <a:txBody>
                    <a:bodyPr/>
                    <a:lstStyle/>
                    <a:p>
                      <a:pPr algn="ctr"/>
                      <a:r>
                        <a:rPr lang="en-US" dirty="0" smtClean="0"/>
                        <a:t>D</a:t>
                      </a:r>
                      <a:endParaRPr lang="el-GR" dirty="0"/>
                    </a:p>
                  </a:txBody>
                  <a:tcPr/>
                </a:tc>
                <a:tc>
                  <a:txBody>
                    <a:bodyPr/>
                    <a:lstStyle/>
                    <a:p>
                      <a:pPr algn="ctr"/>
                      <a:r>
                        <a:rPr lang="en-US" dirty="0" smtClean="0"/>
                        <a:t>END</a:t>
                      </a:r>
                      <a:endParaRPr lang="el-GR" dirty="0"/>
                    </a:p>
                  </a:txBody>
                  <a:tcPr/>
                </a:tc>
                <a:tc>
                  <a:txBody>
                    <a:bodyPr/>
                    <a:lstStyle/>
                    <a:p>
                      <a:pPr algn="ctr"/>
                      <a:r>
                        <a:rPr lang="el-GR" dirty="0" smtClean="0"/>
                        <a:t>26</a:t>
                      </a:r>
                      <a:endParaRPr lang="el-GR" dirty="0"/>
                    </a:p>
                  </a:txBody>
                  <a:tcPr/>
                </a:tc>
                <a:tc>
                  <a:txBody>
                    <a:bodyPr/>
                    <a:lstStyle/>
                    <a:p>
                      <a:pPr algn="ctr"/>
                      <a:r>
                        <a:rPr lang="el-GR" dirty="0" smtClean="0"/>
                        <a:t>35</a:t>
                      </a:r>
                      <a:endParaRPr lang="el-GR" dirty="0"/>
                    </a:p>
                  </a:txBody>
                  <a:tcPr/>
                </a:tc>
                <a:tc>
                  <a:txBody>
                    <a:bodyPr/>
                    <a:lstStyle/>
                    <a:p>
                      <a:pPr algn="ctr"/>
                      <a:r>
                        <a:rPr lang="el-GR" dirty="0" smtClean="0"/>
                        <a:t>26</a:t>
                      </a:r>
                      <a:endParaRPr lang="el-GR" dirty="0"/>
                    </a:p>
                  </a:txBody>
                  <a:tcPr/>
                </a:tc>
                <a:tc>
                  <a:txBody>
                    <a:bodyPr/>
                    <a:lstStyle/>
                    <a:p>
                      <a:pPr algn="ctr"/>
                      <a:r>
                        <a:rPr lang="el-GR" dirty="0" smtClean="0"/>
                        <a:t>35</a:t>
                      </a:r>
                      <a:endParaRPr lang="el-GR" dirty="0"/>
                    </a:p>
                  </a:txBody>
                  <a:tcPr/>
                </a:tc>
              </a:tr>
              <a:tr h="480053">
                <a:tc>
                  <a:txBody>
                    <a:bodyPr/>
                    <a:lstStyle/>
                    <a:p>
                      <a:r>
                        <a:rPr lang="en-US" dirty="0" smtClean="0"/>
                        <a:t>END</a:t>
                      </a:r>
                      <a:endParaRPr lang="el-GR" dirty="0"/>
                    </a:p>
                  </a:txBody>
                  <a:tcPr/>
                </a:tc>
                <a:tc>
                  <a:txBody>
                    <a:bodyPr/>
                    <a:lstStyle/>
                    <a:p>
                      <a:pPr algn="ctr"/>
                      <a:r>
                        <a:rPr lang="en-US" b="1" dirty="0" smtClean="0"/>
                        <a:t>0</a:t>
                      </a:r>
                      <a:endParaRPr lang="el-GR" b="1" dirty="0"/>
                    </a:p>
                  </a:txBody>
                  <a:tcPr/>
                </a:tc>
                <a:tc>
                  <a:txBody>
                    <a:bodyPr/>
                    <a:lstStyle/>
                    <a:p>
                      <a:pPr algn="ctr"/>
                      <a:r>
                        <a:rPr lang="en-US" dirty="0" smtClean="0"/>
                        <a:t>E,F</a:t>
                      </a:r>
                      <a:endParaRPr lang="el-GR" dirty="0"/>
                    </a:p>
                  </a:txBody>
                  <a:tcPr/>
                </a:tc>
                <a:tc>
                  <a:txBody>
                    <a:bodyPr/>
                    <a:lstStyle/>
                    <a:p>
                      <a:pPr algn="ctr"/>
                      <a:r>
                        <a:rPr lang="en-US" dirty="0" smtClean="0"/>
                        <a:t>-</a:t>
                      </a:r>
                      <a:endParaRPr lang="el-GR" dirty="0"/>
                    </a:p>
                  </a:txBody>
                  <a:tcPr/>
                </a:tc>
                <a:tc>
                  <a:txBody>
                    <a:bodyPr/>
                    <a:lstStyle/>
                    <a:p>
                      <a:pPr algn="ctr"/>
                      <a:r>
                        <a:rPr lang="el-GR" dirty="0" smtClean="0"/>
                        <a:t>35</a:t>
                      </a:r>
                      <a:endParaRPr lang="el-GR" dirty="0"/>
                    </a:p>
                  </a:txBody>
                  <a:tcPr/>
                </a:tc>
                <a:tc>
                  <a:txBody>
                    <a:bodyPr/>
                    <a:lstStyle/>
                    <a:p>
                      <a:pPr algn="ctr"/>
                      <a:r>
                        <a:rPr lang="el-GR" dirty="0" smtClean="0"/>
                        <a:t>35</a:t>
                      </a:r>
                      <a:endParaRPr lang="el-GR" dirty="0"/>
                    </a:p>
                  </a:txBody>
                  <a:tcPr/>
                </a:tc>
                <a:tc>
                  <a:txBody>
                    <a:bodyPr/>
                    <a:lstStyle/>
                    <a:p>
                      <a:pPr algn="ctr"/>
                      <a:r>
                        <a:rPr lang="el-GR" dirty="0" smtClean="0"/>
                        <a:t>35</a:t>
                      </a:r>
                      <a:endParaRPr lang="el-GR" dirty="0"/>
                    </a:p>
                  </a:txBody>
                  <a:tcPr/>
                </a:tc>
                <a:tc>
                  <a:txBody>
                    <a:bodyPr/>
                    <a:lstStyle/>
                    <a:p>
                      <a:pPr algn="ctr"/>
                      <a:r>
                        <a:rPr lang="el-GR" dirty="0" smtClean="0"/>
                        <a:t>35</a:t>
                      </a:r>
                      <a:endParaRPr lang="el-GR" dirty="0"/>
                    </a:p>
                  </a:txBody>
                  <a:tcPr/>
                </a:tc>
              </a:tr>
            </a:tbl>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Η μέθοδος </a:t>
            </a:r>
            <a:r>
              <a:rPr lang="en-US" dirty="0" smtClean="0"/>
              <a:t>CPM</a:t>
            </a:r>
            <a:r>
              <a:rPr lang="el-GR" dirty="0" smtClean="0"/>
              <a:t> – Οι Χρόνοι</a:t>
            </a:r>
            <a:endParaRPr lang="el-GR" dirty="0">
              <a:latin typeface="+mn-lt"/>
              <a:cs typeface="Times New Roman" pitchFamily="18" charset="0"/>
            </a:endParaRPr>
          </a:p>
        </p:txBody>
      </p:sp>
      <mc:AlternateContent xmlns:mc="http://schemas.openxmlformats.org/markup-compatibility/2006" xmlns:a14="http://schemas.microsoft.com/office/drawing/2010/main">
        <mc:Choice Requires="a14">
          <p:sp>
            <p:nvSpPr>
              <p:cNvPr id="6" name="Θέση περιεχομένου 2" descr="Έστω Pi το σύνολο των άμεσα προαπαιτούμενων της i και Si το σύνολο των άμεσα επόμενών της. &#10;ESi = max {ESj + dj για κάθε δραστηριότητα j ∈ Pi}&#10;Αν η i είναι αρχική τότε ESi=0&#10;EFi= ESi + di&#10;&#10;LFi = min {LFj - dj για κάθε δραστηριότητα j ∈  Si)&#10;Αν η i είναι τελική τότε LFi= διάρκεια έργου&#10;LSi= LFi - di&#10;&#10;"/>
              <p:cNvSpPr>
                <a:spLocks noGrp="1"/>
              </p:cNvSpPr>
              <p:nvPr>
                <p:ph sz="quarter" idx="1"/>
              </p:nvPr>
            </p:nvSpPr>
            <p:spPr>
              <a:xfrm>
                <a:off x="457200" y="1219544"/>
                <a:ext cx="8147248" cy="4873752"/>
              </a:xfrm>
            </p:spPr>
            <p:txBody>
              <a:bodyPr>
                <a:normAutofit fontScale="92500" lnSpcReduction="10000"/>
              </a:bodyPr>
              <a:lstStyle/>
              <a:p>
                <a:pPr marL="0" indent="0">
                  <a:lnSpc>
                    <a:spcPct val="115000"/>
                  </a:lnSpc>
                  <a:spcAft>
                    <a:spcPts val="600"/>
                  </a:spcAft>
                  <a:buClr>
                    <a:schemeClr val="tx1"/>
                  </a:buClr>
                  <a:buNone/>
                </a:pPr>
                <a:r>
                  <a:rPr lang="el-GR" sz="2800" dirty="0">
                    <a:ea typeface="Calibri"/>
                    <a:cs typeface="Times New Roman"/>
                  </a:rPr>
                  <a:t>Έστω </a:t>
                </a:r>
                <a:r>
                  <a:rPr lang="en-US" sz="2800" dirty="0">
                    <a:ea typeface="Calibri"/>
                    <a:cs typeface="Times New Roman"/>
                  </a:rPr>
                  <a:t>P</a:t>
                </a:r>
                <a:r>
                  <a:rPr lang="en-US" sz="2800" baseline="-25000" dirty="0">
                    <a:ea typeface="Calibri"/>
                    <a:cs typeface="Times New Roman"/>
                  </a:rPr>
                  <a:t>i</a:t>
                </a:r>
                <a:r>
                  <a:rPr lang="en-US" sz="2800" dirty="0">
                    <a:ea typeface="Calibri"/>
                    <a:cs typeface="Times New Roman"/>
                  </a:rPr>
                  <a:t> </a:t>
                </a:r>
                <a:r>
                  <a:rPr lang="el-GR" sz="2800" dirty="0">
                    <a:ea typeface="Calibri"/>
                    <a:cs typeface="Times New Roman"/>
                  </a:rPr>
                  <a:t>το σύνολο των άμεσα προαπαιτούμενων της </a:t>
                </a:r>
                <a:r>
                  <a:rPr lang="en-US" sz="2800" dirty="0" err="1">
                    <a:ea typeface="Calibri"/>
                    <a:cs typeface="Times New Roman"/>
                  </a:rPr>
                  <a:t>i</a:t>
                </a:r>
                <a:r>
                  <a:rPr lang="en-US" sz="2800" dirty="0">
                    <a:ea typeface="Calibri"/>
                    <a:cs typeface="Times New Roman"/>
                  </a:rPr>
                  <a:t> </a:t>
                </a:r>
                <a:r>
                  <a:rPr lang="el-GR" sz="2800" dirty="0">
                    <a:ea typeface="Calibri"/>
                    <a:cs typeface="Times New Roman"/>
                  </a:rPr>
                  <a:t>και </a:t>
                </a:r>
                <a:r>
                  <a:rPr lang="en-US" sz="2800" dirty="0">
                    <a:ea typeface="Calibri"/>
                    <a:cs typeface="Times New Roman"/>
                  </a:rPr>
                  <a:t>S</a:t>
                </a:r>
                <a:r>
                  <a:rPr lang="en-US" sz="2800" baseline="-25000" dirty="0">
                    <a:ea typeface="Calibri"/>
                    <a:cs typeface="Times New Roman"/>
                  </a:rPr>
                  <a:t>i</a:t>
                </a:r>
                <a:r>
                  <a:rPr lang="en-US" sz="2800" dirty="0">
                    <a:ea typeface="Calibri"/>
                    <a:cs typeface="Times New Roman"/>
                  </a:rPr>
                  <a:t> </a:t>
                </a:r>
                <a:r>
                  <a:rPr lang="el-GR" sz="2800" dirty="0">
                    <a:ea typeface="Calibri"/>
                    <a:cs typeface="Times New Roman"/>
                  </a:rPr>
                  <a:t>το σύνολο των άμεσα επόμενών της.</a:t>
                </a:r>
                <a:r>
                  <a:rPr lang="en-US" sz="2800" dirty="0">
                    <a:ea typeface="Calibri"/>
                    <a:cs typeface="Times New Roman"/>
                  </a:rPr>
                  <a:t> </a:t>
                </a:r>
              </a:p>
              <a:p>
                <a:pPr>
                  <a:lnSpc>
                    <a:spcPct val="115000"/>
                  </a:lnSpc>
                  <a:spcAft>
                    <a:spcPts val="600"/>
                  </a:spcAft>
                  <a:buClr>
                    <a:schemeClr val="tx1"/>
                  </a:buClr>
                </a:pPr>
                <a:r>
                  <a:rPr lang="en-US" sz="2800" dirty="0" err="1">
                    <a:ea typeface="Calibri"/>
                    <a:cs typeface="Times New Roman"/>
                  </a:rPr>
                  <a:t>ES</a:t>
                </a:r>
                <a:r>
                  <a:rPr lang="en-US" sz="2800" baseline="-25000" dirty="0" err="1">
                    <a:ea typeface="Calibri"/>
                    <a:cs typeface="Times New Roman"/>
                  </a:rPr>
                  <a:t>i</a:t>
                </a:r>
                <a:r>
                  <a:rPr lang="en-US" sz="2800" dirty="0">
                    <a:ea typeface="Calibri"/>
                    <a:cs typeface="Times New Roman"/>
                  </a:rPr>
                  <a:t> = max {</a:t>
                </a:r>
                <a:r>
                  <a:rPr lang="en-US" sz="2800" dirty="0" err="1">
                    <a:ea typeface="Calibri"/>
                    <a:cs typeface="Times New Roman"/>
                  </a:rPr>
                  <a:t>ES</a:t>
                </a:r>
                <a:r>
                  <a:rPr lang="en-US" sz="2800" baseline="-25000" dirty="0" err="1">
                    <a:ea typeface="Calibri"/>
                    <a:cs typeface="Times New Roman"/>
                  </a:rPr>
                  <a:t>j</a:t>
                </a:r>
                <a:r>
                  <a:rPr lang="en-US" sz="2800" dirty="0">
                    <a:ea typeface="Calibri"/>
                    <a:cs typeface="Times New Roman"/>
                  </a:rPr>
                  <a:t> + </a:t>
                </a:r>
                <a:r>
                  <a:rPr lang="en-US" sz="2800" dirty="0" err="1">
                    <a:ea typeface="Calibri"/>
                    <a:cs typeface="Times New Roman"/>
                  </a:rPr>
                  <a:t>d</a:t>
                </a:r>
                <a:r>
                  <a:rPr lang="en-US" sz="2800" baseline="-25000" dirty="0" err="1">
                    <a:ea typeface="Calibri"/>
                    <a:cs typeface="Times New Roman"/>
                  </a:rPr>
                  <a:t>j</a:t>
                </a:r>
                <a:r>
                  <a:rPr lang="en-US" sz="2800" dirty="0">
                    <a:ea typeface="Calibri"/>
                    <a:cs typeface="Times New Roman"/>
                  </a:rPr>
                  <a:t> </a:t>
                </a:r>
                <a:r>
                  <a:rPr lang="el-GR" sz="2800" dirty="0">
                    <a:ea typeface="Calibri"/>
                    <a:cs typeface="Times New Roman"/>
                  </a:rPr>
                  <a:t>για κάθε δραστηριότητα</a:t>
                </a:r>
                <a:r>
                  <a:rPr lang="en-US" sz="2800" dirty="0">
                    <a:ea typeface="Calibri"/>
                    <a:cs typeface="Times New Roman"/>
                  </a:rPr>
                  <a:t> j </a:t>
                </a:r>
                <a14:m>
                  <m:oMath xmlns:m="http://schemas.openxmlformats.org/officeDocument/2006/math">
                    <m:r>
                      <a:rPr lang="en-US" sz="2800" i="1">
                        <a:latin typeface="Cambria Math"/>
                        <a:ea typeface="Cambria Math"/>
                        <a:cs typeface="Times New Roman"/>
                      </a:rPr>
                      <m:t>∈</m:t>
                    </m:r>
                  </m:oMath>
                </a14:m>
                <a:r>
                  <a:rPr lang="en-US" sz="2800" dirty="0">
                    <a:ea typeface="Calibri"/>
                    <a:cs typeface="Times New Roman"/>
                  </a:rPr>
                  <a:t> P</a:t>
                </a:r>
                <a:r>
                  <a:rPr lang="en-US" sz="2800" baseline="-25000" dirty="0">
                    <a:ea typeface="Calibri"/>
                    <a:cs typeface="Times New Roman"/>
                  </a:rPr>
                  <a:t>i</a:t>
                </a:r>
                <a:r>
                  <a:rPr lang="en-US" sz="2800" dirty="0">
                    <a:ea typeface="Calibri"/>
                    <a:cs typeface="Times New Roman"/>
                  </a:rPr>
                  <a:t>}</a:t>
                </a:r>
                <a:endParaRPr lang="el-GR" sz="2800" dirty="0">
                  <a:ea typeface="Calibri"/>
                  <a:cs typeface="Times New Roman"/>
                </a:endParaRPr>
              </a:p>
              <a:p>
                <a:pPr>
                  <a:buClr>
                    <a:schemeClr val="tx1"/>
                  </a:buClr>
                </a:pPr>
                <a:r>
                  <a:rPr lang="el-GR" sz="2800" dirty="0">
                    <a:cs typeface="Calibri" pitchFamily="34" charset="0"/>
                  </a:rPr>
                  <a:t>Αν η </a:t>
                </a:r>
                <a:r>
                  <a:rPr lang="en-US" sz="2800" dirty="0">
                    <a:cs typeface="Calibri" pitchFamily="34" charset="0"/>
                  </a:rPr>
                  <a:t>i </a:t>
                </a:r>
                <a:r>
                  <a:rPr lang="el-GR" sz="2800" dirty="0">
                    <a:cs typeface="Calibri" pitchFamily="34" charset="0"/>
                  </a:rPr>
                  <a:t>είναι αρχική τότε </a:t>
                </a:r>
                <a:r>
                  <a:rPr lang="en-US" sz="2800" dirty="0" err="1">
                    <a:cs typeface="Calibri" pitchFamily="34" charset="0"/>
                  </a:rPr>
                  <a:t>ES</a:t>
                </a:r>
                <a:r>
                  <a:rPr lang="en-US" sz="2800" baseline="-25000" dirty="0" err="1">
                    <a:cs typeface="Calibri" pitchFamily="34" charset="0"/>
                  </a:rPr>
                  <a:t>i</a:t>
                </a:r>
                <a:r>
                  <a:rPr lang="en-US" sz="2800" dirty="0">
                    <a:cs typeface="Calibri" pitchFamily="34" charset="0"/>
                  </a:rPr>
                  <a:t>=0</a:t>
                </a:r>
              </a:p>
              <a:p>
                <a:pPr>
                  <a:buClr>
                    <a:schemeClr val="tx1"/>
                  </a:buClr>
                </a:pPr>
                <a:r>
                  <a:rPr lang="en-US" sz="2800" dirty="0" err="1">
                    <a:cs typeface="Calibri" pitchFamily="34" charset="0"/>
                  </a:rPr>
                  <a:t>EF</a:t>
                </a:r>
                <a:r>
                  <a:rPr lang="en-US" sz="2800" baseline="-25000" dirty="0" err="1">
                    <a:cs typeface="Calibri" pitchFamily="34" charset="0"/>
                  </a:rPr>
                  <a:t>i</a:t>
                </a:r>
                <a:r>
                  <a:rPr lang="en-US" sz="2800" dirty="0">
                    <a:cs typeface="Calibri" pitchFamily="34" charset="0"/>
                  </a:rPr>
                  <a:t>= </a:t>
                </a:r>
                <a:r>
                  <a:rPr lang="en-US" sz="2800" dirty="0" err="1">
                    <a:cs typeface="Calibri" pitchFamily="34" charset="0"/>
                  </a:rPr>
                  <a:t>ES</a:t>
                </a:r>
                <a:r>
                  <a:rPr lang="en-US" sz="2800" baseline="-25000" dirty="0" err="1">
                    <a:cs typeface="Calibri" pitchFamily="34" charset="0"/>
                  </a:rPr>
                  <a:t>i</a:t>
                </a:r>
                <a:r>
                  <a:rPr lang="en-US" sz="2800" dirty="0">
                    <a:cs typeface="Calibri" pitchFamily="34" charset="0"/>
                  </a:rPr>
                  <a:t> + </a:t>
                </a:r>
                <a:r>
                  <a:rPr lang="en-US" sz="2800" dirty="0" smtClean="0">
                    <a:cs typeface="Calibri" pitchFamily="34" charset="0"/>
                  </a:rPr>
                  <a:t>d</a:t>
                </a:r>
                <a:r>
                  <a:rPr lang="en-US" sz="2800" baseline="-25000" dirty="0" smtClean="0">
                    <a:cs typeface="Calibri" pitchFamily="34" charset="0"/>
                  </a:rPr>
                  <a:t>i</a:t>
                </a:r>
                <a:endParaRPr lang="el-GR" sz="2800" baseline="-25000" dirty="0" smtClean="0">
                  <a:cs typeface="Calibri" pitchFamily="34" charset="0"/>
                </a:endParaRPr>
              </a:p>
              <a:p>
                <a:pPr marL="0" indent="0">
                  <a:buClr>
                    <a:schemeClr val="tx1"/>
                  </a:buClr>
                  <a:buNone/>
                </a:pPr>
                <a:endParaRPr lang="en-US" sz="2800" baseline="-25000" dirty="0">
                  <a:cs typeface="Calibri" pitchFamily="34" charset="0"/>
                </a:endParaRPr>
              </a:p>
              <a:p>
                <a:pPr>
                  <a:lnSpc>
                    <a:spcPct val="115000"/>
                  </a:lnSpc>
                  <a:spcAft>
                    <a:spcPts val="600"/>
                  </a:spcAft>
                  <a:buClr>
                    <a:schemeClr val="tx1"/>
                  </a:buClr>
                </a:pPr>
                <a:r>
                  <a:rPr lang="en-US" sz="2800" dirty="0" err="1">
                    <a:ea typeface="Calibri"/>
                    <a:cs typeface="Times New Roman"/>
                  </a:rPr>
                  <a:t>LF</a:t>
                </a:r>
                <a:r>
                  <a:rPr lang="en-US" sz="2800" baseline="-25000" dirty="0" err="1">
                    <a:ea typeface="Calibri"/>
                    <a:cs typeface="Times New Roman"/>
                  </a:rPr>
                  <a:t>i</a:t>
                </a:r>
                <a:r>
                  <a:rPr lang="en-US" sz="2800" dirty="0">
                    <a:ea typeface="Calibri"/>
                    <a:cs typeface="Times New Roman"/>
                  </a:rPr>
                  <a:t> = min {</a:t>
                </a:r>
                <a:r>
                  <a:rPr lang="en-US" sz="2800" dirty="0" err="1">
                    <a:ea typeface="Calibri"/>
                    <a:cs typeface="Times New Roman"/>
                  </a:rPr>
                  <a:t>LF</a:t>
                </a:r>
                <a:r>
                  <a:rPr lang="en-US" sz="2800" baseline="-25000" dirty="0" err="1">
                    <a:ea typeface="Calibri"/>
                    <a:cs typeface="Times New Roman"/>
                  </a:rPr>
                  <a:t>j</a:t>
                </a:r>
                <a:r>
                  <a:rPr lang="en-US" sz="2800" dirty="0">
                    <a:ea typeface="Calibri"/>
                    <a:cs typeface="Times New Roman"/>
                  </a:rPr>
                  <a:t> - </a:t>
                </a:r>
                <a:r>
                  <a:rPr lang="en-US" sz="2800" dirty="0" err="1">
                    <a:ea typeface="Calibri"/>
                    <a:cs typeface="Times New Roman"/>
                  </a:rPr>
                  <a:t>d</a:t>
                </a:r>
                <a:r>
                  <a:rPr lang="en-US" sz="2800" baseline="-25000" dirty="0" err="1">
                    <a:ea typeface="Calibri"/>
                    <a:cs typeface="Times New Roman"/>
                  </a:rPr>
                  <a:t>j</a:t>
                </a:r>
                <a:r>
                  <a:rPr lang="en-US" sz="2800" dirty="0">
                    <a:ea typeface="Calibri"/>
                    <a:cs typeface="Times New Roman"/>
                  </a:rPr>
                  <a:t> </a:t>
                </a:r>
                <a:r>
                  <a:rPr lang="el-GR" sz="2800" dirty="0">
                    <a:solidFill>
                      <a:prstClr val="black"/>
                    </a:solidFill>
                    <a:ea typeface="Calibri"/>
                    <a:cs typeface="Times New Roman"/>
                  </a:rPr>
                  <a:t>για κάθε δραστηριότητα</a:t>
                </a:r>
                <a:r>
                  <a:rPr lang="en-US" sz="2800" dirty="0">
                    <a:solidFill>
                      <a:prstClr val="black"/>
                    </a:solidFill>
                    <a:ea typeface="Calibri"/>
                    <a:cs typeface="Times New Roman"/>
                  </a:rPr>
                  <a:t> j </a:t>
                </a:r>
                <a14:m>
                  <m:oMath xmlns:m="http://schemas.openxmlformats.org/officeDocument/2006/math">
                    <m:r>
                      <a:rPr lang="en-US" sz="2800" i="1">
                        <a:solidFill>
                          <a:prstClr val="black"/>
                        </a:solidFill>
                        <a:latin typeface="Cambria Math"/>
                        <a:ea typeface="Cambria Math"/>
                        <a:cs typeface="Times New Roman"/>
                      </a:rPr>
                      <m:t>∈</m:t>
                    </m:r>
                  </m:oMath>
                </a14:m>
                <a:r>
                  <a:rPr lang="en-US" sz="2800" dirty="0">
                    <a:solidFill>
                      <a:prstClr val="black"/>
                    </a:solidFill>
                    <a:ea typeface="Calibri"/>
                    <a:cs typeface="Times New Roman"/>
                  </a:rPr>
                  <a:t> </a:t>
                </a:r>
                <a:r>
                  <a:rPr lang="en-US" sz="2800" dirty="0">
                    <a:ea typeface="Calibri"/>
                    <a:cs typeface="Times New Roman"/>
                  </a:rPr>
                  <a:t> S</a:t>
                </a:r>
                <a:r>
                  <a:rPr lang="en-US" sz="2800" baseline="-25000" dirty="0">
                    <a:ea typeface="Calibri"/>
                    <a:cs typeface="Times New Roman"/>
                  </a:rPr>
                  <a:t>i</a:t>
                </a:r>
                <a:r>
                  <a:rPr lang="en-US" sz="2800" dirty="0">
                    <a:ea typeface="Calibri"/>
                    <a:cs typeface="Times New Roman"/>
                  </a:rPr>
                  <a:t>)</a:t>
                </a:r>
                <a:endParaRPr lang="el-GR" sz="2800" dirty="0">
                  <a:ea typeface="Calibri"/>
                  <a:cs typeface="Times New Roman"/>
                </a:endParaRPr>
              </a:p>
              <a:p>
                <a:pPr lvl="0">
                  <a:buClr>
                    <a:schemeClr val="tx1"/>
                  </a:buClr>
                </a:pPr>
                <a:r>
                  <a:rPr lang="el-GR" sz="2800" dirty="0">
                    <a:solidFill>
                      <a:prstClr val="black"/>
                    </a:solidFill>
                    <a:cs typeface="Calibri" pitchFamily="34" charset="0"/>
                  </a:rPr>
                  <a:t>Αν η </a:t>
                </a:r>
                <a:r>
                  <a:rPr lang="en-US" sz="2800" dirty="0" err="1">
                    <a:solidFill>
                      <a:prstClr val="black"/>
                    </a:solidFill>
                    <a:cs typeface="Calibri" pitchFamily="34" charset="0"/>
                  </a:rPr>
                  <a:t>i</a:t>
                </a:r>
                <a:r>
                  <a:rPr lang="en-US" sz="2800" dirty="0">
                    <a:solidFill>
                      <a:prstClr val="black"/>
                    </a:solidFill>
                    <a:cs typeface="Calibri" pitchFamily="34" charset="0"/>
                  </a:rPr>
                  <a:t> </a:t>
                </a:r>
                <a:r>
                  <a:rPr lang="el-GR" sz="2800" dirty="0">
                    <a:solidFill>
                      <a:prstClr val="black"/>
                    </a:solidFill>
                    <a:cs typeface="Calibri" pitchFamily="34" charset="0"/>
                  </a:rPr>
                  <a:t>είναι τελική τότε </a:t>
                </a:r>
                <a:r>
                  <a:rPr lang="en-US" sz="2800" dirty="0" err="1">
                    <a:solidFill>
                      <a:prstClr val="black"/>
                    </a:solidFill>
                    <a:cs typeface="Calibri" pitchFamily="34" charset="0"/>
                  </a:rPr>
                  <a:t>LF</a:t>
                </a:r>
                <a:r>
                  <a:rPr lang="en-US" sz="2800" baseline="-25000" dirty="0" err="1">
                    <a:solidFill>
                      <a:prstClr val="black"/>
                    </a:solidFill>
                    <a:cs typeface="Calibri" pitchFamily="34" charset="0"/>
                  </a:rPr>
                  <a:t>i</a:t>
                </a:r>
                <a:r>
                  <a:rPr lang="en-US" sz="2800" dirty="0">
                    <a:solidFill>
                      <a:prstClr val="black"/>
                    </a:solidFill>
                    <a:cs typeface="Calibri" pitchFamily="34" charset="0"/>
                  </a:rPr>
                  <a:t>= </a:t>
                </a:r>
                <a:r>
                  <a:rPr lang="el-GR" sz="2800" dirty="0">
                    <a:solidFill>
                      <a:prstClr val="black"/>
                    </a:solidFill>
                    <a:cs typeface="Calibri" pitchFamily="34" charset="0"/>
                  </a:rPr>
                  <a:t>διάρκεια έργου</a:t>
                </a:r>
                <a:endParaRPr lang="en-US" sz="2800" dirty="0">
                  <a:solidFill>
                    <a:prstClr val="black"/>
                  </a:solidFill>
                  <a:cs typeface="Calibri" pitchFamily="34" charset="0"/>
                </a:endParaRPr>
              </a:p>
              <a:p>
                <a:pPr lvl="0">
                  <a:buClr>
                    <a:schemeClr val="tx1"/>
                  </a:buClr>
                </a:pPr>
                <a:r>
                  <a:rPr lang="en-US" sz="2800" dirty="0" err="1">
                    <a:solidFill>
                      <a:prstClr val="black"/>
                    </a:solidFill>
                    <a:cs typeface="Calibri" pitchFamily="34" charset="0"/>
                  </a:rPr>
                  <a:t>LS</a:t>
                </a:r>
                <a:r>
                  <a:rPr lang="en-US" sz="2800" baseline="-25000" dirty="0" err="1">
                    <a:solidFill>
                      <a:prstClr val="black"/>
                    </a:solidFill>
                    <a:cs typeface="Calibri" pitchFamily="34" charset="0"/>
                  </a:rPr>
                  <a:t>i</a:t>
                </a:r>
                <a:r>
                  <a:rPr lang="en-US" sz="2800" dirty="0">
                    <a:solidFill>
                      <a:prstClr val="black"/>
                    </a:solidFill>
                    <a:cs typeface="Calibri" pitchFamily="34" charset="0"/>
                  </a:rPr>
                  <a:t>= </a:t>
                </a:r>
                <a:r>
                  <a:rPr lang="en-US" sz="2800" dirty="0" err="1">
                    <a:solidFill>
                      <a:prstClr val="black"/>
                    </a:solidFill>
                    <a:cs typeface="Calibri" pitchFamily="34" charset="0"/>
                  </a:rPr>
                  <a:t>LF</a:t>
                </a:r>
                <a:r>
                  <a:rPr lang="en-US" sz="2800" baseline="-25000" dirty="0" err="1">
                    <a:solidFill>
                      <a:prstClr val="black"/>
                    </a:solidFill>
                    <a:cs typeface="Calibri" pitchFamily="34" charset="0"/>
                  </a:rPr>
                  <a:t>i</a:t>
                </a:r>
                <a:r>
                  <a:rPr lang="en-US" sz="2800" dirty="0">
                    <a:solidFill>
                      <a:prstClr val="black"/>
                    </a:solidFill>
                    <a:cs typeface="Calibri" pitchFamily="34" charset="0"/>
                  </a:rPr>
                  <a:t> - d</a:t>
                </a:r>
                <a:r>
                  <a:rPr lang="en-US" sz="2800" baseline="-25000" dirty="0">
                    <a:solidFill>
                      <a:prstClr val="black"/>
                    </a:solidFill>
                    <a:cs typeface="Calibri" pitchFamily="34" charset="0"/>
                  </a:rPr>
                  <a:t>i</a:t>
                </a:r>
              </a:p>
              <a:p>
                <a:pPr>
                  <a:buClr>
                    <a:schemeClr val="tx1"/>
                  </a:buClr>
                </a:pPr>
                <a:endParaRPr lang="el-GR" sz="2800" dirty="0">
                  <a:cs typeface="Calibri" pitchFamily="34" charset="0"/>
                </a:endParaRPr>
              </a:p>
            </p:txBody>
          </p:sp>
        </mc:Choice>
        <mc:Fallback xmlns="">
          <p:sp>
            <p:nvSpPr>
              <p:cNvPr id="6" name="Θέση περιεχομένου 2" descr="Έστω Pi το σύνολο των άμεσα προαπαιτούμενων της i και Si το σύνολο των άμεσα επόμενών της. &#10;ESi = max {ESj + dj για κάθε δραστηριότητα j ∈ Pi}&#10;Αν η i είναι αρχική τότε ESi=0&#10;EFi= ESi + di&#10;&#10;LFi = min {LFj - dj για κάθε δραστηριότητα j ∈  Si)&#10;Αν η i είναι τελική τότε LFi= διάρκεια έργου&#10;LSi= LFi - di&#10;&#10;"/>
              <p:cNvSpPr>
                <a:spLocks noGrp="1" noRot="1" noChangeAspect="1" noMove="1" noResize="1" noEditPoints="1" noAdjustHandles="1" noChangeArrowheads="1" noChangeShapeType="1" noTextEdit="1"/>
              </p:cNvSpPr>
              <p:nvPr>
                <p:ph sz="quarter" idx="1"/>
              </p:nvPr>
            </p:nvSpPr>
            <p:spPr>
              <a:xfrm>
                <a:off x="457200" y="1219544"/>
                <a:ext cx="8147248" cy="4873752"/>
              </a:xfrm>
              <a:blipFill rotWithShape="1">
                <a:blip r:embed="rId3"/>
                <a:stretch>
                  <a:fillRect l="-1272" t="-1000"/>
                </a:stretch>
              </a:blipFill>
            </p:spPr>
            <p:txBody>
              <a:bodyPr/>
              <a:lstStyle/>
              <a:p>
                <a:r>
                  <a:rPr lang="el-GR">
                    <a:noFill/>
                  </a:rPr>
                  <a:t> </a:t>
                </a:r>
              </a:p>
            </p:txBody>
          </p:sp>
        </mc:Fallback>
      </mc:AlternateContent>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636302" y="0"/>
            <a:ext cx="8280920" cy="12879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Η μέθοδος </a:t>
            </a:r>
            <a:r>
              <a:rPr lang="en-US" dirty="0" smtClean="0"/>
              <a:t>CPM</a:t>
            </a:r>
            <a:r>
              <a:rPr lang="el-GR" dirty="0" smtClean="0"/>
              <a:t> – Περιθώρια </a:t>
            </a:r>
            <a:br>
              <a:rPr lang="el-GR" dirty="0" smtClean="0"/>
            </a:br>
            <a:r>
              <a:rPr lang="el-GR" dirty="0" smtClean="0"/>
              <a:t>(1 από 2)</a:t>
            </a:r>
            <a:endParaRPr lang="el-GR" dirty="0">
              <a:latin typeface="+mn-lt"/>
              <a:cs typeface="Times New Roman" pitchFamily="18" charset="0"/>
            </a:endParaRPr>
          </a:p>
        </p:txBody>
      </p:sp>
      <mc:AlternateContent xmlns:mc="http://schemas.openxmlformats.org/markup-compatibility/2006" xmlns:a14="http://schemas.microsoft.com/office/drawing/2010/main">
        <mc:Choice Requires="a14">
          <p:sp>
            <p:nvSpPr>
              <p:cNvPr id="6" name="Θέση περιεχομένου 2" descr="Συνολικό περιθώριο (Total Slack) της δραστηριότητας i &#10;TS(i)= LFi - ESi – di= LFi – (ESi – di)=LFi – EFi&#10;Ορίζουμε ως ESimin = min {ESj, για κάθε j ∈ Si}&#10;Ελεύθερο περιθώριο (Free Slack) της δραστηριότητας i &#10;FS(i)= (ESimin - ESi) - di = ESimin – EFi&#10;Ορίζουμε ως LFimax = max {LFj, για κάθε j ∈  Pi}&#10;Περιθώριο ασφάλειας (Safety Slack) της δραστηριότητας i &#10;SS(i)= (LFi - LFimax) -di = LSi - LFimax&#10;&#10;"/>
              <p:cNvSpPr>
                <a:spLocks noGrp="1"/>
              </p:cNvSpPr>
              <p:nvPr>
                <p:ph sz="quarter" idx="1"/>
              </p:nvPr>
            </p:nvSpPr>
            <p:spPr>
              <a:xfrm>
                <a:off x="457200" y="1340768"/>
                <a:ext cx="8147248" cy="4873752"/>
              </a:xfrm>
            </p:spPr>
            <p:txBody>
              <a:bodyPr>
                <a:noAutofit/>
              </a:bodyPr>
              <a:lstStyle/>
              <a:p>
                <a:pPr marL="0" indent="0">
                  <a:lnSpc>
                    <a:spcPct val="115000"/>
                  </a:lnSpc>
                  <a:spcAft>
                    <a:spcPts val="600"/>
                  </a:spcAft>
                  <a:buNone/>
                </a:pPr>
                <a:r>
                  <a:rPr lang="el-GR" sz="2400" b="1" dirty="0">
                    <a:solidFill>
                      <a:srgbClr val="7030A0"/>
                    </a:solidFill>
                    <a:ea typeface="Calibri"/>
                    <a:cs typeface="Times New Roman"/>
                  </a:rPr>
                  <a:t>Συνολικό περιθώριο </a:t>
                </a:r>
                <a:r>
                  <a:rPr lang="el-GR" sz="2400" dirty="0">
                    <a:ea typeface="Calibri"/>
                    <a:cs typeface="Times New Roman"/>
                  </a:rPr>
                  <a:t>(</a:t>
                </a:r>
                <a:r>
                  <a:rPr lang="en-GB" sz="2400" dirty="0">
                    <a:ea typeface="Calibri"/>
                    <a:cs typeface="Times New Roman"/>
                  </a:rPr>
                  <a:t>Total Slack</a:t>
                </a:r>
                <a:r>
                  <a:rPr lang="el-GR" sz="2400" dirty="0">
                    <a:ea typeface="Calibri"/>
                    <a:cs typeface="Times New Roman"/>
                  </a:rPr>
                  <a:t>) της δραστηριότητας </a:t>
                </a:r>
                <a:r>
                  <a:rPr lang="en-GB" sz="2400" dirty="0" err="1">
                    <a:ea typeface="Calibri"/>
                    <a:cs typeface="Times New Roman"/>
                  </a:rPr>
                  <a:t>i</a:t>
                </a:r>
                <a:r>
                  <a:rPr lang="en-GB" sz="2400" dirty="0">
                    <a:ea typeface="Calibri"/>
                    <a:cs typeface="Times New Roman"/>
                  </a:rPr>
                  <a:t> </a:t>
                </a:r>
                <a:endParaRPr lang="el-GR" sz="2400" dirty="0">
                  <a:ea typeface="Calibri"/>
                  <a:cs typeface="Times New Roman"/>
                </a:endParaRPr>
              </a:p>
              <a:p>
                <a:pPr marL="0" indent="0" algn="ctr">
                  <a:lnSpc>
                    <a:spcPct val="115000"/>
                  </a:lnSpc>
                  <a:spcAft>
                    <a:spcPts val="600"/>
                  </a:spcAft>
                  <a:buNone/>
                </a:pPr>
                <a:r>
                  <a:rPr lang="en-US" sz="2400" dirty="0">
                    <a:ea typeface="Calibri"/>
                    <a:cs typeface="Times New Roman"/>
                  </a:rPr>
                  <a:t>TS(</a:t>
                </a:r>
                <a:r>
                  <a:rPr lang="en-US" sz="2400" dirty="0" err="1">
                    <a:ea typeface="Calibri"/>
                    <a:cs typeface="Times New Roman"/>
                  </a:rPr>
                  <a:t>i</a:t>
                </a:r>
                <a:r>
                  <a:rPr lang="en-US" sz="2400" dirty="0">
                    <a:ea typeface="Calibri"/>
                    <a:cs typeface="Times New Roman"/>
                  </a:rPr>
                  <a:t>)</a:t>
                </a:r>
                <a:r>
                  <a:rPr lang="en-GB" sz="2400" dirty="0">
                    <a:ea typeface="Calibri"/>
                    <a:cs typeface="Times New Roman"/>
                  </a:rPr>
                  <a:t>= </a:t>
                </a:r>
                <a:r>
                  <a:rPr lang="en-GB" sz="2400" dirty="0" err="1">
                    <a:ea typeface="Calibri"/>
                    <a:cs typeface="Times New Roman"/>
                  </a:rPr>
                  <a:t>LF</a:t>
                </a:r>
                <a:r>
                  <a:rPr lang="en-GB" sz="2400" baseline="-25000" dirty="0" err="1">
                    <a:ea typeface="Calibri"/>
                    <a:cs typeface="Times New Roman"/>
                  </a:rPr>
                  <a:t>i</a:t>
                </a:r>
                <a:r>
                  <a:rPr lang="en-GB" sz="2400" dirty="0">
                    <a:ea typeface="Calibri"/>
                    <a:cs typeface="Times New Roman"/>
                  </a:rPr>
                  <a:t> - </a:t>
                </a:r>
                <a:r>
                  <a:rPr lang="en-GB" sz="2400" dirty="0" err="1">
                    <a:ea typeface="Calibri"/>
                    <a:cs typeface="Times New Roman"/>
                  </a:rPr>
                  <a:t>ES</a:t>
                </a:r>
                <a:r>
                  <a:rPr lang="en-GB" sz="2400" baseline="-25000" dirty="0" err="1">
                    <a:ea typeface="Calibri"/>
                    <a:cs typeface="Times New Roman"/>
                  </a:rPr>
                  <a:t>i</a:t>
                </a:r>
                <a:r>
                  <a:rPr lang="en-GB" sz="2400" dirty="0">
                    <a:ea typeface="Calibri"/>
                    <a:cs typeface="Times New Roman"/>
                  </a:rPr>
                  <a:t> – d</a:t>
                </a:r>
                <a:r>
                  <a:rPr lang="en-GB" sz="2400" baseline="-25000" dirty="0">
                    <a:ea typeface="Calibri"/>
                    <a:cs typeface="Times New Roman"/>
                  </a:rPr>
                  <a:t>i</a:t>
                </a:r>
                <a:r>
                  <a:rPr lang="en-GB" sz="2400" dirty="0">
                    <a:ea typeface="Calibri"/>
                    <a:cs typeface="Times New Roman"/>
                  </a:rPr>
                  <a:t>=</a:t>
                </a:r>
                <a:r>
                  <a:rPr lang="en-GB" sz="2400" dirty="0">
                    <a:solidFill>
                      <a:prstClr val="black"/>
                    </a:solidFill>
                    <a:ea typeface="Calibri"/>
                    <a:cs typeface="Times New Roman"/>
                  </a:rPr>
                  <a:t> </a:t>
                </a:r>
                <a:r>
                  <a:rPr lang="en-GB" sz="2400" dirty="0" err="1">
                    <a:solidFill>
                      <a:prstClr val="black"/>
                    </a:solidFill>
                    <a:ea typeface="Calibri"/>
                    <a:cs typeface="Times New Roman"/>
                  </a:rPr>
                  <a:t>LF</a:t>
                </a:r>
                <a:r>
                  <a:rPr lang="en-GB" sz="2400" baseline="-25000" dirty="0" err="1">
                    <a:solidFill>
                      <a:prstClr val="black"/>
                    </a:solidFill>
                    <a:ea typeface="Calibri"/>
                    <a:cs typeface="Times New Roman"/>
                  </a:rPr>
                  <a:t>i</a:t>
                </a:r>
                <a:r>
                  <a:rPr lang="en-GB" sz="2400" dirty="0">
                    <a:solidFill>
                      <a:prstClr val="black"/>
                    </a:solidFill>
                    <a:ea typeface="Calibri"/>
                    <a:cs typeface="Times New Roman"/>
                  </a:rPr>
                  <a:t> – (</a:t>
                </a:r>
                <a:r>
                  <a:rPr lang="en-GB" sz="2400" dirty="0" err="1">
                    <a:solidFill>
                      <a:prstClr val="black"/>
                    </a:solidFill>
                    <a:ea typeface="Calibri"/>
                    <a:cs typeface="Times New Roman"/>
                  </a:rPr>
                  <a:t>ES</a:t>
                </a:r>
                <a:r>
                  <a:rPr lang="en-GB" sz="2400" baseline="-25000" dirty="0" err="1">
                    <a:solidFill>
                      <a:prstClr val="black"/>
                    </a:solidFill>
                    <a:ea typeface="Calibri"/>
                    <a:cs typeface="Times New Roman"/>
                  </a:rPr>
                  <a:t>i</a:t>
                </a:r>
                <a:r>
                  <a:rPr lang="en-GB" sz="2400" dirty="0">
                    <a:solidFill>
                      <a:prstClr val="black"/>
                    </a:solidFill>
                    <a:ea typeface="Calibri"/>
                    <a:cs typeface="Times New Roman"/>
                  </a:rPr>
                  <a:t> – d</a:t>
                </a:r>
                <a:r>
                  <a:rPr lang="en-GB" sz="2400" baseline="-25000" dirty="0">
                    <a:solidFill>
                      <a:prstClr val="black"/>
                    </a:solidFill>
                    <a:ea typeface="Calibri"/>
                    <a:cs typeface="Times New Roman"/>
                  </a:rPr>
                  <a:t>i</a:t>
                </a:r>
                <a:r>
                  <a:rPr lang="en-GB" sz="2400" dirty="0">
                    <a:solidFill>
                      <a:prstClr val="black"/>
                    </a:solidFill>
                    <a:ea typeface="Calibri"/>
                    <a:cs typeface="Times New Roman"/>
                  </a:rPr>
                  <a:t>)=</a:t>
                </a:r>
                <a:r>
                  <a:rPr lang="en-GB" sz="2400" dirty="0" err="1">
                    <a:solidFill>
                      <a:prstClr val="black"/>
                    </a:solidFill>
                    <a:ea typeface="Calibri"/>
                    <a:cs typeface="Times New Roman"/>
                  </a:rPr>
                  <a:t>LF</a:t>
                </a:r>
                <a:r>
                  <a:rPr lang="en-GB" sz="2400" baseline="-25000" dirty="0" err="1">
                    <a:solidFill>
                      <a:prstClr val="black"/>
                    </a:solidFill>
                    <a:ea typeface="Calibri"/>
                    <a:cs typeface="Times New Roman"/>
                  </a:rPr>
                  <a:t>i</a:t>
                </a:r>
                <a:r>
                  <a:rPr lang="en-GB" sz="2400" dirty="0">
                    <a:solidFill>
                      <a:prstClr val="black"/>
                    </a:solidFill>
                    <a:ea typeface="Calibri"/>
                    <a:cs typeface="Times New Roman"/>
                  </a:rPr>
                  <a:t> – </a:t>
                </a:r>
                <a:r>
                  <a:rPr lang="en-GB" sz="2400" dirty="0" err="1">
                    <a:solidFill>
                      <a:prstClr val="black"/>
                    </a:solidFill>
                    <a:ea typeface="Calibri"/>
                    <a:cs typeface="Times New Roman"/>
                  </a:rPr>
                  <a:t>EF</a:t>
                </a:r>
                <a:r>
                  <a:rPr lang="en-GB" sz="2400" baseline="-25000" dirty="0" err="1">
                    <a:solidFill>
                      <a:prstClr val="black"/>
                    </a:solidFill>
                    <a:ea typeface="Calibri"/>
                    <a:cs typeface="Times New Roman"/>
                  </a:rPr>
                  <a:t>i</a:t>
                </a:r>
                <a:endParaRPr lang="en-GB" sz="2400" baseline="-25000" dirty="0">
                  <a:solidFill>
                    <a:prstClr val="black"/>
                  </a:solidFill>
                  <a:ea typeface="Calibri"/>
                  <a:cs typeface="Times New Roman"/>
                </a:endParaRPr>
              </a:p>
              <a:p>
                <a:pPr marL="0" indent="0" algn="just">
                  <a:lnSpc>
                    <a:spcPct val="115000"/>
                  </a:lnSpc>
                  <a:spcAft>
                    <a:spcPts val="600"/>
                  </a:spcAft>
                  <a:buNone/>
                </a:pPr>
                <a:r>
                  <a:rPr lang="el-GR" sz="2400" dirty="0">
                    <a:ea typeface="Calibri"/>
                    <a:cs typeface="Times New Roman"/>
                  </a:rPr>
                  <a:t>Ορίζουμε ως </a:t>
                </a:r>
                <a:r>
                  <a:rPr lang="en-US" sz="2400" dirty="0" err="1">
                    <a:ea typeface="Calibri"/>
                    <a:cs typeface="Times New Roman"/>
                  </a:rPr>
                  <a:t>ES</a:t>
                </a:r>
                <a:r>
                  <a:rPr lang="en-US" sz="2400" baseline="-25000" dirty="0" err="1">
                    <a:ea typeface="Calibri"/>
                    <a:cs typeface="Times New Roman"/>
                  </a:rPr>
                  <a:t>imin</a:t>
                </a:r>
                <a:r>
                  <a:rPr lang="en-US" sz="2400" dirty="0">
                    <a:ea typeface="Calibri"/>
                    <a:cs typeface="Times New Roman"/>
                  </a:rPr>
                  <a:t> =</a:t>
                </a:r>
                <a:r>
                  <a:rPr lang="el-GR" sz="2400" dirty="0">
                    <a:ea typeface="Calibri"/>
                    <a:cs typeface="Times New Roman"/>
                  </a:rPr>
                  <a:t> </a:t>
                </a:r>
                <a:r>
                  <a:rPr lang="en-US" sz="2400" dirty="0">
                    <a:ea typeface="Calibri"/>
                    <a:cs typeface="Times New Roman"/>
                  </a:rPr>
                  <a:t>min {</a:t>
                </a:r>
                <a:r>
                  <a:rPr lang="en-US" sz="2400" dirty="0" err="1">
                    <a:ea typeface="Calibri"/>
                    <a:cs typeface="Times New Roman"/>
                  </a:rPr>
                  <a:t>ES</a:t>
                </a:r>
                <a:r>
                  <a:rPr lang="en-US" sz="2400" baseline="-25000" dirty="0" err="1">
                    <a:ea typeface="Calibri"/>
                    <a:cs typeface="Times New Roman"/>
                  </a:rPr>
                  <a:t>j</a:t>
                </a:r>
                <a:r>
                  <a:rPr lang="en-US" sz="2400" dirty="0">
                    <a:ea typeface="Calibri"/>
                    <a:cs typeface="Times New Roman"/>
                  </a:rPr>
                  <a:t>, </a:t>
                </a:r>
                <a:r>
                  <a:rPr lang="el-GR" sz="2400" dirty="0">
                    <a:ea typeface="Calibri"/>
                    <a:cs typeface="Times New Roman"/>
                  </a:rPr>
                  <a:t>για κάθε </a:t>
                </a:r>
                <a:r>
                  <a:rPr lang="en-US" sz="2400" dirty="0">
                    <a:ea typeface="Calibri"/>
                    <a:cs typeface="Times New Roman"/>
                  </a:rPr>
                  <a:t>j </a:t>
                </a:r>
                <a14:m>
                  <m:oMath xmlns:m="http://schemas.openxmlformats.org/officeDocument/2006/math">
                    <m:r>
                      <a:rPr lang="en-US" sz="2400" i="1">
                        <a:latin typeface="Cambria Math"/>
                        <a:ea typeface="Cambria Math"/>
                        <a:cs typeface="Times New Roman"/>
                      </a:rPr>
                      <m:t>∈</m:t>
                    </m:r>
                  </m:oMath>
                </a14:m>
                <a:r>
                  <a:rPr lang="en-US" sz="2400" dirty="0">
                    <a:ea typeface="Calibri"/>
                    <a:cs typeface="Times New Roman"/>
                  </a:rPr>
                  <a:t> S</a:t>
                </a:r>
                <a:r>
                  <a:rPr lang="en-US" sz="2400" baseline="-25000" dirty="0">
                    <a:ea typeface="Calibri"/>
                    <a:cs typeface="Times New Roman"/>
                  </a:rPr>
                  <a:t>i</a:t>
                </a:r>
                <a:r>
                  <a:rPr lang="en-US" sz="2400" dirty="0">
                    <a:ea typeface="Calibri"/>
                    <a:cs typeface="Times New Roman"/>
                  </a:rPr>
                  <a:t>}</a:t>
                </a:r>
              </a:p>
              <a:p>
                <a:pPr marL="0" indent="0" algn="just">
                  <a:lnSpc>
                    <a:spcPct val="115000"/>
                  </a:lnSpc>
                  <a:spcAft>
                    <a:spcPts val="600"/>
                  </a:spcAft>
                  <a:buNone/>
                </a:pPr>
                <a:r>
                  <a:rPr lang="el-GR" sz="2400" b="1" dirty="0">
                    <a:solidFill>
                      <a:srgbClr val="7030A0"/>
                    </a:solidFill>
                    <a:ea typeface="Calibri"/>
                    <a:cs typeface="Times New Roman"/>
                  </a:rPr>
                  <a:t>Ελεύθερο περιθώριο </a:t>
                </a:r>
                <a:r>
                  <a:rPr lang="el-GR" sz="2400" dirty="0">
                    <a:ea typeface="Calibri"/>
                    <a:cs typeface="Times New Roman"/>
                  </a:rPr>
                  <a:t>(</a:t>
                </a:r>
                <a:r>
                  <a:rPr lang="en-US" sz="2400" dirty="0">
                    <a:ea typeface="Calibri"/>
                    <a:cs typeface="Times New Roman"/>
                  </a:rPr>
                  <a:t>Free Slack</a:t>
                </a:r>
                <a:r>
                  <a:rPr lang="el-GR" sz="2400" dirty="0">
                    <a:ea typeface="Calibri"/>
                    <a:cs typeface="Times New Roman"/>
                  </a:rPr>
                  <a:t>) της δραστηριότητας </a:t>
                </a:r>
                <a:r>
                  <a:rPr lang="en-US" sz="2400" dirty="0" err="1">
                    <a:ea typeface="Calibri"/>
                    <a:cs typeface="Times New Roman"/>
                  </a:rPr>
                  <a:t>i</a:t>
                </a:r>
                <a:r>
                  <a:rPr lang="en-US" sz="2400" dirty="0">
                    <a:ea typeface="Calibri"/>
                    <a:cs typeface="Times New Roman"/>
                  </a:rPr>
                  <a:t> </a:t>
                </a:r>
                <a:endParaRPr lang="el-GR" sz="2400" dirty="0">
                  <a:ea typeface="Calibri"/>
                  <a:cs typeface="Times New Roman"/>
                </a:endParaRPr>
              </a:p>
              <a:p>
                <a:pPr marL="0" indent="0" algn="ctr">
                  <a:lnSpc>
                    <a:spcPct val="115000"/>
                  </a:lnSpc>
                  <a:spcAft>
                    <a:spcPts val="600"/>
                  </a:spcAft>
                  <a:buNone/>
                </a:pPr>
                <a:r>
                  <a:rPr lang="en-US" sz="2400" dirty="0">
                    <a:ea typeface="Calibri"/>
                    <a:cs typeface="Times New Roman"/>
                  </a:rPr>
                  <a:t>FS(</a:t>
                </a:r>
                <a:r>
                  <a:rPr lang="en-US" sz="2400" dirty="0" err="1">
                    <a:ea typeface="Calibri"/>
                    <a:cs typeface="Times New Roman"/>
                  </a:rPr>
                  <a:t>i</a:t>
                </a:r>
                <a:r>
                  <a:rPr lang="en-US" sz="2400" dirty="0">
                    <a:ea typeface="Calibri"/>
                    <a:cs typeface="Times New Roman"/>
                  </a:rPr>
                  <a:t>)= (</a:t>
                </a:r>
                <a:r>
                  <a:rPr lang="en-US" sz="2400" dirty="0" err="1">
                    <a:ea typeface="Calibri"/>
                    <a:cs typeface="Times New Roman"/>
                  </a:rPr>
                  <a:t>ES</a:t>
                </a:r>
                <a:r>
                  <a:rPr lang="en-US" sz="2400" baseline="-25000" dirty="0" err="1">
                    <a:ea typeface="Calibri"/>
                    <a:cs typeface="Times New Roman"/>
                  </a:rPr>
                  <a:t>imin</a:t>
                </a:r>
                <a:r>
                  <a:rPr lang="en-US" sz="2400" dirty="0">
                    <a:ea typeface="Calibri"/>
                    <a:cs typeface="Times New Roman"/>
                  </a:rPr>
                  <a:t> - </a:t>
                </a:r>
                <a:r>
                  <a:rPr lang="en-US" sz="2400" dirty="0" err="1">
                    <a:ea typeface="Calibri"/>
                    <a:cs typeface="Times New Roman"/>
                  </a:rPr>
                  <a:t>ES</a:t>
                </a:r>
                <a:r>
                  <a:rPr lang="en-US" sz="2400" baseline="-25000" dirty="0" err="1">
                    <a:ea typeface="Calibri"/>
                    <a:cs typeface="Times New Roman"/>
                  </a:rPr>
                  <a:t>i</a:t>
                </a:r>
                <a:r>
                  <a:rPr lang="en-US" sz="2400" dirty="0">
                    <a:ea typeface="Calibri"/>
                    <a:cs typeface="Times New Roman"/>
                  </a:rPr>
                  <a:t>) - d</a:t>
                </a:r>
                <a:r>
                  <a:rPr lang="en-US" sz="2400" baseline="-25000" dirty="0">
                    <a:ea typeface="Calibri"/>
                    <a:cs typeface="Times New Roman"/>
                  </a:rPr>
                  <a:t>i</a:t>
                </a:r>
                <a:r>
                  <a:rPr lang="en-US" sz="2400" dirty="0">
                    <a:ea typeface="Calibri"/>
                    <a:cs typeface="Times New Roman"/>
                  </a:rPr>
                  <a:t> = </a:t>
                </a:r>
                <a:r>
                  <a:rPr lang="en-US" sz="2400" dirty="0" err="1">
                    <a:ea typeface="Calibri"/>
                    <a:cs typeface="Times New Roman"/>
                  </a:rPr>
                  <a:t>ES</a:t>
                </a:r>
                <a:r>
                  <a:rPr lang="en-US" sz="2400" baseline="-25000" dirty="0" err="1">
                    <a:ea typeface="Calibri"/>
                    <a:cs typeface="Times New Roman"/>
                  </a:rPr>
                  <a:t>imin</a:t>
                </a:r>
                <a:r>
                  <a:rPr lang="en-US" sz="2400" dirty="0">
                    <a:ea typeface="Calibri"/>
                    <a:cs typeface="Times New Roman"/>
                  </a:rPr>
                  <a:t> – </a:t>
                </a:r>
                <a:r>
                  <a:rPr lang="en-US" sz="2400" dirty="0" err="1">
                    <a:ea typeface="Calibri"/>
                    <a:cs typeface="Times New Roman"/>
                  </a:rPr>
                  <a:t>EF</a:t>
                </a:r>
                <a:r>
                  <a:rPr lang="en-US" sz="2400" baseline="-25000" dirty="0" err="1">
                    <a:ea typeface="Calibri"/>
                    <a:cs typeface="Times New Roman"/>
                  </a:rPr>
                  <a:t>i</a:t>
                </a:r>
                <a:endParaRPr lang="en-US" sz="2400" baseline="-25000" dirty="0">
                  <a:ea typeface="Calibri"/>
                  <a:cs typeface="Times New Roman"/>
                </a:endParaRPr>
              </a:p>
              <a:p>
                <a:pPr marL="0" indent="0">
                  <a:lnSpc>
                    <a:spcPct val="115000"/>
                  </a:lnSpc>
                  <a:spcAft>
                    <a:spcPts val="600"/>
                  </a:spcAft>
                  <a:buNone/>
                </a:pPr>
                <a:r>
                  <a:rPr lang="el-GR" sz="2400" dirty="0">
                    <a:solidFill>
                      <a:prstClr val="black"/>
                    </a:solidFill>
                    <a:ea typeface="Calibri"/>
                    <a:cs typeface="Times New Roman"/>
                  </a:rPr>
                  <a:t>Ορίζουμε ως </a:t>
                </a:r>
                <a:r>
                  <a:rPr lang="en-US" sz="2400" dirty="0" err="1">
                    <a:solidFill>
                      <a:prstClr val="black"/>
                    </a:solidFill>
                    <a:ea typeface="Calibri"/>
                    <a:cs typeface="Times New Roman"/>
                  </a:rPr>
                  <a:t>LF</a:t>
                </a:r>
                <a:r>
                  <a:rPr lang="en-US" sz="2400" baseline="-25000" dirty="0" err="1">
                    <a:solidFill>
                      <a:prstClr val="black"/>
                    </a:solidFill>
                    <a:ea typeface="Calibri"/>
                    <a:cs typeface="Times New Roman"/>
                  </a:rPr>
                  <a:t>imax</a:t>
                </a:r>
                <a:r>
                  <a:rPr lang="en-US" sz="2400" dirty="0">
                    <a:solidFill>
                      <a:prstClr val="black"/>
                    </a:solidFill>
                    <a:ea typeface="Calibri"/>
                    <a:cs typeface="Times New Roman"/>
                  </a:rPr>
                  <a:t> = max {</a:t>
                </a:r>
                <a:r>
                  <a:rPr lang="en-US" sz="2400" dirty="0" err="1">
                    <a:solidFill>
                      <a:prstClr val="black"/>
                    </a:solidFill>
                    <a:ea typeface="Calibri"/>
                    <a:cs typeface="Times New Roman"/>
                  </a:rPr>
                  <a:t>LF</a:t>
                </a:r>
                <a:r>
                  <a:rPr lang="en-US" sz="2400" baseline="-25000" dirty="0" err="1">
                    <a:solidFill>
                      <a:prstClr val="black"/>
                    </a:solidFill>
                    <a:ea typeface="Calibri"/>
                    <a:cs typeface="Times New Roman"/>
                  </a:rPr>
                  <a:t>j</a:t>
                </a:r>
                <a:r>
                  <a:rPr lang="en-US" sz="2400" dirty="0">
                    <a:solidFill>
                      <a:prstClr val="black"/>
                    </a:solidFill>
                    <a:ea typeface="Calibri"/>
                    <a:cs typeface="Times New Roman"/>
                  </a:rPr>
                  <a:t>, </a:t>
                </a:r>
                <a:r>
                  <a:rPr lang="el-GR" sz="2400" dirty="0">
                    <a:solidFill>
                      <a:prstClr val="black"/>
                    </a:solidFill>
                    <a:ea typeface="Calibri"/>
                    <a:cs typeface="Times New Roman"/>
                  </a:rPr>
                  <a:t>για κάθε </a:t>
                </a:r>
                <a:r>
                  <a:rPr lang="en-US" sz="2400" dirty="0">
                    <a:solidFill>
                      <a:prstClr val="black"/>
                    </a:solidFill>
                    <a:ea typeface="Calibri"/>
                    <a:cs typeface="Times New Roman"/>
                  </a:rPr>
                  <a:t>j </a:t>
                </a:r>
                <a14:m>
                  <m:oMath xmlns:m="http://schemas.openxmlformats.org/officeDocument/2006/math">
                    <m:r>
                      <a:rPr lang="en-US" sz="2400" i="1">
                        <a:solidFill>
                          <a:prstClr val="black"/>
                        </a:solidFill>
                        <a:latin typeface="Cambria Math"/>
                        <a:ea typeface="Cambria Math"/>
                        <a:cs typeface="Times New Roman"/>
                      </a:rPr>
                      <m:t>∈ </m:t>
                    </m:r>
                  </m:oMath>
                </a14:m>
                <a:r>
                  <a:rPr lang="en-US" sz="2400" dirty="0">
                    <a:solidFill>
                      <a:prstClr val="black"/>
                    </a:solidFill>
                    <a:ea typeface="Calibri"/>
                    <a:cs typeface="Times New Roman"/>
                  </a:rPr>
                  <a:t> P</a:t>
                </a:r>
                <a:r>
                  <a:rPr lang="en-US" sz="2400" baseline="-25000" dirty="0">
                    <a:solidFill>
                      <a:prstClr val="black"/>
                    </a:solidFill>
                    <a:ea typeface="Calibri"/>
                    <a:cs typeface="Times New Roman"/>
                  </a:rPr>
                  <a:t>i</a:t>
                </a:r>
                <a:r>
                  <a:rPr lang="en-US" sz="2400" dirty="0">
                    <a:solidFill>
                      <a:prstClr val="black"/>
                    </a:solidFill>
                    <a:ea typeface="Calibri"/>
                    <a:cs typeface="Times New Roman"/>
                  </a:rPr>
                  <a:t>}</a:t>
                </a:r>
              </a:p>
              <a:p>
                <a:pPr marL="0" indent="0">
                  <a:lnSpc>
                    <a:spcPct val="115000"/>
                  </a:lnSpc>
                  <a:spcAft>
                    <a:spcPts val="600"/>
                  </a:spcAft>
                  <a:buNone/>
                </a:pPr>
                <a:r>
                  <a:rPr lang="el-GR" sz="2400" b="1" dirty="0">
                    <a:solidFill>
                      <a:srgbClr val="7030A0"/>
                    </a:solidFill>
                    <a:ea typeface="Calibri"/>
                    <a:cs typeface="Times New Roman"/>
                  </a:rPr>
                  <a:t>Περιθώριο ασφάλειας </a:t>
                </a:r>
                <a:r>
                  <a:rPr lang="el-GR" sz="2400" dirty="0">
                    <a:solidFill>
                      <a:prstClr val="black"/>
                    </a:solidFill>
                    <a:ea typeface="Calibri"/>
                    <a:cs typeface="Times New Roman"/>
                  </a:rPr>
                  <a:t>(</a:t>
                </a:r>
                <a:r>
                  <a:rPr lang="en-US" sz="2400" dirty="0">
                    <a:ea typeface="Calibri"/>
                    <a:cs typeface="Times New Roman"/>
                  </a:rPr>
                  <a:t>Safety Slack</a:t>
                </a:r>
                <a:r>
                  <a:rPr lang="el-GR" sz="2400" dirty="0">
                    <a:ea typeface="Calibri"/>
                    <a:cs typeface="Times New Roman"/>
                  </a:rPr>
                  <a:t>) της δραστηριότητας </a:t>
                </a:r>
                <a:r>
                  <a:rPr lang="en-US" sz="2400" dirty="0" err="1">
                    <a:ea typeface="Calibri"/>
                    <a:cs typeface="Times New Roman"/>
                  </a:rPr>
                  <a:t>i</a:t>
                </a:r>
                <a:r>
                  <a:rPr lang="en-US" sz="2400" dirty="0">
                    <a:ea typeface="Calibri"/>
                    <a:cs typeface="Times New Roman"/>
                  </a:rPr>
                  <a:t> </a:t>
                </a:r>
                <a:endParaRPr lang="el-GR" sz="2400" dirty="0">
                  <a:ea typeface="Calibri"/>
                  <a:cs typeface="Times New Roman"/>
                </a:endParaRPr>
              </a:p>
              <a:p>
                <a:pPr marL="0" indent="0" algn="ctr">
                  <a:lnSpc>
                    <a:spcPct val="115000"/>
                  </a:lnSpc>
                  <a:spcAft>
                    <a:spcPts val="600"/>
                  </a:spcAft>
                  <a:buNone/>
                </a:pPr>
                <a:r>
                  <a:rPr lang="en-US" sz="2400" dirty="0">
                    <a:ea typeface="Calibri"/>
                    <a:cs typeface="Times New Roman"/>
                  </a:rPr>
                  <a:t>SS(</a:t>
                </a:r>
                <a:r>
                  <a:rPr lang="en-US" sz="2400" dirty="0" err="1">
                    <a:ea typeface="Calibri"/>
                    <a:cs typeface="Times New Roman"/>
                  </a:rPr>
                  <a:t>i</a:t>
                </a:r>
                <a:r>
                  <a:rPr lang="en-US" sz="2400" dirty="0">
                    <a:ea typeface="Calibri"/>
                    <a:cs typeface="Times New Roman"/>
                  </a:rPr>
                  <a:t>)= (</a:t>
                </a:r>
                <a:r>
                  <a:rPr lang="en-US" sz="2400" dirty="0" err="1">
                    <a:ea typeface="Calibri"/>
                    <a:cs typeface="Times New Roman"/>
                  </a:rPr>
                  <a:t>LF</a:t>
                </a:r>
                <a:r>
                  <a:rPr lang="en-US" sz="2400" baseline="-25000" dirty="0" err="1">
                    <a:ea typeface="Calibri"/>
                    <a:cs typeface="Times New Roman"/>
                  </a:rPr>
                  <a:t>i</a:t>
                </a:r>
                <a:r>
                  <a:rPr lang="en-US" sz="2400" dirty="0">
                    <a:ea typeface="Calibri"/>
                    <a:cs typeface="Times New Roman"/>
                  </a:rPr>
                  <a:t> - </a:t>
                </a:r>
                <a:r>
                  <a:rPr lang="en-US" sz="2400" dirty="0" err="1">
                    <a:ea typeface="Calibri"/>
                    <a:cs typeface="Times New Roman"/>
                  </a:rPr>
                  <a:t>LF</a:t>
                </a:r>
                <a:r>
                  <a:rPr lang="en-US" sz="2400" baseline="-25000" dirty="0" err="1">
                    <a:ea typeface="Calibri"/>
                    <a:cs typeface="Times New Roman"/>
                  </a:rPr>
                  <a:t>imax</a:t>
                </a:r>
                <a:r>
                  <a:rPr lang="en-US" sz="2400" dirty="0">
                    <a:ea typeface="Calibri"/>
                    <a:cs typeface="Times New Roman"/>
                  </a:rPr>
                  <a:t>) -d</a:t>
                </a:r>
                <a:r>
                  <a:rPr lang="en-US" sz="2400" baseline="-25000" dirty="0">
                    <a:ea typeface="Calibri"/>
                    <a:cs typeface="Times New Roman"/>
                  </a:rPr>
                  <a:t>i</a:t>
                </a:r>
                <a:r>
                  <a:rPr lang="en-US" sz="2400" dirty="0">
                    <a:ea typeface="Calibri"/>
                    <a:cs typeface="Times New Roman"/>
                  </a:rPr>
                  <a:t> = </a:t>
                </a:r>
                <a:r>
                  <a:rPr lang="en-US" sz="2400" dirty="0" err="1">
                    <a:ea typeface="Calibri"/>
                    <a:cs typeface="Times New Roman"/>
                  </a:rPr>
                  <a:t>LS</a:t>
                </a:r>
                <a:r>
                  <a:rPr lang="en-US" sz="2400" baseline="-25000" dirty="0" err="1">
                    <a:ea typeface="Calibri"/>
                    <a:cs typeface="Times New Roman"/>
                  </a:rPr>
                  <a:t>i</a:t>
                </a:r>
                <a:r>
                  <a:rPr lang="en-US" sz="2400" dirty="0">
                    <a:ea typeface="Calibri"/>
                    <a:cs typeface="Times New Roman"/>
                  </a:rPr>
                  <a:t> - </a:t>
                </a:r>
                <a:r>
                  <a:rPr lang="en-US" sz="2400" dirty="0" err="1">
                    <a:ea typeface="Calibri"/>
                    <a:cs typeface="Times New Roman"/>
                  </a:rPr>
                  <a:t>LF</a:t>
                </a:r>
                <a:r>
                  <a:rPr lang="en-US" sz="2400" baseline="-25000" dirty="0" err="1">
                    <a:ea typeface="Calibri"/>
                    <a:cs typeface="Times New Roman"/>
                  </a:rPr>
                  <a:t>imax</a:t>
                </a:r>
                <a:endParaRPr lang="en-US" sz="2400" baseline="-25000" dirty="0">
                  <a:ea typeface="Calibri"/>
                  <a:cs typeface="Times New Roman"/>
                </a:endParaRPr>
              </a:p>
              <a:p>
                <a:pPr marL="0" indent="0">
                  <a:buNone/>
                </a:pPr>
                <a:endParaRPr lang="el-GR" sz="2400" dirty="0">
                  <a:latin typeface="Calibri" pitchFamily="34" charset="0"/>
                  <a:cs typeface="Calibri" pitchFamily="34" charset="0"/>
                </a:endParaRPr>
              </a:p>
            </p:txBody>
          </p:sp>
        </mc:Choice>
        <mc:Fallback xmlns="">
          <p:sp>
            <p:nvSpPr>
              <p:cNvPr id="6" name="Θέση περιεχομένου 2" descr="Συνολικό περιθώριο (Total Slack) της δραστηριότητας i &#10;TS(i)= LFi - ESi – di= LFi – (ESi – di)=LFi – EFi&#10;Ορίζουμε ως ESimin = min {ESj, για κάθε j ∈ Si}&#10;Ελεύθερο περιθώριο (Free Slack) της δραστηριότητας i &#10;FS(i)= (ESimin - ESi) - di = ESimin – EFi&#10;Ορίζουμε ως LFimax = max {LFj, για κάθε j ∈  Pi}&#10;Περιθώριο ασφάλειας (Safety Slack) της δραστηριότητας i &#10;SS(i)= (LFi - LFimax) -di = LSi - LFimax&#10;&#10;"/>
              <p:cNvSpPr>
                <a:spLocks noGrp="1" noRot="1" noChangeAspect="1" noMove="1" noResize="1" noEditPoints="1" noAdjustHandles="1" noChangeArrowheads="1" noChangeShapeType="1" noTextEdit="1"/>
              </p:cNvSpPr>
              <p:nvPr>
                <p:ph sz="quarter" idx="1"/>
              </p:nvPr>
            </p:nvSpPr>
            <p:spPr>
              <a:xfrm>
                <a:off x="457200" y="1340768"/>
                <a:ext cx="8147248" cy="4873752"/>
              </a:xfrm>
              <a:blipFill rotWithShape="1">
                <a:blip r:embed="rId3"/>
                <a:stretch>
                  <a:fillRect l="-1123" t="-375" b="-6133"/>
                </a:stretch>
              </a:blipFill>
            </p:spPr>
            <p:txBody>
              <a:bodyPr/>
              <a:lstStyle/>
              <a:p>
                <a:r>
                  <a:rPr lang="el-GR">
                    <a:noFill/>
                  </a:rPr>
                  <a:t> </a:t>
                </a:r>
              </a:p>
            </p:txBody>
          </p:sp>
        </mc:Fallback>
      </mc:AlternateContent>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29197484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Η μέθοδος </a:t>
            </a:r>
            <a:r>
              <a:rPr lang="en-US" dirty="0" smtClean="0"/>
              <a:t>CPM</a:t>
            </a:r>
            <a:r>
              <a:rPr lang="el-GR" dirty="0" smtClean="0"/>
              <a:t> – Περιθώρια </a:t>
            </a:r>
            <a:br>
              <a:rPr lang="el-GR" dirty="0" smtClean="0"/>
            </a:br>
            <a:r>
              <a:rPr lang="el-GR" dirty="0" smtClean="0"/>
              <a:t>(2 από 2)</a:t>
            </a:r>
            <a:endParaRPr lang="el-GR" dirty="0">
              <a:latin typeface="+mn-lt"/>
              <a:cs typeface="Times New Roman" pitchFamily="18" charset="0"/>
            </a:endParaRPr>
          </a:p>
        </p:txBody>
      </p:sp>
      <p:sp>
        <p:nvSpPr>
          <p:cNvPr id="6" name="Θέση περιεχομένου 2" descr="Ανεξάρτητο περιθώριο (Independent Slack) της δραστηριότητας i IS(i)= max {0, (ESimin - LFimax - di)}&#10;"/>
          <p:cNvSpPr>
            <a:spLocks noGrp="1"/>
          </p:cNvSpPr>
          <p:nvPr>
            <p:ph sz="quarter" idx="1"/>
          </p:nvPr>
        </p:nvSpPr>
        <p:spPr>
          <a:xfrm>
            <a:off x="457200" y="1291552"/>
            <a:ext cx="8147248" cy="1057328"/>
          </a:xfrm>
        </p:spPr>
        <p:txBody>
          <a:bodyPr>
            <a:normAutofit/>
          </a:bodyPr>
          <a:lstStyle/>
          <a:p>
            <a:pPr marL="0" indent="0" algn="ctr">
              <a:lnSpc>
                <a:spcPct val="115000"/>
              </a:lnSpc>
              <a:spcAft>
                <a:spcPts val="600"/>
              </a:spcAft>
              <a:buNone/>
            </a:pPr>
            <a:r>
              <a:rPr lang="el-GR" sz="2400" b="1" dirty="0">
                <a:solidFill>
                  <a:srgbClr val="7030A0"/>
                </a:solidFill>
                <a:ea typeface="Calibri"/>
                <a:cs typeface="Times New Roman"/>
              </a:rPr>
              <a:t>Ανεξάρτητο περιθώριο </a:t>
            </a:r>
            <a:r>
              <a:rPr lang="el-GR" sz="2400" dirty="0">
                <a:ea typeface="Calibri"/>
                <a:cs typeface="Times New Roman"/>
              </a:rPr>
              <a:t>(</a:t>
            </a:r>
            <a:r>
              <a:rPr lang="en-GB" sz="2400" dirty="0">
                <a:ea typeface="Calibri"/>
                <a:cs typeface="Times New Roman"/>
              </a:rPr>
              <a:t>Independent Slack</a:t>
            </a:r>
            <a:r>
              <a:rPr lang="el-GR" sz="2400" dirty="0">
                <a:ea typeface="Calibri"/>
                <a:cs typeface="Times New Roman"/>
              </a:rPr>
              <a:t>) της δραστηριότητας </a:t>
            </a:r>
            <a:r>
              <a:rPr lang="en-GB" sz="2400" dirty="0" err="1">
                <a:ea typeface="Calibri"/>
                <a:cs typeface="Times New Roman"/>
              </a:rPr>
              <a:t>i</a:t>
            </a:r>
            <a:r>
              <a:rPr lang="en-GB" sz="2400" dirty="0">
                <a:ea typeface="Calibri"/>
                <a:cs typeface="Times New Roman"/>
              </a:rPr>
              <a:t> </a:t>
            </a:r>
            <a:r>
              <a:rPr lang="en-US" sz="2400" dirty="0">
                <a:ea typeface="Calibri"/>
                <a:cs typeface="Times New Roman"/>
              </a:rPr>
              <a:t>IS(</a:t>
            </a:r>
            <a:r>
              <a:rPr lang="en-US" sz="2400" dirty="0" err="1">
                <a:ea typeface="Calibri"/>
                <a:cs typeface="Times New Roman"/>
              </a:rPr>
              <a:t>i</a:t>
            </a:r>
            <a:r>
              <a:rPr lang="en-US" sz="2400" dirty="0">
                <a:ea typeface="Calibri"/>
                <a:cs typeface="Times New Roman"/>
              </a:rPr>
              <a:t>)</a:t>
            </a:r>
            <a:r>
              <a:rPr lang="en-GB" sz="2400" dirty="0">
                <a:ea typeface="Calibri"/>
                <a:cs typeface="Times New Roman"/>
              </a:rPr>
              <a:t>= max {0, (</a:t>
            </a:r>
            <a:r>
              <a:rPr lang="en-GB" sz="2400" dirty="0" err="1">
                <a:ea typeface="Calibri"/>
                <a:cs typeface="Times New Roman"/>
              </a:rPr>
              <a:t>ES</a:t>
            </a:r>
            <a:r>
              <a:rPr lang="en-GB" sz="2400" baseline="-25000" dirty="0" err="1">
                <a:ea typeface="Calibri"/>
                <a:cs typeface="Times New Roman"/>
              </a:rPr>
              <a:t>imin</a:t>
            </a:r>
            <a:r>
              <a:rPr lang="en-GB" sz="2400" dirty="0">
                <a:ea typeface="Calibri"/>
                <a:cs typeface="Times New Roman"/>
              </a:rPr>
              <a:t> - </a:t>
            </a:r>
            <a:r>
              <a:rPr lang="en-GB" sz="2400" dirty="0" err="1">
                <a:ea typeface="Calibri"/>
                <a:cs typeface="Times New Roman"/>
              </a:rPr>
              <a:t>LF</a:t>
            </a:r>
            <a:r>
              <a:rPr lang="en-GB" sz="2400" baseline="-25000" dirty="0" err="1">
                <a:ea typeface="Calibri"/>
                <a:cs typeface="Times New Roman"/>
              </a:rPr>
              <a:t>imax</a:t>
            </a:r>
            <a:r>
              <a:rPr lang="en-GB" sz="2400" dirty="0">
                <a:ea typeface="Calibri"/>
                <a:cs typeface="Times New Roman"/>
              </a:rPr>
              <a:t> - d</a:t>
            </a:r>
            <a:r>
              <a:rPr lang="en-GB" sz="2400" baseline="-25000" dirty="0">
                <a:ea typeface="Calibri"/>
                <a:cs typeface="Times New Roman"/>
              </a:rPr>
              <a:t>i</a:t>
            </a:r>
            <a:r>
              <a:rPr lang="en-GB" sz="2400" dirty="0">
                <a:ea typeface="Calibri"/>
                <a:cs typeface="Times New Roman"/>
              </a:rPr>
              <a:t>)}</a:t>
            </a:r>
            <a:endParaRPr lang="el-GR" sz="2400" dirty="0">
              <a:ea typeface="Calibri"/>
              <a:cs typeface="Times New Roman"/>
            </a:endParaRPr>
          </a:p>
        </p:txBody>
      </p:sp>
      <p:graphicFrame>
        <p:nvGraphicFramePr>
          <p:cNvPr id="8" name="Θέση περιεχομένου 3" descr="Στη διαφάνεια αυτή παρουσιάζονται σε μορφή ενός πίνακα με οκτώ στήλες και 9 γραμμές, του οποίου τις τέσσερις πρώτες στήλες υπολογίσαμε πριν από τρεις διαφάνειες, όλα τα περιθώρια των δραστηριοτήτων του παραδείγματος. Η πρώτη στήλη περιέχει τις δραστηριότητες μαζί με τα ορόσημα START και END, η δεύτερη τις διάρκειες, η τρίτη του νωρίτερους χρόνους έναρξης κάθε δραστηριότητας ESi και η τέταρτη τους αργότερους χρόνους λήξης κάθε δραστηριότητας LFi. Στην πέμπτη στήλη υπολογίζουμε το συνολικό περιθώριο καθυστέρησης για κάθε δραστηριότητα. αφαιρώντας από την τιμή της τέταρτης στήλης τις τιμές της δεύτερης και της τρίτης στήλης. Έτσι, για τα ορόσημα που έχουν διάρκεια ίση με μηδέν και ο νωρίτερος χρόνος έναρξης με τον αργότερο χρόνο λήξης ταυτίζονται το συνολικό περιθώριο θα είναι ίσο με μηδέν. Για την A με διάρκεια 14, νωρίτερο χρόνο έναρξης μηδέν και αργότερο χρόνο λήξης 14, το συνολικό περιθώριο θα είναι ίσο με μηδέν. Για την B με διάρκεια 9, νωρίτερο χρόνο έναρξης μηδέν και αργότερο χρόνο λήξης 14, το συνολικό περιθώριο θα είναι ίσο με πέντε. Για την C με διάρκεια 20, νωρίτερο χρόνο έναρξης μηδέν και αργότερο χρόνο λήξης 29, το συνολικό περιθώριο θα είναι ίσο με εννέα. Για τη δραστηριότητα D με διάρκεια 12, νωρίτερο χρόνο έναρξης 14 και αργότερο χρόνο λήξης 26, το συνολικό περιθώριο θα είναι ίσο με μηδέν. Για την E με διάρκεια 6, νωρίτερο χρόνο έναρξης 26 και αργότερο χρόνο λήξης 35, το συνολικό περιθώριο θα είναι ίσο με τρία. Για την F με διάρκεια 9, νωρίτερο χρόνο έναρξης 26 και αργότερο χρόνο λήξης 35, το συνολικό περιθώριο θα είναι ίσο με μηδέν.&#10;Στην επόμενη στήλη υπολογίζουμε το ελεύθερο περιθώριο για κάθε δραστηριότητα. Εδώ χρειάζεται να γνωρίζουμε το μικρότερο από τους νωρίτερους χρόνους έναρξης κάθε επόμενης δραστηριότητας και από αυτόν να αφαιρέσουμε τον νωρίτερο χρόνο λήξης της ίδιας. Δηλαδή το ορόσημο START&#10;έχει ως επόμενες τις A,B και C που και οι τρείς έχουν νωρίτερο χρόνο έναρξης το μηδέν από το οποίο αφαιρούμε το νωρίτερο χρόνο λήξης του ορόσημου που είναι επίσης το μηδέν, επομένως το ελεύθερο περιθώριο του START είναι ίσο με μηδέν. Η δραστηριότητα A έχει άμεσα επόμενη την D της οποίας ο νωρίτερος χρόνος έναρξης είναι 14 από τον οποίο αφαιρούμε τον νωρίτερο χρόνο λήξης της A επομένως το ελεύθερο περιθώριό της θα είναι επίσης μηδέν. Η δραστηριότητα B έχει άμεσα επόμενη την D της οποίας ο νωρίτερος χρόνος έναρξης είναι 14 από τον οποίο αφαιρούμε τον νωρίτερο χρόνο λήξης της B που είναι 9 επομένως το ελεύθερο περιθώριό της θα είναι πέντε. Η δραστηριότητα C έχει άμεσα επόμενη την E της οποίας ο νωρίτερος χρόνος έναρξης είναι 26 από τον οποίο αφαιρούμε τον νωρίτερο χρόνο λήξης της C, 20  επομένως το ελεύθερο περιθώριό της θα είναι έξι. Η δραστηριότητα D έχει άμεσα επόμενες τις E και F για τις οποίες οι νωρίτεροι χρόνος έναρξης είναι 26 από τον οποίο αφαιρούμε τον νωρίτερο χρόνο λήξης της D, δηλαδή το 26 επομένως το ελεύθερο περιθώριό της θα είναι επίσης μηδέν. Η δραστηριότητα E έχει άμεσα επόμενη το ορόσημο END του οποίου ο νωρίτερος χρόνος έναρξης είναι 35 από τον οποίο αφαιρούμε τον νωρίτερο χρόνο λήξης της E, δηλαδή το 32 επομένως το ελεύθερο περιθώριό της θα είναι τρία. Η δραστηριότητα F έχει άμεσα επόμενη το ορόσημο END του οποίου ο νωρίτερος χρόνος έναρξης είναι 35 από τον οποίο αφαιρούμε τον νωρίτερο χρόνο λήξης της F, δηλαδή το 35 επομένως το ελεύθερο περιθώριό της θα είναι μηδέν. Για το ορόσημο END εφόσον δεν υπάρχει άμεσα επόμενη δραστηριότητα θεωρούμε νωρίτερο χρόνο έναρξης της θεωρητικά επόμενης τη διάρκεια του έργου, δηλαδή 35 και αφαιρώντας τον νωρίτερο χρόνο λήξης του οροσήμου δηλαδή το 35 το ελεύθερο περιθώριο θα είναι μηδέν.&#10;Η επόμενη στήλη δίνει το περιθώριο ασφάλειας κάθε δραστηριότητας. Χρειαζόμαστε το μέγιστο από τους αργότερους χρόνους λήξης κάθε προαπαιτούμενης δραστηριότητας το οποίο και αφαιρούμε από τον αργότερο χρόνο έναρξης της δραστηριότητας. Για το ορόσημο START δεν υπάρχουν προαπαιτούμενες, επομένως από τον αργότερο χρόνο έναρξής του, δηλαδή από το μηδέν, αφαιρούμε τον αργότερο χρόνο λήξης των προαπαιτούμενων, δηλαδή το μηδέν, επομένως το περιθώριο ασφάλειας του ορόσημου θα είναι ίσο με μηδέν. Για τις A,B και C προαπαιτούμενη είναι το ορόσημο START, επομένως από τον αργότερο χρόνο έναρξής τους, δηλαδή από το μηδέν, το πέντε και το εννέα, αφαιρούμε αντίστοιχα τον αργότερο χρόνο λήξης των προαπαιτούμενων, δηλαδή το μηδέν, επομένως το περιθώριο ασφάλειας των δραστηριοτήτων θα είναι αντίστοιχα 0, 5 και 9. Για την D προαπαιτούμενες είναι οι A και B, επομένως από τον αργότερο χρόνο έναρξής της, δηλαδή από το 14, αφαιρούμε αντίστοιχα τον μεγαλύτερο αργότερο χρόνο λήξης των προαπαιτούμενων, δηλαδή το 14, επομένως το περιθώριο ασφάλειας της θα είναι 0. Για την E προαπαιτούμενες είναι οι C και D, επομένως από τον αργότερο χρόνο έναρξής της, δηλαδή από το 29, αφαιρούμε αντίστοιχα τον μεγαλύτερο αργότερο χρόνο λήξης των προαπαιτούμενων, δηλαδή το 29, επομένως το περιθώριο ασφάλειας της θα είναι 0. Για την F προαπαιτούμενη είναι η D, επομένως από τον αργότερο χρόνο έναρξής της, δηλαδή από το 26, αφαιρούμε αντίστοιχα τον μεγαλύτερο αργότερο χρόνο λήξης των προαπαιτούμενων, δηλαδή το 26, επομένως το περιθώριο ασφάλειας της θα είναι 0. Για το ορόσημο END προαπαιτούμενες είναι οι E και F, επομένως από τον αργότερο χρόνο έναρξής του, δηλαδή από το 35, αφαιρούμε αντίστοιχα τον μεγαλύτερο αργότερο χρόνο λήξης των προαπαιτούμενων, δηλαδή το 35, επομένως το περιθώριο ασφάλειας του θα είναι 0. &#10;Η τελευταία στήλη περιέχει το ανεξάρτητο περιθώριο κάθε δραστηριότητας. Για τον υπολογισμό του χρειαζόμαστε για κάθε δραστηριότητα τον ελάχιστο από τους νωρίτερους χρόνους έναρξης κάθε άμεσα επόμενης. Για το ορόσημο START άμεσα επόμενες είναι οι A,B και C που όλες έχουν νωρίτερη έναρξη στο μηδέν. Για την A άμεσα επόμενη είναι η D, με νωρίτερο χρόνο έναρξης 14, για την B η D με νωρίτερο χρόνο έναρξης 14, για την C η E, με νωρίτερο χρόνο έναρξης 26, για την D οι E και F, με νωρίτερους χρόνους έναρξης 26, για την E και για την F το ορόσημο END, με νωρίτερο χρόνο έναρξης 35. Για το ορόσημο END εφόσον δεν υπάρχει επόμενη θέτουμε τον ελάχιστο χρόνο υλοποίησης του έργου δηλαδή 35. Από τις τιμές αυτές θα αφαιρέσουμε αντίστοιχα το μέγιστο από τους αργότερους χρόνους λήξης κάθε άμεσα προαπαιτούμενης για κάθε δραστηριότητα.&#10;Για το ορόσημο START άμεσα προαπαιτούμενη δεν υπάρχει επομένως αργότερη λήξη θέτουμε το μηδέν. Για την A άμεσα προαπαιτούμενη είναι το ορόσημο START, με αργότερη λήξη 0, όμοια και για τις B και C., για την D οι A και B, με αργότερη λήξη 14, για την E οι C και D με αργότερη λήξη 29 και 26 αντίστοιχα οπότε επιλέγουμε το 29 και για την F η D, με αργότερη λήξη 26. Για το ορόσημο END άμεσα προαπαιτούμενες είναι οι E και F, με αργότερη λήξη 35.&#10;Από το αποτέλεσμα της αφαίρεσης των δύο τιμών για κάθε δραστηριότητα που είναι αντίστοιχα για το ορόσημα START 0-0=0, για την A 14-0=14, για την B 14-0=14, για την C 26-0=26, για την D 26-14=12, για την E 35-29=6, για την F 35-26=9 και για το ορόσημο END 35-35=0, αφαιρούμε και τη διάρκεια της κάθε δραστηριότητας επομένως θα έχουμε αντίστοιχα για το ορόσημα START 0-0=0, για την A 14-14=0, για την B 14-9=5, για την C 26-20=6, για την D 12-12=0, για την E 6-6=0, για την F 9-9=0 και για το ορόσημο END 0-0=0. Η τελική αυτή τιμή για κάθε δραστηριότητα είναι το ανεξάρτητο περιθώριό της. Σε περίπτωση που το τελικό αποτέλεσμα για μια δραστηριότητα έβγαινε αρνητικός αριθμός, θα βάζαμε από τον ορισμό του ανεξάρτητου περιθωρίου την τιμή μηδέν καθώς ο αρνητικός δεν έχει φυσικό νόημα.&#10;"/>
          <p:cNvGraphicFramePr>
            <a:graphicFrameLocks/>
          </p:cNvGraphicFramePr>
          <p:nvPr>
            <p:custDataLst>
              <p:tags r:id="rId2"/>
            </p:custDataLst>
            <p:extLst>
              <p:ext uri="{D42A27DB-BD31-4B8C-83A1-F6EECF244321}">
                <p14:modId xmlns:p14="http://schemas.microsoft.com/office/powerpoint/2010/main" val="1928099572"/>
              </p:ext>
            </p:extLst>
          </p:nvPr>
        </p:nvGraphicFramePr>
        <p:xfrm>
          <a:off x="827584" y="2345128"/>
          <a:ext cx="7416824" cy="3964192"/>
        </p:xfrm>
        <a:graphic>
          <a:graphicData uri="http://schemas.openxmlformats.org/drawingml/2006/table">
            <a:tbl>
              <a:tblPr firstRow="1" bandRow="1">
                <a:tableStyleId>{5C22544A-7EE6-4342-B048-85BDC9FD1C3A}</a:tableStyleId>
              </a:tblPr>
              <a:tblGrid>
                <a:gridCol w="915229"/>
                <a:gridCol w="1010221"/>
                <a:gridCol w="915229"/>
                <a:gridCol w="915229"/>
                <a:gridCol w="915229"/>
                <a:gridCol w="915229"/>
                <a:gridCol w="915229"/>
                <a:gridCol w="915229"/>
              </a:tblGrid>
              <a:tr h="882091">
                <a:tc>
                  <a:txBody>
                    <a:bodyPr/>
                    <a:lstStyle/>
                    <a:p>
                      <a:pPr algn="ctr"/>
                      <a:r>
                        <a:rPr lang="el-GR" sz="1800" dirty="0" smtClean="0">
                          <a:latin typeface="Calibri" pitchFamily="34" charset="0"/>
                          <a:cs typeface="Calibri" pitchFamily="34" charset="0"/>
                        </a:rPr>
                        <a:t>ΔΡΑΣΤ</a:t>
                      </a:r>
                      <a:endParaRPr lang="el-GR" sz="1800" dirty="0">
                        <a:latin typeface="Calibri" pitchFamily="34" charset="0"/>
                        <a:cs typeface="Calibri" pitchFamily="34" charset="0"/>
                      </a:endParaRPr>
                    </a:p>
                  </a:txBody>
                  <a:tcPr/>
                </a:tc>
                <a:tc>
                  <a:txBody>
                    <a:bodyPr/>
                    <a:lstStyle/>
                    <a:p>
                      <a:pPr algn="ctr"/>
                      <a:r>
                        <a:rPr lang="el-GR" sz="1800" dirty="0" smtClean="0">
                          <a:latin typeface="Calibri" pitchFamily="34" charset="0"/>
                          <a:cs typeface="Calibri" pitchFamily="34" charset="0"/>
                        </a:rPr>
                        <a:t>ΔΙΑΡΚΕΙΑ</a:t>
                      </a:r>
                    </a:p>
                    <a:p>
                      <a:pPr algn="ctr"/>
                      <a:r>
                        <a:rPr lang="en-US" sz="1800" dirty="0" err="1" smtClean="0">
                          <a:latin typeface="Calibri" pitchFamily="34" charset="0"/>
                          <a:cs typeface="Calibri" pitchFamily="34" charset="0"/>
                        </a:rPr>
                        <a:t>d</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smtClean="0">
                          <a:latin typeface="Calibri" pitchFamily="34" charset="0"/>
                          <a:cs typeface="Calibri" pitchFamily="34" charset="0"/>
                        </a:rPr>
                        <a:t>ES</a:t>
                      </a:r>
                      <a:r>
                        <a:rPr lang="en-US" sz="1800" baseline="-25000" dirty="0"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lang="en-US" sz="1800" dirty="0" err="1" smtClean="0">
                          <a:latin typeface="Calibri" pitchFamily="34" charset="0"/>
                          <a:cs typeface="Calibri" pitchFamily="34" charset="0"/>
                        </a:rPr>
                        <a:t>LF</a:t>
                      </a:r>
                      <a:r>
                        <a:rPr lang="en-US" sz="1800" baseline="-25000" dirty="0" err="1" smtClean="0">
                          <a:latin typeface="Calibri" pitchFamily="34" charset="0"/>
                          <a:cs typeface="Calibri" pitchFamily="34" charset="0"/>
                        </a:rPr>
                        <a:t>j</a:t>
                      </a:r>
                      <a:endParaRPr lang="el-GR" sz="1800" baseline="-25000" dirty="0">
                        <a:latin typeface="Calibri" pitchFamily="34" charset="0"/>
                        <a:cs typeface="Calibri" pitchFamily="34" charset="0"/>
                      </a:endParaRPr>
                    </a:p>
                  </a:txBody>
                  <a:tcPr/>
                </a:tc>
                <a:tc>
                  <a:txBody>
                    <a:bodyPr/>
                    <a:lstStyle/>
                    <a:p>
                      <a:pPr algn="ctr"/>
                      <a:r>
                        <a:rPr kumimoji="0" lang="en-US" sz="1800" b="1" kern="1200" dirty="0" smtClean="0">
                          <a:solidFill>
                            <a:schemeClr val="lt1"/>
                          </a:solidFill>
                          <a:latin typeface="Calibri" pitchFamily="34" charset="0"/>
                          <a:ea typeface="+mn-ea"/>
                          <a:cs typeface="Calibri" pitchFamily="34" charset="0"/>
                        </a:rPr>
                        <a:t>TS</a:t>
                      </a:r>
                      <a:r>
                        <a:rPr kumimoji="0" lang="en-US" sz="1800" b="1" kern="1200" baseline="0" dirty="0" smtClean="0">
                          <a:solidFill>
                            <a:schemeClr val="lt1"/>
                          </a:solidFill>
                          <a:latin typeface="Calibri" pitchFamily="34" charset="0"/>
                          <a:ea typeface="+mn-ea"/>
                          <a:cs typeface="Calibri" pitchFamily="34" charset="0"/>
                        </a:rPr>
                        <a:t>(</a:t>
                      </a:r>
                      <a:r>
                        <a:rPr kumimoji="0" lang="en-US" sz="1800" b="1" kern="1200" baseline="0" dirty="0" err="1" smtClean="0">
                          <a:solidFill>
                            <a:schemeClr val="lt1"/>
                          </a:solidFill>
                          <a:latin typeface="Calibri" pitchFamily="34" charset="0"/>
                          <a:ea typeface="+mn-ea"/>
                          <a:cs typeface="Calibri" pitchFamily="34" charset="0"/>
                        </a:rPr>
                        <a:t>i</a:t>
                      </a:r>
                      <a:r>
                        <a:rPr kumimoji="0" lang="en-US" sz="1800" b="1" kern="1200" baseline="0" dirty="0" smtClean="0">
                          <a:solidFill>
                            <a:schemeClr val="lt1"/>
                          </a:solidFill>
                          <a:latin typeface="Calibri" pitchFamily="34" charset="0"/>
                          <a:ea typeface="+mn-ea"/>
                          <a:cs typeface="Calibri" pitchFamily="34" charset="0"/>
                        </a:rPr>
                        <a:t>)</a:t>
                      </a:r>
                      <a:endParaRPr kumimoji="0" lang="el-GR" sz="1800" b="1" kern="1200" baseline="-25000" dirty="0">
                        <a:solidFill>
                          <a:schemeClr val="lt1"/>
                        </a:solidFill>
                        <a:latin typeface="Calibri" pitchFamily="34" charset="0"/>
                        <a:ea typeface="+mn-ea"/>
                        <a:cs typeface="Calibri" pitchFamily="34" charset="0"/>
                      </a:endParaRPr>
                    </a:p>
                  </a:txBody>
                  <a:tcPr/>
                </a:tc>
                <a:tc>
                  <a:txBody>
                    <a:bodyPr/>
                    <a:lstStyle/>
                    <a:p>
                      <a:pPr algn="ctr"/>
                      <a:r>
                        <a:rPr lang="en-US" sz="1800" baseline="0" dirty="0" smtClean="0">
                          <a:latin typeface="Calibri" pitchFamily="34" charset="0"/>
                          <a:cs typeface="Calibri" pitchFamily="34" charset="0"/>
                        </a:rPr>
                        <a:t>FS(</a:t>
                      </a:r>
                      <a:r>
                        <a:rPr lang="en-US" sz="1800" baseline="0" dirty="0" err="1" smtClean="0">
                          <a:latin typeface="Calibri" pitchFamily="34" charset="0"/>
                          <a:cs typeface="Calibri" pitchFamily="34" charset="0"/>
                        </a:rPr>
                        <a:t>i</a:t>
                      </a:r>
                      <a:r>
                        <a:rPr lang="en-US" sz="1800" baseline="0" dirty="0" smtClean="0">
                          <a:latin typeface="Calibri" pitchFamily="34" charset="0"/>
                          <a:cs typeface="Calibri" pitchFamily="34" charset="0"/>
                        </a:rPr>
                        <a:t>)</a:t>
                      </a:r>
                      <a:endParaRPr lang="el-GR" sz="1800" baseline="0" dirty="0">
                        <a:latin typeface="Calibri" pitchFamily="34" charset="0"/>
                        <a:cs typeface="Calibri" pitchFamily="34" charset="0"/>
                      </a:endParaRPr>
                    </a:p>
                  </a:txBody>
                  <a:tcPr/>
                </a:tc>
                <a:tc>
                  <a:txBody>
                    <a:bodyPr/>
                    <a:lstStyle/>
                    <a:p>
                      <a:pPr algn="ctr"/>
                      <a:r>
                        <a:rPr lang="en-US" sz="1800" baseline="0" dirty="0" smtClean="0">
                          <a:latin typeface="Calibri" pitchFamily="34" charset="0"/>
                          <a:cs typeface="Calibri" pitchFamily="34" charset="0"/>
                        </a:rPr>
                        <a:t>SS(</a:t>
                      </a:r>
                      <a:r>
                        <a:rPr lang="en-US" sz="1800" baseline="0" dirty="0" err="1" smtClean="0">
                          <a:latin typeface="Calibri" pitchFamily="34" charset="0"/>
                          <a:cs typeface="Calibri" pitchFamily="34" charset="0"/>
                        </a:rPr>
                        <a:t>i</a:t>
                      </a:r>
                      <a:r>
                        <a:rPr lang="en-US" sz="1800" baseline="0" dirty="0" smtClean="0">
                          <a:latin typeface="Calibri" pitchFamily="34" charset="0"/>
                          <a:cs typeface="Calibri" pitchFamily="34" charset="0"/>
                        </a:rPr>
                        <a:t>)</a:t>
                      </a:r>
                      <a:endParaRPr lang="el-GR" sz="1800" baseline="0" dirty="0">
                        <a:latin typeface="Calibri" pitchFamily="34" charset="0"/>
                        <a:cs typeface="Calibri" pitchFamily="34" charset="0"/>
                      </a:endParaRPr>
                    </a:p>
                  </a:txBody>
                  <a:tcPr/>
                </a:tc>
                <a:tc>
                  <a:txBody>
                    <a:bodyPr/>
                    <a:lstStyle/>
                    <a:p>
                      <a:pPr algn="ctr"/>
                      <a:r>
                        <a:rPr lang="en-US" sz="1800" baseline="0" dirty="0" smtClean="0">
                          <a:latin typeface="Calibri" pitchFamily="34" charset="0"/>
                          <a:cs typeface="Calibri" pitchFamily="34" charset="0"/>
                        </a:rPr>
                        <a:t>IS(j)</a:t>
                      </a:r>
                      <a:endParaRPr lang="el-GR" sz="1800" baseline="0" dirty="0">
                        <a:latin typeface="Calibri" pitchFamily="34" charset="0"/>
                        <a:cs typeface="Calibri" pitchFamily="34" charset="0"/>
                      </a:endParaRPr>
                    </a:p>
                  </a:txBody>
                  <a:tcPr/>
                </a:tc>
              </a:tr>
              <a:tr h="381224">
                <a:tc>
                  <a:txBody>
                    <a:bodyPr/>
                    <a:lstStyle/>
                    <a:p>
                      <a:r>
                        <a:rPr lang="en-US" dirty="0" smtClean="0"/>
                        <a:t>START</a:t>
                      </a:r>
                      <a:endParaRPr lang="el-GR" dirty="0"/>
                    </a:p>
                  </a:txBody>
                  <a:tcPr/>
                </a:tc>
                <a:tc>
                  <a:txBody>
                    <a:bodyPr/>
                    <a:lstStyle/>
                    <a:p>
                      <a:pPr algn="ctr"/>
                      <a:r>
                        <a:rPr lang="en-US" b="1" dirty="0" smtClean="0"/>
                        <a:t>0</a:t>
                      </a:r>
                      <a:endParaRPr lang="el-GR" b="1" dirty="0"/>
                    </a:p>
                  </a:txBody>
                  <a:tcPr/>
                </a:tc>
                <a:tc>
                  <a:txBody>
                    <a:bodyPr/>
                    <a:lstStyle/>
                    <a:p>
                      <a:pPr algn="ctr"/>
                      <a:r>
                        <a:rPr lang="el-GR" dirty="0" smtClean="0"/>
                        <a:t>0</a:t>
                      </a:r>
                      <a:endParaRPr lang="el-GR" dirty="0"/>
                    </a:p>
                  </a:txBody>
                  <a:tcPr/>
                </a:tc>
                <a:tc>
                  <a:txBody>
                    <a:bodyPr/>
                    <a:lstStyle/>
                    <a:p>
                      <a:pPr algn="ctr"/>
                      <a:r>
                        <a:rPr lang="el-GR"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r h="381224">
                <a:tc>
                  <a:txBody>
                    <a:bodyPr/>
                    <a:lstStyle/>
                    <a:p>
                      <a:r>
                        <a:rPr lang="en-US" dirty="0" smtClean="0"/>
                        <a:t>A</a:t>
                      </a:r>
                      <a:endParaRPr lang="el-GR" dirty="0"/>
                    </a:p>
                  </a:txBody>
                  <a:tcPr/>
                </a:tc>
                <a:tc>
                  <a:txBody>
                    <a:bodyPr/>
                    <a:lstStyle/>
                    <a:p>
                      <a:pPr algn="ctr"/>
                      <a:r>
                        <a:rPr lang="en-US" b="1" dirty="0" smtClean="0"/>
                        <a:t>14</a:t>
                      </a:r>
                      <a:endParaRPr lang="el-GR" b="1" dirty="0"/>
                    </a:p>
                  </a:txBody>
                  <a:tcPr/>
                </a:tc>
                <a:tc>
                  <a:txBody>
                    <a:bodyPr/>
                    <a:lstStyle/>
                    <a:p>
                      <a:pPr algn="ctr"/>
                      <a:r>
                        <a:rPr lang="el-GR" dirty="0" smtClean="0"/>
                        <a:t>0</a:t>
                      </a:r>
                      <a:endParaRPr lang="el-GR" dirty="0"/>
                    </a:p>
                  </a:txBody>
                  <a:tcPr/>
                </a:tc>
                <a:tc>
                  <a:txBody>
                    <a:bodyPr/>
                    <a:lstStyle/>
                    <a:p>
                      <a:pPr algn="ctr"/>
                      <a:r>
                        <a:rPr lang="el-GR" dirty="0" smtClean="0"/>
                        <a:t>14</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r h="381224">
                <a:tc>
                  <a:txBody>
                    <a:bodyPr/>
                    <a:lstStyle/>
                    <a:p>
                      <a:r>
                        <a:rPr lang="en-US" dirty="0" smtClean="0"/>
                        <a:t>B</a:t>
                      </a:r>
                      <a:endParaRPr lang="el-GR" dirty="0"/>
                    </a:p>
                  </a:txBody>
                  <a:tcPr/>
                </a:tc>
                <a:tc>
                  <a:txBody>
                    <a:bodyPr/>
                    <a:lstStyle/>
                    <a:p>
                      <a:pPr algn="ctr"/>
                      <a:r>
                        <a:rPr lang="en-US" b="1" dirty="0" smtClean="0"/>
                        <a:t>9</a:t>
                      </a:r>
                      <a:endParaRPr lang="el-GR" b="1" dirty="0"/>
                    </a:p>
                  </a:txBody>
                  <a:tcPr/>
                </a:tc>
                <a:tc>
                  <a:txBody>
                    <a:bodyPr/>
                    <a:lstStyle/>
                    <a:p>
                      <a:pPr algn="ctr"/>
                      <a:r>
                        <a:rPr lang="el-GR" dirty="0" smtClean="0"/>
                        <a:t>0</a:t>
                      </a:r>
                      <a:endParaRPr lang="el-GR" dirty="0"/>
                    </a:p>
                  </a:txBody>
                  <a:tcPr/>
                </a:tc>
                <a:tc>
                  <a:txBody>
                    <a:bodyPr/>
                    <a:lstStyle/>
                    <a:p>
                      <a:pPr algn="ctr"/>
                      <a:r>
                        <a:rPr lang="el-GR" dirty="0" smtClean="0"/>
                        <a:t>14</a:t>
                      </a:r>
                      <a:endParaRPr lang="el-GR" dirty="0"/>
                    </a:p>
                  </a:txBody>
                  <a:tcPr/>
                </a:tc>
                <a:tc>
                  <a:txBody>
                    <a:bodyPr/>
                    <a:lstStyle/>
                    <a:p>
                      <a:pPr algn="ctr"/>
                      <a:r>
                        <a:rPr lang="en-US" dirty="0" smtClean="0"/>
                        <a:t>5</a:t>
                      </a:r>
                      <a:endParaRPr lang="el-GR" dirty="0"/>
                    </a:p>
                  </a:txBody>
                  <a:tcPr/>
                </a:tc>
                <a:tc>
                  <a:txBody>
                    <a:bodyPr/>
                    <a:lstStyle/>
                    <a:p>
                      <a:pPr algn="ctr"/>
                      <a:r>
                        <a:rPr lang="en-US" dirty="0" smtClean="0"/>
                        <a:t>5</a:t>
                      </a:r>
                      <a:endParaRPr lang="el-GR" dirty="0"/>
                    </a:p>
                  </a:txBody>
                  <a:tcPr/>
                </a:tc>
                <a:tc>
                  <a:txBody>
                    <a:bodyPr/>
                    <a:lstStyle/>
                    <a:p>
                      <a:pPr algn="ctr"/>
                      <a:r>
                        <a:rPr lang="en-US" dirty="0" smtClean="0"/>
                        <a:t>5</a:t>
                      </a:r>
                      <a:endParaRPr lang="el-GR" dirty="0"/>
                    </a:p>
                  </a:txBody>
                  <a:tcPr/>
                </a:tc>
                <a:tc>
                  <a:txBody>
                    <a:bodyPr/>
                    <a:lstStyle/>
                    <a:p>
                      <a:pPr algn="ctr"/>
                      <a:r>
                        <a:rPr lang="en-US" b="0" dirty="0" smtClean="0"/>
                        <a:t>5</a:t>
                      </a:r>
                      <a:endParaRPr lang="el-GR" b="0" dirty="0"/>
                    </a:p>
                  </a:txBody>
                  <a:tcPr/>
                </a:tc>
              </a:tr>
              <a:tr h="381224">
                <a:tc>
                  <a:txBody>
                    <a:bodyPr/>
                    <a:lstStyle/>
                    <a:p>
                      <a:r>
                        <a:rPr lang="en-US" dirty="0" smtClean="0"/>
                        <a:t>C</a:t>
                      </a:r>
                      <a:endParaRPr lang="el-GR" dirty="0"/>
                    </a:p>
                  </a:txBody>
                  <a:tcPr/>
                </a:tc>
                <a:tc>
                  <a:txBody>
                    <a:bodyPr/>
                    <a:lstStyle/>
                    <a:p>
                      <a:pPr algn="ctr"/>
                      <a:r>
                        <a:rPr lang="en-US" b="1" dirty="0" smtClean="0"/>
                        <a:t>20</a:t>
                      </a:r>
                      <a:endParaRPr lang="el-GR" b="1" dirty="0"/>
                    </a:p>
                  </a:txBody>
                  <a:tcPr/>
                </a:tc>
                <a:tc>
                  <a:txBody>
                    <a:bodyPr/>
                    <a:lstStyle/>
                    <a:p>
                      <a:pPr algn="ctr"/>
                      <a:r>
                        <a:rPr lang="el-GR" dirty="0" smtClean="0"/>
                        <a:t>0</a:t>
                      </a:r>
                      <a:endParaRPr lang="el-GR" dirty="0"/>
                    </a:p>
                  </a:txBody>
                  <a:tcPr/>
                </a:tc>
                <a:tc>
                  <a:txBody>
                    <a:bodyPr/>
                    <a:lstStyle/>
                    <a:p>
                      <a:pPr algn="ctr"/>
                      <a:r>
                        <a:rPr lang="el-GR" dirty="0" smtClean="0"/>
                        <a:t>29</a:t>
                      </a:r>
                      <a:endParaRPr lang="el-GR" dirty="0"/>
                    </a:p>
                  </a:txBody>
                  <a:tcPr/>
                </a:tc>
                <a:tc>
                  <a:txBody>
                    <a:bodyPr/>
                    <a:lstStyle/>
                    <a:p>
                      <a:pPr algn="ctr"/>
                      <a:r>
                        <a:rPr lang="en-US" dirty="0" smtClean="0"/>
                        <a:t>9</a:t>
                      </a:r>
                      <a:endParaRPr lang="el-GR" dirty="0"/>
                    </a:p>
                  </a:txBody>
                  <a:tcPr/>
                </a:tc>
                <a:tc>
                  <a:txBody>
                    <a:bodyPr/>
                    <a:lstStyle/>
                    <a:p>
                      <a:pPr algn="ctr"/>
                      <a:r>
                        <a:rPr lang="en-US" dirty="0" smtClean="0"/>
                        <a:t>6</a:t>
                      </a:r>
                      <a:endParaRPr lang="el-GR" dirty="0"/>
                    </a:p>
                  </a:txBody>
                  <a:tcPr/>
                </a:tc>
                <a:tc>
                  <a:txBody>
                    <a:bodyPr/>
                    <a:lstStyle/>
                    <a:p>
                      <a:pPr algn="ctr"/>
                      <a:r>
                        <a:rPr lang="en-US" dirty="0" smtClean="0"/>
                        <a:t>9</a:t>
                      </a:r>
                      <a:endParaRPr lang="el-GR" dirty="0"/>
                    </a:p>
                  </a:txBody>
                  <a:tcPr/>
                </a:tc>
                <a:tc>
                  <a:txBody>
                    <a:bodyPr/>
                    <a:lstStyle/>
                    <a:p>
                      <a:pPr algn="ctr"/>
                      <a:r>
                        <a:rPr lang="en-US" b="0" dirty="0" smtClean="0"/>
                        <a:t>6</a:t>
                      </a:r>
                      <a:endParaRPr lang="el-GR" b="0" dirty="0"/>
                    </a:p>
                  </a:txBody>
                  <a:tcPr/>
                </a:tc>
              </a:tr>
              <a:tr h="381224">
                <a:tc>
                  <a:txBody>
                    <a:bodyPr/>
                    <a:lstStyle/>
                    <a:p>
                      <a:r>
                        <a:rPr lang="en-US" dirty="0" smtClean="0"/>
                        <a:t>D</a:t>
                      </a:r>
                      <a:endParaRPr lang="el-GR" dirty="0"/>
                    </a:p>
                  </a:txBody>
                  <a:tcPr/>
                </a:tc>
                <a:tc>
                  <a:txBody>
                    <a:bodyPr/>
                    <a:lstStyle/>
                    <a:p>
                      <a:pPr algn="ctr"/>
                      <a:r>
                        <a:rPr lang="en-US" b="1" dirty="0" smtClean="0"/>
                        <a:t>12</a:t>
                      </a:r>
                      <a:endParaRPr lang="el-GR" b="1" dirty="0"/>
                    </a:p>
                  </a:txBody>
                  <a:tcPr/>
                </a:tc>
                <a:tc>
                  <a:txBody>
                    <a:bodyPr/>
                    <a:lstStyle/>
                    <a:p>
                      <a:pPr algn="ctr"/>
                      <a:r>
                        <a:rPr lang="el-GR" dirty="0" smtClean="0"/>
                        <a:t>14</a:t>
                      </a:r>
                      <a:endParaRPr lang="el-GR" dirty="0"/>
                    </a:p>
                  </a:txBody>
                  <a:tcPr/>
                </a:tc>
                <a:tc>
                  <a:txBody>
                    <a:bodyPr/>
                    <a:lstStyle/>
                    <a:p>
                      <a:pPr algn="ctr"/>
                      <a:r>
                        <a:rPr lang="el-GR" dirty="0" smtClean="0"/>
                        <a:t>26</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r h="381224">
                <a:tc>
                  <a:txBody>
                    <a:bodyPr/>
                    <a:lstStyle/>
                    <a:p>
                      <a:r>
                        <a:rPr lang="en-US" dirty="0" smtClean="0"/>
                        <a:t>E</a:t>
                      </a:r>
                      <a:endParaRPr lang="el-GR" dirty="0"/>
                    </a:p>
                  </a:txBody>
                  <a:tcPr/>
                </a:tc>
                <a:tc>
                  <a:txBody>
                    <a:bodyPr/>
                    <a:lstStyle/>
                    <a:p>
                      <a:pPr algn="ctr"/>
                      <a:r>
                        <a:rPr lang="en-US" b="1" dirty="0" smtClean="0"/>
                        <a:t>6</a:t>
                      </a:r>
                      <a:endParaRPr lang="el-GR" b="1" dirty="0"/>
                    </a:p>
                  </a:txBody>
                  <a:tcPr/>
                </a:tc>
                <a:tc>
                  <a:txBody>
                    <a:bodyPr/>
                    <a:lstStyle/>
                    <a:p>
                      <a:pPr algn="ctr"/>
                      <a:r>
                        <a:rPr lang="el-GR" dirty="0" smtClean="0"/>
                        <a:t>26</a:t>
                      </a:r>
                      <a:endParaRPr lang="el-GR" dirty="0"/>
                    </a:p>
                  </a:txBody>
                  <a:tcPr/>
                </a:tc>
                <a:tc>
                  <a:txBody>
                    <a:bodyPr/>
                    <a:lstStyle/>
                    <a:p>
                      <a:pPr algn="ctr"/>
                      <a:r>
                        <a:rPr lang="el-GR" dirty="0" smtClean="0"/>
                        <a:t>35</a:t>
                      </a:r>
                      <a:endParaRPr lang="el-GR" dirty="0"/>
                    </a:p>
                  </a:txBody>
                  <a:tcPr/>
                </a:tc>
                <a:tc>
                  <a:txBody>
                    <a:bodyPr/>
                    <a:lstStyle/>
                    <a:p>
                      <a:pPr algn="ctr"/>
                      <a:r>
                        <a:rPr lang="en-US" dirty="0" smtClean="0"/>
                        <a:t>3</a:t>
                      </a:r>
                      <a:endParaRPr lang="el-GR" dirty="0"/>
                    </a:p>
                  </a:txBody>
                  <a:tcPr/>
                </a:tc>
                <a:tc>
                  <a:txBody>
                    <a:bodyPr/>
                    <a:lstStyle/>
                    <a:p>
                      <a:pPr algn="ctr"/>
                      <a:r>
                        <a:rPr lang="en-US" dirty="0" smtClean="0"/>
                        <a:t>3</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r h="381224">
                <a:tc>
                  <a:txBody>
                    <a:bodyPr/>
                    <a:lstStyle/>
                    <a:p>
                      <a:r>
                        <a:rPr lang="en-US" dirty="0" smtClean="0"/>
                        <a:t>F</a:t>
                      </a:r>
                      <a:endParaRPr lang="el-GR" dirty="0"/>
                    </a:p>
                  </a:txBody>
                  <a:tcPr/>
                </a:tc>
                <a:tc>
                  <a:txBody>
                    <a:bodyPr/>
                    <a:lstStyle/>
                    <a:p>
                      <a:pPr algn="ctr"/>
                      <a:r>
                        <a:rPr lang="en-US" b="1" dirty="0" smtClean="0"/>
                        <a:t>9</a:t>
                      </a:r>
                      <a:endParaRPr lang="el-GR" b="1" dirty="0"/>
                    </a:p>
                  </a:txBody>
                  <a:tcPr/>
                </a:tc>
                <a:tc>
                  <a:txBody>
                    <a:bodyPr/>
                    <a:lstStyle/>
                    <a:p>
                      <a:pPr algn="ctr"/>
                      <a:r>
                        <a:rPr lang="el-GR" dirty="0" smtClean="0"/>
                        <a:t>26</a:t>
                      </a:r>
                      <a:endParaRPr lang="el-GR" dirty="0"/>
                    </a:p>
                  </a:txBody>
                  <a:tcPr/>
                </a:tc>
                <a:tc>
                  <a:txBody>
                    <a:bodyPr/>
                    <a:lstStyle/>
                    <a:p>
                      <a:pPr algn="ctr"/>
                      <a:r>
                        <a:rPr lang="el-GR" dirty="0" smtClean="0"/>
                        <a:t>35</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r h="381224">
                <a:tc>
                  <a:txBody>
                    <a:bodyPr/>
                    <a:lstStyle/>
                    <a:p>
                      <a:r>
                        <a:rPr lang="en-US" dirty="0" smtClean="0"/>
                        <a:t>END</a:t>
                      </a:r>
                      <a:endParaRPr lang="el-GR" dirty="0"/>
                    </a:p>
                  </a:txBody>
                  <a:tcPr/>
                </a:tc>
                <a:tc>
                  <a:txBody>
                    <a:bodyPr/>
                    <a:lstStyle/>
                    <a:p>
                      <a:pPr algn="ctr"/>
                      <a:r>
                        <a:rPr lang="en-US" b="1" dirty="0" smtClean="0"/>
                        <a:t>0</a:t>
                      </a:r>
                      <a:endParaRPr lang="el-GR" b="1" dirty="0"/>
                    </a:p>
                  </a:txBody>
                  <a:tcPr/>
                </a:tc>
                <a:tc>
                  <a:txBody>
                    <a:bodyPr/>
                    <a:lstStyle/>
                    <a:p>
                      <a:pPr algn="ctr"/>
                      <a:r>
                        <a:rPr lang="el-GR" dirty="0" smtClean="0"/>
                        <a:t>35</a:t>
                      </a:r>
                      <a:endParaRPr lang="el-GR" dirty="0"/>
                    </a:p>
                  </a:txBody>
                  <a:tcPr/>
                </a:tc>
                <a:tc>
                  <a:txBody>
                    <a:bodyPr/>
                    <a:lstStyle/>
                    <a:p>
                      <a:pPr algn="ctr"/>
                      <a:r>
                        <a:rPr lang="el-GR" dirty="0" smtClean="0"/>
                        <a:t>35</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b="0" dirty="0" smtClean="0"/>
                        <a:t>0</a:t>
                      </a:r>
                      <a:endParaRPr lang="el-GR" b="0" dirty="0"/>
                    </a:p>
                  </a:txBody>
                  <a:tcPr/>
                </a:tc>
              </a:tr>
            </a:tbl>
          </a:graphicData>
        </a:graphic>
      </p:graphicFrame>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2919748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Τί είναι τα Περιθώρια (1 από 2)</a:t>
            </a:r>
            <a:endParaRPr lang="el-GR" dirty="0">
              <a:latin typeface="+mn-lt"/>
              <a:cs typeface="Times New Roman" pitchFamily="18" charset="0"/>
            </a:endParaRPr>
          </a:p>
        </p:txBody>
      </p:sp>
      <mc:AlternateContent xmlns:mc="http://schemas.openxmlformats.org/markup-compatibility/2006" xmlns:a14="http://schemas.microsoft.com/office/drawing/2010/main">
        <mc:Choice Requires="a14">
          <p:sp>
            <p:nvSpPr>
              <p:cNvPr id="6" name="Θέση περιεχομένου 2"/>
              <p:cNvSpPr>
                <a:spLocks noGrp="1"/>
              </p:cNvSpPr>
              <p:nvPr>
                <p:ph sz="quarter" idx="1"/>
              </p:nvPr>
            </p:nvSpPr>
            <p:spPr>
              <a:xfrm>
                <a:off x="457200" y="1219544"/>
                <a:ext cx="8147248" cy="4873752"/>
              </a:xfrm>
            </p:spPr>
            <p:txBody>
              <a:bodyPr>
                <a:normAutofit fontScale="92500" lnSpcReduction="10000"/>
              </a:bodyPr>
              <a:lstStyle/>
              <a:p>
                <a:pPr>
                  <a:buFont typeface="Wingdings" panose="05000000000000000000" pitchFamily="2" charset="2"/>
                  <a:buChar char="§"/>
                </a:pPr>
                <a:r>
                  <a:rPr lang="el-GR" sz="2800" dirty="0">
                    <a:latin typeface="Calibri" pitchFamily="34" charset="0"/>
                    <a:cs typeface="Calibri" pitchFamily="34" charset="0"/>
                  </a:rPr>
                  <a:t>Μέτρα που χρησιμοποιούμε για να αποφύγουμε καθυστερήσεις στη διάρκεια του </a:t>
                </a:r>
                <a:r>
                  <a:rPr lang="el-GR" sz="2800" dirty="0" smtClean="0">
                    <a:latin typeface="Calibri" pitchFamily="34" charset="0"/>
                    <a:cs typeface="Calibri" pitchFamily="34" charset="0"/>
                  </a:rPr>
                  <a:t>έργου,</a:t>
                </a:r>
                <a:endParaRPr lang="el-GR" sz="2800" dirty="0">
                  <a:latin typeface="Calibri" pitchFamily="34" charset="0"/>
                  <a:cs typeface="Calibri" pitchFamily="34" charset="0"/>
                </a:endParaRPr>
              </a:p>
              <a:p>
                <a:pPr>
                  <a:buFont typeface="Wingdings" panose="05000000000000000000" pitchFamily="2" charset="2"/>
                  <a:buChar char="§"/>
                </a:pPr>
                <a:r>
                  <a:rPr lang="el-GR" sz="2800" dirty="0">
                    <a:latin typeface="Calibri" pitchFamily="34" charset="0"/>
                    <a:cs typeface="Calibri" pitchFamily="34" charset="0"/>
                  </a:rPr>
                  <a:t>Συνολικό περιθώριο (</a:t>
                </a:r>
                <a:r>
                  <a:rPr lang="en-US" sz="2800" dirty="0">
                    <a:latin typeface="Calibri" pitchFamily="34" charset="0"/>
                    <a:cs typeface="Calibri" pitchFamily="34" charset="0"/>
                  </a:rPr>
                  <a:t>total slack </a:t>
                </a:r>
                <a:r>
                  <a:rPr lang="el-GR" sz="2800" dirty="0">
                    <a:latin typeface="Calibri" pitchFamily="34" charset="0"/>
                    <a:cs typeface="Calibri" pitchFamily="34" charset="0"/>
                  </a:rPr>
                  <a:t>ή </a:t>
                </a:r>
                <a:r>
                  <a:rPr lang="en-US" sz="2800" dirty="0">
                    <a:latin typeface="Calibri" pitchFamily="34" charset="0"/>
                    <a:cs typeface="Calibri" pitchFamily="34" charset="0"/>
                  </a:rPr>
                  <a:t>float)</a:t>
                </a:r>
                <a:r>
                  <a:rPr lang="el-GR" sz="2800" dirty="0">
                    <a:latin typeface="Calibri" pitchFamily="34" charset="0"/>
                    <a:cs typeface="Calibri" pitchFamily="34" charset="0"/>
                  </a:rPr>
                  <a:t>: δείχνει πόσο μπορεί να καθυστερήσει η δραστηριότητα χωρίς να επηρεασθεί η διάρκεια του </a:t>
                </a:r>
                <a:r>
                  <a:rPr lang="el-GR" sz="2800" dirty="0" smtClean="0">
                    <a:latin typeface="Calibri" pitchFamily="34" charset="0"/>
                    <a:cs typeface="Calibri" pitchFamily="34" charset="0"/>
                  </a:rPr>
                  <a:t>έργου</a:t>
                </a:r>
                <a:r>
                  <a:rPr lang="el-GR" sz="2800" dirty="0">
                    <a:latin typeface="Calibri" pitchFamily="34" charset="0"/>
                    <a:cs typeface="Calibri" pitchFamily="34" charset="0"/>
                  </a:rPr>
                  <a:t>,</a:t>
                </a:r>
              </a:p>
              <a:p>
                <a:pPr>
                  <a:buFont typeface="Wingdings" panose="05000000000000000000" pitchFamily="2" charset="2"/>
                  <a:buChar char="§"/>
                </a:pPr>
                <a:r>
                  <a:rPr lang="el-GR" sz="2800" dirty="0">
                    <a:latin typeface="Calibri" pitchFamily="34" charset="0"/>
                    <a:cs typeface="Calibri" pitchFamily="34" charset="0"/>
                  </a:rPr>
                  <a:t>Όταν </a:t>
                </a:r>
                <a:r>
                  <a:rPr lang="en-US" sz="2800" dirty="0">
                    <a:latin typeface="Calibri" pitchFamily="34" charset="0"/>
                    <a:cs typeface="Calibri" pitchFamily="34" charset="0"/>
                  </a:rPr>
                  <a:t>TS(</a:t>
                </a:r>
                <a:r>
                  <a:rPr lang="en-US" sz="2800" dirty="0" err="1">
                    <a:latin typeface="Calibri" pitchFamily="34" charset="0"/>
                    <a:cs typeface="Calibri" pitchFamily="34" charset="0"/>
                  </a:rPr>
                  <a:t>i</a:t>
                </a:r>
                <a:r>
                  <a:rPr lang="en-US" sz="2800" dirty="0">
                    <a:latin typeface="Calibri" pitchFamily="34" charset="0"/>
                    <a:cs typeface="Calibri" pitchFamily="34" charset="0"/>
                  </a:rPr>
                  <a:t>)=0 </a:t>
                </a:r>
                <a:r>
                  <a:rPr lang="el-GR" sz="2800" dirty="0">
                    <a:latin typeface="Calibri" pitchFamily="34" charset="0"/>
                    <a:cs typeface="Calibri" pitchFamily="34" charset="0"/>
                  </a:rPr>
                  <a:t>η δραστηριότητα </a:t>
                </a:r>
                <a:r>
                  <a:rPr lang="en-US" sz="2800" dirty="0" err="1">
                    <a:latin typeface="Calibri" pitchFamily="34" charset="0"/>
                    <a:cs typeface="Calibri" pitchFamily="34" charset="0"/>
                  </a:rPr>
                  <a:t>i</a:t>
                </a:r>
                <a:r>
                  <a:rPr lang="en-US" sz="2800" dirty="0">
                    <a:latin typeface="Calibri" pitchFamily="34" charset="0"/>
                    <a:cs typeface="Calibri" pitchFamily="34" charset="0"/>
                  </a:rPr>
                  <a:t> </a:t>
                </a:r>
                <a:r>
                  <a:rPr lang="el-GR" sz="2800" dirty="0">
                    <a:latin typeface="Calibri" pitchFamily="34" charset="0"/>
                    <a:cs typeface="Calibri" pitchFamily="34" charset="0"/>
                  </a:rPr>
                  <a:t>λέγεται </a:t>
                </a:r>
                <a:r>
                  <a:rPr lang="el-GR" sz="2800" b="1" dirty="0" smtClean="0">
                    <a:solidFill>
                      <a:srgbClr val="7030A0"/>
                    </a:solidFill>
                    <a:latin typeface="Calibri" pitchFamily="34" charset="0"/>
                    <a:cs typeface="Calibri" pitchFamily="34" charset="0"/>
                  </a:rPr>
                  <a:t>κρίσιμη,</a:t>
                </a:r>
                <a:endParaRPr lang="el-GR" sz="2800" b="1" dirty="0">
                  <a:solidFill>
                    <a:srgbClr val="7030A0"/>
                  </a:solidFill>
                  <a:latin typeface="Calibri" pitchFamily="34" charset="0"/>
                  <a:cs typeface="Calibri" pitchFamily="34" charset="0"/>
                </a:endParaRPr>
              </a:p>
              <a:p>
                <a:pPr>
                  <a:buFont typeface="Wingdings" panose="05000000000000000000" pitchFamily="2" charset="2"/>
                  <a:buChar char="§"/>
                </a:pPr>
                <a:r>
                  <a:rPr lang="el-GR" sz="2800" dirty="0">
                    <a:latin typeface="Calibri" pitchFamily="34" charset="0"/>
                    <a:cs typeface="Calibri" pitchFamily="34" charset="0"/>
                  </a:rPr>
                  <a:t>Ελεύθερο περιθώριο </a:t>
                </a:r>
                <a:r>
                  <a:rPr lang="en-US" sz="2800" dirty="0">
                    <a:latin typeface="Calibri" pitchFamily="34" charset="0"/>
                    <a:cs typeface="Calibri" pitchFamily="34" charset="0"/>
                  </a:rPr>
                  <a:t>(free slack </a:t>
                </a:r>
                <a:r>
                  <a:rPr lang="el-GR" sz="2800" dirty="0">
                    <a:latin typeface="Calibri" pitchFamily="34" charset="0"/>
                    <a:cs typeface="Calibri" pitchFamily="34" charset="0"/>
                  </a:rPr>
                  <a:t>ή </a:t>
                </a:r>
                <a:r>
                  <a:rPr lang="en-US" sz="2800" dirty="0">
                    <a:latin typeface="Calibri" pitchFamily="34" charset="0"/>
                    <a:cs typeface="Calibri" pitchFamily="34" charset="0"/>
                  </a:rPr>
                  <a:t>float)</a:t>
                </a:r>
                <a:r>
                  <a:rPr lang="el-GR" sz="2800" dirty="0">
                    <a:latin typeface="Calibri" pitchFamily="34" charset="0"/>
                    <a:cs typeface="Calibri" pitchFamily="34" charset="0"/>
                  </a:rPr>
                  <a:t>: δείχνει πόσο μπορεί να καθυστερήσει η δραστηριότητα χωρίς να επηρεάσει τη </a:t>
                </a:r>
                <a:r>
                  <a:rPr lang="el-GR" sz="2800" dirty="0" err="1">
                    <a:latin typeface="Calibri" pitchFamily="34" charset="0"/>
                    <a:cs typeface="Calibri" pitchFamily="34" charset="0"/>
                  </a:rPr>
                  <a:t>νωρίτερη</a:t>
                </a:r>
                <a:r>
                  <a:rPr lang="el-GR" sz="2800" dirty="0">
                    <a:latin typeface="Calibri" pitchFamily="34" charset="0"/>
                    <a:cs typeface="Calibri" pitchFamily="34" charset="0"/>
                  </a:rPr>
                  <a:t> έναρξη των άμεσα επομένων της </a:t>
                </a:r>
                <a:r>
                  <a:rPr lang="el-GR" sz="2800" dirty="0" smtClean="0">
                    <a:latin typeface="Calibri" pitchFamily="34" charset="0"/>
                    <a:cs typeface="Calibri" pitchFamily="34" charset="0"/>
                  </a:rPr>
                  <a:t>δραστηριοτήτων,</a:t>
                </a:r>
                <a:endParaRPr lang="el-GR" sz="2800" dirty="0">
                  <a:latin typeface="Calibri" pitchFamily="34" charset="0"/>
                  <a:cs typeface="Calibri" pitchFamily="34" charset="0"/>
                </a:endParaRPr>
              </a:p>
              <a:p>
                <a:pPr>
                  <a:buFont typeface="Wingdings" panose="05000000000000000000" pitchFamily="2" charset="2"/>
                  <a:buChar char="§"/>
                </a:pPr>
                <a:r>
                  <a:rPr lang="en-US" sz="2800" dirty="0">
                    <a:latin typeface="Calibri" pitchFamily="34" charset="0"/>
                    <a:cs typeface="Calibri" pitchFamily="34" charset="0"/>
                  </a:rPr>
                  <a:t>FS(</a:t>
                </a:r>
                <a:r>
                  <a:rPr lang="en-US" sz="2800" dirty="0" err="1">
                    <a:latin typeface="Calibri" pitchFamily="34" charset="0"/>
                    <a:cs typeface="Calibri" pitchFamily="34" charset="0"/>
                  </a:rPr>
                  <a:t>i</a:t>
                </a:r>
                <a:r>
                  <a:rPr lang="en-US" sz="2800" dirty="0">
                    <a:latin typeface="Calibri" pitchFamily="34" charset="0"/>
                    <a:cs typeface="Calibri" pitchFamily="34" charset="0"/>
                  </a:rPr>
                  <a:t>)</a:t>
                </a:r>
                <a14:m>
                  <m:oMath xmlns:m="http://schemas.openxmlformats.org/officeDocument/2006/math">
                    <m:r>
                      <a:rPr lang="en-US" sz="2800" i="1">
                        <a:latin typeface="Cambria Math"/>
                        <a:ea typeface="Cambria Math"/>
                      </a:rPr>
                      <m:t>≤</m:t>
                    </m:r>
                  </m:oMath>
                </a14:m>
                <a:r>
                  <a:rPr lang="en-US" sz="2800" dirty="0">
                    <a:latin typeface="Calibri" pitchFamily="34" charset="0"/>
                    <a:cs typeface="Calibri" pitchFamily="34" charset="0"/>
                  </a:rPr>
                  <a:t> TS(</a:t>
                </a:r>
                <a:r>
                  <a:rPr lang="en-US" sz="2800" dirty="0" err="1">
                    <a:latin typeface="Calibri" pitchFamily="34" charset="0"/>
                    <a:cs typeface="Calibri" pitchFamily="34" charset="0"/>
                  </a:rPr>
                  <a:t>i</a:t>
                </a:r>
                <a:r>
                  <a:rPr lang="en-US" sz="2800" dirty="0" smtClean="0">
                    <a:latin typeface="Calibri" pitchFamily="34" charset="0"/>
                    <a:cs typeface="Calibri" pitchFamily="34" charset="0"/>
                  </a:rPr>
                  <a:t>)</a:t>
                </a:r>
                <a:r>
                  <a:rPr lang="el-GR" sz="2800" dirty="0" smtClean="0">
                    <a:latin typeface="Calibri" pitchFamily="34" charset="0"/>
                    <a:cs typeface="Calibri" pitchFamily="34" charset="0"/>
                  </a:rPr>
                  <a:t>.</a:t>
                </a:r>
                <a:endParaRPr lang="el-GR" sz="2800" dirty="0">
                  <a:latin typeface="Calibri" pitchFamily="34" charset="0"/>
                  <a:cs typeface="Calibri" pitchFamily="34" charset="0"/>
                </a:endParaRPr>
              </a:p>
            </p:txBody>
          </p:sp>
        </mc:Choice>
        <mc:Fallback xmlns="">
          <p:sp>
            <p:nvSpPr>
              <p:cNvPr id="6" name="Θέση περιεχομένου 2"/>
              <p:cNvSpPr>
                <a:spLocks noGrp="1" noRot="1" noChangeAspect="1" noMove="1" noResize="1" noEditPoints="1" noAdjustHandles="1" noChangeArrowheads="1" noChangeShapeType="1" noTextEdit="1"/>
              </p:cNvSpPr>
              <p:nvPr>
                <p:ph sz="quarter" idx="1"/>
              </p:nvPr>
            </p:nvSpPr>
            <p:spPr>
              <a:xfrm>
                <a:off x="457200" y="1219544"/>
                <a:ext cx="8147248" cy="4873752"/>
              </a:xfrm>
              <a:blipFill rotWithShape="1">
                <a:blip r:embed="rId3"/>
                <a:stretch>
                  <a:fillRect l="-1123" t="-1875"/>
                </a:stretch>
              </a:blipFill>
            </p:spPr>
            <p:txBody>
              <a:bodyPr/>
              <a:lstStyle/>
              <a:p>
                <a:r>
                  <a:rPr lang="el-GR">
                    <a:noFill/>
                  </a:rPr>
                  <a:t> </a:t>
                </a:r>
              </a:p>
            </p:txBody>
          </p:sp>
        </mc:Fallback>
      </mc:AlternateContent>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2919748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Τί είναι τα Περιθώρια </a:t>
            </a:r>
            <a:r>
              <a:rPr lang="el-GR" dirty="0" smtClean="0"/>
              <a:t>(2 </a:t>
            </a:r>
            <a:r>
              <a:rPr lang="el-GR" dirty="0"/>
              <a:t>από 2)</a:t>
            </a:r>
            <a:endParaRPr lang="el-GR" dirty="0">
              <a:latin typeface="+mn-lt"/>
              <a:cs typeface="Times New Roman" pitchFamily="18" charset="0"/>
            </a:endParaRPr>
          </a:p>
        </p:txBody>
      </p:sp>
      <mc:AlternateContent xmlns:mc="http://schemas.openxmlformats.org/markup-compatibility/2006" xmlns:a14="http://schemas.microsoft.com/office/drawing/2010/main">
        <mc:Choice Requires="a14">
          <p:sp>
            <p:nvSpPr>
              <p:cNvPr id="6" name="Θέση περιεχομένου 2"/>
              <p:cNvSpPr>
                <a:spLocks noGrp="1"/>
              </p:cNvSpPr>
              <p:nvPr>
                <p:ph sz="quarter" idx="1"/>
              </p:nvPr>
            </p:nvSpPr>
            <p:spPr>
              <a:xfrm>
                <a:off x="457200" y="1219544"/>
                <a:ext cx="8147248" cy="4873752"/>
              </a:xfrm>
            </p:spPr>
            <p:txBody>
              <a:bodyPr>
                <a:normAutofit fontScale="92500" lnSpcReduction="10000"/>
              </a:bodyPr>
              <a:lstStyle/>
              <a:p>
                <a:pPr lvl="0">
                  <a:buClr>
                    <a:schemeClr val="tx1"/>
                  </a:buClr>
                  <a:buFont typeface="Wingdings" panose="05000000000000000000" pitchFamily="2" charset="2"/>
                  <a:buChar char="§"/>
                </a:pPr>
                <a:r>
                  <a:rPr lang="el-GR" sz="2800" dirty="0">
                    <a:solidFill>
                      <a:prstClr val="black"/>
                    </a:solidFill>
                    <a:latin typeface="Calibri" pitchFamily="34" charset="0"/>
                    <a:cs typeface="Calibri" pitchFamily="34" charset="0"/>
                  </a:rPr>
                  <a:t>Περιθώριο</a:t>
                </a:r>
                <a:r>
                  <a:rPr lang="en-US" sz="2800" dirty="0">
                    <a:solidFill>
                      <a:prstClr val="black"/>
                    </a:solidFill>
                    <a:latin typeface="Calibri" pitchFamily="34" charset="0"/>
                    <a:cs typeface="Calibri" pitchFamily="34" charset="0"/>
                  </a:rPr>
                  <a:t> </a:t>
                </a:r>
                <a:r>
                  <a:rPr lang="el-GR" sz="2800" dirty="0">
                    <a:solidFill>
                      <a:prstClr val="black"/>
                    </a:solidFill>
                    <a:latin typeface="Calibri" pitchFamily="34" charset="0"/>
                    <a:cs typeface="Calibri" pitchFamily="34" charset="0"/>
                  </a:rPr>
                  <a:t>ασφαλείας </a:t>
                </a:r>
                <a:r>
                  <a:rPr lang="en-US" sz="2800" dirty="0">
                    <a:solidFill>
                      <a:prstClr val="black"/>
                    </a:solidFill>
                    <a:latin typeface="Calibri" pitchFamily="34" charset="0"/>
                    <a:cs typeface="Calibri" pitchFamily="34" charset="0"/>
                  </a:rPr>
                  <a:t>(safety slack </a:t>
                </a:r>
                <a:r>
                  <a:rPr lang="el-GR" sz="2800" dirty="0">
                    <a:solidFill>
                      <a:prstClr val="black"/>
                    </a:solidFill>
                    <a:latin typeface="Calibri" pitchFamily="34" charset="0"/>
                    <a:cs typeface="Calibri" pitchFamily="34" charset="0"/>
                  </a:rPr>
                  <a:t>ή </a:t>
                </a:r>
                <a:r>
                  <a:rPr lang="en-US" sz="2800" dirty="0">
                    <a:solidFill>
                      <a:prstClr val="black"/>
                    </a:solidFill>
                    <a:latin typeface="Calibri" pitchFamily="34" charset="0"/>
                    <a:cs typeface="Calibri" pitchFamily="34" charset="0"/>
                  </a:rPr>
                  <a:t>float)</a:t>
                </a:r>
                <a:r>
                  <a:rPr lang="el-GR" sz="2800" dirty="0">
                    <a:solidFill>
                      <a:prstClr val="black"/>
                    </a:solidFill>
                    <a:latin typeface="Calibri" pitchFamily="34" charset="0"/>
                    <a:cs typeface="Calibri" pitchFamily="34" charset="0"/>
                  </a:rPr>
                  <a:t>: δείχνει πόσο μπορεί να καθυστερήσει η δραστηριότητα χωρίς να επηρεάσει τη αργότερη έναρξη των άμεσα επομένων της </a:t>
                </a:r>
                <a:r>
                  <a:rPr lang="el-GR" sz="2800" dirty="0" smtClean="0">
                    <a:solidFill>
                      <a:prstClr val="black"/>
                    </a:solidFill>
                    <a:latin typeface="Calibri" pitchFamily="34" charset="0"/>
                    <a:cs typeface="Calibri" pitchFamily="34" charset="0"/>
                  </a:rPr>
                  <a:t>δραστηριοτήτων,</a:t>
                </a:r>
                <a:endParaRPr lang="el-GR" sz="2800" dirty="0">
                  <a:solidFill>
                    <a:prstClr val="black"/>
                  </a:solidFill>
                  <a:latin typeface="Calibri" pitchFamily="34" charset="0"/>
                  <a:cs typeface="Calibri" pitchFamily="34" charset="0"/>
                </a:endParaRPr>
              </a:p>
              <a:p>
                <a:pPr lvl="0">
                  <a:buClr>
                    <a:schemeClr val="tx1"/>
                  </a:buClr>
                  <a:buFont typeface="Wingdings" panose="05000000000000000000" pitchFamily="2" charset="2"/>
                  <a:buChar char="§"/>
                </a:pPr>
                <a:r>
                  <a:rPr lang="en-US" sz="2800" dirty="0">
                    <a:solidFill>
                      <a:prstClr val="black"/>
                    </a:solidFill>
                    <a:latin typeface="Calibri" pitchFamily="34" charset="0"/>
                    <a:cs typeface="Calibri" pitchFamily="34" charset="0"/>
                  </a:rPr>
                  <a:t>SS(</a:t>
                </a:r>
                <a:r>
                  <a:rPr lang="en-US" sz="2800" dirty="0" err="1">
                    <a:solidFill>
                      <a:prstClr val="black"/>
                    </a:solidFill>
                    <a:latin typeface="Calibri" pitchFamily="34" charset="0"/>
                    <a:cs typeface="Calibri" pitchFamily="34" charset="0"/>
                  </a:rPr>
                  <a:t>i</a:t>
                </a:r>
                <a:r>
                  <a:rPr lang="en-US" sz="2800" dirty="0">
                    <a:solidFill>
                      <a:prstClr val="black"/>
                    </a:solidFill>
                    <a:latin typeface="Calibri" pitchFamily="34" charset="0"/>
                    <a:cs typeface="Calibri" pitchFamily="34" charset="0"/>
                  </a:rPr>
                  <a:t>)</a:t>
                </a:r>
                <a14:m>
                  <m:oMath xmlns:m="http://schemas.openxmlformats.org/officeDocument/2006/math">
                    <m:r>
                      <a:rPr lang="en-US" sz="2800" i="1">
                        <a:solidFill>
                          <a:prstClr val="black"/>
                        </a:solidFill>
                        <a:latin typeface="Cambria Math"/>
                        <a:ea typeface="Cambria Math"/>
                      </a:rPr>
                      <m:t>≤</m:t>
                    </m:r>
                  </m:oMath>
                </a14:m>
                <a:r>
                  <a:rPr lang="en-US" sz="2800" dirty="0">
                    <a:solidFill>
                      <a:prstClr val="black"/>
                    </a:solidFill>
                    <a:latin typeface="Calibri" pitchFamily="34" charset="0"/>
                    <a:cs typeface="Calibri" pitchFamily="34" charset="0"/>
                  </a:rPr>
                  <a:t> TS(</a:t>
                </a:r>
                <a:r>
                  <a:rPr lang="en-US" sz="2800" dirty="0" err="1">
                    <a:solidFill>
                      <a:prstClr val="black"/>
                    </a:solidFill>
                    <a:latin typeface="Calibri" pitchFamily="34" charset="0"/>
                    <a:cs typeface="Calibri" pitchFamily="34" charset="0"/>
                  </a:rPr>
                  <a:t>i</a:t>
                </a:r>
                <a:r>
                  <a:rPr lang="en-US" sz="2800" dirty="0" smtClean="0">
                    <a:solidFill>
                      <a:prstClr val="black"/>
                    </a:solidFill>
                    <a:latin typeface="Calibri" pitchFamily="34" charset="0"/>
                    <a:cs typeface="Calibri" pitchFamily="34" charset="0"/>
                  </a:rPr>
                  <a:t>)</a:t>
                </a:r>
                <a:r>
                  <a:rPr lang="el-GR" sz="2800" dirty="0" smtClean="0">
                    <a:solidFill>
                      <a:prstClr val="black"/>
                    </a:solidFill>
                    <a:latin typeface="Calibri" pitchFamily="34" charset="0"/>
                    <a:cs typeface="Calibri" pitchFamily="34" charset="0"/>
                  </a:rPr>
                  <a:t>,</a:t>
                </a:r>
                <a:endParaRPr lang="en-US" sz="2800" dirty="0">
                  <a:solidFill>
                    <a:prstClr val="black"/>
                  </a:solidFill>
                  <a:latin typeface="Calibri" pitchFamily="34" charset="0"/>
                  <a:cs typeface="Calibri" pitchFamily="34" charset="0"/>
                </a:endParaRPr>
              </a:p>
              <a:p>
                <a:pPr lvl="0">
                  <a:buClr>
                    <a:schemeClr val="tx1"/>
                  </a:buClr>
                  <a:buFont typeface="Wingdings" panose="05000000000000000000" pitchFamily="2" charset="2"/>
                  <a:buChar char="§"/>
                </a:pPr>
                <a:r>
                  <a:rPr lang="el-GR" sz="2800" dirty="0">
                    <a:solidFill>
                      <a:prstClr val="black"/>
                    </a:solidFill>
                    <a:latin typeface="Calibri" pitchFamily="34" charset="0"/>
                    <a:cs typeface="Calibri" pitchFamily="34" charset="0"/>
                  </a:rPr>
                  <a:t>Τα περιθώρια αυτά έχουν άμεση επιρροή στο δρομολόγιο </a:t>
                </a:r>
                <a:r>
                  <a:rPr lang="en-US" sz="2800" dirty="0">
                    <a:solidFill>
                      <a:prstClr val="black"/>
                    </a:solidFill>
                    <a:latin typeface="Calibri" pitchFamily="34" charset="0"/>
                    <a:cs typeface="Calibri" pitchFamily="34" charset="0"/>
                  </a:rPr>
                  <a:t>(path) </a:t>
                </a:r>
                <a:r>
                  <a:rPr lang="el-GR" sz="2800" dirty="0">
                    <a:solidFill>
                      <a:prstClr val="black"/>
                    </a:solidFill>
                    <a:latin typeface="Calibri" pitchFamily="34" charset="0"/>
                    <a:cs typeface="Calibri" pitchFamily="34" charset="0"/>
                  </a:rPr>
                  <a:t>στο οποίο ανήκουν και ονομάζονται </a:t>
                </a:r>
                <a:r>
                  <a:rPr lang="en-US" sz="2800" dirty="0" smtClean="0">
                    <a:solidFill>
                      <a:prstClr val="black"/>
                    </a:solidFill>
                    <a:latin typeface="Calibri" pitchFamily="34" charset="0"/>
                    <a:cs typeface="Calibri" pitchFamily="34" charset="0"/>
                  </a:rPr>
                  <a:t>path-dependent</a:t>
                </a:r>
                <a:r>
                  <a:rPr lang="el-GR" sz="2800" dirty="0" smtClean="0">
                    <a:solidFill>
                      <a:prstClr val="black"/>
                    </a:solidFill>
                    <a:latin typeface="Calibri" pitchFamily="34" charset="0"/>
                    <a:cs typeface="Calibri" pitchFamily="34" charset="0"/>
                  </a:rPr>
                  <a:t>,</a:t>
                </a:r>
                <a:endParaRPr lang="en-US" sz="2800" dirty="0">
                  <a:solidFill>
                    <a:prstClr val="black"/>
                  </a:solidFill>
                  <a:latin typeface="Calibri" pitchFamily="34" charset="0"/>
                  <a:cs typeface="Calibri" pitchFamily="34" charset="0"/>
                </a:endParaRPr>
              </a:p>
              <a:p>
                <a:pPr lvl="0">
                  <a:buClr>
                    <a:schemeClr val="tx1"/>
                  </a:buClr>
                  <a:buFont typeface="Wingdings" panose="05000000000000000000" pitchFamily="2" charset="2"/>
                  <a:buChar char="§"/>
                </a:pPr>
                <a:r>
                  <a:rPr lang="el-GR" sz="2800" dirty="0">
                    <a:solidFill>
                      <a:prstClr val="black"/>
                    </a:solidFill>
                    <a:latin typeface="Calibri" pitchFamily="34" charset="0"/>
                    <a:cs typeface="Calibri" pitchFamily="34" charset="0"/>
                  </a:rPr>
                  <a:t>Ανεξάρτητο περιθώριο </a:t>
                </a:r>
                <a:r>
                  <a:rPr lang="en-US" sz="2800" dirty="0">
                    <a:solidFill>
                      <a:prstClr val="black"/>
                    </a:solidFill>
                    <a:latin typeface="Calibri" pitchFamily="34" charset="0"/>
                    <a:cs typeface="Calibri" pitchFamily="34" charset="0"/>
                  </a:rPr>
                  <a:t>(independent slack</a:t>
                </a:r>
                <a:r>
                  <a:rPr lang="el-GR" sz="2800" dirty="0">
                    <a:solidFill>
                      <a:prstClr val="black"/>
                    </a:solidFill>
                    <a:latin typeface="Calibri" pitchFamily="34" charset="0"/>
                    <a:cs typeface="Calibri" pitchFamily="34" charset="0"/>
                  </a:rPr>
                  <a:t> ή </a:t>
                </a:r>
                <a:r>
                  <a:rPr lang="en-US" sz="2800" dirty="0">
                    <a:solidFill>
                      <a:prstClr val="black"/>
                    </a:solidFill>
                    <a:latin typeface="Calibri" pitchFamily="34" charset="0"/>
                    <a:cs typeface="Calibri" pitchFamily="34" charset="0"/>
                  </a:rPr>
                  <a:t>float)</a:t>
                </a:r>
                <a:r>
                  <a:rPr lang="el-GR" sz="2800" dirty="0">
                    <a:solidFill>
                      <a:prstClr val="black"/>
                    </a:solidFill>
                    <a:latin typeface="Calibri" pitchFamily="34" charset="0"/>
                    <a:cs typeface="Calibri" pitchFamily="34" charset="0"/>
                  </a:rPr>
                  <a:t>: δείχνει πόσο μπορεί να μεταβληθεί η διάρκεια μιας δραστηριότητας χωρίς να επηρεασθεί καμία άλλη δραστηριότητα και η διάρκεια του έργου.</a:t>
                </a:r>
                <a:endParaRPr lang="en-US" sz="2800" dirty="0">
                  <a:solidFill>
                    <a:prstClr val="black"/>
                  </a:solidFill>
                  <a:latin typeface="Calibri" pitchFamily="34" charset="0"/>
                  <a:cs typeface="Calibri" pitchFamily="34" charset="0"/>
                </a:endParaRPr>
              </a:p>
              <a:p>
                <a:pPr lvl="0">
                  <a:buClr>
                    <a:schemeClr val="tx1"/>
                  </a:buClr>
                  <a:buFont typeface="Wingdings" panose="05000000000000000000" pitchFamily="2" charset="2"/>
                  <a:buChar char="§"/>
                </a:pPr>
                <a:endParaRPr lang="el-GR" sz="2800" dirty="0">
                  <a:solidFill>
                    <a:prstClr val="black"/>
                  </a:solidFill>
                </a:endParaRPr>
              </a:p>
              <a:p>
                <a:pPr>
                  <a:buClr>
                    <a:schemeClr val="tx1"/>
                  </a:buClr>
                  <a:buFont typeface="Wingdings" panose="05000000000000000000" pitchFamily="2" charset="2"/>
                  <a:buChar char="§"/>
                </a:pPr>
                <a:endParaRPr lang="el-GR" sz="2800" dirty="0"/>
              </a:p>
            </p:txBody>
          </p:sp>
        </mc:Choice>
        <mc:Fallback xmlns="">
          <p:sp>
            <p:nvSpPr>
              <p:cNvPr id="6" name="Θέση περιεχομένου 2"/>
              <p:cNvSpPr>
                <a:spLocks noGrp="1" noRot="1" noChangeAspect="1" noMove="1" noResize="1" noEditPoints="1" noAdjustHandles="1" noChangeArrowheads="1" noChangeShapeType="1" noTextEdit="1"/>
              </p:cNvSpPr>
              <p:nvPr>
                <p:ph sz="quarter" idx="1"/>
              </p:nvPr>
            </p:nvSpPr>
            <p:spPr>
              <a:xfrm>
                <a:off x="457200" y="1219544"/>
                <a:ext cx="8147248" cy="4873752"/>
              </a:xfrm>
              <a:blipFill rotWithShape="1">
                <a:blip r:embed="rId3"/>
                <a:stretch>
                  <a:fillRect l="-1123" t="-1875" r="-1946" b="-2250"/>
                </a:stretch>
              </a:blipFill>
            </p:spPr>
            <p:txBody>
              <a:bodyPr/>
              <a:lstStyle/>
              <a:p>
                <a:r>
                  <a:rPr lang="el-GR">
                    <a:noFill/>
                  </a:rPr>
                  <a:t> </a:t>
                </a:r>
              </a:p>
            </p:txBody>
          </p:sp>
        </mc:Fallback>
      </mc:AlternateContent>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2919748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27384"/>
            <a:ext cx="8280920" cy="10719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Περιθώρια σε δίκτυα </a:t>
            </a:r>
            <a:r>
              <a:rPr lang="en-US" dirty="0" err="1"/>
              <a:t>AoA</a:t>
            </a:r>
            <a:endParaRPr lang="el-GR" dirty="0">
              <a:latin typeface="+mn-lt"/>
              <a:cs typeface="Times New Roman" pitchFamily="18" charset="0"/>
            </a:endParaRPr>
          </a:p>
        </p:txBody>
      </p:sp>
      <p:sp>
        <p:nvSpPr>
          <p:cNvPr id="6" name="Θέση περιεχομένου 2"/>
          <p:cNvSpPr>
            <a:spLocks noGrp="1"/>
          </p:cNvSpPr>
          <p:nvPr>
            <p:ph sz="quarter" idx="1"/>
          </p:nvPr>
        </p:nvSpPr>
        <p:spPr>
          <a:xfrm>
            <a:off x="457200" y="1291552"/>
            <a:ext cx="8147248" cy="4585720"/>
          </a:xfrm>
        </p:spPr>
        <p:txBody>
          <a:bodyPr>
            <a:noAutofit/>
          </a:bodyPr>
          <a:lstStyle/>
          <a:p>
            <a:pPr marL="0" indent="0">
              <a:buNone/>
            </a:pPr>
            <a:r>
              <a:rPr lang="el-GR" sz="2400" b="1" dirty="0">
                <a:solidFill>
                  <a:srgbClr val="7030A0"/>
                </a:solidFill>
                <a:latin typeface="Calibri" pitchFamily="34" charset="0"/>
                <a:ea typeface="Calibri"/>
                <a:cs typeface="Calibri" pitchFamily="34" charset="0"/>
              </a:rPr>
              <a:t>Συνολικό περιθώριο </a:t>
            </a:r>
            <a:r>
              <a:rPr lang="el-GR" sz="2400" dirty="0">
                <a:latin typeface="Calibri" pitchFamily="34" charset="0"/>
                <a:ea typeface="Calibri"/>
                <a:cs typeface="Calibri" pitchFamily="34" charset="0"/>
              </a:rPr>
              <a:t>(</a:t>
            </a:r>
            <a:r>
              <a:rPr lang="en-GB" sz="2400" dirty="0">
                <a:latin typeface="Calibri" pitchFamily="34" charset="0"/>
                <a:ea typeface="Calibri"/>
                <a:cs typeface="Calibri" pitchFamily="34" charset="0"/>
              </a:rPr>
              <a:t>Total Slack</a:t>
            </a:r>
            <a:r>
              <a:rPr lang="el-GR" sz="2400" dirty="0">
                <a:latin typeface="Calibri" pitchFamily="34" charset="0"/>
                <a:ea typeface="Calibri"/>
                <a:cs typeface="Calibri" pitchFamily="34" charset="0"/>
              </a:rPr>
              <a:t>) της δραστηριότητας </a:t>
            </a:r>
            <a:r>
              <a:rPr lang="en-US" sz="2400" dirty="0">
                <a:latin typeface="Calibri" pitchFamily="34" charset="0"/>
                <a:ea typeface="Calibri"/>
                <a:cs typeface="Calibri" pitchFamily="34" charset="0"/>
              </a:rPr>
              <a:t>(</a:t>
            </a:r>
            <a:r>
              <a:rPr lang="en-US" sz="2400" dirty="0" err="1">
                <a:latin typeface="Calibri" pitchFamily="34" charset="0"/>
                <a:ea typeface="Calibri"/>
                <a:cs typeface="Calibri" pitchFamily="34" charset="0"/>
              </a:rPr>
              <a:t>i,j</a:t>
            </a:r>
            <a:r>
              <a:rPr lang="en-US" sz="2400" dirty="0">
                <a:latin typeface="Calibri" pitchFamily="34" charset="0"/>
                <a:ea typeface="Calibri"/>
                <a:cs typeface="Calibri" pitchFamily="34" charset="0"/>
              </a:rPr>
              <a:t>)</a:t>
            </a:r>
            <a:endParaRPr lang="el-GR" sz="2400" dirty="0">
              <a:latin typeface="Calibri" pitchFamily="34" charset="0"/>
              <a:cs typeface="Calibri" pitchFamily="34" charset="0"/>
            </a:endParaRPr>
          </a:p>
          <a:p>
            <a:pPr marL="0" indent="0" algn="ctr">
              <a:buNone/>
            </a:pPr>
            <a:r>
              <a:rPr lang="en-US" sz="2400" dirty="0" err="1">
                <a:latin typeface="Calibri" pitchFamily="34" charset="0"/>
                <a:cs typeface="Calibri" pitchFamily="34" charset="0"/>
              </a:rPr>
              <a:t>TS</a:t>
            </a:r>
            <a:r>
              <a:rPr lang="en-US" sz="2400" baseline="-25000" dirty="0" err="1">
                <a:latin typeface="Calibri" pitchFamily="34" charset="0"/>
                <a:cs typeface="Calibri" pitchFamily="34" charset="0"/>
              </a:rPr>
              <a:t>ij</a:t>
            </a:r>
            <a:r>
              <a:rPr lang="en-US" sz="2400" dirty="0">
                <a:latin typeface="Calibri" pitchFamily="34" charset="0"/>
                <a:cs typeface="Calibri" pitchFamily="34" charset="0"/>
              </a:rPr>
              <a:t> = Total Slack for Task (</a:t>
            </a:r>
            <a:r>
              <a:rPr lang="en-US" sz="2400" dirty="0" err="1">
                <a:latin typeface="Calibri" pitchFamily="34" charset="0"/>
                <a:cs typeface="Calibri" pitchFamily="34" charset="0"/>
              </a:rPr>
              <a:t>i,j</a:t>
            </a:r>
            <a:r>
              <a:rPr lang="en-US" sz="2400" dirty="0">
                <a:latin typeface="Calibri" pitchFamily="34" charset="0"/>
                <a:cs typeface="Calibri" pitchFamily="34" charset="0"/>
              </a:rPr>
              <a:t>) =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L</a:t>
            </a:r>
            <a:r>
              <a:rPr lang="en-US" sz="2400" baseline="-25000" dirty="0" err="1">
                <a:latin typeface="Calibri" pitchFamily="34" charset="0"/>
                <a:cs typeface="Calibri" pitchFamily="34" charset="0"/>
              </a:rPr>
              <a:t>j</a:t>
            </a:r>
            <a:r>
              <a:rPr lang="en-US" sz="2400" dirty="0">
                <a:latin typeface="Calibri" pitchFamily="34" charset="0"/>
                <a:cs typeface="Calibri" pitchFamily="34" charset="0"/>
              </a:rPr>
              <a:t>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E</a:t>
            </a:r>
            <a:r>
              <a:rPr lang="en-US" sz="2400" baseline="-25000" dirty="0" err="1">
                <a:latin typeface="Calibri" pitchFamily="34" charset="0"/>
                <a:cs typeface="Calibri" pitchFamily="34" charset="0"/>
              </a:rPr>
              <a:t>i</a:t>
            </a:r>
            <a:r>
              <a:rPr lang="en-US" sz="2400" dirty="0">
                <a:latin typeface="Calibri" pitchFamily="34" charset="0"/>
                <a:cs typeface="Calibri" pitchFamily="34" charset="0"/>
              </a:rPr>
              <a:t> – </a:t>
            </a:r>
            <a:r>
              <a:rPr lang="en-US" sz="2400" dirty="0" err="1" smtClean="0">
                <a:latin typeface="Calibri" pitchFamily="34" charset="0"/>
                <a:cs typeface="Calibri" pitchFamily="34" charset="0"/>
              </a:rPr>
              <a:t>d</a:t>
            </a:r>
            <a:r>
              <a:rPr lang="en-US" sz="2400" baseline="-25000" dirty="0" err="1" smtClean="0">
                <a:latin typeface="Calibri" pitchFamily="34" charset="0"/>
                <a:cs typeface="Calibri" pitchFamily="34" charset="0"/>
              </a:rPr>
              <a:t>ij</a:t>
            </a:r>
            <a:endParaRPr lang="el-GR" sz="2400" dirty="0">
              <a:latin typeface="Calibri" pitchFamily="34" charset="0"/>
              <a:cs typeface="Calibri" pitchFamily="34" charset="0"/>
            </a:endParaRPr>
          </a:p>
          <a:p>
            <a:pPr marL="0" indent="0">
              <a:buNone/>
            </a:pPr>
            <a:r>
              <a:rPr lang="el-GR" sz="2400" b="1" dirty="0">
                <a:solidFill>
                  <a:srgbClr val="7030A0"/>
                </a:solidFill>
                <a:ea typeface="Calibri"/>
                <a:cs typeface="Times New Roman"/>
              </a:rPr>
              <a:t>Ελεύθερο περιθώριο </a:t>
            </a:r>
            <a:r>
              <a:rPr lang="el-GR" sz="2400" dirty="0">
                <a:ea typeface="Calibri"/>
                <a:cs typeface="Times New Roman"/>
              </a:rPr>
              <a:t>(</a:t>
            </a:r>
            <a:r>
              <a:rPr lang="en-US" sz="2400" dirty="0">
                <a:ea typeface="Calibri"/>
                <a:cs typeface="Times New Roman"/>
              </a:rPr>
              <a:t>Free Slack</a:t>
            </a:r>
            <a:r>
              <a:rPr lang="el-GR" sz="2400" dirty="0">
                <a:ea typeface="Calibri"/>
                <a:cs typeface="Times New Roman"/>
              </a:rPr>
              <a:t>) της δραστηριότητας </a:t>
            </a:r>
            <a:r>
              <a:rPr lang="en-US" sz="2400" dirty="0">
                <a:latin typeface="Calibri" pitchFamily="34" charset="0"/>
                <a:ea typeface="Calibri"/>
                <a:cs typeface="Calibri" pitchFamily="34" charset="0"/>
              </a:rPr>
              <a:t>(</a:t>
            </a:r>
            <a:r>
              <a:rPr lang="en-US" sz="2400" dirty="0" err="1">
                <a:latin typeface="Calibri" pitchFamily="34" charset="0"/>
                <a:ea typeface="Calibri"/>
                <a:cs typeface="Calibri" pitchFamily="34" charset="0"/>
              </a:rPr>
              <a:t>i,j</a:t>
            </a:r>
            <a:r>
              <a:rPr lang="en-US" sz="2400" dirty="0">
                <a:latin typeface="Calibri" pitchFamily="34" charset="0"/>
                <a:ea typeface="Calibri"/>
                <a:cs typeface="Calibri" pitchFamily="34" charset="0"/>
              </a:rPr>
              <a:t>)</a:t>
            </a:r>
            <a:endParaRPr lang="en-US" sz="2400" dirty="0">
              <a:ea typeface="Calibri"/>
              <a:cs typeface="Times New Roman"/>
            </a:endParaRPr>
          </a:p>
          <a:p>
            <a:pPr marL="0" indent="0" algn="ctr">
              <a:buNone/>
            </a:pPr>
            <a:r>
              <a:rPr lang="en-US" sz="2400" dirty="0" err="1">
                <a:latin typeface="Calibri" pitchFamily="34" charset="0"/>
                <a:cs typeface="Calibri" pitchFamily="34" charset="0"/>
              </a:rPr>
              <a:t>FS</a:t>
            </a:r>
            <a:r>
              <a:rPr lang="en-US" sz="2400" baseline="-25000" dirty="0" err="1">
                <a:latin typeface="Calibri" pitchFamily="34" charset="0"/>
                <a:cs typeface="Calibri" pitchFamily="34" charset="0"/>
              </a:rPr>
              <a:t>ij</a:t>
            </a:r>
            <a:r>
              <a:rPr lang="en-US" sz="2400" dirty="0">
                <a:latin typeface="Calibri" pitchFamily="34" charset="0"/>
                <a:cs typeface="Calibri" pitchFamily="34" charset="0"/>
              </a:rPr>
              <a:t> = Free Slack for Task (</a:t>
            </a:r>
            <a:r>
              <a:rPr lang="en-US" sz="2400" dirty="0" err="1">
                <a:latin typeface="Calibri" pitchFamily="34" charset="0"/>
                <a:cs typeface="Calibri" pitchFamily="34" charset="0"/>
              </a:rPr>
              <a:t>i,j</a:t>
            </a:r>
            <a:r>
              <a:rPr lang="en-US" sz="2400" dirty="0">
                <a:latin typeface="Calibri" pitchFamily="34" charset="0"/>
                <a:cs typeface="Calibri" pitchFamily="34" charset="0"/>
              </a:rPr>
              <a:t>) =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E</a:t>
            </a:r>
            <a:r>
              <a:rPr lang="en-US" sz="2400" baseline="-25000" dirty="0" err="1">
                <a:latin typeface="Calibri" pitchFamily="34" charset="0"/>
                <a:cs typeface="Calibri" pitchFamily="34" charset="0"/>
              </a:rPr>
              <a:t>j</a:t>
            </a:r>
            <a:r>
              <a:rPr lang="en-US" sz="2400" dirty="0">
                <a:latin typeface="Calibri" pitchFamily="34" charset="0"/>
                <a:cs typeface="Calibri" pitchFamily="34" charset="0"/>
              </a:rPr>
              <a:t>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E</a:t>
            </a:r>
            <a:r>
              <a:rPr lang="en-US" sz="2400" baseline="-25000" dirty="0" err="1">
                <a:latin typeface="Calibri" pitchFamily="34" charset="0"/>
                <a:cs typeface="Calibri" pitchFamily="34" charset="0"/>
              </a:rPr>
              <a:t>i</a:t>
            </a:r>
            <a:r>
              <a:rPr lang="en-US" sz="2400" dirty="0">
                <a:latin typeface="Calibri" pitchFamily="34" charset="0"/>
                <a:cs typeface="Calibri" pitchFamily="34" charset="0"/>
              </a:rPr>
              <a:t> – </a:t>
            </a:r>
            <a:r>
              <a:rPr lang="en-US" sz="2400" dirty="0" err="1" smtClean="0">
                <a:latin typeface="Calibri" pitchFamily="34" charset="0"/>
                <a:cs typeface="Calibri" pitchFamily="34" charset="0"/>
              </a:rPr>
              <a:t>d</a:t>
            </a:r>
            <a:r>
              <a:rPr lang="en-US" sz="2400" baseline="-25000" dirty="0" err="1" smtClean="0">
                <a:latin typeface="Calibri" pitchFamily="34" charset="0"/>
                <a:cs typeface="Calibri" pitchFamily="34" charset="0"/>
              </a:rPr>
              <a:t>ij</a:t>
            </a:r>
            <a:endParaRPr lang="el-GR" sz="2400" dirty="0">
              <a:latin typeface="Calibri" pitchFamily="34" charset="0"/>
              <a:cs typeface="Calibri" pitchFamily="34" charset="0"/>
            </a:endParaRPr>
          </a:p>
          <a:p>
            <a:pPr marL="0" indent="0">
              <a:buNone/>
            </a:pPr>
            <a:r>
              <a:rPr lang="el-GR" sz="2400" b="1" dirty="0">
                <a:solidFill>
                  <a:srgbClr val="7030A0"/>
                </a:solidFill>
                <a:ea typeface="Calibri"/>
                <a:cs typeface="Times New Roman"/>
              </a:rPr>
              <a:t>Περιθώριο ασφάλειας </a:t>
            </a:r>
            <a:r>
              <a:rPr lang="el-GR" sz="2400" dirty="0">
                <a:solidFill>
                  <a:prstClr val="black"/>
                </a:solidFill>
                <a:ea typeface="Calibri"/>
                <a:cs typeface="Times New Roman"/>
              </a:rPr>
              <a:t>(</a:t>
            </a:r>
            <a:r>
              <a:rPr lang="en-US" sz="2400" dirty="0">
                <a:ea typeface="Calibri"/>
                <a:cs typeface="Times New Roman"/>
              </a:rPr>
              <a:t>Safety Slack</a:t>
            </a:r>
            <a:r>
              <a:rPr lang="el-GR" sz="2400" dirty="0">
                <a:ea typeface="Calibri"/>
                <a:cs typeface="Times New Roman"/>
              </a:rPr>
              <a:t>) της δραστηριότητας </a:t>
            </a:r>
            <a:r>
              <a:rPr lang="en-US" sz="2400" dirty="0">
                <a:latin typeface="Calibri" pitchFamily="34" charset="0"/>
                <a:ea typeface="Calibri"/>
                <a:cs typeface="Calibri" pitchFamily="34" charset="0"/>
              </a:rPr>
              <a:t>(</a:t>
            </a:r>
            <a:r>
              <a:rPr lang="en-US" sz="2400" dirty="0" err="1">
                <a:latin typeface="Calibri" pitchFamily="34" charset="0"/>
                <a:ea typeface="Calibri"/>
                <a:cs typeface="Calibri" pitchFamily="34" charset="0"/>
              </a:rPr>
              <a:t>i,j</a:t>
            </a:r>
            <a:r>
              <a:rPr lang="en-US" sz="2400" dirty="0">
                <a:latin typeface="Calibri" pitchFamily="34" charset="0"/>
                <a:ea typeface="Calibri"/>
                <a:cs typeface="Calibri" pitchFamily="34" charset="0"/>
              </a:rPr>
              <a:t>)</a:t>
            </a:r>
            <a:endParaRPr lang="el-GR" sz="2400" dirty="0">
              <a:latin typeface="Calibri" pitchFamily="34" charset="0"/>
              <a:cs typeface="Calibri" pitchFamily="34" charset="0"/>
            </a:endParaRPr>
          </a:p>
          <a:p>
            <a:pPr marL="0" indent="0" algn="ctr">
              <a:buNone/>
            </a:pPr>
            <a:r>
              <a:rPr lang="en-US" sz="2400" dirty="0" err="1">
                <a:latin typeface="Calibri" pitchFamily="34" charset="0"/>
                <a:cs typeface="Calibri" pitchFamily="34" charset="0"/>
              </a:rPr>
              <a:t>SS</a:t>
            </a:r>
            <a:r>
              <a:rPr lang="en-US" sz="2400" baseline="-25000" dirty="0" err="1">
                <a:latin typeface="Calibri" pitchFamily="34" charset="0"/>
                <a:cs typeface="Calibri" pitchFamily="34" charset="0"/>
              </a:rPr>
              <a:t>ij</a:t>
            </a:r>
            <a:r>
              <a:rPr lang="en-US" sz="2400" dirty="0">
                <a:latin typeface="Calibri" pitchFamily="34" charset="0"/>
                <a:cs typeface="Calibri" pitchFamily="34" charset="0"/>
              </a:rPr>
              <a:t> = Safety Slack for Task (</a:t>
            </a:r>
            <a:r>
              <a:rPr lang="en-US" sz="2400" dirty="0" err="1">
                <a:latin typeface="Calibri" pitchFamily="34" charset="0"/>
                <a:cs typeface="Calibri" pitchFamily="34" charset="0"/>
              </a:rPr>
              <a:t>i,j</a:t>
            </a:r>
            <a:r>
              <a:rPr lang="en-US" sz="2400" dirty="0">
                <a:latin typeface="Calibri" pitchFamily="34" charset="0"/>
                <a:cs typeface="Calibri" pitchFamily="34" charset="0"/>
              </a:rPr>
              <a:t>) =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L</a:t>
            </a:r>
            <a:r>
              <a:rPr lang="en-US" sz="2400" baseline="-25000" dirty="0" err="1">
                <a:latin typeface="Calibri" pitchFamily="34" charset="0"/>
                <a:cs typeface="Calibri" pitchFamily="34" charset="0"/>
              </a:rPr>
              <a:t>j</a:t>
            </a:r>
            <a:r>
              <a:rPr lang="en-US" sz="2400" dirty="0">
                <a:latin typeface="Calibri" pitchFamily="34" charset="0"/>
                <a:cs typeface="Calibri" pitchFamily="34" charset="0"/>
              </a:rPr>
              <a:t> -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L</a:t>
            </a:r>
            <a:r>
              <a:rPr lang="en-US" sz="2400" baseline="-25000" dirty="0" err="1">
                <a:latin typeface="Calibri" pitchFamily="34" charset="0"/>
                <a:cs typeface="Calibri" pitchFamily="34" charset="0"/>
              </a:rPr>
              <a:t>i</a:t>
            </a:r>
            <a:r>
              <a:rPr lang="en-US" sz="2400" dirty="0">
                <a:latin typeface="Calibri" pitchFamily="34" charset="0"/>
                <a:cs typeface="Calibri" pitchFamily="34" charset="0"/>
              </a:rPr>
              <a:t> – </a:t>
            </a:r>
            <a:r>
              <a:rPr lang="en-US" sz="2400" dirty="0" err="1" smtClean="0">
                <a:latin typeface="Calibri" pitchFamily="34" charset="0"/>
                <a:cs typeface="Calibri" pitchFamily="34" charset="0"/>
              </a:rPr>
              <a:t>d</a:t>
            </a:r>
            <a:r>
              <a:rPr lang="en-US" sz="2400" baseline="-25000" dirty="0" err="1" smtClean="0">
                <a:latin typeface="Calibri" pitchFamily="34" charset="0"/>
                <a:cs typeface="Calibri" pitchFamily="34" charset="0"/>
              </a:rPr>
              <a:t>ij</a:t>
            </a:r>
            <a:endParaRPr lang="el-GR" sz="2400" dirty="0">
              <a:latin typeface="Calibri" pitchFamily="34" charset="0"/>
              <a:cs typeface="Calibri" pitchFamily="34" charset="0"/>
            </a:endParaRPr>
          </a:p>
          <a:p>
            <a:pPr marL="0" indent="0">
              <a:buNone/>
            </a:pPr>
            <a:r>
              <a:rPr lang="el-GR" sz="2400" b="1" dirty="0">
                <a:solidFill>
                  <a:srgbClr val="7030A0"/>
                </a:solidFill>
                <a:ea typeface="Calibri"/>
                <a:cs typeface="Times New Roman"/>
              </a:rPr>
              <a:t>Ανεξάρτητο περιθώριο </a:t>
            </a:r>
            <a:r>
              <a:rPr lang="el-GR" sz="2400" dirty="0">
                <a:ea typeface="Calibri"/>
                <a:cs typeface="Times New Roman"/>
              </a:rPr>
              <a:t>(</a:t>
            </a:r>
            <a:r>
              <a:rPr lang="en-GB" sz="2400" dirty="0">
                <a:ea typeface="Calibri"/>
                <a:cs typeface="Times New Roman"/>
              </a:rPr>
              <a:t>Independent Slack</a:t>
            </a:r>
            <a:r>
              <a:rPr lang="el-GR" sz="2400" dirty="0">
                <a:ea typeface="Calibri"/>
                <a:cs typeface="Times New Roman"/>
              </a:rPr>
              <a:t>) της δραστηριότητας </a:t>
            </a:r>
            <a:r>
              <a:rPr lang="en-US" sz="2400" dirty="0">
                <a:latin typeface="Calibri" pitchFamily="34" charset="0"/>
                <a:ea typeface="Calibri"/>
                <a:cs typeface="Calibri" pitchFamily="34" charset="0"/>
              </a:rPr>
              <a:t>(</a:t>
            </a:r>
            <a:r>
              <a:rPr lang="en-US" sz="2400" dirty="0" err="1">
                <a:latin typeface="Calibri" pitchFamily="34" charset="0"/>
                <a:ea typeface="Calibri"/>
                <a:cs typeface="Calibri" pitchFamily="34" charset="0"/>
              </a:rPr>
              <a:t>i,j</a:t>
            </a:r>
            <a:r>
              <a:rPr lang="en-US" sz="2400" dirty="0">
                <a:latin typeface="Calibri" pitchFamily="34" charset="0"/>
                <a:ea typeface="Calibri"/>
                <a:cs typeface="Calibri" pitchFamily="34" charset="0"/>
              </a:rPr>
              <a:t>)</a:t>
            </a:r>
            <a:endParaRPr lang="el-GR" sz="2400" dirty="0">
              <a:latin typeface="Calibri" pitchFamily="34" charset="0"/>
              <a:cs typeface="Calibri" pitchFamily="34" charset="0"/>
            </a:endParaRPr>
          </a:p>
          <a:p>
            <a:pPr marL="0" indent="0" algn="ctr">
              <a:buNone/>
            </a:pPr>
            <a:r>
              <a:rPr lang="en-US" sz="2400" dirty="0" err="1">
                <a:latin typeface="Calibri" pitchFamily="34" charset="0"/>
                <a:cs typeface="Calibri" pitchFamily="34" charset="0"/>
              </a:rPr>
              <a:t>IS</a:t>
            </a:r>
            <a:r>
              <a:rPr lang="en-US" sz="2400" baseline="-25000" dirty="0" err="1">
                <a:latin typeface="Calibri" pitchFamily="34" charset="0"/>
                <a:cs typeface="Calibri" pitchFamily="34" charset="0"/>
              </a:rPr>
              <a:t>ij</a:t>
            </a:r>
            <a:r>
              <a:rPr lang="en-US" sz="2400" dirty="0">
                <a:latin typeface="Calibri" pitchFamily="34" charset="0"/>
                <a:cs typeface="Calibri" pitchFamily="34" charset="0"/>
              </a:rPr>
              <a:t> = Independent Slack for Task (</a:t>
            </a:r>
            <a:r>
              <a:rPr lang="en-US" sz="2400" dirty="0" err="1">
                <a:latin typeface="Calibri" pitchFamily="34" charset="0"/>
                <a:cs typeface="Calibri" pitchFamily="34" charset="0"/>
              </a:rPr>
              <a:t>i,j</a:t>
            </a:r>
            <a:r>
              <a:rPr lang="en-US" sz="2400" dirty="0">
                <a:latin typeface="Calibri" pitchFamily="34" charset="0"/>
                <a:cs typeface="Calibri" pitchFamily="34" charset="0"/>
              </a:rPr>
              <a:t>) = max (0,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E</a:t>
            </a:r>
            <a:r>
              <a:rPr lang="en-US" sz="2400" baseline="-25000" dirty="0" err="1">
                <a:latin typeface="Calibri" pitchFamily="34" charset="0"/>
                <a:cs typeface="Calibri" pitchFamily="34" charset="0"/>
              </a:rPr>
              <a:t>j</a:t>
            </a:r>
            <a:r>
              <a:rPr lang="en-US" sz="2400" dirty="0">
                <a:latin typeface="Calibri" pitchFamily="34" charset="0"/>
                <a:cs typeface="Calibri" pitchFamily="34" charset="0"/>
              </a:rPr>
              <a:t> -</a:t>
            </a:r>
            <a:r>
              <a:rPr lang="en-US" sz="2400" dirty="0" err="1">
                <a:latin typeface="Calibri" pitchFamily="34" charset="0"/>
                <a:cs typeface="Calibri" pitchFamily="34" charset="0"/>
              </a:rPr>
              <a:t>T</a:t>
            </a:r>
            <a:r>
              <a:rPr lang="en-US" sz="2400" baseline="30000" dirty="0" err="1">
                <a:latin typeface="Calibri" pitchFamily="34" charset="0"/>
                <a:cs typeface="Calibri" pitchFamily="34" charset="0"/>
              </a:rPr>
              <a:t>L</a:t>
            </a:r>
            <a:r>
              <a:rPr lang="en-US" sz="2400" baseline="-25000" dirty="0" err="1">
                <a:latin typeface="Calibri" pitchFamily="34" charset="0"/>
                <a:cs typeface="Calibri" pitchFamily="34" charset="0"/>
              </a:rPr>
              <a:t>i</a:t>
            </a:r>
            <a:r>
              <a:rPr lang="en-US" sz="2400" dirty="0">
                <a:latin typeface="Calibri" pitchFamily="34" charset="0"/>
                <a:cs typeface="Calibri" pitchFamily="34" charset="0"/>
              </a:rPr>
              <a:t> - </a:t>
            </a:r>
            <a:r>
              <a:rPr lang="en-US" sz="2400" dirty="0" err="1">
                <a:latin typeface="Calibri" pitchFamily="34" charset="0"/>
                <a:cs typeface="Calibri" pitchFamily="34" charset="0"/>
              </a:rPr>
              <a:t>d</a:t>
            </a:r>
            <a:r>
              <a:rPr lang="en-US" sz="2400" baseline="-25000" dirty="0" err="1">
                <a:latin typeface="Calibri" pitchFamily="34" charset="0"/>
                <a:cs typeface="Calibri" pitchFamily="34" charset="0"/>
              </a:rPr>
              <a:t>ij</a:t>
            </a:r>
            <a:r>
              <a:rPr lang="en-US" sz="2400" dirty="0">
                <a:latin typeface="Calibri" pitchFamily="34" charset="0"/>
                <a:cs typeface="Calibri" pitchFamily="34" charset="0"/>
              </a:rPr>
              <a:t>)</a:t>
            </a:r>
            <a:endParaRPr lang="el-GR" sz="2400" dirty="0">
              <a:latin typeface="Calibri" pitchFamily="34" charset="0"/>
              <a:cs typeface="Calibri" pitchFamily="34" charset="0"/>
            </a:endParaRPr>
          </a:p>
          <a:p>
            <a:endParaRPr lang="el-GR" sz="24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9197484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080120"/>
          </a:xfrm>
        </p:spPr>
        <p:txBody>
          <a:bodyPr>
            <a:noAutofit/>
          </a:bodyPr>
          <a:lstStyle/>
          <a:p>
            <a:pPr marL="198438" indent="92075" defTabSz="669925" eaLnBrk="0" hangingPunct="0">
              <a:tabLst>
                <a:tab pos="457200" algn="l"/>
              </a:tabLst>
            </a:pPr>
            <a:r>
              <a:rPr lang="el-GR" dirty="0"/>
              <a:t>Η </a:t>
            </a:r>
            <a:r>
              <a:rPr lang="en-US" dirty="0"/>
              <a:t>CPM </a:t>
            </a:r>
            <a:r>
              <a:rPr lang="el-GR" dirty="0" smtClean="0"/>
              <a:t>σε δίκτυα </a:t>
            </a:r>
            <a:r>
              <a:rPr lang="fr-FR" dirty="0" smtClean="0"/>
              <a:t>AOA</a:t>
            </a:r>
            <a:r>
              <a:rPr lang="el-GR" dirty="0" smtClean="0"/>
              <a:t> (1 από 3)</a:t>
            </a:r>
            <a:endParaRPr lang="el-GR" dirty="0">
              <a:latin typeface="+mn-lt"/>
              <a:cs typeface="Times New Roman" pitchFamily="18" charset="0"/>
            </a:endParaRPr>
          </a:p>
        </p:txBody>
      </p:sp>
      <p:sp>
        <p:nvSpPr>
          <p:cNvPr id="2" name="Ορθογώνιο 1"/>
          <p:cNvSpPr/>
          <p:nvPr/>
        </p:nvSpPr>
        <p:spPr>
          <a:xfrm>
            <a:off x="467544" y="1052736"/>
            <a:ext cx="8280920" cy="2419124"/>
          </a:xfrm>
          <a:prstGeom prst="rect">
            <a:avLst/>
          </a:prstGeom>
        </p:spPr>
        <p:txBody>
          <a:bodyPr wrap="square">
            <a:spAutoFit/>
          </a:bodyPr>
          <a:lstStyle/>
          <a:p>
            <a:r>
              <a:rPr lang="el-GR" sz="2400" dirty="0"/>
              <a:t>Το έργο αποτελείται </a:t>
            </a:r>
            <a:r>
              <a:rPr lang="el-GR" sz="2400" dirty="0" smtClean="0"/>
              <a:t>από: </a:t>
            </a:r>
            <a:endParaRPr lang="el-GR" sz="2400" dirty="0"/>
          </a:p>
          <a:p>
            <a:pPr marL="342900" indent="-342900">
              <a:buFont typeface="Arial" panose="020B0604020202020204" pitchFamily="34" charset="0"/>
              <a:buChar char="•"/>
            </a:pPr>
            <a:r>
              <a:rPr lang="el-GR" sz="2400" dirty="0"/>
              <a:t>4 γεγονότα (κόμβους): </a:t>
            </a:r>
            <a:r>
              <a:rPr lang="en-US" sz="2400" dirty="0"/>
              <a:t>START -1-2-END</a:t>
            </a:r>
            <a:r>
              <a:rPr lang="el-GR" sz="2400" dirty="0"/>
              <a:t> και</a:t>
            </a:r>
          </a:p>
          <a:p>
            <a:pPr marL="342900" indent="-342900">
              <a:buFont typeface="Arial" panose="020B0604020202020204" pitchFamily="34" charset="0"/>
              <a:buChar char="•"/>
            </a:pPr>
            <a:r>
              <a:rPr lang="el-GR" sz="2400" dirty="0"/>
              <a:t>5 δραστηριότητες: </a:t>
            </a:r>
            <a:r>
              <a:rPr lang="en-US" sz="2400" dirty="0"/>
              <a:t>A (START,2) –B (START,1) – C (2,END) – D (1,END) – </a:t>
            </a:r>
            <a:r>
              <a:rPr lang="el-GR" sz="2400" dirty="0"/>
              <a:t>ΠΛΑΣΜΑΤΙΚΗ (1,2)</a:t>
            </a:r>
          </a:p>
          <a:p>
            <a:pPr marL="342900" indent="-342900" algn="just">
              <a:lnSpc>
                <a:spcPct val="115000"/>
              </a:lnSpc>
              <a:spcAft>
                <a:spcPts val="600"/>
              </a:spcAft>
              <a:buFont typeface="Arial" panose="020B0604020202020204" pitchFamily="34" charset="0"/>
              <a:buChar char="•"/>
            </a:pPr>
            <a:r>
              <a:rPr lang="el-GR" sz="2400" dirty="0"/>
              <a:t>Αν </a:t>
            </a:r>
            <a:r>
              <a:rPr lang="en-US" sz="2400" dirty="0" err="1"/>
              <a:t>d</a:t>
            </a:r>
            <a:r>
              <a:rPr lang="en-US" sz="2400" baseline="-25000" dirty="0" err="1"/>
              <a:t>ij</a:t>
            </a:r>
            <a:r>
              <a:rPr lang="en-US" sz="2400" dirty="0"/>
              <a:t> </a:t>
            </a:r>
            <a:r>
              <a:rPr lang="el-GR" sz="2400" dirty="0"/>
              <a:t>η διάρκεια της δραστηριότητας </a:t>
            </a:r>
            <a:r>
              <a:rPr lang="en-US" sz="2400" dirty="0"/>
              <a:t>(</a:t>
            </a:r>
            <a:r>
              <a:rPr lang="en-US" sz="2400" dirty="0" err="1"/>
              <a:t>i,j</a:t>
            </a:r>
            <a:r>
              <a:rPr lang="en-US" sz="2400" dirty="0"/>
              <a:t>), </a:t>
            </a:r>
            <a:r>
              <a:rPr lang="el-GR" sz="2400" dirty="0"/>
              <a:t>ο </a:t>
            </a:r>
            <a:r>
              <a:rPr lang="el-GR" sz="2400" dirty="0" err="1"/>
              <a:t>νωρίτερος</a:t>
            </a:r>
            <a:r>
              <a:rPr lang="el-GR" sz="2400" dirty="0"/>
              <a:t> χρόνος έναρξης του γεγονότος </a:t>
            </a:r>
            <a:r>
              <a:rPr lang="en-US" sz="2400" dirty="0"/>
              <a:t>j </a:t>
            </a:r>
            <a:r>
              <a:rPr lang="el-GR" sz="2400" dirty="0"/>
              <a:t>είναι:   </a:t>
            </a:r>
            <a:r>
              <a:rPr lang="en-US" sz="2400" b="1" dirty="0" err="1"/>
              <a:t>T</a:t>
            </a:r>
            <a:r>
              <a:rPr lang="en-US" sz="2400" b="1" baseline="30000" dirty="0" err="1"/>
              <a:t>E</a:t>
            </a:r>
            <a:r>
              <a:rPr lang="en-US" sz="2400" b="1" baseline="-25000" dirty="0" err="1"/>
              <a:t>j</a:t>
            </a:r>
            <a:r>
              <a:rPr lang="en-US" sz="2400" b="1" dirty="0"/>
              <a:t> = max (</a:t>
            </a:r>
            <a:r>
              <a:rPr lang="en-US" sz="2400" b="1" dirty="0" err="1"/>
              <a:t>T</a:t>
            </a:r>
            <a:r>
              <a:rPr lang="en-US" sz="2400" b="1" baseline="30000" dirty="0" err="1"/>
              <a:t>E</a:t>
            </a:r>
            <a:r>
              <a:rPr lang="en-US" sz="2400" b="1" baseline="-25000" dirty="0" err="1"/>
              <a:t>i</a:t>
            </a:r>
            <a:r>
              <a:rPr lang="en-US" sz="2400" b="1" dirty="0"/>
              <a:t> + </a:t>
            </a:r>
            <a:r>
              <a:rPr lang="en-US" sz="2400" b="1" dirty="0" err="1"/>
              <a:t>d</a:t>
            </a:r>
            <a:r>
              <a:rPr lang="en-US" sz="2400" b="1" baseline="-25000" dirty="0" err="1"/>
              <a:t>ij</a:t>
            </a:r>
            <a:r>
              <a:rPr lang="en-US" sz="2400" b="1" dirty="0"/>
              <a:t>)</a:t>
            </a:r>
            <a:r>
              <a:rPr lang="en-US" sz="2400" dirty="0"/>
              <a:t> </a:t>
            </a:r>
            <a:endParaRPr lang="el-GR" sz="2400" dirty="0"/>
          </a:p>
        </p:txBody>
      </p:sp>
      <p:grpSp>
        <p:nvGrpSpPr>
          <p:cNvPr id="6" name="Ομάδα 5" descr="Μιλήσαμε από την αρχή για τους τρόπους αναπαράστασης των έργων με τη βοήθεια κόμβων και τόξων. Τώρα, θα εξετάσουμε την εφαρμογή της CPM σε δίκτυα AOA. Στην αριστερή πλευρά του δικτύου είναι ο κόμβος START από τον οποίο ξεκινά ένα βέλος πάνω αριστερά το οποίο οδηγεί στον κόμβο με αρίθμηση 2 και πάνω στο βέλος αναπαριστούμε τη δραστηριότητα A με διάρκεια 4 ημερών, ενώ από τον κόμβο START κάτω και δεξιά ένα βέλος, που αναπαριστά τη δραστηριότητα B με διάρκεια 2 ημέρες οδηγεί στο κόμβο με αρίθμηση 1. Οι κόμβοι 1 και 2 συνδέονται μεταξύ τους με διακεκομμένο βέλος που αρχίζει από τον 1 και τελειώνει στον 2 και αναπαριστά μια πλασματική δραστηριότητα για να μπορέσουμε να δηλώσουμε ότι η δραστηριότητα C με διάρκεια 7 ημέρες έχει προαπαιτούμενες τόσο τηνA, όσο και την B. Έτσι, από τον κόμβο 2 ξεκινά με κατεύθυνση κάτω και δεξιά το βέλος που αναπαριστά τη C το οποίο οδηγείται στο κόμβο END. Στον ίδιο κόμβο καταλήγει και το βέλος που αρχίζει από τον κόμβο 1 και αναπαριστά τη δραστηριότητα D με διάρκεια 10 ημερών. Κάθε κόμβος θεωρείται ως ένα γεγονός για το οποίο υπολογίζουμε το νωρίτερο χρόνο έναρξης, το οποίο συμβολίζουμε Τ με δείκτη j, η αρίθμηση του κόμβου και εκθέτη Ε που δηλώνει ότι κάνουμε το νωρίτερο (early) χρονοπρόγραμμα. "/>
          <p:cNvGrpSpPr/>
          <p:nvPr/>
        </p:nvGrpSpPr>
        <p:grpSpPr>
          <a:xfrm>
            <a:off x="1259632" y="3717032"/>
            <a:ext cx="6552728" cy="2427148"/>
            <a:chOff x="611560" y="3918399"/>
            <a:chExt cx="6552728" cy="2427148"/>
          </a:xfrm>
        </p:grpSpPr>
        <p:sp>
          <p:nvSpPr>
            <p:cNvPr id="7" name="Έλλειψη 6"/>
            <p:cNvSpPr/>
            <p:nvPr>
              <p:custDataLst>
                <p:tags r:id="rId2"/>
              </p:custDataLst>
            </p:nvPr>
          </p:nvSpPr>
          <p:spPr>
            <a:xfrm>
              <a:off x="611560" y="4519793"/>
              <a:ext cx="1584176" cy="925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START</a:t>
              </a:r>
              <a:endParaRPr lang="el-GR" b="1" dirty="0"/>
            </a:p>
          </p:txBody>
        </p:sp>
        <p:sp>
          <p:nvSpPr>
            <p:cNvPr id="8" name="Έλλειψη 7"/>
            <p:cNvSpPr/>
            <p:nvPr>
              <p:custDataLst>
                <p:tags r:id="rId3"/>
              </p:custDataLst>
            </p:nvPr>
          </p:nvSpPr>
          <p:spPr>
            <a:xfrm>
              <a:off x="3563888" y="3918399"/>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l-GR" b="1" dirty="0"/>
            </a:p>
          </p:txBody>
        </p:sp>
        <p:sp>
          <p:nvSpPr>
            <p:cNvPr id="9" name="Έλλειψη 8"/>
            <p:cNvSpPr/>
            <p:nvPr>
              <p:custDataLst>
                <p:tags r:id="rId4"/>
              </p:custDataLst>
            </p:nvPr>
          </p:nvSpPr>
          <p:spPr>
            <a:xfrm>
              <a:off x="3635896" y="5697475"/>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l-GR" b="1" dirty="0"/>
            </a:p>
          </p:txBody>
        </p:sp>
        <p:sp>
          <p:nvSpPr>
            <p:cNvPr id="11" name="Έλλειψη 10"/>
            <p:cNvSpPr/>
            <p:nvPr>
              <p:custDataLst>
                <p:tags r:id="rId5"/>
              </p:custDataLst>
            </p:nvPr>
          </p:nvSpPr>
          <p:spPr>
            <a:xfrm>
              <a:off x="5580112" y="4566471"/>
              <a:ext cx="1584176" cy="87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END</a:t>
              </a:r>
              <a:endParaRPr lang="el-GR" b="1" dirty="0"/>
            </a:p>
          </p:txBody>
        </p:sp>
        <p:cxnSp>
          <p:nvCxnSpPr>
            <p:cNvPr id="12" name="Ευθύγραμμο βέλος σύνδεσης 11"/>
            <p:cNvCxnSpPr>
              <a:stCxn id="7" idx="5"/>
              <a:endCxn id="9" idx="2"/>
            </p:cNvCxnSpPr>
            <p:nvPr/>
          </p:nvCxnSpPr>
          <p:spPr>
            <a:xfrm>
              <a:off x="1963739" y="5309698"/>
              <a:ext cx="1672157" cy="711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7" idx="7"/>
              <a:endCxn id="8" idx="2"/>
            </p:cNvCxnSpPr>
            <p:nvPr/>
          </p:nvCxnSpPr>
          <p:spPr>
            <a:xfrm flipV="1">
              <a:off x="1963739" y="4242435"/>
              <a:ext cx="1600149" cy="412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8" idx="6"/>
            </p:cNvCxnSpPr>
            <p:nvPr/>
          </p:nvCxnSpPr>
          <p:spPr>
            <a:xfrm>
              <a:off x="4211960" y="4242435"/>
              <a:ext cx="1533499" cy="554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9" idx="6"/>
              <a:endCxn id="11" idx="3"/>
            </p:cNvCxnSpPr>
            <p:nvPr/>
          </p:nvCxnSpPr>
          <p:spPr>
            <a:xfrm flipV="1">
              <a:off x="4283968" y="5316534"/>
              <a:ext cx="1528141" cy="704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9" idx="0"/>
              <a:endCxn id="8" idx="4"/>
            </p:cNvCxnSpPr>
            <p:nvPr/>
          </p:nvCxnSpPr>
          <p:spPr>
            <a:xfrm flipH="1" flipV="1">
              <a:off x="3887924" y="4566471"/>
              <a:ext cx="72008" cy="11310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6"/>
              </p:custDataLst>
            </p:nvPr>
          </p:nvSpPr>
          <p:spPr>
            <a:xfrm>
              <a:off x="4716339" y="4057769"/>
              <a:ext cx="561372" cy="369332"/>
            </a:xfrm>
            <a:prstGeom prst="rect">
              <a:avLst/>
            </a:prstGeom>
            <a:noFill/>
          </p:spPr>
          <p:txBody>
            <a:bodyPr wrap="none" rtlCol="0">
              <a:spAutoFit/>
            </a:bodyPr>
            <a:lstStyle/>
            <a:p>
              <a:r>
                <a:rPr lang="en-US" b="1" dirty="0" smtClean="0"/>
                <a:t>C</a:t>
              </a:r>
              <a:r>
                <a:rPr lang="el-GR" b="1" dirty="0" smtClean="0"/>
                <a:t>/7</a:t>
              </a:r>
              <a:endParaRPr lang="el-GR" b="1" dirty="0"/>
            </a:p>
          </p:txBody>
        </p:sp>
        <p:sp>
          <p:nvSpPr>
            <p:cNvPr id="18" name="TextBox 17"/>
            <p:cNvSpPr txBox="1"/>
            <p:nvPr>
              <p:custDataLst>
                <p:tags r:id="rId7"/>
              </p:custDataLst>
            </p:nvPr>
          </p:nvSpPr>
          <p:spPr>
            <a:xfrm>
              <a:off x="2195736" y="5697475"/>
              <a:ext cx="636622" cy="369332"/>
            </a:xfrm>
            <a:prstGeom prst="rect">
              <a:avLst/>
            </a:prstGeom>
            <a:noFill/>
          </p:spPr>
          <p:txBody>
            <a:bodyPr wrap="square" rtlCol="0">
              <a:spAutoFit/>
            </a:bodyPr>
            <a:lstStyle/>
            <a:p>
              <a:r>
                <a:rPr lang="en-US" b="1" dirty="0" smtClean="0"/>
                <a:t>B</a:t>
              </a:r>
              <a:r>
                <a:rPr lang="el-GR" b="1" dirty="0" smtClean="0"/>
                <a:t>/2</a:t>
              </a:r>
              <a:endParaRPr lang="el-GR" b="1" dirty="0"/>
            </a:p>
          </p:txBody>
        </p:sp>
        <p:sp>
          <p:nvSpPr>
            <p:cNvPr id="19" name="TextBox 18"/>
            <p:cNvSpPr txBox="1"/>
            <p:nvPr>
              <p:custDataLst>
                <p:tags r:id="rId8"/>
              </p:custDataLst>
            </p:nvPr>
          </p:nvSpPr>
          <p:spPr>
            <a:xfrm>
              <a:off x="2120647" y="4015912"/>
              <a:ext cx="556563" cy="369332"/>
            </a:xfrm>
            <a:prstGeom prst="rect">
              <a:avLst/>
            </a:prstGeom>
            <a:noFill/>
          </p:spPr>
          <p:txBody>
            <a:bodyPr wrap="none" rtlCol="0">
              <a:spAutoFit/>
            </a:bodyPr>
            <a:lstStyle/>
            <a:p>
              <a:r>
                <a:rPr lang="en-US" b="1" dirty="0" smtClean="0"/>
                <a:t>A</a:t>
              </a:r>
              <a:r>
                <a:rPr lang="el-GR" b="1" dirty="0" smtClean="0"/>
                <a:t>/4</a:t>
              </a:r>
              <a:endParaRPr lang="el-GR" b="1" dirty="0"/>
            </a:p>
          </p:txBody>
        </p:sp>
        <p:sp>
          <p:nvSpPr>
            <p:cNvPr id="20" name="TextBox 19"/>
            <p:cNvSpPr txBox="1"/>
            <p:nvPr>
              <p:custDataLst>
                <p:tags r:id="rId9"/>
              </p:custDataLst>
            </p:nvPr>
          </p:nvSpPr>
          <p:spPr>
            <a:xfrm>
              <a:off x="5038214" y="5712664"/>
              <a:ext cx="707245" cy="369332"/>
            </a:xfrm>
            <a:prstGeom prst="rect">
              <a:avLst/>
            </a:prstGeom>
            <a:noFill/>
          </p:spPr>
          <p:txBody>
            <a:bodyPr wrap="none" rtlCol="0">
              <a:spAutoFit/>
            </a:bodyPr>
            <a:lstStyle/>
            <a:p>
              <a:r>
                <a:rPr lang="en-US" b="1" dirty="0" smtClean="0"/>
                <a:t>D</a:t>
              </a:r>
              <a:r>
                <a:rPr lang="el-GR" b="1" dirty="0" smtClean="0"/>
                <a:t>/10</a:t>
              </a:r>
              <a:endParaRPr lang="el-GR" b="1" dirty="0"/>
            </a:p>
          </p:txBody>
        </p:sp>
      </p:gr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080120"/>
          </a:xfrm>
        </p:spPr>
        <p:txBody>
          <a:bodyPr>
            <a:noAutofit/>
          </a:bodyPr>
          <a:lstStyle/>
          <a:p>
            <a:pPr marL="198438" indent="92075" defTabSz="669925" eaLnBrk="0" hangingPunct="0">
              <a:tabLst>
                <a:tab pos="457200" algn="l"/>
              </a:tabLst>
            </a:pPr>
            <a:r>
              <a:rPr lang="el-GR" dirty="0"/>
              <a:t>Η </a:t>
            </a:r>
            <a:r>
              <a:rPr lang="en-US" dirty="0"/>
              <a:t>CPM </a:t>
            </a:r>
            <a:r>
              <a:rPr lang="el-GR" dirty="0"/>
              <a:t>σε δίκτυα </a:t>
            </a:r>
            <a:r>
              <a:rPr lang="fr-FR" dirty="0"/>
              <a:t>AOA</a:t>
            </a:r>
            <a:r>
              <a:rPr lang="el-GR" dirty="0"/>
              <a:t> </a:t>
            </a:r>
            <a:r>
              <a:rPr lang="el-GR" dirty="0" smtClean="0"/>
              <a:t>(2 </a:t>
            </a:r>
            <a:r>
              <a:rPr lang="el-GR" dirty="0"/>
              <a:t>από 3)</a:t>
            </a:r>
            <a:endParaRPr lang="el-GR" dirty="0">
              <a:latin typeface="+mn-lt"/>
              <a:cs typeface="Times New Roman" pitchFamily="18" charset="0"/>
            </a:endParaRPr>
          </a:p>
        </p:txBody>
      </p:sp>
      <p:sp>
        <p:nvSpPr>
          <p:cNvPr id="2" name="Ορθογώνιο 1"/>
          <p:cNvSpPr/>
          <p:nvPr/>
        </p:nvSpPr>
        <p:spPr>
          <a:xfrm>
            <a:off x="467544" y="1196752"/>
            <a:ext cx="8280920" cy="1569660"/>
          </a:xfrm>
          <a:prstGeom prst="rect">
            <a:avLst/>
          </a:prstGeom>
        </p:spPr>
        <p:txBody>
          <a:bodyPr wrap="square">
            <a:spAutoFit/>
          </a:bodyPr>
          <a:lstStyle/>
          <a:p>
            <a:r>
              <a:rPr lang="el-GR" sz="2400" dirty="0"/>
              <a:t>Οι διαδρομές στο δίκτυο είναι:</a:t>
            </a:r>
            <a:endParaRPr lang="en-US" sz="2400" dirty="0"/>
          </a:p>
          <a:p>
            <a:pPr marL="342900" indent="-342900">
              <a:buFont typeface="Arial" panose="020B0604020202020204" pitchFamily="34" charset="0"/>
              <a:buChar char="•"/>
            </a:pPr>
            <a:r>
              <a:rPr lang="en-US" sz="2400" dirty="0"/>
              <a:t>T</a:t>
            </a:r>
            <a:r>
              <a:rPr lang="en-US" sz="2400" baseline="30000" dirty="0"/>
              <a:t>E</a:t>
            </a:r>
            <a:r>
              <a:rPr lang="en-US" sz="2400" baseline="-25000" dirty="0"/>
              <a:t>START</a:t>
            </a:r>
            <a:r>
              <a:rPr lang="en-US" sz="2400" dirty="0"/>
              <a:t>=0, T</a:t>
            </a:r>
            <a:r>
              <a:rPr lang="en-US" sz="2400" baseline="30000" dirty="0"/>
              <a:t>E</a:t>
            </a:r>
            <a:r>
              <a:rPr lang="en-US" sz="2400" baseline="-25000" dirty="0"/>
              <a:t>1</a:t>
            </a:r>
            <a:r>
              <a:rPr lang="en-US" sz="2400" dirty="0"/>
              <a:t>=</a:t>
            </a:r>
            <a:r>
              <a:rPr lang="en-US" sz="2400" dirty="0" err="1"/>
              <a:t>T</a:t>
            </a:r>
            <a:r>
              <a:rPr lang="en-US" sz="2400" baseline="30000" dirty="0" err="1"/>
              <a:t>E</a:t>
            </a:r>
            <a:r>
              <a:rPr lang="en-US" sz="2400" baseline="-25000" dirty="0" err="1"/>
              <a:t>START</a:t>
            </a:r>
            <a:r>
              <a:rPr lang="en-US" sz="2400" dirty="0" err="1"/>
              <a:t>+d</a:t>
            </a:r>
            <a:r>
              <a:rPr lang="en-US" sz="2400" baseline="-25000" dirty="0" err="1"/>
              <a:t>B</a:t>
            </a:r>
            <a:r>
              <a:rPr lang="en-US" sz="2400" dirty="0"/>
              <a:t> =0+2=2</a:t>
            </a:r>
          </a:p>
          <a:p>
            <a:pPr marL="342900" indent="-342900">
              <a:buFont typeface="Arial" panose="020B0604020202020204" pitchFamily="34" charset="0"/>
              <a:buChar char="•"/>
            </a:pPr>
            <a:r>
              <a:rPr lang="en-US" sz="2400" dirty="0"/>
              <a:t>T</a:t>
            </a:r>
            <a:r>
              <a:rPr lang="en-US" sz="2400" baseline="30000" dirty="0"/>
              <a:t>E</a:t>
            </a:r>
            <a:r>
              <a:rPr lang="en-US" sz="2400" baseline="-25000" dirty="0"/>
              <a:t>2</a:t>
            </a:r>
            <a:r>
              <a:rPr lang="en-US" sz="2400" dirty="0"/>
              <a:t>=max{</a:t>
            </a:r>
            <a:r>
              <a:rPr lang="en-US" sz="2400" dirty="0" err="1"/>
              <a:t>T</a:t>
            </a:r>
            <a:r>
              <a:rPr lang="en-US" sz="2400" baseline="30000" dirty="0" err="1"/>
              <a:t>E</a:t>
            </a:r>
            <a:r>
              <a:rPr lang="en-US" sz="2400" baseline="-25000" dirty="0" err="1"/>
              <a:t>START</a:t>
            </a:r>
            <a:r>
              <a:rPr lang="en-US" sz="2400" dirty="0" err="1"/>
              <a:t>+d</a:t>
            </a:r>
            <a:r>
              <a:rPr lang="en-US" sz="2400" baseline="-25000" dirty="0" err="1"/>
              <a:t>A</a:t>
            </a:r>
            <a:r>
              <a:rPr lang="en-US" sz="2400" dirty="0"/>
              <a:t>, T</a:t>
            </a:r>
            <a:r>
              <a:rPr lang="en-US" sz="2400" baseline="30000" dirty="0"/>
              <a:t>E</a:t>
            </a:r>
            <a:r>
              <a:rPr lang="en-US" sz="2400" baseline="-25000" dirty="0"/>
              <a:t>1</a:t>
            </a:r>
            <a:r>
              <a:rPr lang="en-US" sz="2400" dirty="0"/>
              <a:t>+d</a:t>
            </a:r>
            <a:r>
              <a:rPr lang="el-GR" sz="2400" baseline="-25000" dirty="0"/>
              <a:t>ΠΛΑΣ</a:t>
            </a:r>
            <a:r>
              <a:rPr lang="el-GR" sz="2400" dirty="0"/>
              <a:t>}=</a:t>
            </a:r>
            <a:r>
              <a:rPr lang="en-US" sz="2400" dirty="0"/>
              <a:t>max{4,2+0}=4</a:t>
            </a:r>
          </a:p>
          <a:p>
            <a:pPr marL="342900" indent="-342900">
              <a:buFont typeface="Arial" panose="020B0604020202020204" pitchFamily="34" charset="0"/>
              <a:buChar char="•"/>
            </a:pPr>
            <a:r>
              <a:rPr lang="en-US" sz="2400" dirty="0"/>
              <a:t>T</a:t>
            </a:r>
            <a:r>
              <a:rPr lang="en-US" sz="2400" baseline="30000" dirty="0"/>
              <a:t>E</a:t>
            </a:r>
            <a:r>
              <a:rPr lang="en-US" sz="2400" baseline="-25000" dirty="0"/>
              <a:t>END</a:t>
            </a:r>
            <a:r>
              <a:rPr lang="en-US" sz="2400" dirty="0"/>
              <a:t>=max{T</a:t>
            </a:r>
            <a:r>
              <a:rPr lang="en-US" sz="2400" baseline="30000" dirty="0"/>
              <a:t>E</a:t>
            </a:r>
            <a:r>
              <a:rPr lang="en-US" sz="2400" baseline="-25000" dirty="0"/>
              <a:t>1</a:t>
            </a:r>
            <a:r>
              <a:rPr lang="en-US" sz="2400" dirty="0"/>
              <a:t>+d</a:t>
            </a:r>
            <a:r>
              <a:rPr lang="en-US" sz="2400" baseline="-25000" dirty="0"/>
              <a:t>D</a:t>
            </a:r>
            <a:r>
              <a:rPr lang="en-US" sz="2400" dirty="0"/>
              <a:t>,T</a:t>
            </a:r>
            <a:r>
              <a:rPr lang="en-US" sz="2400" baseline="30000" dirty="0"/>
              <a:t>E</a:t>
            </a:r>
            <a:r>
              <a:rPr lang="en-US" sz="2400" baseline="-25000" dirty="0"/>
              <a:t>2</a:t>
            </a:r>
            <a:r>
              <a:rPr lang="en-US" sz="2400" dirty="0"/>
              <a:t>+d</a:t>
            </a:r>
            <a:r>
              <a:rPr lang="en-US" sz="2400" baseline="-25000" dirty="0"/>
              <a:t>C</a:t>
            </a:r>
            <a:r>
              <a:rPr lang="en-US" sz="2400" dirty="0"/>
              <a:t>}=max{2+10,4+7}=1</a:t>
            </a:r>
            <a:r>
              <a:rPr lang="el-GR" sz="2400" dirty="0" smtClean="0"/>
              <a:t>2</a:t>
            </a:r>
            <a:endParaRPr lang="en-US" sz="2400" dirty="0"/>
          </a:p>
        </p:txBody>
      </p:sp>
      <p:grpSp>
        <p:nvGrpSpPr>
          <p:cNvPr id="6" name="Ομάδα 5" descr="."/>
          <p:cNvGrpSpPr/>
          <p:nvPr/>
        </p:nvGrpSpPr>
        <p:grpSpPr>
          <a:xfrm>
            <a:off x="827584" y="3068960"/>
            <a:ext cx="7344816" cy="2916547"/>
            <a:chOff x="611560" y="3918399"/>
            <a:chExt cx="6552728" cy="2427148"/>
          </a:xfrm>
        </p:grpSpPr>
        <p:sp>
          <p:nvSpPr>
            <p:cNvPr id="7" name="Έλλειψη 6"/>
            <p:cNvSpPr/>
            <p:nvPr>
              <p:custDataLst>
                <p:tags r:id="rId2"/>
              </p:custDataLst>
            </p:nvPr>
          </p:nvSpPr>
          <p:spPr>
            <a:xfrm>
              <a:off x="611560" y="4519793"/>
              <a:ext cx="1584176" cy="925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START</a:t>
              </a:r>
              <a:endParaRPr lang="el-GR" b="1" dirty="0"/>
            </a:p>
          </p:txBody>
        </p:sp>
        <p:sp>
          <p:nvSpPr>
            <p:cNvPr id="8" name="Έλλειψη 7"/>
            <p:cNvSpPr/>
            <p:nvPr>
              <p:custDataLst>
                <p:tags r:id="rId3"/>
              </p:custDataLst>
            </p:nvPr>
          </p:nvSpPr>
          <p:spPr>
            <a:xfrm>
              <a:off x="3563888" y="3918399"/>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l-GR" b="1" dirty="0"/>
            </a:p>
          </p:txBody>
        </p:sp>
        <p:sp>
          <p:nvSpPr>
            <p:cNvPr id="9" name="Έλλειψη 8"/>
            <p:cNvSpPr/>
            <p:nvPr>
              <p:custDataLst>
                <p:tags r:id="rId4"/>
              </p:custDataLst>
            </p:nvPr>
          </p:nvSpPr>
          <p:spPr>
            <a:xfrm>
              <a:off x="3635896" y="5697475"/>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l-GR" b="1" dirty="0"/>
            </a:p>
          </p:txBody>
        </p:sp>
        <p:sp>
          <p:nvSpPr>
            <p:cNvPr id="11" name="Έλλειψη 10"/>
            <p:cNvSpPr/>
            <p:nvPr>
              <p:custDataLst>
                <p:tags r:id="rId5"/>
              </p:custDataLst>
            </p:nvPr>
          </p:nvSpPr>
          <p:spPr>
            <a:xfrm>
              <a:off x="5580112" y="4566471"/>
              <a:ext cx="1584176" cy="87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END</a:t>
              </a:r>
              <a:endParaRPr lang="el-GR" b="1" dirty="0"/>
            </a:p>
          </p:txBody>
        </p:sp>
        <p:cxnSp>
          <p:nvCxnSpPr>
            <p:cNvPr id="12" name="Ευθύγραμμο βέλος σύνδεσης 11"/>
            <p:cNvCxnSpPr>
              <a:stCxn id="7" idx="5"/>
              <a:endCxn id="9" idx="2"/>
            </p:cNvCxnSpPr>
            <p:nvPr/>
          </p:nvCxnSpPr>
          <p:spPr>
            <a:xfrm>
              <a:off x="1963739" y="5309698"/>
              <a:ext cx="1672157" cy="711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7" idx="7"/>
              <a:endCxn id="8" idx="2"/>
            </p:cNvCxnSpPr>
            <p:nvPr/>
          </p:nvCxnSpPr>
          <p:spPr>
            <a:xfrm flipV="1">
              <a:off x="1963739" y="4242435"/>
              <a:ext cx="1600149" cy="412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8" idx="6"/>
            </p:cNvCxnSpPr>
            <p:nvPr/>
          </p:nvCxnSpPr>
          <p:spPr>
            <a:xfrm>
              <a:off x="4211960" y="4242435"/>
              <a:ext cx="1533499" cy="554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9" idx="6"/>
              <a:endCxn id="11" idx="3"/>
            </p:cNvCxnSpPr>
            <p:nvPr/>
          </p:nvCxnSpPr>
          <p:spPr>
            <a:xfrm flipV="1">
              <a:off x="4283968" y="5316534"/>
              <a:ext cx="1528141" cy="704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9" idx="0"/>
              <a:endCxn id="8" idx="4"/>
            </p:cNvCxnSpPr>
            <p:nvPr/>
          </p:nvCxnSpPr>
          <p:spPr>
            <a:xfrm flipH="1" flipV="1">
              <a:off x="3887924" y="4566471"/>
              <a:ext cx="72008" cy="11310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6"/>
              </p:custDataLst>
            </p:nvPr>
          </p:nvSpPr>
          <p:spPr>
            <a:xfrm>
              <a:off x="4716339" y="4057769"/>
              <a:ext cx="561372" cy="369332"/>
            </a:xfrm>
            <a:prstGeom prst="rect">
              <a:avLst/>
            </a:prstGeom>
            <a:noFill/>
          </p:spPr>
          <p:txBody>
            <a:bodyPr wrap="none" rtlCol="0">
              <a:spAutoFit/>
            </a:bodyPr>
            <a:lstStyle/>
            <a:p>
              <a:r>
                <a:rPr lang="en-US" b="1" dirty="0" smtClean="0"/>
                <a:t>C</a:t>
              </a:r>
              <a:r>
                <a:rPr lang="el-GR" b="1" dirty="0" smtClean="0"/>
                <a:t>/7</a:t>
              </a:r>
              <a:endParaRPr lang="el-GR" b="1" dirty="0"/>
            </a:p>
          </p:txBody>
        </p:sp>
        <p:sp>
          <p:nvSpPr>
            <p:cNvPr id="18" name="TextBox 17"/>
            <p:cNvSpPr txBox="1"/>
            <p:nvPr>
              <p:custDataLst>
                <p:tags r:id="rId7"/>
              </p:custDataLst>
            </p:nvPr>
          </p:nvSpPr>
          <p:spPr>
            <a:xfrm>
              <a:off x="2195736" y="5697475"/>
              <a:ext cx="636622" cy="369332"/>
            </a:xfrm>
            <a:prstGeom prst="rect">
              <a:avLst/>
            </a:prstGeom>
            <a:noFill/>
          </p:spPr>
          <p:txBody>
            <a:bodyPr wrap="square" rtlCol="0">
              <a:spAutoFit/>
            </a:bodyPr>
            <a:lstStyle/>
            <a:p>
              <a:r>
                <a:rPr lang="en-US" b="1" dirty="0" smtClean="0"/>
                <a:t>B</a:t>
              </a:r>
              <a:r>
                <a:rPr lang="el-GR" b="1" dirty="0" smtClean="0"/>
                <a:t>/2</a:t>
              </a:r>
              <a:endParaRPr lang="el-GR" b="1" dirty="0"/>
            </a:p>
          </p:txBody>
        </p:sp>
        <p:sp>
          <p:nvSpPr>
            <p:cNvPr id="19" name="TextBox 18"/>
            <p:cNvSpPr txBox="1"/>
            <p:nvPr>
              <p:custDataLst>
                <p:tags r:id="rId8"/>
              </p:custDataLst>
            </p:nvPr>
          </p:nvSpPr>
          <p:spPr>
            <a:xfrm>
              <a:off x="2120647" y="4015912"/>
              <a:ext cx="556563" cy="369332"/>
            </a:xfrm>
            <a:prstGeom prst="rect">
              <a:avLst/>
            </a:prstGeom>
            <a:noFill/>
          </p:spPr>
          <p:txBody>
            <a:bodyPr wrap="none" rtlCol="0">
              <a:spAutoFit/>
            </a:bodyPr>
            <a:lstStyle/>
            <a:p>
              <a:r>
                <a:rPr lang="en-US" b="1" dirty="0" smtClean="0"/>
                <a:t>A</a:t>
              </a:r>
              <a:r>
                <a:rPr lang="el-GR" b="1" dirty="0" smtClean="0"/>
                <a:t>/4</a:t>
              </a:r>
              <a:endParaRPr lang="el-GR" b="1" dirty="0"/>
            </a:p>
          </p:txBody>
        </p:sp>
        <p:sp>
          <p:nvSpPr>
            <p:cNvPr id="20" name="TextBox 19"/>
            <p:cNvSpPr txBox="1"/>
            <p:nvPr>
              <p:custDataLst>
                <p:tags r:id="rId9"/>
              </p:custDataLst>
            </p:nvPr>
          </p:nvSpPr>
          <p:spPr>
            <a:xfrm>
              <a:off x="5038214" y="5712664"/>
              <a:ext cx="707245" cy="369332"/>
            </a:xfrm>
            <a:prstGeom prst="rect">
              <a:avLst/>
            </a:prstGeom>
            <a:noFill/>
          </p:spPr>
          <p:txBody>
            <a:bodyPr wrap="none" rtlCol="0">
              <a:spAutoFit/>
            </a:bodyPr>
            <a:lstStyle/>
            <a:p>
              <a:r>
                <a:rPr lang="en-US" b="1" dirty="0" smtClean="0"/>
                <a:t>D</a:t>
              </a:r>
              <a:r>
                <a:rPr lang="el-GR" b="1" dirty="0" smtClean="0"/>
                <a:t>/10</a:t>
              </a:r>
              <a:endParaRPr lang="el-GR" b="1" dirty="0"/>
            </a:p>
          </p:txBody>
        </p:sp>
      </p:gr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1598588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080120"/>
          </a:xfrm>
        </p:spPr>
        <p:txBody>
          <a:bodyPr>
            <a:noAutofit/>
          </a:bodyPr>
          <a:lstStyle/>
          <a:p>
            <a:pPr marL="198438" indent="92075" defTabSz="669925" eaLnBrk="0" hangingPunct="0">
              <a:tabLst>
                <a:tab pos="457200" algn="l"/>
              </a:tabLst>
            </a:pPr>
            <a:r>
              <a:rPr lang="el-GR" dirty="0"/>
              <a:t>Η </a:t>
            </a:r>
            <a:r>
              <a:rPr lang="en-US" dirty="0"/>
              <a:t>CPM </a:t>
            </a:r>
            <a:r>
              <a:rPr lang="el-GR" dirty="0"/>
              <a:t>σε δίκτυα </a:t>
            </a:r>
            <a:r>
              <a:rPr lang="fr-FR" dirty="0"/>
              <a:t>AOA</a:t>
            </a:r>
            <a:r>
              <a:rPr lang="el-GR" dirty="0"/>
              <a:t> </a:t>
            </a:r>
            <a:r>
              <a:rPr lang="el-GR" dirty="0" smtClean="0"/>
              <a:t>(3 </a:t>
            </a:r>
            <a:r>
              <a:rPr lang="el-GR" dirty="0"/>
              <a:t>από 3)</a:t>
            </a:r>
            <a:endParaRPr lang="el-GR" dirty="0">
              <a:latin typeface="+mn-lt"/>
              <a:cs typeface="Times New Roman" pitchFamily="18" charset="0"/>
            </a:endParaRPr>
          </a:p>
        </p:txBody>
      </p:sp>
      <p:sp>
        <p:nvSpPr>
          <p:cNvPr id="2" name="Ορθογώνιο 1"/>
          <p:cNvSpPr/>
          <p:nvPr/>
        </p:nvSpPr>
        <p:spPr>
          <a:xfrm>
            <a:off x="467544" y="1196752"/>
            <a:ext cx="8280920" cy="1569660"/>
          </a:xfrm>
          <a:prstGeom prst="rect">
            <a:avLst/>
          </a:prstGeom>
        </p:spPr>
        <p:txBody>
          <a:bodyPr wrap="square">
            <a:spAutoFit/>
          </a:bodyPr>
          <a:lstStyle/>
          <a:p>
            <a:r>
              <a:rPr lang="el-GR" sz="2400" dirty="0"/>
              <a:t>Οι διαδρομές στο δίκτυο είναι:</a:t>
            </a:r>
            <a:endParaRPr lang="en-US" sz="2400" dirty="0"/>
          </a:p>
          <a:p>
            <a:pPr marL="342900" indent="-342900">
              <a:buFont typeface="Arial" panose="020B0604020202020204" pitchFamily="34" charset="0"/>
              <a:buChar char="•"/>
            </a:pPr>
            <a:r>
              <a:rPr lang="en-US" sz="2400" dirty="0"/>
              <a:t>T</a:t>
            </a:r>
            <a:r>
              <a:rPr lang="en-US" sz="2400" baseline="30000" dirty="0"/>
              <a:t>L</a:t>
            </a:r>
            <a:r>
              <a:rPr lang="en-US" sz="2400" baseline="-25000" dirty="0"/>
              <a:t>END</a:t>
            </a:r>
            <a:r>
              <a:rPr lang="en-US" sz="2400" dirty="0"/>
              <a:t> =T</a:t>
            </a:r>
            <a:r>
              <a:rPr lang="en-US" sz="2400" baseline="30000" dirty="0"/>
              <a:t>E</a:t>
            </a:r>
            <a:r>
              <a:rPr lang="en-US" sz="2400" baseline="-25000" dirty="0"/>
              <a:t>END</a:t>
            </a:r>
            <a:r>
              <a:rPr lang="en-US" sz="2400" dirty="0"/>
              <a:t>= </a:t>
            </a:r>
            <a:r>
              <a:rPr lang="en-US" sz="2400" b="1" dirty="0"/>
              <a:t>12</a:t>
            </a:r>
            <a:r>
              <a:rPr lang="en-US" sz="2400" dirty="0"/>
              <a:t>, T</a:t>
            </a:r>
            <a:r>
              <a:rPr lang="en-US" sz="2400" baseline="30000" dirty="0"/>
              <a:t>L</a:t>
            </a:r>
            <a:r>
              <a:rPr lang="en-US" sz="2400" baseline="-25000" dirty="0"/>
              <a:t>2</a:t>
            </a:r>
            <a:r>
              <a:rPr lang="en-US" sz="2400" dirty="0"/>
              <a:t>=T</a:t>
            </a:r>
            <a:r>
              <a:rPr lang="en-US" sz="2400" baseline="30000" dirty="0"/>
              <a:t>L</a:t>
            </a:r>
            <a:r>
              <a:rPr lang="en-US" sz="2400" baseline="-25000" dirty="0"/>
              <a:t>END</a:t>
            </a:r>
            <a:r>
              <a:rPr lang="en-US" sz="2400" dirty="0"/>
              <a:t> - </a:t>
            </a:r>
            <a:r>
              <a:rPr lang="en-US" sz="2400" dirty="0" err="1"/>
              <a:t>d</a:t>
            </a:r>
            <a:r>
              <a:rPr lang="en-US" sz="2400" baseline="-25000" dirty="0" err="1"/>
              <a:t>C</a:t>
            </a:r>
            <a:r>
              <a:rPr lang="en-US" sz="2400" dirty="0"/>
              <a:t> =12-7=5</a:t>
            </a:r>
          </a:p>
          <a:p>
            <a:pPr marL="342900" indent="-342900">
              <a:buFont typeface="Arial" panose="020B0604020202020204" pitchFamily="34" charset="0"/>
              <a:buChar char="•"/>
            </a:pPr>
            <a:r>
              <a:rPr lang="en-US" sz="2400" dirty="0"/>
              <a:t>T</a:t>
            </a:r>
            <a:r>
              <a:rPr lang="en-US" sz="2400" baseline="30000" dirty="0"/>
              <a:t>L</a:t>
            </a:r>
            <a:r>
              <a:rPr lang="en-US" sz="2400" baseline="-25000" dirty="0"/>
              <a:t>1</a:t>
            </a:r>
            <a:r>
              <a:rPr lang="en-US" sz="2400" dirty="0"/>
              <a:t>=min{T</a:t>
            </a:r>
            <a:r>
              <a:rPr lang="en-US" sz="2400" baseline="30000" dirty="0"/>
              <a:t>L</a:t>
            </a:r>
            <a:r>
              <a:rPr lang="en-US" sz="2400" baseline="-25000" dirty="0"/>
              <a:t>END</a:t>
            </a:r>
            <a:r>
              <a:rPr lang="en-US" sz="2400" dirty="0"/>
              <a:t> – </a:t>
            </a:r>
            <a:r>
              <a:rPr lang="en-US" sz="2400" dirty="0" err="1"/>
              <a:t>d</a:t>
            </a:r>
            <a:r>
              <a:rPr lang="en-US" sz="2400" baseline="-25000" dirty="0" err="1"/>
              <a:t>D</a:t>
            </a:r>
            <a:r>
              <a:rPr lang="en-US" sz="2400" baseline="-25000" dirty="0"/>
              <a:t> , </a:t>
            </a:r>
            <a:r>
              <a:rPr lang="en-US" sz="2400" dirty="0"/>
              <a:t>T</a:t>
            </a:r>
            <a:r>
              <a:rPr lang="en-US" sz="2400" baseline="30000" dirty="0"/>
              <a:t>E</a:t>
            </a:r>
            <a:r>
              <a:rPr lang="en-US" sz="2400" baseline="-25000" dirty="0"/>
              <a:t>2</a:t>
            </a:r>
            <a:r>
              <a:rPr lang="en-US" sz="2400" dirty="0"/>
              <a:t> – d</a:t>
            </a:r>
            <a:r>
              <a:rPr lang="el-GR" sz="2400" baseline="-25000" dirty="0"/>
              <a:t>ΠΛΑΣ</a:t>
            </a:r>
            <a:r>
              <a:rPr lang="el-GR" sz="2400" dirty="0"/>
              <a:t>} =</a:t>
            </a:r>
            <a:r>
              <a:rPr lang="en-US" sz="2400" dirty="0"/>
              <a:t>min{12-10,5-0}=2</a:t>
            </a:r>
          </a:p>
          <a:p>
            <a:pPr marL="342900" indent="-342900">
              <a:buFont typeface="Arial" panose="020B0604020202020204" pitchFamily="34" charset="0"/>
              <a:buChar char="•"/>
            </a:pPr>
            <a:r>
              <a:rPr lang="en-US" sz="2400" dirty="0"/>
              <a:t>T</a:t>
            </a:r>
            <a:r>
              <a:rPr lang="en-US" sz="2400" baseline="30000" dirty="0"/>
              <a:t>L</a:t>
            </a:r>
            <a:r>
              <a:rPr lang="en-US" sz="2400" baseline="-25000" dirty="0"/>
              <a:t>START</a:t>
            </a:r>
            <a:r>
              <a:rPr lang="en-US" sz="2400" dirty="0"/>
              <a:t>=min{T</a:t>
            </a:r>
            <a:r>
              <a:rPr lang="en-US" sz="2400" baseline="30000" dirty="0"/>
              <a:t>L</a:t>
            </a:r>
            <a:r>
              <a:rPr lang="en-US" sz="2400" baseline="-25000" dirty="0"/>
              <a:t>1</a:t>
            </a:r>
            <a:r>
              <a:rPr lang="en-US" sz="2400" dirty="0"/>
              <a:t>-d</a:t>
            </a:r>
            <a:r>
              <a:rPr lang="en-US" sz="2400" baseline="-25000" dirty="0"/>
              <a:t>B</a:t>
            </a:r>
            <a:r>
              <a:rPr lang="en-US" sz="2400" dirty="0"/>
              <a:t>,T</a:t>
            </a:r>
            <a:r>
              <a:rPr lang="en-US" sz="2400" baseline="30000" dirty="0"/>
              <a:t>L</a:t>
            </a:r>
            <a:r>
              <a:rPr lang="en-US" sz="2400" baseline="-25000" dirty="0"/>
              <a:t>2</a:t>
            </a:r>
            <a:r>
              <a:rPr lang="en-US" sz="2400" dirty="0"/>
              <a:t>-d</a:t>
            </a:r>
            <a:r>
              <a:rPr lang="en-US" sz="2400" baseline="-25000" dirty="0"/>
              <a:t>A</a:t>
            </a:r>
            <a:r>
              <a:rPr lang="en-US" sz="2400" dirty="0"/>
              <a:t>}=min{2-2,5-4}=</a:t>
            </a:r>
            <a:r>
              <a:rPr lang="en-US" sz="2400" dirty="0" smtClean="0"/>
              <a:t>0</a:t>
            </a:r>
            <a:endParaRPr lang="en-US" sz="2400" dirty="0"/>
          </a:p>
        </p:txBody>
      </p:sp>
      <p:grpSp>
        <p:nvGrpSpPr>
          <p:cNvPr id="6" name="Ομάδα 5" descr="."/>
          <p:cNvGrpSpPr/>
          <p:nvPr/>
        </p:nvGrpSpPr>
        <p:grpSpPr>
          <a:xfrm>
            <a:off x="827584" y="3032733"/>
            <a:ext cx="7488832" cy="3060563"/>
            <a:chOff x="611560" y="3918399"/>
            <a:chExt cx="6552728" cy="2427148"/>
          </a:xfrm>
        </p:grpSpPr>
        <p:sp>
          <p:nvSpPr>
            <p:cNvPr id="7" name="Έλλειψη 6"/>
            <p:cNvSpPr/>
            <p:nvPr>
              <p:custDataLst>
                <p:tags r:id="rId2"/>
              </p:custDataLst>
            </p:nvPr>
          </p:nvSpPr>
          <p:spPr>
            <a:xfrm>
              <a:off x="611560" y="4519793"/>
              <a:ext cx="1584176" cy="925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START</a:t>
              </a:r>
              <a:endParaRPr lang="el-GR" b="1" dirty="0"/>
            </a:p>
          </p:txBody>
        </p:sp>
        <p:sp>
          <p:nvSpPr>
            <p:cNvPr id="8" name="Έλλειψη 7"/>
            <p:cNvSpPr/>
            <p:nvPr>
              <p:custDataLst>
                <p:tags r:id="rId3"/>
              </p:custDataLst>
            </p:nvPr>
          </p:nvSpPr>
          <p:spPr>
            <a:xfrm>
              <a:off x="3563888" y="3918399"/>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l-GR" b="1" dirty="0"/>
            </a:p>
          </p:txBody>
        </p:sp>
        <p:sp>
          <p:nvSpPr>
            <p:cNvPr id="9" name="Έλλειψη 8"/>
            <p:cNvSpPr/>
            <p:nvPr>
              <p:custDataLst>
                <p:tags r:id="rId4"/>
              </p:custDataLst>
            </p:nvPr>
          </p:nvSpPr>
          <p:spPr>
            <a:xfrm>
              <a:off x="3635896" y="5697475"/>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l-GR" b="1" dirty="0"/>
            </a:p>
          </p:txBody>
        </p:sp>
        <p:sp>
          <p:nvSpPr>
            <p:cNvPr id="11" name="Έλλειψη 10"/>
            <p:cNvSpPr/>
            <p:nvPr>
              <p:custDataLst>
                <p:tags r:id="rId5"/>
              </p:custDataLst>
            </p:nvPr>
          </p:nvSpPr>
          <p:spPr>
            <a:xfrm>
              <a:off x="5580112" y="4566471"/>
              <a:ext cx="1584176" cy="87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END</a:t>
              </a:r>
              <a:endParaRPr lang="el-GR" b="1" dirty="0"/>
            </a:p>
          </p:txBody>
        </p:sp>
        <p:cxnSp>
          <p:nvCxnSpPr>
            <p:cNvPr id="12" name="Ευθύγραμμο βέλος σύνδεσης 11"/>
            <p:cNvCxnSpPr>
              <a:stCxn id="7" idx="5"/>
              <a:endCxn id="9" idx="2"/>
            </p:cNvCxnSpPr>
            <p:nvPr/>
          </p:nvCxnSpPr>
          <p:spPr>
            <a:xfrm>
              <a:off x="1963739" y="5309698"/>
              <a:ext cx="1672157" cy="711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7" idx="7"/>
              <a:endCxn id="8" idx="2"/>
            </p:cNvCxnSpPr>
            <p:nvPr/>
          </p:nvCxnSpPr>
          <p:spPr>
            <a:xfrm flipV="1">
              <a:off x="1963739" y="4242435"/>
              <a:ext cx="1600149" cy="412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a:stCxn id="8" idx="6"/>
            </p:cNvCxnSpPr>
            <p:nvPr/>
          </p:nvCxnSpPr>
          <p:spPr>
            <a:xfrm>
              <a:off x="4211960" y="4242435"/>
              <a:ext cx="1533499" cy="554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a:stCxn id="9" idx="6"/>
              <a:endCxn id="11" idx="3"/>
            </p:cNvCxnSpPr>
            <p:nvPr/>
          </p:nvCxnSpPr>
          <p:spPr>
            <a:xfrm flipV="1">
              <a:off x="4283968" y="5316534"/>
              <a:ext cx="1528141" cy="704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a:stCxn id="9" idx="0"/>
              <a:endCxn id="8" idx="4"/>
            </p:cNvCxnSpPr>
            <p:nvPr/>
          </p:nvCxnSpPr>
          <p:spPr>
            <a:xfrm flipH="1" flipV="1">
              <a:off x="3887924" y="4566471"/>
              <a:ext cx="72008" cy="11310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6"/>
              </p:custDataLst>
            </p:nvPr>
          </p:nvSpPr>
          <p:spPr>
            <a:xfrm>
              <a:off x="4716339" y="4057769"/>
              <a:ext cx="561372" cy="369332"/>
            </a:xfrm>
            <a:prstGeom prst="rect">
              <a:avLst/>
            </a:prstGeom>
            <a:noFill/>
          </p:spPr>
          <p:txBody>
            <a:bodyPr wrap="none" rtlCol="0">
              <a:spAutoFit/>
            </a:bodyPr>
            <a:lstStyle/>
            <a:p>
              <a:r>
                <a:rPr lang="en-US" b="1" dirty="0" smtClean="0"/>
                <a:t>C</a:t>
              </a:r>
              <a:r>
                <a:rPr lang="el-GR" b="1" dirty="0" smtClean="0"/>
                <a:t>/7</a:t>
              </a:r>
              <a:endParaRPr lang="el-GR" b="1" dirty="0"/>
            </a:p>
          </p:txBody>
        </p:sp>
        <p:sp>
          <p:nvSpPr>
            <p:cNvPr id="18" name="TextBox 17"/>
            <p:cNvSpPr txBox="1"/>
            <p:nvPr>
              <p:custDataLst>
                <p:tags r:id="rId7"/>
              </p:custDataLst>
            </p:nvPr>
          </p:nvSpPr>
          <p:spPr>
            <a:xfrm>
              <a:off x="2195736" y="5697475"/>
              <a:ext cx="636622" cy="369332"/>
            </a:xfrm>
            <a:prstGeom prst="rect">
              <a:avLst/>
            </a:prstGeom>
            <a:noFill/>
          </p:spPr>
          <p:txBody>
            <a:bodyPr wrap="square" rtlCol="0">
              <a:spAutoFit/>
            </a:bodyPr>
            <a:lstStyle/>
            <a:p>
              <a:r>
                <a:rPr lang="en-US" b="1" dirty="0" smtClean="0"/>
                <a:t>B</a:t>
              </a:r>
              <a:r>
                <a:rPr lang="el-GR" b="1" dirty="0" smtClean="0"/>
                <a:t>/2</a:t>
              </a:r>
              <a:endParaRPr lang="el-GR" b="1" dirty="0"/>
            </a:p>
          </p:txBody>
        </p:sp>
        <p:sp>
          <p:nvSpPr>
            <p:cNvPr id="19" name="TextBox 18"/>
            <p:cNvSpPr txBox="1"/>
            <p:nvPr>
              <p:custDataLst>
                <p:tags r:id="rId8"/>
              </p:custDataLst>
            </p:nvPr>
          </p:nvSpPr>
          <p:spPr>
            <a:xfrm>
              <a:off x="2120647" y="4015912"/>
              <a:ext cx="556563" cy="369332"/>
            </a:xfrm>
            <a:prstGeom prst="rect">
              <a:avLst/>
            </a:prstGeom>
            <a:noFill/>
          </p:spPr>
          <p:txBody>
            <a:bodyPr wrap="none" rtlCol="0">
              <a:spAutoFit/>
            </a:bodyPr>
            <a:lstStyle/>
            <a:p>
              <a:r>
                <a:rPr lang="en-US" b="1" dirty="0" smtClean="0"/>
                <a:t>A</a:t>
              </a:r>
              <a:r>
                <a:rPr lang="el-GR" b="1" dirty="0" smtClean="0"/>
                <a:t>/4</a:t>
              </a:r>
              <a:endParaRPr lang="el-GR" b="1" dirty="0"/>
            </a:p>
          </p:txBody>
        </p:sp>
        <p:sp>
          <p:nvSpPr>
            <p:cNvPr id="20" name="TextBox 19"/>
            <p:cNvSpPr txBox="1"/>
            <p:nvPr>
              <p:custDataLst>
                <p:tags r:id="rId9"/>
              </p:custDataLst>
            </p:nvPr>
          </p:nvSpPr>
          <p:spPr>
            <a:xfrm>
              <a:off x="5038214" y="5712664"/>
              <a:ext cx="707245" cy="369332"/>
            </a:xfrm>
            <a:prstGeom prst="rect">
              <a:avLst/>
            </a:prstGeom>
            <a:noFill/>
          </p:spPr>
          <p:txBody>
            <a:bodyPr wrap="none" rtlCol="0">
              <a:spAutoFit/>
            </a:bodyPr>
            <a:lstStyle/>
            <a:p>
              <a:r>
                <a:rPr lang="en-US" b="1" dirty="0" smtClean="0"/>
                <a:t>D</a:t>
              </a:r>
              <a:r>
                <a:rPr lang="el-GR" b="1" dirty="0" smtClean="0"/>
                <a:t>/10</a:t>
              </a:r>
              <a:endParaRPr lang="el-GR" b="1" dirty="0"/>
            </a:p>
          </p:txBody>
        </p:sp>
      </p:gr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1598588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80920" cy="1080120"/>
          </a:xfrm>
        </p:spPr>
        <p:txBody>
          <a:bodyPr>
            <a:noAutofit/>
          </a:bodyPr>
          <a:lstStyle/>
          <a:p>
            <a:pPr marL="198438" indent="92075" defTabSz="669925" eaLnBrk="0" hangingPunct="0">
              <a:tabLst>
                <a:tab pos="457200" algn="l"/>
              </a:tabLst>
            </a:pPr>
            <a:r>
              <a:rPr lang="el-GR" dirty="0" smtClean="0"/>
              <a:t>Περιθώρια σε δίκτυα </a:t>
            </a:r>
            <a:r>
              <a:rPr lang="fr-FR" dirty="0"/>
              <a:t>AOA</a:t>
            </a:r>
            <a:endParaRPr lang="el-GR" dirty="0">
              <a:latin typeface="+mn-lt"/>
              <a:cs typeface="Times New Roman" pitchFamily="18" charset="0"/>
            </a:endParaRPr>
          </a:p>
        </p:txBody>
      </p:sp>
      <p:grpSp>
        <p:nvGrpSpPr>
          <p:cNvPr id="22" name="Ομάδα 21" descr="Στη διαφάνεια αυτή τέλος, παρουσιάζουμε σε έναν πίνακα με 6 γραμμές και 8 στήλες τον υπολογισμό των περιθωρίων κάθε δραστηριότητας του δικτύου μας. Έτσι στην πρώτη στήλη βάζουμε τις δραστηριότητες, στην περίπτωσή μας κατά σειρά START,2 που αντιστοιχεί στην A, START,1  ου αντιστοιχεί στην B, στη συνέχεια την 1,2 που αντιστοιχεί στην πλασματική, την 2,END που αντιστοιχεί στη C και τέλος την 1,END ου αντιστοιχεί στη D. Η δεύτερη στήλη περιέχει τις διάρκειες των δραστηριοτήτων κατά σειρά 4,2,0,7 και 10. Η τρίτη στήλη περιέχει τους νωρίτερους χρόνους έναρξης για κάθε δραστηριότητα, δηλαδή το νωρίτερο χρόνο του γεγονότος από το οποίο ξεκινά η δραστηριότητα κατά σειρά 0,0,2, 4 και 2. Η τέταρτη στήλη περιέχει τους αργότερους χρόνους λήξης κάθε δραστηριότητας, δηλαδή τον αργότερο χρόνο του γεγονότος στο οποίο καταλήγει η δραστηριότητα κατά σειρά 5,2,5,12 και 12. Η πέμπτη στήλη περιέχει το συνολικό περιθώριο κάθε δραστηριότητας και υπολογίζεται αν από τον αργότερο χρόνο λήξης (τέταρτη στήλη) αφαιρέσουμε το νωρίτερο χρόνο έναρξης (τρίτη στήλη) και τη διάρκεια της κάθε δραστηριότητας (δεύτερη στήλη). Κατά σειρά λοιπόν το συνολικό περιθώριο είναι 1,0,3, 1 και 0. Στην έκτη στήλη περιέχεται το ελεύθερο περιθώριο κάθε δραστηριότητας για το οποίο ο υπολογισμός γίνεται πιο εύκολα σε σχέση με τα δίκτυα AON, καθώς από το νωρίτερο χρόνο του γεγονότος όπου καταλήγει η δραστηριότητα αφαιρούμε το νωρίτερο χρόνο του γεγονότος από όπου ξεκινάει η δραστηριότητα και τη διάρκειά της. Κατά σειρά λοιπόν είναι 0,0,2,1 και 0. Στην έβδομη στήλη έχουμε το περιθώριο ασφάλειας κάθε δραστηριότητας το οποίο προκύπτει αν από τον αργότερο χρόνο του γεγονότος λήξης της κάθε δραστηριότητας αφαιρέσουμε τον αργότερο χρόνο του γεγονότος από όπου ξεκινάει η δραστηριότητα και τη διάρκειά της. Κατά σειρά οι τιμές είναι 1,0,3,0 και 0. Τέλος, στην όγδοη στήλη έχουμε το ανεξάρτητο περιθώριο το οποίο υπολογίζεται αν από το νωρίτερο χρόνο του γεγονότος στο οποίο λήγει η δραστηριότητα αφαιρέσουμε τον αργότερο χρόνο του γεγονότος από το οποίο αρχίζει η δραστηριότητα και τη διάρκειά της. Αν το αποτέλεσμα είναι αρνητικός αριθμός τότε θέτουμε ως ανεξάρτητο περιθώριο την τιμή 0. Κατά σειρά έχουμε 0,0,2,0 και 0."/>
          <p:cNvGrpSpPr/>
          <p:nvPr/>
        </p:nvGrpSpPr>
        <p:grpSpPr>
          <a:xfrm>
            <a:off x="755576" y="3573016"/>
            <a:ext cx="7544867" cy="2700523"/>
            <a:chOff x="323528" y="3270232"/>
            <a:chExt cx="7976915" cy="3075315"/>
          </a:xfrm>
        </p:grpSpPr>
        <p:sp>
          <p:nvSpPr>
            <p:cNvPr id="23" name="Έλλειψη 22"/>
            <p:cNvSpPr/>
            <p:nvPr>
              <p:custDataLst>
                <p:tags r:id="rId3"/>
              </p:custDataLst>
            </p:nvPr>
          </p:nvSpPr>
          <p:spPr>
            <a:xfrm>
              <a:off x="611560" y="4519793"/>
              <a:ext cx="1584176" cy="925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START</a:t>
              </a:r>
              <a:endParaRPr lang="el-GR" b="1" dirty="0"/>
            </a:p>
          </p:txBody>
        </p:sp>
        <p:sp>
          <p:nvSpPr>
            <p:cNvPr id="24" name="Έλλειψη 23"/>
            <p:cNvSpPr/>
            <p:nvPr>
              <p:custDataLst>
                <p:tags r:id="rId4"/>
              </p:custDataLst>
            </p:nvPr>
          </p:nvSpPr>
          <p:spPr>
            <a:xfrm>
              <a:off x="3563888" y="3918399"/>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endParaRPr lang="el-GR" b="1" dirty="0"/>
            </a:p>
          </p:txBody>
        </p:sp>
        <p:sp>
          <p:nvSpPr>
            <p:cNvPr id="25" name="Έλλειψη 24"/>
            <p:cNvSpPr/>
            <p:nvPr>
              <p:custDataLst>
                <p:tags r:id="rId5"/>
              </p:custDataLst>
            </p:nvPr>
          </p:nvSpPr>
          <p:spPr>
            <a:xfrm>
              <a:off x="3635896" y="5697475"/>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endParaRPr lang="el-GR" b="1" dirty="0"/>
            </a:p>
          </p:txBody>
        </p:sp>
        <p:sp>
          <p:nvSpPr>
            <p:cNvPr id="26" name="Έλλειψη 25"/>
            <p:cNvSpPr/>
            <p:nvPr>
              <p:custDataLst>
                <p:tags r:id="rId6"/>
              </p:custDataLst>
            </p:nvPr>
          </p:nvSpPr>
          <p:spPr>
            <a:xfrm>
              <a:off x="5580112" y="4566471"/>
              <a:ext cx="1584176" cy="8787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END</a:t>
              </a:r>
              <a:endParaRPr lang="el-GR" b="1" dirty="0"/>
            </a:p>
          </p:txBody>
        </p:sp>
        <p:cxnSp>
          <p:nvCxnSpPr>
            <p:cNvPr id="27" name="Ευθύγραμμο βέλος σύνδεσης 26"/>
            <p:cNvCxnSpPr>
              <a:stCxn id="23" idx="5"/>
              <a:endCxn id="25" idx="2"/>
            </p:cNvCxnSpPr>
            <p:nvPr/>
          </p:nvCxnSpPr>
          <p:spPr>
            <a:xfrm>
              <a:off x="1963739" y="5309698"/>
              <a:ext cx="1672157" cy="7118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23" idx="7"/>
              <a:endCxn id="24" idx="2"/>
            </p:cNvCxnSpPr>
            <p:nvPr/>
          </p:nvCxnSpPr>
          <p:spPr>
            <a:xfrm flipV="1">
              <a:off x="1963739" y="4242435"/>
              <a:ext cx="1600149" cy="412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a:stCxn id="24" idx="6"/>
            </p:cNvCxnSpPr>
            <p:nvPr/>
          </p:nvCxnSpPr>
          <p:spPr>
            <a:xfrm>
              <a:off x="4211960" y="4242435"/>
              <a:ext cx="1533499" cy="5547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a:stCxn id="25" idx="6"/>
              <a:endCxn id="26" idx="3"/>
            </p:cNvCxnSpPr>
            <p:nvPr/>
          </p:nvCxnSpPr>
          <p:spPr>
            <a:xfrm flipV="1">
              <a:off x="4283968" y="5316534"/>
              <a:ext cx="1528141" cy="7049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30"/>
            <p:cNvCxnSpPr>
              <a:stCxn id="25" idx="0"/>
              <a:endCxn id="24" idx="4"/>
            </p:cNvCxnSpPr>
            <p:nvPr/>
          </p:nvCxnSpPr>
          <p:spPr>
            <a:xfrm flipH="1" flipV="1">
              <a:off x="3887924" y="4566471"/>
              <a:ext cx="72008" cy="1131004"/>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7"/>
              </p:custDataLst>
            </p:nvPr>
          </p:nvSpPr>
          <p:spPr>
            <a:xfrm>
              <a:off x="4716339" y="4057769"/>
              <a:ext cx="561372" cy="369332"/>
            </a:xfrm>
            <a:prstGeom prst="rect">
              <a:avLst/>
            </a:prstGeom>
            <a:noFill/>
          </p:spPr>
          <p:txBody>
            <a:bodyPr wrap="none" rtlCol="0">
              <a:spAutoFit/>
            </a:bodyPr>
            <a:lstStyle/>
            <a:p>
              <a:r>
                <a:rPr lang="en-US" b="1" dirty="0" smtClean="0"/>
                <a:t>C</a:t>
              </a:r>
              <a:r>
                <a:rPr lang="el-GR" b="1" dirty="0" smtClean="0"/>
                <a:t>/7</a:t>
              </a:r>
              <a:endParaRPr lang="el-GR" b="1" dirty="0"/>
            </a:p>
          </p:txBody>
        </p:sp>
        <p:sp>
          <p:nvSpPr>
            <p:cNvPr id="33" name="TextBox 32"/>
            <p:cNvSpPr txBox="1"/>
            <p:nvPr>
              <p:custDataLst>
                <p:tags r:id="rId8"/>
              </p:custDataLst>
            </p:nvPr>
          </p:nvSpPr>
          <p:spPr>
            <a:xfrm>
              <a:off x="2195736" y="5697475"/>
              <a:ext cx="636622" cy="369332"/>
            </a:xfrm>
            <a:prstGeom prst="rect">
              <a:avLst/>
            </a:prstGeom>
            <a:noFill/>
          </p:spPr>
          <p:txBody>
            <a:bodyPr wrap="square" rtlCol="0">
              <a:spAutoFit/>
            </a:bodyPr>
            <a:lstStyle/>
            <a:p>
              <a:r>
                <a:rPr lang="en-US" b="1" dirty="0" smtClean="0"/>
                <a:t>B</a:t>
              </a:r>
              <a:r>
                <a:rPr lang="el-GR" b="1" dirty="0" smtClean="0"/>
                <a:t>/2</a:t>
              </a:r>
              <a:endParaRPr lang="el-GR" b="1" dirty="0"/>
            </a:p>
          </p:txBody>
        </p:sp>
        <p:sp>
          <p:nvSpPr>
            <p:cNvPr id="34" name="TextBox 33"/>
            <p:cNvSpPr txBox="1"/>
            <p:nvPr>
              <p:custDataLst>
                <p:tags r:id="rId9"/>
              </p:custDataLst>
            </p:nvPr>
          </p:nvSpPr>
          <p:spPr>
            <a:xfrm>
              <a:off x="2120647" y="4015912"/>
              <a:ext cx="556563" cy="369332"/>
            </a:xfrm>
            <a:prstGeom prst="rect">
              <a:avLst/>
            </a:prstGeom>
            <a:noFill/>
          </p:spPr>
          <p:txBody>
            <a:bodyPr wrap="none" rtlCol="0">
              <a:spAutoFit/>
            </a:bodyPr>
            <a:lstStyle/>
            <a:p>
              <a:r>
                <a:rPr lang="en-US" b="1" dirty="0" smtClean="0"/>
                <a:t>A</a:t>
              </a:r>
              <a:r>
                <a:rPr lang="el-GR" b="1" dirty="0" smtClean="0"/>
                <a:t>/4</a:t>
              </a:r>
              <a:endParaRPr lang="el-GR" b="1" dirty="0"/>
            </a:p>
          </p:txBody>
        </p:sp>
        <p:sp>
          <p:nvSpPr>
            <p:cNvPr id="35" name="TextBox 34"/>
            <p:cNvSpPr txBox="1"/>
            <p:nvPr>
              <p:custDataLst>
                <p:tags r:id="rId10"/>
              </p:custDataLst>
            </p:nvPr>
          </p:nvSpPr>
          <p:spPr>
            <a:xfrm>
              <a:off x="5038214" y="5712664"/>
              <a:ext cx="707245" cy="369332"/>
            </a:xfrm>
            <a:prstGeom prst="rect">
              <a:avLst/>
            </a:prstGeom>
            <a:noFill/>
          </p:spPr>
          <p:txBody>
            <a:bodyPr wrap="none" rtlCol="0">
              <a:spAutoFit/>
            </a:bodyPr>
            <a:lstStyle/>
            <a:p>
              <a:r>
                <a:rPr lang="en-US" b="1" dirty="0" smtClean="0"/>
                <a:t>D</a:t>
              </a:r>
              <a:r>
                <a:rPr lang="el-GR" b="1" dirty="0" smtClean="0"/>
                <a:t>/10</a:t>
              </a:r>
              <a:endParaRPr lang="el-GR" b="1" dirty="0"/>
            </a:p>
          </p:txBody>
        </p:sp>
        <p:sp>
          <p:nvSpPr>
            <p:cNvPr id="36" name="TextBox 35"/>
            <p:cNvSpPr txBox="1"/>
            <p:nvPr>
              <p:custDataLst>
                <p:tags r:id="rId11"/>
              </p:custDataLst>
            </p:nvPr>
          </p:nvSpPr>
          <p:spPr>
            <a:xfrm>
              <a:off x="323528" y="3645024"/>
              <a:ext cx="1640211" cy="1107996"/>
            </a:xfrm>
            <a:prstGeom prst="rect">
              <a:avLst/>
            </a:prstGeom>
            <a:noFill/>
          </p:spPr>
          <p:txBody>
            <a:bodyPr wrap="square" rtlCol="0">
              <a:spAutoFit/>
            </a:bodyPr>
            <a:lstStyle/>
            <a:p>
              <a:r>
                <a:rPr lang="en-US" sz="2400" dirty="0" smtClean="0">
                  <a:solidFill>
                    <a:prstClr val="black"/>
                  </a:solidFill>
                </a:rPr>
                <a:t>T</a:t>
              </a:r>
              <a:r>
                <a:rPr lang="en-US" sz="2400" baseline="30000" dirty="0" smtClean="0">
                  <a:solidFill>
                    <a:prstClr val="black"/>
                  </a:solidFill>
                </a:rPr>
                <a:t>E</a:t>
              </a:r>
              <a:r>
                <a:rPr lang="en-US" sz="2400" baseline="-25000" dirty="0" smtClean="0">
                  <a:solidFill>
                    <a:prstClr val="black"/>
                  </a:solidFill>
                </a:rPr>
                <a:t>START</a:t>
              </a:r>
              <a:r>
                <a:rPr lang="en-US" sz="2400" dirty="0" smtClean="0">
                  <a:solidFill>
                    <a:prstClr val="black"/>
                  </a:solidFill>
                </a:rPr>
                <a:t>=0</a:t>
              </a:r>
              <a:endParaRPr lang="el-GR" sz="2400" dirty="0" smtClean="0">
                <a:solidFill>
                  <a:prstClr val="black"/>
                </a:solidFill>
              </a:endParaRPr>
            </a:p>
            <a:p>
              <a:r>
                <a:rPr lang="en-US" sz="2400" dirty="0" smtClean="0"/>
                <a:t>T</a:t>
              </a:r>
              <a:r>
                <a:rPr lang="en-US" sz="2400" baseline="30000" dirty="0" smtClean="0"/>
                <a:t>L</a:t>
              </a:r>
              <a:r>
                <a:rPr lang="en-US" sz="2400" baseline="-25000" dirty="0" smtClean="0"/>
                <a:t>START</a:t>
              </a:r>
              <a:r>
                <a:rPr lang="en-US" sz="2400" dirty="0" smtClean="0"/>
                <a:t>=</a:t>
              </a:r>
              <a:r>
                <a:rPr lang="el-GR" sz="2400" dirty="0" smtClean="0"/>
                <a:t>0</a:t>
              </a:r>
              <a:endParaRPr lang="el-GR" sz="2400" dirty="0" smtClean="0">
                <a:solidFill>
                  <a:prstClr val="black"/>
                </a:solidFill>
              </a:endParaRPr>
            </a:p>
            <a:p>
              <a:endParaRPr lang="el-GR" dirty="0"/>
            </a:p>
          </p:txBody>
        </p:sp>
        <p:sp>
          <p:nvSpPr>
            <p:cNvPr id="37" name="TextBox 36"/>
            <p:cNvSpPr txBox="1"/>
            <p:nvPr>
              <p:custDataLst>
                <p:tags r:id="rId12"/>
              </p:custDataLst>
            </p:nvPr>
          </p:nvSpPr>
          <p:spPr>
            <a:xfrm>
              <a:off x="4037846" y="3270232"/>
              <a:ext cx="1640211" cy="1107996"/>
            </a:xfrm>
            <a:prstGeom prst="rect">
              <a:avLst/>
            </a:prstGeom>
            <a:noFill/>
          </p:spPr>
          <p:txBody>
            <a:bodyPr wrap="square" rtlCol="0">
              <a:spAutoFit/>
            </a:bodyPr>
            <a:lstStyle/>
            <a:p>
              <a:r>
                <a:rPr lang="en-US" sz="2400" dirty="0" smtClean="0">
                  <a:solidFill>
                    <a:prstClr val="black"/>
                  </a:solidFill>
                </a:rPr>
                <a:t>T</a:t>
              </a:r>
              <a:r>
                <a:rPr lang="en-US" sz="2400" baseline="30000" dirty="0" smtClean="0">
                  <a:solidFill>
                    <a:prstClr val="black"/>
                  </a:solidFill>
                </a:rPr>
                <a:t>E</a:t>
              </a:r>
              <a:r>
                <a:rPr lang="el-GR" sz="2400" baseline="-25000" dirty="0" smtClean="0">
                  <a:solidFill>
                    <a:prstClr val="black"/>
                  </a:solidFill>
                </a:rPr>
                <a:t>2</a:t>
              </a:r>
              <a:r>
                <a:rPr lang="en-US" sz="2400" dirty="0" smtClean="0">
                  <a:solidFill>
                    <a:prstClr val="black"/>
                  </a:solidFill>
                </a:rPr>
                <a:t>=</a:t>
              </a:r>
              <a:r>
                <a:rPr lang="el-GR" sz="2400" dirty="0">
                  <a:solidFill>
                    <a:prstClr val="black"/>
                  </a:solidFill>
                </a:rPr>
                <a:t>4</a:t>
              </a:r>
              <a:endParaRPr lang="el-GR" sz="2400" dirty="0" smtClean="0">
                <a:solidFill>
                  <a:prstClr val="black"/>
                </a:solidFill>
              </a:endParaRPr>
            </a:p>
            <a:p>
              <a:r>
                <a:rPr lang="en-US" sz="2400" dirty="0" smtClean="0"/>
                <a:t>T</a:t>
              </a:r>
              <a:r>
                <a:rPr lang="en-US" sz="2400" baseline="30000" dirty="0" smtClean="0"/>
                <a:t>L</a:t>
              </a:r>
              <a:r>
                <a:rPr lang="el-GR" sz="2400" baseline="-25000" dirty="0" smtClean="0"/>
                <a:t>2</a:t>
              </a:r>
              <a:r>
                <a:rPr lang="en-US" sz="2400" dirty="0" smtClean="0"/>
                <a:t>=</a:t>
              </a:r>
              <a:r>
                <a:rPr lang="el-GR" sz="2400" dirty="0" smtClean="0"/>
                <a:t>5</a:t>
              </a:r>
              <a:endParaRPr lang="el-GR" sz="2400" dirty="0" smtClean="0">
                <a:solidFill>
                  <a:prstClr val="black"/>
                </a:solidFill>
              </a:endParaRPr>
            </a:p>
            <a:p>
              <a:endParaRPr lang="el-GR" dirty="0"/>
            </a:p>
          </p:txBody>
        </p:sp>
        <p:sp>
          <p:nvSpPr>
            <p:cNvPr id="38" name="TextBox 37"/>
            <p:cNvSpPr txBox="1"/>
            <p:nvPr>
              <p:custDataLst>
                <p:tags r:id="rId13"/>
              </p:custDataLst>
            </p:nvPr>
          </p:nvSpPr>
          <p:spPr>
            <a:xfrm>
              <a:off x="2832358" y="4974000"/>
              <a:ext cx="1640211" cy="1107996"/>
            </a:xfrm>
            <a:prstGeom prst="rect">
              <a:avLst/>
            </a:prstGeom>
            <a:noFill/>
          </p:spPr>
          <p:txBody>
            <a:bodyPr wrap="square" rtlCol="0">
              <a:spAutoFit/>
            </a:bodyPr>
            <a:lstStyle/>
            <a:p>
              <a:r>
                <a:rPr lang="en-US" sz="2400" dirty="0" smtClean="0">
                  <a:solidFill>
                    <a:prstClr val="black"/>
                  </a:solidFill>
                </a:rPr>
                <a:t>T</a:t>
              </a:r>
              <a:r>
                <a:rPr lang="en-US" sz="2400" baseline="30000" dirty="0" smtClean="0">
                  <a:solidFill>
                    <a:prstClr val="black"/>
                  </a:solidFill>
                </a:rPr>
                <a:t>E</a:t>
              </a:r>
              <a:r>
                <a:rPr lang="el-GR" sz="2400" baseline="-25000" dirty="0" smtClean="0">
                  <a:solidFill>
                    <a:prstClr val="black"/>
                  </a:solidFill>
                </a:rPr>
                <a:t>1</a:t>
              </a:r>
              <a:r>
                <a:rPr lang="en-US" sz="2400" dirty="0" smtClean="0">
                  <a:solidFill>
                    <a:prstClr val="black"/>
                  </a:solidFill>
                </a:rPr>
                <a:t>=</a:t>
              </a:r>
              <a:r>
                <a:rPr lang="el-GR" sz="2400" dirty="0" smtClean="0">
                  <a:solidFill>
                    <a:prstClr val="black"/>
                  </a:solidFill>
                </a:rPr>
                <a:t>2</a:t>
              </a:r>
            </a:p>
            <a:p>
              <a:r>
                <a:rPr lang="en-US" sz="2400" dirty="0" smtClean="0"/>
                <a:t>T</a:t>
              </a:r>
              <a:r>
                <a:rPr lang="en-US" sz="2400" baseline="30000" dirty="0" smtClean="0"/>
                <a:t>L</a:t>
              </a:r>
              <a:r>
                <a:rPr lang="el-GR" sz="2400" baseline="-25000" dirty="0" smtClean="0"/>
                <a:t>1</a:t>
              </a:r>
              <a:r>
                <a:rPr lang="en-US" sz="2400" dirty="0" smtClean="0"/>
                <a:t>=</a:t>
              </a:r>
              <a:r>
                <a:rPr lang="el-GR" sz="2400" dirty="0" smtClean="0"/>
                <a:t>2</a:t>
              </a:r>
              <a:endParaRPr lang="el-GR" sz="2400" dirty="0" smtClean="0">
                <a:solidFill>
                  <a:prstClr val="black"/>
                </a:solidFill>
              </a:endParaRPr>
            </a:p>
            <a:p>
              <a:endParaRPr lang="el-GR" dirty="0"/>
            </a:p>
          </p:txBody>
        </p:sp>
        <p:sp>
          <p:nvSpPr>
            <p:cNvPr id="39" name="TextBox 38"/>
            <p:cNvSpPr txBox="1"/>
            <p:nvPr>
              <p:custDataLst>
                <p:tags r:id="rId14"/>
              </p:custDataLst>
            </p:nvPr>
          </p:nvSpPr>
          <p:spPr>
            <a:xfrm>
              <a:off x="6660232" y="3645024"/>
              <a:ext cx="1640211" cy="1107996"/>
            </a:xfrm>
            <a:prstGeom prst="rect">
              <a:avLst/>
            </a:prstGeom>
            <a:noFill/>
          </p:spPr>
          <p:txBody>
            <a:bodyPr wrap="square" rtlCol="0">
              <a:spAutoFit/>
            </a:bodyPr>
            <a:lstStyle/>
            <a:p>
              <a:r>
                <a:rPr lang="en-US" sz="2400" dirty="0" smtClean="0">
                  <a:solidFill>
                    <a:prstClr val="black"/>
                  </a:solidFill>
                </a:rPr>
                <a:t>T</a:t>
              </a:r>
              <a:r>
                <a:rPr lang="en-US" sz="2400" baseline="30000" dirty="0" smtClean="0">
                  <a:solidFill>
                    <a:prstClr val="black"/>
                  </a:solidFill>
                </a:rPr>
                <a:t>E</a:t>
              </a:r>
              <a:r>
                <a:rPr lang="en-US" sz="2400" baseline="-25000" dirty="0" smtClean="0">
                  <a:solidFill>
                    <a:prstClr val="black"/>
                  </a:solidFill>
                </a:rPr>
                <a:t>END</a:t>
              </a:r>
              <a:r>
                <a:rPr lang="en-US" sz="2400" dirty="0" smtClean="0">
                  <a:solidFill>
                    <a:prstClr val="black"/>
                  </a:solidFill>
                </a:rPr>
                <a:t>=12</a:t>
              </a:r>
              <a:endParaRPr lang="el-GR" sz="2400" dirty="0" smtClean="0">
                <a:solidFill>
                  <a:prstClr val="black"/>
                </a:solidFill>
              </a:endParaRPr>
            </a:p>
            <a:p>
              <a:r>
                <a:rPr lang="en-US" sz="2400" dirty="0" smtClean="0"/>
                <a:t>T</a:t>
              </a:r>
              <a:r>
                <a:rPr lang="en-US" sz="2400" baseline="30000" dirty="0" smtClean="0"/>
                <a:t>L</a:t>
              </a:r>
              <a:r>
                <a:rPr lang="en-US" sz="2400" baseline="-25000" dirty="0" smtClean="0"/>
                <a:t>END</a:t>
              </a:r>
              <a:r>
                <a:rPr lang="en-US" sz="2400" dirty="0" smtClean="0"/>
                <a:t>=12</a:t>
              </a:r>
              <a:endParaRPr lang="el-GR" sz="2400" dirty="0" smtClean="0">
                <a:solidFill>
                  <a:prstClr val="black"/>
                </a:solidFill>
              </a:endParaRPr>
            </a:p>
            <a:p>
              <a:endParaRPr lang="el-GR" dirty="0"/>
            </a:p>
          </p:txBody>
        </p:sp>
      </p:gr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graphicFrame>
        <p:nvGraphicFramePr>
          <p:cNvPr id="21" name="Θέση περιεχομένου 12" descr="."/>
          <p:cNvGraphicFramePr>
            <a:graphicFrameLocks noGrp="1"/>
          </p:cNvGraphicFramePr>
          <p:nvPr>
            <p:ph sz="quarter" idx="1"/>
            <p:custDataLst>
              <p:tags r:id="rId2"/>
            </p:custDataLst>
            <p:extLst>
              <p:ext uri="{D42A27DB-BD31-4B8C-83A1-F6EECF244321}">
                <p14:modId xmlns:p14="http://schemas.microsoft.com/office/powerpoint/2010/main" val="2545920502"/>
              </p:ext>
            </p:extLst>
          </p:nvPr>
        </p:nvGraphicFramePr>
        <p:xfrm>
          <a:off x="539552" y="1124744"/>
          <a:ext cx="7986040" cy="2225040"/>
        </p:xfrm>
        <a:graphic>
          <a:graphicData uri="http://schemas.openxmlformats.org/drawingml/2006/table">
            <a:tbl>
              <a:tblPr firstRow="1" bandRow="1">
                <a:tableStyleId>{5C22544A-7EE6-4342-B048-85BDC9FD1C3A}</a:tableStyleId>
              </a:tblPr>
              <a:tblGrid>
                <a:gridCol w="1122680"/>
                <a:gridCol w="980480"/>
                <a:gridCol w="980480"/>
                <a:gridCol w="980480"/>
                <a:gridCol w="980480"/>
                <a:gridCol w="980480"/>
                <a:gridCol w="980480"/>
                <a:gridCol w="980480"/>
              </a:tblGrid>
              <a:tr h="370840">
                <a:tc>
                  <a:txBody>
                    <a:bodyPr/>
                    <a:lstStyle/>
                    <a:p>
                      <a:pPr marL="0" algn="ctr" rtl="0" eaLnBrk="1" latinLnBrk="0" hangingPunct="1"/>
                      <a:r>
                        <a:rPr kumimoji="0" lang="el-GR" sz="1800" b="1" kern="1200" dirty="0" smtClean="0">
                          <a:solidFill>
                            <a:schemeClr val="lt1"/>
                          </a:solidFill>
                          <a:latin typeface="Calibri" pitchFamily="34" charset="0"/>
                          <a:ea typeface="+mn-ea"/>
                          <a:cs typeface="Calibri" pitchFamily="34" charset="0"/>
                        </a:rPr>
                        <a:t>ΔΡΑΣΤ</a:t>
                      </a:r>
                      <a:endParaRPr kumimoji="0" lang="el-GR" sz="1800" b="1" kern="12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err="1" smtClean="0">
                          <a:solidFill>
                            <a:schemeClr val="lt1"/>
                          </a:solidFill>
                          <a:latin typeface="Calibri" pitchFamily="34" charset="0"/>
                          <a:ea typeface="+mn-ea"/>
                          <a:cs typeface="Calibri" pitchFamily="34" charset="0"/>
                        </a:rPr>
                        <a:t>d</a:t>
                      </a:r>
                      <a:r>
                        <a:rPr kumimoji="0" lang="en-US" sz="1800" b="1" kern="1200" baseline="-25000" dirty="0" err="1" smtClean="0">
                          <a:solidFill>
                            <a:schemeClr val="lt1"/>
                          </a:solidFill>
                          <a:latin typeface="Calibri" pitchFamily="34" charset="0"/>
                          <a:ea typeface="+mn-ea"/>
                          <a:cs typeface="Calibri" pitchFamily="34" charset="0"/>
                        </a:rPr>
                        <a:t>ij</a:t>
                      </a:r>
                      <a:endParaRPr kumimoji="0" lang="el-GR" sz="1800" b="1" kern="1200" baseline="-250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err="1" smtClean="0">
                          <a:solidFill>
                            <a:schemeClr val="lt1"/>
                          </a:solidFill>
                          <a:latin typeface="Calibri" pitchFamily="34" charset="0"/>
                          <a:ea typeface="+mn-ea"/>
                          <a:cs typeface="Calibri" pitchFamily="34" charset="0"/>
                        </a:rPr>
                        <a:t>T</a:t>
                      </a:r>
                      <a:r>
                        <a:rPr kumimoji="0" lang="en-US" sz="1800" b="1" kern="1200" baseline="30000" dirty="0" err="1" smtClean="0">
                          <a:solidFill>
                            <a:schemeClr val="lt1"/>
                          </a:solidFill>
                          <a:latin typeface="Calibri" pitchFamily="34" charset="0"/>
                          <a:ea typeface="+mn-ea"/>
                          <a:cs typeface="Calibri" pitchFamily="34" charset="0"/>
                        </a:rPr>
                        <a:t>E</a:t>
                      </a:r>
                      <a:r>
                        <a:rPr kumimoji="0" lang="en-US" sz="1800" b="1" kern="1200" baseline="-25000" dirty="0" err="1" smtClean="0">
                          <a:solidFill>
                            <a:schemeClr val="lt1"/>
                          </a:solidFill>
                          <a:latin typeface="Calibri" pitchFamily="34" charset="0"/>
                          <a:ea typeface="+mn-ea"/>
                          <a:cs typeface="Calibri" pitchFamily="34" charset="0"/>
                        </a:rPr>
                        <a:t>i</a:t>
                      </a:r>
                      <a:endParaRPr kumimoji="0" lang="el-GR" sz="1800" b="1" kern="1200" baseline="-250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err="1" smtClean="0">
                          <a:solidFill>
                            <a:schemeClr val="lt1"/>
                          </a:solidFill>
                          <a:latin typeface="Calibri" pitchFamily="34" charset="0"/>
                          <a:ea typeface="+mn-ea"/>
                          <a:cs typeface="Calibri" pitchFamily="34" charset="0"/>
                        </a:rPr>
                        <a:t>T</a:t>
                      </a:r>
                      <a:r>
                        <a:rPr kumimoji="0" lang="en-US" sz="1800" b="1" kern="1200" baseline="30000" dirty="0" err="1" smtClean="0">
                          <a:solidFill>
                            <a:schemeClr val="lt1"/>
                          </a:solidFill>
                          <a:latin typeface="Calibri" pitchFamily="34" charset="0"/>
                          <a:ea typeface="+mn-ea"/>
                          <a:cs typeface="Calibri" pitchFamily="34" charset="0"/>
                        </a:rPr>
                        <a:t>L</a:t>
                      </a:r>
                      <a:r>
                        <a:rPr kumimoji="0" lang="en-US" sz="1800" b="1" kern="1200" baseline="-25000" dirty="0" err="1" smtClean="0">
                          <a:solidFill>
                            <a:schemeClr val="lt1"/>
                          </a:solidFill>
                          <a:latin typeface="Calibri" pitchFamily="34" charset="0"/>
                          <a:ea typeface="+mn-ea"/>
                          <a:cs typeface="Calibri" pitchFamily="34" charset="0"/>
                        </a:rPr>
                        <a:t>j</a:t>
                      </a:r>
                      <a:endParaRPr kumimoji="0" lang="el-GR" sz="1800" b="1" kern="1200" baseline="-250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smtClean="0">
                          <a:solidFill>
                            <a:schemeClr val="lt1"/>
                          </a:solidFill>
                          <a:latin typeface="Calibri" pitchFamily="34" charset="0"/>
                          <a:ea typeface="+mn-ea"/>
                          <a:cs typeface="Calibri" pitchFamily="34" charset="0"/>
                        </a:rPr>
                        <a:t>TS(</a:t>
                      </a:r>
                      <a:r>
                        <a:rPr kumimoji="0" lang="en-US" sz="1800" b="1" kern="1200" dirty="0" err="1" smtClean="0">
                          <a:solidFill>
                            <a:schemeClr val="lt1"/>
                          </a:solidFill>
                          <a:latin typeface="Calibri" pitchFamily="34" charset="0"/>
                          <a:ea typeface="+mn-ea"/>
                          <a:cs typeface="Calibri" pitchFamily="34" charset="0"/>
                        </a:rPr>
                        <a:t>ij</a:t>
                      </a:r>
                      <a:r>
                        <a:rPr kumimoji="0" lang="en-US" sz="1800" b="1" kern="1200" dirty="0" smtClean="0">
                          <a:solidFill>
                            <a:schemeClr val="lt1"/>
                          </a:solidFill>
                          <a:latin typeface="Calibri" pitchFamily="34" charset="0"/>
                          <a:ea typeface="+mn-ea"/>
                          <a:cs typeface="Calibri" pitchFamily="34" charset="0"/>
                        </a:rPr>
                        <a:t>)</a:t>
                      </a:r>
                      <a:endParaRPr kumimoji="0" lang="el-GR" sz="1800" b="1" kern="12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smtClean="0">
                          <a:solidFill>
                            <a:schemeClr val="lt1"/>
                          </a:solidFill>
                          <a:latin typeface="Calibri" pitchFamily="34" charset="0"/>
                          <a:ea typeface="+mn-ea"/>
                          <a:cs typeface="Calibri" pitchFamily="34" charset="0"/>
                        </a:rPr>
                        <a:t>FS(</a:t>
                      </a:r>
                      <a:r>
                        <a:rPr kumimoji="0" lang="en-US" sz="1800" b="1" kern="1200" dirty="0" err="1" smtClean="0">
                          <a:solidFill>
                            <a:schemeClr val="lt1"/>
                          </a:solidFill>
                          <a:latin typeface="Calibri" pitchFamily="34" charset="0"/>
                          <a:ea typeface="+mn-ea"/>
                          <a:cs typeface="Calibri" pitchFamily="34" charset="0"/>
                        </a:rPr>
                        <a:t>ij</a:t>
                      </a:r>
                      <a:r>
                        <a:rPr kumimoji="0" lang="en-US" sz="1800" b="1" kern="1200" dirty="0" smtClean="0">
                          <a:solidFill>
                            <a:schemeClr val="lt1"/>
                          </a:solidFill>
                          <a:latin typeface="Calibri" pitchFamily="34" charset="0"/>
                          <a:ea typeface="+mn-ea"/>
                          <a:cs typeface="Calibri" pitchFamily="34" charset="0"/>
                        </a:rPr>
                        <a:t>)</a:t>
                      </a:r>
                      <a:endParaRPr kumimoji="0" lang="el-GR" sz="1800" b="1" kern="12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smtClean="0">
                          <a:solidFill>
                            <a:schemeClr val="lt1"/>
                          </a:solidFill>
                          <a:latin typeface="Calibri" pitchFamily="34" charset="0"/>
                          <a:ea typeface="+mn-ea"/>
                          <a:cs typeface="Calibri" pitchFamily="34" charset="0"/>
                        </a:rPr>
                        <a:t>SS(</a:t>
                      </a:r>
                      <a:r>
                        <a:rPr kumimoji="0" lang="en-US" sz="1800" b="1" kern="1200" dirty="0" err="1" smtClean="0">
                          <a:solidFill>
                            <a:schemeClr val="lt1"/>
                          </a:solidFill>
                          <a:latin typeface="Calibri" pitchFamily="34" charset="0"/>
                          <a:ea typeface="+mn-ea"/>
                          <a:cs typeface="Calibri" pitchFamily="34" charset="0"/>
                        </a:rPr>
                        <a:t>ij</a:t>
                      </a:r>
                      <a:r>
                        <a:rPr kumimoji="0" lang="en-US" sz="1800" b="1" kern="1200" dirty="0" smtClean="0">
                          <a:solidFill>
                            <a:schemeClr val="lt1"/>
                          </a:solidFill>
                          <a:latin typeface="Calibri" pitchFamily="34" charset="0"/>
                          <a:ea typeface="+mn-ea"/>
                          <a:cs typeface="Calibri" pitchFamily="34" charset="0"/>
                        </a:rPr>
                        <a:t>)</a:t>
                      </a:r>
                      <a:endParaRPr kumimoji="0" lang="el-GR" sz="1800" b="1" kern="1200" dirty="0">
                        <a:solidFill>
                          <a:schemeClr val="lt1"/>
                        </a:solidFill>
                        <a:latin typeface="Calibri" pitchFamily="34" charset="0"/>
                        <a:ea typeface="+mn-ea"/>
                        <a:cs typeface="Calibri" pitchFamily="34" charset="0"/>
                      </a:endParaRPr>
                    </a:p>
                  </a:txBody>
                  <a:tcPr/>
                </a:tc>
                <a:tc>
                  <a:txBody>
                    <a:bodyPr/>
                    <a:lstStyle/>
                    <a:p>
                      <a:pPr marL="0" algn="ctr" rtl="0" eaLnBrk="1" latinLnBrk="0" hangingPunct="1"/>
                      <a:r>
                        <a:rPr kumimoji="0" lang="en-US" sz="1800" b="1" kern="1200" dirty="0" smtClean="0">
                          <a:solidFill>
                            <a:schemeClr val="lt1"/>
                          </a:solidFill>
                          <a:latin typeface="Calibri" pitchFamily="34" charset="0"/>
                          <a:ea typeface="+mn-ea"/>
                          <a:cs typeface="Calibri" pitchFamily="34" charset="0"/>
                        </a:rPr>
                        <a:t>IS(</a:t>
                      </a:r>
                      <a:r>
                        <a:rPr kumimoji="0" lang="en-US" sz="1800" b="1" kern="1200" dirty="0" err="1" smtClean="0">
                          <a:solidFill>
                            <a:schemeClr val="lt1"/>
                          </a:solidFill>
                          <a:latin typeface="Calibri" pitchFamily="34" charset="0"/>
                          <a:ea typeface="+mn-ea"/>
                          <a:cs typeface="Calibri" pitchFamily="34" charset="0"/>
                        </a:rPr>
                        <a:t>ij</a:t>
                      </a:r>
                      <a:r>
                        <a:rPr kumimoji="0" lang="en-US" sz="1800" b="1" kern="1200" dirty="0" smtClean="0">
                          <a:solidFill>
                            <a:schemeClr val="lt1"/>
                          </a:solidFill>
                          <a:latin typeface="Calibri" pitchFamily="34" charset="0"/>
                          <a:ea typeface="+mn-ea"/>
                          <a:cs typeface="Calibri" pitchFamily="34" charset="0"/>
                        </a:rPr>
                        <a:t>)</a:t>
                      </a:r>
                      <a:endParaRPr kumimoji="0" lang="el-GR" sz="1800" b="1" kern="1200" dirty="0">
                        <a:solidFill>
                          <a:schemeClr val="lt1"/>
                        </a:solidFill>
                        <a:latin typeface="Calibri" pitchFamily="34" charset="0"/>
                        <a:ea typeface="+mn-ea"/>
                        <a:cs typeface="Calibri" pitchFamily="34" charset="0"/>
                      </a:endParaRPr>
                    </a:p>
                  </a:txBody>
                  <a:tcPr/>
                </a:tc>
              </a:tr>
              <a:tr h="370840">
                <a:tc>
                  <a:txBody>
                    <a:bodyPr/>
                    <a:lstStyle/>
                    <a:p>
                      <a:pPr marL="0" algn="l" rtl="0" eaLnBrk="1" latinLnBrk="0" hangingPunct="1"/>
                      <a:r>
                        <a:rPr kumimoji="0" lang="en-US" kern="1200" dirty="0" smtClean="0">
                          <a:solidFill>
                            <a:schemeClr val="dk1"/>
                          </a:solidFill>
                          <a:latin typeface="+mn-lt"/>
                          <a:ea typeface="+mn-ea"/>
                          <a:cs typeface="+mn-cs"/>
                        </a:rPr>
                        <a:t>ST,2</a:t>
                      </a:r>
                      <a:endParaRPr kumimoji="0" lang="el-GR" kern="1200" dirty="0">
                        <a:solidFill>
                          <a:schemeClr val="dk1"/>
                        </a:solidFill>
                        <a:latin typeface="+mn-lt"/>
                        <a:ea typeface="+mn-ea"/>
                        <a:cs typeface="+mn-cs"/>
                      </a:endParaRPr>
                    </a:p>
                  </a:txBody>
                  <a:tcPr/>
                </a:tc>
                <a:tc>
                  <a:txBody>
                    <a:bodyPr/>
                    <a:lstStyle/>
                    <a:p>
                      <a:pPr algn="ctr"/>
                      <a:r>
                        <a:rPr lang="en-US" b="1" dirty="0" smtClean="0"/>
                        <a:t>4</a:t>
                      </a:r>
                      <a:endParaRPr lang="el-GR" b="1" dirty="0"/>
                    </a:p>
                  </a:txBody>
                  <a:tcPr/>
                </a:tc>
                <a:tc>
                  <a:txBody>
                    <a:bodyPr/>
                    <a:lstStyle/>
                    <a:p>
                      <a:pPr algn="ctr"/>
                      <a:r>
                        <a:rPr lang="en-US" dirty="0" smtClean="0"/>
                        <a:t>0</a:t>
                      </a:r>
                      <a:endParaRPr lang="el-GR" dirty="0"/>
                    </a:p>
                  </a:txBody>
                  <a:tcPr/>
                </a:tc>
                <a:tc>
                  <a:txBody>
                    <a:bodyPr/>
                    <a:lstStyle/>
                    <a:p>
                      <a:pPr algn="ctr"/>
                      <a:r>
                        <a:rPr lang="en-US" dirty="0" smtClean="0"/>
                        <a:t>5</a:t>
                      </a:r>
                      <a:endParaRPr lang="el-GR" dirty="0"/>
                    </a:p>
                  </a:txBody>
                  <a:tcPr/>
                </a:tc>
                <a:tc>
                  <a:txBody>
                    <a:bodyPr/>
                    <a:lstStyle/>
                    <a:p>
                      <a:pPr algn="ctr"/>
                      <a:r>
                        <a:rPr lang="en-US" dirty="0" smtClean="0"/>
                        <a:t>1</a:t>
                      </a:r>
                      <a:endParaRPr lang="el-GR" dirty="0"/>
                    </a:p>
                  </a:txBody>
                  <a:tcPr/>
                </a:tc>
                <a:tc>
                  <a:txBody>
                    <a:bodyPr/>
                    <a:lstStyle/>
                    <a:p>
                      <a:pPr algn="ctr"/>
                      <a:r>
                        <a:rPr lang="en-US" dirty="0" smtClean="0"/>
                        <a:t>0</a:t>
                      </a:r>
                      <a:endParaRPr lang="el-GR" dirty="0"/>
                    </a:p>
                  </a:txBody>
                  <a:tcPr/>
                </a:tc>
                <a:tc>
                  <a:txBody>
                    <a:bodyPr/>
                    <a:lstStyle/>
                    <a:p>
                      <a:pPr algn="ctr"/>
                      <a:r>
                        <a:rPr lang="en-US" dirty="0" smtClean="0"/>
                        <a:t>1</a:t>
                      </a:r>
                      <a:endParaRPr lang="el-GR" dirty="0"/>
                    </a:p>
                  </a:txBody>
                  <a:tcPr/>
                </a:tc>
                <a:tc>
                  <a:txBody>
                    <a:bodyPr/>
                    <a:lstStyle/>
                    <a:p>
                      <a:pPr algn="ctr"/>
                      <a:r>
                        <a:rPr lang="en-US" dirty="0" smtClean="0"/>
                        <a:t>0</a:t>
                      </a:r>
                      <a:endParaRPr lang="el-GR" dirty="0"/>
                    </a:p>
                  </a:txBody>
                  <a:tcPr/>
                </a:tc>
              </a:tr>
              <a:tr h="370840">
                <a:tc>
                  <a:txBody>
                    <a:bodyPr/>
                    <a:lstStyle/>
                    <a:p>
                      <a:pPr marL="0" algn="l" rtl="0" eaLnBrk="1" latinLnBrk="0" hangingPunct="1"/>
                      <a:r>
                        <a:rPr kumimoji="0" lang="en-US" kern="1200" dirty="0" smtClean="0">
                          <a:solidFill>
                            <a:schemeClr val="dk1"/>
                          </a:solidFill>
                          <a:latin typeface="+mn-lt"/>
                          <a:ea typeface="+mn-ea"/>
                          <a:cs typeface="+mn-cs"/>
                        </a:rPr>
                        <a:t>ST,1</a:t>
                      </a:r>
                      <a:endParaRPr kumimoji="0" lang="el-GR" kern="1200" dirty="0">
                        <a:solidFill>
                          <a:schemeClr val="dk1"/>
                        </a:solidFill>
                        <a:latin typeface="+mn-lt"/>
                        <a:ea typeface="+mn-ea"/>
                        <a:cs typeface="+mn-cs"/>
                      </a:endParaRPr>
                    </a:p>
                  </a:txBody>
                  <a:tcPr/>
                </a:tc>
                <a:tc>
                  <a:txBody>
                    <a:bodyPr/>
                    <a:lstStyle/>
                    <a:p>
                      <a:pPr algn="ctr"/>
                      <a:r>
                        <a:rPr lang="en-US" b="1" dirty="0" smtClean="0"/>
                        <a:t>2</a:t>
                      </a:r>
                      <a:endParaRPr lang="el-GR" b="1" dirty="0"/>
                    </a:p>
                  </a:txBody>
                  <a:tcPr/>
                </a:tc>
                <a:tc>
                  <a:txBody>
                    <a:bodyPr/>
                    <a:lstStyle/>
                    <a:p>
                      <a:pPr algn="ctr"/>
                      <a:r>
                        <a:rPr lang="en-US" dirty="0" smtClean="0"/>
                        <a:t>0</a:t>
                      </a:r>
                      <a:endParaRPr lang="el-GR" dirty="0"/>
                    </a:p>
                  </a:txBody>
                  <a:tcPr/>
                </a:tc>
                <a:tc>
                  <a:txBody>
                    <a:bodyPr/>
                    <a:lstStyle/>
                    <a:p>
                      <a:pPr algn="ctr"/>
                      <a:r>
                        <a:rPr lang="en-US" dirty="0" smtClean="0"/>
                        <a:t>2</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r>
              <a:tr h="370840">
                <a:tc>
                  <a:txBody>
                    <a:bodyPr/>
                    <a:lstStyle/>
                    <a:p>
                      <a:pPr marL="0" algn="l" rtl="0" eaLnBrk="1" latinLnBrk="0" hangingPunct="1"/>
                      <a:r>
                        <a:rPr kumimoji="0" lang="el-GR" kern="1200" dirty="0" smtClean="0">
                          <a:solidFill>
                            <a:schemeClr val="dk1"/>
                          </a:solidFill>
                          <a:latin typeface="+mn-lt"/>
                          <a:ea typeface="+mn-ea"/>
                          <a:cs typeface="+mn-cs"/>
                        </a:rPr>
                        <a:t>ΠΛΑΣΜ</a:t>
                      </a:r>
                      <a:endParaRPr kumimoji="0" lang="el-GR" kern="1200" dirty="0">
                        <a:solidFill>
                          <a:schemeClr val="dk1"/>
                        </a:solidFill>
                        <a:latin typeface="+mn-lt"/>
                        <a:ea typeface="+mn-ea"/>
                        <a:cs typeface="+mn-cs"/>
                      </a:endParaRPr>
                    </a:p>
                  </a:txBody>
                  <a:tcPr/>
                </a:tc>
                <a:tc>
                  <a:txBody>
                    <a:bodyPr/>
                    <a:lstStyle/>
                    <a:p>
                      <a:pPr algn="ctr"/>
                      <a:r>
                        <a:rPr lang="en-US" b="1" dirty="0" smtClean="0"/>
                        <a:t>0</a:t>
                      </a:r>
                      <a:endParaRPr lang="el-GR" b="1" dirty="0"/>
                    </a:p>
                  </a:txBody>
                  <a:tcPr/>
                </a:tc>
                <a:tc>
                  <a:txBody>
                    <a:bodyPr/>
                    <a:lstStyle/>
                    <a:p>
                      <a:pPr algn="ctr"/>
                      <a:r>
                        <a:rPr lang="en-US" dirty="0" smtClean="0"/>
                        <a:t>2</a:t>
                      </a:r>
                      <a:endParaRPr lang="el-GR" dirty="0"/>
                    </a:p>
                  </a:txBody>
                  <a:tcPr/>
                </a:tc>
                <a:tc>
                  <a:txBody>
                    <a:bodyPr/>
                    <a:lstStyle/>
                    <a:p>
                      <a:pPr algn="ctr"/>
                      <a:r>
                        <a:rPr lang="en-US" dirty="0" smtClean="0"/>
                        <a:t>5</a:t>
                      </a:r>
                      <a:endParaRPr lang="el-GR" dirty="0"/>
                    </a:p>
                  </a:txBody>
                  <a:tcPr/>
                </a:tc>
                <a:tc>
                  <a:txBody>
                    <a:bodyPr/>
                    <a:lstStyle/>
                    <a:p>
                      <a:pPr algn="ctr"/>
                      <a:r>
                        <a:rPr lang="en-US" dirty="0" smtClean="0"/>
                        <a:t>3</a:t>
                      </a:r>
                      <a:endParaRPr lang="el-GR" dirty="0"/>
                    </a:p>
                  </a:txBody>
                  <a:tcPr/>
                </a:tc>
                <a:tc>
                  <a:txBody>
                    <a:bodyPr/>
                    <a:lstStyle/>
                    <a:p>
                      <a:pPr algn="ctr"/>
                      <a:r>
                        <a:rPr lang="en-US" dirty="0" smtClean="0"/>
                        <a:t>2</a:t>
                      </a:r>
                      <a:endParaRPr lang="el-GR" dirty="0"/>
                    </a:p>
                  </a:txBody>
                  <a:tcPr/>
                </a:tc>
                <a:tc>
                  <a:txBody>
                    <a:bodyPr/>
                    <a:lstStyle/>
                    <a:p>
                      <a:pPr algn="ctr"/>
                      <a:r>
                        <a:rPr lang="en-US" dirty="0" smtClean="0"/>
                        <a:t>3</a:t>
                      </a:r>
                      <a:endParaRPr lang="el-GR" dirty="0"/>
                    </a:p>
                  </a:txBody>
                  <a:tcPr/>
                </a:tc>
                <a:tc>
                  <a:txBody>
                    <a:bodyPr/>
                    <a:lstStyle/>
                    <a:p>
                      <a:pPr algn="ctr"/>
                      <a:r>
                        <a:rPr lang="en-US" dirty="0" smtClean="0"/>
                        <a:t>2</a:t>
                      </a:r>
                      <a:endParaRPr lang="el-GR" dirty="0"/>
                    </a:p>
                  </a:txBody>
                  <a:tcPr/>
                </a:tc>
              </a:tr>
              <a:tr h="370840">
                <a:tc>
                  <a:txBody>
                    <a:bodyPr/>
                    <a:lstStyle/>
                    <a:p>
                      <a:pPr marL="0" algn="l" rtl="0" eaLnBrk="1" latinLnBrk="0" hangingPunct="1"/>
                      <a:r>
                        <a:rPr kumimoji="0" lang="el-GR" kern="1200" dirty="0" smtClean="0">
                          <a:solidFill>
                            <a:schemeClr val="dk1"/>
                          </a:solidFill>
                          <a:latin typeface="+mn-lt"/>
                          <a:ea typeface="+mn-ea"/>
                          <a:cs typeface="+mn-cs"/>
                        </a:rPr>
                        <a:t>2,</a:t>
                      </a:r>
                      <a:r>
                        <a:rPr kumimoji="0" lang="en-US" kern="1200" dirty="0" smtClean="0">
                          <a:solidFill>
                            <a:schemeClr val="dk1"/>
                          </a:solidFill>
                          <a:latin typeface="+mn-lt"/>
                          <a:ea typeface="+mn-ea"/>
                          <a:cs typeface="+mn-cs"/>
                        </a:rPr>
                        <a:t>END</a:t>
                      </a:r>
                      <a:endParaRPr kumimoji="0" lang="el-GR" kern="1200" dirty="0">
                        <a:solidFill>
                          <a:schemeClr val="dk1"/>
                        </a:solidFill>
                        <a:latin typeface="+mn-lt"/>
                        <a:ea typeface="+mn-ea"/>
                        <a:cs typeface="+mn-cs"/>
                      </a:endParaRPr>
                    </a:p>
                  </a:txBody>
                  <a:tcPr/>
                </a:tc>
                <a:tc>
                  <a:txBody>
                    <a:bodyPr/>
                    <a:lstStyle/>
                    <a:p>
                      <a:pPr algn="ctr"/>
                      <a:r>
                        <a:rPr lang="en-US" b="1" dirty="0" smtClean="0"/>
                        <a:t>7</a:t>
                      </a:r>
                      <a:endParaRPr lang="el-GR" b="1" dirty="0"/>
                    </a:p>
                  </a:txBody>
                  <a:tcPr/>
                </a:tc>
                <a:tc>
                  <a:txBody>
                    <a:bodyPr/>
                    <a:lstStyle/>
                    <a:p>
                      <a:pPr algn="ctr"/>
                      <a:r>
                        <a:rPr lang="en-US" dirty="0" smtClean="0"/>
                        <a:t>4</a:t>
                      </a:r>
                      <a:endParaRPr lang="el-GR" dirty="0"/>
                    </a:p>
                  </a:txBody>
                  <a:tcPr/>
                </a:tc>
                <a:tc>
                  <a:txBody>
                    <a:bodyPr/>
                    <a:lstStyle/>
                    <a:p>
                      <a:pPr algn="ctr"/>
                      <a:r>
                        <a:rPr lang="en-US" dirty="0" smtClean="0"/>
                        <a:t>12</a:t>
                      </a:r>
                      <a:endParaRPr lang="el-GR" dirty="0"/>
                    </a:p>
                  </a:txBody>
                  <a:tcPr/>
                </a:tc>
                <a:tc>
                  <a:txBody>
                    <a:bodyPr/>
                    <a:lstStyle/>
                    <a:p>
                      <a:pPr algn="ctr"/>
                      <a:r>
                        <a:rPr lang="en-US" dirty="0" smtClean="0"/>
                        <a:t>1</a:t>
                      </a:r>
                      <a:endParaRPr lang="el-GR" dirty="0"/>
                    </a:p>
                  </a:txBody>
                  <a:tcPr/>
                </a:tc>
                <a:tc>
                  <a:txBody>
                    <a:bodyPr/>
                    <a:lstStyle/>
                    <a:p>
                      <a:pPr algn="ctr"/>
                      <a:r>
                        <a:rPr lang="en-US" dirty="0" smtClean="0"/>
                        <a:t>1</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r>
              <a:tr h="370840">
                <a:tc>
                  <a:txBody>
                    <a:bodyPr/>
                    <a:lstStyle/>
                    <a:p>
                      <a:pPr marL="0" algn="l" rtl="0" eaLnBrk="1" latinLnBrk="0" hangingPunct="1"/>
                      <a:r>
                        <a:rPr kumimoji="0" lang="en-US" kern="1200" dirty="0" smtClean="0">
                          <a:solidFill>
                            <a:schemeClr val="dk1"/>
                          </a:solidFill>
                          <a:latin typeface="+mn-lt"/>
                          <a:ea typeface="+mn-ea"/>
                          <a:cs typeface="+mn-cs"/>
                        </a:rPr>
                        <a:t>1,END</a:t>
                      </a:r>
                      <a:endParaRPr kumimoji="0" lang="el-GR" kern="1200" dirty="0">
                        <a:solidFill>
                          <a:schemeClr val="dk1"/>
                        </a:solidFill>
                        <a:latin typeface="+mn-lt"/>
                        <a:ea typeface="+mn-ea"/>
                        <a:cs typeface="+mn-cs"/>
                      </a:endParaRPr>
                    </a:p>
                  </a:txBody>
                  <a:tcPr/>
                </a:tc>
                <a:tc>
                  <a:txBody>
                    <a:bodyPr/>
                    <a:lstStyle/>
                    <a:p>
                      <a:pPr algn="ctr"/>
                      <a:r>
                        <a:rPr lang="en-US" b="1" dirty="0" smtClean="0"/>
                        <a:t>10</a:t>
                      </a:r>
                      <a:endParaRPr lang="el-GR" b="1" dirty="0"/>
                    </a:p>
                  </a:txBody>
                  <a:tcPr/>
                </a:tc>
                <a:tc>
                  <a:txBody>
                    <a:bodyPr/>
                    <a:lstStyle/>
                    <a:p>
                      <a:pPr algn="ctr"/>
                      <a:r>
                        <a:rPr lang="en-US" dirty="0" smtClean="0"/>
                        <a:t>2</a:t>
                      </a:r>
                      <a:endParaRPr lang="el-GR" dirty="0"/>
                    </a:p>
                  </a:txBody>
                  <a:tcPr/>
                </a:tc>
                <a:tc>
                  <a:txBody>
                    <a:bodyPr/>
                    <a:lstStyle/>
                    <a:p>
                      <a:pPr algn="ctr"/>
                      <a:r>
                        <a:rPr lang="en-US" dirty="0" smtClean="0"/>
                        <a:t>12</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c>
                  <a:txBody>
                    <a:bodyPr/>
                    <a:lstStyle/>
                    <a:p>
                      <a:pPr algn="ctr"/>
                      <a:r>
                        <a:rPr lang="en-US" dirty="0" smtClean="0"/>
                        <a:t>0</a:t>
                      </a:r>
                      <a:endParaRPr lang="el-GR" dirty="0"/>
                    </a:p>
                  </a:txBody>
                  <a:tcPr/>
                </a:tc>
              </a:tr>
            </a:tbl>
          </a:graphicData>
        </a:graphic>
      </p:graphicFrame>
    </p:spTree>
    <p:custDataLst>
      <p:tags r:id="rId1"/>
    </p:custDataLst>
    <p:extLst>
      <p:ext uri="{BB962C8B-B14F-4D97-AF65-F5344CB8AC3E}">
        <p14:creationId xmlns:p14="http://schemas.microsoft.com/office/powerpoint/2010/main" val="1526516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Κατανόηση της χρησιμότητας των δικτύων για την αναπαράσταση ενός έργου,</a:t>
            </a:r>
          </a:p>
          <a:p>
            <a:pPr>
              <a:buFont typeface="Wingdings" panose="05000000000000000000" pitchFamily="2" charset="2"/>
              <a:buChar char="§"/>
            </a:pPr>
            <a:r>
              <a:rPr lang="el-GR" sz="2800" dirty="0" smtClean="0"/>
              <a:t>Κατανόηση της έννοιας της κρίσιμης διαδρομής,</a:t>
            </a:r>
          </a:p>
          <a:p>
            <a:pPr>
              <a:buFont typeface="Wingdings" panose="05000000000000000000" pitchFamily="2" charset="2"/>
              <a:buChar char="§"/>
            </a:pPr>
            <a:r>
              <a:rPr lang="el-GR" sz="2800" dirty="0" smtClean="0"/>
              <a:t>Αναγνώριση της δυνατότητας κατασκευής περισσότερων του ενός χρονοδιαγραμμάτων,</a:t>
            </a:r>
          </a:p>
          <a:p>
            <a:pPr>
              <a:buFont typeface="Wingdings" panose="05000000000000000000" pitchFamily="2" charset="2"/>
              <a:buChar char="§"/>
            </a:pPr>
            <a:r>
              <a:rPr lang="el-GR" sz="2800" dirty="0" smtClean="0"/>
              <a:t>Αναγνώριση της χρησιμότητας του περιθωρίου καθυστέρησης.</a:t>
            </a:r>
          </a:p>
          <a:p>
            <a:pPr>
              <a:buFont typeface="Wingdings" panose="05000000000000000000" pitchFamily="2" charset="2"/>
              <a:buChar char="§"/>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Τρόποι  κατασκευής δικτύων με χρήση κόμβων και προσανατολισμένων τόξων,&#10;Οι απαραίτητοι υπολογισμοί για τους νωρίτερους και αργότερους χρόνους έναρξης – λήξης των δραστηριοτήτων,&#10;Εισαγωγή στην έννοια του συνολικού περιθωρίου και τον υπολογισμό της κρίσιμης διαδρομής,&#10;Η μέθοδος CPM.&#10;&#10;"/>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a:hlinkClick r:id="rId4" action="ppaction://hlinksldjump"/>
              </a:rPr>
              <a:t>Τρόποι  κατασκευής δικτύων με χρήση κόμβων και προσανατολισμένων τόξων,</a:t>
            </a:r>
            <a:endParaRPr lang="el-GR" sz="2800" dirty="0"/>
          </a:p>
          <a:p>
            <a:pPr>
              <a:buFont typeface="Wingdings" panose="05000000000000000000" pitchFamily="2" charset="2"/>
              <a:buChar char="§"/>
            </a:pPr>
            <a:r>
              <a:rPr lang="el-GR" sz="2800" dirty="0">
                <a:hlinkClick r:id="rId5" action="ppaction://hlinksldjump"/>
              </a:rPr>
              <a:t>Οι απαραίτητοι υπολογισμοί για τους </a:t>
            </a:r>
            <a:r>
              <a:rPr lang="el-GR" sz="2800" dirty="0" err="1">
                <a:hlinkClick r:id="rId5" action="ppaction://hlinksldjump"/>
              </a:rPr>
              <a:t>νωρίτερους</a:t>
            </a:r>
            <a:r>
              <a:rPr lang="el-GR" sz="2800" dirty="0">
                <a:hlinkClick r:id="rId5" action="ppaction://hlinksldjump"/>
              </a:rPr>
              <a:t> και αργότερους χρόνους έναρξης – λήξης των δραστηριοτήτων,</a:t>
            </a:r>
            <a:endParaRPr lang="el-GR" sz="2800" dirty="0"/>
          </a:p>
          <a:p>
            <a:pPr>
              <a:buFont typeface="Wingdings" panose="05000000000000000000" pitchFamily="2" charset="2"/>
              <a:buChar char="§"/>
            </a:pPr>
            <a:r>
              <a:rPr lang="el-GR" sz="2800" dirty="0">
                <a:hlinkClick r:id="rId6" action="ppaction://hlinksldjump"/>
              </a:rPr>
              <a:t>Εισαγωγή στην έννοια του συνολικού περιθωρίου και τον υπολογισμό της κρίσιμης διαδρομής,</a:t>
            </a:r>
            <a:endParaRPr lang="el-GR" sz="2800" dirty="0"/>
          </a:p>
          <a:p>
            <a:pPr>
              <a:buFont typeface="Wingdings" panose="05000000000000000000" pitchFamily="2" charset="2"/>
              <a:buChar char="§"/>
            </a:pPr>
            <a:r>
              <a:rPr lang="el-GR" sz="2800" dirty="0">
                <a:hlinkClick r:id="rId7" action="ppaction://hlinksldjump"/>
              </a:rPr>
              <a:t>Η μέθοδος CPM.</a:t>
            </a:r>
            <a:endParaRPr lang="el-GR" sz="2800" dirty="0"/>
          </a:p>
          <a:p>
            <a:pPr>
              <a:buFont typeface="Wingdings" panose="05000000000000000000" pitchFamily="2" charset="2"/>
              <a:buChar char="§"/>
            </a:pP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t>Τί είναι Έργο;</a:t>
            </a:r>
            <a:endParaRPr lang="el-GR" dirty="0">
              <a:latin typeface="+mn-lt"/>
            </a:endParaRPr>
          </a:p>
        </p:txBody>
      </p:sp>
      <p:sp>
        <p:nvSpPr>
          <p:cNvPr id="7" name="Rectangle 330"/>
          <p:cNvSpPr>
            <a:spLocks noChangeArrowheads="1"/>
          </p:cNvSpPr>
          <p:nvPr/>
        </p:nvSpPr>
        <p:spPr bwMode="auto">
          <a:xfrm>
            <a:off x="467544" y="1327115"/>
            <a:ext cx="8219256"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457200" indent="-457200">
              <a:buFont typeface="Wingdings" panose="05000000000000000000" pitchFamily="2" charset="2"/>
              <a:buChar char="§"/>
            </a:pPr>
            <a:r>
              <a:rPr lang="el-GR" sz="2800" dirty="0" smtClean="0"/>
              <a:t>Μία σειρά αλληλοεξαρτώμενων δραστηριοτήτων με συγκεκριμένα χαρακτηριστικά:</a:t>
            </a:r>
          </a:p>
          <a:p>
            <a:pPr marL="914400" lvl="1" indent="-457200">
              <a:buFont typeface="Arial" panose="020B0604020202020204" pitchFamily="34" charset="0"/>
              <a:buChar char="•"/>
            </a:pPr>
            <a:r>
              <a:rPr lang="el-GR" sz="2800" dirty="0" smtClean="0"/>
              <a:t>Συγκεκριμένες ημερομηνίες έναρξης και περάτωσης,</a:t>
            </a:r>
          </a:p>
          <a:p>
            <a:pPr marL="914400" lvl="1" indent="-457200">
              <a:buFont typeface="Arial" panose="020B0604020202020204" pitchFamily="34" charset="0"/>
              <a:buChar char="•"/>
            </a:pPr>
            <a:r>
              <a:rPr lang="el-GR" sz="2800" dirty="0" smtClean="0"/>
              <a:t>Καλώς ορισμένους στόχους,</a:t>
            </a:r>
          </a:p>
          <a:p>
            <a:pPr marL="914400" lvl="1" indent="-457200">
              <a:buFont typeface="Arial" panose="020B0604020202020204" pitchFamily="34" charset="0"/>
              <a:buChar char="•"/>
            </a:pPr>
            <a:r>
              <a:rPr lang="el-GR" sz="2800" dirty="0" smtClean="0"/>
              <a:t>Παράγει ένα συγκεκριμένο αποτέλεσμα,</a:t>
            </a:r>
          </a:p>
          <a:p>
            <a:pPr marL="914400" lvl="1" indent="-457200">
              <a:buFont typeface="Arial" panose="020B0604020202020204" pitchFamily="34" charset="0"/>
              <a:buChar char="•"/>
            </a:pPr>
            <a:r>
              <a:rPr lang="el-GR" sz="2800" dirty="0" smtClean="0"/>
              <a:t>Δεν είναι μια επαναλαμβανόμενη διαδικασία,</a:t>
            </a:r>
          </a:p>
          <a:p>
            <a:pPr marL="914400" lvl="1" indent="-457200">
              <a:buFont typeface="Arial" panose="020B0604020202020204" pitchFamily="34" charset="0"/>
              <a:buChar char="•"/>
            </a:pPr>
            <a:r>
              <a:rPr lang="el-GR" sz="2800" dirty="0" smtClean="0"/>
              <a:t>Αναλώνει κόστος, χρόνο, ανθρώπινους και υλικούς πόρους.</a:t>
            </a:r>
            <a:endParaRPr 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6144"/>
          </a:xfrm>
        </p:spPr>
        <p:txBody>
          <a:bodyPr>
            <a:noAutofit/>
          </a:bodyPr>
          <a:lstStyle/>
          <a:p>
            <a:pPr eaLnBrk="0" hangingPunct="0"/>
            <a:r>
              <a:rPr lang="el-GR" dirty="0" smtClean="0"/>
              <a:t>Από το Σχεδιασμό στον Προγραμματισμό</a:t>
            </a:r>
            <a:endParaRPr lang="el-GR" dirty="0"/>
          </a:p>
        </p:txBody>
      </p:sp>
      <p:sp>
        <p:nvSpPr>
          <p:cNvPr id="20" name="Rectangle 17"/>
          <p:cNvSpPr txBox="1">
            <a:spLocks noChangeArrowheads="1"/>
          </p:cNvSpPr>
          <p:nvPr/>
        </p:nvSpPr>
        <p:spPr>
          <a:xfrm>
            <a:off x="543719" y="1628800"/>
            <a:ext cx="8219256" cy="44836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Wingdings" panose="05000000000000000000" pitchFamily="2" charset="2"/>
              <a:buChar char="§"/>
            </a:pPr>
            <a:r>
              <a:rPr lang="el-GR" sz="2600" dirty="0"/>
              <a:t>Προσδιορισμός Χρόνου Εκτέλεσης Κάθε Εργασίας.</a:t>
            </a:r>
          </a:p>
          <a:p>
            <a:pPr marL="457200" indent="-457200" algn="l">
              <a:lnSpc>
                <a:spcPct val="90000"/>
              </a:lnSpc>
              <a:buFont typeface="Wingdings" panose="05000000000000000000" pitchFamily="2" charset="2"/>
              <a:buChar char="§"/>
            </a:pPr>
            <a:r>
              <a:rPr lang="el-GR" sz="2600" dirty="0"/>
              <a:t>Οδηγός Εκτέλεσης – Παρακολούθησης Έργου</a:t>
            </a:r>
          </a:p>
          <a:p>
            <a:pPr marL="914400" lvl="1" indent="-457200" algn="l">
              <a:lnSpc>
                <a:spcPct val="90000"/>
              </a:lnSpc>
              <a:buFont typeface="Arial" panose="020B0604020202020204" pitchFamily="34" charset="0"/>
              <a:buChar char="•"/>
            </a:pPr>
            <a:r>
              <a:rPr lang="el-GR" sz="2600" dirty="0">
                <a:solidFill>
                  <a:schemeClr val="tx1"/>
                </a:solidFill>
              </a:rPr>
              <a:t>Ποιες εργασίες μπορούν να εκτελούνται ταυτόχρονα;</a:t>
            </a:r>
          </a:p>
          <a:p>
            <a:pPr marL="914400" lvl="1" indent="-457200" algn="l">
              <a:lnSpc>
                <a:spcPct val="90000"/>
              </a:lnSpc>
              <a:buFont typeface="Arial" panose="020B0604020202020204" pitchFamily="34" charset="0"/>
              <a:buChar char="•"/>
            </a:pPr>
            <a:r>
              <a:rPr lang="el-GR" sz="2600" dirty="0">
                <a:solidFill>
                  <a:schemeClr val="tx1"/>
                </a:solidFill>
              </a:rPr>
              <a:t>Ποιες εργασίες απαιτούνται να ολοκληρωθούν πριν ξεκινήσουν άλλες εργασίες;</a:t>
            </a:r>
          </a:p>
          <a:p>
            <a:pPr marL="914400" lvl="1" indent="-457200" algn="l">
              <a:lnSpc>
                <a:spcPct val="90000"/>
              </a:lnSpc>
              <a:buFont typeface="Arial" panose="020B0604020202020204" pitchFamily="34" charset="0"/>
              <a:buChar char="•"/>
            </a:pPr>
            <a:r>
              <a:rPr lang="el-GR" sz="2600" dirty="0">
                <a:solidFill>
                  <a:schemeClr val="tx1"/>
                </a:solidFill>
              </a:rPr>
              <a:t>Σε ποιες εργασίες πρέπει να δοθεί προτεραιότητα ώστε να μην καθυστερήσει το έργο;</a:t>
            </a:r>
          </a:p>
          <a:p>
            <a:pPr marL="914400" lvl="1" indent="-457200" algn="l">
              <a:lnSpc>
                <a:spcPct val="90000"/>
              </a:lnSpc>
              <a:buFont typeface="Arial" panose="020B0604020202020204" pitchFamily="34" charset="0"/>
              <a:buChar char="•"/>
            </a:pPr>
            <a:r>
              <a:rPr lang="el-GR" sz="2600" dirty="0">
                <a:solidFill>
                  <a:schemeClr val="tx1"/>
                </a:solidFill>
              </a:rPr>
              <a:t>Υπάρχουν εργασίες που θα μπορούσαν να καθυστερήσουν χωρίς να επηρεασθεί το έργο και κατά πόσο;</a:t>
            </a: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Είσοδος</a:t>
            </a:r>
            <a:endParaRPr lang="el-GR" dirty="0">
              <a:latin typeface="+mn-lt"/>
            </a:endParaRPr>
          </a:p>
        </p:txBody>
      </p:sp>
      <p:sp>
        <p:nvSpPr>
          <p:cNvPr id="11" name="Rectangle 83"/>
          <p:cNvSpPr>
            <a:spLocks noChangeArrowheads="1"/>
          </p:cNvSpPr>
          <p:nvPr/>
        </p:nvSpPr>
        <p:spPr bwMode="auto">
          <a:xfrm>
            <a:off x="381000" y="1124744"/>
            <a:ext cx="8305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Wingdings" panose="05000000000000000000" pitchFamily="2" charset="2"/>
              <a:buChar char="§"/>
            </a:pPr>
            <a:r>
              <a:rPr lang="el-GR" sz="2400" dirty="0" smtClean="0"/>
              <a:t>Από την </a:t>
            </a:r>
            <a:r>
              <a:rPr lang="en-US" sz="2400" dirty="0" smtClean="0"/>
              <a:t>WBS</a:t>
            </a:r>
            <a:r>
              <a:rPr lang="el-GR" sz="2400" dirty="0" smtClean="0"/>
              <a:t> έχουμε:</a:t>
            </a:r>
          </a:p>
          <a:p>
            <a:pPr marL="800100" lvl="1" indent="-342900">
              <a:buFont typeface="Arial" panose="020B0604020202020204" pitchFamily="34" charset="0"/>
              <a:buChar char="•"/>
            </a:pPr>
            <a:r>
              <a:rPr lang="el-GR" sz="2400" dirty="0" smtClean="0"/>
              <a:t>Κατάλογο δραστηριοτήτων</a:t>
            </a:r>
          </a:p>
          <a:p>
            <a:pPr marL="800100" lvl="1" indent="-342900">
              <a:buFont typeface="Arial" panose="020B0604020202020204" pitchFamily="34" charset="0"/>
              <a:buChar char="•"/>
            </a:pPr>
            <a:r>
              <a:rPr lang="el-GR" sz="2400" dirty="0" smtClean="0"/>
              <a:t>Εκτιμήσεις διαρκειών δραστηριοτήτων</a:t>
            </a:r>
          </a:p>
          <a:p>
            <a:pPr marL="342900" indent="-342900">
              <a:buFont typeface="Wingdings" panose="05000000000000000000" pitchFamily="2" charset="2"/>
              <a:buChar char="§"/>
            </a:pPr>
            <a:r>
              <a:rPr lang="el-GR" sz="2400" dirty="0" smtClean="0"/>
              <a:t>Σχέσεις προήγησης (αλληλουχίας)</a:t>
            </a:r>
          </a:p>
          <a:p>
            <a:pPr marL="342900" indent="-342900">
              <a:buFont typeface="Wingdings" panose="05000000000000000000" pitchFamily="2" charset="2"/>
              <a:buChar char="§"/>
            </a:pPr>
            <a:r>
              <a:rPr lang="el-GR" sz="2400" dirty="0" smtClean="0"/>
              <a:t>Υποθέτοντας ότι η δραστηριότητα A πρέπει να προηγείται της B, υπάρχουν 4 τύποι προήγησης (</a:t>
            </a:r>
            <a:r>
              <a:rPr lang="en-US" sz="2400" dirty="0" smtClean="0"/>
              <a:t>precedence relationships</a:t>
            </a:r>
            <a:r>
              <a:rPr lang="el-GR" sz="2400" dirty="0" smtClean="0"/>
              <a:t>):</a:t>
            </a:r>
          </a:p>
          <a:p>
            <a:pPr marL="800100" lvl="1" indent="-342900">
              <a:buFont typeface="Arial" panose="020B0604020202020204" pitchFamily="34" charset="0"/>
              <a:buChar char="•"/>
            </a:pPr>
            <a:r>
              <a:rPr lang="en-US" sz="2400" b="1" dirty="0" smtClean="0"/>
              <a:t>Finish-to-start</a:t>
            </a:r>
            <a:r>
              <a:rPr lang="el-GR" sz="2400" dirty="0" smtClean="0"/>
              <a:t>: Η B δεν ξεκινάει πριν την ολοκλήρωση της A. </a:t>
            </a:r>
          </a:p>
          <a:p>
            <a:pPr marL="800100" lvl="1" indent="-342900">
              <a:buFont typeface="Arial" panose="020B0604020202020204" pitchFamily="34" charset="0"/>
              <a:buChar char="•"/>
            </a:pPr>
            <a:r>
              <a:rPr lang="en-US" sz="2400" b="1" dirty="0" smtClean="0"/>
              <a:t>Start-to-start</a:t>
            </a:r>
            <a:r>
              <a:rPr lang="en-US" sz="2400" dirty="0" smtClean="0"/>
              <a:t>:</a:t>
            </a:r>
            <a:r>
              <a:rPr lang="el-GR" sz="2400" dirty="0" smtClean="0"/>
              <a:t> Η B δεν ξεκινάει πριν ξεκινήσει η A</a:t>
            </a:r>
          </a:p>
          <a:p>
            <a:pPr marL="800100" lvl="1" indent="-342900">
              <a:buFont typeface="Arial" panose="020B0604020202020204" pitchFamily="34" charset="0"/>
              <a:buChar char="•"/>
            </a:pPr>
            <a:r>
              <a:rPr lang="en-US" sz="2400" b="1" dirty="0" smtClean="0"/>
              <a:t>Finish-to-finish</a:t>
            </a:r>
            <a:r>
              <a:rPr lang="el-GR" sz="2400" dirty="0" smtClean="0"/>
              <a:t>: Η B δεν ολοκληρώνεται πριν την ολοκλήρωση της A.</a:t>
            </a:r>
          </a:p>
          <a:p>
            <a:pPr marL="800100" lvl="1" indent="-342900">
              <a:buFont typeface="Arial" panose="020B0604020202020204" pitchFamily="34" charset="0"/>
              <a:buChar char="•"/>
            </a:pPr>
            <a:r>
              <a:rPr lang="en-US" sz="2400" b="1" dirty="0" smtClean="0"/>
              <a:t>Start-to-finish</a:t>
            </a:r>
            <a:r>
              <a:rPr lang="el-GR" sz="2400" dirty="0" smtClean="0"/>
              <a:t>: Η B δεν ολοκληρώνεται πριν την έναρξη της A.</a:t>
            </a:r>
            <a:endParaRPr 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Δίκτυα </a:t>
            </a:r>
            <a:r>
              <a:rPr lang="en-US" dirty="0" smtClean="0"/>
              <a:t>AON</a:t>
            </a:r>
            <a:r>
              <a:rPr lang="el-GR" dirty="0" smtClean="0"/>
              <a:t> (</a:t>
            </a:r>
            <a:r>
              <a:rPr lang="en-US" dirty="0" smtClean="0"/>
              <a:t>activities on nodes</a:t>
            </a:r>
            <a:r>
              <a:rPr lang="el-GR" dirty="0" smtClean="0"/>
              <a:t>) </a:t>
            </a:r>
            <a:br>
              <a:rPr lang="el-GR" dirty="0" smtClean="0"/>
            </a:br>
            <a:r>
              <a:rPr lang="el-GR" dirty="0" smtClean="0"/>
              <a:t>(1 από 3)</a:t>
            </a:r>
            <a:endParaRPr lang="el-GR" dirty="0">
              <a:latin typeface="+mn-lt"/>
            </a:endParaRPr>
          </a:p>
        </p:txBody>
      </p:sp>
      <p:grpSp>
        <p:nvGrpSpPr>
          <p:cNvPr id="6" name="Ομάδα 5" descr="Η απεικόνιση γίνεται με τη βοήθεια κόμβων, συνήθως μικρών κύκλων, και τόξων. Στην απεικόνιση Activities on Nodes, δηλαδή οι δραστηριότητες στους κόμβους χρησιμοποιούμε τα τόξα για να δηλώσουμε την αλληλουχία των δραστηριοτήτων. Γενικά, ξεκινάμε από αριστερά, όπου μπορούμε να φτιάξουμε ένα κόμβο, συνήθως ρόμβο, ο οποίος δηλώνει την αρχή του δικτύου, δηλαδή του έργου. Εφόσον οι Α και Β είναι αρχικές, δηλαδή δεν απαιτείται η ολοκλήρωση κάποιας άλλης δραστηριότητας πιο πριν χρησιμοποιούμε δύο τόξα τα οποία ξεκινάνε από την αρχή. Το ένα προς τα πάνω και δεξιά τελειώνει σε ένα κόμβο, κύκλο, μέσα στον οποίο βρίσκεται η δραστηριότητα Α, ενώ το άλλο προς τα κάτω και δεξιά τελειώνει σε έναν άλλο κόμβο, κύκλο, στον οποίο βρίσκεται η δραστηριότητα Β. από τη στιγμή που η C μπορεί να ξεκινήσει αφού πρώτα ολοκληρωθούν οι Α και Β (προαπαιτούμενες) πιο δεξιά από την Α και στο ίδιο ύψος τοποθετούμε τον κόμβο, κύκλο, ο οποίος δηλώνει τη C, στον οποίο καταλήγουν δύο τόξα, το ένα που αρχίζει από την Α και το άλλο που αρχίζει από την Β. Επίσης, πιο δεξιά από την Β και στο ίδιο επίπεδο με αυτή τοποθετούμε τον κόμβο, κύκλο, όπου δηλώνουμε τη δραστηριότητα D. Ένα τόξο που αρχίζει από τη Β και τελειώνει στη D, καθώς αυτή έχει ως μόνη προαπαιτούμενη τη Β. Τέλος, και πιο δεξιά από τους κόμβους με τις C και D βάζουμε έναν κόμβο, ρόμβο, ο οποίος δηλώνει το τέλος του δικτύου, άρα και τη λήξη του έργου. Στον κόμβο αυτό καταλήγουν δύο τόξα, τα οποία ξεκινούν το ένα από την C και το άλλο από την D."/>
          <p:cNvGrpSpPr/>
          <p:nvPr/>
        </p:nvGrpSpPr>
        <p:grpSpPr>
          <a:xfrm>
            <a:off x="467544" y="1598212"/>
            <a:ext cx="8219255" cy="1775111"/>
            <a:chOff x="2073910" y="2815907"/>
            <a:chExt cx="4996180" cy="1226185"/>
          </a:xfrm>
        </p:grpSpPr>
        <p:sp>
          <p:nvSpPr>
            <p:cNvPr id="8" name="Έλλειψη 7" descr="."/>
            <p:cNvSpPr/>
            <p:nvPr>
              <p:custDataLst>
                <p:tags r:id="rId2"/>
              </p:custDataLst>
            </p:nvPr>
          </p:nvSpPr>
          <p:spPr>
            <a:xfrm>
              <a:off x="3536950" y="287432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1" i="0" u="none" strike="noStrike" kern="0" cap="none" spc="0" normalizeH="0" baseline="0" noProof="0" dirty="0">
                  <a:ln>
                    <a:noFill/>
                  </a:ln>
                  <a:solidFill>
                    <a:sysClr val="windowText" lastClr="000000"/>
                  </a:solidFill>
                  <a:effectLst/>
                  <a:uLnTx/>
                  <a:uFillTx/>
                  <a:latin typeface="Calibri"/>
                  <a:ea typeface="Calibri"/>
                  <a:cs typeface="Times New Roman"/>
                </a:rPr>
                <a:t>A</a:t>
              </a:r>
              <a:endParaRPr kumimoji="0" lang="el-GR"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0" name="Έλλειψη 9" descr="."/>
            <p:cNvSpPr/>
            <p:nvPr>
              <p:custDataLst>
                <p:tags r:id="rId3"/>
              </p:custDataLst>
            </p:nvPr>
          </p:nvSpPr>
          <p:spPr>
            <a:xfrm>
              <a:off x="3638550" y="366680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B</a:t>
              </a:r>
              <a:endParaRPr lang="el-GR" sz="1100" dirty="0">
                <a:effectLst/>
                <a:latin typeface="Calibri"/>
                <a:ea typeface="Calibri"/>
                <a:cs typeface="Times New Roman"/>
              </a:endParaRPr>
            </a:p>
          </p:txBody>
        </p:sp>
        <p:sp>
          <p:nvSpPr>
            <p:cNvPr id="11" name="Έλλειψη 10" descr="."/>
            <p:cNvSpPr/>
            <p:nvPr>
              <p:custDataLst>
                <p:tags r:id="rId4"/>
              </p:custDataLst>
            </p:nvPr>
          </p:nvSpPr>
          <p:spPr>
            <a:xfrm>
              <a:off x="4951730" y="282225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C</a:t>
              </a:r>
              <a:endParaRPr lang="el-GR" sz="1100" dirty="0">
                <a:effectLst/>
                <a:latin typeface="Calibri"/>
                <a:ea typeface="Calibri"/>
                <a:cs typeface="Times New Roman"/>
              </a:endParaRPr>
            </a:p>
          </p:txBody>
        </p:sp>
        <p:sp>
          <p:nvSpPr>
            <p:cNvPr id="12" name="Έλλειψη 11" descr="."/>
            <p:cNvSpPr/>
            <p:nvPr>
              <p:custDataLst>
                <p:tags r:id="rId5"/>
              </p:custDataLst>
            </p:nvPr>
          </p:nvSpPr>
          <p:spPr>
            <a:xfrm>
              <a:off x="5033645" y="3598227"/>
              <a:ext cx="398145" cy="37528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latin typeface="Calibri"/>
                  <a:ea typeface="Calibri"/>
                  <a:cs typeface="Times New Roman"/>
                </a:rPr>
                <a:t>D</a:t>
              </a:r>
              <a:endParaRPr lang="el-GR" sz="1100" dirty="0">
                <a:effectLst/>
                <a:latin typeface="Calibri"/>
                <a:ea typeface="Calibri"/>
                <a:cs typeface="Times New Roman"/>
              </a:endParaRPr>
            </a:p>
          </p:txBody>
        </p:sp>
        <p:cxnSp>
          <p:nvCxnSpPr>
            <p:cNvPr id="13" name="Ευθύγραμμο βέλος σύνδεσης 12"/>
            <p:cNvCxnSpPr/>
            <p:nvPr/>
          </p:nvCxnSpPr>
          <p:spPr>
            <a:xfrm flipV="1">
              <a:off x="3004185" y="3088322"/>
              <a:ext cx="527050" cy="229870"/>
            </a:xfrm>
            <a:prstGeom prst="straightConnector1">
              <a:avLst/>
            </a:prstGeom>
            <a:noFill/>
            <a:ln w="9525" cap="flat" cmpd="sng" algn="ctr">
              <a:solidFill>
                <a:srgbClr val="4F81BD">
                  <a:shade val="95000"/>
                  <a:satMod val="105000"/>
                </a:srgbClr>
              </a:solidFill>
              <a:prstDash val="solid"/>
              <a:tailEnd type="arrow"/>
            </a:ln>
            <a:effectLst/>
          </p:spPr>
        </p:cxnSp>
        <p:cxnSp>
          <p:nvCxnSpPr>
            <p:cNvPr id="14" name="Ευθύγραμμο βέλος σύνδεσης 13"/>
            <p:cNvCxnSpPr/>
            <p:nvPr/>
          </p:nvCxnSpPr>
          <p:spPr>
            <a:xfrm>
              <a:off x="2958465" y="3704907"/>
              <a:ext cx="681355" cy="196850"/>
            </a:xfrm>
            <a:prstGeom prst="straightConnector1">
              <a:avLst/>
            </a:prstGeom>
            <a:noFill/>
            <a:ln w="9525" cap="flat" cmpd="sng" algn="ctr">
              <a:solidFill>
                <a:srgbClr val="4F81BD">
                  <a:shade val="95000"/>
                  <a:satMod val="105000"/>
                </a:srgbClr>
              </a:solidFill>
              <a:prstDash val="solid"/>
              <a:tailEnd type="arrow"/>
            </a:ln>
            <a:effectLst/>
          </p:spPr>
        </p:cxnSp>
        <p:cxnSp>
          <p:nvCxnSpPr>
            <p:cNvPr id="15" name="Ευθύγραμμο βέλος σύνδεσης 14"/>
            <p:cNvCxnSpPr/>
            <p:nvPr/>
          </p:nvCxnSpPr>
          <p:spPr>
            <a:xfrm flipV="1">
              <a:off x="4006215" y="3023552"/>
              <a:ext cx="920115" cy="27940"/>
            </a:xfrm>
            <a:prstGeom prst="straightConnector1">
              <a:avLst/>
            </a:prstGeom>
            <a:noFill/>
            <a:ln w="9525" cap="flat" cmpd="sng" algn="ctr">
              <a:solidFill>
                <a:srgbClr val="4F81BD">
                  <a:shade val="95000"/>
                  <a:satMod val="105000"/>
                </a:srgbClr>
              </a:solidFill>
              <a:prstDash val="solid"/>
              <a:tailEnd type="arrow"/>
            </a:ln>
            <a:effectLst/>
          </p:spPr>
        </p:cxnSp>
        <p:cxnSp>
          <p:nvCxnSpPr>
            <p:cNvPr id="16" name="Ευθύγραμμο βέλος σύνδεσης 15"/>
            <p:cNvCxnSpPr/>
            <p:nvPr/>
          </p:nvCxnSpPr>
          <p:spPr>
            <a:xfrm>
              <a:off x="5389880" y="2989897"/>
              <a:ext cx="695325" cy="189865"/>
            </a:xfrm>
            <a:prstGeom prst="straightConnector1">
              <a:avLst/>
            </a:prstGeom>
            <a:noFill/>
            <a:ln w="9525" cap="flat" cmpd="sng" algn="ctr">
              <a:solidFill>
                <a:srgbClr val="4F81BD">
                  <a:shade val="95000"/>
                  <a:satMod val="105000"/>
                </a:srgbClr>
              </a:solidFill>
              <a:prstDash val="solid"/>
              <a:tailEnd type="arrow"/>
            </a:ln>
            <a:effectLst/>
          </p:spPr>
        </p:cxnSp>
        <p:cxnSp>
          <p:nvCxnSpPr>
            <p:cNvPr id="17" name="Ευθύγραμμο βέλος σύνδεσης 16"/>
            <p:cNvCxnSpPr/>
            <p:nvPr/>
          </p:nvCxnSpPr>
          <p:spPr>
            <a:xfrm flipV="1">
              <a:off x="4075430" y="3816032"/>
              <a:ext cx="919480" cy="10795"/>
            </a:xfrm>
            <a:prstGeom prst="straightConnector1">
              <a:avLst/>
            </a:prstGeom>
            <a:noFill/>
            <a:ln w="9525" cap="flat" cmpd="sng" algn="ctr">
              <a:solidFill>
                <a:srgbClr val="4F81BD">
                  <a:shade val="95000"/>
                  <a:satMod val="105000"/>
                </a:srgbClr>
              </a:solidFill>
              <a:prstDash val="solid"/>
              <a:tailEnd type="arrow"/>
            </a:ln>
            <a:effectLst/>
          </p:spPr>
        </p:cxnSp>
        <p:cxnSp>
          <p:nvCxnSpPr>
            <p:cNvPr id="18" name="Ευθύγραμμο βέλος σύνδεσης 17"/>
            <p:cNvCxnSpPr/>
            <p:nvPr/>
          </p:nvCxnSpPr>
          <p:spPr>
            <a:xfrm flipV="1">
              <a:off x="5434330" y="3414712"/>
              <a:ext cx="683895" cy="336550"/>
            </a:xfrm>
            <a:prstGeom prst="straightConnector1">
              <a:avLst/>
            </a:prstGeom>
            <a:noFill/>
            <a:ln w="9525" cap="flat" cmpd="sng" algn="ctr">
              <a:solidFill>
                <a:srgbClr val="4F81BD">
                  <a:shade val="95000"/>
                  <a:satMod val="105000"/>
                </a:srgbClr>
              </a:solidFill>
              <a:prstDash val="solid"/>
              <a:tailEnd type="arrow"/>
            </a:ln>
            <a:effectLst/>
          </p:spPr>
        </p:cxnSp>
        <p:cxnSp>
          <p:nvCxnSpPr>
            <p:cNvPr id="19" name="Ευθύγραμμο βέλος σύνδεσης 18"/>
            <p:cNvCxnSpPr/>
            <p:nvPr/>
          </p:nvCxnSpPr>
          <p:spPr>
            <a:xfrm flipV="1">
              <a:off x="3955415" y="3104197"/>
              <a:ext cx="1038225" cy="600710"/>
            </a:xfrm>
            <a:prstGeom prst="straightConnector1">
              <a:avLst/>
            </a:prstGeom>
            <a:noFill/>
            <a:ln w="9525" cap="flat" cmpd="sng" algn="ctr">
              <a:solidFill>
                <a:srgbClr val="4F81BD">
                  <a:shade val="95000"/>
                  <a:satMod val="105000"/>
                </a:srgbClr>
              </a:solidFill>
              <a:prstDash val="solid"/>
              <a:tailEnd type="arrow"/>
            </a:ln>
            <a:effectLst/>
          </p:spPr>
        </p:cxnSp>
        <p:sp>
          <p:nvSpPr>
            <p:cNvPr id="20" name="Ρόμβος 19" descr="."/>
            <p:cNvSpPr/>
            <p:nvPr>
              <p:custDataLst>
                <p:tags r:id="rId6"/>
              </p:custDataLst>
            </p:nvPr>
          </p:nvSpPr>
          <p:spPr>
            <a:xfrm>
              <a:off x="2073910" y="3026727"/>
              <a:ext cx="1085850" cy="948690"/>
            </a:xfrm>
            <a:prstGeom prst="diamond">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latin typeface="Calibri"/>
                  <a:ea typeface="Calibri"/>
                  <a:cs typeface="Times New Roman"/>
                </a:rPr>
                <a:t>START</a:t>
              </a:r>
              <a:endParaRPr kumimoji="0" lang="el-GR"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1" name="Ρόμβος 20" descr="."/>
            <p:cNvSpPr/>
            <p:nvPr>
              <p:custDataLst>
                <p:tags r:id="rId7"/>
              </p:custDataLst>
            </p:nvPr>
          </p:nvSpPr>
          <p:spPr>
            <a:xfrm>
              <a:off x="5984240" y="2815907"/>
              <a:ext cx="1085850" cy="948690"/>
            </a:xfrm>
            <a:prstGeom prst="diamond">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1000" b="1" dirty="0">
                  <a:solidFill>
                    <a:srgbClr val="FFFFFF"/>
                  </a:solidFill>
                  <a:effectLst/>
                  <a:latin typeface="Calibri"/>
                  <a:ea typeface="Calibri"/>
                  <a:cs typeface="Times New Roman"/>
                </a:rPr>
                <a:t>END</a:t>
              </a:r>
              <a:endParaRPr lang="el-GR" sz="1100" dirty="0">
                <a:effectLst/>
                <a:latin typeface="Calibri"/>
                <a:ea typeface="Calibri"/>
                <a:cs typeface="Times New Roman"/>
              </a:endParaRPr>
            </a:p>
          </p:txBody>
        </p:sp>
      </p:grpSp>
      <p:sp>
        <p:nvSpPr>
          <p:cNvPr id="2" name="Ορθογώνιο 1" descr="Έστω ένα έργο με 4 δραστηριότητες: A, B, C και D.&#10;Έστω ότι οι A και B είναι αρχικές, δηλαδή δεν έχουν καμία προαπαιτούμενη. &#10;Η C δεν μπορεί να αρχίσει αν δεν έχουν τελειώσει οι A και B, &#10;ενώ η D δεν μπορεί να ξεκινήσει πριν τελειώσει η B. &#10;"/>
          <p:cNvSpPr/>
          <p:nvPr/>
        </p:nvSpPr>
        <p:spPr>
          <a:xfrm>
            <a:off x="467544" y="3789040"/>
            <a:ext cx="8219256" cy="2308324"/>
          </a:xfrm>
          <a:prstGeom prst="rect">
            <a:avLst/>
          </a:prstGeom>
        </p:spPr>
        <p:txBody>
          <a:bodyPr wrap="square">
            <a:spAutoFit/>
          </a:bodyPr>
          <a:lstStyle/>
          <a:p>
            <a:r>
              <a:rPr lang="el-GR" sz="2400" dirty="0"/>
              <a:t>Έστω ένα έργο με 4 δραστηριότητες: A, B, C και D.</a:t>
            </a:r>
            <a:endParaRPr lang="en-US" sz="2400" dirty="0"/>
          </a:p>
          <a:p>
            <a:pPr marL="800100" lvl="1" indent="-342900">
              <a:buFont typeface="Arial" panose="020B0604020202020204" pitchFamily="34" charset="0"/>
              <a:buChar char="•"/>
            </a:pPr>
            <a:r>
              <a:rPr lang="el-GR" sz="2400" dirty="0"/>
              <a:t>Έστω ότι οι A και B είναι αρχικές, δηλαδή δεν έχουν καμία προαπαιτούμενη. </a:t>
            </a:r>
            <a:endParaRPr lang="en-US" sz="2400" dirty="0"/>
          </a:p>
          <a:p>
            <a:pPr marL="800100" lvl="1" indent="-342900">
              <a:buFont typeface="Arial" panose="020B0604020202020204" pitchFamily="34" charset="0"/>
              <a:buChar char="•"/>
            </a:pPr>
            <a:r>
              <a:rPr lang="el-GR" sz="2400" dirty="0"/>
              <a:t>Η C δεν μπορεί να αρχίσει αν δεν έχουν τελειώσει οι A και B, </a:t>
            </a:r>
            <a:endParaRPr lang="en-US" sz="2400" dirty="0"/>
          </a:p>
          <a:p>
            <a:pPr marL="800100" lvl="1" indent="-342900">
              <a:buFont typeface="Arial" panose="020B0604020202020204" pitchFamily="34" charset="0"/>
              <a:buChar char="•"/>
            </a:pPr>
            <a:r>
              <a:rPr lang="el-GR" sz="2400" dirty="0"/>
              <a:t>ενώ η D δεν μπορεί να ξεκινήσει πριν τελειώσει η B. </a:t>
            </a:r>
            <a:endParaRPr lang="en-US"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Δίκτυα, Γραφήματα, Χρονοδιάγραμμα</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1/2005 11:40:39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BrazilianPortuguese"/>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2,5,9,"/>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5,10,6,7,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2,6,5,3,"/>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5,2,6,10,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5,2,6,10,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5,2,6,10,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5,22,10,4,21,"/>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7,2,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1,6,9,13,"/>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13,6,7,5,15,"/>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French"/>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3,4,1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6,18,7,17,5,"/>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9,10,6,5,11,"/>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9,10,6,5,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5,8,6,7,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12,6,15,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3,7,10,9,"/>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9,10,6,11,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7,2,8,10,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8A9FDAE-611B-4E30-AB2F-6F7A81CE8D1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6426</TotalTime>
  <Words>2090</Words>
  <Application>Microsoft Office PowerPoint</Application>
  <PresentationFormat>Προβολή στην οθόνη (4:3)</PresentationFormat>
  <Paragraphs>678</Paragraphs>
  <Slides>36</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Θέμα του Office</vt:lpstr>
      <vt:lpstr>Χρονικός Προγραμματισμός Έργων</vt:lpstr>
      <vt:lpstr>Άδειες χρήσης </vt:lpstr>
      <vt:lpstr>Χρηματοδότηση </vt:lpstr>
      <vt:lpstr>Σκοποί  ενότητας</vt:lpstr>
      <vt:lpstr>Περιεχόμενα ενότητας</vt:lpstr>
      <vt:lpstr>Τί είναι Έργο;</vt:lpstr>
      <vt:lpstr>Από το Σχεδιασμό στον Προγραμματισμό</vt:lpstr>
      <vt:lpstr>Είσοδος</vt:lpstr>
      <vt:lpstr>Δίκτυα AON (activities on nodes)  (1 από 3)</vt:lpstr>
      <vt:lpstr>Δίκτυα AON (activities on nodes)  (2 από 3)</vt:lpstr>
      <vt:lpstr>Δίκτυα AON (activities on nodes)  (3 από 3)</vt:lpstr>
      <vt:lpstr>Δίκτυα AOA (activities on arks)</vt:lpstr>
      <vt:lpstr>Η μέθοδος CPM (1 από 13)</vt:lpstr>
      <vt:lpstr>Η μέθοδος CPM (2 από 13)</vt:lpstr>
      <vt:lpstr>Η μέθοδος CPM (3 από 13)</vt:lpstr>
      <vt:lpstr>Η μέθοδος CPM (4 από 13)</vt:lpstr>
      <vt:lpstr>Η μέθοδος CPM (5 από 13)</vt:lpstr>
      <vt:lpstr>Η μέθοδος CPM (6 από 13)</vt:lpstr>
      <vt:lpstr>Η μέθοδος CPM (7 από 13)</vt:lpstr>
      <vt:lpstr>Η μέθοδος CPM (8 από 13)</vt:lpstr>
      <vt:lpstr>Η μέθοδος CPM (9 από 13)</vt:lpstr>
      <vt:lpstr>Η μέθοδος CPM (10 από 13)</vt:lpstr>
      <vt:lpstr>Η μέθοδος CPM (11 από 13)</vt:lpstr>
      <vt:lpstr>Η μέθοδος CPM (12 από 13)</vt:lpstr>
      <vt:lpstr>Η μέθοδος CPM (13 από 13)</vt:lpstr>
      <vt:lpstr>Η μέθοδος CPM – Οι Χρόνοι</vt:lpstr>
      <vt:lpstr>Η μέθοδος CPM – Περιθώρια  (1 από 2)</vt:lpstr>
      <vt:lpstr>Η μέθοδος CPM – Περιθώρια  (2 από 2)</vt:lpstr>
      <vt:lpstr>Τί είναι τα Περιθώρια (1 από 2)</vt:lpstr>
      <vt:lpstr>Τί είναι τα Περιθώρια (2 από 2)</vt:lpstr>
      <vt:lpstr>Περιθώρια σε δίκτυα AoA</vt:lpstr>
      <vt:lpstr>Η CPM σε δίκτυα AOA (1 από 3)</vt:lpstr>
      <vt:lpstr>Η CPM σε δίκτυα AOA (2 από 3)</vt:lpstr>
      <vt:lpstr>Η CPM σε δίκτυα AOA (3 από 3)</vt:lpstr>
      <vt:lpstr>Περιθώρια σε δίκτυα AOA</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Δίκτυα, Γραφήματα, Χρονοδιάγραμμα.</dc:title>
  <dc:creator>Κλεάνθης Συρακούλης</dc:creator>
  <cp:keywords>Χρονικός Προγραμματισμός Έργων, Δίκτυα, Γραφήματα, Χρονοδιάγραμμα,  §Κατανόηση της χρησιμότητας των δικτύων για την αναπαράσταση ενός έργου,§Κατανόηση της έννοιας της κρίσιμης διαδρομής,§Αναγνώριση της δυνατότητας κατασκευής περισσότερων του ενός χρονοδιαγραμμάτων,§Αναγνώριση της χρησιμότητας του περιθωρίου καθυστέρησης.</cp:keywords>
  <cp:lastModifiedBy>Windows User</cp:lastModifiedBy>
  <cp:revision>491</cp:revision>
  <dcterms:created xsi:type="dcterms:W3CDTF">2012-09-06T09:03:05Z</dcterms:created>
  <dcterms:modified xsi:type="dcterms:W3CDTF">2005-05-01T20:41:05Z</dcterms:modified>
</cp:coreProperties>
</file>