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280" r:id="rId32"/>
  </p:sldIdLst>
  <p:sldSz cx="9144000" cy="6858000" type="screen4x3"/>
  <p:notesSz cx="6858000" cy="9144000"/>
  <p:custDataLst>
    <p:tags r:id="rId3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5.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29.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1.xml"/><Relationship Id="rId5" Type="http://schemas.openxmlformats.org/officeDocument/2006/relationships/slide" Target="slide1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5 (Μέρος Α):</a:t>
            </a:r>
            <a:r>
              <a:rPr lang="en-US" sz="2800" dirty="0" smtClean="0"/>
              <a:t> </a:t>
            </a:r>
            <a:r>
              <a:rPr lang="el-GR" sz="2800" dirty="0" smtClean="0"/>
              <a:t>Παραγωγή προϊόντων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(5 </a:t>
            </a:r>
            <a:r>
              <a:rPr lang="el-GR" sz="4000" dirty="0"/>
              <a:t>από </a:t>
            </a:r>
            <a:r>
              <a:rPr lang="el-GR" sz="4000" dirty="0" smtClean="0"/>
              <a:t>11)</a:t>
            </a:r>
            <a:endParaRPr lang="el-GR" sz="4000" dirty="0"/>
          </a:p>
        </p:txBody>
      </p:sp>
      <p:grpSp>
        <p:nvGrpSpPr>
          <p:cNvPr id="36" name="Ομάδα 35" descr="Εικόνα, Επίδραση ρενίνης στο σχηματισμό τυροπήγματος."/>
          <p:cNvGrpSpPr/>
          <p:nvPr/>
        </p:nvGrpSpPr>
        <p:grpSpPr>
          <a:xfrm>
            <a:off x="1439890" y="1169545"/>
            <a:ext cx="6070958" cy="5097366"/>
            <a:chOff x="755650" y="333375"/>
            <a:chExt cx="6840538" cy="6283325"/>
          </a:xfrm>
        </p:grpSpPr>
        <p:pic>
          <p:nvPicPr>
            <p:cNvPr id="37" name="Picture 2" desc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 y="333375"/>
              <a:ext cx="23336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ine 3" descr="."/>
            <p:cNvSpPr>
              <a:spLocks noChangeShapeType="1"/>
            </p:cNvSpPr>
            <p:nvPr/>
          </p:nvSpPr>
          <p:spPr bwMode="auto">
            <a:xfrm>
              <a:off x="3132138" y="1557338"/>
              <a:ext cx="216058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 name="Text Box 4" descr="."/>
            <p:cNvSpPr txBox="1">
              <a:spLocks noChangeArrowheads="1"/>
            </p:cNvSpPr>
            <p:nvPr>
              <p:custDataLst>
                <p:tags r:id="rId2"/>
              </p:custDataLst>
            </p:nvPr>
          </p:nvSpPr>
          <p:spPr bwMode="auto">
            <a:xfrm>
              <a:off x="3492500" y="4803775"/>
              <a:ext cx="57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1600" dirty="0">
                  <a:latin typeface="Calibri" pitchFamily="34" charset="0"/>
                </a:rPr>
                <a:t>Ca</a:t>
              </a:r>
              <a:endParaRPr lang="el-GR" altLang="el-GR" sz="1600" dirty="0">
                <a:latin typeface="Calibri" pitchFamily="34" charset="0"/>
              </a:endParaRPr>
            </a:p>
          </p:txBody>
        </p:sp>
        <p:pic>
          <p:nvPicPr>
            <p:cNvPr id="40" name="Picture 5"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625" y="620713"/>
              <a:ext cx="1981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4060381">
              <a:off x="5943600" y="4165600"/>
              <a:ext cx="16494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7"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7995869">
              <a:off x="4214812" y="4092576"/>
              <a:ext cx="16494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42534">
              <a:off x="2051050" y="4960938"/>
              <a:ext cx="16494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4" name="Picture 9"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2192255">
              <a:off x="5580063" y="2565400"/>
              <a:ext cx="16494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0"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769190">
              <a:off x="1695451" y="3084512"/>
              <a:ext cx="164941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769190">
              <a:off x="3495675" y="2286000"/>
              <a:ext cx="16494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12"/>
            <p:cNvSpPr>
              <a:spLocks noChangeShapeType="1"/>
            </p:cNvSpPr>
            <p:nvPr/>
          </p:nvSpPr>
          <p:spPr bwMode="auto">
            <a:xfrm>
              <a:off x="4572000" y="3429000"/>
              <a:ext cx="287338" cy="10795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8" name="Line 13" descr="."/>
            <p:cNvSpPr>
              <a:spLocks noChangeShapeType="1"/>
            </p:cNvSpPr>
            <p:nvPr/>
          </p:nvSpPr>
          <p:spPr bwMode="auto">
            <a:xfrm flipV="1">
              <a:off x="2916238" y="3213100"/>
              <a:ext cx="1150937" cy="792163"/>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9" name="Line 14" descr="."/>
            <p:cNvSpPr>
              <a:spLocks noChangeShapeType="1"/>
            </p:cNvSpPr>
            <p:nvPr/>
          </p:nvSpPr>
          <p:spPr bwMode="auto">
            <a:xfrm flipV="1">
              <a:off x="3132138" y="4743450"/>
              <a:ext cx="1511300" cy="7207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 name="Line 15" descr="."/>
            <p:cNvSpPr>
              <a:spLocks noChangeShapeType="1"/>
            </p:cNvSpPr>
            <p:nvPr/>
          </p:nvSpPr>
          <p:spPr bwMode="auto">
            <a:xfrm>
              <a:off x="2771775" y="4221163"/>
              <a:ext cx="71438" cy="11525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 name="Line 16" descr="."/>
            <p:cNvSpPr>
              <a:spLocks noChangeShapeType="1"/>
            </p:cNvSpPr>
            <p:nvPr/>
          </p:nvSpPr>
          <p:spPr bwMode="auto">
            <a:xfrm flipH="1" flipV="1">
              <a:off x="4716463" y="3232150"/>
              <a:ext cx="1368425" cy="431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2" name="Line 17" descr="."/>
            <p:cNvSpPr>
              <a:spLocks noChangeShapeType="1"/>
            </p:cNvSpPr>
            <p:nvPr/>
          </p:nvSpPr>
          <p:spPr bwMode="auto">
            <a:xfrm flipH="1">
              <a:off x="5364163" y="3663950"/>
              <a:ext cx="720725" cy="11525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3" name="Line 18" descr="."/>
            <p:cNvSpPr>
              <a:spLocks noChangeShapeType="1"/>
            </p:cNvSpPr>
            <p:nvPr/>
          </p:nvSpPr>
          <p:spPr bwMode="auto">
            <a:xfrm>
              <a:off x="5435600" y="4887913"/>
              <a:ext cx="936625" cy="144462"/>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4" name="Line 19" descr="."/>
            <p:cNvSpPr>
              <a:spLocks noChangeShapeType="1"/>
            </p:cNvSpPr>
            <p:nvPr/>
          </p:nvSpPr>
          <p:spPr bwMode="auto">
            <a:xfrm>
              <a:off x="6300788" y="3808413"/>
              <a:ext cx="503237" cy="8636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5" name="Text Box 20" descr="."/>
            <p:cNvSpPr txBox="1">
              <a:spLocks noChangeArrowheads="1"/>
            </p:cNvSpPr>
            <p:nvPr>
              <p:custDataLst>
                <p:tags r:id="rId3"/>
              </p:custDataLst>
            </p:nvPr>
          </p:nvSpPr>
          <p:spPr bwMode="auto">
            <a:xfrm>
              <a:off x="5148263" y="2997200"/>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1600" dirty="0">
                  <a:latin typeface="Calibri" pitchFamily="34" charset="0"/>
                </a:rPr>
                <a:t>Ca</a:t>
              </a:r>
              <a:endParaRPr lang="el-GR" altLang="el-GR" sz="1600" dirty="0">
                <a:latin typeface="Calibri" pitchFamily="34" charset="0"/>
              </a:endParaRPr>
            </a:p>
          </p:txBody>
        </p:sp>
        <p:sp>
          <p:nvSpPr>
            <p:cNvPr id="56" name="Text Box 21" descr="."/>
            <p:cNvSpPr txBox="1">
              <a:spLocks noChangeArrowheads="1"/>
            </p:cNvSpPr>
            <p:nvPr>
              <p:custDataLst>
                <p:tags r:id="rId4"/>
              </p:custDataLst>
            </p:nvPr>
          </p:nvSpPr>
          <p:spPr bwMode="auto">
            <a:xfrm>
              <a:off x="6659563" y="4076700"/>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1600" dirty="0">
                  <a:latin typeface="Calibri" pitchFamily="34" charset="0"/>
                </a:rPr>
                <a:t>Ca</a:t>
              </a:r>
              <a:endParaRPr lang="el-GR" altLang="el-GR" sz="1600" dirty="0">
                <a:latin typeface="Calibri" pitchFamily="34" charset="0"/>
              </a:endParaRPr>
            </a:p>
          </p:txBody>
        </p:sp>
        <p:sp>
          <p:nvSpPr>
            <p:cNvPr id="57" name="Text Box 22" descr="."/>
            <p:cNvSpPr txBox="1">
              <a:spLocks noChangeArrowheads="1"/>
            </p:cNvSpPr>
            <p:nvPr>
              <p:custDataLst>
                <p:tags r:id="rId5"/>
              </p:custDataLst>
            </p:nvPr>
          </p:nvSpPr>
          <p:spPr bwMode="auto">
            <a:xfrm>
              <a:off x="4716463" y="3722688"/>
              <a:ext cx="576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1600" dirty="0">
                  <a:latin typeface="Calibri" pitchFamily="34" charset="0"/>
                </a:rPr>
                <a:t>Ca</a:t>
              </a:r>
              <a:endParaRPr lang="el-GR" altLang="el-GR" sz="1600" dirty="0">
                <a:latin typeface="Calibri" pitchFamily="34" charset="0"/>
              </a:endParaRPr>
            </a:p>
          </p:txBody>
        </p:sp>
        <p:sp>
          <p:nvSpPr>
            <p:cNvPr id="58" name="Text Box 23" descr="."/>
            <p:cNvSpPr txBox="1">
              <a:spLocks noChangeArrowheads="1"/>
            </p:cNvSpPr>
            <p:nvPr>
              <p:custDataLst>
                <p:tags r:id="rId6"/>
              </p:custDataLst>
            </p:nvPr>
          </p:nvSpPr>
          <p:spPr bwMode="auto">
            <a:xfrm>
              <a:off x="3276600" y="3225800"/>
              <a:ext cx="57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l-GR" sz="1600" dirty="0">
                  <a:latin typeface="Calibri" pitchFamily="34" charset="0"/>
                </a:rPr>
                <a:t>Ca</a:t>
              </a:r>
              <a:endParaRPr lang="el-GR" altLang="el-GR" sz="1600" dirty="0">
                <a:latin typeface="Calibri" pitchFamily="34" charset="0"/>
              </a:endParaRPr>
            </a:p>
          </p:txBody>
        </p:sp>
        <p:sp>
          <p:nvSpPr>
            <p:cNvPr id="59" name="Line 24" descr="."/>
            <p:cNvSpPr>
              <a:spLocks noChangeShapeType="1"/>
            </p:cNvSpPr>
            <p:nvPr/>
          </p:nvSpPr>
          <p:spPr bwMode="auto">
            <a:xfrm flipV="1">
              <a:off x="1619250" y="4581525"/>
              <a:ext cx="1728788" cy="431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0" name="Line 25" descr="."/>
            <p:cNvSpPr>
              <a:spLocks noChangeShapeType="1"/>
            </p:cNvSpPr>
            <p:nvPr/>
          </p:nvSpPr>
          <p:spPr bwMode="auto">
            <a:xfrm flipH="1" flipV="1">
              <a:off x="5867400" y="4527550"/>
              <a:ext cx="0" cy="1873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61" name="Text Box 26" descr="."/>
            <p:cNvSpPr txBox="1">
              <a:spLocks noChangeArrowheads="1"/>
            </p:cNvSpPr>
            <p:nvPr/>
          </p:nvSpPr>
          <p:spPr bwMode="auto">
            <a:xfrm>
              <a:off x="3132138" y="1052513"/>
              <a:ext cx="1871662" cy="45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dirty="0" err="1">
                  <a:latin typeface="Calibri" pitchFamily="34" charset="0"/>
                </a:rPr>
                <a:t>Ρεννίνη</a:t>
              </a:r>
              <a:r>
                <a:rPr lang="el-GR" altLang="el-GR" dirty="0">
                  <a:latin typeface="Calibri" pitchFamily="34" charset="0"/>
                </a:rPr>
                <a:t>/πυτιά</a:t>
              </a:r>
            </a:p>
          </p:txBody>
        </p:sp>
      </p:gr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Τυρί φέτα </a:t>
            </a:r>
            <a:r>
              <a:rPr lang="el-GR" sz="4000" dirty="0" smtClean="0"/>
              <a:t>(6 </a:t>
            </a:r>
            <a:r>
              <a:rPr lang="el-GR" sz="4000" dirty="0"/>
              <a:t>από </a:t>
            </a:r>
            <a:r>
              <a:rPr lang="el-GR" sz="4000" dirty="0" smtClean="0"/>
              <a:t>11)</a:t>
            </a:r>
            <a:endParaRPr lang="el-GR" sz="4000" dirty="0"/>
          </a:p>
        </p:txBody>
      </p:sp>
      <p:sp>
        <p:nvSpPr>
          <p:cNvPr id="3" name="Ορθογώνιο 2" descr="Η πυτιά διατίθεται στο εμπόριο σε υγρή μορφή ή σκόνη. Η ποσότητα που προστίθεται είναι ανάλογη της πηκτικής της ικανότητας. Η πηκτική ικανότητα επηρεάζεται από την διάρκεια συντήρησης. Συνήθως η υγρή έχει ισχύ ένα πρός δεκα πέντε χιλιάδες και η σκόνη ένα προς εκατό χιλιάδες. Πηκτική ισχύ ένα προς εκατό χιλιάδες σημαίνει ένα μέρος πυτιά πήζει εκατό χιλιάδες μέρη γάλακτος στους τριαντα πέτνε βαθμούς κελσίου  σε σαράντα λεπτά. &#10;&#10;Εκτός από την πυτιά υπάρχουν και τα υποκατάστατα πυτιάς:&#10;Πεψίνη χοίρων,&#10;Πεψίνη βοοειδών,&#10;Φυτικά ένζυμα (φυκίνη, παπαΐνη),&#10;Μικροβιακά ένζυμα (από B.cereus, B.subtilis και άλλα).&#10;"/>
          <p:cNvSpPr/>
          <p:nvPr/>
        </p:nvSpPr>
        <p:spPr>
          <a:xfrm>
            <a:off x="467544" y="1340768"/>
            <a:ext cx="8219256" cy="4524315"/>
          </a:xfrm>
          <a:prstGeom prst="rect">
            <a:avLst/>
          </a:prstGeom>
        </p:spPr>
        <p:txBody>
          <a:bodyPr wrap="square">
            <a:spAutoFit/>
          </a:bodyPr>
          <a:lstStyle/>
          <a:p>
            <a:r>
              <a:rPr lang="el-GR" altLang="el-GR" sz="2400" dirty="0" smtClean="0"/>
              <a:t>Η </a:t>
            </a:r>
            <a:r>
              <a:rPr lang="el-GR" altLang="el-GR" sz="2400" dirty="0"/>
              <a:t>πυτιά διατίθεται στο εμπόριο σε υγρή μορφή ή σκόνη. Η ποσότητα που προστίθεται είναι ανάλογη της πηκτικής της ικανότητας. Η πηκτική ικανότητα επηρεάζεται από την διάρκεια συντήρησης. Συνήθως η υγρή έχει ισχύ 1:15.000 και η σκόνη 1:100.000. Πηκτική ισχύ 1:100.000 σημαίνει 1μέρος πυτιά πήζει 100.000 μέρη γάλακτος στους 35ο</a:t>
            </a:r>
            <a:r>
              <a:rPr lang="en-US" altLang="el-GR" sz="2400" dirty="0"/>
              <a:t>C</a:t>
            </a:r>
            <a:r>
              <a:rPr lang="el-GR" altLang="el-GR" sz="2400" dirty="0"/>
              <a:t>  σε 40 λεπτά. </a:t>
            </a:r>
          </a:p>
          <a:p>
            <a:endParaRPr lang="el-GR" altLang="el-GR" sz="2400" dirty="0"/>
          </a:p>
          <a:p>
            <a:r>
              <a:rPr lang="el-GR" altLang="el-GR" sz="2400" dirty="0" smtClean="0"/>
              <a:t>Εκτός </a:t>
            </a:r>
            <a:r>
              <a:rPr lang="el-GR" altLang="el-GR" sz="2400" dirty="0"/>
              <a:t>από την πυτιά υπάρχουν και τα υποκατάστατα πυτιάς:</a:t>
            </a:r>
          </a:p>
          <a:p>
            <a:pPr marL="342900" indent="-342900">
              <a:buFont typeface="Arial" panose="020B0604020202020204" pitchFamily="34" charset="0"/>
              <a:buChar char="•"/>
            </a:pPr>
            <a:r>
              <a:rPr lang="el-GR" altLang="el-GR" sz="2400" dirty="0"/>
              <a:t>Πεψίνη </a:t>
            </a:r>
            <a:r>
              <a:rPr lang="el-GR" altLang="el-GR" sz="2400" dirty="0" smtClean="0"/>
              <a:t>χοίρων,</a:t>
            </a:r>
            <a:endParaRPr lang="el-GR" altLang="el-GR" sz="2400" dirty="0"/>
          </a:p>
          <a:p>
            <a:pPr marL="342900" indent="-342900">
              <a:buFont typeface="Arial" panose="020B0604020202020204" pitchFamily="34" charset="0"/>
              <a:buChar char="•"/>
            </a:pPr>
            <a:r>
              <a:rPr lang="el-GR" altLang="el-GR" sz="2400" dirty="0"/>
              <a:t>Πεψίνη </a:t>
            </a:r>
            <a:r>
              <a:rPr lang="el-GR" altLang="el-GR" sz="2400" dirty="0" smtClean="0"/>
              <a:t>βοοειδών,</a:t>
            </a:r>
            <a:endParaRPr lang="el-GR" altLang="el-GR" sz="2400" dirty="0"/>
          </a:p>
          <a:p>
            <a:pPr marL="342900" indent="-342900">
              <a:buFont typeface="Arial" panose="020B0604020202020204" pitchFamily="34" charset="0"/>
              <a:buChar char="•"/>
            </a:pPr>
            <a:r>
              <a:rPr lang="el-GR" altLang="el-GR" sz="2400" dirty="0"/>
              <a:t>Φυτικά ένζυμα (</a:t>
            </a:r>
            <a:r>
              <a:rPr lang="el-GR" altLang="el-GR" sz="2400" dirty="0" err="1"/>
              <a:t>φυκίνη</a:t>
            </a:r>
            <a:r>
              <a:rPr lang="el-GR" altLang="el-GR" sz="2400" dirty="0"/>
              <a:t>, </a:t>
            </a:r>
            <a:r>
              <a:rPr lang="el-GR" altLang="el-GR" sz="2400" dirty="0" err="1"/>
              <a:t>παπαΐνη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Μικροβιακά ένζυμα (από </a:t>
            </a:r>
            <a:r>
              <a:rPr lang="en-US" altLang="el-GR" sz="2400" dirty="0"/>
              <a:t>B</a:t>
            </a:r>
            <a:r>
              <a:rPr lang="el-GR" altLang="el-GR" sz="2400" dirty="0"/>
              <a:t>.</a:t>
            </a:r>
            <a:r>
              <a:rPr lang="en-US" altLang="el-GR" sz="2400" dirty="0"/>
              <a:t>cereus</a:t>
            </a:r>
            <a:r>
              <a:rPr lang="el-GR" altLang="el-GR" sz="2400" dirty="0"/>
              <a:t>, </a:t>
            </a:r>
            <a:r>
              <a:rPr lang="en-US" altLang="el-GR" sz="2400" dirty="0"/>
              <a:t>B</a:t>
            </a:r>
            <a:r>
              <a:rPr lang="el-GR" altLang="el-GR" sz="2400" dirty="0"/>
              <a:t>.</a:t>
            </a:r>
            <a:r>
              <a:rPr lang="en-US" altLang="el-GR" sz="2400" dirty="0" err="1"/>
              <a:t>subtilis</a:t>
            </a:r>
            <a:r>
              <a:rPr lang="el-GR" altLang="el-GR" sz="2400" dirty="0"/>
              <a:t> κ.α</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(7 από 11)</a:t>
            </a:r>
            <a:endParaRPr lang="el-GR" sz="4000" dirty="0"/>
          </a:p>
        </p:txBody>
      </p:sp>
      <p:sp>
        <p:nvSpPr>
          <p:cNvPr id="2" name="Ορθογώνιο 1" descr="Χλωριούχο Ασβέστιο: παρέχει ιόντα ασβεστίου, αναπληρώνοντας είτε το ασβέστιο που καταστράφηκε κατά την θερμική επεξεργασία, είτε εξισορροπώντας ένα γάλα φτωχό σε ασβέστιο λόγω διατροφής ή ακόμα και λόγω του είδους του γάλακτος (γίδινο φτωχό σε ασβέστιο). Το ασβέστιο ευνοεί τη δεύτερη φάση της πήξης και τον τελικό σχηματισμό του τυροπήγματος. Προστίθενται σε αναλογία έως μηδέν κόμμα μηδέν εφτά τοις εκατό, αφού επιπλέον ποσότητα θα δημιουργήσει προβλήματα, όπως η πικρή γεύση στο τελικό προϊόν. &#10;&#10;Αλάτι: Χρησιμοποιείται κοινό μαγειρικό αλάτι καλής χημικής και μικροβιολογικής ποιότητας. Συμβάλει ουσιαστικά στην συντήρηση του προϊόντος και την διαμόρφωση των οργανοληπτικών χαρακτηριστικών. &#10;"/>
          <p:cNvSpPr/>
          <p:nvPr/>
        </p:nvSpPr>
        <p:spPr>
          <a:xfrm>
            <a:off x="467544" y="1037049"/>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Χλωριούχο Ασβέστιο: παρέχει ιόντα ασβεστίου, αναπληρώνοντας είτε το ασβέστιο που καταστράφηκε κατά την θερμική επεξεργασία, είτε εξισορροπώντας ένα γάλα φτωχό σε ασβέστιο λόγω διατροφής ή ακόμα και λόγω του είδους του γάλακτος (</a:t>
            </a:r>
            <a:r>
              <a:rPr lang="el-GR" altLang="el-GR" sz="2400" dirty="0" err="1"/>
              <a:t>γίδινο</a:t>
            </a:r>
            <a:r>
              <a:rPr lang="el-GR" altLang="el-GR" sz="2400" dirty="0"/>
              <a:t> φτωχό σε ασβέστιο). Το ασβέστιο ευνοεί τη δεύτερη φάση της πήξης και τον τελικό σχηματισμό του τυροπήγματος. Προστίθενται σε αναλογία έως 0.07%, αφού επιπλέον ποσότητα θα δημιουργήσει προβλήματα, όπως η πικρή γεύση στο τελικό προϊόν. </a:t>
            </a:r>
            <a:endParaRPr lang="el-GR" altLang="el-GR" sz="2400" dirty="0" smtClean="0"/>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a:t>Αλάτι: Χρησιμοποιείται κοινό μαγειρικό αλάτι καλής χημικής και μικροβιολογικής ποιότητας. Συμβάλει ουσιαστικά στην συντήρηση του προϊόντος και την διαμόρφωση των οργανοληπτικών χαρακτηριστικών.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(8 </a:t>
            </a:r>
            <a:r>
              <a:rPr lang="el-GR" sz="4000" dirty="0"/>
              <a:t>από </a:t>
            </a:r>
            <a:r>
              <a:rPr lang="el-GR" sz="4000" dirty="0" smtClean="0"/>
              <a:t>11)</a:t>
            </a:r>
            <a:endParaRPr lang="el-GR" sz="4000" dirty="0"/>
          </a:p>
        </p:txBody>
      </p:sp>
      <p:pic>
        <p:nvPicPr>
          <p:cNvPr id="7" name="Picture 2" descr="Σχεδιάγαμμα, Διάγραμμα ροής παραγωγής φέτ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90718"/>
            <a:ext cx="8219256" cy="546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(9 </a:t>
            </a:r>
            <a:r>
              <a:rPr lang="el-GR" sz="4000" dirty="0"/>
              <a:t>από </a:t>
            </a:r>
            <a:r>
              <a:rPr lang="el-GR" sz="4000" dirty="0" smtClean="0"/>
              <a:t>11)</a:t>
            </a:r>
            <a:endParaRPr lang="el-GR" sz="4000" dirty="0"/>
          </a:p>
        </p:txBody>
      </p:sp>
      <p:pic>
        <p:nvPicPr>
          <p:cNvPr id="10" name="Picture 6" descr="Εικόνα, Παραγωγή φέτας – προσθήκη πυτιάς και οξυγαλακτικής καλλιέργεια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014956"/>
            <a:ext cx="3828430" cy="344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294" y="2276872"/>
            <a:ext cx="4104506" cy="29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(10 </a:t>
            </a:r>
            <a:r>
              <a:rPr lang="el-GR" sz="4000" dirty="0"/>
              <a:t>από </a:t>
            </a:r>
            <a:r>
              <a:rPr lang="el-GR" sz="4000" dirty="0" smtClean="0"/>
              <a:t>11)</a:t>
            </a:r>
            <a:endParaRPr lang="el-GR" sz="4000" dirty="0"/>
          </a:p>
        </p:txBody>
      </p:sp>
      <p:pic>
        <p:nvPicPr>
          <p:cNvPr id="8" name="Picture 7" descr="Εικόνα, Παραγωγή φέτας – θραύση τυροπήγματο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91934"/>
            <a:ext cx="6517307" cy="497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Τυρί φέτα </a:t>
            </a:r>
            <a:r>
              <a:rPr lang="el-GR" dirty="0"/>
              <a:t>(</a:t>
            </a:r>
            <a:r>
              <a:rPr lang="el-GR" dirty="0" smtClean="0"/>
              <a:t>11 </a:t>
            </a:r>
            <a:r>
              <a:rPr lang="el-GR" dirty="0"/>
              <a:t>από </a:t>
            </a:r>
            <a:r>
              <a:rPr lang="el-GR" dirty="0" smtClean="0"/>
              <a:t>11)</a:t>
            </a:r>
            <a:endParaRPr lang="el-GR" dirty="0"/>
          </a:p>
        </p:txBody>
      </p:sp>
      <p:pic>
        <p:nvPicPr>
          <p:cNvPr id="8" name="Picture 6" descr="Εικόνα, Παραγωγή φέτας – Στράγγιση και ανατροπή.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060848"/>
            <a:ext cx="357419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7314" y="2060848"/>
            <a:ext cx="412468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smtClean="0"/>
              <a:t>Γιαούρτη (1 από 4)</a:t>
            </a:r>
            <a:endParaRPr lang="el-GR" dirty="0"/>
          </a:p>
        </p:txBody>
      </p:sp>
      <p:sp>
        <p:nvSpPr>
          <p:cNvPr id="6" name="Ορθογώνιο 5" descr="Το προϊόν που προκύπτει μετά από πήξη αποκλειστικά γάλακτος με την προσθήκη καλλιέργειας που προκαλεί ζύμωση. &#10;Τα  βασικά υλικά που χρησιμοποιούνται είναι: &#10;Γάλα: όλων των ειδών, πλήρες, αποβουτυρωμένο ή συμπυκνωμένο,&#10;Οξυγαλακτική καλλιέργεια: Streptococcus thermophilus και Lactobacillus bulgaricus.&#10;"/>
          <p:cNvSpPr/>
          <p:nvPr/>
        </p:nvSpPr>
        <p:spPr>
          <a:xfrm>
            <a:off x="467544" y="1474906"/>
            <a:ext cx="8208912" cy="3970318"/>
          </a:xfrm>
          <a:prstGeom prst="rect">
            <a:avLst/>
          </a:prstGeom>
        </p:spPr>
        <p:txBody>
          <a:bodyPr wrap="square">
            <a:spAutoFit/>
          </a:bodyPr>
          <a:lstStyle/>
          <a:p>
            <a:pPr>
              <a:lnSpc>
                <a:spcPct val="150000"/>
              </a:lnSpc>
            </a:pPr>
            <a:r>
              <a:rPr lang="el-GR" altLang="el-GR" sz="2400" dirty="0"/>
              <a:t>Το προϊόν που προκύπτει μετά από πήξη αποκλειστικά γάλακτος με την προσθήκη καλλιέργειας που προκαλεί ζύμωση. </a:t>
            </a:r>
          </a:p>
          <a:p>
            <a:pPr>
              <a:lnSpc>
                <a:spcPct val="150000"/>
              </a:lnSpc>
            </a:pPr>
            <a:r>
              <a:rPr lang="el-GR" altLang="el-GR" sz="2400" dirty="0" smtClean="0"/>
              <a:t>Τα  </a:t>
            </a:r>
            <a:r>
              <a:rPr lang="el-GR" altLang="el-GR" sz="2400" dirty="0"/>
              <a:t>βασικά υλικά που χρησιμοποιούνται είναι: </a:t>
            </a:r>
          </a:p>
          <a:p>
            <a:pPr marL="342900" indent="-342900">
              <a:lnSpc>
                <a:spcPct val="150000"/>
              </a:lnSpc>
              <a:buFont typeface="Arial" panose="020B0604020202020204" pitchFamily="34" charset="0"/>
              <a:buChar char="•"/>
            </a:pPr>
            <a:r>
              <a:rPr lang="el-GR" altLang="el-GR" sz="2400" dirty="0"/>
              <a:t>Γάλα: όλων των ειδών, πλήρες, αποβουτυρωμένο ή </a:t>
            </a:r>
            <a:r>
              <a:rPr lang="el-GR" altLang="el-GR" sz="2400" dirty="0" smtClean="0"/>
              <a:t>συμπυκνωμένο,</a:t>
            </a:r>
            <a:endParaRPr lang="el-GR" altLang="el-GR" sz="2400" dirty="0"/>
          </a:p>
          <a:p>
            <a:pPr marL="342900" indent="-342900">
              <a:lnSpc>
                <a:spcPct val="150000"/>
              </a:lnSpc>
              <a:buFont typeface="Arial" panose="020B0604020202020204" pitchFamily="34" charset="0"/>
              <a:buChar char="•"/>
            </a:pPr>
            <a:r>
              <a:rPr lang="el-GR" altLang="el-GR" sz="2400" dirty="0" err="1"/>
              <a:t>Οξυγαλακτική</a:t>
            </a:r>
            <a:r>
              <a:rPr lang="el-GR" altLang="el-GR" sz="2400" dirty="0"/>
              <a:t> καλλιέργεια: </a:t>
            </a:r>
            <a:r>
              <a:rPr lang="en-US" altLang="el-GR" sz="2400" dirty="0"/>
              <a:t>Streptococcus </a:t>
            </a:r>
            <a:r>
              <a:rPr lang="en-US" altLang="el-GR" sz="2400" dirty="0" err="1"/>
              <a:t>thermophilus</a:t>
            </a:r>
            <a:r>
              <a:rPr lang="el-GR" altLang="el-GR" sz="2400" dirty="0"/>
              <a:t> και </a:t>
            </a:r>
            <a:r>
              <a:rPr lang="en-US" altLang="el-GR" sz="2400" dirty="0"/>
              <a:t>Lactobacillus </a:t>
            </a:r>
            <a:r>
              <a:rPr lang="en-US" altLang="el-GR" sz="2400" dirty="0" err="1" smtClean="0"/>
              <a:t>bulgaricus</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Γιαούρτη </a:t>
            </a:r>
            <a:r>
              <a:rPr lang="el-GR" altLang="el-GR" sz="4000" dirty="0" smtClean="0"/>
              <a:t>(2 </a:t>
            </a:r>
            <a:r>
              <a:rPr lang="el-GR" altLang="el-GR" sz="4000" dirty="0"/>
              <a:t>από 4)</a:t>
            </a:r>
            <a:endParaRPr lang="el-GR" sz="4000" dirty="0"/>
          </a:p>
        </p:txBody>
      </p:sp>
      <p:sp>
        <p:nvSpPr>
          <p:cNvPr id="10" name="TextBox 4" descr="Μηχανισμός πήξης γιαούρτης: &#10;&#10;Οι μικροοργανισμοί ζυμώνουν την λακτόζη και παράγεται γαλακτικό οξύ, το οποίο μειώνει το pH κάτω του πέντε κόμμα τρία, οπότε τα μικύλλια της καζεΐνης αποδεσμεύονται από το φωσφοκαζεϊνικό-ασβέστιο. Η αποδέσμευση ολοκληρώνεται σε pH τέσσερα κόμμα εφτά, τέσσερα κόμμα έξι οπότε αρχίζει η συσσωμάτωση των μικυλλίων.&#10;"/>
          <p:cNvSpPr txBox="1">
            <a:spLocks noChangeArrowheads="1"/>
          </p:cNvSpPr>
          <p:nvPr>
            <p:custDataLst>
              <p:tags r:id="rId3"/>
            </p:custDataLst>
          </p:nvPr>
        </p:nvSpPr>
        <p:spPr bwMode="auto">
          <a:xfrm>
            <a:off x="395536" y="1388149"/>
            <a:ext cx="8318500" cy="391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l-GR" altLang="el-GR" sz="2400" dirty="0" smtClean="0"/>
              <a:t>Μηχανισμός </a:t>
            </a:r>
            <a:r>
              <a:rPr lang="el-GR" altLang="el-GR" sz="2400" dirty="0"/>
              <a:t>πήξης γιαούρτης: </a:t>
            </a:r>
            <a:endParaRPr lang="el-GR" altLang="el-GR" sz="2400" dirty="0" smtClean="0"/>
          </a:p>
          <a:p>
            <a:pPr>
              <a:lnSpc>
                <a:spcPct val="150000"/>
              </a:lnSpc>
            </a:pPr>
            <a:endParaRPr lang="el-GR" altLang="el-GR" sz="2400" dirty="0"/>
          </a:p>
          <a:p>
            <a:pPr>
              <a:lnSpc>
                <a:spcPct val="150000"/>
              </a:lnSpc>
            </a:pPr>
            <a:r>
              <a:rPr lang="el-GR" altLang="el-GR" sz="2400" dirty="0" smtClean="0"/>
              <a:t>Οι </a:t>
            </a:r>
            <a:r>
              <a:rPr lang="el-GR" altLang="el-GR" sz="2400" dirty="0"/>
              <a:t>μικροοργανισμοί ζυμώνουν την λακτόζη και παράγεται γαλακτικό οξύ, το οποίο μειώνει το </a:t>
            </a:r>
            <a:r>
              <a:rPr lang="en-US" altLang="el-GR" sz="2400" dirty="0"/>
              <a:t>pH</a:t>
            </a:r>
            <a:r>
              <a:rPr lang="el-GR" altLang="el-GR" sz="2400" dirty="0"/>
              <a:t> κάτω του 5,3, οπότε τα </a:t>
            </a:r>
            <a:r>
              <a:rPr lang="el-GR" altLang="el-GR" sz="2400" dirty="0" err="1"/>
              <a:t>μικύλλια</a:t>
            </a:r>
            <a:r>
              <a:rPr lang="el-GR" altLang="el-GR" sz="2400" dirty="0"/>
              <a:t> της καζεΐνης αποδεσμεύονται από το </a:t>
            </a:r>
            <a:r>
              <a:rPr lang="el-GR" altLang="el-GR" sz="2400" dirty="0" err="1"/>
              <a:t>φωσφοκαζεϊνικό</a:t>
            </a:r>
            <a:r>
              <a:rPr lang="el-GR" altLang="el-GR" sz="2400" dirty="0"/>
              <a:t>-ασβέστιο. Η αποδέσμευση ολοκληρώνεται σε </a:t>
            </a:r>
            <a:r>
              <a:rPr lang="en-US" altLang="el-GR" sz="2400" dirty="0"/>
              <a:t>pH</a:t>
            </a:r>
            <a:r>
              <a:rPr lang="el-GR" altLang="el-GR" sz="2400" dirty="0"/>
              <a:t> 4,7-4,6 οπότε αρχίζει η συσσωμάτωση των </a:t>
            </a:r>
            <a:r>
              <a:rPr lang="el-GR" altLang="el-GR" sz="2400" dirty="0" err="1"/>
              <a:t>μικυλλίων</a:t>
            </a:r>
            <a:r>
              <a:rPr lang="el-GR" altLang="el-GR" sz="2400" dirty="0" smtClean="0"/>
              <a:t>.</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Γιαούρτη </a:t>
            </a:r>
            <a:r>
              <a:rPr lang="el-GR" altLang="el-GR" dirty="0" smtClean="0"/>
              <a:t>(3 </a:t>
            </a:r>
            <a:r>
              <a:rPr lang="el-GR" altLang="el-GR" dirty="0"/>
              <a:t>από 4)</a:t>
            </a:r>
            <a:endParaRPr lang="el-GR" dirty="0"/>
          </a:p>
        </p:txBody>
      </p:sp>
      <p:sp>
        <p:nvSpPr>
          <p:cNvPr id="2" name="Ορθογώνιο 1"/>
          <p:cNvSpPr/>
          <p:nvPr/>
        </p:nvSpPr>
        <p:spPr>
          <a:xfrm>
            <a:off x="467544" y="836712"/>
            <a:ext cx="8219256" cy="5632311"/>
          </a:xfrm>
          <a:prstGeom prst="rect">
            <a:avLst/>
          </a:prstGeom>
        </p:spPr>
        <p:txBody>
          <a:bodyPr wrap="square">
            <a:spAutoFit/>
          </a:bodyPr>
          <a:lstStyle/>
          <a:p>
            <a:pPr>
              <a:lnSpc>
                <a:spcPct val="150000"/>
              </a:lnSpc>
            </a:pPr>
            <a:r>
              <a:rPr lang="el-GR" altLang="el-GR" sz="2400" dirty="0" smtClean="0"/>
              <a:t>Η γιαούρτη διακρίνεται σε:</a:t>
            </a:r>
          </a:p>
          <a:p>
            <a:pPr>
              <a:lnSpc>
                <a:spcPct val="150000"/>
              </a:lnSpc>
            </a:pPr>
            <a:r>
              <a:rPr lang="el-GR" altLang="el-GR" sz="2400" dirty="0" smtClean="0"/>
              <a:t>Ι. Παραδοσιακή, </a:t>
            </a:r>
          </a:p>
          <a:p>
            <a:pPr>
              <a:lnSpc>
                <a:spcPct val="150000"/>
              </a:lnSpc>
            </a:pPr>
            <a:r>
              <a:rPr lang="el-GR" altLang="el-GR" sz="2400" dirty="0" smtClean="0"/>
              <a:t>ΙΙ. Συνεκτική: από ομογενοποιημένο γάλα, χωρίς σχηματισμό </a:t>
            </a:r>
            <a:r>
              <a:rPr lang="el-GR" altLang="el-GR" sz="2400" dirty="0" err="1" smtClean="0"/>
              <a:t>υμενίου</a:t>
            </a:r>
            <a:r>
              <a:rPr lang="el-GR" altLang="el-GR" sz="2400" dirty="0" smtClean="0"/>
              <a:t> στην επιφάνεια. Η επώαση γίνεται στους </a:t>
            </a:r>
            <a:r>
              <a:rPr lang="el-GR" altLang="el-GR" sz="2400" dirty="0" err="1" smtClean="0"/>
              <a:t>περιέκτες</a:t>
            </a:r>
            <a:r>
              <a:rPr lang="el-GR" altLang="el-GR" sz="2400" dirty="0" smtClean="0"/>
              <a:t> και χωρίς να αναταράσσεται,  </a:t>
            </a:r>
          </a:p>
          <a:p>
            <a:pPr>
              <a:lnSpc>
                <a:spcPct val="150000"/>
              </a:lnSpc>
            </a:pPr>
            <a:r>
              <a:rPr lang="el-GR" altLang="el-GR" sz="2400" dirty="0" smtClean="0"/>
              <a:t>ΙΙΙ. Αναμεμιγμένη: Το γάλα επωάζεται σε δεξαμενές και το πήγμα θραύεται, </a:t>
            </a:r>
          </a:p>
          <a:p>
            <a:pPr>
              <a:lnSpc>
                <a:spcPct val="150000"/>
              </a:lnSpc>
            </a:pPr>
            <a:r>
              <a:rPr lang="el-GR" altLang="el-GR" sz="2400" dirty="0" smtClean="0"/>
              <a:t>IV. Στραγγισμένη: αυξημένη αναλογία στερεών συστατικών που επιτυγχάνεται είτε με στράγγιση σε υφασμάτινους σάκους, είτε με </a:t>
            </a:r>
            <a:r>
              <a:rPr lang="el-GR" altLang="el-GR" sz="2400" dirty="0" err="1" smtClean="0"/>
              <a:t>φυγοκέντρηση</a:t>
            </a:r>
            <a:r>
              <a:rPr lang="el-GR" altLang="el-GR" sz="2400" dirty="0" smtClean="0"/>
              <a:t>, συμπύκνωση πριν τη πήξη. </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Γιαούρτη </a:t>
            </a:r>
            <a:r>
              <a:rPr lang="el-GR" altLang="el-GR" sz="4000" dirty="0" smtClean="0"/>
              <a:t>(4 </a:t>
            </a:r>
            <a:r>
              <a:rPr lang="el-GR" altLang="el-GR" sz="4000" dirty="0"/>
              <a:t>από 4)</a:t>
            </a:r>
            <a:endParaRPr lang="el-GR" sz="4000" dirty="0"/>
          </a:p>
        </p:txBody>
      </p:sp>
      <p:pic>
        <p:nvPicPr>
          <p:cNvPr id="7" name="Picture 2" descr="Σχεδιάγραμμα, Διάγραμμα ροής γιαούρ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927411"/>
            <a:ext cx="7128792" cy="538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Παγωτό (1 από 8)</a:t>
            </a:r>
            <a:endParaRPr lang="el-GR" dirty="0"/>
          </a:p>
        </p:txBody>
      </p:sp>
      <p:sp>
        <p:nvSpPr>
          <p:cNvPr id="2" name="Ορθογώνιο 1" descr="Το παγωτό είναι προϊόν που παρασκευάζεται με κατάψυξη μίγματος γάλακτος (ή χυμού φρούτων), γλυκαντικής ύλης και ορισμένων άλλων υλών (προσθετικών) που προβλέπονται από τη σχετική νομοθεσία (137 ΚΤΠ), με σύγχρονη ανάδευση και ενσωμάτωση αέρα.&#10;&#10;Το παγωτό, το οποίο παρασκευάζεται με βάση το γάλα θεωρείται γαλακτοκομικό προϊόν και αποτελεί το μεγαλύτερο μέρος του παγωτού που καταναλώνεται παγκοσμίως.&#10;"/>
          <p:cNvSpPr/>
          <p:nvPr/>
        </p:nvSpPr>
        <p:spPr>
          <a:xfrm>
            <a:off x="467544" y="980728"/>
            <a:ext cx="8208912" cy="5078313"/>
          </a:xfrm>
          <a:prstGeom prst="rect">
            <a:avLst/>
          </a:prstGeom>
        </p:spPr>
        <p:txBody>
          <a:bodyPr wrap="square">
            <a:spAutoFit/>
          </a:bodyPr>
          <a:lstStyle/>
          <a:p>
            <a:pPr>
              <a:lnSpc>
                <a:spcPct val="150000"/>
              </a:lnSpc>
            </a:pPr>
            <a:r>
              <a:rPr lang="el-GR" altLang="el-GR" sz="2400" dirty="0"/>
              <a:t>Το παγωτό είναι προϊόν που παρασκευάζεται με κατάψυξη μίγματος γάλακτος (ή χυμού φρούτων), γλυκαντικής ύλης και ορισμένων άλλων υλών (προσθετικών) που προβλέπονται από τη σχετική νομοθεσία (137 ΚΤΠ), με σύγχρονη ανάδευση και ενσωμάτωση αέρα</a:t>
            </a:r>
            <a:r>
              <a:rPr lang="el-GR" altLang="el-GR" sz="2400" dirty="0" smtClean="0"/>
              <a:t>.</a:t>
            </a:r>
          </a:p>
          <a:p>
            <a:pPr>
              <a:lnSpc>
                <a:spcPct val="150000"/>
              </a:lnSpc>
            </a:pPr>
            <a:endParaRPr lang="el-GR" altLang="el-GR" sz="2400" dirty="0"/>
          </a:p>
          <a:p>
            <a:pPr>
              <a:lnSpc>
                <a:spcPct val="150000"/>
              </a:lnSpc>
            </a:pPr>
            <a:r>
              <a:rPr lang="el-GR" altLang="el-GR" sz="2400" dirty="0"/>
              <a:t>Το παγωτό, το οποίο παρασκευάζεται με βάση το γάλα θεωρείται γαλακτοκομικό προϊόν και αποτελεί το μεγαλύτερο μέρος του παγωτού που καταναλώνεται παγκοσμίως</a:t>
            </a:r>
            <a:r>
              <a:rPr lang="el-GR" altLang="el-GR" sz="2400" dirty="0" smtClean="0"/>
              <a:t>.</a:t>
            </a:r>
            <a:endParaRPr lang="en-US"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(2 </a:t>
            </a:r>
            <a:r>
              <a:rPr lang="el-GR" altLang="el-GR" dirty="0"/>
              <a:t>από 8)</a:t>
            </a:r>
            <a:endParaRPr lang="el-GR" dirty="0"/>
          </a:p>
        </p:txBody>
      </p:sp>
      <p:sp>
        <p:nvSpPr>
          <p:cNvPr id="2" name="Ορθογώνιο 1" descr="Η χημική σύσταση των πλέον συνήθων τύπων παγωτού κυμαίνεται:&#10;&#10;Λίπος οκτώ με είκοσι τοις εκατό,&#10;ΣΥΑΛ οκτώ με δεκαπέντε τοις εκατό,&#10;Σάκχαρο τία με είκοσι τοις εκατό,&#10;Σταθεροποιητές μηδέν ως μηδέν κόμμα εφτά τοις εκατό,&#10;Συνολικά στερεά τριαντα έξι ως σαραντα τρία τοις εκατό.&#10;&#10;Τα συστατικά (πρώτες ύλες), που χρησιμοποιούνται για την παρασκευή του παγωτού διακρίνονται σε βασικά και πρόσθετα&#10;"/>
          <p:cNvSpPr/>
          <p:nvPr/>
        </p:nvSpPr>
        <p:spPr>
          <a:xfrm>
            <a:off x="467544" y="1362248"/>
            <a:ext cx="8208912" cy="4154984"/>
          </a:xfrm>
          <a:prstGeom prst="rect">
            <a:avLst/>
          </a:prstGeom>
        </p:spPr>
        <p:txBody>
          <a:bodyPr wrap="square">
            <a:spAutoFit/>
          </a:bodyPr>
          <a:lstStyle/>
          <a:p>
            <a:r>
              <a:rPr lang="el-GR" altLang="el-GR" sz="2400" dirty="0"/>
              <a:t>Η χημική σύσταση των πλέον συνήθων τύπων παγωτού κυμαίνεται</a:t>
            </a:r>
            <a:r>
              <a:rPr lang="el-GR" altLang="el-GR" sz="2400" dirty="0" smtClean="0"/>
              <a:t>:</a:t>
            </a:r>
          </a:p>
          <a:p>
            <a:endParaRPr lang="el-GR" altLang="el-GR" sz="2400" dirty="0"/>
          </a:p>
          <a:p>
            <a:pPr marL="342900" indent="-342900">
              <a:buFont typeface="Arial" panose="020B0604020202020204" pitchFamily="34" charset="0"/>
              <a:buChar char="•"/>
            </a:pPr>
            <a:r>
              <a:rPr lang="el-GR" altLang="el-GR" sz="2400" dirty="0"/>
              <a:t>Λίπος 8-20</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ΣΥΑΛ 8-15</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Σάκχαρο 3-20</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Σταθεροποιητές 0-0,7</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Συνολικά στερεά 36-43</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Τα συστατικά (πρώτες ύλες), που χρησιμοποιούνται για την παρασκευή του παγωτού διακρίνονται σε</a:t>
            </a:r>
            <a:r>
              <a:rPr lang="en-US" altLang="el-GR" sz="2400" dirty="0"/>
              <a:t> </a:t>
            </a:r>
            <a:r>
              <a:rPr lang="el-GR" altLang="el-GR" sz="2400" dirty="0"/>
              <a:t>βασικά και </a:t>
            </a:r>
            <a:r>
              <a:rPr lang="el-GR" altLang="el-GR" sz="2400" dirty="0" smtClean="0"/>
              <a:t>πρόσθετα</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(3 </a:t>
            </a:r>
            <a:r>
              <a:rPr lang="el-GR" altLang="el-GR" dirty="0"/>
              <a:t>από 8)</a:t>
            </a:r>
            <a:endParaRPr lang="el-GR" dirty="0"/>
          </a:p>
        </p:txBody>
      </p:sp>
      <p:sp>
        <p:nvSpPr>
          <p:cNvPr id="3" name="Ορθογώνιο 2"/>
          <p:cNvSpPr/>
          <p:nvPr/>
        </p:nvSpPr>
        <p:spPr>
          <a:xfrm>
            <a:off x="467544" y="1124744"/>
            <a:ext cx="8280920"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Βασικά: υπεισέρχονται σε όλους σχεδόν τους τύπους παγωτού:</a:t>
            </a:r>
          </a:p>
          <a:p>
            <a:endParaRPr lang="el-GR" altLang="el-GR" sz="2400" dirty="0"/>
          </a:p>
          <a:p>
            <a:r>
              <a:rPr lang="el-GR" altLang="el-GR" sz="2400" dirty="0"/>
              <a:t>α. Γάλα: Χρησιμοποιείται πλήρες παστεριωμένο, αποστειρωμένο ή αραιωμένο συμπυκνωμένο γάλα. Επίσης μπορεί να χρησιμοποιηθεί, για ορισμένους τύπους παγωτού και αποβουτυρωμένο γάλα ή </a:t>
            </a:r>
            <a:r>
              <a:rPr lang="el-GR" altLang="el-GR" sz="2400" dirty="0" err="1"/>
              <a:t>γαλακτόσκονη</a:t>
            </a:r>
            <a:r>
              <a:rPr lang="el-GR" altLang="el-GR" sz="2400" dirty="0"/>
              <a:t>.</a:t>
            </a:r>
          </a:p>
          <a:p>
            <a:endParaRPr lang="el-GR" altLang="el-GR" sz="2400" dirty="0"/>
          </a:p>
          <a:p>
            <a:r>
              <a:rPr lang="el-GR" altLang="el-GR" sz="2400" dirty="0"/>
              <a:t>β. Κρέμα γάλακτος ή βούτυρο: Χρησιμοποιείται παστεριωμένη κρέμα γάλακτος ή βούτυρο. Σε ορισμένες χώρες επιτρέπεται η χρήση και άλλων λιπαρών ουσιών. Στην Ελλάδα, γίνεται ανεκτή η παρουσία λιπαρών, που προέρχονται από το κακάο, των καφέ και το αυγό, μόνο στους τύπους παγωτού, στους οποίους επιτρέπεται η προσθήκη τέτοιων συστατικών.</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(4 </a:t>
            </a:r>
            <a:r>
              <a:rPr lang="el-GR" altLang="el-GR" dirty="0"/>
              <a:t>από 8)</a:t>
            </a:r>
            <a:endParaRPr lang="el-GR" dirty="0"/>
          </a:p>
        </p:txBody>
      </p:sp>
      <p:sp>
        <p:nvSpPr>
          <p:cNvPr id="2" name="Ορθογώνιο 1" descr="γ. Γλυκαντική ύλη: Χρησιμοποιείται φυσική γλυκαντική ύλη και κυρίως σάκχαρη. Μπορεί να χρησιμοποιηθεί και σιρόπι γλυκόζης ή φρουκτόζη.&#10;&#10;δ. Σταθεροποιητής: είναι απαραίτητο συστατικό για τους περισσότερους τύπους παγωτού. Η προσθήκη του αποσκοπεί στην προσρόφηση νερού που ελευθερώνεται κατά την κατάψυξη του μίγματος και στη σταθεροποίηση της δομής του παγωτού. Πολλές ουσίες μπορεί να χρησιμοποιηθούν για το σκοπό αυτό αλλά αυτές που χρησιμοποιούνται είναι το άγαρ (Ε406), καραγενάνη (Ε407), το αλγινικό νάτριο (Ε401), διάφορα κόμμεα (χαρουπιών, γκουάρ, τραγακάνθης κ.α.) σε ποσότητα σύμφωνα με την αρχή “quantum satis”.&#10;"/>
          <p:cNvSpPr/>
          <p:nvPr/>
        </p:nvSpPr>
        <p:spPr>
          <a:xfrm>
            <a:off x="467544" y="1124744"/>
            <a:ext cx="8208912" cy="4893647"/>
          </a:xfrm>
          <a:prstGeom prst="rect">
            <a:avLst/>
          </a:prstGeom>
        </p:spPr>
        <p:txBody>
          <a:bodyPr wrap="square">
            <a:spAutoFit/>
          </a:bodyPr>
          <a:lstStyle/>
          <a:p>
            <a:r>
              <a:rPr lang="el-GR" altLang="el-GR" sz="2400" dirty="0"/>
              <a:t>γ. Γλυκαντική ύλη: Χρησιμοποιείται φυσική γλυκαντική ύλη και κυρίως </a:t>
            </a:r>
            <a:r>
              <a:rPr lang="el-GR" altLang="el-GR" sz="2400" dirty="0" err="1"/>
              <a:t>σάκχαρη</a:t>
            </a:r>
            <a:r>
              <a:rPr lang="el-GR" altLang="el-GR" sz="2400" dirty="0"/>
              <a:t>. Μπορεί να χρησιμοποιηθεί και σιρόπι γλυκόζης ή φρουκτόζη.</a:t>
            </a:r>
          </a:p>
          <a:p>
            <a:endParaRPr lang="el-GR" altLang="el-GR" sz="2400" dirty="0"/>
          </a:p>
          <a:p>
            <a:r>
              <a:rPr lang="el-GR" altLang="el-GR" sz="2400" dirty="0"/>
              <a:t>δ. Σταθεροποιητής: είναι απαραίτητο συστατικό για τους περισσότερους τύπους παγωτού. Η προσθήκη του αποσκοπεί στην προσρόφηση νερού που ελευθερώνεται κατά την κατάψυξη του μίγματος και στη σταθεροποίηση της δομής του παγωτού. Πολλές ουσίες μπορεί να χρησιμοποιηθούν για το σκοπό αυτό αλλά αυτές που χρησιμοποιούνται είναι το </a:t>
            </a:r>
            <a:r>
              <a:rPr lang="el-GR" altLang="el-GR" sz="2400" dirty="0" err="1"/>
              <a:t>άγαρ</a:t>
            </a:r>
            <a:r>
              <a:rPr lang="el-GR" altLang="el-GR" sz="2400" dirty="0"/>
              <a:t> (Ε406), </a:t>
            </a:r>
            <a:r>
              <a:rPr lang="el-GR" altLang="el-GR" sz="2400" dirty="0" err="1"/>
              <a:t>καραγενάνη</a:t>
            </a:r>
            <a:r>
              <a:rPr lang="el-GR" altLang="el-GR" sz="2400" dirty="0"/>
              <a:t> (Ε407), το </a:t>
            </a:r>
            <a:r>
              <a:rPr lang="el-GR" altLang="el-GR" sz="2400" dirty="0" err="1"/>
              <a:t>αλγινικό</a:t>
            </a:r>
            <a:r>
              <a:rPr lang="el-GR" altLang="el-GR" sz="2400" dirty="0"/>
              <a:t> νάτριο (Ε401), διάφορα </a:t>
            </a:r>
            <a:r>
              <a:rPr lang="el-GR" altLang="el-GR" sz="2400" dirty="0" err="1"/>
              <a:t>κόμμεα</a:t>
            </a:r>
            <a:r>
              <a:rPr lang="el-GR" altLang="el-GR" sz="2400" dirty="0"/>
              <a:t> (χαρουπιών, </a:t>
            </a:r>
            <a:r>
              <a:rPr lang="el-GR" altLang="el-GR" sz="2400" dirty="0" err="1"/>
              <a:t>γκουάρ</a:t>
            </a:r>
            <a:r>
              <a:rPr lang="el-GR" altLang="el-GR" sz="2400" dirty="0"/>
              <a:t>, </a:t>
            </a:r>
            <a:r>
              <a:rPr lang="el-GR" altLang="el-GR" sz="2400" dirty="0" err="1"/>
              <a:t>τραγακάνθης</a:t>
            </a:r>
            <a:r>
              <a:rPr lang="el-GR" altLang="el-GR" sz="2400" dirty="0"/>
              <a:t> κ.α.) σε ποσότητα σύμφωνα με την αρχή “</a:t>
            </a:r>
            <a:r>
              <a:rPr lang="en-US" altLang="el-GR" sz="2400" dirty="0"/>
              <a:t>quantum </a:t>
            </a:r>
            <a:r>
              <a:rPr lang="en-US" altLang="el-GR" sz="2400" dirty="0" err="1"/>
              <a:t>satis</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(5 </a:t>
            </a:r>
            <a:r>
              <a:rPr lang="el-GR" altLang="el-GR" dirty="0"/>
              <a:t>από 8)</a:t>
            </a:r>
            <a:endParaRPr lang="el-GR" dirty="0"/>
          </a:p>
        </p:txBody>
      </p:sp>
      <p:sp>
        <p:nvSpPr>
          <p:cNvPr id="2" name="Ορθογώνιο 1" descr="Πρόσθετα: χρησιμοποιούνται επιπλέον των βασικών, για την παρασκευή ορισμένων μόνων τύπων:&#10;&#10;α. Αρωματικές ύλες: Επιτρέπεται η χρήση φυσικών κυρίως αρωματικών υλών (παραδείγματος χάριν βανιλλίνη, άρωμα φράουλας και άλλα) με την προϋπόθεση ότι δεν προκαλούν χρώση του παγωτού και δεν προσθέτονται για να συγκαλύψουν μειονεκτική οσμή.&#10;β. Καφές, κακάο ή σοκολάτα: Επιτρέπεται η χρησιμοποίηση τους στην Παρασκευή μόνον ορισμένου τύπου παγωτού (παραδείγματος χάριν  παγωτό “ειδικού τύπου”) και μόνο από τις χρωστικές που προβλέπονται από τη νομοθεσία. &#10;γ. Γαλακτοματοποιητές: Χρησιμοποιούνται συνήθως ο κρόκος του αυγού (λεκιθίνη), η μονοστεαρική γλυκερίνη (GMS), διάφορες “Tweens”, οι εστέρες σορβιτόλης και άλλα.&#10;"/>
          <p:cNvSpPr/>
          <p:nvPr/>
        </p:nvSpPr>
        <p:spPr>
          <a:xfrm>
            <a:off x="467544" y="1014493"/>
            <a:ext cx="8208912"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Πρόσθετα</a:t>
            </a:r>
            <a:r>
              <a:rPr lang="el-GR" altLang="el-GR" sz="2400" dirty="0"/>
              <a:t>: χρησιμοποιούνται επιπλέον των βασικών, για την παρασκευή ορισμένων μόνων τύπων:</a:t>
            </a:r>
          </a:p>
          <a:p>
            <a:endParaRPr lang="el-GR" altLang="el-GR" sz="2400" dirty="0"/>
          </a:p>
          <a:p>
            <a:r>
              <a:rPr lang="el-GR" altLang="el-GR" sz="2400" dirty="0"/>
              <a:t>α. Αρωματικές ύλες: Επιτρέπεται η χρήση φυσικών κυρίως αρωματικών υλών (</a:t>
            </a:r>
            <a:r>
              <a:rPr lang="el-GR" altLang="el-GR" sz="2400" dirty="0" err="1"/>
              <a:t>π.χ</a:t>
            </a:r>
            <a:r>
              <a:rPr lang="el-GR" altLang="el-GR" sz="2400" dirty="0"/>
              <a:t> </a:t>
            </a:r>
            <a:r>
              <a:rPr lang="el-GR" altLang="el-GR" sz="2400" dirty="0" err="1"/>
              <a:t>βανιλλίνη</a:t>
            </a:r>
            <a:r>
              <a:rPr lang="el-GR" altLang="el-GR" sz="2400" dirty="0"/>
              <a:t>, άρωμα φράουλας κ.α.) με την προϋπόθεση ότι δεν προκαλούν χρώση του παγωτού και δεν προσθέτονται για να συγκαλύψουν μειονεκτική οσμή.</a:t>
            </a:r>
          </a:p>
          <a:p>
            <a:r>
              <a:rPr lang="el-GR" altLang="el-GR" sz="2400" dirty="0"/>
              <a:t>β. Καφές, κακάο ή σοκολάτα: Επιτρέπεται η χρησιμοποίηση τους στην Παρασκευή μόνον ορισμένου τύπου παγωτού (π.χ. παγωτό “ειδικού τύπου”) και μόνο από τις χρωστικές που προβλέπονται από τη νομοθεσία. </a:t>
            </a:r>
          </a:p>
          <a:p>
            <a:r>
              <a:rPr lang="el-GR" altLang="el-GR" sz="2400" dirty="0"/>
              <a:t>γ. </a:t>
            </a:r>
            <a:r>
              <a:rPr lang="el-GR" altLang="el-GR" sz="2400" dirty="0" err="1"/>
              <a:t>Γαλακτοματοποιητές</a:t>
            </a:r>
            <a:r>
              <a:rPr lang="el-GR" altLang="el-GR" sz="2400" dirty="0"/>
              <a:t>: Χρησιμοποιούνται συνήθως ο κρόκος του αυγού (λεκιθίνη), η </a:t>
            </a:r>
            <a:r>
              <a:rPr lang="el-GR" altLang="el-GR" sz="2400" dirty="0" err="1"/>
              <a:t>μονοστεαρική</a:t>
            </a:r>
            <a:r>
              <a:rPr lang="el-GR" altLang="el-GR" sz="2400" dirty="0"/>
              <a:t> γλυκερίνη (</a:t>
            </a:r>
            <a:r>
              <a:rPr lang="en-US" altLang="el-GR" sz="2400" dirty="0"/>
              <a:t>GMS</a:t>
            </a:r>
            <a:r>
              <a:rPr lang="el-GR" altLang="el-GR" sz="2400" dirty="0"/>
              <a:t>), διάφορες “</a:t>
            </a:r>
            <a:r>
              <a:rPr lang="en-US" altLang="el-GR" sz="2400" dirty="0"/>
              <a:t>Tweens</a:t>
            </a:r>
            <a:r>
              <a:rPr lang="el-GR" altLang="el-GR" sz="2400" dirty="0"/>
              <a:t>”, οι εστέρες </a:t>
            </a:r>
            <a:r>
              <a:rPr lang="el-GR" altLang="el-GR" sz="2400" dirty="0" err="1"/>
              <a:t>σορβιτόλης</a:t>
            </a:r>
            <a:r>
              <a:rPr lang="el-GR" altLang="el-GR" sz="2400" dirty="0"/>
              <a:t> κ.α.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(6 </a:t>
            </a:r>
            <a:r>
              <a:rPr lang="el-GR" altLang="el-GR" dirty="0"/>
              <a:t>από 8)</a:t>
            </a:r>
            <a:endParaRPr lang="el-GR" dirty="0"/>
          </a:p>
        </p:txBody>
      </p:sp>
      <p:sp>
        <p:nvSpPr>
          <p:cNvPr id="2" name="Ορθογώνιο 1" descr="Σημαντικότερο στάδιο στην παραγωγή του παγωτού είναι η κατάψυξη και διόγκωση του. &#10;Κατά το στάδιο αυτό το μίγμα διαβιβάζεται στους ειδικούς καταψύκτες, στους οποίους, με έντονη ανάδευση, μειώνεται η θερμοκρασία του στους μείον πέντε εώς μείον έξι βαθμούς κελσίου.&#10;Το μεγαλύτερο μέρος του νερού παγώνει (αρχή δημιουργίας κρυστάλλων πάγου) και παράλληλα ενσωματώνεται σε αυτό αέρας,&#10;Η ενσωμάτωση του αέρα επιφέρει διόγκωση του μίγματος κατά πενήντα τοις εκατό έως εκατόν είκοσι τοις εκατό του αρχικού όγκου του και δίνει στο παγωτό την αφρώδη σύστασή του. &#10;"/>
          <p:cNvSpPr/>
          <p:nvPr/>
        </p:nvSpPr>
        <p:spPr>
          <a:xfrm>
            <a:off x="467544" y="1340768"/>
            <a:ext cx="8280920" cy="4154984"/>
          </a:xfrm>
          <a:prstGeom prst="rect">
            <a:avLst/>
          </a:prstGeom>
        </p:spPr>
        <p:txBody>
          <a:bodyPr wrap="square">
            <a:spAutoFit/>
          </a:bodyPr>
          <a:lstStyle/>
          <a:p>
            <a:r>
              <a:rPr lang="el-GR" altLang="el-GR" sz="2400" dirty="0" smtClean="0"/>
              <a:t>Σημαντικότερο </a:t>
            </a:r>
            <a:r>
              <a:rPr lang="el-GR" altLang="el-GR" sz="2400" dirty="0"/>
              <a:t>στάδιο στην παραγωγή του παγωτού είναι η κατάψυξη και διόγκωση του. </a:t>
            </a:r>
          </a:p>
          <a:p>
            <a:r>
              <a:rPr lang="el-GR" altLang="el-GR" sz="2400" dirty="0" smtClean="0"/>
              <a:t>Κατά </a:t>
            </a:r>
            <a:r>
              <a:rPr lang="el-GR" altLang="el-GR" sz="2400" dirty="0"/>
              <a:t>το στάδιο αυτό το μίγμα διαβιβάζεται στους ειδικούς καταψύκτες, στους οποίους, με έντονη ανάδευση, μειώνεται η θερμοκρασία του </a:t>
            </a:r>
            <a:r>
              <a:rPr lang="el-GR" altLang="el-GR" sz="2400" dirty="0" smtClean="0"/>
              <a:t>στους -5°</a:t>
            </a:r>
            <a:r>
              <a:rPr lang="en-US" altLang="el-GR" sz="2400" dirty="0"/>
              <a:t>C</a:t>
            </a:r>
            <a:r>
              <a:rPr lang="el-GR" altLang="el-GR" sz="2400" dirty="0"/>
              <a:t> έως -6°</a:t>
            </a:r>
            <a:r>
              <a:rPr lang="en-US" altLang="el-GR" sz="2400" dirty="0" smtClean="0"/>
              <a:t>C</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Το μεγαλύτερο μέρος του νερού παγώνει (αρχή δημιουργίας κρυστάλλων πάγου) και παράλληλα ενσωματώνεται σε αυτό </a:t>
            </a:r>
            <a:r>
              <a:rPr lang="el-GR" altLang="el-GR" sz="2400" dirty="0" smtClean="0"/>
              <a:t>αέρας,</a:t>
            </a:r>
            <a:endParaRPr lang="el-GR" altLang="el-GR" sz="2400" dirty="0"/>
          </a:p>
          <a:p>
            <a:pPr marL="342900" indent="-342900">
              <a:buFont typeface="Arial" panose="020B0604020202020204" pitchFamily="34" charset="0"/>
              <a:buChar char="•"/>
            </a:pPr>
            <a:r>
              <a:rPr lang="el-GR" altLang="el-GR" sz="2400" dirty="0"/>
              <a:t>Η ενσωμάτωση του αέρα επιφέρει διόγκωση του μίγματος κατά 50% έως 120% του αρχικού όγκου του και δίνει στο παγωτό την αφρώδη σύστασή του.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(7 </a:t>
            </a:r>
            <a:r>
              <a:rPr lang="el-GR" altLang="el-GR" dirty="0"/>
              <a:t>από 8)</a:t>
            </a:r>
            <a:endParaRPr lang="el-GR" dirty="0"/>
          </a:p>
        </p:txBody>
      </p:sp>
      <p:grpSp>
        <p:nvGrpSpPr>
          <p:cNvPr id="15" name="Group 6" descr="Εικόνα, ανάλυση του παγωτού.&#10;Βλέπουμε τη φυσαλίδα αέρα, τους κρυστάλλους λίπους, τους κρυστάλλους πάγου και την καζείνη που περιέχονται σε ένα παγωτό."/>
          <p:cNvGrpSpPr>
            <a:grpSpLocks/>
          </p:cNvGrpSpPr>
          <p:nvPr/>
        </p:nvGrpSpPr>
        <p:grpSpPr bwMode="auto">
          <a:xfrm>
            <a:off x="467609" y="990450"/>
            <a:ext cx="7920815" cy="5246862"/>
            <a:chOff x="147" y="255"/>
            <a:chExt cx="5409" cy="3583"/>
          </a:xfrm>
        </p:grpSpPr>
        <p:pic>
          <p:nvPicPr>
            <p:cNvPr id="16" name="Picture 7"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 y="255"/>
              <a:ext cx="4964" cy="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8" descr="."/>
            <p:cNvSpPr txBox="1">
              <a:spLocks noChangeArrowheads="1"/>
            </p:cNvSpPr>
            <p:nvPr/>
          </p:nvSpPr>
          <p:spPr bwMode="auto">
            <a:xfrm>
              <a:off x="832" y="912"/>
              <a:ext cx="12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latin typeface="Calibri" pitchFamily="34" charset="0"/>
                </a:rPr>
                <a:t>Φυσαλίδα αέρα</a:t>
              </a:r>
            </a:p>
          </p:txBody>
        </p:sp>
        <p:sp>
          <p:nvSpPr>
            <p:cNvPr id="18" name="Text Box 9" descr="."/>
            <p:cNvSpPr txBox="1">
              <a:spLocks noChangeArrowheads="1"/>
            </p:cNvSpPr>
            <p:nvPr/>
          </p:nvSpPr>
          <p:spPr bwMode="auto">
            <a:xfrm>
              <a:off x="147" y="1480"/>
              <a:ext cx="1100"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latin typeface="Calibri" pitchFamily="34" charset="0"/>
                </a:rPr>
                <a:t>Κρύσταλλοι λίπους</a:t>
              </a:r>
            </a:p>
          </p:txBody>
        </p:sp>
        <p:sp>
          <p:nvSpPr>
            <p:cNvPr id="19" name="Text Box 10" descr="."/>
            <p:cNvSpPr txBox="1">
              <a:spLocks noChangeArrowheads="1"/>
            </p:cNvSpPr>
            <p:nvPr/>
          </p:nvSpPr>
          <p:spPr bwMode="auto">
            <a:xfrm>
              <a:off x="3401" y="2763"/>
              <a:ext cx="9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latin typeface="Calibri" pitchFamily="34" charset="0"/>
                </a:rPr>
                <a:t>Κρύσταλλοι</a:t>
              </a:r>
            </a:p>
            <a:p>
              <a:pPr eaLnBrk="1" hangingPunct="1"/>
              <a:r>
                <a:rPr lang="el-GR" altLang="el-GR" sz="2000" dirty="0">
                  <a:solidFill>
                    <a:schemeClr val="accent2"/>
                  </a:solidFill>
                  <a:latin typeface="Calibri" pitchFamily="34" charset="0"/>
                </a:rPr>
                <a:t>πάγου</a:t>
              </a:r>
            </a:p>
          </p:txBody>
        </p:sp>
        <p:sp>
          <p:nvSpPr>
            <p:cNvPr id="20" name="Text Box 11" descr="."/>
            <p:cNvSpPr txBox="1">
              <a:spLocks noChangeArrowheads="1"/>
            </p:cNvSpPr>
            <p:nvPr/>
          </p:nvSpPr>
          <p:spPr bwMode="auto">
            <a:xfrm>
              <a:off x="3061" y="3294"/>
              <a:ext cx="7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schemeClr val="accent2"/>
                  </a:solidFill>
                  <a:latin typeface="Calibri" pitchFamily="34" charset="0"/>
                </a:rPr>
                <a:t>Καζεΐνη</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Παγωτό </a:t>
            </a:r>
            <a:r>
              <a:rPr lang="el-GR" altLang="el-GR" dirty="0" smtClean="0"/>
              <a:t>(8 </a:t>
            </a:r>
            <a:r>
              <a:rPr lang="el-GR" altLang="el-GR" dirty="0"/>
              <a:t>από 8)</a:t>
            </a:r>
            <a:endParaRPr lang="el-GR" dirty="0"/>
          </a:p>
        </p:txBody>
      </p:sp>
      <p:pic>
        <p:nvPicPr>
          <p:cNvPr id="6" name="Picture 2" descr="Σχεδιάγραμμα, Διάγραμμα ροής παγωτού."/>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872952"/>
            <a:ext cx="7705104" cy="550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Πειραματικό </a:t>
            </a:r>
            <a:r>
              <a:rPr lang="el-GR" altLang="el-GR" dirty="0" smtClean="0"/>
              <a:t>μέρος</a:t>
            </a:r>
            <a:endParaRPr lang="el-GR" dirty="0"/>
          </a:p>
        </p:txBody>
      </p:sp>
      <p:sp>
        <p:nvSpPr>
          <p:cNvPr id="6" name="2 - Θέση περιεχομένου"/>
          <p:cNvSpPr>
            <a:spLocks noGrp="1"/>
          </p:cNvSpPr>
          <p:nvPr>
            <p:ph sz="quarter" idx="1"/>
          </p:nvPr>
        </p:nvSpPr>
        <p:spPr>
          <a:xfrm>
            <a:off x="612648" y="1124744"/>
            <a:ext cx="8153400" cy="4464496"/>
          </a:xfrm>
        </p:spPr>
        <p:txBody>
          <a:bodyPr>
            <a:noAutofit/>
          </a:bodyPr>
          <a:lstStyle/>
          <a:p>
            <a:pPr>
              <a:lnSpc>
                <a:spcPct val="300000"/>
              </a:lnSpc>
            </a:pPr>
            <a:r>
              <a:rPr lang="el-GR" altLang="el-GR" sz="2800" dirty="0" smtClean="0"/>
              <a:t>Α’ Ομάδα: Παραγωγή Φέτας,</a:t>
            </a:r>
          </a:p>
          <a:p>
            <a:pPr>
              <a:lnSpc>
                <a:spcPct val="300000"/>
              </a:lnSpc>
            </a:pPr>
            <a:r>
              <a:rPr lang="el-GR" altLang="el-GR" sz="2800" dirty="0" smtClean="0"/>
              <a:t>Β’ Ομάδα: Παραγωγή Γιαούρτης, </a:t>
            </a:r>
          </a:p>
          <a:p>
            <a:pPr>
              <a:lnSpc>
                <a:spcPct val="300000"/>
              </a:lnSpc>
            </a:pPr>
            <a:r>
              <a:rPr lang="el-GR" altLang="el-GR" sz="2800" dirty="0" smtClean="0"/>
              <a:t>Γ’ Ομάδα: Παραγωγή Παγωτού.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28800"/>
            <a:ext cx="8229600" cy="3528392"/>
          </a:xfrm>
        </p:spPr>
        <p:txBody>
          <a:bodyPr>
            <a:normAutofit lnSpcReduction="10000"/>
          </a:bodyPr>
          <a:lstStyle/>
          <a:p>
            <a:pPr>
              <a:lnSpc>
                <a:spcPct val="110000"/>
              </a:lnSpc>
            </a:pPr>
            <a:r>
              <a:rPr lang="el-GR" altLang="el-GR" sz="2800" dirty="0"/>
              <a:t>Η κατανόηση της τεχνολογίας παραγωγής προϊόντων γάλακτος (τυρί φέτα, παραδοσιακή γιαούρτη, παγωτό). Οι σπουδαστές θα εξοικειωθούν με τους χειρισμούς της </a:t>
            </a:r>
            <a:r>
              <a:rPr lang="el-GR" altLang="el-GR" sz="2800" dirty="0" smtClean="0"/>
              <a:t>πρώτης ύλης </a:t>
            </a:r>
            <a:r>
              <a:rPr lang="el-GR" altLang="el-GR" sz="2800" dirty="0"/>
              <a:t>και των βοηθητικών υλών καθώς και τους χειρισμούς κατά την </a:t>
            </a:r>
            <a:r>
              <a:rPr lang="el-GR" altLang="el-GR" sz="2800" dirty="0" err="1"/>
              <a:t>τυροκόμηση</a:t>
            </a:r>
            <a:r>
              <a:rPr lang="el-GR" altLang="el-GR" sz="2800" dirty="0"/>
              <a:t> (πήξη, διαίρεση, στράγγιση, ωρίμανση), την παραγωγή γιαούρτης και την παραγωγή παγωτού.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132856"/>
            <a:ext cx="8208912" cy="2509739"/>
          </a:xfrm>
        </p:spPr>
        <p:txBody>
          <a:bodyPr>
            <a:noAutofit/>
          </a:bodyPr>
          <a:lstStyle/>
          <a:p>
            <a:pPr fontAlgn="auto">
              <a:spcAft>
                <a:spcPts val="0"/>
              </a:spcAft>
              <a:defRPr/>
            </a:pPr>
            <a:r>
              <a:rPr lang="el-GR" altLang="el-GR" dirty="0">
                <a:hlinkClick r:id="rId4" action="ppaction://hlinksldjump"/>
              </a:rPr>
              <a:t>Τυρί φέτα</a:t>
            </a:r>
            <a:r>
              <a:rPr lang="el-GR" dirty="0" smtClean="0">
                <a:hlinkClick r:id="rId4" action="ppaction://hlinksldjump"/>
              </a:rPr>
              <a:t>,</a:t>
            </a:r>
            <a:endParaRPr lang="el-GR" dirty="0" smtClean="0"/>
          </a:p>
          <a:p>
            <a:pPr fontAlgn="auto">
              <a:spcAft>
                <a:spcPts val="0"/>
              </a:spcAft>
              <a:defRPr/>
            </a:pPr>
            <a:r>
              <a:rPr lang="el-GR" altLang="el-GR" dirty="0" smtClean="0">
                <a:hlinkClick r:id="rId5" action="ppaction://hlinksldjump"/>
              </a:rPr>
              <a:t>Γιαούρτη,</a:t>
            </a:r>
            <a:endParaRPr lang="el-GR" altLang="el-GR" dirty="0" smtClean="0"/>
          </a:p>
          <a:p>
            <a:pPr fontAlgn="auto">
              <a:spcAft>
                <a:spcPts val="0"/>
              </a:spcAft>
              <a:defRPr/>
            </a:pPr>
            <a:r>
              <a:rPr lang="el-GR" altLang="el-GR" dirty="0" smtClean="0">
                <a:hlinkClick r:id="rId6" action="ppaction://hlinksldjump"/>
              </a:rPr>
              <a:t>Παγωτό,</a:t>
            </a:r>
            <a:endParaRPr lang="el-GR" altLang="el-GR" dirty="0" smtClean="0"/>
          </a:p>
          <a:p>
            <a:pPr fontAlgn="auto">
              <a:spcAft>
                <a:spcPts val="0"/>
              </a:spcAft>
              <a:defRPr/>
            </a:pPr>
            <a:r>
              <a:rPr lang="el-GR" altLang="el-GR" dirty="0">
                <a:hlinkClick r:id="rId7" action="ppaction://hlinksldjump"/>
              </a:rPr>
              <a:t>Πειραματικό </a:t>
            </a:r>
            <a:r>
              <a:rPr lang="el-GR" altLang="el-GR" dirty="0" smtClean="0">
                <a:hlinkClick r:id="rId7" action="ppaction://hlinksldjump"/>
              </a:rPr>
              <a:t>μέρος.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altLang="el-GR" sz="4000" dirty="0"/>
              <a:t>Τυρί </a:t>
            </a:r>
            <a:r>
              <a:rPr lang="el-GR" altLang="el-GR" sz="4000" dirty="0" smtClean="0"/>
              <a:t>φέτα </a:t>
            </a:r>
            <a:r>
              <a:rPr lang="el-GR" sz="4000" dirty="0" smtClean="0"/>
              <a:t>(1 από 11)</a:t>
            </a:r>
            <a:endParaRPr lang="el-GR" sz="4000" dirty="0"/>
          </a:p>
        </p:txBody>
      </p:sp>
      <p:sp>
        <p:nvSpPr>
          <p:cNvPr id="23" name="Rectangle 3" descr="Α. Τυρί φέτα: &#10; Μαλακό τυρί ωρίμανσης που διατηρείται σε άλμη. &#10;&#10;Τα  βασικά υλικά που χρησιμοποιούνται είναι: &#10;Γάλα: μίγμα πρόβειου και γίδινου φρέσκου γάλακτος, σε ποσοστά κατ’ ελάχιστο εβδομήντα τοις εκατό πρόβειο και έως τριάντα τοις εκατό γίδινο γάλα. Το γάλα πρέπει να προέρχεται αποκλειστικά από πρόβατα και αίγες που εκτρέφονται στην ηπειρωτική Ελλάδα και τη Λέσβο.  Το γάλα πρέπει να έχει pH εξλιμισι και να είναι κατάλληλο για κατανάλωση. Απαγορεύεται να υπάρχει άλλο είδος γάλακτος, συμπυκνωμένο ή σε σκόνη γάλα, πρωτεΐνες γάλακτος, χρωστικές, συντηρητικά.&#10;"/>
          <p:cNvSpPr>
            <a:spLocks noGrp="1" noChangeArrowheads="1"/>
          </p:cNvSpPr>
          <p:nvPr>
            <p:ph idx="1"/>
            <p:custDataLst>
              <p:tags r:id="rId3"/>
            </p:custDataLst>
          </p:nvPr>
        </p:nvSpPr>
        <p:spPr>
          <a:xfrm>
            <a:off x="457200" y="1268760"/>
            <a:ext cx="8229600" cy="4653136"/>
          </a:xfrm>
        </p:spPr>
        <p:txBody>
          <a:bodyPr>
            <a:noAutofit/>
          </a:bodyPr>
          <a:lstStyle/>
          <a:p>
            <a:pPr>
              <a:lnSpc>
                <a:spcPct val="90000"/>
              </a:lnSpc>
            </a:pPr>
            <a:r>
              <a:rPr lang="el-GR" altLang="el-GR" sz="2400" dirty="0" smtClean="0"/>
              <a:t>Μαλακό </a:t>
            </a:r>
            <a:r>
              <a:rPr lang="el-GR" altLang="el-GR" sz="2400" dirty="0"/>
              <a:t>τυρί ωρίμανσης που διατηρείται σε άλμη. </a:t>
            </a:r>
          </a:p>
          <a:p>
            <a:pPr>
              <a:lnSpc>
                <a:spcPct val="90000"/>
              </a:lnSpc>
              <a:buNone/>
            </a:pPr>
            <a:endParaRPr lang="el-GR" altLang="el-GR" sz="2400" dirty="0"/>
          </a:p>
          <a:p>
            <a:pPr>
              <a:lnSpc>
                <a:spcPct val="90000"/>
              </a:lnSpc>
              <a:buNone/>
            </a:pPr>
            <a:r>
              <a:rPr lang="el-GR" altLang="el-GR" sz="2400" dirty="0"/>
              <a:t>Τα  βασικά υλικά που χρησιμοποιούνται είναι: </a:t>
            </a:r>
          </a:p>
          <a:p>
            <a:pPr>
              <a:lnSpc>
                <a:spcPct val="90000"/>
              </a:lnSpc>
            </a:pPr>
            <a:r>
              <a:rPr lang="el-GR" altLang="el-GR" sz="2400" dirty="0"/>
              <a:t>Γάλα: μίγμα πρόβειου και </a:t>
            </a:r>
            <a:r>
              <a:rPr lang="el-GR" altLang="el-GR" sz="2400" dirty="0" err="1"/>
              <a:t>γίδινου</a:t>
            </a:r>
            <a:r>
              <a:rPr lang="el-GR" altLang="el-GR" sz="2400" dirty="0"/>
              <a:t> φρέσκου γάλακτος, σε ποσοστά κατ’ ελάχιστο 70% πρόβειο και έως 30% </a:t>
            </a:r>
            <a:r>
              <a:rPr lang="el-GR" altLang="el-GR" sz="2400" dirty="0" err="1"/>
              <a:t>γίδινο</a:t>
            </a:r>
            <a:r>
              <a:rPr lang="el-GR" altLang="el-GR" sz="2400" dirty="0"/>
              <a:t> γάλα. Το γάλα πρέπει να προέρχεται αποκλειστικά από πρόβατα και αίγες που εκτρέφονται στην ηπειρωτική Ελλάδα και τη Λέσβο.  Το γάλα πρέπει να έχει </a:t>
            </a:r>
            <a:r>
              <a:rPr lang="el-GR" altLang="el-GR" sz="2400" dirty="0" err="1"/>
              <a:t>pH</a:t>
            </a:r>
            <a:r>
              <a:rPr lang="el-GR" altLang="el-GR" sz="2400" dirty="0"/>
              <a:t> 6.5 και να είναι κατάλληλο για κατανάλωση. Απαγορεύεται να υπάρχει άλλο είδος γάλακτος, συμπυκνωμένο ή σε σκόνη γάλα, πρωτεΐνες γάλακτος, χρωστικές, συντηρητικά.</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864096"/>
          </a:xfrm>
        </p:spPr>
        <p:txBody>
          <a:bodyPr>
            <a:noAutofit/>
          </a:bodyPr>
          <a:lstStyle/>
          <a:p>
            <a:r>
              <a:rPr lang="el-GR" altLang="el-GR" sz="4000" dirty="0"/>
              <a:t>Τυρί φέτα </a:t>
            </a:r>
            <a:r>
              <a:rPr lang="el-GR" sz="4000" dirty="0" smtClean="0"/>
              <a:t>(2 </a:t>
            </a:r>
            <a:r>
              <a:rPr lang="el-GR" sz="4000" dirty="0"/>
              <a:t>από </a:t>
            </a:r>
            <a:r>
              <a:rPr lang="el-GR" sz="4000" dirty="0" smtClean="0"/>
              <a:t>11)</a:t>
            </a:r>
            <a:endParaRPr lang="el-GR" sz="4000" dirty="0"/>
          </a:p>
        </p:txBody>
      </p:sp>
      <p:sp>
        <p:nvSpPr>
          <p:cNvPr id="9" name="Rectangle 3" descr="Οξυγαλακτική Καλλιέργεια (Starter): τα οξυγαλακτικά βακτήρια ζυμώνουν την λακτόζη προς γαλακτικό οξύ και κατά συνέπεια μειώνουν το pH, γεγονός που διευκολύνει την πήξη. Η ζύμωση αρχίζει πριν την πήξη του γάλακτος και ολοκληρώνεται κατά το στάδιο της ωρίμανσης. Τα βακτήρια που προσθέτουμε στο γάλα συντελούν στην συναίρεση του τυροπήγματος και την απομάκρυνση του τυρογάλακτος, στην παρεμπόδιση ανάπτυξης φυσικής μικροβιακής χλωρίδας και στην απόκτηση αρώματος και γεύσης στο τελικό προϊόν. Τα είδη που χρησιμοποιούνται για την παραγωγή της φέτας είναι:  Streptococcus thermophilus και Lactobacillus bulgaricus. Οι καλλιέργειες διατίθενται στο εμπόριο σε υγρή μορφή (απαιτεί ανακαλλιέργεια), σε μορφή λυοφιλοποιημένης σκόνης και σε συμπυκνωμένη κατεψυγμένη μορφή (προστίθενται απευθείας). &#10;"/>
          <p:cNvSpPr txBox="1">
            <a:spLocks noChangeArrowheads="1"/>
          </p:cNvSpPr>
          <p:nvPr>
            <p:custDataLst>
              <p:tags r:id="rId2"/>
            </p:custDataLst>
          </p:nvPr>
        </p:nvSpPr>
        <p:spPr>
          <a:xfrm>
            <a:off x="467544" y="908720"/>
            <a:ext cx="8219256" cy="55437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400" dirty="0" err="1"/>
              <a:t>Οξυγαλακτική</a:t>
            </a:r>
            <a:r>
              <a:rPr lang="el-GR" altLang="el-GR" sz="2400" dirty="0"/>
              <a:t> Καλλιέργεια (</a:t>
            </a:r>
            <a:r>
              <a:rPr lang="en-US" altLang="el-GR" sz="2400" dirty="0"/>
              <a:t>Starter</a:t>
            </a:r>
            <a:r>
              <a:rPr lang="el-GR" altLang="el-GR" sz="2400" dirty="0"/>
              <a:t>): τα </a:t>
            </a:r>
            <a:r>
              <a:rPr lang="el-GR" altLang="el-GR" sz="2400" dirty="0" err="1"/>
              <a:t>οξυγαλακτικά</a:t>
            </a:r>
            <a:r>
              <a:rPr lang="el-GR" altLang="el-GR" sz="2400" dirty="0"/>
              <a:t> βακτήρια ζυμώνουν την λακτόζη προς γαλακτικό οξύ και κατά συνέπεια μειώνουν το </a:t>
            </a:r>
            <a:r>
              <a:rPr lang="en-US" altLang="el-GR" sz="2400" dirty="0"/>
              <a:t>pH</a:t>
            </a:r>
            <a:r>
              <a:rPr lang="el-GR" altLang="el-GR" sz="2400" dirty="0"/>
              <a:t>, γεγονός που διευκολύνει την πήξη. Η ζύμωση αρχίζει πριν την πήξη του γάλακτος και ολοκληρώνεται κατά το στάδιο της ωρίμανσης. Τα βακτήρια που προσθέτουμε στο γάλα συντελούν στην συναίρεση του τυροπήγματος και την απομάκρυνση του </a:t>
            </a:r>
            <a:r>
              <a:rPr lang="el-GR" altLang="el-GR" sz="2400" dirty="0" err="1"/>
              <a:t>τυρογάλακτος</a:t>
            </a:r>
            <a:r>
              <a:rPr lang="el-GR" altLang="el-GR" sz="2400" dirty="0"/>
              <a:t>, στην παρεμπόδιση ανάπτυξης φυσικής μικροβιακής χλωρίδας και στην απόκτηση αρώματος και γεύσης στο τελικό προϊόν. Τα είδη που χρησιμοποιούνται για την παραγωγή της φέτας είναι:  </a:t>
            </a:r>
            <a:r>
              <a:rPr lang="en-US" altLang="el-GR" sz="2400" dirty="0"/>
              <a:t>Streptococcus </a:t>
            </a:r>
            <a:r>
              <a:rPr lang="en-US" altLang="el-GR" sz="2400" dirty="0" err="1"/>
              <a:t>thermophilus</a:t>
            </a:r>
            <a:r>
              <a:rPr lang="el-GR" altLang="el-GR" sz="2400" dirty="0"/>
              <a:t> και </a:t>
            </a:r>
            <a:r>
              <a:rPr lang="en-US" altLang="el-GR" sz="2400" dirty="0"/>
              <a:t>Lactobacillus </a:t>
            </a:r>
            <a:r>
              <a:rPr lang="en-US" altLang="el-GR" sz="2400" dirty="0" err="1"/>
              <a:t>bulgaricus</a:t>
            </a:r>
            <a:r>
              <a:rPr lang="el-GR" altLang="el-GR" sz="2400" dirty="0"/>
              <a:t>. Οι καλλιέργειες διατίθενται στο εμπόριο σε υγρή μορφή (απαιτεί </a:t>
            </a:r>
            <a:r>
              <a:rPr lang="el-GR" altLang="el-GR" sz="2400" dirty="0" err="1"/>
              <a:t>ανακαλλιέργεια</a:t>
            </a:r>
            <a:r>
              <a:rPr lang="el-GR" altLang="el-GR" sz="2400" dirty="0"/>
              <a:t>), σε μορφή λυοφιλοποιημένης σκόνης και σε συμπυκνωμένη κατεψυγμένη μορφή (προστίθενται απευθείας).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(3 </a:t>
            </a:r>
            <a:r>
              <a:rPr lang="el-GR" sz="4000" dirty="0"/>
              <a:t>από </a:t>
            </a:r>
            <a:r>
              <a:rPr lang="el-GR" sz="4000" dirty="0" smtClean="0"/>
              <a:t>11)</a:t>
            </a:r>
            <a:endParaRPr lang="el-GR" sz="4000" dirty="0"/>
          </a:p>
        </p:txBody>
      </p:sp>
      <p:sp>
        <p:nvSpPr>
          <p:cNvPr id="7" name="2 - Θέση περιεχομένου" descr="Πυτιά: κύριο μέσο για την πήξη του γάλακτος και συνεπικουρεί στην ωρίμανση της φέτας. Είναι ζωικής προέλευσης παρασκεύασμα από το ήνυστρο των μικρών μηρυκαστικών, που περιέχει το ένζυμο ρενίνη (χυμοσίνη) και σε μικρά ποσοστά άλλα ένζυμα (θρυψίνη, πεψίνη και λοιπά). &#10;Μηχανισμός πήξης: Η δράση της πυτιάς συνίσταται στη διάσπαση της κ-καζεΐνης οπότε παράγεται αδιάλυτη παρα-κ-καζεΐνη. Η παραπάνω διαδικασία αποτελεί την πρώτη φάσης της πήξης του γάλακτος. Σε μια δεύτερη φάση και όταν η θερμοκρασία είναι ευνοϊκή και υπάρχουν σε επάρκεια ιόντα ασβεστίου, τα αποσταθεροποιημένα μικκύλια, λόγω της διασπάσεως της κ-καζεΐνης, συνενώνονται και σχηματίζουν πρωτεϊνικό πλέγμα, στο οποίο παγιδεύονται τα υπόλοιπα συστατικά του γάλακτος και έτσι το γάλα αποκτά μορφή πήγματος.&#10;&#10;&#10;"/>
          <p:cNvSpPr>
            <a:spLocks noGrp="1"/>
          </p:cNvSpPr>
          <p:nvPr>
            <p:ph idx="1"/>
          </p:nvPr>
        </p:nvSpPr>
        <p:spPr>
          <a:xfrm>
            <a:off x="467544" y="764704"/>
            <a:ext cx="8219256" cy="5668740"/>
          </a:xfrm>
        </p:spPr>
        <p:txBody>
          <a:bodyPr>
            <a:noAutofit/>
          </a:bodyPr>
          <a:lstStyle/>
          <a:p>
            <a:r>
              <a:rPr lang="el-GR" altLang="el-GR" sz="2400" dirty="0"/>
              <a:t>Πυτιά: κύριο μέσο για την πήξη του γάλακτος και συνεπικουρεί στην ωρίμανση της φέτας. Είναι ζωικής προέλευσης παρασκεύασμα από το ήνυστρο των μικρών μηρυκαστικών, που περιέχει το ένζυμο </a:t>
            </a:r>
            <a:r>
              <a:rPr lang="el-GR" altLang="el-GR" sz="2400" dirty="0" err="1"/>
              <a:t>ρενίνη</a:t>
            </a:r>
            <a:r>
              <a:rPr lang="el-GR" altLang="el-GR" sz="2400" dirty="0"/>
              <a:t> (</a:t>
            </a:r>
            <a:r>
              <a:rPr lang="el-GR" altLang="el-GR" sz="2400" dirty="0" err="1"/>
              <a:t>χυμοσίνη</a:t>
            </a:r>
            <a:r>
              <a:rPr lang="el-GR" altLang="el-GR" sz="2400" dirty="0"/>
              <a:t>) και σε μικρά ποσοστά άλλα ένζυμα (θρυψίνη, πεψίνη κλπ). </a:t>
            </a:r>
          </a:p>
          <a:p>
            <a:r>
              <a:rPr lang="el-GR" altLang="el-GR" sz="2400" dirty="0" smtClean="0"/>
              <a:t>Μηχανισμός πήξης: Η </a:t>
            </a:r>
            <a:r>
              <a:rPr lang="el-GR" altLang="el-GR" sz="2400" dirty="0"/>
              <a:t>δράση της πυτιάς συνίσταται στη διάσπαση της κ-καζεΐνης οπότε παράγεται αδιάλυτη </a:t>
            </a:r>
            <a:r>
              <a:rPr lang="el-GR" altLang="el-GR" sz="2400" dirty="0" err="1"/>
              <a:t>παρα</a:t>
            </a:r>
            <a:r>
              <a:rPr lang="el-GR" altLang="el-GR" sz="2400" dirty="0"/>
              <a:t>-κ-</a:t>
            </a:r>
            <a:r>
              <a:rPr lang="el-GR" altLang="el-GR" sz="2400" dirty="0" err="1"/>
              <a:t>καζεΐν</a:t>
            </a:r>
            <a:r>
              <a:rPr lang="el-GR" altLang="el-GR" sz="2400" dirty="0"/>
              <a:t>η. Η παραπάνω διαδικασία αποτελεί την πρώτη φάσης της πήξης του γάλακτος. Σε μια δεύτερη φάση και όταν η θερμοκρασία είναι ευνοϊκή και υπάρχουν σε επάρκεια ιόντα ασβεστίου, τα αποσταθεροποιημένα μικκύλια, λόγω της διασπάσεως της κ-καζεΐνης, συνενώνονται και σχηματίζουν πρωτεϊνικό πλέγμα, στο οποίο παγιδεύονται τα υπόλοιπα συστατικά του γάλακτος και έτσι το γάλα αποκτά μορφή πήγματος.</a:t>
            </a:r>
          </a:p>
          <a:p>
            <a:endParaRPr lang="el-GR" altLang="el-GR" sz="2400" dirty="0"/>
          </a:p>
          <a:p>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Τυρί φέτα </a:t>
            </a:r>
            <a:r>
              <a:rPr lang="el-GR" sz="4000" dirty="0" smtClean="0"/>
              <a:t>(4 </a:t>
            </a:r>
            <a:r>
              <a:rPr lang="el-GR" sz="4000" dirty="0"/>
              <a:t>από </a:t>
            </a:r>
            <a:r>
              <a:rPr lang="el-GR" sz="4000" dirty="0" smtClean="0"/>
              <a:t>11)</a:t>
            </a:r>
            <a:endParaRPr lang="el-GR" sz="4000" dirty="0"/>
          </a:p>
        </p:txBody>
      </p:sp>
      <p:pic>
        <p:nvPicPr>
          <p:cNvPr id="8" name="Picture 7" descr="Εικόνα, Οι καζεΐνες βρίσκονται στο γάλα με μορφή μικκυλίων τα οποία έχουν περίπου σφαιρικό σχήμα και αποτελούν πολυμοριακά συμπλέγματα των as, των β και κ-καζεϊνών, με τις κ-καζεΐνες τοποθετημένες στην επιφάνεια της σφαίρας.&#10; Έτσι τα μικκύλια διατηρούνται σε φάση κολλοειδούς διασποράς.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94" y="2798927"/>
            <a:ext cx="6828135" cy="358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472108" y="836712"/>
            <a:ext cx="8219256" cy="2308324"/>
          </a:xfrm>
          <a:prstGeom prst="rect">
            <a:avLst/>
          </a:prstGeom>
        </p:spPr>
        <p:txBody>
          <a:bodyPr wrap="square">
            <a:spAutoFit/>
          </a:bodyPr>
          <a:lstStyle/>
          <a:p>
            <a:r>
              <a:rPr lang="el-GR" altLang="el-GR" sz="2400" dirty="0">
                <a:latin typeface="Calibri" pitchFamily="34" charset="0"/>
              </a:rPr>
              <a:t>Οι </a:t>
            </a:r>
            <a:r>
              <a:rPr lang="el-GR" altLang="el-GR" sz="2400" dirty="0" err="1">
                <a:latin typeface="Calibri" pitchFamily="34" charset="0"/>
              </a:rPr>
              <a:t>καζεΐνες</a:t>
            </a:r>
            <a:r>
              <a:rPr lang="el-GR" altLang="el-GR" sz="2400" dirty="0">
                <a:latin typeface="Calibri" pitchFamily="34" charset="0"/>
              </a:rPr>
              <a:t> βρίσκονται στο γάλα με μορφή μικκυλίων τα οποία έχουν περίπου σφαιρικό σχήμα και αποτελούν </a:t>
            </a:r>
            <a:r>
              <a:rPr lang="el-GR" altLang="el-GR" sz="2400" dirty="0" err="1">
                <a:latin typeface="Calibri" pitchFamily="34" charset="0"/>
              </a:rPr>
              <a:t>πολυμοριακά</a:t>
            </a:r>
            <a:r>
              <a:rPr lang="el-GR" altLang="el-GR" sz="2400" dirty="0">
                <a:latin typeface="Calibri" pitchFamily="34" charset="0"/>
              </a:rPr>
              <a:t> συμπλέγματα των </a:t>
            </a:r>
            <a:r>
              <a:rPr lang="en-US" altLang="el-GR" sz="2400" dirty="0">
                <a:latin typeface="Calibri" pitchFamily="34" charset="0"/>
              </a:rPr>
              <a:t>as, </a:t>
            </a:r>
            <a:r>
              <a:rPr lang="el-GR" altLang="el-GR" sz="2400" dirty="0">
                <a:latin typeface="Calibri" pitchFamily="34" charset="0"/>
              </a:rPr>
              <a:t>των β και κ-</a:t>
            </a:r>
            <a:r>
              <a:rPr lang="el-GR" altLang="el-GR" sz="2400" dirty="0" err="1">
                <a:latin typeface="Calibri" pitchFamily="34" charset="0"/>
              </a:rPr>
              <a:t>καζεϊνών</a:t>
            </a:r>
            <a:r>
              <a:rPr lang="el-GR" altLang="el-GR" sz="2400" dirty="0">
                <a:latin typeface="Calibri" pitchFamily="34" charset="0"/>
              </a:rPr>
              <a:t>, με τις κ-</a:t>
            </a:r>
            <a:r>
              <a:rPr lang="el-GR" altLang="el-GR" sz="2400" dirty="0" err="1">
                <a:latin typeface="Calibri" pitchFamily="34" charset="0"/>
              </a:rPr>
              <a:t>καζεΐνες</a:t>
            </a:r>
            <a:r>
              <a:rPr lang="el-GR" altLang="el-GR" sz="2400" dirty="0">
                <a:latin typeface="Calibri" pitchFamily="34" charset="0"/>
              </a:rPr>
              <a:t> τοποθετημένες στην επιφάνεια της σφαίρας.</a:t>
            </a:r>
          </a:p>
          <a:p>
            <a:r>
              <a:rPr lang="el-GR" altLang="el-GR" sz="2400" dirty="0">
                <a:latin typeface="Calibri" pitchFamily="34" charset="0"/>
              </a:rPr>
              <a:t> Έτσι τα μικκύλια διατηρούνται σε φάση κολλοειδούς διασποράς. </a:t>
            </a:r>
            <a:endParaRPr lang="el-GR" altLang="el-GR" sz="2400" b="1" dirty="0">
              <a:latin typeface="Calibri" pitchFamily="34" charset="0"/>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Παραγωγή προϊόντων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9/2005 2:56:3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8,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36,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3,7,15,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5,10,9,4,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9,8,10,5,1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9,7,1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15,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08C1809-C54F-4C89-859C-81C28FA8E37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4744</TotalTime>
  <Words>1770</Words>
  <Application>Microsoft Office PowerPoint</Application>
  <PresentationFormat>Προβολή στην οθόνη (4:3)</PresentationFormat>
  <Paragraphs>209</Paragraphs>
  <Slides>30</Slides>
  <Notes>29</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Τυρί φέτα (1 από 11)</vt:lpstr>
      <vt:lpstr>Τυρί φέτα (2 από 11)</vt:lpstr>
      <vt:lpstr>Τυρί φέτα (3 από 11)</vt:lpstr>
      <vt:lpstr>Τυρί φέτα (4 από 11)</vt:lpstr>
      <vt:lpstr>Τυρί φέτα (5 από 11)</vt:lpstr>
      <vt:lpstr>Τυρί φέτα (6 από 11)</vt:lpstr>
      <vt:lpstr>Τυρί φέτα (7 από 11)</vt:lpstr>
      <vt:lpstr>Τυρί φέτα (8 από 11)</vt:lpstr>
      <vt:lpstr>Τυρί φέτα (9 από 11)</vt:lpstr>
      <vt:lpstr>Τυρί φέτα (10 από 11)</vt:lpstr>
      <vt:lpstr>Τυρί φέτα (11 από 11)</vt:lpstr>
      <vt:lpstr>Γιαούρτη (1 από 4)</vt:lpstr>
      <vt:lpstr>Γιαούρτη (2 από 4)</vt:lpstr>
      <vt:lpstr>Γιαούρτη (3 από 4)</vt:lpstr>
      <vt:lpstr>Γιαούρτη (4 από 4)</vt:lpstr>
      <vt:lpstr>Παγωτό (1 από 8)</vt:lpstr>
      <vt:lpstr>Παγωτό (2 από 8)</vt:lpstr>
      <vt:lpstr>Παγωτό (3 από 8)</vt:lpstr>
      <vt:lpstr>Παγωτό (4 από 8)</vt:lpstr>
      <vt:lpstr>Παγωτό (5 από 8)</vt:lpstr>
      <vt:lpstr>Παγωτό (6 από 8)</vt:lpstr>
      <vt:lpstr>Παγωτό (7 από 8)</vt:lpstr>
      <vt:lpstr>Παγωτό (8 από 8)</vt:lpstr>
      <vt:lpstr>Πειραματικό μέρος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Παραγωγή προϊόντων γάλακτος.</dc:subject>
  <dc:creator>Ελένη Μαλισσιόβα</dc:creator>
  <cp:keywords>Παραγωγή προϊόντων γάλακτος</cp:keywords>
  <cp:lastModifiedBy>Windows User</cp:lastModifiedBy>
  <cp:revision>419</cp:revision>
  <dcterms:created xsi:type="dcterms:W3CDTF">2012-09-06T09:03:05Z</dcterms:created>
  <dcterms:modified xsi:type="dcterms:W3CDTF">2005-10-08T23:56:55Z</dcterms:modified>
</cp:coreProperties>
</file>