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7"/>
  </p:notesMasterIdLst>
  <p:sldIdLst>
    <p:sldId id="257" r:id="rId3"/>
    <p:sldId id="274" r:id="rId4"/>
    <p:sldId id="272" r:id="rId5"/>
    <p:sldId id="261" r:id="rId6"/>
    <p:sldId id="262" r:id="rId7"/>
    <p:sldId id="263" r:id="rId8"/>
    <p:sldId id="264" r:id="rId9"/>
    <p:sldId id="265" r:id="rId10"/>
    <p:sldId id="266" r:id="rId11"/>
    <p:sldId id="267" r:id="rId12"/>
    <p:sldId id="268" r:id="rId13"/>
    <p:sldId id="269" r:id="rId14"/>
    <p:sldId id="270" r:id="rId15"/>
    <p:sldId id="275" r:id="rId16"/>
  </p:sldIdLst>
  <p:sldSz cx="9144000" cy="6858000" type="screen4x3"/>
  <p:notesSz cx="6858000" cy="9144000"/>
  <p:custDataLst>
    <p:tags r:id="rId18"/>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33CC"/>
    <a:srgbClr val="005C00"/>
    <a:srgbClr val="003300"/>
    <a:srgbClr val="336600"/>
    <a:srgbClr val="7F0055"/>
    <a:srgbClr val="0000C0"/>
    <a:srgbClr val="993366"/>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90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AEE869-7DBC-40B0-A4F4-4CDAF3E70AE0}" type="datetimeFigureOut">
              <a:rPr lang="el-GR" smtClean="0"/>
              <a:t>3/3/2014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C827F8-E3F5-42EF-A3E3-B09C006DDBD8}" type="slidenum">
              <a:rPr lang="el-GR" smtClean="0"/>
              <a:t>‹#›</a:t>
            </a:fld>
            <a:endParaRPr lang="el-GR"/>
          </a:p>
        </p:txBody>
      </p:sp>
    </p:spTree>
    <p:extLst>
      <p:ext uri="{BB962C8B-B14F-4D97-AF65-F5344CB8AC3E}">
        <p14:creationId xmlns:p14="http://schemas.microsoft.com/office/powerpoint/2010/main" val="1809665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5C61330-B5F6-4682-AE41-8A0E0BE79B9A}"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Παράδειγμα Ελέγχου</a:t>
            </a:r>
            <a:endParaRPr lang="el-GR"/>
          </a:p>
        </p:txBody>
      </p:sp>
      <p:sp>
        <p:nvSpPr>
          <p:cNvPr id="6" name="Θέση αριθμού διαφάνειας 5"/>
          <p:cNvSpPr>
            <a:spLocks noGrp="1"/>
          </p:cNvSpPr>
          <p:nvPr>
            <p:ph type="sldNum" sz="quarter" idx="12"/>
          </p:nvPr>
        </p:nvSpPr>
        <p:spPr/>
        <p:txBody>
          <a:bodyPr/>
          <a:lstStyle/>
          <a:p>
            <a:fld id="{DFC267BB-4DFA-4C2F-B76B-0C91F9896675}" type="slidenum">
              <a:rPr lang="el-GR" smtClean="0"/>
              <a:t>‹#›</a:t>
            </a:fld>
            <a:endParaRPr lang="el-GR"/>
          </a:p>
        </p:txBody>
      </p:sp>
    </p:spTree>
    <p:extLst>
      <p:ext uri="{BB962C8B-B14F-4D97-AF65-F5344CB8AC3E}">
        <p14:creationId xmlns:p14="http://schemas.microsoft.com/office/powerpoint/2010/main" val="3477688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5CFDA20-EC3F-4DEB-B5E7-550C74B1D9E5}"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Παράδειγμα Ελέγχου</a:t>
            </a:r>
            <a:endParaRPr lang="el-GR"/>
          </a:p>
        </p:txBody>
      </p:sp>
      <p:sp>
        <p:nvSpPr>
          <p:cNvPr id="6" name="Θέση αριθμού διαφάνειας 5"/>
          <p:cNvSpPr>
            <a:spLocks noGrp="1"/>
          </p:cNvSpPr>
          <p:nvPr>
            <p:ph type="sldNum" sz="quarter" idx="12"/>
          </p:nvPr>
        </p:nvSpPr>
        <p:spPr/>
        <p:txBody>
          <a:bodyPr/>
          <a:lstStyle/>
          <a:p>
            <a:fld id="{DFC267BB-4DFA-4C2F-B76B-0C91F9896675}" type="slidenum">
              <a:rPr lang="el-GR" smtClean="0"/>
              <a:t>‹#›</a:t>
            </a:fld>
            <a:endParaRPr lang="el-GR"/>
          </a:p>
        </p:txBody>
      </p:sp>
    </p:spTree>
    <p:extLst>
      <p:ext uri="{BB962C8B-B14F-4D97-AF65-F5344CB8AC3E}">
        <p14:creationId xmlns:p14="http://schemas.microsoft.com/office/powerpoint/2010/main" val="1238972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8360AF5-2E77-4D34-9143-AF22B63E0046}"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Παράδειγμα Ελέγχου</a:t>
            </a:r>
            <a:endParaRPr lang="el-GR"/>
          </a:p>
        </p:txBody>
      </p:sp>
      <p:sp>
        <p:nvSpPr>
          <p:cNvPr id="6" name="Θέση αριθμού διαφάνειας 5"/>
          <p:cNvSpPr>
            <a:spLocks noGrp="1"/>
          </p:cNvSpPr>
          <p:nvPr>
            <p:ph type="sldNum" sz="quarter" idx="12"/>
          </p:nvPr>
        </p:nvSpPr>
        <p:spPr/>
        <p:txBody>
          <a:bodyPr/>
          <a:lstStyle/>
          <a:p>
            <a:fld id="{DFC267BB-4DFA-4C2F-B76B-0C91F9896675}" type="slidenum">
              <a:rPr lang="el-GR" smtClean="0"/>
              <a:t>‹#›</a:t>
            </a:fld>
            <a:endParaRPr lang="el-GR"/>
          </a:p>
        </p:txBody>
      </p:sp>
    </p:spTree>
    <p:extLst>
      <p:ext uri="{BB962C8B-B14F-4D97-AF65-F5344CB8AC3E}">
        <p14:creationId xmlns:p14="http://schemas.microsoft.com/office/powerpoint/2010/main" val="3732494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DB222AF-FD65-4779-9234-BFB5E0449DC2}"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Παράδειγμα Ελέγχου</a:t>
            </a:r>
            <a:endParaRPr lang="el-GR"/>
          </a:p>
        </p:txBody>
      </p:sp>
      <p:sp>
        <p:nvSpPr>
          <p:cNvPr id="6" name="Θέση αριθμού διαφάνειας 5"/>
          <p:cNvSpPr>
            <a:spLocks noGrp="1"/>
          </p:cNvSpPr>
          <p:nvPr>
            <p:ph type="sldNum" sz="quarter" idx="12"/>
          </p:nvPr>
        </p:nvSpPr>
        <p:spPr/>
        <p:txBody>
          <a:bodyPr/>
          <a:lstStyle/>
          <a:p>
            <a:fld id="{DFC267BB-4DFA-4C2F-B76B-0C91F9896675}" type="slidenum">
              <a:rPr lang="el-GR" smtClean="0"/>
              <a:t>‹#›</a:t>
            </a:fld>
            <a:endParaRPr lang="el-GR"/>
          </a:p>
        </p:txBody>
      </p:sp>
    </p:spTree>
    <p:extLst>
      <p:ext uri="{BB962C8B-B14F-4D97-AF65-F5344CB8AC3E}">
        <p14:creationId xmlns:p14="http://schemas.microsoft.com/office/powerpoint/2010/main" val="1139936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DB8BED5B-AD70-4233-9959-0784D9BBECAC}"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Παράδειγμα Ελέγχου</a:t>
            </a:r>
            <a:endParaRPr lang="el-GR"/>
          </a:p>
        </p:txBody>
      </p:sp>
      <p:sp>
        <p:nvSpPr>
          <p:cNvPr id="6" name="Θέση αριθμού διαφάνειας 5"/>
          <p:cNvSpPr>
            <a:spLocks noGrp="1"/>
          </p:cNvSpPr>
          <p:nvPr>
            <p:ph type="sldNum" sz="quarter" idx="12"/>
          </p:nvPr>
        </p:nvSpPr>
        <p:spPr/>
        <p:txBody>
          <a:bodyPr/>
          <a:lstStyle/>
          <a:p>
            <a:fld id="{DFC267BB-4DFA-4C2F-B76B-0C91F9896675}" type="slidenum">
              <a:rPr lang="el-GR" smtClean="0"/>
              <a:t>‹#›</a:t>
            </a:fld>
            <a:endParaRPr lang="el-GR"/>
          </a:p>
        </p:txBody>
      </p:sp>
    </p:spTree>
    <p:extLst>
      <p:ext uri="{BB962C8B-B14F-4D97-AF65-F5344CB8AC3E}">
        <p14:creationId xmlns:p14="http://schemas.microsoft.com/office/powerpoint/2010/main" val="1783530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077E0B02-9378-4A2A-AD3D-F2A81B171F1E}" type="datetime1">
              <a:rPr lang="el-GR" smtClean="0"/>
              <a:t>3/3/2014</a:t>
            </a:fld>
            <a:endParaRPr lang="el-GR"/>
          </a:p>
        </p:txBody>
      </p:sp>
      <p:sp>
        <p:nvSpPr>
          <p:cNvPr id="6" name="Θέση υποσέλιδου 5"/>
          <p:cNvSpPr>
            <a:spLocks noGrp="1"/>
          </p:cNvSpPr>
          <p:nvPr>
            <p:ph type="ftr" sz="quarter" idx="11"/>
          </p:nvPr>
        </p:nvSpPr>
        <p:spPr/>
        <p:txBody>
          <a:bodyPr/>
          <a:lstStyle/>
          <a:p>
            <a:r>
              <a:rPr lang="el-GR" smtClean="0"/>
              <a:t>Παράδειγμα Ελέγχου</a:t>
            </a:r>
            <a:endParaRPr lang="el-GR"/>
          </a:p>
        </p:txBody>
      </p:sp>
      <p:sp>
        <p:nvSpPr>
          <p:cNvPr id="7" name="Θέση αριθμού διαφάνειας 6"/>
          <p:cNvSpPr>
            <a:spLocks noGrp="1"/>
          </p:cNvSpPr>
          <p:nvPr>
            <p:ph type="sldNum" sz="quarter" idx="12"/>
          </p:nvPr>
        </p:nvSpPr>
        <p:spPr/>
        <p:txBody>
          <a:bodyPr/>
          <a:lstStyle/>
          <a:p>
            <a:fld id="{DFC267BB-4DFA-4C2F-B76B-0C91F9896675}" type="slidenum">
              <a:rPr lang="el-GR" smtClean="0"/>
              <a:t>‹#›</a:t>
            </a:fld>
            <a:endParaRPr lang="el-GR"/>
          </a:p>
        </p:txBody>
      </p:sp>
    </p:spTree>
    <p:extLst>
      <p:ext uri="{BB962C8B-B14F-4D97-AF65-F5344CB8AC3E}">
        <p14:creationId xmlns:p14="http://schemas.microsoft.com/office/powerpoint/2010/main" val="3918418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B37D50BB-AC1C-43FE-92BC-196CC56A713D}" type="datetime1">
              <a:rPr lang="el-GR" smtClean="0"/>
              <a:t>3/3/2014</a:t>
            </a:fld>
            <a:endParaRPr lang="el-GR"/>
          </a:p>
        </p:txBody>
      </p:sp>
      <p:sp>
        <p:nvSpPr>
          <p:cNvPr id="8" name="Θέση υποσέλιδου 7"/>
          <p:cNvSpPr>
            <a:spLocks noGrp="1"/>
          </p:cNvSpPr>
          <p:nvPr>
            <p:ph type="ftr" sz="quarter" idx="11"/>
          </p:nvPr>
        </p:nvSpPr>
        <p:spPr/>
        <p:txBody>
          <a:bodyPr/>
          <a:lstStyle/>
          <a:p>
            <a:r>
              <a:rPr lang="el-GR" smtClean="0"/>
              <a:t>Παράδειγμα Ελέγχου</a:t>
            </a:r>
            <a:endParaRPr lang="el-GR"/>
          </a:p>
        </p:txBody>
      </p:sp>
      <p:sp>
        <p:nvSpPr>
          <p:cNvPr id="9" name="Θέση αριθμού διαφάνειας 8"/>
          <p:cNvSpPr>
            <a:spLocks noGrp="1"/>
          </p:cNvSpPr>
          <p:nvPr>
            <p:ph type="sldNum" sz="quarter" idx="12"/>
          </p:nvPr>
        </p:nvSpPr>
        <p:spPr/>
        <p:txBody>
          <a:bodyPr/>
          <a:lstStyle/>
          <a:p>
            <a:fld id="{DFC267BB-4DFA-4C2F-B76B-0C91F9896675}" type="slidenum">
              <a:rPr lang="el-GR" smtClean="0"/>
              <a:t>‹#›</a:t>
            </a:fld>
            <a:endParaRPr lang="el-GR"/>
          </a:p>
        </p:txBody>
      </p:sp>
    </p:spTree>
    <p:extLst>
      <p:ext uri="{BB962C8B-B14F-4D97-AF65-F5344CB8AC3E}">
        <p14:creationId xmlns:p14="http://schemas.microsoft.com/office/powerpoint/2010/main" val="2373702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E96FA5C-042E-4E33-89FF-8703E74440C5}" type="datetime1">
              <a:rPr lang="el-GR" smtClean="0"/>
              <a:t>3/3/2014</a:t>
            </a:fld>
            <a:endParaRPr lang="el-GR"/>
          </a:p>
        </p:txBody>
      </p:sp>
      <p:sp>
        <p:nvSpPr>
          <p:cNvPr id="4" name="Θέση υποσέλιδου 3"/>
          <p:cNvSpPr>
            <a:spLocks noGrp="1"/>
          </p:cNvSpPr>
          <p:nvPr>
            <p:ph type="ftr" sz="quarter" idx="11"/>
          </p:nvPr>
        </p:nvSpPr>
        <p:spPr/>
        <p:txBody>
          <a:bodyPr/>
          <a:lstStyle/>
          <a:p>
            <a:r>
              <a:rPr lang="el-GR" smtClean="0"/>
              <a:t>Παράδειγμα Ελέγχου</a:t>
            </a:r>
            <a:endParaRPr lang="el-GR"/>
          </a:p>
        </p:txBody>
      </p:sp>
      <p:sp>
        <p:nvSpPr>
          <p:cNvPr id="5" name="Θέση αριθμού διαφάνειας 4"/>
          <p:cNvSpPr>
            <a:spLocks noGrp="1"/>
          </p:cNvSpPr>
          <p:nvPr>
            <p:ph type="sldNum" sz="quarter" idx="12"/>
          </p:nvPr>
        </p:nvSpPr>
        <p:spPr/>
        <p:txBody>
          <a:bodyPr/>
          <a:lstStyle/>
          <a:p>
            <a:fld id="{DFC267BB-4DFA-4C2F-B76B-0C91F9896675}" type="slidenum">
              <a:rPr lang="el-GR" smtClean="0"/>
              <a:t>‹#›</a:t>
            </a:fld>
            <a:endParaRPr lang="el-GR"/>
          </a:p>
        </p:txBody>
      </p:sp>
    </p:spTree>
    <p:extLst>
      <p:ext uri="{BB962C8B-B14F-4D97-AF65-F5344CB8AC3E}">
        <p14:creationId xmlns:p14="http://schemas.microsoft.com/office/powerpoint/2010/main" val="2836529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5C613EFC-38E0-4DA6-9C78-19AE984B05A2}" type="datetime1">
              <a:rPr lang="el-GR" smtClean="0"/>
              <a:t>3/3/2014</a:t>
            </a:fld>
            <a:endParaRPr lang="el-GR"/>
          </a:p>
        </p:txBody>
      </p:sp>
      <p:sp>
        <p:nvSpPr>
          <p:cNvPr id="3" name="Θέση υποσέλιδου 2"/>
          <p:cNvSpPr>
            <a:spLocks noGrp="1"/>
          </p:cNvSpPr>
          <p:nvPr>
            <p:ph type="ftr" sz="quarter" idx="11"/>
          </p:nvPr>
        </p:nvSpPr>
        <p:spPr/>
        <p:txBody>
          <a:bodyPr/>
          <a:lstStyle/>
          <a:p>
            <a:r>
              <a:rPr lang="el-GR" smtClean="0"/>
              <a:t>Παράδειγμα Ελέγχου</a:t>
            </a:r>
            <a:endParaRPr lang="el-GR"/>
          </a:p>
        </p:txBody>
      </p:sp>
      <p:sp>
        <p:nvSpPr>
          <p:cNvPr id="4" name="Θέση αριθμού διαφάνειας 3"/>
          <p:cNvSpPr>
            <a:spLocks noGrp="1"/>
          </p:cNvSpPr>
          <p:nvPr>
            <p:ph type="sldNum" sz="quarter" idx="12"/>
          </p:nvPr>
        </p:nvSpPr>
        <p:spPr/>
        <p:txBody>
          <a:bodyPr/>
          <a:lstStyle/>
          <a:p>
            <a:fld id="{DFC267BB-4DFA-4C2F-B76B-0C91F9896675}" type="slidenum">
              <a:rPr lang="el-GR" smtClean="0"/>
              <a:t>‹#›</a:t>
            </a:fld>
            <a:endParaRPr lang="el-GR"/>
          </a:p>
        </p:txBody>
      </p:sp>
    </p:spTree>
    <p:extLst>
      <p:ext uri="{BB962C8B-B14F-4D97-AF65-F5344CB8AC3E}">
        <p14:creationId xmlns:p14="http://schemas.microsoft.com/office/powerpoint/2010/main" val="2140126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7B102F9-68FC-4642-8A04-E7618AF6C48B}" type="datetime1">
              <a:rPr lang="el-GR" smtClean="0"/>
              <a:t>3/3/2014</a:t>
            </a:fld>
            <a:endParaRPr lang="el-GR"/>
          </a:p>
        </p:txBody>
      </p:sp>
      <p:sp>
        <p:nvSpPr>
          <p:cNvPr id="6" name="Θέση υποσέλιδου 5"/>
          <p:cNvSpPr>
            <a:spLocks noGrp="1"/>
          </p:cNvSpPr>
          <p:nvPr>
            <p:ph type="ftr" sz="quarter" idx="11"/>
          </p:nvPr>
        </p:nvSpPr>
        <p:spPr/>
        <p:txBody>
          <a:bodyPr/>
          <a:lstStyle/>
          <a:p>
            <a:r>
              <a:rPr lang="el-GR" smtClean="0"/>
              <a:t>Παράδειγμα Ελέγχου</a:t>
            </a:r>
            <a:endParaRPr lang="el-GR"/>
          </a:p>
        </p:txBody>
      </p:sp>
      <p:sp>
        <p:nvSpPr>
          <p:cNvPr id="7" name="Θέση αριθμού διαφάνειας 6"/>
          <p:cNvSpPr>
            <a:spLocks noGrp="1"/>
          </p:cNvSpPr>
          <p:nvPr>
            <p:ph type="sldNum" sz="quarter" idx="12"/>
          </p:nvPr>
        </p:nvSpPr>
        <p:spPr/>
        <p:txBody>
          <a:bodyPr/>
          <a:lstStyle/>
          <a:p>
            <a:fld id="{DFC267BB-4DFA-4C2F-B76B-0C91F9896675}" type="slidenum">
              <a:rPr lang="el-GR" smtClean="0"/>
              <a:t>‹#›</a:t>
            </a:fld>
            <a:endParaRPr lang="el-GR"/>
          </a:p>
        </p:txBody>
      </p:sp>
    </p:spTree>
    <p:extLst>
      <p:ext uri="{BB962C8B-B14F-4D97-AF65-F5344CB8AC3E}">
        <p14:creationId xmlns:p14="http://schemas.microsoft.com/office/powerpoint/2010/main" val="1159736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D2A3408-33AB-46D4-B535-ED9378AD49BC}" type="datetime1">
              <a:rPr lang="el-GR" smtClean="0"/>
              <a:t>3/3/2014</a:t>
            </a:fld>
            <a:endParaRPr lang="el-GR"/>
          </a:p>
        </p:txBody>
      </p:sp>
      <p:sp>
        <p:nvSpPr>
          <p:cNvPr id="6" name="Θέση υποσέλιδου 5"/>
          <p:cNvSpPr>
            <a:spLocks noGrp="1"/>
          </p:cNvSpPr>
          <p:nvPr>
            <p:ph type="ftr" sz="quarter" idx="11"/>
          </p:nvPr>
        </p:nvSpPr>
        <p:spPr/>
        <p:txBody>
          <a:bodyPr/>
          <a:lstStyle/>
          <a:p>
            <a:r>
              <a:rPr lang="el-GR" smtClean="0"/>
              <a:t>Παράδειγμα Ελέγχου</a:t>
            </a:r>
            <a:endParaRPr lang="el-GR"/>
          </a:p>
        </p:txBody>
      </p:sp>
      <p:sp>
        <p:nvSpPr>
          <p:cNvPr id="7" name="Θέση αριθμού διαφάνειας 6"/>
          <p:cNvSpPr>
            <a:spLocks noGrp="1"/>
          </p:cNvSpPr>
          <p:nvPr>
            <p:ph type="sldNum" sz="quarter" idx="12"/>
          </p:nvPr>
        </p:nvSpPr>
        <p:spPr/>
        <p:txBody>
          <a:bodyPr/>
          <a:lstStyle/>
          <a:p>
            <a:fld id="{DFC267BB-4DFA-4C2F-B76B-0C91F9896675}" type="slidenum">
              <a:rPr lang="el-GR" smtClean="0"/>
              <a:t>‹#›</a:t>
            </a:fld>
            <a:endParaRPr lang="el-GR"/>
          </a:p>
        </p:txBody>
      </p:sp>
    </p:spTree>
    <p:extLst>
      <p:ext uri="{BB962C8B-B14F-4D97-AF65-F5344CB8AC3E}">
        <p14:creationId xmlns:p14="http://schemas.microsoft.com/office/powerpoint/2010/main" val="940538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0AE7DC-CBCA-4310-BFD3-721E9FB45A3B}" type="datetime1">
              <a:rPr lang="el-GR" smtClean="0"/>
              <a:t>3/3/2014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Παράδειγμα Ελέγχου</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C267BB-4DFA-4C2F-B76B-0C91F9896675}" type="slidenum">
              <a:rPr lang="el-GR" smtClean="0"/>
              <a:t>‹#›</a:t>
            </a:fld>
            <a:endParaRPr lang="el-GR"/>
          </a:p>
        </p:txBody>
      </p:sp>
    </p:spTree>
    <p:extLst>
      <p:ext uri="{BB962C8B-B14F-4D97-AF65-F5344CB8AC3E}">
        <p14:creationId xmlns:p14="http://schemas.microsoft.com/office/powerpoint/2010/main" val="3959104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sa/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9.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1.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Layout" Target="../slideLayouts/slideLayout2.xml"/><Relationship Id="rId1" Type="http://schemas.openxmlformats.org/officeDocument/2006/relationships/tags" Target="../tags/tag12.xml"/><Relationship Id="rId5" Type="http://schemas.microsoft.com/office/2007/relationships/hdphoto" Target="../media/hdphoto1.wdp"/><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hyperlink" Target="http://creativecommons.org/licenses/by-sa/3.0/deed.el" TargetMode="External"/><Relationship Id="rId2" Type="http://schemas.openxmlformats.org/officeDocument/2006/relationships/slideLayout" Target="../slideLayouts/slideLayout1.xml"/><Relationship Id="rId1" Type="http://schemas.openxmlformats.org/officeDocument/2006/relationships/tags" Target="../tags/tag13.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sa/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slide" Target="slide9.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slideLayout" Target="../slideLayouts/slideLayout2.xml"/><Relationship Id="rId1" Type="http://schemas.openxmlformats.org/officeDocument/2006/relationships/tags" Target="../tags/tag7.xml"/><Relationship Id="rId6" Type="http://schemas.microsoft.com/office/2007/relationships/hdphoto" Target="../media/hdphoto1.wdp"/><Relationship Id="rId5" Type="http://schemas.openxmlformats.org/officeDocument/2006/relationships/image" Target="../media/image6.jpeg"/><Relationship Id="rId4" Type="http://schemas.openxmlformats.org/officeDocument/2006/relationships/slide" Target="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1188" y="449263"/>
            <a:ext cx="3455987"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Τίτλος 1"/>
          <p:cNvSpPr>
            <a:spLocks noGrp="1"/>
          </p:cNvSpPr>
          <p:nvPr>
            <p:ph type="ctrTitle"/>
          </p:nvPr>
        </p:nvSpPr>
        <p:spPr>
          <a:xfrm>
            <a:off x="755650" y="1628775"/>
            <a:ext cx="7627938" cy="1008063"/>
          </a:xfrm>
        </p:spPr>
        <p:txBody>
          <a:bodyPr/>
          <a:lstStyle/>
          <a:p>
            <a:r>
              <a:rPr lang="el-GR" altLang="el-GR" b="1" dirty="0" smtClean="0">
                <a:solidFill>
                  <a:srgbClr val="000000"/>
                </a:solidFill>
                <a:latin typeface="Calibri" panose="020F0502020204030204" pitchFamily="34" charset="0"/>
              </a:rPr>
              <a:t>Ποιότητα Λογισμικού</a:t>
            </a:r>
            <a:endParaRPr lang="el-GR" altLang="el-GR" dirty="0" smtClean="0">
              <a:latin typeface="Calibri" panose="020F0502020204030204" pitchFamily="34" charset="0"/>
            </a:endParaRPr>
          </a:p>
        </p:txBody>
      </p:sp>
      <p:sp>
        <p:nvSpPr>
          <p:cNvPr id="3" name="Θέση περιεχομένου 1"/>
          <p:cNvSpPr>
            <a:spLocks noGrp="1"/>
          </p:cNvSpPr>
          <p:nvPr>
            <p:ph type="subTitle" idx="1"/>
          </p:nvPr>
        </p:nvSpPr>
        <p:spPr>
          <a:xfrm>
            <a:off x="467544" y="2636912"/>
            <a:ext cx="8280920" cy="3020938"/>
          </a:xfrm>
        </p:spPr>
        <p:txBody>
          <a:bodyPr rtlCol="0">
            <a:normAutofit/>
          </a:bodyPr>
          <a:lstStyle/>
          <a:p>
            <a:pPr fontAlgn="auto">
              <a:spcBef>
                <a:spcPts val="0"/>
              </a:spcBef>
              <a:spcAft>
                <a:spcPts val="1800"/>
              </a:spcAft>
              <a:buFont typeface="Arial" panose="020B0604020202020204" pitchFamily="34" charset="0"/>
              <a:buNone/>
              <a:defRPr/>
            </a:pPr>
            <a:r>
              <a:rPr lang="el-GR" sz="2800" b="1" dirty="0">
                <a:solidFill>
                  <a:prstClr val="black"/>
                </a:solidFill>
                <a:latin typeface="Calibri" panose="020F0502020204030204" pitchFamily="34" charset="0"/>
                <a:cs typeface="Arial" charset="0"/>
              </a:rPr>
              <a:t>Ενότητα </a:t>
            </a:r>
            <a:r>
              <a:rPr lang="en-US" sz="2800" b="1" dirty="0">
                <a:solidFill>
                  <a:prstClr val="black"/>
                </a:solidFill>
                <a:latin typeface="Calibri" panose="020F0502020204030204" pitchFamily="34" charset="0"/>
                <a:cs typeface="Arial" charset="0"/>
              </a:rPr>
              <a:t>4</a:t>
            </a:r>
            <a:r>
              <a:rPr lang="en-US" sz="2800" b="1" dirty="0" smtClean="0">
                <a:solidFill>
                  <a:prstClr val="black"/>
                </a:solidFill>
                <a:latin typeface="Calibri" panose="020F0502020204030204" pitchFamily="34" charset="0"/>
                <a:cs typeface="Arial" charset="0"/>
              </a:rPr>
              <a:t>:</a:t>
            </a:r>
            <a:r>
              <a:rPr lang="el-GR" sz="2800" b="1" dirty="0" smtClean="0">
                <a:solidFill>
                  <a:prstClr val="black"/>
                </a:solidFill>
                <a:latin typeface="Calibri" panose="020F0502020204030204" pitchFamily="34" charset="0"/>
                <a:cs typeface="Arial" charset="0"/>
              </a:rPr>
              <a:t>  </a:t>
            </a:r>
            <a:r>
              <a:rPr lang="el-GR" sz="2800" dirty="0" smtClean="0">
                <a:solidFill>
                  <a:schemeClr val="tx1"/>
                </a:solidFill>
                <a:latin typeface="Calibri" panose="020F0502020204030204" pitchFamily="34" charset="0"/>
              </a:rPr>
              <a:t>Παράδειγμα Ελέγχου.</a:t>
            </a:r>
            <a:endParaRPr lang="el-GR" sz="2800" dirty="0">
              <a:solidFill>
                <a:prstClr val="black"/>
              </a:solidFill>
              <a:latin typeface="Calibri" panose="020F0502020204030204" pitchFamily="34" charset="0"/>
              <a:cs typeface="Arial" charset="0"/>
            </a:endParaRPr>
          </a:p>
          <a:p>
            <a:pPr fontAlgn="auto">
              <a:spcBef>
                <a:spcPts val="0"/>
              </a:spcBef>
              <a:spcAft>
                <a:spcPts val="0"/>
              </a:spcAft>
              <a:buFont typeface="Arial" panose="020B0604020202020204" pitchFamily="34" charset="0"/>
              <a:buNone/>
              <a:defRPr/>
            </a:pPr>
            <a:r>
              <a:rPr lang="el-GR" sz="2800" dirty="0">
                <a:solidFill>
                  <a:prstClr val="black"/>
                </a:solidFill>
                <a:latin typeface="Calibri" panose="020F0502020204030204" pitchFamily="34" charset="0"/>
                <a:cs typeface="Arial" charset="0"/>
              </a:rPr>
              <a:t> </a:t>
            </a:r>
            <a:r>
              <a:rPr lang="el-GR" sz="2800" b="1" dirty="0">
                <a:solidFill>
                  <a:prstClr val="black"/>
                </a:solidFill>
                <a:latin typeface="Calibri" panose="020F0502020204030204" pitchFamily="34" charset="0"/>
                <a:cs typeface="Arial" charset="0"/>
              </a:rPr>
              <a:t>   </a:t>
            </a:r>
            <a:r>
              <a:rPr lang="el-GR" sz="2800" dirty="0">
                <a:solidFill>
                  <a:prstClr val="black"/>
                </a:solidFill>
                <a:latin typeface="Calibri" panose="020F0502020204030204" pitchFamily="34" charset="0"/>
                <a:cs typeface="Arial" charset="0"/>
              </a:rPr>
              <a:t>Διδάσκων: </a:t>
            </a:r>
            <a:r>
              <a:rPr lang="el-GR" sz="2800" dirty="0" smtClean="0">
                <a:solidFill>
                  <a:prstClr val="black"/>
                </a:solidFill>
                <a:latin typeface="Calibri" panose="020F0502020204030204" pitchFamily="34" charset="0"/>
                <a:cs typeface="Arial" charset="0"/>
              </a:rPr>
              <a:t>Γεώργιος </a:t>
            </a:r>
            <a:r>
              <a:rPr lang="el-GR" sz="2800" dirty="0" err="1" smtClean="0">
                <a:solidFill>
                  <a:prstClr val="black"/>
                </a:solidFill>
                <a:latin typeface="Calibri" panose="020F0502020204030204" pitchFamily="34" charset="0"/>
                <a:cs typeface="Arial" charset="0"/>
              </a:rPr>
              <a:t>Κακαρόντζας</a:t>
            </a:r>
            <a:r>
              <a:rPr lang="el-GR" sz="2800" dirty="0" smtClean="0">
                <a:solidFill>
                  <a:prstClr val="black"/>
                </a:solidFill>
                <a:latin typeface="Calibri" panose="020F0502020204030204" pitchFamily="34" charset="0"/>
                <a:cs typeface="Arial" charset="0"/>
              </a:rPr>
              <a:t>, </a:t>
            </a:r>
          </a:p>
          <a:p>
            <a:pPr fontAlgn="auto">
              <a:spcBef>
                <a:spcPts val="0"/>
              </a:spcBef>
              <a:spcAft>
                <a:spcPts val="600"/>
              </a:spcAft>
              <a:buFont typeface="Arial" panose="020B0604020202020204" pitchFamily="34" charset="0"/>
              <a:buNone/>
              <a:defRPr/>
            </a:pPr>
            <a:r>
              <a:rPr lang="el-GR" sz="2800" dirty="0" smtClean="0">
                <a:solidFill>
                  <a:prstClr val="black"/>
                </a:solidFill>
                <a:latin typeface="Calibri" panose="020F0502020204030204" pitchFamily="34" charset="0"/>
                <a:cs typeface="Arial" charset="0"/>
              </a:rPr>
              <a:t>Καθηγητής Εφαρμογών.</a:t>
            </a:r>
            <a:endParaRPr lang="el-GR" sz="2800" dirty="0">
              <a:solidFill>
                <a:prstClr val="black"/>
              </a:solidFill>
              <a:latin typeface="Calibri" panose="020F0502020204030204" pitchFamily="34" charset="0"/>
              <a:cs typeface="Arial" charset="0"/>
            </a:endParaRPr>
          </a:p>
          <a:p>
            <a:pPr fontAlgn="auto">
              <a:spcBef>
                <a:spcPts val="0"/>
              </a:spcBef>
              <a:spcAft>
                <a:spcPts val="0"/>
              </a:spcAft>
              <a:buFont typeface="Arial" panose="020B0604020202020204" pitchFamily="34" charset="0"/>
              <a:buNone/>
              <a:defRPr/>
            </a:pPr>
            <a:r>
              <a:rPr lang="el-GR" sz="2800" dirty="0">
                <a:solidFill>
                  <a:prstClr val="black"/>
                </a:solidFill>
                <a:latin typeface="Calibri" panose="020F0502020204030204" pitchFamily="34" charset="0"/>
                <a:cs typeface="Arial" charset="0"/>
              </a:rPr>
              <a:t>Τμήμα Μηχανικών Πληροφορικής, </a:t>
            </a:r>
            <a:endParaRPr lang="el-GR" sz="2800" dirty="0" smtClean="0">
              <a:solidFill>
                <a:prstClr val="black"/>
              </a:solidFill>
              <a:latin typeface="Calibri" panose="020F0502020204030204" pitchFamily="34" charset="0"/>
              <a:cs typeface="Arial" charset="0"/>
            </a:endParaRPr>
          </a:p>
          <a:p>
            <a:pPr fontAlgn="auto">
              <a:spcBef>
                <a:spcPts val="0"/>
              </a:spcBef>
              <a:spcAft>
                <a:spcPts val="0"/>
              </a:spcAft>
              <a:buFont typeface="Arial" panose="020B0604020202020204" pitchFamily="34" charset="0"/>
              <a:buNone/>
              <a:defRPr/>
            </a:pPr>
            <a:r>
              <a:rPr lang="el-GR" sz="2800" dirty="0" smtClean="0">
                <a:solidFill>
                  <a:prstClr val="black"/>
                </a:solidFill>
                <a:latin typeface="Calibri" panose="020F0502020204030204" pitchFamily="34" charset="0"/>
                <a:cs typeface="Arial" charset="0"/>
              </a:rPr>
              <a:t>Τεχνολογικής </a:t>
            </a:r>
            <a:r>
              <a:rPr lang="el-GR" sz="2800" dirty="0">
                <a:solidFill>
                  <a:prstClr val="black"/>
                </a:solidFill>
                <a:latin typeface="Calibri" panose="020F0502020204030204" pitchFamily="34" charset="0"/>
                <a:cs typeface="Arial" charset="0"/>
              </a:rPr>
              <a:t>Εκπαίδευσης. </a:t>
            </a:r>
            <a:endParaRPr lang="en-US" sz="2800" b="1" dirty="0">
              <a:solidFill>
                <a:prstClr val="black"/>
              </a:solidFill>
              <a:latin typeface="Calibri" panose="020F0502020204030204" pitchFamily="34" charset="0"/>
              <a:cs typeface="Arial" charset="0"/>
            </a:endParaRPr>
          </a:p>
          <a:p>
            <a:pPr fontAlgn="auto">
              <a:spcAft>
                <a:spcPts val="0"/>
              </a:spcAft>
              <a:buFont typeface="Arial" panose="020B0604020202020204" pitchFamily="34" charset="0"/>
              <a:buNone/>
              <a:defRPr/>
            </a:pPr>
            <a:endParaRPr lang="el-GR" dirty="0"/>
          </a:p>
        </p:txBody>
      </p:sp>
      <p:pic>
        <p:nvPicPr>
          <p:cNvPr id="10" name="Εικόνα 2" descr=" Λογότυπο για Άδειες χρήσης Creative Commons, B Y, S A. ">
            <a:hlinkClick r:id="rId5" tooltip="Μετάβαση στην Άδεια Χρήσης"/>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1812" y="5877228"/>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481953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4000" b="1" dirty="0">
                <a:solidFill>
                  <a:schemeClr val="tx1">
                    <a:lumMod val="75000"/>
                    <a:lumOff val="25000"/>
                  </a:schemeClr>
                </a:solidFill>
              </a:rPr>
              <a:t>1. Δημιουργία του </a:t>
            </a:r>
            <a:r>
              <a:rPr lang="en-US" sz="4000" b="1" i="1" dirty="0" err="1">
                <a:solidFill>
                  <a:schemeClr val="tx1">
                    <a:lumMod val="75000"/>
                    <a:lumOff val="25000"/>
                  </a:schemeClr>
                </a:solidFill>
              </a:rPr>
              <a:t>Enum</a:t>
            </a:r>
            <a:r>
              <a:rPr lang="en-US" sz="4000" b="1" dirty="0">
                <a:solidFill>
                  <a:schemeClr val="tx1">
                    <a:lumMod val="75000"/>
                    <a:lumOff val="25000"/>
                  </a:schemeClr>
                </a:solidFill>
              </a:rPr>
              <a:t> </a:t>
            </a:r>
            <a:r>
              <a:rPr lang="el-GR" sz="4000" b="1" dirty="0">
                <a:solidFill>
                  <a:schemeClr val="tx1">
                    <a:lumMod val="75000"/>
                    <a:lumOff val="25000"/>
                  </a:schemeClr>
                </a:solidFill>
              </a:rPr>
              <a:t>για τους πιθανούς τύπους του τριγώνου</a:t>
            </a:r>
          </a:p>
        </p:txBody>
      </p:sp>
      <p:sp>
        <p:nvSpPr>
          <p:cNvPr id="3" name="Θέση περιεχομένου 1" descr="Κώδικας:&#10;Δημιουργήστε μία enum με το όνομα TriangleType στο πακέτο domain, και τον ακόλουθο κώδικα:&#10;package domain, ερωτηματικό. Enter, public enum, triangle type, άγκιστρο. Enter, scalene, κόμμα. Enter, isosceles, κόμμα. Enter, equilateral, κόμμα. Enter, not valid. Enter, κλείσιμο αγκίστρου.&#10;"/>
          <p:cNvSpPr>
            <a:spLocks noGrp="1"/>
          </p:cNvSpPr>
          <p:nvPr>
            <p:ph idx="1"/>
          </p:nvPr>
        </p:nvSpPr>
        <p:spPr bwMode="gray"/>
        <p:txBody>
          <a:bodyPr>
            <a:noAutofit/>
          </a:bodyPr>
          <a:lstStyle/>
          <a:p>
            <a:pPr marL="342000" lvl="0" indent="-342000">
              <a:spcBef>
                <a:spcPts val="0"/>
              </a:spcBef>
              <a:spcAft>
                <a:spcPts val="2400"/>
              </a:spcAft>
              <a:buClr>
                <a:srgbClr val="C00000"/>
              </a:buClr>
              <a:buSzPct val="100000"/>
              <a:buFont typeface="Wingdings 2"/>
              <a:buChar char=""/>
            </a:pPr>
            <a:r>
              <a:rPr lang="el-GR" sz="2400" dirty="0">
                <a:solidFill>
                  <a:prstClr val="black"/>
                </a:solidFill>
              </a:rPr>
              <a:t>Δημιουργήστε μία </a:t>
            </a:r>
            <a:r>
              <a:rPr lang="en-US" sz="2400" i="1" dirty="0" err="1">
                <a:solidFill>
                  <a:prstClr val="black"/>
                </a:solidFill>
              </a:rPr>
              <a:t>enum</a:t>
            </a:r>
            <a:r>
              <a:rPr lang="en-US" sz="2400" dirty="0">
                <a:solidFill>
                  <a:prstClr val="black"/>
                </a:solidFill>
              </a:rPr>
              <a:t> </a:t>
            </a:r>
            <a:r>
              <a:rPr lang="el-GR" sz="2400" dirty="0">
                <a:solidFill>
                  <a:prstClr val="black"/>
                </a:solidFill>
              </a:rPr>
              <a:t>με το όνομα </a:t>
            </a:r>
            <a:r>
              <a:rPr lang="en-US" sz="2400" i="1" dirty="0" err="1">
                <a:solidFill>
                  <a:prstClr val="black"/>
                </a:solidFill>
              </a:rPr>
              <a:t>TriangleType</a:t>
            </a:r>
            <a:r>
              <a:rPr lang="el-GR" sz="2400" dirty="0">
                <a:solidFill>
                  <a:prstClr val="black"/>
                </a:solidFill>
              </a:rPr>
              <a:t> στο πακέτο </a:t>
            </a:r>
            <a:r>
              <a:rPr lang="en-US" sz="2400" i="1" dirty="0" smtClean="0">
                <a:solidFill>
                  <a:prstClr val="black"/>
                </a:solidFill>
              </a:rPr>
              <a:t>domain</a:t>
            </a:r>
            <a:r>
              <a:rPr lang="en-US" sz="2400" dirty="0" smtClean="0">
                <a:solidFill>
                  <a:prstClr val="black"/>
                </a:solidFill>
              </a:rPr>
              <a:t>, </a:t>
            </a:r>
            <a:r>
              <a:rPr lang="el-GR" sz="2400" dirty="0">
                <a:solidFill>
                  <a:prstClr val="black"/>
                </a:solidFill>
              </a:rPr>
              <a:t>και τον ακόλουθο κώδικα</a:t>
            </a:r>
            <a:r>
              <a:rPr lang="el-GR" sz="2400" dirty="0" smtClean="0">
                <a:solidFill>
                  <a:prstClr val="black"/>
                </a:solidFill>
              </a:rPr>
              <a:t>:</a:t>
            </a:r>
            <a:endParaRPr lang="el-GR" sz="2400" dirty="0">
              <a:solidFill>
                <a:prstClr val="black"/>
              </a:solidFill>
            </a:endParaRPr>
          </a:p>
          <a:p>
            <a:pPr marL="800100" lvl="2" indent="0">
              <a:spcBef>
                <a:spcPts val="0"/>
              </a:spcBef>
              <a:spcAft>
                <a:spcPts val="2400"/>
              </a:spcAft>
              <a:buClr>
                <a:srgbClr val="D34817"/>
              </a:buClr>
              <a:buSzPct val="85000"/>
              <a:buNone/>
            </a:pPr>
            <a:r>
              <a:rPr lang="fr-FR" b="1" spc="300" dirty="0">
                <a:solidFill>
                  <a:srgbClr val="7F0055"/>
                </a:solidFill>
              </a:rPr>
              <a:t>package </a:t>
            </a:r>
            <a:r>
              <a:rPr lang="fr-FR" b="1" spc="300" dirty="0" err="1">
                <a:solidFill>
                  <a:srgbClr val="000000"/>
                </a:solidFill>
              </a:rPr>
              <a:t>domain</a:t>
            </a:r>
            <a:r>
              <a:rPr lang="fr-FR" b="1" spc="300" dirty="0" smtClean="0">
                <a:solidFill>
                  <a:srgbClr val="000000"/>
                </a:solidFill>
              </a:rPr>
              <a:t>;</a:t>
            </a:r>
            <a:endParaRPr lang="el-GR" spc="300" dirty="0">
              <a:solidFill>
                <a:prstClr val="black"/>
              </a:solidFill>
            </a:endParaRPr>
          </a:p>
          <a:p>
            <a:pPr marL="800100" lvl="2" indent="0">
              <a:spcBef>
                <a:spcPts val="0"/>
              </a:spcBef>
              <a:spcAft>
                <a:spcPts val="600"/>
              </a:spcAft>
              <a:buClr>
                <a:srgbClr val="D34817"/>
              </a:buClr>
              <a:buSzPct val="85000"/>
              <a:buNone/>
            </a:pPr>
            <a:r>
              <a:rPr lang="fr-FR" b="1" spc="300" dirty="0">
                <a:solidFill>
                  <a:srgbClr val="7F0055"/>
                </a:solidFill>
              </a:rPr>
              <a:t>public </a:t>
            </a:r>
            <a:r>
              <a:rPr lang="fr-FR" b="1" spc="300" dirty="0" err="1">
                <a:solidFill>
                  <a:srgbClr val="7F0055"/>
                </a:solidFill>
              </a:rPr>
              <a:t>enum</a:t>
            </a:r>
            <a:r>
              <a:rPr lang="fr-FR" b="1" spc="300" dirty="0">
                <a:solidFill>
                  <a:srgbClr val="7F0055"/>
                </a:solidFill>
              </a:rPr>
              <a:t> </a:t>
            </a:r>
            <a:r>
              <a:rPr lang="fr-FR" b="1" spc="300" dirty="0" err="1">
                <a:solidFill>
                  <a:srgbClr val="000000"/>
                </a:solidFill>
              </a:rPr>
              <a:t>TriangleType</a:t>
            </a:r>
            <a:r>
              <a:rPr lang="fr-FR" b="1" spc="300" dirty="0">
                <a:solidFill>
                  <a:srgbClr val="000000"/>
                </a:solidFill>
              </a:rPr>
              <a:t> </a:t>
            </a:r>
            <a:r>
              <a:rPr lang="fr-FR" b="1" spc="300" dirty="0" smtClean="0">
                <a:solidFill>
                  <a:srgbClr val="000000"/>
                </a:solidFill>
              </a:rPr>
              <a:t>{</a:t>
            </a:r>
          </a:p>
          <a:p>
            <a:pPr marL="1714500" lvl="4" indent="0">
              <a:spcBef>
                <a:spcPts val="0"/>
              </a:spcBef>
              <a:spcAft>
                <a:spcPts val="600"/>
              </a:spcAft>
              <a:buClr>
                <a:srgbClr val="D34817"/>
              </a:buClr>
              <a:buSzPct val="85000"/>
              <a:buNone/>
            </a:pPr>
            <a:r>
              <a:rPr lang="fr-FR" sz="2400" b="1" i="1" spc="300" dirty="0" err="1" smtClean="0">
                <a:solidFill>
                  <a:srgbClr val="0033CC"/>
                </a:solidFill>
              </a:rPr>
              <a:t>Scalene</a:t>
            </a:r>
            <a:r>
              <a:rPr lang="fr-FR" sz="2400" i="1" spc="300" dirty="0" smtClean="0">
                <a:solidFill>
                  <a:srgbClr val="000000"/>
                </a:solidFill>
              </a:rPr>
              <a:t>,</a:t>
            </a:r>
          </a:p>
          <a:p>
            <a:pPr marL="1714500" lvl="4" indent="0">
              <a:spcBef>
                <a:spcPts val="0"/>
              </a:spcBef>
              <a:spcAft>
                <a:spcPts val="600"/>
              </a:spcAft>
              <a:buClr>
                <a:srgbClr val="D34817"/>
              </a:buClr>
              <a:buSzPct val="85000"/>
              <a:buNone/>
            </a:pPr>
            <a:r>
              <a:rPr lang="fr-FR" sz="2400" b="1" i="1" spc="300" dirty="0" err="1" smtClean="0">
                <a:solidFill>
                  <a:srgbClr val="0033CC"/>
                </a:solidFill>
              </a:rPr>
              <a:t>Isosceles</a:t>
            </a:r>
            <a:r>
              <a:rPr lang="fr-FR" sz="2400" i="1" spc="300" dirty="0" smtClean="0">
                <a:solidFill>
                  <a:srgbClr val="000000"/>
                </a:solidFill>
              </a:rPr>
              <a:t>,</a:t>
            </a:r>
          </a:p>
          <a:p>
            <a:pPr marL="1714500" lvl="4" indent="0">
              <a:spcBef>
                <a:spcPts val="0"/>
              </a:spcBef>
              <a:spcAft>
                <a:spcPts val="600"/>
              </a:spcAft>
              <a:buClr>
                <a:srgbClr val="D34817"/>
              </a:buClr>
              <a:buSzPct val="85000"/>
              <a:buNone/>
            </a:pPr>
            <a:r>
              <a:rPr lang="fr-FR" sz="2400" b="1" i="1" spc="300" dirty="0" err="1" smtClean="0">
                <a:solidFill>
                  <a:srgbClr val="0033CC"/>
                </a:solidFill>
              </a:rPr>
              <a:t>Equilateral</a:t>
            </a:r>
            <a:r>
              <a:rPr lang="fr-FR" sz="2400" i="1" spc="300" dirty="0" smtClean="0">
                <a:solidFill>
                  <a:srgbClr val="000000"/>
                </a:solidFill>
              </a:rPr>
              <a:t>,</a:t>
            </a:r>
          </a:p>
          <a:p>
            <a:pPr marL="1714500" lvl="4" indent="0">
              <a:spcBef>
                <a:spcPts val="0"/>
              </a:spcBef>
              <a:spcAft>
                <a:spcPts val="600"/>
              </a:spcAft>
              <a:buClr>
                <a:srgbClr val="D34817"/>
              </a:buClr>
              <a:buSzPct val="85000"/>
              <a:buNone/>
            </a:pPr>
            <a:r>
              <a:rPr lang="fr-FR" sz="2400" b="1" i="1" spc="300" dirty="0" err="1" smtClean="0">
                <a:solidFill>
                  <a:srgbClr val="0033CC"/>
                </a:solidFill>
              </a:rPr>
              <a:t>NotValid</a:t>
            </a:r>
            <a:endParaRPr lang="fr-FR" sz="2400" b="1" i="1" spc="300" dirty="0">
              <a:solidFill>
                <a:srgbClr val="0033CC"/>
              </a:solidFill>
            </a:endParaRPr>
          </a:p>
          <a:p>
            <a:pPr marL="800100" lvl="2" indent="0">
              <a:spcBef>
                <a:spcPts val="0"/>
              </a:spcBef>
              <a:spcAft>
                <a:spcPts val="600"/>
              </a:spcAft>
              <a:buClr>
                <a:srgbClr val="D34817"/>
              </a:buClr>
              <a:buSzPct val="85000"/>
              <a:buNone/>
            </a:pPr>
            <a:r>
              <a:rPr lang="el-GR" spc="300" dirty="0" smtClean="0">
                <a:solidFill>
                  <a:srgbClr val="000000"/>
                </a:solidFill>
              </a:rPr>
              <a:t>}</a:t>
            </a:r>
            <a:endParaRPr lang="el-GR" spc="30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Παράδειγμα Ελέγχου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FC267BB-4DFA-4C2F-B76B-0C91F9896675}" type="slidenum">
              <a:rPr lang="el-GR" sz="1400" smtClean="0">
                <a:solidFill>
                  <a:schemeClr val="tx1"/>
                </a:solidFill>
              </a:rPr>
              <a:t>10</a:t>
            </a:fld>
            <a:endParaRPr lang="el-GR" sz="1400" dirty="0">
              <a:solidFill>
                <a:schemeClr val="tx1"/>
              </a:solidFill>
            </a:endParaRPr>
          </a:p>
        </p:txBody>
      </p:sp>
    </p:spTree>
    <p:extLst>
      <p:ext uri="{BB962C8B-B14F-4D97-AF65-F5344CB8AC3E}">
        <p14:creationId xmlns:p14="http://schemas.microsoft.com/office/powerpoint/2010/main" val="2724043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305800" cy="1143000"/>
          </a:xfrm>
        </p:spPr>
        <p:txBody>
          <a:bodyPr>
            <a:noAutofit/>
          </a:bodyPr>
          <a:lstStyle/>
          <a:p>
            <a:r>
              <a:rPr lang="el-GR" sz="4000" b="1" dirty="0">
                <a:solidFill>
                  <a:schemeClr val="tx1">
                    <a:lumMod val="75000"/>
                    <a:lumOff val="25000"/>
                  </a:schemeClr>
                </a:solidFill>
              </a:rPr>
              <a:t>2. </a:t>
            </a:r>
            <a:r>
              <a:rPr lang="el-GR" sz="4000" b="1" dirty="0" smtClean="0">
                <a:solidFill>
                  <a:schemeClr val="tx1">
                    <a:lumMod val="75000"/>
                    <a:lumOff val="25000"/>
                  </a:schemeClr>
                </a:solidFill>
              </a:rPr>
              <a:t>Δημιουργία: Κλάση </a:t>
            </a:r>
            <a:r>
              <a:rPr lang="en-US" sz="4000" b="1" i="1" dirty="0">
                <a:solidFill>
                  <a:schemeClr val="tx1">
                    <a:lumMod val="75000"/>
                    <a:lumOff val="25000"/>
                  </a:schemeClr>
                </a:solidFill>
              </a:rPr>
              <a:t>Triangle</a:t>
            </a:r>
            <a:r>
              <a:rPr lang="el-GR" sz="4000" b="1" dirty="0">
                <a:solidFill>
                  <a:schemeClr val="tx1">
                    <a:lumMod val="75000"/>
                    <a:lumOff val="25000"/>
                  </a:schemeClr>
                </a:solidFill>
              </a:rPr>
              <a:t>, </a:t>
            </a:r>
            <a:r>
              <a:rPr lang="el-GR" sz="4000" b="1" dirty="0" smtClean="0">
                <a:solidFill>
                  <a:schemeClr val="tx1">
                    <a:lumMod val="75000"/>
                    <a:lumOff val="25000"/>
                  </a:schemeClr>
                </a:solidFill>
              </a:rPr>
              <a:t>ιδιωτικές μεταβλητές, κατασκευαστής</a:t>
            </a:r>
            <a:endParaRPr lang="el-GR" sz="5400" b="1" dirty="0">
              <a:solidFill>
                <a:schemeClr val="tx1">
                  <a:lumMod val="75000"/>
                  <a:lumOff val="25000"/>
                </a:schemeClr>
              </a:solidFill>
            </a:endParaRPr>
          </a:p>
        </p:txBody>
      </p:sp>
      <p:sp>
        <p:nvSpPr>
          <p:cNvPr id="3" name="Θέση περιεχομένου 1" descr="Συνέχεια κώδικα: Package domain. Enter, public class, triangle, άγκιστρο. Enter, private double a. Enter, private double b. Enter, private double c. Enter, public triangle, παρένθεση double a, κόμμα double b, κόμμα double c, παρένθεση, άγκιστρο. Enter, this.a = a. Enter, this.b = b. Enter, this.c = c. Enter, κλέισιμο αγκίστρου.&#10;"/>
          <p:cNvSpPr>
            <a:spLocks noGrp="1"/>
          </p:cNvSpPr>
          <p:nvPr>
            <p:ph sz="half" idx="1"/>
            <p:custDataLst>
              <p:tags r:id="rId1"/>
            </p:custDataLst>
          </p:nvPr>
        </p:nvSpPr>
        <p:spPr/>
        <p:txBody>
          <a:bodyPr>
            <a:noAutofit/>
          </a:bodyPr>
          <a:lstStyle/>
          <a:p>
            <a:pPr marL="0" lvl="0" indent="0">
              <a:spcBef>
                <a:spcPts val="0"/>
              </a:spcBef>
              <a:spcAft>
                <a:spcPts val="2400"/>
              </a:spcAft>
              <a:buClr>
                <a:srgbClr val="D34817"/>
              </a:buClr>
              <a:buSzPct val="85000"/>
              <a:buNone/>
            </a:pPr>
            <a:r>
              <a:rPr lang="en-US" b="1" dirty="0" smtClean="0">
                <a:solidFill>
                  <a:srgbClr val="7F0055"/>
                </a:solidFill>
              </a:rPr>
              <a:t>package</a:t>
            </a:r>
            <a:r>
              <a:rPr lang="en-US" b="1" dirty="0" smtClean="0">
                <a:solidFill>
                  <a:srgbClr val="000000"/>
                </a:solidFill>
              </a:rPr>
              <a:t> domain;</a:t>
            </a:r>
            <a:endParaRPr lang="en-US" dirty="0" smtClean="0">
              <a:solidFill>
                <a:prstClr val="black"/>
              </a:solidFill>
            </a:endParaRPr>
          </a:p>
          <a:p>
            <a:pPr marL="0" lvl="0" indent="0">
              <a:spcBef>
                <a:spcPts val="0"/>
              </a:spcBef>
              <a:buClr>
                <a:srgbClr val="D34817"/>
              </a:buClr>
              <a:buSzPct val="85000"/>
              <a:buNone/>
            </a:pPr>
            <a:r>
              <a:rPr lang="en-US" b="1" dirty="0" smtClean="0">
                <a:solidFill>
                  <a:srgbClr val="7F0055"/>
                </a:solidFill>
              </a:rPr>
              <a:t>public</a:t>
            </a:r>
            <a:r>
              <a:rPr lang="en-US" b="1" dirty="0" smtClean="0">
                <a:solidFill>
                  <a:srgbClr val="000000"/>
                </a:solidFill>
              </a:rPr>
              <a:t> </a:t>
            </a:r>
            <a:r>
              <a:rPr lang="en-US" b="1" dirty="0" smtClean="0">
                <a:solidFill>
                  <a:srgbClr val="7F0055"/>
                </a:solidFill>
              </a:rPr>
              <a:t>class</a:t>
            </a:r>
            <a:r>
              <a:rPr lang="en-US" b="1" dirty="0" smtClean="0">
                <a:solidFill>
                  <a:srgbClr val="000000"/>
                </a:solidFill>
              </a:rPr>
              <a:t> Triangle {</a:t>
            </a:r>
          </a:p>
          <a:p>
            <a:pPr marL="400050" lvl="1" indent="0">
              <a:spcBef>
                <a:spcPts val="0"/>
              </a:spcBef>
              <a:buClr>
                <a:srgbClr val="D34817"/>
              </a:buClr>
              <a:buSzPct val="85000"/>
              <a:buNone/>
            </a:pPr>
            <a:r>
              <a:rPr lang="en-US" b="1" dirty="0" smtClean="0">
                <a:solidFill>
                  <a:srgbClr val="7F0055"/>
                </a:solidFill>
              </a:rPr>
              <a:t>private</a:t>
            </a:r>
            <a:r>
              <a:rPr lang="en-US" b="1" dirty="0" smtClean="0">
                <a:solidFill>
                  <a:srgbClr val="000000"/>
                </a:solidFill>
              </a:rPr>
              <a:t> </a:t>
            </a:r>
            <a:r>
              <a:rPr lang="en-US" b="1" dirty="0" smtClean="0">
                <a:solidFill>
                  <a:srgbClr val="7F0055"/>
                </a:solidFill>
              </a:rPr>
              <a:t>double</a:t>
            </a:r>
            <a:r>
              <a:rPr lang="en-US" b="1" dirty="0" smtClean="0">
                <a:solidFill>
                  <a:srgbClr val="000000"/>
                </a:solidFill>
              </a:rPr>
              <a:t> </a:t>
            </a:r>
            <a:r>
              <a:rPr lang="en-US" b="1" dirty="0" smtClean="0">
                <a:solidFill>
                  <a:srgbClr val="0033CC"/>
                </a:solidFill>
              </a:rPr>
              <a:t>a</a:t>
            </a:r>
            <a:r>
              <a:rPr lang="en-US" b="1" dirty="0" smtClean="0">
                <a:solidFill>
                  <a:srgbClr val="000000"/>
                </a:solidFill>
              </a:rPr>
              <a:t>;</a:t>
            </a:r>
          </a:p>
          <a:p>
            <a:pPr marL="400050" lvl="1" indent="0">
              <a:spcBef>
                <a:spcPts val="0"/>
              </a:spcBef>
              <a:buClr>
                <a:srgbClr val="D34817"/>
              </a:buClr>
              <a:buSzPct val="85000"/>
              <a:buNone/>
            </a:pPr>
            <a:r>
              <a:rPr lang="en-US" b="1" dirty="0" smtClean="0">
                <a:solidFill>
                  <a:srgbClr val="7F0055"/>
                </a:solidFill>
              </a:rPr>
              <a:t>private</a:t>
            </a:r>
            <a:r>
              <a:rPr lang="en-US" b="1" dirty="0" smtClean="0">
                <a:solidFill>
                  <a:srgbClr val="000000"/>
                </a:solidFill>
              </a:rPr>
              <a:t> </a:t>
            </a:r>
            <a:r>
              <a:rPr lang="en-US" b="1" dirty="0" smtClean="0">
                <a:solidFill>
                  <a:srgbClr val="7F0055"/>
                </a:solidFill>
              </a:rPr>
              <a:t>double</a:t>
            </a:r>
            <a:r>
              <a:rPr lang="en-US" b="1" dirty="0" smtClean="0">
                <a:solidFill>
                  <a:srgbClr val="000000"/>
                </a:solidFill>
              </a:rPr>
              <a:t> </a:t>
            </a:r>
            <a:r>
              <a:rPr lang="en-US" b="1" dirty="0" smtClean="0">
                <a:solidFill>
                  <a:srgbClr val="0033CC"/>
                </a:solidFill>
              </a:rPr>
              <a:t>b</a:t>
            </a:r>
            <a:r>
              <a:rPr lang="en-US" b="1" dirty="0" smtClean="0">
                <a:solidFill>
                  <a:srgbClr val="000000"/>
                </a:solidFill>
              </a:rPr>
              <a:t>;</a:t>
            </a:r>
          </a:p>
          <a:p>
            <a:pPr marL="400050" lvl="1" indent="0">
              <a:spcBef>
                <a:spcPts val="0"/>
              </a:spcBef>
              <a:buClr>
                <a:srgbClr val="D34817"/>
              </a:buClr>
              <a:buSzPct val="85000"/>
              <a:buNone/>
            </a:pPr>
            <a:r>
              <a:rPr lang="en-US" b="1" dirty="0" smtClean="0">
                <a:solidFill>
                  <a:srgbClr val="7F0055"/>
                </a:solidFill>
              </a:rPr>
              <a:t>private</a:t>
            </a:r>
            <a:r>
              <a:rPr lang="en-US" b="1" dirty="0" smtClean="0">
                <a:solidFill>
                  <a:srgbClr val="000000"/>
                </a:solidFill>
              </a:rPr>
              <a:t> </a:t>
            </a:r>
            <a:r>
              <a:rPr lang="en-US" b="1" dirty="0" smtClean="0">
                <a:solidFill>
                  <a:srgbClr val="7F0055"/>
                </a:solidFill>
              </a:rPr>
              <a:t>double</a:t>
            </a:r>
            <a:r>
              <a:rPr lang="en-US" b="1" dirty="0" smtClean="0">
                <a:solidFill>
                  <a:srgbClr val="000000"/>
                </a:solidFill>
              </a:rPr>
              <a:t> </a:t>
            </a:r>
            <a:r>
              <a:rPr lang="en-US" b="1" dirty="0" smtClean="0">
                <a:solidFill>
                  <a:srgbClr val="0033CC"/>
                </a:solidFill>
              </a:rPr>
              <a:t>c</a:t>
            </a:r>
            <a:r>
              <a:rPr lang="en-US" b="1" dirty="0" smtClean="0">
                <a:solidFill>
                  <a:srgbClr val="000000"/>
                </a:solidFill>
              </a:rPr>
              <a:t>;</a:t>
            </a:r>
            <a:endParaRPr lang="en-US" dirty="0" smtClean="0">
              <a:solidFill>
                <a:prstClr val="black"/>
              </a:solidFill>
            </a:endParaRPr>
          </a:p>
          <a:p>
            <a:pPr marL="400050" lvl="1" indent="0">
              <a:spcBef>
                <a:spcPts val="0"/>
              </a:spcBef>
              <a:buClr>
                <a:srgbClr val="D34817"/>
              </a:buClr>
              <a:buSzPct val="85000"/>
              <a:buNone/>
            </a:pPr>
            <a:r>
              <a:rPr lang="en-US" b="1" dirty="0" smtClean="0">
                <a:solidFill>
                  <a:srgbClr val="7F0055"/>
                </a:solidFill>
              </a:rPr>
              <a:t>public</a:t>
            </a:r>
            <a:r>
              <a:rPr lang="en-US" b="1" dirty="0" smtClean="0">
                <a:solidFill>
                  <a:srgbClr val="000000"/>
                </a:solidFill>
              </a:rPr>
              <a:t> Triangle(</a:t>
            </a:r>
            <a:r>
              <a:rPr lang="en-US" b="1" dirty="0" smtClean="0">
                <a:solidFill>
                  <a:srgbClr val="7F0055"/>
                </a:solidFill>
              </a:rPr>
              <a:t>double</a:t>
            </a:r>
            <a:r>
              <a:rPr lang="en-US" b="1" dirty="0" smtClean="0">
                <a:solidFill>
                  <a:srgbClr val="000000"/>
                </a:solidFill>
              </a:rPr>
              <a:t> a, </a:t>
            </a:r>
            <a:r>
              <a:rPr lang="en-US" b="1" dirty="0" smtClean="0">
                <a:solidFill>
                  <a:srgbClr val="7F0055"/>
                </a:solidFill>
              </a:rPr>
              <a:t>double</a:t>
            </a:r>
            <a:r>
              <a:rPr lang="en-US" b="1" dirty="0" smtClean="0">
                <a:solidFill>
                  <a:srgbClr val="000000"/>
                </a:solidFill>
              </a:rPr>
              <a:t> b, </a:t>
            </a:r>
            <a:r>
              <a:rPr lang="en-US" b="1" dirty="0" smtClean="0">
                <a:solidFill>
                  <a:srgbClr val="7F0055"/>
                </a:solidFill>
              </a:rPr>
              <a:t>double</a:t>
            </a:r>
            <a:r>
              <a:rPr lang="en-US" b="1" dirty="0" smtClean="0">
                <a:solidFill>
                  <a:srgbClr val="000000"/>
                </a:solidFill>
              </a:rPr>
              <a:t> c) {</a:t>
            </a:r>
          </a:p>
          <a:p>
            <a:pPr marL="800100" lvl="2" indent="0">
              <a:spcBef>
                <a:spcPts val="0"/>
              </a:spcBef>
              <a:buClr>
                <a:srgbClr val="D34817"/>
              </a:buClr>
              <a:buSzPct val="85000"/>
              <a:buNone/>
            </a:pPr>
            <a:r>
              <a:rPr lang="en-US" sz="2200" b="1" dirty="0" err="1" smtClean="0">
                <a:solidFill>
                  <a:srgbClr val="7F0055"/>
                </a:solidFill>
              </a:rPr>
              <a:t>this</a:t>
            </a:r>
            <a:r>
              <a:rPr lang="en-US" sz="2200" b="1" dirty="0" err="1" smtClean="0">
                <a:solidFill>
                  <a:srgbClr val="000000"/>
                </a:solidFill>
              </a:rPr>
              <a:t>.</a:t>
            </a:r>
            <a:r>
              <a:rPr lang="en-US" sz="2200" b="1" dirty="0" err="1" smtClean="0">
                <a:solidFill>
                  <a:srgbClr val="0033CC"/>
                </a:solidFill>
              </a:rPr>
              <a:t>a</a:t>
            </a:r>
            <a:r>
              <a:rPr lang="en-US" sz="2200" b="1" dirty="0" smtClean="0">
                <a:solidFill>
                  <a:srgbClr val="0033CC"/>
                </a:solidFill>
              </a:rPr>
              <a:t> </a:t>
            </a:r>
            <a:r>
              <a:rPr lang="en-US" sz="2200" b="1" dirty="0" smtClean="0">
                <a:solidFill>
                  <a:srgbClr val="000000"/>
                </a:solidFill>
              </a:rPr>
              <a:t>= a;</a:t>
            </a:r>
          </a:p>
          <a:p>
            <a:pPr marL="800100" lvl="2" indent="0">
              <a:spcBef>
                <a:spcPts val="0"/>
              </a:spcBef>
              <a:buClr>
                <a:srgbClr val="D34817"/>
              </a:buClr>
              <a:buSzPct val="85000"/>
              <a:buNone/>
            </a:pPr>
            <a:r>
              <a:rPr lang="en-US" sz="2200" b="1" dirty="0" err="1" smtClean="0">
                <a:solidFill>
                  <a:srgbClr val="7F0055"/>
                </a:solidFill>
              </a:rPr>
              <a:t>this</a:t>
            </a:r>
            <a:r>
              <a:rPr lang="en-US" sz="2200" b="1" dirty="0" err="1" smtClean="0">
                <a:solidFill>
                  <a:srgbClr val="000000"/>
                </a:solidFill>
              </a:rPr>
              <a:t>.</a:t>
            </a:r>
            <a:r>
              <a:rPr lang="en-US" sz="2200" b="1" dirty="0" err="1" smtClean="0">
                <a:solidFill>
                  <a:srgbClr val="0033CC"/>
                </a:solidFill>
              </a:rPr>
              <a:t>b</a:t>
            </a:r>
            <a:r>
              <a:rPr lang="en-US" sz="2200" b="1" dirty="0" smtClean="0">
                <a:solidFill>
                  <a:srgbClr val="000000"/>
                </a:solidFill>
              </a:rPr>
              <a:t> = b;</a:t>
            </a:r>
          </a:p>
          <a:p>
            <a:pPr marL="800100" lvl="2" indent="0">
              <a:spcBef>
                <a:spcPts val="0"/>
              </a:spcBef>
              <a:buClr>
                <a:srgbClr val="D34817"/>
              </a:buClr>
              <a:buSzPct val="85000"/>
              <a:buNone/>
            </a:pPr>
            <a:r>
              <a:rPr lang="en-US" sz="2200" b="1" dirty="0" err="1" smtClean="0">
                <a:solidFill>
                  <a:srgbClr val="7F0055"/>
                </a:solidFill>
              </a:rPr>
              <a:t>this</a:t>
            </a:r>
            <a:r>
              <a:rPr lang="en-US" sz="2200" b="1" dirty="0" err="1" smtClean="0">
                <a:solidFill>
                  <a:srgbClr val="000000"/>
                </a:solidFill>
              </a:rPr>
              <a:t>.</a:t>
            </a:r>
            <a:r>
              <a:rPr lang="en-US" sz="2200" b="1" dirty="0" err="1" smtClean="0">
                <a:solidFill>
                  <a:srgbClr val="0033CC"/>
                </a:solidFill>
              </a:rPr>
              <a:t>c</a:t>
            </a:r>
            <a:r>
              <a:rPr lang="en-US" sz="2200" b="1" dirty="0" smtClean="0">
                <a:solidFill>
                  <a:srgbClr val="000000"/>
                </a:solidFill>
              </a:rPr>
              <a:t> = c;</a:t>
            </a:r>
          </a:p>
          <a:p>
            <a:pPr marL="400050" lvl="1" indent="0">
              <a:spcBef>
                <a:spcPts val="0"/>
              </a:spcBef>
              <a:buClr>
                <a:srgbClr val="D34817"/>
              </a:buClr>
              <a:buSzPct val="85000"/>
              <a:buNone/>
            </a:pPr>
            <a:r>
              <a:rPr lang="en-US" b="1" dirty="0" smtClean="0">
                <a:solidFill>
                  <a:srgbClr val="000000"/>
                </a:solidFill>
              </a:rPr>
              <a:t>}</a:t>
            </a:r>
            <a:endParaRPr lang="en-US" b="1" dirty="0">
              <a:solidFill>
                <a:prstClr val="black"/>
              </a:solidFill>
            </a:endParaRPr>
          </a:p>
        </p:txBody>
      </p:sp>
      <p:sp>
        <p:nvSpPr>
          <p:cNvPr id="6" name="Θέση περιεχομένου 2" descr="Συνέχεια κώδικα: public double get a, άνοιγμα κλείσιμο παρένθεσης, άγκιστρο. Enter, return a. Enter, κλείσιμο αγκίστρου. Enter, public  double get b, άνοιγμα κλείσιμο παρένθεσης, άγκιστρο. Enter, return b. Enter, κλείσιμο αγκίστρου. Enter, public double get c, άνοιγμα κλείσιμο παρένθεσης, άγκιστρο. Enter, return c. Enter, κλείσιμο αγκίστρου.&#10;"/>
          <p:cNvSpPr>
            <a:spLocks noGrp="1"/>
          </p:cNvSpPr>
          <p:nvPr>
            <p:ph sz="half" idx="2"/>
            <p:custDataLst>
              <p:tags r:id="rId2"/>
            </p:custDataLst>
          </p:nvPr>
        </p:nvSpPr>
        <p:spPr>
          <a:xfrm>
            <a:off x="4648200" y="1600200"/>
            <a:ext cx="4114800" cy="4525963"/>
          </a:xfrm>
        </p:spPr>
        <p:txBody>
          <a:bodyPr>
            <a:normAutofit lnSpcReduction="10000"/>
          </a:bodyPr>
          <a:lstStyle/>
          <a:p>
            <a:pPr marL="674370" lvl="2" indent="0">
              <a:spcBef>
                <a:spcPts val="0"/>
              </a:spcBef>
              <a:buClr>
                <a:srgbClr val="9B2D1F"/>
              </a:buClr>
              <a:buSzPct val="85000"/>
              <a:buNone/>
            </a:pPr>
            <a:r>
              <a:rPr lang="en-US" sz="2400" b="1" dirty="0" smtClean="0">
                <a:solidFill>
                  <a:srgbClr val="7F0055"/>
                </a:solidFill>
              </a:rPr>
              <a:t>public</a:t>
            </a:r>
            <a:r>
              <a:rPr lang="en-US" sz="2400" b="1" dirty="0" smtClean="0">
                <a:solidFill>
                  <a:srgbClr val="000000"/>
                </a:solidFill>
              </a:rPr>
              <a:t> </a:t>
            </a:r>
            <a:r>
              <a:rPr lang="en-US" sz="2400" b="1" dirty="0" smtClean="0">
                <a:solidFill>
                  <a:srgbClr val="7F0055"/>
                </a:solidFill>
              </a:rPr>
              <a:t>double</a:t>
            </a:r>
            <a:r>
              <a:rPr lang="en-US" sz="2400" b="1" dirty="0" smtClean="0">
                <a:solidFill>
                  <a:srgbClr val="000000"/>
                </a:solidFill>
              </a:rPr>
              <a:t> </a:t>
            </a:r>
            <a:r>
              <a:rPr lang="en-US" sz="2400" b="1" dirty="0" err="1" smtClean="0">
                <a:solidFill>
                  <a:srgbClr val="000000"/>
                </a:solidFill>
              </a:rPr>
              <a:t>getA</a:t>
            </a:r>
            <a:r>
              <a:rPr lang="en-US" sz="2400" b="1" dirty="0" smtClean="0">
                <a:solidFill>
                  <a:srgbClr val="000000"/>
                </a:solidFill>
              </a:rPr>
              <a:t>() {</a:t>
            </a:r>
          </a:p>
          <a:p>
            <a:pPr marL="1131570" lvl="3" indent="0">
              <a:spcBef>
                <a:spcPts val="0"/>
              </a:spcBef>
              <a:buClr>
                <a:srgbClr val="9B2D1F"/>
              </a:buClr>
              <a:buSzPct val="85000"/>
              <a:buNone/>
            </a:pPr>
            <a:r>
              <a:rPr lang="en-US" sz="2200" b="1" dirty="0" smtClean="0">
                <a:solidFill>
                  <a:srgbClr val="7F0055"/>
                </a:solidFill>
              </a:rPr>
              <a:t>return</a:t>
            </a:r>
            <a:r>
              <a:rPr lang="en-US" sz="2200" b="1" dirty="0" smtClean="0">
                <a:solidFill>
                  <a:srgbClr val="000000"/>
                </a:solidFill>
              </a:rPr>
              <a:t> </a:t>
            </a:r>
            <a:r>
              <a:rPr lang="en-US" sz="2200" b="1" dirty="0" smtClean="0">
                <a:solidFill>
                  <a:srgbClr val="0033CC"/>
                </a:solidFill>
              </a:rPr>
              <a:t>a</a:t>
            </a:r>
            <a:r>
              <a:rPr lang="en-US" sz="2200" b="1" dirty="0" smtClean="0">
                <a:solidFill>
                  <a:srgbClr val="000000"/>
                </a:solidFill>
              </a:rPr>
              <a:t>;</a:t>
            </a:r>
          </a:p>
          <a:p>
            <a:pPr marL="674370" lvl="2" indent="0">
              <a:spcBef>
                <a:spcPts val="0"/>
              </a:spcBef>
              <a:spcAft>
                <a:spcPts val="1800"/>
              </a:spcAft>
              <a:buClr>
                <a:srgbClr val="9B2D1F"/>
              </a:buClr>
              <a:buSzPct val="85000"/>
              <a:buNone/>
            </a:pPr>
            <a:r>
              <a:rPr lang="en-US" sz="2400" b="1" dirty="0" smtClean="0">
                <a:solidFill>
                  <a:srgbClr val="000000"/>
                </a:solidFill>
              </a:rPr>
              <a:t>}</a:t>
            </a:r>
            <a:endParaRPr lang="en-US" sz="2400" b="1" dirty="0" smtClean="0">
              <a:solidFill>
                <a:prstClr val="black"/>
              </a:solidFill>
            </a:endParaRPr>
          </a:p>
          <a:p>
            <a:pPr marL="674370" lvl="2" indent="0">
              <a:spcBef>
                <a:spcPts val="0"/>
              </a:spcBef>
              <a:buClr>
                <a:srgbClr val="9B2D1F"/>
              </a:buClr>
              <a:buSzPct val="85000"/>
              <a:buNone/>
            </a:pPr>
            <a:r>
              <a:rPr lang="en-US" sz="2400" b="1" dirty="0" smtClean="0">
                <a:solidFill>
                  <a:srgbClr val="7F0055"/>
                </a:solidFill>
              </a:rPr>
              <a:t>public</a:t>
            </a:r>
            <a:r>
              <a:rPr lang="en-US" sz="2400" b="1" dirty="0" smtClean="0">
                <a:solidFill>
                  <a:srgbClr val="000000"/>
                </a:solidFill>
              </a:rPr>
              <a:t> </a:t>
            </a:r>
            <a:r>
              <a:rPr lang="en-US" sz="2400" b="1" dirty="0" smtClean="0">
                <a:solidFill>
                  <a:srgbClr val="7F0055"/>
                </a:solidFill>
              </a:rPr>
              <a:t>double</a:t>
            </a:r>
            <a:r>
              <a:rPr lang="en-US" sz="2400" b="1" dirty="0" smtClean="0">
                <a:solidFill>
                  <a:srgbClr val="000000"/>
                </a:solidFill>
              </a:rPr>
              <a:t> </a:t>
            </a:r>
            <a:r>
              <a:rPr lang="en-US" sz="2400" b="1" dirty="0" err="1" smtClean="0">
                <a:solidFill>
                  <a:srgbClr val="000000"/>
                </a:solidFill>
              </a:rPr>
              <a:t>getB</a:t>
            </a:r>
            <a:r>
              <a:rPr lang="en-US" sz="2400" b="1" dirty="0" smtClean="0">
                <a:solidFill>
                  <a:srgbClr val="000000"/>
                </a:solidFill>
              </a:rPr>
              <a:t>() {</a:t>
            </a:r>
          </a:p>
          <a:p>
            <a:pPr marL="1131570" lvl="3" indent="0">
              <a:spcBef>
                <a:spcPts val="0"/>
              </a:spcBef>
              <a:buClr>
                <a:srgbClr val="9B2D1F"/>
              </a:buClr>
              <a:buSzPct val="85000"/>
              <a:buNone/>
            </a:pPr>
            <a:r>
              <a:rPr lang="en-US" sz="2200" b="1" dirty="0" smtClean="0">
                <a:solidFill>
                  <a:srgbClr val="7F0055"/>
                </a:solidFill>
              </a:rPr>
              <a:t>return</a:t>
            </a:r>
            <a:r>
              <a:rPr lang="en-US" sz="2200" b="1" dirty="0" smtClean="0">
                <a:solidFill>
                  <a:srgbClr val="000000"/>
                </a:solidFill>
              </a:rPr>
              <a:t> </a:t>
            </a:r>
            <a:r>
              <a:rPr lang="en-US" sz="2200" b="1" dirty="0" smtClean="0">
                <a:solidFill>
                  <a:srgbClr val="0033CC"/>
                </a:solidFill>
              </a:rPr>
              <a:t>b</a:t>
            </a:r>
            <a:r>
              <a:rPr lang="en-US" sz="2200" b="1" dirty="0" smtClean="0">
                <a:solidFill>
                  <a:srgbClr val="000000"/>
                </a:solidFill>
              </a:rPr>
              <a:t>;</a:t>
            </a:r>
          </a:p>
          <a:p>
            <a:pPr marL="674370" lvl="2" indent="0">
              <a:spcBef>
                <a:spcPts val="0"/>
              </a:spcBef>
              <a:spcAft>
                <a:spcPts val="1800"/>
              </a:spcAft>
              <a:buClr>
                <a:srgbClr val="9B2D1F"/>
              </a:buClr>
              <a:buSzPct val="85000"/>
              <a:buNone/>
            </a:pPr>
            <a:r>
              <a:rPr lang="en-US" sz="2400" b="1" dirty="0" smtClean="0">
                <a:solidFill>
                  <a:srgbClr val="000000"/>
                </a:solidFill>
              </a:rPr>
              <a:t>}</a:t>
            </a:r>
            <a:endParaRPr lang="en-US" sz="2400" b="1" dirty="0" smtClean="0">
              <a:solidFill>
                <a:prstClr val="black"/>
              </a:solidFill>
            </a:endParaRPr>
          </a:p>
          <a:p>
            <a:pPr marL="674370" lvl="2" indent="0">
              <a:spcBef>
                <a:spcPts val="0"/>
              </a:spcBef>
              <a:buClr>
                <a:srgbClr val="9B2D1F"/>
              </a:buClr>
              <a:buSzPct val="85000"/>
              <a:buNone/>
            </a:pPr>
            <a:r>
              <a:rPr lang="en-US" sz="2400" b="1" dirty="0" smtClean="0">
                <a:solidFill>
                  <a:srgbClr val="7F0055"/>
                </a:solidFill>
              </a:rPr>
              <a:t>public</a:t>
            </a:r>
            <a:r>
              <a:rPr lang="en-US" sz="2400" b="1" dirty="0" smtClean="0">
                <a:solidFill>
                  <a:srgbClr val="000000"/>
                </a:solidFill>
              </a:rPr>
              <a:t> </a:t>
            </a:r>
            <a:r>
              <a:rPr lang="en-US" sz="2400" b="1" dirty="0" smtClean="0">
                <a:solidFill>
                  <a:srgbClr val="7F0055"/>
                </a:solidFill>
              </a:rPr>
              <a:t>double</a:t>
            </a:r>
            <a:r>
              <a:rPr lang="en-US" sz="2400" b="1" dirty="0" smtClean="0">
                <a:solidFill>
                  <a:srgbClr val="000000"/>
                </a:solidFill>
              </a:rPr>
              <a:t> </a:t>
            </a:r>
            <a:r>
              <a:rPr lang="en-US" sz="2400" b="1" dirty="0" err="1" smtClean="0">
                <a:solidFill>
                  <a:srgbClr val="000000"/>
                </a:solidFill>
              </a:rPr>
              <a:t>getC</a:t>
            </a:r>
            <a:r>
              <a:rPr lang="en-US" sz="2400" b="1" dirty="0" smtClean="0">
                <a:solidFill>
                  <a:srgbClr val="000000"/>
                </a:solidFill>
              </a:rPr>
              <a:t>() {</a:t>
            </a:r>
          </a:p>
          <a:p>
            <a:pPr marL="1131570" lvl="3" indent="0">
              <a:spcBef>
                <a:spcPts val="0"/>
              </a:spcBef>
              <a:buClr>
                <a:srgbClr val="9B2D1F"/>
              </a:buClr>
              <a:buSzPct val="85000"/>
              <a:buNone/>
            </a:pPr>
            <a:r>
              <a:rPr lang="en-US" sz="2200" b="1" dirty="0" smtClean="0">
                <a:solidFill>
                  <a:srgbClr val="7F0055"/>
                </a:solidFill>
              </a:rPr>
              <a:t>return</a:t>
            </a:r>
            <a:r>
              <a:rPr lang="en-US" sz="2200" b="1" dirty="0" smtClean="0">
                <a:solidFill>
                  <a:srgbClr val="000000"/>
                </a:solidFill>
              </a:rPr>
              <a:t> </a:t>
            </a:r>
            <a:r>
              <a:rPr lang="en-US" sz="2200" b="1" dirty="0" smtClean="0">
                <a:solidFill>
                  <a:srgbClr val="0033CC"/>
                </a:solidFill>
              </a:rPr>
              <a:t>c</a:t>
            </a:r>
            <a:r>
              <a:rPr lang="en-US" sz="2200" b="1" dirty="0" smtClean="0">
                <a:solidFill>
                  <a:srgbClr val="000000"/>
                </a:solidFill>
              </a:rPr>
              <a:t>;</a:t>
            </a:r>
          </a:p>
          <a:p>
            <a:pPr marL="674370" lvl="2" indent="0">
              <a:spcBef>
                <a:spcPts val="0"/>
              </a:spcBef>
              <a:buClr>
                <a:srgbClr val="9B2D1F"/>
              </a:buClr>
              <a:buSzPct val="85000"/>
              <a:buNone/>
            </a:pPr>
            <a:r>
              <a:rPr lang="en-US" sz="2400" b="1" dirty="0" smtClean="0">
                <a:solidFill>
                  <a:srgbClr val="000000"/>
                </a:solidFill>
              </a:rPr>
              <a:t>}</a:t>
            </a:r>
          </a:p>
          <a:p>
            <a:pPr marL="1131570" lvl="3" indent="0">
              <a:spcBef>
                <a:spcPts val="0"/>
              </a:spcBef>
              <a:buClr>
                <a:srgbClr val="9B2D1F"/>
              </a:buClr>
              <a:buSzPct val="85000"/>
              <a:buNone/>
            </a:pPr>
            <a:r>
              <a:rPr lang="en-US" b="1" dirty="0" smtClean="0">
                <a:solidFill>
                  <a:srgbClr val="000000"/>
                </a:solidFill>
              </a:rPr>
              <a:t>.</a:t>
            </a:r>
          </a:p>
          <a:p>
            <a:pPr marL="1131570" lvl="3" indent="0">
              <a:spcBef>
                <a:spcPts val="0"/>
              </a:spcBef>
              <a:buClr>
                <a:srgbClr val="9B2D1F"/>
              </a:buClr>
              <a:buSzPct val="85000"/>
              <a:buNone/>
            </a:pPr>
            <a:r>
              <a:rPr lang="en-US" b="1" dirty="0" smtClean="0">
                <a:solidFill>
                  <a:srgbClr val="000000"/>
                </a:solidFill>
              </a:rPr>
              <a:t>.</a:t>
            </a:r>
          </a:p>
          <a:p>
            <a:pPr marL="1131570" lvl="3" indent="0">
              <a:spcBef>
                <a:spcPts val="0"/>
              </a:spcBef>
              <a:buClr>
                <a:srgbClr val="9B2D1F"/>
              </a:buClr>
              <a:buSzPct val="85000"/>
              <a:buNone/>
            </a:pPr>
            <a:r>
              <a:rPr lang="en-US" b="1" dirty="0" smtClean="0">
                <a:solidFill>
                  <a:srgbClr val="000000"/>
                </a:solidFill>
              </a:rPr>
              <a:t>.</a:t>
            </a:r>
            <a:endParaRPr lang="en-US" b="1"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Παράδειγμα Ελέγχου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FC267BB-4DFA-4C2F-B76B-0C91F9896675}" type="slidenum">
              <a:rPr lang="el-GR" sz="1400" smtClean="0">
                <a:solidFill>
                  <a:schemeClr val="tx1"/>
                </a:solidFill>
              </a:rPr>
              <a:t>11</a:t>
            </a:fld>
            <a:endParaRPr lang="el-GR" dirty="0">
              <a:solidFill>
                <a:schemeClr val="tx1"/>
              </a:solidFill>
            </a:endParaRPr>
          </a:p>
        </p:txBody>
      </p:sp>
    </p:spTree>
    <p:extLst>
      <p:ext uri="{BB962C8B-B14F-4D97-AF65-F5344CB8AC3E}">
        <p14:creationId xmlns:p14="http://schemas.microsoft.com/office/powerpoint/2010/main" val="16707539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solidFill>
                  <a:schemeClr val="tx1">
                    <a:lumMod val="75000"/>
                    <a:lumOff val="25000"/>
                  </a:schemeClr>
                </a:solidFill>
              </a:rPr>
              <a:t>3. Δημιουργία μεθόδου </a:t>
            </a:r>
            <a:r>
              <a:rPr lang="el-GR" b="1" i="1" dirty="0" err="1" smtClean="0">
                <a:solidFill>
                  <a:schemeClr val="tx1">
                    <a:lumMod val="75000"/>
                    <a:lumOff val="25000"/>
                  </a:schemeClr>
                </a:solidFill>
              </a:rPr>
              <a:t>triangleType</a:t>
            </a:r>
            <a:r>
              <a:rPr lang="el-GR" b="1" dirty="0" smtClean="0">
                <a:solidFill>
                  <a:schemeClr val="tx1">
                    <a:lumMod val="75000"/>
                    <a:lumOff val="25000"/>
                  </a:schemeClr>
                </a:solidFill>
              </a:rPr>
              <a:t>: Επιστρέφει </a:t>
            </a:r>
            <a:r>
              <a:rPr lang="el-GR" b="1" dirty="0">
                <a:solidFill>
                  <a:schemeClr val="tx1">
                    <a:lumMod val="75000"/>
                    <a:lumOff val="25000"/>
                  </a:schemeClr>
                </a:solidFill>
              </a:rPr>
              <a:t>τον τύπο του τριγώνου</a:t>
            </a:r>
          </a:p>
        </p:txBody>
      </p:sp>
      <p:sp>
        <p:nvSpPr>
          <p:cNvPr id="6" name="Θέση περιεχομένου 1" descr="Συνέχεια κώδικα: Public triangle type, triangle type, άνοιγμα κλείσιμο παρένθεσης, άγκιστρο. Enter, if, παρένθεση a, μικρότερο ή ίσο του 0, διάζευξη, b μικρότερο ή ίσο του 0, διάζευξη, c μικρότερο ή ίσο του 0, κλείσιμο παρένθεσης, άγκιστρο. Enter, return triangle type.not valid. Enter, κλείσιμο αγκίστρου. Enter, int sum = 0. Enter, if, παρένθεση a == b, κλείσιμο παρένθεσης, sum = sum + 1. Enter, if, παρένθεση a == c, sum = sum + 2. Enter, if, παρένθεση b == c, κλείσιμο παρένθεσης, sum = sum + 3. Enter, if, παρένθεση sum == 0, κλείσιμο παρένθεσης, άγκιστρο. Enter, if, παρένθεση a + b, μικρότερο ή ίσο του c, διάζευξη, b + c, μικρότερο ή ίσο του a, διάζευξη, a + c, μικρότερο ή ίσο του b, κλείσιμο παρένθεσης.  Enter, return triangle type.not valid. Enter, else. Enter, return triangle type.scalene. Enter, κλείσιμο αγκίστρου.&#10;"/>
          <p:cNvSpPr>
            <a:spLocks noGrp="1"/>
          </p:cNvSpPr>
          <p:nvPr>
            <p:ph sz="half" idx="1"/>
            <p:custDataLst>
              <p:tags r:id="rId1"/>
            </p:custDataLst>
          </p:nvPr>
        </p:nvSpPr>
        <p:spPr>
          <a:xfrm>
            <a:off x="228600" y="1600200"/>
            <a:ext cx="4648200" cy="4724400"/>
          </a:xfrm>
        </p:spPr>
        <p:txBody>
          <a:bodyPr>
            <a:normAutofit fontScale="92500"/>
          </a:bodyPr>
          <a:lstStyle/>
          <a:p>
            <a:pPr marL="0" lvl="0" indent="0">
              <a:spcBef>
                <a:spcPts val="0"/>
              </a:spcBef>
              <a:buClr>
                <a:srgbClr val="D34817"/>
              </a:buClr>
              <a:buSzPct val="85000"/>
              <a:buNone/>
            </a:pPr>
            <a:r>
              <a:rPr lang="en-US" sz="2600" b="1" dirty="0" smtClean="0">
                <a:solidFill>
                  <a:srgbClr val="7F0055"/>
                </a:solidFill>
              </a:rPr>
              <a:t>public</a:t>
            </a:r>
            <a:r>
              <a:rPr lang="en-US" sz="2600" b="1" dirty="0" smtClean="0">
                <a:solidFill>
                  <a:srgbClr val="000000"/>
                </a:solidFill>
              </a:rPr>
              <a:t> </a:t>
            </a:r>
            <a:r>
              <a:rPr lang="en-US" sz="2600" b="1" dirty="0" err="1" smtClean="0">
                <a:solidFill>
                  <a:srgbClr val="000000"/>
                </a:solidFill>
              </a:rPr>
              <a:t>TriangleType</a:t>
            </a:r>
            <a:r>
              <a:rPr lang="en-US" sz="2600" b="1" dirty="0" smtClean="0">
                <a:solidFill>
                  <a:srgbClr val="000000"/>
                </a:solidFill>
              </a:rPr>
              <a:t> </a:t>
            </a:r>
            <a:r>
              <a:rPr lang="en-US" sz="2600" b="1" dirty="0" err="1" smtClean="0">
                <a:solidFill>
                  <a:srgbClr val="000000"/>
                </a:solidFill>
              </a:rPr>
              <a:t>triangleType</a:t>
            </a:r>
            <a:r>
              <a:rPr lang="en-US" sz="2600" b="1" dirty="0" smtClean="0">
                <a:solidFill>
                  <a:srgbClr val="000000"/>
                </a:solidFill>
              </a:rPr>
              <a:t>() {</a:t>
            </a:r>
            <a:r>
              <a:rPr lang="en-US" sz="2400" b="1" dirty="0" smtClean="0">
                <a:solidFill>
                  <a:srgbClr val="000000"/>
                </a:solidFill>
              </a:rPr>
              <a:t> </a:t>
            </a:r>
          </a:p>
          <a:p>
            <a:pPr marL="400050" lvl="1" indent="0">
              <a:spcBef>
                <a:spcPts val="0"/>
              </a:spcBef>
              <a:buClr>
                <a:srgbClr val="D34817"/>
              </a:buClr>
              <a:buSzPct val="85000"/>
              <a:buNone/>
            </a:pPr>
            <a:r>
              <a:rPr lang="en-US" b="1" dirty="0" smtClean="0">
                <a:solidFill>
                  <a:srgbClr val="7F0055"/>
                </a:solidFill>
              </a:rPr>
              <a:t>if</a:t>
            </a:r>
            <a:r>
              <a:rPr lang="en-US" b="1" dirty="0" smtClean="0">
                <a:solidFill>
                  <a:srgbClr val="000000"/>
                </a:solidFill>
              </a:rPr>
              <a:t> (</a:t>
            </a:r>
            <a:r>
              <a:rPr lang="en-US" b="1" dirty="0" smtClean="0">
                <a:solidFill>
                  <a:srgbClr val="0033CC"/>
                </a:solidFill>
              </a:rPr>
              <a:t>a</a:t>
            </a:r>
            <a:r>
              <a:rPr lang="en-US" b="1" dirty="0" smtClean="0">
                <a:solidFill>
                  <a:srgbClr val="000000"/>
                </a:solidFill>
              </a:rPr>
              <a:t> &lt;= 0 || </a:t>
            </a:r>
            <a:r>
              <a:rPr lang="en-US" b="1" dirty="0" smtClean="0">
                <a:solidFill>
                  <a:srgbClr val="0033CC"/>
                </a:solidFill>
              </a:rPr>
              <a:t>b</a:t>
            </a:r>
            <a:r>
              <a:rPr lang="en-US" b="1" dirty="0" smtClean="0">
                <a:solidFill>
                  <a:srgbClr val="000000"/>
                </a:solidFill>
              </a:rPr>
              <a:t> &lt;= 0 || </a:t>
            </a:r>
            <a:r>
              <a:rPr lang="en-US" b="1" dirty="0" smtClean="0">
                <a:solidFill>
                  <a:srgbClr val="0033CC"/>
                </a:solidFill>
              </a:rPr>
              <a:t>c</a:t>
            </a:r>
            <a:r>
              <a:rPr lang="en-US" b="1" dirty="0" smtClean="0">
                <a:solidFill>
                  <a:srgbClr val="000000"/>
                </a:solidFill>
              </a:rPr>
              <a:t> &lt;= 0) </a:t>
            </a:r>
            <a:r>
              <a:rPr lang="en-US" dirty="0" smtClean="0">
                <a:solidFill>
                  <a:srgbClr val="000000"/>
                </a:solidFill>
              </a:rPr>
              <a:t>{</a:t>
            </a:r>
          </a:p>
          <a:p>
            <a:pPr marL="800100" lvl="2" indent="0">
              <a:spcBef>
                <a:spcPts val="0"/>
              </a:spcBef>
              <a:buClr>
                <a:srgbClr val="D34817"/>
              </a:buClr>
              <a:buSzPct val="85000"/>
              <a:buNone/>
            </a:pPr>
            <a:r>
              <a:rPr lang="en-US" sz="2200" b="1" dirty="0" smtClean="0">
                <a:solidFill>
                  <a:srgbClr val="7F0055"/>
                </a:solidFill>
              </a:rPr>
              <a:t>return</a:t>
            </a:r>
            <a:r>
              <a:rPr lang="en-US" sz="2200" b="1" dirty="0" smtClean="0">
                <a:solidFill>
                  <a:srgbClr val="000000"/>
                </a:solidFill>
              </a:rPr>
              <a:t> </a:t>
            </a:r>
            <a:r>
              <a:rPr lang="en-US" sz="2200" b="1" dirty="0" err="1" smtClean="0">
                <a:solidFill>
                  <a:srgbClr val="000000"/>
                </a:solidFill>
              </a:rPr>
              <a:t>TriangleType.</a:t>
            </a:r>
            <a:r>
              <a:rPr lang="en-US" sz="2200" b="1" i="1" dirty="0" err="1" smtClean="0">
                <a:solidFill>
                  <a:srgbClr val="0033CC"/>
                </a:solidFill>
              </a:rPr>
              <a:t>NotValid</a:t>
            </a:r>
            <a:r>
              <a:rPr lang="en-US" sz="2200" b="1" i="1" dirty="0" smtClean="0">
                <a:solidFill>
                  <a:srgbClr val="000000"/>
                </a:solidFill>
              </a:rPr>
              <a:t>;</a:t>
            </a:r>
          </a:p>
          <a:p>
            <a:pPr marL="400050" lvl="1" indent="0">
              <a:spcBef>
                <a:spcPts val="0"/>
              </a:spcBef>
              <a:buClr>
                <a:srgbClr val="D34817"/>
              </a:buClr>
              <a:buSzPct val="85000"/>
              <a:buNone/>
            </a:pPr>
            <a:r>
              <a:rPr lang="en-US" dirty="0" smtClean="0">
                <a:solidFill>
                  <a:srgbClr val="000000"/>
                </a:solidFill>
              </a:rPr>
              <a:t>}</a:t>
            </a:r>
          </a:p>
          <a:p>
            <a:pPr marL="400050" lvl="1" indent="0">
              <a:spcBef>
                <a:spcPts val="0"/>
              </a:spcBef>
              <a:buClr>
                <a:srgbClr val="D34817"/>
              </a:buClr>
              <a:buSzPct val="85000"/>
              <a:buNone/>
            </a:pPr>
            <a:r>
              <a:rPr lang="en-US" b="1" dirty="0" err="1" smtClean="0">
                <a:solidFill>
                  <a:srgbClr val="7F0055"/>
                </a:solidFill>
              </a:rPr>
              <a:t>int</a:t>
            </a:r>
            <a:r>
              <a:rPr lang="en-US" b="1" dirty="0" smtClean="0">
                <a:solidFill>
                  <a:srgbClr val="000000"/>
                </a:solidFill>
              </a:rPr>
              <a:t> sum = 0;</a:t>
            </a:r>
          </a:p>
          <a:p>
            <a:pPr marL="400050" lvl="1" indent="0">
              <a:spcBef>
                <a:spcPts val="0"/>
              </a:spcBef>
              <a:buClr>
                <a:srgbClr val="D34817"/>
              </a:buClr>
              <a:buSzPct val="85000"/>
              <a:buNone/>
            </a:pPr>
            <a:r>
              <a:rPr lang="en-US" b="1" dirty="0" smtClean="0">
                <a:solidFill>
                  <a:srgbClr val="7F0055"/>
                </a:solidFill>
              </a:rPr>
              <a:t>if</a:t>
            </a:r>
            <a:r>
              <a:rPr lang="en-US" b="1" dirty="0" smtClean="0">
                <a:solidFill>
                  <a:srgbClr val="000000"/>
                </a:solidFill>
              </a:rPr>
              <a:t> (</a:t>
            </a:r>
            <a:r>
              <a:rPr lang="en-US" b="1" dirty="0" smtClean="0">
                <a:solidFill>
                  <a:srgbClr val="0033CC"/>
                </a:solidFill>
              </a:rPr>
              <a:t>a</a:t>
            </a:r>
            <a:r>
              <a:rPr lang="en-US" b="1" dirty="0" smtClean="0">
                <a:solidFill>
                  <a:srgbClr val="000000"/>
                </a:solidFill>
              </a:rPr>
              <a:t> == </a:t>
            </a:r>
            <a:r>
              <a:rPr lang="en-US" b="1" dirty="0" smtClean="0">
                <a:solidFill>
                  <a:srgbClr val="0033CC"/>
                </a:solidFill>
              </a:rPr>
              <a:t>b</a:t>
            </a:r>
            <a:r>
              <a:rPr lang="en-US" b="1" dirty="0" smtClean="0">
                <a:solidFill>
                  <a:srgbClr val="000000"/>
                </a:solidFill>
              </a:rPr>
              <a:t>) </a:t>
            </a:r>
            <a:r>
              <a:rPr lang="en-US" dirty="0" smtClean="0">
                <a:solidFill>
                  <a:srgbClr val="000000"/>
                </a:solidFill>
              </a:rPr>
              <a:t>sum = sum + 1;</a:t>
            </a:r>
          </a:p>
          <a:p>
            <a:pPr marL="400050" lvl="1" indent="0">
              <a:spcBef>
                <a:spcPts val="0"/>
              </a:spcBef>
              <a:buClr>
                <a:srgbClr val="D34817"/>
              </a:buClr>
              <a:buSzPct val="85000"/>
              <a:buNone/>
            </a:pPr>
            <a:r>
              <a:rPr lang="en-US" b="1" dirty="0" smtClean="0">
                <a:solidFill>
                  <a:srgbClr val="7F0055"/>
                </a:solidFill>
              </a:rPr>
              <a:t>if</a:t>
            </a:r>
            <a:r>
              <a:rPr lang="en-US" b="1" dirty="0" smtClean="0">
                <a:solidFill>
                  <a:srgbClr val="000000"/>
                </a:solidFill>
              </a:rPr>
              <a:t> (</a:t>
            </a:r>
            <a:r>
              <a:rPr lang="en-US" b="1" dirty="0" smtClean="0">
                <a:solidFill>
                  <a:srgbClr val="0033CC"/>
                </a:solidFill>
              </a:rPr>
              <a:t>a</a:t>
            </a:r>
            <a:r>
              <a:rPr lang="en-US" b="1" dirty="0" smtClean="0">
                <a:solidFill>
                  <a:srgbClr val="000000"/>
                </a:solidFill>
              </a:rPr>
              <a:t> == </a:t>
            </a:r>
            <a:r>
              <a:rPr lang="en-US" b="1" dirty="0" smtClean="0">
                <a:solidFill>
                  <a:srgbClr val="0033CC"/>
                </a:solidFill>
              </a:rPr>
              <a:t>c</a:t>
            </a:r>
            <a:r>
              <a:rPr lang="en-US" b="1" dirty="0" smtClean="0">
                <a:solidFill>
                  <a:srgbClr val="000000"/>
                </a:solidFill>
              </a:rPr>
              <a:t>) </a:t>
            </a:r>
            <a:r>
              <a:rPr lang="en-US" dirty="0" smtClean="0">
                <a:solidFill>
                  <a:srgbClr val="000000"/>
                </a:solidFill>
              </a:rPr>
              <a:t>sum = sum + 2;</a:t>
            </a:r>
          </a:p>
          <a:p>
            <a:pPr marL="400050" lvl="1" indent="0">
              <a:spcBef>
                <a:spcPts val="0"/>
              </a:spcBef>
              <a:buClr>
                <a:srgbClr val="D34817"/>
              </a:buClr>
              <a:buSzPct val="85000"/>
              <a:buNone/>
            </a:pPr>
            <a:r>
              <a:rPr lang="en-US" b="1" dirty="0" smtClean="0">
                <a:solidFill>
                  <a:srgbClr val="7F0055"/>
                </a:solidFill>
              </a:rPr>
              <a:t>if</a:t>
            </a:r>
            <a:r>
              <a:rPr lang="en-US" b="1" dirty="0" smtClean="0">
                <a:solidFill>
                  <a:srgbClr val="000000"/>
                </a:solidFill>
              </a:rPr>
              <a:t> (</a:t>
            </a:r>
            <a:r>
              <a:rPr lang="en-US" b="1" dirty="0" smtClean="0">
                <a:solidFill>
                  <a:srgbClr val="0033CC"/>
                </a:solidFill>
              </a:rPr>
              <a:t>b</a:t>
            </a:r>
            <a:r>
              <a:rPr lang="en-US" b="1" dirty="0" smtClean="0">
                <a:solidFill>
                  <a:srgbClr val="000000"/>
                </a:solidFill>
              </a:rPr>
              <a:t> == </a:t>
            </a:r>
            <a:r>
              <a:rPr lang="en-US" b="1" dirty="0" smtClean="0">
                <a:solidFill>
                  <a:srgbClr val="0033CC"/>
                </a:solidFill>
              </a:rPr>
              <a:t>c</a:t>
            </a:r>
            <a:r>
              <a:rPr lang="en-US" b="1" dirty="0" smtClean="0">
                <a:solidFill>
                  <a:srgbClr val="000000"/>
                </a:solidFill>
              </a:rPr>
              <a:t>) </a:t>
            </a:r>
            <a:r>
              <a:rPr lang="en-US" dirty="0" smtClean="0">
                <a:solidFill>
                  <a:srgbClr val="000000"/>
                </a:solidFill>
              </a:rPr>
              <a:t>sum = sum + 3;</a:t>
            </a:r>
          </a:p>
          <a:p>
            <a:pPr marL="400050" lvl="1" indent="0">
              <a:spcBef>
                <a:spcPts val="0"/>
              </a:spcBef>
              <a:buClr>
                <a:srgbClr val="D34817"/>
              </a:buClr>
              <a:buSzPct val="85000"/>
              <a:buNone/>
            </a:pPr>
            <a:r>
              <a:rPr lang="en-US" b="1" dirty="0" smtClean="0">
                <a:solidFill>
                  <a:srgbClr val="7F0055"/>
                </a:solidFill>
              </a:rPr>
              <a:t>if</a:t>
            </a:r>
            <a:r>
              <a:rPr lang="en-US" b="1" dirty="0" smtClean="0">
                <a:solidFill>
                  <a:srgbClr val="000000"/>
                </a:solidFill>
              </a:rPr>
              <a:t> (sum == 0) </a:t>
            </a:r>
            <a:r>
              <a:rPr lang="en-US" dirty="0" smtClean="0">
                <a:solidFill>
                  <a:srgbClr val="000000"/>
                </a:solidFill>
              </a:rPr>
              <a:t>{</a:t>
            </a:r>
          </a:p>
          <a:p>
            <a:pPr marL="800100" lvl="2" indent="0">
              <a:spcBef>
                <a:spcPts val="0"/>
              </a:spcBef>
              <a:buClr>
                <a:srgbClr val="D34817"/>
              </a:buClr>
              <a:buSzPct val="85000"/>
              <a:buNone/>
            </a:pPr>
            <a:r>
              <a:rPr lang="en-US" sz="2200" b="1" dirty="0" smtClean="0">
                <a:solidFill>
                  <a:srgbClr val="7F0055"/>
                </a:solidFill>
              </a:rPr>
              <a:t>if</a:t>
            </a:r>
            <a:r>
              <a:rPr lang="en-US" sz="2200" b="1" dirty="0" smtClean="0">
                <a:solidFill>
                  <a:srgbClr val="000000"/>
                </a:solidFill>
              </a:rPr>
              <a:t> (</a:t>
            </a:r>
            <a:r>
              <a:rPr lang="en-US" sz="2200" b="1" dirty="0" err="1" smtClean="0">
                <a:solidFill>
                  <a:srgbClr val="0033CC"/>
                </a:solidFill>
              </a:rPr>
              <a:t>a</a:t>
            </a:r>
            <a:r>
              <a:rPr lang="en-US" sz="2200" b="1" dirty="0" err="1" smtClean="0">
                <a:solidFill>
                  <a:srgbClr val="000000"/>
                </a:solidFill>
              </a:rPr>
              <a:t>+</a:t>
            </a:r>
            <a:r>
              <a:rPr lang="en-US" sz="2200" b="1" dirty="0" err="1" smtClean="0">
                <a:solidFill>
                  <a:srgbClr val="0033CC"/>
                </a:solidFill>
              </a:rPr>
              <a:t>b</a:t>
            </a:r>
            <a:r>
              <a:rPr lang="en-US" sz="2200" b="1" dirty="0" smtClean="0">
                <a:solidFill>
                  <a:srgbClr val="000000"/>
                </a:solidFill>
              </a:rPr>
              <a:t>&lt;=</a:t>
            </a:r>
            <a:r>
              <a:rPr lang="en-US" sz="2200" b="1" dirty="0" smtClean="0">
                <a:solidFill>
                  <a:srgbClr val="0033CC"/>
                </a:solidFill>
              </a:rPr>
              <a:t>c</a:t>
            </a:r>
            <a:r>
              <a:rPr lang="en-US" sz="2200" b="1" dirty="0" smtClean="0">
                <a:solidFill>
                  <a:srgbClr val="000000"/>
                </a:solidFill>
              </a:rPr>
              <a:t> || </a:t>
            </a:r>
            <a:r>
              <a:rPr lang="en-US" sz="2200" b="1" dirty="0" err="1" smtClean="0">
                <a:solidFill>
                  <a:srgbClr val="0033CC"/>
                </a:solidFill>
              </a:rPr>
              <a:t>b</a:t>
            </a:r>
            <a:r>
              <a:rPr lang="en-US" sz="2200" b="1" dirty="0" err="1" smtClean="0">
                <a:solidFill>
                  <a:srgbClr val="000000"/>
                </a:solidFill>
              </a:rPr>
              <a:t>+</a:t>
            </a:r>
            <a:r>
              <a:rPr lang="en-US" sz="2200" b="1" dirty="0" err="1" smtClean="0">
                <a:solidFill>
                  <a:srgbClr val="0033CC"/>
                </a:solidFill>
              </a:rPr>
              <a:t>c</a:t>
            </a:r>
            <a:r>
              <a:rPr lang="en-US" sz="2200" b="1" dirty="0" smtClean="0">
                <a:solidFill>
                  <a:srgbClr val="000000"/>
                </a:solidFill>
              </a:rPr>
              <a:t>&lt;=</a:t>
            </a:r>
            <a:r>
              <a:rPr lang="en-US" sz="2200" b="1" dirty="0" smtClean="0">
                <a:solidFill>
                  <a:srgbClr val="0033CC"/>
                </a:solidFill>
              </a:rPr>
              <a:t>a</a:t>
            </a:r>
            <a:r>
              <a:rPr lang="en-US" sz="2200" b="1" dirty="0" smtClean="0">
                <a:solidFill>
                  <a:srgbClr val="000000"/>
                </a:solidFill>
              </a:rPr>
              <a:t> || </a:t>
            </a:r>
            <a:r>
              <a:rPr lang="en-US" sz="2200" b="1" dirty="0" err="1" smtClean="0">
                <a:solidFill>
                  <a:srgbClr val="0000C0"/>
                </a:solidFill>
              </a:rPr>
              <a:t>a</a:t>
            </a:r>
            <a:r>
              <a:rPr lang="en-US" sz="2200" b="1" dirty="0" err="1" smtClean="0">
                <a:solidFill>
                  <a:srgbClr val="000000"/>
                </a:solidFill>
              </a:rPr>
              <a:t>+</a:t>
            </a:r>
            <a:r>
              <a:rPr lang="en-US" sz="2200" b="1" dirty="0" err="1" smtClean="0">
                <a:solidFill>
                  <a:srgbClr val="0033CC"/>
                </a:solidFill>
              </a:rPr>
              <a:t>c</a:t>
            </a:r>
            <a:r>
              <a:rPr lang="en-US" sz="2200" b="1" dirty="0" smtClean="0">
                <a:solidFill>
                  <a:srgbClr val="000000"/>
                </a:solidFill>
              </a:rPr>
              <a:t>&lt;= </a:t>
            </a:r>
            <a:r>
              <a:rPr lang="en-US" sz="2200" b="1" dirty="0" smtClean="0">
                <a:solidFill>
                  <a:srgbClr val="0033CC"/>
                </a:solidFill>
              </a:rPr>
              <a:t>b</a:t>
            </a:r>
            <a:r>
              <a:rPr lang="en-US" sz="2200" b="1" dirty="0" smtClean="0">
                <a:solidFill>
                  <a:srgbClr val="000000"/>
                </a:solidFill>
              </a:rPr>
              <a:t>)</a:t>
            </a:r>
          </a:p>
          <a:p>
            <a:pPr marL="1257300" lvl="3" indent="0">
              <a:spcBef>
                <a:spcPts val="0"/>
              </a:spcBef>
              <a:buClr>
                <a:srgbClr val="D34817"/>
              </a:buClr>
              <a:buSzPct val="85000"/>
              <a:buNone/>
            </a:pPr>
            <a:r>
              <a:rPr lang="en-US" sz="2200" b="1" dirty="0" smtClean="0">
                <a:solidFill>
                  <a:srgbClr val="7F0055"/>
                </a:solidFill>
              </a:rPr>
              <a:t>return</a:t>
            </a:r>
            <a:r>
              <a:rPr lang="en-US" sz="2200" b="1" dirty="0" smtClean="0">
                <a:solidFill>
                  <a:srgbClr val="000000"/>
                </a:solidFill>
              </a:rPr>
              <a:t> </a:t>
            </a:r>
            <a:r>
              <a:rPr lang="en-US" sz="2200" b="1" dirty="0" err="1" smtClean="0">
                <a:solidFill>
                  <a:srgbClr val="000000"/>
                </a:solidFill>
              </a:rPr>
              <a:t>TriangleType.</a:t>
            </a:r>
            <a:r>
              <a:rPr lang="en-US" sz="2200" b="1" i="1" dirty="0" err="1" smtClean="0">
                <a:solidFill>
                  <a:srgbClr val="0033CC"/>
                </a:solidFill>
              </a:rPr>
              <a:t>NotValid</a:t>
            </a:r>
            <a:r>
              <a:rPr lang="en-US" sz="2200" b="1" i="1" dirty="0" smtClean="0">
                <a:solidFill>
                  <a:srgbClr val="000000"/>
                </a:solidFill>
              </a:rPr>
              <a:t>;</a:t>
            </a:r>
          </a:p>
          <a:p>
            <a:pPr marL="800100" lvl="2" indent="0">
              <a:spcBef>
                <a:spcPts val="0"/>
              </a:spcBef>
              <a:buClr>
                <a:srgbClr val="D34817"/>
              </a:buClr>
              <a:buSzPct val="85000"/>
              <a:buNone/>
            </a:pPr>
            <a:r>
              <a:rPr lang="en-US" sz="2200" b="1" dirty="0" smtClean="0">
                <a:solidFill>
                  <a:srgbClr val="7F0055"/>
                </a:solidFill>
              </a:rPr>
              <a:t>else</a:t>
            </a:r>
          </a:p>
          <a:p>
            <a:pPr marL="1257300" lvl="3" indent="0">
              <a:spcBef>
                <a:spcPts val="0"/>
              </a:spcBef>
              <a:buClr>
                <a:srgbClr val="D34817"/>
              </a:buClr>
              <a:buSzPct val="85000"/>
              <a:buNone/>
            </a:pPr>
            <a:r>
              <a:rPr lang="en-US" sz="2200" b="1" dirty="0" smtClean="0">
                <a:solidFill>
                  <a:srgbClr val="7F0055"/>
                </a:solidFill>
              </a:rPr>
              <a:t>return</a:t>
            </a:r>
            <a:r>
              <a:rPr lang="en-US" sz="2200" b="1" dirty="0" smtClean="0">
                <a:solidFill>
                  <a:srgbClr val="000000"/>
                </a:solidFill>
              </a:rPr>
              <a:t> </a:t>
            </a:r>
            <a:r>
              <a:rPr lang="en-US" sz="2200" b="1" dirty="0" err="1" smtClean="0">
                <a:solidFill>
                  <a:srgbClr val="000000"/>
                </a:solidFill>
              </a:rPr>
              <a:t>TriangleType.</a:t>
            </a:r>
            <a:r>
              <a:rPr lang="en-US" sz="2200" b="1" i="1" dirty="0" err="1" smtClean="0">
                <a:solidFill>
                  <a:srgbClr val="0033CC"/>
                </a:solidFill>
              </a:rPr>
              <a:t>Scalene</a:t>
            </a:r>
            <a:r>
              <a:rPr lang="en-US" sz="2200" b="1" i="1" dirty="0" smtClean="0">
                <a:solidFill>
                  <a:srgbClr val="000000"/>
                </a:solidFill>
              </a:rPr>
              <a:t>;</a:t>
            </a:r>
          </a:p>
          <a:p>
            <a:pPr marL="400050" lvl="1" indent="0">
              <a:spcBef>
                <a:spcPts val="0"/>
              </a:spcBef>
              <a:buClr>
                <a:srgbClr val="D34817"/>
              </a:buClr>
              <a:buSzPct val="85000"/>
              <a:buNone/>
            </a:pPr>
            <a:r>
              <a:rPr lang="en-US" dirty="0" smtClean="0">
                <a:solidFill>
                  <a:srgbClr val="000000"/>
                </a:solidFill>
              </a:rPr>
              <a:t>}</a:t>
            </a:r>
            <a:endParaRPr lang="en-US" dirty="0">
              <a:solidFill>
                <a:srgbClr val="000000"/>
              </a:solidFill>
            </a:endParaRPr>
          </a:p>
        </p:txBody>
      </p:sp>
      <p:sp>
        <p:nvSpPr>
          <p:cNvPr id="7" name="Θέση περιεχομένου 2" descr="Συνέχεια κώδικα: if, παρένθεση sum μεγαλύτερο του 3, κλείσιμο παρένθεσης, return triangle type.equilateral. Enter, else if, παρένθεση, sum == 1, σύζευξη, a + b, μεγαλύτερο του c, κλείσιμο παρένθεσης, return triangle type.isosceles. Enter, else if,  παρένθεση, sum == 2, σύζευξη, a + c, μεγαλύτερο του b, κλείσιμο παρένθεσης, return triangle type.isosceles. Enter, else if,  παρένθεση, sum == 3, σύζευξη, b + c, μεγαλύτερο του a, κλείσιμο παρένθεσης, return triangle type.isosceles. Enter, return triangle type.not valid. Enter, κλείσιμο αγκίστρου."/>
          <p:cNvSpPr>
            <a:spLocks noGrp="1"/>
          </p:cNvSpPr>
          <p:nvPr>
            <p:ph sz="half" idx="2"/>
            <p:custDataLst>
              <p:tags r:id="rId2"/>
            </p:custDataLst>
          </p:nvPr>
        </p:nvSpPr>
        <p:spPr>
          <a:xfrm>
            <a:off x="5029200" y="1600200"/>
            <a:ext cx="3962400" cy="4724400"/>
          </a:xfrm>
        </p:spPr>
        <p:txBody>
          <a:bodyPr>
            <a:noAutofit/>
          </a:bodyPr>
          <a:lstStyle/>
          <a:p>
            <a:pPr marL="274320" lvl="1" indent="0">
              <a:spcBef>
                <a:spcPts val="0"/>
              </a:spcBef>
              <a:spcAft>
                <a:spcPts val="1200"/>
              </a:spcAft>
              <a:buClr>
                <a:srgbClr val="9B2D1F"/>
              </a:buClr>
              <a:buSzPct val="85000"/>
              <a:buNone/>
            </a:pPr>
            <a:r>
              <a:rPr lang="en-US" sz="2200" b="1" dirty="0" smtClean="0">
                <a:solidFill>
                  <a:srgbClr val="7F0055"/>
                </a:solidFill>
              </a:rPr>
              <a:t>if</a:t>
            </a:r>
            <a:r>
              <a:rPr lang="en-US" sz="2200" b="1" dirty="0" smtClean="0">
                <a:solidFill>
                  <a:srgbClr val="000000"/>
                </a:solidFill>
              </a:rPr>
              <a:t> (sum &gt; 3) </a:t>
            </a:r>
            <a:r>
              <a:rPr lang="en-US" sz="2200" b="1" dirty="0" smtClean="0">
                <a:solidFill>
                  <a:srgbClr val="7F0055"/>
                </a:solidFill>
              </a:rPr>
              <a:t>return</a:t>
            </a:r>
            <a:r>
              <a:rPr lang="en-US" sz="2200" b="1" dirty="0" smtClean="0">
                <a:solidFill>
                  <a:srgbClr val="000000"/>
                </a:solidFill>
              </a:rPr>
              <a:t> </a:t>
            </a:r>
            <a:r>
              <a:rPr lang="en-US" sz="2200" b="1" dirty="0" err="1" smtClean="0">
                <a:solidFill>
                  <a:srgbClr val="000000"/>
                </a:solidFill>
              </a:rPr>
              <a:t>TriangleType.</a:t>
            </a:r>
            <a:r>
              <a:rPr lang="en-US" sz="2200" b="1" i="1" dirty="0" err="1" smtClean="0">
                <a:solidFill>
                  <a:srgbClr val="0033CC"/>
                </a:solidFill>
              </a:rPr>
              <a:t>Equilateral</a:t>
            </a:r>
            <a:r>
              <a:rPr lang="en-US" sz="2200" b="1" i="1" dirty="0" smtClean="0">
                <a:solidFill>
                  <a:srgbClr val="000000"/>
                </a:solidFill>
              </a:rPr>
              <a:t>;</a:t>
            </a:r>
          </a:p>
          <a:p>
            <a:pPr marL="274320" lvl="1" indent="0">
              <a:spcBef>
                <a:spcPts val="0"/>
              </a:spcBef>
              <a:buClr>
                <a:srgbClr val="9B2D1F"/>
              </a:buClr>
              <a:buSzPct val="85000"/>
              <a:buNone/>
            </a:pPr>
            <a:r>
              <a:rPr lang="en-US" sz="2200" b="1" dirty="0" smtClean="0">
                <a:solidFill>
                  <a:srgbClr val="7F0055"/>
                </a:solidFill>
              </a:rPr>
              <a:t>else</a:t>
            </a:r>
            <a:r>
              <a:rPr lang="en-US" sz="2200" b="1" dirty="0" smtClean="0">
                <a:solidFill>
                  <a:srgbClr val="000000"/>
                </a:solidFill>
              </a:rPr>
              <a:t> </a:t>
            </a:r>
            <a:r>
              <a:rPr lang="en-US" sz="2200" b="1" dirty="0" smtClean="0">
                <a:solidFill>
                  <a:srgbClr val="7F0055"/>
                </a:solidFill>
              </a:rPr>
              <a:t>if</a:t>
            </a:r>
            <a:r>
              <a:rPr lang="en-US" sz="2200" b="1" dirty="0" smtClean="0">
                <a:solidFill>
                  <a:srgbClr val="000000"/>
                </a:solidFill>
              </a:rPr>
              <a:t> (sum == 1 &amp;&amp; </a:t>
            </a:r>
            <a:r>
              <a:rPr lang="en-US" sz="2200" b="1" dirty="0" err="1" smtClean="0">
                <a:solidFill>
                  <a:srgbClr val="0000C0"/>
                </a:solidFill>
              </a:rPr>
              <a:t>a</a:t>
            </a:r>
            <a:r>
              <a:rPr lang="en-US" sz="2200" b="1" dirty="0" err="1" smtClean="0">
                <a:solidFill>
                  <a:srgbClr val="000000"/>
                </a:solidFill>
              </a:rPr>
              <a:t>+</a:t>
            </a:r>
            <a:r>
              <a:rPr lang="en-US" sz="2200" b="1" dirty="0" err="1" smtClean="0">
                <a:solidFill>
                  <a:srgbClr val="0033CC"/>
                </a:solidFill>
              </a:rPr>
              <a:t>b</a:t>
            </a:r>
            <a:r>
              <a:rPr lang="en-US" sz="2200" b="1" dirty="0" smtClean="0">
                <a:solidFill>
                  <a:srgbClr val="000000"/>
                </a:solidFill>
              </a:rPr>
              <a:t> &gt; </a:t>
            </a:r>
            <a:r>
              <a:rPr lang="en-US" sz="2200" b="1" dirty="0" smtClean="0">
                <a:solidFill>
                  <a:srgbClr val="0033CC"/>
                </a:solidFill>
              </a:rPr>
              <a:t>c</a:t>
            </a:r>
            <a:r>
              <a:rPr lang="en-US" sz="2200" b="1" dirty="0" smtClean="0">
                <a:solidFill>
                  <a:srgbClr val="000000"/>
                </a:solidFill>
              </a:rPr>
              <a:t>) </a:t>
            </a:r>
          </a:p>
          <a:p>
            <a:pPr marL="274320" lvl="1" indent="0">
              <a:spcBef>
                <a:spcPts val="0"/>
              </a:spcBef>
              <a:spcAft>
                <a:spcPts val="1200"/>
              </a:spcAft>
              <a:buClr>
                <a:srgbClr val="9B2D1F"/>
              </a:buClr>
              <a:buSzPct val="85000"/>
              <a:buNone/>
            </a:pPr>
            <a:r>
              <a:rPr lang="en-US" sz="2200" b="1" dirty="0" smtClean="0">
                <a:solidFill>
                  <a:srgbClr val="7F0055"/>
                </a:solidFill>
              </a:rPr>
              <a:t>return</a:t>
            </a:r>
            <a:r>
              <a:rPr lang="en-US" sz="2200" b="1" dirty="0" smtClean="0">
                <a:solidFill>
                  <a:srgbClr val="000000"/>
                </a:solidFill>
              </a:rPr>
              <a:t> </a:t>
            </a:r>
            <a:r>
              <a:rPr lang="en-US" sz="2200" b="1" dirty="0" err="1" smtClean="0">
                <a:solidFill>
                  <a:srgbClr val="000000"/>
                </a:solidFill>
              </a:rPr>
              <a:t>TriangleType.</a:t>
            </a:r>
            <a:r>
              <a:rPr lang="en-US" sz="2200" b="1" i="1" dirty="0" err="1" smtClean="0">
                <a:solidFill>
                  <a:srgbClr val="0033CC"/>
                </a:solidFill>
              </a:rPr>
              <a:t>Isosceles</a:t>
            </a:r>
            <a:r>
              <a:rPr lang="en-US" sz="2200" b="1" i="1" dirty="0" smtClean="0">
                <a:solidFill>
                  <a:srgbClr val="000000"/>
                </a:solidFill>
              </a:rPr>
              <a:t>;</a:t>
            </a:r>
          </a:p>
          <a:p>
            <a:pPr marL="274320" lvl="1" indent="0">
              <a:spcBef>
                <a:spcPts val="0"/>
              </a:spcBef>
              <a:buClr>
                <a:srgbClr val="9B2D1F"/>
              </a:buClr>
              <a:buSzPct val="85000"/>
              <a:buNone/>
            </a:pPr>
            <a:r>
              <a:rPr lang="en-US" sz="2200" b="1" dirty="0" smtClean="0">
                <a:solidFill>
                  <a:srgbClr val="7F0055"/>
                </a:solidFill>
              </a:rPr>
              <a:t>else</a:t>
            </a:r>
            <a:r>
              <a:rPr lang="en-US" sz="2200" b="1" dirty="0" smtClean="0">
                <a:solidFill>
                  <a:srgbClr val="000000"/>
                </a:solidFill>
              </a:rPr>
              <a:t> </a:t>
            </a:r>
            <a:r>
              <a:rPr lang="en-US" sz="2200" b="1" dirty="0" smtClean="0">
                <a:solidFill>
                  <a:srgbClr val="7F0055"/>
                </a:solidFill>
              </a:rPr>
              <a:t>if</a:t>
            </a:r>
            <a:r>
              <a:rPr lang="en-US" sz="2200" b="1" dirty="0" smtClean="0">
                <a:solidFill>
                  <a:srgbClr val="000000"/>
                </a:solidFill>
              </a:rPr>
              <a:t> (sum == 2 &amp;&amp; </a:t>
            </a:r>
            <a:r>
              <a:rPr lang="en-US" sz="2200" b="1" dirty="0" err="1" smtClean="0">
                <a:solidFill>
                  <a:srgbClr val="0033CC"/>
                </a:solidFill>
              </a:rPr>
              <a:t>a</a:t>
            </a:r>
            <a:r>
              <a:rPr lang="en-US" sz="2200" b="1" dirty="0" err="1" smtClean="0">
                <a:solidFill>
                  <a:srgbClr val="000000"/>
                </a:solidFill>
              </a:rPr>
              <a:t>+</a:t>
            </a:r>
            <a:r>
              <a:rPr lang="en-US" sz="2200" b="1" dirty="0" err="1" smtClean="0">
                <a:solidFill>
                  <a:srgbClr val="0033CC"/>
                </a:solidFill>
              </a:rPr>
              <a:t>c</a:t>
            </a:r>
            <a:r>
              <a:rPr lang="en-US" sz="2200" b="1" dirty="0" smtClean="0">
                <a:solidFill>
                  <a:srgbClr val="000000"/>
                </a:solidFill>
              </a:rPr>
              <a:t> &gt; </a:t>
            </a:r>
            <a:r>
              <a:rPr lang="en-US" sz="2200" b="1" dirty="0" smtClean="0">
                <a:solidFill>
                  <a:srgbClr val="0033CC"/>
                </a:solidFill>
              </a:rPr>
              <a:t>b</a:t>
            </a:r>
            <a:r>
              <a:rPr lang="en-US" sz="2200" b="1" dirty="0" smtClean="0">
                <a:solidFill>
                  <a:srgbClr val="000000"/>
                </a:solidFill>
              </a:rPr>
              <a:t>) </a:t>
            </a:r>
          </a:p>
          <a:p>
            <a:pPr marL="274320" lvl="1" indent="0">
              <a:spcBef>
                <a:spcPts val="0"/>
              </a:spcBef>
              <a:spcAft>
                <a:spcPts val="1200"/>
              </a:spcAft>
              <a:buClr>
                <a:srgbClr val="9B2D1F"/>
              </a:buClr>
              <a:buSzPct val="85000"/>
              <a:buNone/>
            </a:pPr>
            <a:r>
              <a:rPr lang="en-US" sz="2200" b="1" dirty="0" smtClean="0">
                <a:solidFill>
                  <a:srgbClr val="7F0055"/>
                </a:solidFill>
              </a:rPr>
              <a:t>return</a:t>
            </a:r>
            <a:r>
              <a:rPr lang="en-US" sz="2200" b="1" dirty="0" smtClean="0">
                <a:solidFill>
                  <a:srgbClr val="000000"/>
                </a:solidFill>
              </a:rPr>
              <a:t> </a:t>
            </a:r>
            <a:r>
              <a:rPr lang="en-US" sz="2200" b="1" dirty="0" err="1" smtClean="0">
                <a:solidFill>
                  <a:srgbClr val="000000"/>
                </a:solidFill>
              </a:rPr>
              <a:t>TriangleType.</a:t>
            </a:r>
            <a:r>
              <a:rPr lang="en-US" sz="2200" b="1" i="1" dirty="0" err="1" smtClean="0">
                <a:solidFill>
                  <a:srgbClr val="0033CC"/>
                </a:solidFill>
              </a:rPr>
              <a:t>Isosceles</a:t>
            </a:r>
            <a:r>
              <a:rPr lang="en-US" sz="2200" b="1" i="1" dirty="0" smtClean="0">
                <a:solidFill>
                  <a:srgbClr val="000000"/>
                </a:solidFill>
              </a:rPr>
              <a:t>;</a:t>
            </a:r>
          </a:p>
          <a:p>
            <a:pPr marL="274320" lvl="1" indent="0">
              <a:spcBef>
                <a:spcPts val="0"/>
              </a:spcBef>
              <a:buClr>
                <a:srgbClr val="9B2D1F"/>
              </a:buClr>
              <a:buSzPct val="85000"/>
              <a:buNone/>
            </a:pPr>
            <a:r>
              <a:rPr lang="en-US" sz="2200" b="1" dirty="0" smtClean="0">
                <a:solidFill>
                  <a:srgbClr val="7F0055"/>
                </a:solidFill>
              </a:rPr>
              <a:t>else</a:t>
            </a:r>
            <a:r>
              <a:rPr lang="en-US" sz="2200" b="1" dirty="0" smtClean="0">
                <a:solidFill>
                  <a:srgbClr val="000000"/>
                </a:solidFill>
              </a:rPr>
              <a:t> </a:t>
            </a:r>
            <a:r>
              <a:rPr lang="en-US" sz="2200" b="1" dirty="0" smtClean="0">
                <a:solidFill>
                  <a:srgbClr val="7F0055"/>
                </a:solidFill>
              </a:rPr>
              <a:t>if</a:t>
            </a:r>
            <a:r>
              <a:rPr lang="en-US" sz="2200" b="1" dirty="0" smtClean="0">
                <a:solidFill>
                  <a:srgbClr val="000000"/>
                </a:solidFill>
              </a:rPr>
              <a:t> (sum == 3 &amp;&amp; </a:t>
            </a:r>
            <a:r>
              <a:rPr lang="en-US" sz="2200" b="1" dirty="0" err="1" smtClean="0">
                <a:solidFill>
                  <a:srgbClr val="0000C0"/>
                </a:solidFill>
              </a:rPr>
              <a:t>b</a:t>
            </a:r>
            <a:r>
              <a:rPr lang="en-US" sz="2200" b="1" dirty="0" err="1" smtClean="0">
                <a:solidFill>
                  <a:srgbClr val="000000"/>
                </a:solidFill>
              </a:rPr>
              <a:t>+</a:t>
            </a:r>
            <a:r>
              <a:rPr lang="en-US" sz="2200" b="1" dirty="0" err="1" smtClean="0">
                <a:solidFill>
                  <a:srgbClr val="0033CC"/>
                </a:solidFill>
              </a:rPr>
              <a:t>c</a:t>
            </a:r>
            <a:r>
              <a:rPr lang="en-US" sz="2200" b="1" dirty="0" smtClean="0">
                <a:solidFill>
                  <a:srgbClr val="000000"/>
                </a:solidFill>
              </a:rPr>
              <a:t> &gt; </a:t>
            </a:r>
            <a:r>
              <a:rPr lang="en-US" sz="2200" b="1" dirty="0" smtClean="0">
                <a:solidFill>
                  <a:srgbClr val="0033CC"/>
                </a:solidFill>
              </a:rPr>
              <a:t>a</a:t>
            </a:r>
            <a:r>
              <a:rPr lang="en-US" sz="2200" b="1" dirty="0" smtClean="0">
                <a:solidFill>
                  <a:srgbClr val="000000"/>
                </a:solidFill>
              </a:rPr>
              <a:t>) </a:t>
            </a:r>
          </a:p>
          <a:p>
            <a:pPr marL="274320" lvl="1" indent="0">
              <a:spcBef>
                <a:spcPts val="0"/>
              </a:spcBef>
              <a:spcAft>
                <a:spcPts val="1800"/>
              </a:spcAft>
              <a:buClr>
                <a:srgbClr val="9B2D1F"/>
              </a:buClr>
              <a:buSzPct val="85000"/>
              <a:buNone/>
            </a:pPr>
            <a:r>
              <a:rPr lang="en-US" sz="2200" b="1" dirty="0" smtClean="0">
                <a:solidFill>
                  <a:srgbClr val="7F0055"/>
                </a:solidFill>
              </a:rPr>
              <a:t>return</a:t>
            </a:r>
            <a:r>
              <a:rPr lang="en-US" sz="2200" b="1" dirty="0" smtClean="0">
                <a:solidFill>
                  <a:srgbClr val="000000"/>
                </a:solidFill>
              </a:rPr>
              <a:t> </a:t>
            </a:r>
            <a:r>
              <a:rPr lang="en-US" sz="2200" b="1" dirty="0" err="1" smtClean="0">
                <a:solidFill>
                  <a:srgbClr val="000000"/>
                </a:solidFill>
              </a:rPr>
              <a:t>TriangleType.</a:t>
            </a:r>
            <a:r>
              <a:rPr lang="en-US" sz="2200" b="1" i="1" dirty="0" err="1" smtClean="0">
                <a:solidFill>
                  <a:srgbClr val="0033CC"/>
                </a:solidFill>
              </a:rPr>
              <a:t>Isosceles</a:t>
            </a:r>
            <a:r>
              <a:rPr lang="en-US" sz="2200" b="1" i="1" dirty="0" smtClean="0">
                <a:solidFill>
                  <a:srgbClr val="000000"/>
                </a:solidFill>
              </a:rPr>
              <a:t>;</a:t>
            </a:r>
            <a:endParaRPr lang="en-US" sz="2200" dirty="0" smtClean="0">
              <a:solidFill>
                <a:prstClr val="black"/>
              </a:solidFill>
            </a:endParaRPr>
          </a:p>
          <a:p>
            <a:pPr marL="274320" lvl="1" indent="0">
              <a:spcBef>
                <a:spcPts val="0"/>
              </a:spcBef>
              <a:spcAft>
                <a:spcPts val="2400"/>
              </a:spcAft>
              <a:buClr>
                <a:srgbClr val="9B2D1F"/>
              </a:buClr>
              <a:buSzPct val="85000"/>
              <a:buNone/>
            </a:pPr>
            <a:r>
              <a:rPr lang="en-US" sz="2200" b="1" dirty="0" smtClean="0">
                <a:solidFill>
                  <a:srgbClr val="7F0055"/>
                </a:solidFill>
              </a:rPr>
              <a:t>return</a:t>
            </a:r>
            <a:r>
              <a:rPr lang="en-US" sz="2200" b="1" dirty="0" smtClean="0">
                <a:solidFill>
                  <a:srgbClr val="000000"/>
                </a:solidFill>
              </a:rPr>
              <a:t> </a:t>
            </a:r>
            <a:r>
              <a:rPr lang="en-US" sz="2200" b="1" dirty="0" err="1" smtClean="0">
                <a:solidFill>
                  <a:srgbClr val="000000"/>
                </a:solidFill>
              </a:rPr>
              <a:t>TriangleType.</a:t>
            </a:r>
            <a:r>
              <a:rPr lang="en-US" sz="2200" b="1" i="1" dirty="0" err="1" smtClean="0">
                <a:solidFill>
                  <a:srgbClr val="0033CC"/>
                </a:solidFill>
              </a:rPr>
              <a:t>NotValid</a:t>
            </a:r>
            <a:r>
              <a:rPr lang="en-US" sz="2200" b="1" i="1" dirty="0" smtClean="0">
                <a:solidFill>
                  <a:srgbClr val="000000"/>
                </a:solidFill>
              </a:rPr>
              <a:t>;</a:t>
            </a:r>
          </a:p>
          <a:p>
            <a:pPr marL="0" lvl="0" indent="0">
              <a:spcBef>
                <a:spcPts val="0"/>
              </a:spcBef>
              <a:buClr>
                <a:srgbClr val="D34817"/>
              </a:buClr>
              <a:buSzPct val="85000"/>
              <a:buNone/>
            </a:pPr>
            <a:r>
              <a:rPr lang="en-US" sz="2400" b="1" dirty="0" smtClean="0">
                <a:solidFill>
                  <a:srgbClr val="000000"/>
                </a:solidFill>
              </a:rPr>
              <a:t>}</a:t>
            </a:r>
            <a:endParaRPr lang="en-US" sz="2400" b="1" dirty="0">
              <a:solidFill>
                <a:srgbClr val="0070C0"/>
              </a:solidFill>
              <a:cs typeface="Courier New" pitchFamily="49" charset="0"/>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Παράδειγμα Ελέγχου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FC267BB-4DFA-4C2F-B76B-0C91F9896675}" type="slidenum">
              <a:rPr lang="el-GR" sz="1400" smtClean="0">
                <a:solidFill>
                  <a:schemeClr val="tx1"/>
                </a:solidFill>
              </a:rPr>
              <a:t>12</a:t>
            </a:fld>
            <a:endParaRPr lang="el-GR" sz="1400" dirty="0">
              <a:solidFill>
                <a:schemeClr val="tx1"/>
              </a:solidFill>
            </a:endParaRPr>
          </a:p>
        </p:txBody>
      </p:sp>
    </p:spTree>
    <p:extLst>
      <p:ext uri="{BB962C8B-B14F-4D97-AF65-F5344CB8AC3E}">
        <p14:creationId xmlns:p14="http://schemas.microsoft.com/office/powerpoint/2010/main" val="35361554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4000" b="1" dirty="0">
                <a:solidFill>
                  <a:schemeClr val="tx1">
                    <a:lumMod val="75000"/>
                    <a:lumOff val="25000"/>
                  </a:schemeClr>
                </a:solidFill>
              </a:rPr>
              <a:t>4. Δημιουργία μεθόδου </a:t>
            </a:r>
            <a:r>
              <a:rPr lang="en-US" sz="4000" b="1" i="1" dirty="0" smtClean="0">
                <a:solidFill>
                  <a:schemeClr val="tx1">
                    <a:lumMod val="75000"/>
                    <a:lumOff val="25000"/>
                  </a:schemeClr>
                </a:solidFill>
              </a:rPr>
              <a:t>area</a:t>
            </a:r>
            <a:r>
              <a:rPr lang="el-GR" sz="4000" b="1" dirty="0" smtClean="0">
                <a:solidFill>
                  <a:schemeClr val="tx1">
                    <a:lumMod val="75000"/>
                    <a:lumOff val="25000"/>
                  </a:schemeClr>
                </a:solidFill>
              </a:rPr>
              <a:t>: Επιστρέφει </a:t>
            </a:r>
            <a:r>
              <a:rPr lang="el-GR" sz="4000" b="1" dirty="0">
                <a:solidFill>
                  <a:schemeClr val="tx1">
                    <a:lumMod val="75000"/>
                    <a:lumOff val="25000"/>
                  </a:schemeClr>
                </a:solidFill>
              </a:rPr>
              <a:t>το</a:t>
            </a:r>
            <a:r>
              <a:rPr lang="en-US" sz="4000" b="1" dirty="0">
                <a:solidFill>
                  <a:schemeClr val="tx1">
                    <a:lumMod val="75000"/>
                    <a:lumOff val="25000"/>
                  </a:schemeClr>
                </a:solidFill>
              </a:rPr>
              <a:t> </a:t>
            </a:r>
            <a:r>
              <a:rPr lang="el-GR" sz="4000" b="1" dirty="0">
                <a:solidFill>
                  <a:schemeClr val="tx1">
                    <a:lumMod val="75000"/>
                    <a:lumOff val="25000"/>
                  </a:schemeClr>
                </a:solidFill>
              </a:rPr>
              <a:t>εμβαδό του τριγώνου</a:t>
            </a:r>
          </a:p>
        </p:txBody>
      </p:sp>
      <p:sp>
        <p:nvSpPr>
          <p:cNvPr id="3" name="Θέση περιεχομένου 1" descr="Συνέχεια κώδικα: // υπολογισμός του εμβαδού ενός τριγώνου από τις 3 πλευρές του. Enter, public double area, άνοιγμα κλείσιμο παρένθεσης,  throws exception, άγκιστρο. Enter, if, παρένθεση, triangle type, άνοιγμα κλείσιμο παρένθεσης, == triangle type.not valid, κλείσιμο παρένθεσης. Enter, throw new exception, παρένθεση, εισαγωγικά not a valid triangle, εισαγωγικά, κλείσιμο παρένθεσης. Enter, double s =  παρένθεση, a + b + c, κλείσιμο παρένθεσης, / 2. Enter, return math.sqrt, παρένθεση s * παρένθεση s -a, κλείσιμο παρένεθσης, * παρένθεση s -b, κλείσιμο παρένθεσης, * παρένθεση s -c, κλείσιμο παρένθεσης, κλείσιμο παρένθεσης. Enter, κλείσιμο αγκίστρου.  Enter, κλείσιμο αγκίστρου, // τέλος της κλάσης triangle. &#10;"/>
          <p:cNvSpPr>
            <a:spLocks noGrp="1"/>
          </p:cNvSpPr>
          <p:nvPr>
            <p:ph idx="1"/>
          </p:nvPr>
        </p:nvSpPr>
        <p:spPr bwMode="gray"/>
        <p:txBody>
          <a:bodyPr>
            <a:normAutofit/>
          </a:bodyPr>
          <a:lstStyle/>
          <a:p>
            <a:pPr marL="1131570" lvl="3" indent="0">
              <a:spcBef>
                <a:spcPts val="0"/>
              </a:spcBef>
              <a:spcAft>
                <a:spcPts val="600"/>
              </a:spcAft>
              <a:buClr>
                <a:srgbClr val="9B2D1F"/>
              </a:buClr>
              <a:buSzPct val="85000"/>
              <a:buNone/>
            </a:pPr>
            <a:r>
              <a:rPr lang="el-GR" sz="2800" dirty="0">
                <a:solidFill>
                  <a:srgbClr val="336600"/>
                </a:solidFill>
              </a:rPr>
              <a:t>//Υπολογισμός του </a:t>
            </a:r>
            <a:r>
              <a:rPr lang="el-GR" sz="2800" dirty="0" smtClean="0">
                <a:solidFill>
                  <a:srgbClr val="336600"/>
                </a:solidFill>
              </a:rPr>
              <a:t>εμβαδού</a:t>
            </a:r>
            <a:endParaRPr lang="en-US" sz="2800" dirty="0">
              <a:solidFill>
                <a:srgbClr val="336600"/>
              </a:solidFill>
            </a:endParaRPr>
          </a:p>
          <a:p>
            <a:pPr marL="1131570" lvl="3" indent="0">
              <a:spcBef>
                <a:spcPts val="0"/>
              </a:spcBef>
              <a:spcAft>
                <a:spcPts val="1800"/>
              </a:spcAft>
              <a:buClr>
                <a:srgbClr val="9B2D1F"/>
              </a:buClr>
              <a:buSzPct val="85000"/>
              <a:buNone/>
            </a:pPr>
            <a:r>
              <a:rPr lang="en-US" sz="2800" dirty="0">
                <a:solidFill>
                  <a:srgbClr val="336600"/>
                </a:solidFill>
              </a:rPr>
              <a:t>//</a:t>
            </a:r>
            <a:r>
              <a:rPr lang="el-GR" sz="2800" dirty="0">
                <a:solidFill>
                  <a:srgbClr val="336600"/>
                </a:solidFill>
              </a:rPr>
              <a:t>ενός τριγώνου από τις 3 πλευρές </a:t>
            </a:r>
            <a:r>
              <a:rPr lang="el-GR" sz="2800" dirty="0" smtClean="0">
                <a:solidFill>
                  <a:srgbClr val="336600"/>
                </a:solidFill>
              </a:rPr>
              <a:t>του</a:t>
            </a:r>
          </a:p>
          <a:p>
            <a:pPr marL="1131570" lvl="3" indent="0">
              <a:spcBef>
                <a:spcPts val="0"/>
              </a:spcBef>
              <a:buClr>
                <a:srgbClr val="9B2D1F"/>
              </a:buClr>
              <a:buSzPct val="85000"/>
              <a:buNone/>
            </a:pPr>
            <a:r>
              <a:rPr lang="en-US" sz="2800" b="1" dirty="0" smtClean="0">
                <a:solidFill>
                  <a:srgbClr val="7F0055"/>
                </a:solidFill>
              </a:rPr>
              <a:t>public</a:t>
            </a:r>
            <a:r>
              <a:rPr lang="en-US" sz="2800" b="1" dirty="0" smtClean="0">
                <a:solidFill>
                  <a:srgbClr val="000000"/>
                </a:solidFill>
              </a:rPr>
              <a:t> </a:t>
            </a:r>
            <a:r>
              <a:rPr lang="en-US" sz="2800" b="1" dirty="0">
                <a:solidFill>
                  <a:srgbClr val="7F0055"/>
                </a:solidFill>
              </a:rPr>
              <a:t>double</a:t>
            </a:r>
            <a:r>
              <a:rPr lang="en-US" sz="2800" b="1" dirty="0">
                <a:solidFill>
                  <a:srgbClr val="000000"/>
                </a:solidFill>
              </a:rPr>
              <a:t> area() </a:t>
            </a:r>
            <a:r>
              <a:rPr lang="en-US" sz="2800" b="1" dirty="0">
                <a:solidFill>
                  <a:srgbClr val="7F0055"/>
                </a:solidFill>
              </a:rPr>
              <a:t>throws</a:t>
            </a:r>
            <a:r>
              <a:rPr lang="en-US" sz="2800" b="1" dirty="0">
                <a:solidFill>
                  <a:srgbClr val="000000"/>
                </a:solidFill>
              </a:rPr>
              <a:t> Exception </a:t>
            </a:r>
            <a:r>
              <a:rPr lang="en-US" sz="2800" b="1" dirty="0" smtClean="0">
                <a:solidFill>
                  <a:srgbClr val="000000"/>
                </a:solidFill>
              </a:rPr>
              <a:t>{</a:t>
            </a:r>
            <a:endParaRPr lang="el-GR" sz="2800" b="1" dirty="0" smtClean="0">
              <a:solidFill>
                <a:srgbClr val="000000"/>
              </a:solidFill>
            </a:endParaRPr>
          </a:p>
          <a:p>
            <a:pPr marL="2045970" lvl="5" indent="0">
              <a:spcBef>
                <a:spcPts val="0"/>
              </a:spcBef>
              <a:spcAft>
                <a:spcPts val="600"/>
              </a:spcAft>
              <a:buClr>
                <a:srgbClr val="9B2D1F"/>
              </a:buClr>
              <a:buSzPct val="85000"/>
              <a:buNone/>
            </a:pPr>
            <a:r>
              <a:rPr lang="fr-FR" b="1" dirty="0" smtClean="0">
                <a:solidFill>
                  <a:srgbClr val="7F0055"/>
                </a:solidFill>
              </a:rPr>
              <a:t>if</a:t>
            </a:r>
            <a:r>
              <a:rPr lang="fr-FR" b="1" dirty="0" smtClean="0">
                <a:solidFill>
                  <a:srgbClr val="000000"/>
                </a:solidFill>
              </a:rPr>
              <a:t> </a:t>
            </a:r>
            <a:r>
              <a:rPr lang="fr-FR" b="1" dirty="0">
                <a:solidFill>
                  <a:srgbClr val="000000"/>
                </a:solidFill>
              </a:rPr>
              <a:t>(</a:t>
            </a:r>
            <a:r>
              <a:rPr lang="fr-FR" b="1" dirty="0" err="1">
                <a:solidFill>
                  <a:srgbClr val="000000"/>
                </a:solidFill>
              </a:rPr>
              <a:t>triangleType</a:t>
            </a:r>
            <a:r>
              <a:rPr lang="fr-FR" b="1" dirty="0">
                <a:solidFill>
                  <a:srgbClr val="000000"/>
                </a:solidFill>
              </a:rPr>
              <a:t>()==</a:t>
            </a:r>
            <a:r>
              <a:rPr lang="fr-FR" b="1" dirty="0" err="1">
                <a:solidFill>
                  <a:srgbClr val="000000"/>
                </a:solidFill>
              </a:rPr>
              <a:t>TriangleType.</a:t>
            </a:r>
            <a:r>
              <a:rPr lang="fr-FR" b="1" i="1" dirty="0" err="1">
                <a:solidFill>
                  <a:srgbClr val="0033CC"/>
                </a:solidFill>
              </a:rPr>
              <a:t>NotValid</a:t>
            </a:r>
            <a:r>
              <a:rPr lang="fr-FR" b="1" i="1" dirty="0">
                <a:solidFill>
                  <a:srgbClr val="000000"/>
                </a:solidFill>
              </a:rPr>
              <a:t>) </a:t>
            </a:r>
            <a:endParaRPr lang="el-GR" b="1" i="1" dirty="0" smtClean="0">
              <a:solidFill>
                <a:srgbClr val="000000"/>
              </a:solidFill>
            </a:endParaRPr>
          </a:p>
          <a:p>
            <a:pPr marL="2045970" lvl="5" indent="0">
              <a:spcBef>
                <a:spcPts val="0"/>
              </a:spcBef>
              <a:spcAft>
                <a:spcPts val="600"/>
              </a:spcAft>
              <a:buClr>
                <a:srgbClr val="9B2D1F"/>
              </a:buClr>
              <a:buSzPct val="85000"/>
              <a:buNone/>
            </a:pPr>
            <a:r>
              <a:rPr lang="en-US" b="1" dirty="0" smtClean="0">
                <a:solidFill>
                  <a:srgbClr val="7F0055"/>
                </a:solidFill>
              </a:rPr>
              <a:t>throw</a:t>
            </a:r>
            <a:r>
              <a:rPr lang="en-US" b="1" dirty="0" smtClean="0">
                <a:solidFill>
                  <a:srgbClr val="000000"/>
                </a:solidFill>
              </a:rPr>
              <a:t> </a:t>
            </a:r>
            <a:r>
              <a:rPr lang="en-US" b="1" dirty="0">
                <a:solidFill>
                  <a:srgbClr val="7F0055"/>
                </a:solidFill>
              </a:rPr>
              <a:t>new</a:t>
            </a:r>
            <a:r>
              <a:rPr lang="en-US" b="1" dirty="0">
                <a:solidFill>
                  <a:srgbClr val="000000"/>
                </a:solidFill>
              </a:rPr>
              <a:t> Exception(</a:t>
            </a:r>
            <a:r>
              <a:rPr lang="en-US" b="1" dirty="0"/>
              <a:t>"</a:t>
            </a:r>
            <a:r>
              <a:rPr lang="en-US" b="1" dirty="0">
                <a:solidFill>
                  <a:srgbClr val="0033CC"/>
                </a:solidFill>
              </a:rPr>
              <a:t>Not a valid triangle</a:t>
            </a:r>
            <a:r>
              <a:rPr lang="en-US" b="1" dirty="0" smtClean="0"/>
              <a:t>"</a:t>
            </a:r>
            <a:r>
              <a:rPr lang="en-US" b="1" dirty="0" smtClean="0">
                <a:solidFill>
                  <a:srgbClr val="000000"/>
                </a:solidFill>
              </a:rPr>
              <a:t>);</a:t>
            </a:r>
            <a:endParaRPr lang="el-GR" b="1" dirty="0" smtClean="0">
              <a:solidFill>
                <a:srgbClr val="000000"/>
              </a:solidFill>
            </a:endParaRPr>
          </a:p>
          <a:p>
            <a:pPr marL="2045970" lvl="5" indent="0">
              <a:spcBef>
                <a:spcPts val="0"/>
              </a:spcBef>
              <a:spcAft>
                <a:spcPts val="600"/>
              </a:spcAft>
              <a:buClr>
                <a:srgbClr val="9B2D1F"/>
              </a:buClr>
              <a:buSzPct val="85000"/>
              <a:buNone/>
            </a:pPr>
            <a:r>
              <a:rPr lang="fr-FR" b="1" dirty="0" smtClean="0">
                <a:solidFill>
                  <a:srgbClr val="7F0055"/>
                </a:solidFill>
              </a:rPr>
              <a:t>double</a:t>
            </a:r>
            <a:r>
              <a:rPr lang="fr-FR" b="1" dirty="0" smtClean="0">
                <a:solidFill>
                  <a:srgbClr val="000000"/>
                </a:solidFill>
              </a:rPr>
              <a:t> </a:t>
            </a:r>
            <a:r>
              <a:rPr lang="fr-FR" b="1" dirty="0">
                <a:solidFill>
                  <a:srgbClr val="000000"/>
                </a:solidFill>
              </a:rPr>
              <a:t>s = (</a:t>
            </a:r>
            <a:r>
              <a:rPr lang="fr-FR" b="1" dirty="0" err="1">
                <a:solidFill>
                  <a:srgbClr val="0033CC"/>
                </a:solidFill>
              </a:rPr>
              <a:t>a</a:t>
            </a:r>
            <a:r>
              <a:rPr lang="fr-FR" b="1" dirty="0" err="1">
                <a:solidFill>
                  <a:srgbClr val="000000"/>
                </a:solidFill>
              </a:rPr>
              <a:t>+</a:t>
            </a:r>
            <a:r>
              <a:rPr lang="fr-FR" b="1" dirty="0" err="1">
                <a:solidFill>
                  <a:srgbClr val="0033CC"/>
                </a:solidFill>
              </a:rPr>
              <a:t>b</a:t>
            </a:r>
            <a:r>
              <a:rPr lang="fr-FR" b="1" dirty="0" err="1">
                <a:solidFill>
                  <a:srgbClr val="000000"/>
                </a:solidFill>
              </a:rPr>
              <a:t>+</a:t>
            </a:r>
            <a:r>
              <a:rPr lang="fr-FR" b="1" dirty="0" err="1">
                <a:solidFill>
                  <a:srgbClr val="0033CC"/>
                </a:solidFill>
              </a:rPr>
              <a:t>c</a:t>
            </a:r>
            <a:r>
              <a:rPr lang="fr-FR" b="1" dirty="0">
                <a:solidFill>
                  <a:srgbClr val="000000"/>
                </a:solidFill>
              </a:rPr>
              <a:t>) / </a:t>
            </a:r>
            <a:r>
              <a:rPr lang="fr-FR" b="1" dirty="0" smtClean="0">
                <a:solidFill>
                  <a:srgbClr val="000000"/>
                </a:solidFill>
              </a:rPr>
              <a:t>2;</a:t>
            </a:r>
            <a:endParaRPr lang="el-GR" b="1" dirty="0" smtClean="0">
              <a:solidFill>
                <a:srgbClr val="000000"/>
              </a:solidFill>
            </a:endParaRPr>
          </a:p>
          <a:p>
            <a:pPr marL="2045970" lvl="5" indent="0">
              <a:spcBef>
                <a:spcPts val="0"/>
              </a:spcBef>
              <a:spcAft>
                <a:spcPts val="600"/>
              </a:spcAft>
              <a:buClr>
                <a:srgbClr val="9B2D1F"/>
              </a:buClr>
              <a:buSzPct val="85000"/>
              <a:buNone/>
            </a:pPr>
            <a:r>
              <a:rPr lang="en-US" b="1" dirty="0" smtClean="0">
                <a:solidFill>
                  <a:srgbClr val="7F0055"/>
                </a:solidFill>
              </a:rPr>
              <a:t>return</a:t>
            </a:r>
            <a:r>
              <a:rPr lang="en-US" b="1" dirty="0" smtClean="0">
                <a:solidFill>
                  <a:srgbClr val="000000"/>
                </a:solidFill>
              </a:rPr>
              <a:t> </a:t>
            </a:r>
            <a:r>
              <a:rPr lang="en-US" b="1" dirty="0" err="1">
                <a:solidFill>
                  <a:srgbClr val="000000"/>
                </a:solidFill>
              </a:rPr>
              <a:t>Math.</a:t>
            </a:r>
            <a:r>
              <a:rPr lang="en-US" b="1" i="1" dirty="0" err="1">
                <a:solidFill>
                  <a:srgbClr val="000000"/>
                </a:solidFill>
              </a:rPr>
              <a:t>sqrt</a:t>
            </a:r>
            <a:r>
              <a:rPr lang="en-US" b="1" i="1" dirty="0">
                <a:solidFill>
                  <a:srgbClr val="000000"/>
                </a:solidFill>
              </a:rPr>
              <a:t>(s*(s-</a:t>
            </a:r>
            <a:r>
              <a:rPr lang="en-US" b="1" i="1" dirty="0">
                <a:solidFill>
                  <a:srgbClr val="0033CC"/>
                </a:solidFill>
              </a:rPr>
              <a:t>a</a:t>
            </a:r>
            <a:r>
              <a:rPr lang="en-US" b="1" i="1" dirty="0">
                <a:solidFill>
                  <a:srgbClr val="000000"/>
                </a:solidFill>
              </a:rPr>
              <a:t>)*(s-</a:t>
            </a:r>
            <a:r>
              <a:rPr lang="en-US" b="1" i="1" dirty="0">
                <a:solidFill>
                  <a:srgbClr val="0033CC"/>
                </a:solidFill>
              </a:rPr>
              <a:t>b</a:t>
            </a:r>
            <a:r>
              <a:rPr lang="en-US" b="1" i="1" dirty="0">
                <a:solidFill>
                  <a:srgbClr val="000000"/>
                </a:solidFill>
              </a:rPr>
              <a:t>)*(s-</a:t>
            </a:r>
            <a:r>
              <a:rPr lang="en-US" b="1" i="1" dirty="0">
                <a:solidFill>
                  <a:srgbClr val="0033CC"/>
                </a:solidFill>
              </a:rPr>
              <a:t>c</a:t>
            </a:r>
            <a:r>
              <a:rPr lang="en-US" b="1" i="1" dirty="0" smtClean="0">
                <a:solidFill>
                  <a:srgbClr val="000000"/>
                </a:solidFill>
              </a:rPr>
              <a:t>));</a:t>
            </a:r>
            <a:endParaRPr lang="el-GR" b="1" i="1" dirty="0">
              <a:solidFill>
                <a:srgbClr val="000000"/>
              </a:solidFill>
            </a:endParaRPr>
          </a:p>
          <a:p>
            <a:pPr marL="1131570" lvl="3" indent="0">
              <a:spcBef>
                <a:spcPts val="0"/>
              </a:spcBef>
              <a:spcAft>
                <a:spcPts val="1200"/>
              </a:spcAft>
              <a:buClr>
                <a:srgbClr val="9B2D1F"/>
              </a:buClr>
              <a:buSzPct val="85000"/>
              <a:buNone/>
            </a:pPr>
            <a:r>
              <a:rPr lang="el-GR" sz="2800" dirty="0" smtClean="0">
                <a:solidFill>
                  <a:srgbClr val="000000"/>
                </a:solidFill>
              </a:rPr>
              <a:t>}</a:t>
            </a:r>
          </a:p>
          <a:p>
            <a:pPr marL="0" indent="-125730">
              <a:spcBef>
                <a:spcPts val="0"/>
              </a:spcBef>
              <a:buClr>
                <a:srgbClr val="9B2D1F"/>
              </a:buClr>
              <a:buSzPct val="85000"/>
              <a:buNone/>
            </a:pPr>
            <a:r>
              <a:rPr lang="el-GR" dirty="0" smtClean="0">
                <a:solidFill>
                  <a:srgbClr val="000000"/>
                </a:solidFill>
              </a:rPr>
              <a:t>} </a:t>
            </a:r>
            <a:r>
              <a:rPr lang="el-GR" dirty="0">
                <a:solidFill>
                  <a:srgbClr val="336600"/>
                </a:solidFill>
              </a:rPr>
              <a:t>//Τέλος της κλάσης </a:t>
            </a:r>
            <a:r>
              <a:rPr lang="fr-FR" i="1" dirty="0" smtClean="0">
                <a:solidFill>
                  <a:srgbClr val="336600"/>
                </a:solidFill>
              </a:rPr>
              <a:t>Triangle</a:t>
            </a:r>
            <a:endParaRPr lang="fr-FR" b="1" i="1" dirty="0">
              <a:solidFill>
                <a:srgbClr val="336600"/>
              </a:solidFill>
              <a:cs typeface="Courier New" pitchFamily="49" charset="0"/>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Παράδειγμα Ελέγχου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FC267BB-4DFA-4C2F-B76B-0C91F9896675}" type="slidenum">
              <a:rPr lang="el-GR" sz="1400" smtClean="0">
                <a:solidFill>
                  <a:schemeClr val="tx1"/>
                </a:solidFill>
              </a:rPr>
              <a:t>13</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4541728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75000"/>
                    <a:lumOff val="25000"/>
                  </a:schemeClr>
                </a:solidFill>
              </a:rPr>
              <a:t>Επεξεργασία: </a:t>
            </a:r>
            <a:r>
              <a:rPr lang="el-GR" sz="2000" dirty="0" err="1" smtClean="0">
                <a:solidFill>
                  <a:schemeClr val="tx1">
                    <a:lumMod val="75000"/>
                    <a:lumOff val="25000"/>
                  </a:schemeClr>
                </a:solidFill>
              </a:rPr>
              <a:t>Σοφιανίδου</a:t>
            </a:r>
            <a:r>
              <a:rPr lang="el-GR" sz="2000" dirty="0" smtClean="0">
                <a:solidFill>
                  <a:schemeClr val="tx1">
                    <a:lumMod val="75000"/>
                    <a:lumOff val="25000"/>
                  </a:schemeClr>
                </a:solidFill>
              </a:rPr>
              <a:t> Γεωργία</a:t>
            </a:r>
            <a:endParaRPr lang="el-GR" sz="2000" dirty="0">
              <a:solidFill>
                <a:schemeClr val="tx1">
                  <a:lumMod val="75000"/>
                  <a:lumOff val="25000"/>
                </a:schemeClr>
              </a:solidFill>
            </a:endParaRPr>
          </a:p>
        </p:txBody>
      </p:sp>
      <p:pic>
        <p:nvPicPr>
          <p:cNvPr id="8" name="Εικόνα 1" descr=" Λογότυπο για Άδειες χρήσης Creative Commons, B Y, S A. ">
            <a:hlinkClick r:id="rId3" tooltip="Μετάβαση στην Άδεια Χρήσης"/>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1598047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r>
              <a:rPr lang="el-GR" altLang="el-GR" b="1" dirty="0" smtClean="0">
                <a:latin typeface="Calibri" panose="020F0502020204030204" pitchFamily="34" charset="0"/>
              </a:rPr>
              <a:t>Άδειες χρήσης </a:t>
            </a:r>
            <a:endParaRPr lang="el-GR" altLang="el-GR" dirty="0" smtClean="0">
              <a:latin typeface="Calibri" panose="020F0502020204030204" pitchFamily="34" charset="0"/>
            </a:endParaRPr>
          </a:p>
        </p:txBody>
      </p:sp>
      <p:sp>
        <p:nvSpPr>
          <p:cNvPr id="3075" name="Θέση περιεχομένου 1"/>
          <p:cNvSpPr>
            <a:spLocks noGrp="1"/>
          </p:cNvSpPr>
          <p:nvPr>
            <p:ph idx="1"/>
          </p:nvPr>
        </p:nvSpPr>
        <p:spPr/>
        <p:txBody>
          <a:bodyPr/>
          <a:lstStyle/>
          <a:p>
            <a:pPr>
              <a:spcBef>
                <a:spcPct val="0"/>
              </a:spcBef>
              <a:spcAft>
                <a:spcPts val="1200"/>
              </a:spcAft>
            </a:pPr>
            <a:r>
              <a:rPr lang="el-GR" altLang="el-GR" sz="2800" dirty="0" smtClean="0">
                <a:latin typeface="Calibri" panose="020F0502020204030204" pitchFamily="34" charset="0"/>
              </a:rPr>
              <a:t>Το παρόν εκπαιδευτικό υλικό υπόκειται στην παρακάτω άδεια χρήσης </a:t>
            </a:r>
            <a:r>
              <a:rPr lang="en-US" altLang="el-GR" sz="2800" dirty="0" smtClean="0">
                <a:latin typeface="Calibri" panose="020F0502020204030204" pitchFamily="34" charset="0"/>
              </a:rPr>
              <a:t>Creative Commons</a:t>
            </a:r>
            <a:r>
              <a:rPr lang="el-GR" altLang="el-GR" sz="2800" dirty="0" smtClean="0">
                <a:latin typeface="Calibri" panose="020F0502020204030204" pitchFamily="34" charset="0"/>
              </a:rPr>
              <a:t> (</a:t>
            </a:r>
            <a:r>
              <a:rPr lang="en-US" altLang="el-GR" sz="2800" dirty="0" smtClean="0">
                <a:latin typeface="Calibri" panose="020F0502020204030204" pitchFamily="34" charset="0"/>
              </a:rPr>
              <a:t>C C)</a:t>
            </a:r>
            <a:r>
              <a:rPr lang="el-GR" altLang="el-GR" sz="2800" dirty="0" smtClean="0">
                <a:latin typeface="Calibri" panose="020F0502020204030204" pitchFamily="34" charset="0"/>
              </a:rPr>
              <a:t>: </a:t>
            </a:r>
            <a:r>
              <a:rPr lang="el-GR" altLang="el-GR" sz="2400" b="1" dirty="0" smtClean="0">
                <a:latin typeface="Calibri" panose="020F0502020204030204" pitchFamily="34" charset="0"/>
              </a:rPr>
              <a:t>Αναφορά δημιουργού</a:t>
            </a:r>
            <a:r>
              <a:rPr lang="en-US" altLang="el-GR" sz="2400" b="1" dirty="0" smtClean="0">
                <a:latin typeface="Calibri" panose="020F0502020204030204" pitchFamily="34" charset="0"/>
              </a:rPr>
              <a:t> (B</a:t>
            </a:r>
            <a:r>
              <a:rPr lang="el-GR" altLang="el-GR" sz="2400" b="1" dirty="0" smtClean="0">
                <a:latin typeface="Calibri" panose="020F0502020204030204" pitchFamily="34" charset="0"/>
              </a:rPr>
              <a:t> </a:t>
            </a:r>
            <a:r>
              <a:rPr lang="en-US" altLang="el-GR" sz="2400" b="1" dirty="0" smtClean="0">
                <a:latin typeface="Calibri" panose="020F0502020204030204" pitchFamily="34" charset="0"/>
              </a:rPr>
              <a:t>Y)</a:t>
            </a:r>
            <a:r>
              <a:rPr lang="en-US" altLang="el-GR" sz="2400" dirty="0" smtClean="0">
                <a:latin typeface="Calibri" panose="020F0502020204030204" pitchFamily="34" charset="0"/>
              </a:rPr>
              <a:t>,</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Παρόμοια Διανομή</a:t>
            </a:r>
            <a:r>
              <a:rPr lang="en-US" altLang="el-GR" sz="2400" b="1" dirty="0" smtClean="0">
                <a:latin typeface="Calibri" panose="020F0502020204030204" pitchFamily="34" charset="0"/>
              </a:rPr>
              <a:t> (S A)</a:t>
            </a:r>
            <a:r>
              <a:rPr lang="en-US" altLang="el-GR" sz="2400" dirty="0" smtClean="0">
                <a:latin typeface="Calibri" panose="020F0502020204030204" pitchFamily="34" charset="0"/>
              </a:rPr>
              <a:t>,</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3.0</a:t>
            </a:r>
            <a:r>
              <a:rPr lang="en-US" altLang="el-GR" sz="2400" b="1" dirty="0" smtClean="0">
                <a:latin typeface="Calibri" panose="020F0502020204030204" pitchFamily="34" charset="0"/>
              </a:rPr>
              <a:t>,</a:t>
            </a:r>
            <a:r>
              <a:rPr lang="el-GR" altLang="el-GR" sz="2400" b="1" dirty="0" smtClean="0">
                <a:latin typeface="Calibri" panose="020F0502020204030204" pitchFamily="34" charset="0"/>
              </a:rPr>
              <a:t> Μη εισαγόμενο</a:t>
            </a:r>
            <a:r>
              <a:rPr lang="en-US" altLang="el-GR" sz="2400" b="1" dirty="0" smtClean="0">
                <a:latin typeface="Calibri" panose="020F0502020204030204" pitchFamily="34" charset="0"/>
              </a:rPr>
              <a:t>.</a:t>
            </a:r>
            <a:r>
              <a:rPr lang="en-US" altLang="el-GR" sz="2400" dirty="0" smtClean="0">
                <a:latin typeface="Calibri" panose="020F0502020204030204" pitchFamily="34" charset="0"/>
              </a:rPr>
              <a:t> </a:t>
            </a:r>
            <a:endParaRPr lang="el-GR" altLang="el-GR" sz="2400" dirty="0" smtClean="0">
              <a:latin typeface="Calibri" panose="020F0502020204030204" pitchFamily="34" charset="0"/>
            </a:endParaRPr>
          </a:p>
          <a:p>
            <a:r>
              <a:rPr lang="el-GR" altLang="el-GR" sz="2800" dirty="0" smtClean="0">
                <a:latin typeface="Calibri" panose="020F0502020204030204" pitchFamily="34" charset="0"/>
              </a:rPr>
              <a:t>Για εκπαιδευτικό υλικό, όπως εικόνες, που υπόκειται σε άλλου τύπου άδειας χρήσης, η άδεια χρήσης αναφέρεται ρητώς. </a:t>
            </a:r>
          </a:p>
        </p:txBody>
      </p:sp>
      <p:pic>
        <p:nvPicPr>
          <p:cNvPr id="1026" name="Εικόνα 1" descr=" Λογότυπο για Άδειες χρήσης Creative Commons, B Y, S A. ">
            <a:hlinkClick r:id="rId3" tooltip="Μετάβαση στην Άδεια Χρήσης"/>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6656" y="5516563"/>
            <a:ext cx="1690688" cy="591531"/>
          </a:xfrm>
          <a:prstGeom prst="rect">
            <a:avLst/>
          </a:prstGeom>
          <a:noFill/>
          <a:extLst>
            <a:ext uri="{909E8E84-426E-40DD-AFC4-6F175D3DCCD1}">
              <a14:hiddenFill xmlns:a14="http://schemas.microsoft.com/office/drawing/2010/main">
                <a:solidFill>
                  <a:srgbClr val="FFFFFF"/>
                </a:solidFill>
              </a14:hiddenFill>
            </a:ext>
          </a:extLst>
        </p:spPr>
      </p:pic>
      <p:sp>
        <p:nvSpPr>
          <p:cNvPr id="3077"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B1592C4-C974-4E42-A8EF-7721567A32B8}" type="slidenum">
              <a:rPr lang="el-GR" altLang="el-GR" sz="1400">
                <a:solidFill>
                  <a:srgbClr val="000000"/>
                </a:solidFill>
              </a:rPr>
              <a:pPr fontAlgn="base">
                <a:spcBef>
                  <a:spcPct val="0"/>
                </a:spcBef>
                <a:spcAft>
                  <a:spcPct val="0"/>
                </a:spcAft>
              </a:pPr>
              <a:t>2</a:t>
            </a:fld>
            <a:endParaRPr lang="el-GR" altLang="el-GR" sz="1400" dirty="0">
              <a:solidFill>
                <a:srgbClr val="000000"/>
              </a:solidFill>
            </a:endParaRPr>
          </a:p>
        </p:txBody>
      </p:sp>
    </p:spTree>
    <p:custDataLst>
      <p:tags r:id="rId1"/>
    </p:custDataLst>
    <p:extLst>
      <p:ext uri="{BB962C8B-B14F-4D97-AF65-F5344CB8AC3E}">
        <p14:creationId xmlns:p14="http://schemas.microsoft.com/office/powerpoint/2010/main" val="1416558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t>Το παρόν εκπαιδευτικό υλικό έχει αναπτυχθεί στα πλαίσια του εκπαιδευτικού έργου του διδάσκοντα</a:t>
            </a:r>
            <a:r>
              <a:rPr lang="en-US" sz="2000" dirty="0" smtClean="0"/>
              <a:t>.</a:t>
            </a:r>
            <a:r>
              <a:rPr lang="el-GR" sz="2000" dirty="0" smtClean="0"/>
              <a:t> </a:t>
            </a:r>
            <a:endParaRPr lang="en-US" sz="2000" dirty="0" smtClean="0"/>
          </a:p>
          <a:p>
            <a:pPr lvl="0">
              <a:spcBef>
                <a:spcPts val="0"/>
              </a:spcBef>
              <a:spcAft>
                <a:spcPts val="600"/>
              </a:spcAft>
            </a:pPr>
            <a:r>
              <a:rPr lang="el-GR" sz="2000" dirty="0">
                <a:solidFill>
                  <a:prstClr val="black"/>
                </a:solidFill>
              </a:rPr>
              <a:t>Το έργο «</a:t>
            </a:r>
            <a:r>
              <a:rPr lang="el-GR" sz="2000" b="1" dirty="0">
                <a:solidFill>
                  <a:prstClr val="black"/>
                </a:solidFill>
              </a:rPr>
              <a:t>Ανοικτά Ακαδημαϊκά Μαθήματα στο </a:t>
            </a:r>
            <a:r>
              <a:rPr lang="el-GR" sz="2000" b="1" dirty="0" smtClean="0">
                <a:solidFill>
                  <a:prstClr val="black"/>
                </a:solidFill>
              </a:rPr>
              <a:t>Τ.Ε.Ι. </a:t>
            </a:r>
            <a:r>
              <a:rPr lang="el-GR" sz="2000" b="1" dirty="0">
                <a:solidFill>
                  <a:prstClr val="black"/>
                </a:solidFill>
              </a:rPr>
              <a:t>Θεσσαλίας</a:t>
            </a:r>
            <a:r>
              <a:rPr lang="el-GR" sz="2000" dirty="0">
                <a:solidFill>
                  <a:prstClr val="black"/>
                </a:solidFill>
              </a:rPr>
              <a:t>» έχει χρηματοδοτήσει μόνο </a:t>
            </a:r>
            <a:r>
              <a:rPr lang="el-GR" sz="2000" dirty="0" smtClean="0">
                <a:solidFill>
                  <a:prstClr val="black"/>
                </a:solidFill>
              </a:rPr>
              <a:t>την </a:t>
            </a:r>
            <a:r>
              <a:rPr lang="el-GR" sz="2000" dirty="0">
                <a:solidFill>
                  <a:prstClr val="black"/>
                </a:solidFill>
              </a:rPr>
              <a:t>αναδιαμόρφωση του εκπαιδευτικού υλικού</a:t>
            </a:r>
            <a:r>
              <a:rPr lang="el-GR" sz="2000" dirty="0" smtClean="0">
                <a:solidFill>
                  <a:prstClr val="black"/>
                </a:solidFill>
              </a:rPr>
              <a:t>.</a:t>
            </a:r>
            <a:endParaRPr lang="el-GR" sz="2000" dirty="0" smtClean="0"/>
          </a:p>
          <a:p>
            <a:pPr eaLnBrk="1" hangingPunct="1">
              <a:spcBef>
                <a:spcPts val="0"/>
              </a:spcBef>
            </a:pPr>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t>. </a:t>
            </a:r>
            <a:endParaRPr lang="el-GR" sz="2000" dirty="0" smtClean="0"/>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8689112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r>
              <a:rPr lang="el-GR" altLang="el-GR" b="1" dirty="0" smtClean="0">
                <a:solidFill>
                  <a:srgbClr val="333333"/>
                </a:solidFill>
              </a:rPr>
              <a:t>Περιεχόμενα ενότητας</a:t>
            </a:r>
          </a:p>
        </p:txBody>
      </p:sp>
      <p:sp>
        <p:nvSpPr>
          <p:cNvPr id="4" name="Θέση περιεχομένου 1">
            <a:hlinkClick r:id="rId4" action="ppaction://hlinksldjump" tooltip="Μετάβαση στη Διαφάνεια 5"/>
          </p:cNvPr>
          <p:cNvSpPr/>
          <p:nvPr/>
        </p:nvSpPr>
        <p:spPr>
          <a:xfrm>
            <a:off x="809625" y="2387600"/>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a:solidFill>
                  <a:srgbClr val="0070C0"/>
                </a:solidFill>
              </a:rPr>
              <a:t>1) Δημιουργία του έργου </a:t>
            </a:r>
            <a:r>
              <a:rPr lang="en-US" sz="2800" i="1" dirty="0" err="1">
                <a:solidFill>
                  <a:srgbClr val="0070C0"/>
                </a:solidFill>
              </a:rPr>
              <a:t>TriangleProject</a:t>
            </a:r>
            <a:endParaRPr lang="el-GR" i="1" dirty="0">
              <a:solidFill>
                <a:srgbClr val="0070C0"/>
              </a:solidFill>
            </a:endParaRPr>
          </a:p>
        </p:txBody>
      </p:sp>
      <p:sp>
        <p:nvSpPr>
          <p:cNvPr id="14" name="Θέση περιεχομένου 2">
            <a:hlinkClick r:id="rId5" action="ppaction://hlinksldjump" tooltip="Μετάβαση στη Διαφάνεια 9"/>
          </p:cNvPr>
          <p:cNvSpPr/>
          <p:nvPr>
            <p:custDataLst>
              <p:tags r:id="rId2"/>
            </p:custDataLst>
          </p:nvPr>
        </p:nvSpPr>
        <p:spPr>
          <a:xfrm>
            <a:off x="809171" y="3378200"/>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i="1" dirty="0">
                <a:solidFill>
                  <a:srgbClr val="0070C0"/>
                </a:solidFill>
              </a:rPr>
              <a:t>2</a:t>
            </a:r>
            <a:r>
              <a:rPr lang="el-GR" sz="2800" i="1" dirty="0">
                <a:solidFill>
                  <a:srgbClr val="0070C0"/>
                </a:solidFill>
              </a:rPr>
              <a:t>) Βήματα ανάπτυξης εφαρμογής</a:t>
            </a:r>
            <a:endParaRPr lang="el-GR" i="1" dirty="0">
              <a:solidFill>
                <a:srgbClr val="0070C0"/>
              </a:solidFill>
            </a:endParaRPr>
          </a:p>
        </p:txBody>
      </p:sp>
      <p:sp>
        <p:nvSpPr>
          <p:cNvPr id="9"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Παράδειγμα Ελέγχου</a:t>
            </a:r>
            <a:endParaRPr lang="el-GR" sz="1400" dirty="0">
              <a:solidFill>
                <a:schemeClr val="tx1"/>
              </a:solidFill>
            </a:endParaRPr>
          </a:p>
        </p:txBody>
      </p:sp>
      <p:sp>
        <p:nvSpPr>
          <p:cNvPr id="6153"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C9E2987-2DF3-4883-B675-0E329C0F7C88}" type="slidenum">
              <a:rPr lang="el-GR" altLang="el-GR" sz="1400">
                <a:solidFill>
                  <a:srgbClr val="000000"/>
                </a:solidFill>
                <a:latin typeface="+mn-lt"/>
              </a:rPr>
              <a:pPr fontAlgn="base">
                <a:spcBef>
                  <a:spcPct val="0"/>
                </a:spcBef>
                <a:spcAft>
                  <a:spcPct val="0"/>
                </a:spcAft>
              </a:pPr>
              <a:t>4</a:t>
            </a:fld>
            <a:endParaRPr lang="el-GR" altLang="el-GR" sz="1400" dirty="0">
              <a:solidFill>
                <a:srgbClr val="000000"/>
              </a:solidFill>
              <a:latin typeface="+mn-lt"/>
            </a:endParaRPr>
          </a:p>
        </p:txBody>
      </p:sp>
    </p:spTree>
    <p:custDataLst>
      <p:tags r:id="rId1"/>
    </p:custDataLst>
    <p:extLst>
      <p:ext uri="{BB962C8B-B14F-4D97-AF65-F5344CB8AC3E}">
        <p14:creationId xmlns:p14="http://schemas.microsoft.com/office/powerpoint/2010/main" val="2603517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solidFill>
                  <a:schemeClr val="tx1">
                    <a:lumMod val="75000"/>
                    <a:lumOff val="25000"/>
                  </a:schemeClr>
                </a:solidFill>
              </a:rPr>
              <a:t>Δημιουργία του έργου </a:t>
            </a:r>
            <a:r>
              <a:rPr lang="en-US" b="1" i="1" dirty="0" err="1" smtClean="0">
                <a:solidFill>
                  <a:schemeClr val="tx1">
                    <a:lumMod val="75000"/>
                    <a:lumOff val="25000"/>
                  </a:schemeClr>
                </a:solidFill>
              </a:rPr>
              <a:t>TriangleProject</a:t>
            </a:r>
            <a:endParaRPr lang="el-GR" b="1" i="1" dirty="0">
              <a:solidFill>
                <a:schemeClr val="tx1">
                  <a:lumMod val="75000"/>
                  <a:lumOff val="25000"/>
                </a:schemeClr>
              </a:solidFill>
            </a:endParaRPr>
          </a:p>
        </p:txBody>
      </p:sp>
      <p:sp>
        <p:nvSpPr>
          <p:cNvPr id="3" name="Θέση περιεχομένου 1"/>
          <p:cNvSpPr>
            <a:spLocks noGrp="1"/>
          </p:cNvSpPr>
          <p:nvPr>
            <p:ph idx="1"/>
          </p:nvPr>
        </p:nvSpPr>
        <p:spPr/>
        <p:txBody>
          <a:bodyPr>
            <a:normAutofit/>
          </a:bodyPr>
          <a:lstStyle/>
          <a:p>
            <a:pPr marL="342000" lvl="0" indent="-342000">
              <a:spcBef>
                <a:spcPts val="0"/>
              </a:spcBef>
              <a:spcAft>
                <a:spcPts val="400"/>
              </a:spcAft>
              <a:buClr>
                <a:srgbClr val="C00000"/>
              </a:buClr>
              <a:buSzPct val="100000"/>
              <a:buFont typeface="Wingdings 2"/>
              <a:buChar char=""/>
            </a:pPr>
            <a:r>
              <a:rPr lang="el-GR" sz="2400" dirty="0">
                <a:solidFill>
                  <a:prstClr val="black"/>
                </a:solidFill>
              </a:rPr>
              <a:t>Δημιουργούμε </a:t>
            </a:r>
            <a:r>
              <a:rPr lang="en-US" sz="2400" i="1" dirty="0" smtClean="0">
                <a:solidFill>
                  <a:prstClr val="black"/>
                </a:solidFill>
              </a:rPr>
              <a:t>File</a:t>
            </a:r>
            <a:r>
              <a:rPr lang="el-GR" sz="2400" i="1" dirty="0" smtClean="0">
                <a:solidFill>
                  <a:prstClr val="black"/>
                </a:solidFill>
              </a:rPr>
              <a:t> </a:t>
            </a:r>
            <a:r>
              <a:rPr lang="en-US" sz="2400" dirty="0" smtClean="0">
                <a:solidFill>
                  <a:prstClr val="black"/>
                </a:solidFill>
                <a:sym typeface="Wingdings" pitchFamily="2" charset="2"/>
              </a:rPr>
              <a:t></a:t>
            </a:r>
            <a:r>
              <a:rPr lang="el-GR" sz="2400" dirty="0" smtClean="0">
                <a:solidFill>
                  <a:prstClr val="black"/>
                </a:solidFill>
                <a:sym typeface="Wingdings" pitchFamily="2" charset="2"/>
              </a:rPr>
              <a:t> </a:t>
            </a:r>
            <a:r>
              <a:rPr lang="en-US" sz="2400" i="1" dirty="0" smtClean="0">
                <a:solidFill>
                  <a:prstClr val="black"/>
                </a:solidFill>
                <a:sym typeface="Wingdings" pitchFamily="2" charset="2"/>
              </a:rPr>
              <a:t>New</a:t>
            </a:r>
            <a:r>
              <a:rPr lang="el-GR" sz="2400" i="1" dirty="0" smtClean="0">
                <a:solidFill>
                  <a:prstClr val="black"/>
                </a:solidFill>
                <a:sym typeface="Wingdings" pitchFamily="2" charset="2"/>
              </a:rPr>
              <a:t> </a:t>
            </a:r>
            <a:r>
              <a:rPr lang="en-US" sz="2400" dirty="0" smtClean="0">
                <a:solidFill>
                  <a:prstClr val="black"/>
                </a:solidFill>
                <a:sym typeface="Wingdings" pitchFamily="2" charset="2"/>
              </a:rPr>
              <a:t></a:t>
            </a:r>
            <a:r>
              <a:rPr lang="el-GR" sz="2400" dirty="0" smtClean="0">
                <a:solidFill>
                  <a:prstClr val="black"/>
                </a:solidFill>
                <a:sym typeface="Wingdings" pitchFamily="2" charset="2"/>
              </a:rPr>
              <a:t> </a:t>
            </a:r>
            <a:r>
              <a:rPr lang="en-US" sz="2400" i="1" dirty="0" smtClean="0">
                <a:solidFill>
                  <a:prstClr val="black"/>
                </a:solidFill>
                <a:sym typeface="Wingdings" pitchFamily="2" charset="2"/>
              </a:rPr>
              <a:t>Java</a:t>
            </a:r>
            <a:r>
              <a:rPr lang="en-US" sz="2400" dirty="0" smtClean="0">
                <a:solidFill>
                  <a:prstClr val="black"/>
                </a:solidFill>
                <a:sym typeface="Wingdings" pitchFamily="2" charset="2"/>
              </a:rPr>
              <a:t> </a:t>
            </a:r>
            <a:r>
              <a:rPr lang="en-US" sz="2400" i="1" dirty="0" smtClean="0">
                <a:solidFill>
                  <a:prstClr val="black"/>
                </a:solidFill>
                <a:sym typeface="Wingdings" pitchFamily="2" charset="2"/>
              </a:rPr>
              <a:t>Project</a:t>
            </a:r>
            <a:r>
              <a:rPr lang="el-GR" sz="2400" dirty="0" smtClean="0">
                <a:solidFill>
                  <a:prstClr val="black"/>
                </a:solidFill>
                <a:sym typeface="Wingdings" pitchFamily="2" charset="2"/>
              </a:rPr>
              <a:t>,</a:t>
            </a:r>
            <a:r>
              <a:rPr lang="en-US" sz="2400" dirty="0" smtClean="0">
                <a:solidFill>
                  <a:prstClr val="black"/>
                </a:solidFill>
                <a:sym typeface="Wingdings" pitchFamily="2" charset="2"/>
              </a:rPr>
              <a:t> </a:t>
            </a:r>
            <a:r>
              <a:rPr lang="el-GR" sz="2400" dirty="0">
                <a:solidFill>
                  <a:prstClr val="black"/>
                </a:solidFill>
                <a:sym typeface="Wingdings" pitchFamily="2" charset="2"/>
              </a:rPr>
              <a:t>και δίνουμε στο όνομα του έργου (</a:t>
            </a:r>
            <a:r>
              <a:rPr lang="en-US" sz="2400" dirty="0">
                <a:solidFill>
                  <a:prstClr val="black"/>
                </a:solidFill>
                <a:sym typeface="Wingdings" pitchFamily="2" charset="2"/>
              </a:rPr>
              <a:t>“</a:t>
            </a:r>
            <a:r>
              <a:rPr lang="en-US" sz="2400" i="1" dirty="0">
                <a:solidFill>
                  <a:prstClr val="black"/>
                </a:solidFill>
                <a:sym typeface="Wingdings" pitchFamily="2" charset="2"/>
              </a:rPr>
              <a:t>Project</a:t>
            </a:r>
            <a:r>
              <a:rPr lang="en-US" sz="2400" dirty="0">
                <a:solidFill>
                  <a:prstClr val="black"/>
                </a:solidFill>
                <a:sym typeface="Wingdings" pitchFamily="2" charset="2"/>
              </a:rPr>
              <a:t> </a:t>
            </a:r>
            <a:r>
              <a:rPr lang="en-US" sz="2400" i="1" dirty="0">
                <a:solidFill>
                  <a:prstClr val="black"/>
                </a:solidFill>
                <a:sym typeface="Wingdings" pitchFamily="2" charset="2"/>
              </a:rPr>
              <a:t>Name</a:t>
            </a:r>
            <a:r>
              <a:rPr lang="en-US" sz="2400" dirty="0">
                <a:solidFill>
                  <a:prstClr val="black"/>
                </a:solidFill>
                <a:sym typeface="Wingdings" pitchFamily="2" charset="2"/>
              </a:rPr>
              <a:t>”</a:t>
            </a:r>
            <a:r>
              <a:rPr lang="el-GR" sz="2400" dirty="0">
                <a:solidFill>
                  <a:prstClr val="black"/>
                </a:solidFill>
                <a:sym typeface="Wingdings" pitchFamily="2" charset="2"/>
              </a:rPr>
              <a:t>) την τιμή </a:t>
            </a:r>
            <a:r>
              <a:rPr lang="en-US" sz="2400" i="1" dirty="0" err="1" smtClean="0">
                <a:solidFill>
                  <a:prstClr val="black"/>
                </a:solidFill>
                <a:sym typeface="Wingdings" pitchFamily="2" charset="2"/>
              </a:rPr>
              <a:t>TriangleProject</a:t>
            </a:r>
            <a:r>
              <a:rPr lang="el-GR" sz="2400" dirty="0" smtClean="0">
                <a:solidFill>
                  <a:prstClr val="black"/>
                </a:solidFill>
                <a:sym typeface="Wingdings" pitchFamily="2" charset="2"/>
              </a:rPr>
              <a:t>.</a:t>
            </a:r>
            <a:endParaRPr lang="en-US" sz="2400" dirty="0">
              <a:solidFill>
                <a:prstClr val="black"/>
              </a:solidFill>
              <a:sym typeface="Wingdings" pitchFamily="2" charset="2"/>
            </a:endParaRPr>
          </a:p>
          <a:p>
            <a:pPr marL="342000" lvl="0" indent="-342000">
              <a:spcBef>
                <a:spcPts val="0"/>
              </a:spcBef>
              <a:spcAft>
                <a:spcPts val="400"/>
              </a:spcAft>
              <a:buClr>
                <a:srgbClr val="C00000"/>
              </a:buClr>
              <a:buSzPct val="100000"/>
              <a:buFont typeface="Wingdings 2"/>
              <a:buChar char=""/>
            </a:pPr>
            <a:r>
              <a:rPr lang="el-GR" sz="2400" dirty="0">
                <a:solidFill>
                  <a:prstClr val="black"/>
                </a:solidFill>
                <a:sym typeface="Wingdings" pitchFamily="2" charset="2"/>
              </a:rPr>
              <a:t>Πατάμε το πλήκτρο </a:t>
            </a:r>
            <a:r>
              <a:rPr lang="en-US" sz="2400" dirty="0">
                <a:solidFill>
                  <a:prstClr val="black"/>
                </a:solidFill>
                <a:sym typeface="Wingdings" pitchFamily="2" charset="2"/>
              </a:rPr>
              <a:t>“</a:t>
            </a:r>
            <a:r>
              <a:rPr lang="en-US" sz="2400" i="1" dirty="0">
                <a:solidFill>
                  <a:prstClr val="black"/>
                </a:solidFill>
                <a:sym typeface="Wingdings" pitchFamily="2" charset="2"/>
              </a:rPr>
              <a:t>Next</a:t>
            </a:r>
            <a:r>
              <a:rPr lang="en-US" sz="2400" dirty="0" smtClean="0">
                <a:solidFill>
                  <a:prstClr val="black"/>
                </a:solidFill>
                <a:sym typeface="Wingdings" pitchFamily="2" charset="2"/>
              </a:rPr>
              <a:t>”</a:t>
            </a:r>
            <a:r>
              <a:rPr lang="el-GR" sz="2400" dirty="0" smtClean="0">
                <a:solidFill>
                  <a:prstClr val="black"/>
                </a:solidFill>
                <a:sym typeface="Wingdings" pitchFamily="2" charset="2"/>
              </a:rPr>
              <a:t>.</a:t>
            </a:r>
            <a:endParaRPr lang="en-US" sz="2400" dirty="0">
              <a:solidFill>
                <a:prstClr val="black"/>
              </a:solidFill>
              <a:sym typeface="Wingdings" pitchFamily="2" charset="2"/>
            </a:endParaRPr>
          </a:p>
          <a:p>
            <a:pPr marL="342000" lvl="0" indent="-342000">
              <a:spcBef>
                <a:spcPts val="0"/>
              </a:spcBef>
              <a:spcAft>
                <a:spcPts val="400"/>
              </a:spcAft>
              <a:buClr>
                <a:srgbClr val="C00000"/>
              </a:buClr>
              <a:buSzPct val="100000"/>
              <a:buFont typeface="Wingdings 2"/>
              <a:buChar char=""/>
            </a:pPr>
            <a:r>
              <a:rPr lang="el-GR" sz="2400" dirty="0">
                <a:solidFill>
                  <a:prstClr val="black"/>
                </a:solidFill>
                <a:sym typeface="Wingdings" pitchFamily="2" charset="2"/>
              </a:rPr>
              <a:t>Κάνουμε κλικ στην καρτέλα </a:t>
            </a:r>
            <a:r>
              <a:rPr lang="en-US" sz="2400" dirty="0">
                <a:solidFill>
                  <a:prstClr val="black"/>
                </a:solidFill>
                <a:sym typeface="Wingdings" pitchFamily="2" charset="2"/>
              </a:rPr>
              <a:t>“</a:t>
            </a:r>
            <a:r>
              <a:rPr lang="en-US" sz="2400" i="1" dirty="0">
                <a:solidFill>
                  <a:prstClr val="black"/>
                </a:solidFill>
                <a:sym typeface="Wingdings" pitchFamily="2" charset="2"/>
              </a:rPr>
              <a:t>Libraries</a:t>
            </a:r>
            <a:r>
              <a:rPr lang="en-US" sz="2400" dirty="0" smtClean="0">
                <a:solidFill>
                  <a:prstClr val="black"/>
                </a:solidFill>
                <a:sym typeface="Wingdings" pitchFamily="2" charset="2"/>
              </a:rPr>
              <a:t>”</a:t>
            </a:r>
            <a:r>
              <a:rPr lang="el-GR" sz="2400" dirty="0" smtClean="0">
                <a:solidFill>
                  <a:prstClr val="black"/>
                </a:solidFill>
                <a:sym typeface="Wingdings" pitchFamily="2" charset="2"/>
              </a:rPr>
              <a:t>.</a:t>
            </a:r>
            <a:endParaRPr lang="en-US" sz="2400" dirty="0">
              <a:solidFill>
                <a:prstClr val="black"/>
              </a:solidFill>
              <a:sym typeface="Wingdings" pitchFamily="2" charset="2"/>
            </a:endParaRPr>
          </a:p>
          <a:p>
            <a:pPr marL="342000" lvl="0" indent="-342000">
              <a:spcBef>
                <a:spcPts val="0"/>
              </a:spcBef>
              <a:spcAft>
                <a:spcPts val="400"/>
              </a:spcAft>
              <a:buClr>
                <a:srgbClr val="C00000"/>
              </a:buClr>
              <a:buSzPct val="100000"/>
              <a:buFont typeface="Wingdings 2"/>
              <a:buChar char=""/>
            </a:pPr>
            <a:r>
              <a:rPr lang="el-GR" sz="2400" dirty="0">
                <a:solidFill>
                  <a:prstClr val="black"/>
                </a:solidFill>
                <a:sym typeface="Wingdings" pitchFamily="2" charset="2"/>
              </a:rPr>
              <a:t>Πατάμε το πλήκτρο </a:t>
            </a:r>
            <a:r>
              <a:rPr lang="en-US" sz="2400" dirty="0">
                <a:solidFill>
                  <a:prstClr val="black"/>
                </a:solidFill>
                <a:sym typeface="Wingdings" pitchFamily="2" charset="2"/>
              </a:rPr>
              <a:t>“</a:t>
            </a:r>
            <a:r>
              <a:rPr lang="en-US" sz="2400" i="1" dirty="0">
                <a:solidFill>
                  <a:prstClr val="black"/>
                </a:solidFill>
                <a:sym typeface="Wingdings" pitchFamily="2" charset="2"/>
              </a:rPr>
              <a:t>Add</a:t>
            </a:r>
            <a:r>
              <a:rPr lang="en-US" sz="2400" dirty="0">
                <a:solidFill>
                  <a:prstClr val="black"/>
                </a:solidFill>
                <a:sym typeface="Wingdings" pitchFamily="2" charset="2"/>
              </a:rPr>
              <a:t> </a:t>
            </a:r>
            <a:r>
              <a:rPr lang="en-US" sz="2400" i="1" dirty="0">
                <a:solidFill>
                  <a:prstClr val="black"/>
                </a:solidFill>
                <a:sym typeface="Wingdings" pitchFamily="2" charset="2"/>
              </a:rPr>
              <a:t>Library</a:t>
            </a:r>
            <a:r>
              <a:rPr lang="en-US" sz="2400" dirty="0" smtClean="0">
                <a:solidFill>
                  <a:prstClr val="black"/>
                </a:solidFill>
                <a:sym typeface="Wingdings" pitchFamily="2" charset="2"/>
              </a:rPr>
              <a:t>”</a:t>
            </a:r>
            <a:r>
              <a:rPr lang="el-GR" sz="2400" dirty="0" smtClean="0">
                <a:solidFill>
                  <a:prstClr val="black"/>
                </a:solidFill>
                <a:sym typeface="Wingdings" pitchFamily="2" charset="2"/>
              </a:rPr>
              <a:t>.</a:t>
            </a:r>
            <a:endParaRPr lang="en-US" sz="2400" dirty="0">
              <a:solidFill>
                <a:prstClr val="black"/>
              </a:solidFill>
              <a:sym typeface="Wingdings" pitchFamily="2" charset="2"/>
            </a:endParaRPr>
          </a:p>
          <a:p>
            <a:pPr marL="342000" lvl="0" indent="-342000">
              <a:spcBef>
                <a:spcPts val="0"/>
              </a:spcBef>
              <a:spcAft>
                <a:spcPts val="400"/>
              </a:spcAft>
              <a:buClr>
                <a:srgbClr val="C00000"/>
              </a:buClr>
              <a:buSzPct val="100000"/>
              <a:buFont typeface="Wingdings 2"/>
              <a:buChar char=""/>
            </a:pPr>
            <a:r>
              <a:rPr lang="el-GR" sz="2400" dirty="0">
                <a:solidFill>
                  <a:prstClr val="black"/>
                </a:solidFill>
                <a:sym typeface="Wingdings" pitchFamily="2" charset="2"/>
              </a:rPr>
              <a:t>Επιλέγουμε </a:t>
            </a:r>
            <a:r>
              <a:rPr lang="en-US" sz="2400" dirty="0">
                <a:solidFill>
                  <a:prstClr val="black"/>
                </a:solidFill>
                <a:sym typeface="Wingdings" pitchFamily="2" charset="2"/>
              </a:rPr>
              <a:t>“</a:t>
            </a:r>
            <a:r>
              <a:rPr lang="en-US" sz="2400" i="1" dirty="0" err="1">
                <a:solidFill>
                  <a:prstClr val="black"/>
                </a:solidFill>
                <a:sym typeface="Wingdings" pitchFamily="2" charset="2"/>
              </a:rPr>
              <a:t>JUnit</a:t>
            </a:r>
            <a:r>
              <a:rPr lang="en-US" sz="2400" dirty="0">
                <a:solidFill>
                  <a:prstClr val="black"/>
                </a:solidFill>
                <a:sym typeface="Wingdings" pitchFamily="2" charset="2"/>
              </a:rPr>
              <a:t>” </a:t>
            </a:r>
            <a:r>
              <a:rPr lang="el-GR" sz="2400" dirty="0">
                <a:solidFill>
                  <a:prstClr val="black"/>
                </a:solidFill>
                <a:sym typeface="Wingdings" pitchFamily="2" charset="2"/>
              </a:rPr>
              <a:t>για την εισαγωγή της βιβλιοθήκης του </a:t>
            </a:r>
            <a:r>
              <a:rPr lang="en-US" sz="2400" i="1" dirty="0" err="1">
                <a:solidFill>
                  <a:prstClr val="black"/>
                </a:solidFill>
                <a:sym typeface="Wingdings" pitchFamily="2" charset="2"/>
              </a:rPr>
              <a:t>JUnit</a:t>
            </a:r>
            <a:r>
              <a:rPr lang="en-US" sz="2400" dirty="0">
                <a:solidFill>
                  <a:prstClr val="black"/>
                </a:solidFill>
                <a:sym typeface="Wingdings" pitchFamily="2" charset="2"/>
              </a:rPr>
              <a:t> </a:t>
            </a:r>
            <a:r>
              <a:rPr lang="el-GR" sz="2400" dirty="0">
                <a:solidFill>
                  <a:prstClr val="black"/>
                </a:solidFill>
                <a:sym typeface="Wingdings" pitchFamily="2" charset="2"/>
              </a:rPr>
              <a:t>στο </a:t>
            </a:r>
            <a:r>
              <a:rPr lang="en-US" sz="2400" i="1" dirty="0">
                <a:solidFill>
                  <a:prstClr val="black"/>
                </a:solidFill>
                <a:sym typeface="Wingdings" pitchFamily="2" charset="2"/>
              </a:rPr>
              <a:t>project</a:t>
            </a:r>
            <a:r>
              <a:rPr lang="en-US" sz="2400" dirty="0">
                <a:solidFill>
                  <a:prstClr val="black"/>
                </a:solidFill>
                <a:sym typeface="Wingdings" pitchFamily="2" charset="2"/>
              </a:rPr>
              <a:t>.</a:t>
            </a:r>
          </a:p>
          <a:p>
            <a:pPr marL="342000" lvl="0" indent="-342000">
              <a:spcBef>
                <a:spcPts val="0"/>
              </a:spcBef>
              <a:spcAft>
                <a:spcPts val="400"/>
              </a:spcAft>
              <a:buClr>
                <a:srgbClr val="C00000"/>
              </a:buClr>
              <a:buSzPct val="100000"/>
              <a:buFont typeface="Wingdings 2"/>
              <a:buChar char=""/>
            </a:pPr>
            <a:r>
              <a:rPr lang="el-GR" sz="2400" dirty="0">
                <a:solidFill>
                  <a:prstClr val="black"/>
                </a:solidFill>
                <a:sym typeface="Wingdings" pitchFamily="2" charset="2"/>
              </a:rPr>
              <a:t>Πατάμε το πλήκτρο </a:t>
            </a:r>
            <a:r>
              <a:rPr lang="en-US" sz="2400" dirty="0">
                <a:solidFill>
                  <a:prstClr val="black"/>
                </a:solidFill>
                <a:sym typeface="Wingdings" pitchFamily="2" charset="2"/>
              </a:rPr>
              <a:t>“</a:t>
            </a:r>
            <a:r>
              <a:rPr lang="en-US" sz="2400" i="1" dirty="0">
                <a:solidFill>
                  <a:prstClr val="black"/>
                </a:solidFill>
                <a:sym typeface="Wingdings" pitchFamily="2" charset="2"/>
              </a:rPr>
              <a:t>Next</a:t>
            </a:r>
            <a:r>
              <a:rPr lang="en-US" sz="2400" dirty="0">
                <a:solidFill>
                  <a:prstClr val="black"/>
                </a:solidFill>
                <a:sym typeface="Wingdings" pitchFamily="2" charset="2"/>
              </a:rPr>
              <a:t>” </a:t>
            </a:r>
            <a:r>
              <a:rPr lang="el-GR" sz="2400" dirty="0">
                <a:solidFill>
                  <a:prstClr val="black"/>
                </a:solidFill>
                <a:sym typeface="Wingdings" pitchFamily="2" charset="2"/>
              </a:rPr>
              <a:t>και επιλέγουμε ως </a:t>
            </a:r>
            <a:r>
              <a:rPr lang="en-US" sz="2400" dirty="0">
                <a:solidFill>
                  <a:prstClr val="black"/>
                </a:solidFill>
                <a:sym typeface="Wingdings" pitchFamily="2" charset="2"/>
              </a:rPr>
              <a:t>“</a:t>
            </a:r>
            <a:r>
              <a:rPr lang="en-US" sz="2400" i="1" dirty="0" err="1">
                <a:solidFill>
                  <a:prstClr val="black"/>
                </a:solidFill>
                <a:sym typeface="Wingdings" pitchFamily="2" charset="2"/>
              </a:rPr>
              <a:t>JUnit</a:t>
            </a:r>
            <a:r>
              <a:rPr lang="en-US" sz="2400" dirty="0">
                <a:solidFill>
                  <a:prstClr val="black"/>
                </a:solidFill>
                <a:sym typeface="Wingdings" pitchFamily="2" charset="2"/>
              </a:rPr>
              <a:t> </a:t>
            </a:r>
            <a:r>
              <a:rPr lang="en-US" sz="2400" i="1" dirty="0">
                <a:solidFill>
                  <a:prstClr val="black"/>
                </a:solidFill>
                <a:sym typeface="Wingdings" pitchFamily="2" charset="2"/>
              </a:rPr>
              <a:t>Library</a:t>
            </a:r>
            <a:r>
              <a:rPr lang="en-US" sz="2400" dirty="0">
                <a:solidFill>
                  <a:prstClr val="black"/>
                </a:solidFill>
                <a:sym typeface="Wingdings" pitchFamily="2" charset="2"/>
              </a:rPr>
              <a:t> </a:t>
            </a:r>
            <a:r>
              <a:rPr lang="en-US" sz="2400" i="1" dirty="0">
                <a:solidFill>
                  <a:prstClr val="black"/>
                </a:solidFill>
                <a:sym typeface="Wingdings" pitchFamily="2" charset="2"/>
              </a:rPr>
              <a:t>Version</a:t>
            </a:r>
            <a:r>
              <a:rPr lang="en-US" sz="2400" dirty="0">
                <a:solidFill>
                  <a:prstClr val="black"/>
                </a:solidFill>
                <a:sym typeface="Wingdings" pitchFamily="2" charset="2"/>
              </a:rPr>
              <a:t>” </a:t>
            </a:r>
            <a:r>
              <a:rPr lang="el-GR" sz="2400" dirty="0">
                <a:solidFill>
                  <a:prstClr val="black"/>
                </a:solidFill>
                <a:sym typeface="Wingdings" pitchFamily="2" charset="2"/>
              </a:rPr>
              <a:t>την </a:t>
            </a:r>
            <a:r>
              <a:rPr lang="en-US" sz="2400" i="1" dirty="0" err="1">
                <a:solidFill>
                  <a:prstClr val="black"/>
                </a:solidFill>
                <a:sym typeface="Wingdings" pitchFamily="2" charset="2"/>
              </a:rPr>
              <a:t>JUnit</a:t>
            </a:r>
            <a:r>
              <a:rPr lang="en-US" sz="2400" dirty="0">
                <a:solidFill>
                  <a:prstClr val="black"/>
                </a:solidFill>
                <a:sym typeface="Wingdings" pitchFamily="2" charset="2"/>
              </a:rPr>
              <a:t> </a:t>
            </a:r>
            <a:r>
              <a:rPr lang="en-US" sz="2400" i="1" dirty="0" smtClean="0">
                <a:solidFill>
                  <a:prstClr val="black"/>
                </a:solidFill>
                <a:sym typeface="Wingdings" pitchFamily="2" charset="2"/>
              </a:rPr>
              <a:t>4</a:t>
            </a:r>
            <a:r>
              <a:rPr lang="el-GR" sz="2400" dirty="0" smtClean="0">
                <a:solidFill>
                  <a:prstClr val="black"/>
                </a:solidFill>
                <a:sym typeface="Wingdings" pitchFamily="2" charset="2"/>
              </a:rPr>
              <a:t>.</a:t>
            </a:r>
            <a:endParaRPr lang="en-US" sz="2400" dirty="0">
              <a:solidFill>
                <a:prstClr val="black"/>
              </a:solidFill>
              <a:sym typeface="Wingdings" pitchFamily="2" charset="2"/>
            </a:endParaRPr>
          </a:p>
          <a:p>
            <a:pPr marL="342000" lvl="0" indent="-342000">
              <a:spcBef>
                <a:spcPts val="0"/>
              </a:spcBef>
              <a:buClr>
                <a:srgbClr val="C00000"/>
              </a:buClr>
              <a:buSzPct val="100000"/>
              <a:buFont typeface="Wingdings 2"/>
              <a:buChar char=""/>
            </a:pPr>
            <a:r>
              <a:rPr lang="el-GR" sz="2400" dirty="0">
                <a:solidFill>
                  <a:prstClr val="black"/>
                </a:solidFill>
                <a:sym typeface="Wingdings" pitchFamily="2" charset="2"/>
              </a:rPr>
              <a:t>Πατάμε δύο φορές το </a:t>
            </a:r>
            <a:r>
              <a:rPr lang="en-US" sz="2400" dirty="0">
                <a:solidFill>
                  <a:prstClr val="black"/>
                </a:solidFill>
                <a:sym typeface="Wingdings" pitchFamily="2" charset="2"/>
              </a:rPr>
              <a:t>“</a:t>
            </a:r>
            <a:r>
              <a:rPr lang="en-US" sz="2400" i="1" dirty="0">
                <a:solidFill>
                  <a:prstClr val="black"/>
                </a:solidFill>
                <a:sym typeface="Wingdings" pitchFamily="2" charset="2"/>
              </a:rPr>
              <a:t>Finish</a:t>
            </a:r>
            <a:r>
              <a:rPr lang="en-US" sz="2400" dirty="0">
                <a:solidFill>
                  <a:prstClr val="black"/>
                </a:solidFill>
                <a:sym typeface="Wingdings" pitchFamily="2" charset="2"/>
              </a:rPr>
              <a:t>” </a:t>
            </a:r>
            <a:r>
              <a:rPr lang="el-GR" sz="2400" dirty="0">
                <a:solidFill>
                  <a:prstClr val="black"/>
                </a:solidFill>
                <a:sym typeface="Wingdings" pitchFamily="2" charset="2"/>
              </a:rPr>
              <a:t>για την δημιουργία του </a:t>
            </a:r>
            <a:r>
              <a:rPr lang="en-US" sz="2400" i="1" dirty="0">
                <a:solidFill>
                  <a:prstClr val="black"/>
                </a:solidFill>
                <a:sym typeface="Wingdings" pitchFamily="2" charset="2"/>
              </a:rPr>
              <a:t>project</a:t>
            </a:r>
            <a:r>
              <a:rPr lang="en-US" sz="2400" dirty="0" smtClean="0">
                <a:solidFill>
                  <a:prstClr val="black"/>
                </a:solidFill>
                <a:sym typeface="Wingdings" pitchFamily="2" charset="2"/>
              </a:rPr>
              <a:t>.</a:t>
            </a:r>
            <a:endParaRPr lang="el-GR" sz="2400" dirty="0">
              <a:solidFill>
                <a:prstClr val="black"/>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Παράδειγμα Ελέγχου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FC267BB-4DFA-4C2F-B76B-0C91F9896675}" type="slidenum">
              <a:rPr lang="el-GR" sz="1400" smtClean="0">
                <a:solidFill>
                  <a:schemeClr val="tx1"/>
                </a:solidFill>
              </a:rPr>
              <a:t>5</a:t>
            </a:fld>
            <a:endParaRPr lang="el-GR" sz="1400" dirty="0">
              <a:solidFill>
                <a:schemeClr val="tx1"/>
              </a:solidFill>
            </a:endParaRPr>
          </a:p>
        </p:txBody>
      </p:sp>
    </p:spTree>
    <p:extLst>
      <p:ext uri="{BB962C8B-B14F-4D97-AF65-F5344CB8AC3E}">
        <p14:creationId xmlns:p14="http://schemas.microsoft.com/office/powerpoint/2010/main" val="3867156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tx1">
                    <a:lumMod val="75000"/>
                    <a:lumOff val="25000"/>
                  </a:schemeClr>
                </a:solidFill>
              </a:rPr>
              <a:t>Η κλάση </a:t>
            </a:r>
            <a:r>
              <a:rPr lang="en-US" b="1" i="1" dirty="0" smtClean="0">
                <a:solidFill>
                  <a:schemeClr val="tx1">
                    <a:lumMod val="75000"/>
                    <a:lumOff val="25000"/>
                  </a:schemeClr>
                </a:solidFill>
              </a:rPr>
              <a:t>Triangle</a:t>
            </a:r>
            <a:r>
              <a:rPr lang="el-GR" b="1" dirty="0" smtClean="0">
                <a:solidFill>
                  <a:schemeClr val="tx1">
                    <a:lumMod val="75000"/>
                    <a:lumOff val="25000"/>
                  </a:schemeClr>
                </a:solidFill>
              </a:rPr>
              <a:t> #1</a:t>
            </a:r>
            <a:endParaRPr lang="el-GR" b="1" dirty="0">
              <a:solidFill>
                <a:schemeClr val="tx1">
                  <a:lumMod val="75000"/>
                  <a:lumOff val="25000"/>
                </a:schemeClr>
              </a:solidFill>
            </a:endParaRPr>
          </a:p>
        </p:txBody>
      </p:sp>
      <p:sp>
        <p:nvSpPr>
          <p:cNvPr id="3" name="Θέση περιεχομένου 1"/>
          <p:cNvSpPr>
            <a:spLocks noGrp="1"/>
          </p:cNvSpPr>
          <p:nvPr>
            <p:ph idx="1"/>
          </p:nvPr>
        </p:nvSpPr>
        <p:spPr/>
        <p:txBody>
          <a:bodyPr/>
          <a:lstStyle/>
          <a:p>
            <a:pPr marL="342000" lvl="0" indent="-342000">
              <a:spcBef>
                <a:spcPts val="0"/>
              </a:spcBef>
              <a:spcAft>
                <a:spcPts val="1200"/>
              </a:spcAft>
              <a:buClr>
                <a:srgbClr val="C00000"/>
              </a:buClr>
              <a:buSzPct val="100000"/>
              <a:buFont typeface="Wingdings 2"/>
              <a:buChar char=""/>
            </a:pPr>
            <a:r>
              <a:rPr lang="el-GR" sz="2800" dirty="0">
                <a:solidFill>
                  <a:prstClr val="black"/>
                </a:solidFill>
              </a:rPr>
              <a:t>Θέλουμε να κάνουμε μία κλάση </a:t>
            </a:r>
            <a:r>
              <a:rPr lang="en-US" sz="2800" i="1" dirty="0">
                <a:solidFill>
                  <a:prstClr val="black"/>
                </a:solidFill>
              </a:rPr>
              <a:t>Triangle</a:t>
            </a:r>
            <a:r>
              <a:rPr lang="en-US" sz="2800" dirty="0">
                <a:solidFill>
                  <a:prstClr val="black"/>
                </a:solidFill>
              </a:rPr>
              <a:t> </a:t>
            </a:r>
            <a:r>
              <a:rPr lang="el-GR" sz="2800" dirty="0">
                <a:solidFill>
                  <a:prstClr val="black"/>
                </a:solidFill>
              </a:rPr>
              <a:t>η οποία να έχει τα εξής:</a:t>
            </a:r>
          </a:p>
          <a:p>
            <a:pPr marL="948690" lvl="2" indent="-342000">
              <a:spcBef>
                <a:spcPts val="0"/>
              </a:spcBef>
              <a:spcAft>
                <a:spcPts val="600"/>
              </a:spcAft>
              <a:buClr>
                <a:srgbClr val="777777"/>
              </a:buClr>
              <a:buSzPct val="100000"/>
              <a:buFont typeface="Wingdings 2"/>
              <a:buChar char=""/>
            </a:pPr>
            <a:r>
              <a:rPr lang="el-GR" dirty="0">
                <a:solidFill>
                  <a:prstClr val="black"/>
                </a:solidFill>
              </a:rPr>
              <a:t>Τρεις ιδιωτικές μεταβλητές τύπου </a:t>
            </a:r>
            <a:r>
              <a:rPr lang="en-US" i="1" dirty="0">
                <a:solidFill>
                  <a:prstClr val="black"/>
                </a:solidFill>
              </a:rPr>
              <a:t>double</a:t>
            </a:r>
            <a:r>
              <a:rPr lang="en-US" dirty="0">
                <a:solidFill>
                  <a:prstClr val="black"/>
                </a:solidFill>
              </a:rPr>
              <a:t> (</a:t>
            </a:r>
            <a:r>
              <a:rPr lang="en-US" i="1" dirty="0">
                <a:solidFill>
                  <a:prstClr val="black"/>
                </a:solidFill>
              </a:rPr>
              <a:t>a</a:t>
            </a:r>
            <a:r>
              <a:rPr lang="en-US" dirty="0">
                <a:solidFill>
                  <a:prstClr val="black"/>
                </a:solidFill>
              </a:rPr>
              <a:t>, </a:t>
            </a:r>
            <a:r>
              <a:rPr lang="en-US" i="1" dirty="0">
                <a:solidFill>
                  <a:prstClr val="black"/>
                </a:solidFill>
              </a:rPr>
              <a:t>b</a:t>
            </a:r>
            <a:r>
              <a:rPr lang="en-US" dirty="0">
                <a:solidFill>
                  <a:prstClr val="black"/>
                </a:solidFill>
              </a:rPr>
              <a:t> </a:t>
            </a:r>
            <a:r>
              <a:rPr lang="el-GR" dirty="0">
                <a:solidFill>
                  <a:prstClr val="black"/>
                </a:solidFill>
              </a:rPr>
              <a:t>και </a:t>
            </a:r>
            <a:r>
              <a:rPr lang="en-US" i="1" dirty="0">
                <a:solidFill>
                  <a:prstClr val="black"/>
                </a:solidFill>
              </a:rPr>
              <a:t>c</a:t>
            </a:r>
            <a:r>
              <a:rPr lang="en-US" dirty="0" smtClean="0">
                <a:solidFill>
                  <a:prstClr val="black"/>
                </a:solidFill>
              </a:rPr>
              <a:t>)</a:t>
            </a:r>
            <a:r>
              <a:rPr lang="el-GR" dirty="0" smtClean="0">
                <a:solidFill>
                  <a:prstClr val="black"/>
                </a:solidFill>
              </a:rPr>
              <a:t>,</a:t>
            </a:r>
            <a:r>
              <a:rPr lang="en-US" dirty="0" smtClean="0">
                <a:solidFill>
                  <a:prstClr val="black"/>
                </a:solidFill>
              </a:rPr>
              <a:t> </a:t>
            </a:r>
            <a:r>
              <a:rPr lang="el-GR" dirty="0">
                <a:solidFill>
                  <a:prstClr val="black"/>
                </a:solidFill>
              </a:rPr>
              <a:t>για τις πλευρές του </a:t>
            </a:r>
            <a:r>
              <a:rPr lang="el-GR" dirty="0" smtClean="0">
                <a:solidFill>
                  <a:prstClr val="black"/>
                </a:solidFill>
              </a:rPr>
              <a:t>τριγώνου.</a:t>
            </a:r>
            <a:endParaRPr lang="el-GR" dirty="0">
              <a:solidFill>
                <a:prstClr val="black"/>
              </a:solidFill>
            </a:endParaRPr>
          </a:p>
          <a:p>
            <a:pPr marL="948690" lvl="2" indent="-342000">
              <a:spcBef>
                <a:spcPts val="0"/>
              </a:spcBef>
              <a:spcAft>
                <a:spcPts val="600"/>
              </a:spcAft>
              <a:buClr>
                <a:srgbClr val="777777"/>
              </a:buClr>
              <a:buSzPct val="100000"/>
              <a:buFont typeface="Wingdings 2"/>
              <a:buChar char=""/>
            </a:pPr>
            <a:r>
              <a:rPr lang="el-GR" dirty="0">
                <a:solidFill>
                  <a:prstClr val="black"/>
                </a:solidFill>
              </a:rPr>
              <a:t>Έναν </a:t>
            </a:r>
            <a:r>
              <a:rPr lang="el-GR" dirty="0" smtClean="0">
                <a:solidFill>
                  <a:prstClr val="black"/>
                </a:solidFill>
              </a:rPr>
              <a:t>κατασκευαστή, </a:t>
            </a:r>
            <a:r>
              <a:rPr lang="el-GR" dirty="0">
                <a:solidFill>
                  <a:prstClr val="black"/>
                </a:solidFill>
              </a:rPr>
              <a:t>στον οποίο αρχικοποιούνται οι πλευρές στις παραμέτρους που δίνει ο χρήστης κατά την κατασκευή του </a:t>
            </a:r>
            <a:r>
              <a:rPr lang="el-GR" dirty="0" smtClean="0">
                <a:solidFill>
                  <a:prstClr val="black"/>
                </a:solidFill>
              </a:rPr>
              <a:t>τριγώνου.</a:t>
            </a:r>
            <a:endParaRPr lang="el-GR" dirty="0">
              <a:solidFill>
                <a:prstClr val="black"/>
              </a:solidFill>
            </a:endParaRPr>
          </a:p>
          <a:p>
            <a:pPr marL="948690" lvl="2" indent="-342000">
              <a:spcBef>
                <a:spcPts val="0"/>
              </a:spcBef>
              <a:buClr>
                <a:srgbClr val="777777"/>
              </a:buClr>
              <a:buSzPct val="100000"/>
              <a:buFont typeface="Wingdings 2"/>
              <a:buChar char=""/>
            </a:pPr>
            <a:r>
              <a:rPr lang="el-GR" dirty="0">
                <a:solidFill>
                  <a:prstClr val="black"/>
                </a:solidFill>
              </a:rPr>
              <a:t>Τρεις μεθόδους </a:t>
            </a:r>
            <a:r>
              <a:rPr lang="en-US" i="1" dirty="0" err="1">
                <a:solidFill>
                  <a:prstClr val="black"/>
                </a:solidFill>
              </a:rPr>
              <a:t>getA</a:t>
            </a:r>
            <a:r>
              <a:rPr lang="en-US" dirty="0">
                <a:solidFill>
                  <a:prstClr val="black"/>
                </a:solidFill>
              </a:rPr>
              <a:t>(), </a:t>
            </a:r>
            <a:r>
              <a:rPr lang="en-US" i="1" dirty="0" err="1">
                <a:solidFill>
                  <a:prstClr val="black"/>
                </a:solidFill>
              </a:rPr>
              <a:t>getB</a:t>
            </a:r>
            <a:r>
              <a:rPr lang="en-US" dirty="0">
                <a:solidFill>
                  <a:prstClr val="black"/>
                </a:solidFill>
              </a:rPr>
              <a:t>() </a:t>
            </a:r>
            <a:r>
              <a:rPr lang="el-GR" dirty="0">
                <a:solidFill>
                  <a:prstClr val="black"/>
                </a:solidFill>
              </a:rPr>
              <a:t>και </a:t>
            </a:r>
            <a:r>
              <a:rPr lang="en-US" i="1" dirty="0" err="1">
                <a:solidFill>
                  <a:prstClr val="black"/>
                </a:solidFill>
              </a:rPr>
              <a:t>getC</a:t>
            </a:r>
            <a:r>
              <a:rPr lang="en-US" dirty="0" smtClean="0">
                <a:solidFill>
                  <a:prstClr val="black"/>
                </a:solidFill>
              </a:rPr>
              <a:t>()</a:t>
            </a:r>
            <a:r>
              <a:rPr lang="el-GR" dirty="0" smtClean="0">
                <a:solidFill>
                  <a:prstClr val="black"/>
                </a:solidFill>
              </a:rPr>
              <a:t>,</a:t>
            </a:r>
            <a:r>
              <a:rPr lang="en-US" dirty="0" smtClean="0">
                <a:solidFill>
                  <a:prstClr val="black"/>
                </a:solidFill>
              </a:rPr>
              <a:t> </a:t>
            </a:r>
            <a:r>
              <a:rPr lang="el-GR" dirty="0">
                <a:solidFill>
                  <a:prstClr val="black"/>
                </a:solidFill>
              </a:rPr>
              <a:t>που επιστρέφουν τις τιμές για τις πλευρές του </a:t>
            </a:r>
            <a:r>
              <a:rPr lang="el-GR" dirty="0" smtClean="0">
                <a:solidFill>
                  <a:prstClr val="black"/>
                </a:solidFill>
              </a:rPr>
              <a:t>τριγώνου</a:t>
            </a:r>
            <a:r>
              <a:rPr lang="el-GR" dirty="0" smtClean="0"/>
              <a:t>.</a:t>
            </a:r>
            <a:endParaRPr lang="el-GR" dirty="0">
              <a:solidFill>
                <a:prstClr val="black"/>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Παράδειγμα Ελέγχου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FC267BB-4DFA-4C2F-B76B-0C91F9896675}" type="slidenum">
              <a:rPr lang="el-GR" sz="1400" smtClean="0">
                <a:solidFill>
                  <a:schemeClr val="tx1"/>
                </a:solidFill>
              </a:rPr>
              <a:t>6</a:t>
            </a:fld>
            <a:endParaRPr lang="el-GR" sz="1400" dirty="0">
              <a:solidFill>
                <a:schemeClr val="tx1"/>
              </a:solidFill>
            </a:endParaRPr>
          </a:p>
        </p:txBody>
      </p:sp>
    </p:spTree>
    <p:extLst>
      <p:ext uri="{BB962C8B-B14F-4D97-AF65-F5344CB8AC3E}">
        <p14:creationId xmlns:p14="http://schemas.microsoft.com/office/powerpoint/2010/main" val="38713700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tx1">
                    <a:lumMod val="75000"/>
                    <a:lumOff val="25000"/>
                  </a:schemeClr>
                </a:solidFill>
              </a:rPr>
              <a:t>Η κλάση </a:t>
            </a:r>
            <a:r>
              <a:rPr lang="en-US" b="1" i="1" dirty="0">
                <a:solidFill>
                  <a:schemeClr val="tx1">
                    <a:lumMod val="75000"/>
                    <a:lumOff val="25000"/>
                  </a:schemeClr>
                </a:solidFill>
              </a:rPr>
              <a:t>Triangle</a:t>
            </a:r>
            <a:r>
              <a:rPr lang="el-GR" b="1" dirty="0">
                <a:solidFill>
                  <a:schemeClr val="tx1">
                    <a:lumMod val="75000"/>
                    <a:lumOff val="25000"/>
                  </a:schemeClr>
                </a:solidFill>
              </a:rPr>
              <a:t> #2</a:t>
            </a:r>
          </a:p>
        </p:txBody>
      </p:sp>
      <p:sp>
        <p:nvSpPr>
          <p:cNvPr id="3" name="Θέση περιεχομένου 1"/>
          <p:cNvSpPr>
            <a:spLocks noGrp="1"/>
          </p:cNvSpPr>
          <p:nvPr>
            <p:ph idx="1"/>
          </p:nvPr>
        </p:nvSpPr>
        <p:spPr/>
        <p:txBody>
          <a:bodyPr/>
          <a:lstStyle/>
          <a:p>
            <a:pPr marL="342000" lvl="0" indent="-342000">
              <a:spcBef>
                <a:spcPts val="0"/>
              </a:spcBef>
              <a:spcAft>
                <a:spcPts val="1800"/>
              </a:spcAft>
              <a:buClr>
                <a:srgbClr val="C00000"/>
              </a:buClr>
              <a:buSzPct val="100000"/>
              <a:buFont typeface="Wingdings 2"/>
              <a:buChar char=""/>
            </a:pPr>
            <a:r>
              <a:rPr lang="el-GR" sz="2800" dirty="0">
                <a:solidFill>
                  <a:prstClr val="black"/>
                </a:solidFill>
              </a:rPr>
              <a:t>Θέλουμε να κάνουμε μία κλάση </a:t>
            </a:r>
            <a:r>
              <a:rPr lang="en-US" sz="2800" i="1" dirty="0">
                <a:solidFill>
                  <a:prstClr val="black"/>
                </a:solidFill>
              </a:rPr>
              <a:t>Triangle</a:t>
            </a:r>
            <a:r>
              <a:rPr lang="en-US" sz="2800" dirty="0">
                <a:solidFill>
                  <a:prstClr val="black"/>
                </a:solidFill>
              </a:rPr>
              <a:t> </a:t>
            </a:r>
            <a:r>
              <a:rPr lang="el-GR" sz="2800" dirty="0">
                <a:solidFill>
                  <a:prstClr val="black"/>
                </a:solidFill>
              </a:rPr>
              <a:t>η οποία να έχει τα εξής:</a:t>
            </a:r>
          </a:p>
          <a:p>
            <a:pPr marL="948690" lvl="2" indent="-342000">
              <a:spcBef>
                <a:spcPts val="0"/>
              </a:spcBef>
              <a:spcAft>
                <a:spcPts val="1200"/>
              </a:spcAft>
              <a:buClr>
                <a:srgbClr val="777777"/>
              </a:buClr>
              <a:buSzPct val="100000"/>
              <a:buFont typeface="Wingdings 2"/>
              <a:buChar char=""/>
            </a:pPr>
            <a:r>
              <a:rPr lang="el-GR" dirty="0">
                <a:solidFill>
                  <a:prstClr val="black"/>
                </a:solidFill>
              </a:rPr>
              <a:t>Μία μέθοδο </a:t>
            </a:r>
            <a:r>
              <a:rPr lang="fr-FR" i="1" dirty="0" err="1" smtClean="0">
                <a:solidFill>
                  <a:prstClr val="black"/>
                </a:solidFill>
              </a:rPr>
              <a:t>triangleType</a:t>
            </a:r>
            <a:r>
              <a:rPr lang="el-GR" dirty="0" smtClean="0">
                <a:solidFill>
                  <a:prstClr val="black"/>
                </a:solidFill>
              </a:rPr>
              <a:t>, </a:t>
            </a:r>
            <a:r>
              <a:rPr lang="el-GR" dirty="0">
                <a:solidFill>
                  <a:prstClr val="black"/>
                </a:solidFill>
              </a:rPr>
              <a:t>η οποία επιστρέφει μία από τις παρακάτω </a:t>
            </a:r>
            <a:r>
              <a:rPr lang="el-GR" dirty="0" smtClean="0">
                <a:solidFill>
                  <a:prstClr val="black"/>
                </a:solidFill>
              </a:rPr>
              <a:t>τιμές, </a:t>
            </a:r>
            <a:r>
              <a:rPr lang="el-GR" dirty="0">
                <a:solidFill>
                  <a:prstClr val="black"/>
                </a:solidFill>
              </a:rPr>
              <a:t>ανάλογα με το τι είναι το τρίγωνο:</a:t>
            </a:r>
          </a:p>
          <a:p>
            <a:pPr marL="1737360" lvl="4" indent="-342000">
              <a:spcBef>
                <a:spcPts val="0"/>
              </a:spcBef>
              <a:spcAft>
                <a:spcPts val="600"/>
              </a:spcAft>
              <a:buClr>
                <a:srgbClr val="FF33CC"/>
              </a:buClr>
              <a:buSzPct val="100000"/>
              <a:buFont typeface="Wingdings 2"/>
              <a:buChar char=""/>
            </a:pPr>
            <a:r>
              <a:rPr lang="fr-FR" i="1" dirty="0" err="1">
                <a:solidFill>
                  <a:prstClr val="black"/>
                </a:solidFill>
              </a:rPr>
              <a:t>Scalene</a:t>
            </a:r>
            <a:r>
              <a:rPr lang="el-GR" dirty="0">
                <a:solidFill>
                  <a:prstClr val="black"/>
                </a:solidFill>
              </a:rPr>
              <a:t> (Σκαληνό): αν καμία πλευρά δεν είναι ίση με καμία άλλη.</a:t>
            </a:r>
            <a:endParaRPr lang="fr-FR" dirty="0">
              <a:solidFill>
                <a:prstClr val="black"/>
              </a:solidFill>
            </a:endParaRPr>
          </a:p>
          <a:p>
            <a:pPr marL="1737360" lvl="4" indent="-342000">
              <a:spcBef>
                <a:spcPts val="0"/>
              </a:spcBef>
              <a:spcAft>
                <a:spcPts val="600"/>
              </a:spcAft>
              <a:buClr>
                <a:srgbClr val="FF33CC"/>
              </a:buClr>
              <a:buSzPct val="100000"/>
              <a:buFont typeface="Wingdings 2"/>
              <a:buChar char=""/>
            </a:pPr>
            <a:r>
              <a:rPr lang="fr-FR" i="1" dirty="0" err="1" smtClean="0">
                <a:solidFill>
                  <a:prstClr val="black"/>
                </a:solidFill>
              </a:rPr>
              <a:t>Isosceles</a:t>
            </a:r>
            <a:r>
              <a:rPr lang="el-GR" dirty="0" smtClean="0">
                <a:solidFill>
                  <a:prstClr val="black"/>
                </a:solidFill>
              </a:rPr>
              <a:t> </a:t>
            </a:r>
            <a:r>
              <a:rPr lang="el-GR" dirty="0">
                <a:solidFill>
                  <a:prstClr val="black"/>
                </a:solidFill>
              </a:rPr>
              <a:t>(Ισοσκελές): αν οι δύο πλευρές είναι ίσες και μία διαφέρει.</a:t>
            </a:r>
            <a:endParaRPr lang="fr-FR" dirty="0">
              <a:solidFill>
                <a:prstClr val="black"/>
              </a:solidFill>
            </a:endParaRPr>
          </a:p>
          <a:p>
            <a:pPr marL="1737360" lvl="4" indent="-342000">
              <a:spcBef>
                <a:spcPts val="0"/>
              </a:spcBef>
              <a:spcAft>
                <a:spcPts val="600"/>
              </a:spcAft>
              <a:buClr>
                <a:srgbClr val="FF33CC"/>
              </a:buClr>
              <a:buSzPct val="100000"/>
              <a:buFont typeface="Wingdings 2"/>
              <a:buChar char=""/>
            </a:pPr>
            <a:r>
              <a:rPr lang="fr-FR" i="1" dirty="0" err="1" smtClean="0">
                <a:solidFill>
                  <a:prstClr val="black"/>
                </a:solidFill>
              </a:rPr>
              <a:t>Equilateral</a:t>
            </a:r>
            <a:r>
              <a:rPr lang="el-GR" dirty="0" smtClean="0">
                <a:solidFill>
                  <a:prstClr val="black"/>
                </a:solidFill>
              </a:rPr>
              <a:t> </a:t>
            </a:r>
            <a:r>
              <a:rPr lang="el-GR" dirty="0">
                <a:solidFill>
                  <a:prstClr val="black"/>
                </a:solidFill>
              </a:rPr>
              <a:t>(Ισόπλευρο): αν όλες οι πλευρές είναι ίσες.</a:t>
            </a:r>
            <a:endParaRPr lang="fr-FR" dirty="0">
              <a:solidFill>
                <a:prstClr val="black"/>
              </a:solidFill>
            </a:endParaRPr>
          </a:p>
          <a:p>
            <a:pPr marL="1737360" lvl="4" indent="-342000">
              <a:spcBef>
                <a:spcPts val="0"/>
              </a:spcBef>
              <a:buClr>
                <a:srgbClr val="FF33CC"/>
              </a:buClr>
              <a:buSzPct val="100000"/>
              <a:buFont typeface="Wingdings 2"/>
              <a:buChar char=""/>
            </a:pPr>
            <a:r>
              <a:rPr lang="fr-FR" i="1" dirty="0" err="1" smtClean="0">
                <a:solidFill>
                  <a:prstClr val="black"/>
                </a:solidFill>
              </a:rPr>
              <a:t>NotValid</a:t>
            </a:r>
            <a:r>
              <a:rPr lang="el-GR" dirty="0" smtClean="0">
                <a:solidFill>
                  <a:prstClr val="black"/>
                </a:solidFill>
              </a:rPr>
              <a:t> </a:t>
            </a:r>
            <a:r>
              <a:rPr lang="el-GR" dirty="0">
                <a:solidFill>
                  <a:prstClr val="black"/>
                </a:solidFill>
              </a:rPr>
              <a:t>(Άκυρο): αν τα μήκη που δόθηκαν δεν μπορούν να είναι πλευρές τριγώνου</a:t>
            </a:r>
            <a:r>
              <a:rPr lang="el-GR" dirty="0" smtClean="0">
                <a:solidFill>
                  <a:prstClr val="black"/>
                </a:solidFill>
              </a:rPr>
              <a:t>.</a:t>
            </a:r>
            <a:endParaRPr lang="el-GR" dirty="0">
              <a:solidFill>
                <a:prstClr val="black"/>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Παράδειγμα Ελέγχου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FC267BB-4DFA-4C2F-B76B-0C91F9896675}" type="slidenum">
              <a:rPr lang="el-GR" sz="1400" smtClean="0">
                <a:solidFill>
                  <a:schemeClr val="tx1"/>
                </a:solidFill>
              </a:rPr>
              <a:t>7</a:t>
            </a:fld>
            <a:endParaRPr lang="el-GR" sz="1400" dirty="0">
              <a:solidFill>
                <a:schemeClr val="tx1"/>
              </a:solidFill>
            </a:endParaRPr>
          </a:p>
        </p:txBody>
      </p:sp>
    </p:spTree>
    <p:extLst>
      <p:ext uri="{BB962C8B-B14F-4D97-AF65-F5344CB8AC3E}">
        <p14:creationId xmlns:p14="http://schemas.microsoft.com/office/powerpoint/2010/main" val="1860683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tx1">
                    <a:lumMod val="75000"/>
                    <a:lumOff val="25000"/>
                  </a:schemeClr>
                </a:solidFill>
              </a:rPr>
              <a:t>Η κλάση </a:t>
            </a:r>
            <a:r>
              <a:rPr lang="en-US" b="1" i="1" dirty="0">
                <a:solidFill>
                  <a:schemeClr val="tx1">
                    <a:lumMod val="75000"/>
                    <a:lumOff val="25000"/>
                  </a:schemeClr>
                </a:solidFill>
              </a:rPr>
              <a:t>Triangle</a:t>
            </a:r>
            <a:r>
              <a:rPr lang="el-GR" b="1" dirty="0">
                <a:solidFill>
                  <a:schemeClr val="tx1">
                    <a:lumMod val="75000"/>
                    <a:lumOff val="25000"/>
                  </a:schemeClr>
                </a:solidFill>
              </a:rPr>
              <a:t> #3</a:t>
            </a:r>
          </a:p>
        </p:txBody>
      </p:sp>
      <p:sp>
        <p:nvSpPr>
          <p:cNvPr id="3" name="Θέση περιεχομένου 1"/>
          <p:cNvSpPr>
            <a:spLocks noGrp="1"/>
          </p:cNvSpPr>
          <p:nvPr>
            <p:ph idx="1"/>
          </p:nvPr>
        </p:nvSpPr>
        <p:spPr>
          <a:xfrm>
            <a:off x="457200" y="1600201"/>
            <a:ext cx="8229600" cy="2514600"/>
          </a:xfrm>
        </p:spPr>
        <p:txBody>
          <a:bodyPr/>
          <a:lstStyle/>
          <a:p>
            <a:pPr marL="342000" lvl="0" indent="-342000">
              <a:spcBef>
                <a:spcPts val="0"/>
              </a:spcBef>
              <a:spcAft>
                <a:spcPts val="600"/>
              </a:spcAft>
              <a:buClr>
                <a:srgbClr val="D34817"/>
              </a:buClr>
              <a:buSzPct val="85000"/>
              <a:buFont typeface="Wingdings 2"/>
              <a:buChar char=""/>
            </a:pPr>
            <a:r>
              <a:rPr lang="el-GR" sz="2800" dirty="0">
                <a:solidFill>
                  <a:prstClr val="black"/>
                </a:solidFill>
              </a:rPr>
              <a:t>Θέλουμε να κάνουμε μία κλάση </a:t>
            </a:r>
            <a:r>
              <a:rPr lang="en-US" sz="2800" i="1" dirty="0">
                <a:solidFill>
                  <a:prstClr val="black"/>
                </a:solidFill>
              </a:rPr>
              <a:t>Triangle</a:t>
            </a:r>
            <a:r>
              <a:rPr lang="en-US" sz="2800" dirty="0">
                <a:solidFill>
                  <a:prstClr val="black"/>
                </a:solidFill>
              </a:rPr>
              <a:t> </a:t>
            </a:r>
            <a:r>
              <a:rPr lang="el-GR" sz="2800" dirty="0">
                <a:solidFill>
                  <a:prstClr val="black"/>
                </a:solidFill>
              </a:rPr>
              <a:t>η οποία να έχει τα εξής:</a:t>
            </a:r>
          </a:p>
          <a:p>
            <a:pPr marL="948690" lvl="2" indent="-342000">
              <a:spcBef>
                <a:spcPts val="0"/>
              </a:spcBef>
              <a:buClr>
                <a:srgbClr val="777777"/>
              </a:buClr>
              <a:buSzPct val="85000"/>
              <a:buFont typeface="Wingdings 2"/>
              <a:buChar char=""/>
            </a:pPr>
            <a:r>
              <a:rPr lang="el-GR" dirty="0">
                <a:solidFill>
                  <a:prstClr val="black"/>
                </a:solidFill>
              </a:rPr>
              <a:t>Μία μέθοδο </a:t>
            </a:r>
            <a:r>
              <a:rPr lang="fr-FR" i="1" dirty="0">
                <a:solidFill>
                  <a:prstClr val="black"/>
                </a:solidFill>
              </a:rPr>
              <a:t>area</a:t>
            </a:r>
            <a:r>
              <a:rPr lang="fr-FR" dirty="0" smtClean="0">
                <a:solidFill>
                  <a:prstClr val="black"/>
                </a:solidFill>
              </a:rPr>
              <a:t>()</a:t>
            </a:r>
            <a:r>
              <a:rPr lang="el-GR" dirty="0" smtClean="0">
                <a:solidFill>
                  <a:prstClr val="black"/>
                </a:solidFill>
              </a:rPr>
              <a:t>, </a:t>
            </a:r>
            <a:r>
              <a:rPr lang="el-GR" dirty="0">
                <a:solidFill>
                  <a:prstClr val="black"/>
                </a:solidFill>
              </a:rPr>
              <a:t>η οποία επιστρέφει το εμβαδό (</a:t>
            </a:r>
            <a:r>
              <a:rPr lang="en-US" i="1" dirty="0">
                <a:solidFill>
                  <a:prstClr val="black"/>
                </a:solidFill>
              </a:rPr>
              <a:t>double</a:t>
            </a:r>
            <a:r>
              <a:rPr lang="en-US" dirty="0">
                <a:solidFill>
                  <a:prstClr val="black"/>
                </a:solidFill>
              </a:rPr>
              <a:t>) </a:t>
            </a:r>
            <a:r>
              <a:rPr lang="el-GR" dirty="0">
                <a:solidFill>
                  <a:prstClr val="black"/>
                </a:solidFill>
              </a:rPr>
              <a:t>του τριγώνου. Το εμβαδό θα το υπολογίσουμε με την μέθοδο χρήσης των τριών πλευρών του (τύπος του Ήρωνα), δηλαδή:</a:t>
            </a:r>
          </a:p>
          <a:p>
            <a:endParaRPr lang="el-GR" dirty="0"/>
          </a:p>
        </p:txBody>
      </p:sp>
      <p:pic>
        <p:nvPicPr>
          <p:cNvPr id="6" name="Θέση περιεχομένου 2" descr="Εικόνα ενός τριγώνου με πλευρές a, b και c, η ημιπερίμετρος του οποίου δίνεται από τον τύπο:&#10;R = το κλάσμα, a + b + c, διά 2. Το εμβαδόν του τριγώνου, δίνεται από τον τύπο: E = τετραγωνική ρίζα του, r επί r μείον a, επί r μείον b, επί r μείον c."/>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8286" y="4191000"/>
            <a:ext cx="6067425" cy="1800225"/>
          </a:xfrm>
          <a:prstGeom prst="rect">
            <a:avLst/>
          </a:prstGeo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Παράδειγμα Ελέγχου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FC267BB-4DFA-4C2F-B76B-0C91F9896675}" type="slidenum">
              <a:rPr lang="el-GR" sz="1400" smtClean="0">
                <a:solidFill>
                  <a:schemeClr val="tx1"/>
                </a:solidFill>
              </a:rPr>
              <a:t>8</a:t>
            </a:fld>
            <a:endParaRPr lang="el-GR" sz="1400" dirty="0">
              <a:solidFill>
                <a:schemeClr val="tx1"/>
              </a:solidFill>
            </a:endParaRPr>
          </a:p>
        </p:txBody>
      </p:sp>
      <p:pic>
        <p:nvPicPr>
          <p:cNvPr id="7"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478774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tx1">
                    <a:lumMod val="75000"/>
                    <a:lumOff val="25000"/>
                  </a:schemeClr>
                </a:solidFill>
              </a:rPr>
              <a:t>Βήματα ανάπτυξης εφαρμογής</a:t>
            </a:r>
          </a:p>
        </p:txBody>
      </p:sp>
      <p:sp>
        <p:nvSpPr>
          <p:cNvPr id="3" name="Θέση περιεχομένου 1"/>
          <p:cNvSpPr>
            <a:spLocks noGrp="1"/>
          </p:cNvSpPr>
          <p:nvPr>
            <p:ph idx="1"/>
          </p:nvPr>
        </p:nvSpPr>
        <p:spPr/>
        <p:txBody>
          <a:bodyPr/>
          <a:lstStyle/>
          <a:p>
            <a:pPr marL="342000" lvl="0" indent="-342000">
              <a:spcBef>
                <a:spcPts val="0"/>
              </a:spcBef>
              <a:spcAft>
                <a:spcPts val="1200"/>
              </a:spcAft>
              <a:buClr>
                <a:srgbClr val="C00000"/>
              </a:buClr>
              <a:buSzPct val="100000"/>
              <a:buFont typeface="Wingdings 2"/>
              <a:buChar char=""/>
            </a:pPr>
            <a:r>
              <a:rPr lang="el-GR" sz="2400" dirty="0">
                <a:solidFill>
                  <a:prstClr val="black"/>
                </a:solidFill>
              </a:rPr>
              <a:t>Στην </a:t>
            </a:r>
            <a:r>
              <a:rPr lang="el-GR" sz="2400" dirty="0" smtClean="0">
                <a:solidFill>
                  <a:prstClr val="black"/>
                </a:solidFill>
              </a:rPr>
              <a:t>συνέχεια </a:t>
            </a:r>
            <a:r>
              <a:rPr lang="el-GR" sz="2400" dirty="0">
                <a:solidFill>
                  <a:prstClr val="black"/>
                </a:solidFill>
              </a:rPr>
              <a:t>θα αναπτύξουμε αυτή την κλάση. Θα δούμε αναλυτικά την δημιουργία της κλάσης με τα επόμενα </a:t>
            </a:r>
            <a:r>
              <a:rPr lang="el-GR" sz="2400" dirty="0" smtClean="0">
                <a:solidFill>
                  <a:prstClr val="black"/>
                </a:solidFill>
              </a:rPr>
              <a:t>βήματα:</a:t>
            </a:r>
            <a:endParaRPr lang="en-US" sz="2400" dirty="0" smtClean="0">
              <a:solidFill>
                <a:prstClr val="black"/>
              </a:solidFill>
            </a:endParaRPr>
          </a:p>
          <a:p>
            <a:pPr marL="800100" lvl="2" indent="0">
              <a:spcBef>
                <a:spcPts val="0"/>
              </a:spcBef>
              <a:buClr>
                <a:srgbClr val="C00000"/>
              </a:buClr>
              <a:buSzPct val="100000"/>
              <a:buNone/>
            </a:pPr>
            <a:r>
              <a:rPr lang="en-US" sz="2000" b="1" dirty="0" smtClean="0">
                <a:solidFill>
                  <a:srgbClr val="777777"/>
                </a:solidFill>
              </a:rPr>
              <a:t>1.   </a:t>
            </a:r>
            <a:r>
              <a:rPr lang="el-GR" sz="2000" dirty="0" smtClean="0">
                <a:solidFill>
                  <a:prstClr val="black"/>
                </a:solidFill>
              </a:rPr>
              <a:t>Θα </a:t>
            </a:r>
            <a:r>
              <a:rPr lang="el-GR" sz="2000" dirty="0">
                <a:solidFill>
                  <a:prstClr val="black"/>
                </a:solidFill>
              </a:rPr>
              <a:t>δημιουργήσουμε μια κατάλληλη </a:t>
            </a:r>
            <a:r>
              <a:rPr lang="en-US" sz="2000" i="1" dirty="0" smtClean="0">
                <a:solidFill>
                  <a:prstClr val="black"/>
                </a:solidFill>
              </a:rPr>
              <a:t>Enumeration</a:t>
            </a:r>
            <a:r>
              <a:rPr lang="en-US" sz="2000" dirty="0" smtClean="0">
                <a:solidFill>
                  <a:prstClr val="black"/>
                </a:solidFill>
              </a:rPr>
              <a:t>, </a:t>
            </a:r>
            <a:r>
              <a:rPr lang="el-GR" sz="2000" dirty="0">
                <a:solidFill>
                  <a:prstClr val="black"/>
                </a:solidFill>
              </a:rPr>
              <a:t>για τους </a:t>
            </a:r>
            <a:endParaRPr lang="en-US" sz="2000" dirty="0" smtClean="0">
              <a:solidFill>
                <a:prstClr val="black"/>
              </a:solidFill>
            </a:endParaRPr>
          </a:p>
          <a:p>
            <a:pPr marL="1257300" lvl="3" indent="0">
              <a:spcBef>
                <a:spcPts val="0"/>
              </a:spcBef>
              <a:spcAft>
                <a:spcPts val="600"/>
              </a:spcAft>
              <a:buClr>
                <a:srgbClr val="C00000"/>
              </a:buClr>
              <a:buSzPct val="100000"/>
              <a:buNone/>
            </a:pPr>
            <a:r>
              <a:rPr lang="el-GR" dirty="0" smtClean="0">
                <a:solidFill>
                  <a:prstClr val="black"/>
                </a:solidFill>
              </a:rPr>
              <a:t>τύπους του τριγώνου στο </a:t>
            </a:r>
            <a:r>
              <a:rPr lang="en-US" i="1" dirty="0" smtClean="0">
                <a:solidFill>
                  <a:prstClr val="black"/>
                </a:solidFill>
              </a:rPr>
              <a:t>project</a:t>
            </a:r>
            <a:r>
              <a:rPr lang="en-US" dirty="0" smtClean="0">
                <a:solidFill>
                  <a:prstClr val="black"/>
                </a:solidFill>
              </a:rPr>
              <a:t> </a:t>
            </a:r>
            <a:r>
              <a:rPr lang="el-GR" dirty="0" smtClean="0">
                <a:solidFill>
                  <a:prstClr val="black"/>
                </a:solidFill>
              </a:rPr>
              <a:t>μας</a:t>
            </a:r>
            <a:r>
              <a:rPr lang="en-US" dirty="0" smtClean="0">
                <a:solidFill>
                  <a:prstClr val="black"/>
                </a:solidFill>
              </a:rPr>
              <a:t>.</a:t>
            </a:r>
          </a:p>
          <a:p>
            <a:pPr marL="800100" lvl="2" indent="0">
              <a:spcBef>
                <a:spcPts val="0"/>
              </a:spcBef>
              <a:buClr>
                <a:srgbClr val="C00000"/>
              </a:buClr>
              <a:buSzPct val="100000"/>
              <a:buNone/>
            </a:pPr>
            <a:r>
              <a:rPr lang="en-US" sz="2000" b="1" dirty="0" smtClean="0">
                <a:solidFill>
                  <a:srgbClr val="777777"/>
                </a:solidFill>
              </a:rPr>
              <a:t>2.   </a:t>
            </a:r>
            <a:r>
              <a:rPr lang="el-GR" sz="2000" dirty="0" smtClean="0">
                <a:solidFill>
                  <a:prstClr val="black"/>
                </a:solidFill>
              </a:rPr>
              <a:t>Θα </a:t>
            </a:r>
            <a:r>
              <a:rPr lang="el-GR" sz="2000" dirty="0">
                <a:solidFill>
                  <a:prstClr val="black"/>
                </a:solidFill>
              </a:rPr>
              <a:t>δημιουργήσουμε την κλάση </a:t>
            </a:r>
            <a:r>
              <a:rPr lang="en-US" sz="2000" i="1" dirty="0" smtClean="0">
                <a:solidFill>
                  <a:prstClr val="black"/>
                </a:solidFill>
              </a:rPr>
              <a:t>Triangle</a:t>
            </a:r>
            <a:r>
              <a:rPr lang="en-US" sz="2000" dirty="0" smtClean="0">
                <a:solidFill>
                  <a:prstClr val="black"/>
                </a:solidFill>
              </a:rPr>
              <a:t>, </a:t>
            </a:r>
            <a:r>
              <a:rPr lang="el-GR" sz="2000" dirty="0">
                <a:solidFill>
                  <a:prstClr val="black"/>
                </a:solidFill>
              </a:rPr>
              <a:t>και θα δηλώσουμε τις </a:t>
            </a:r>
            <a:endParaRPr lang="en-US" sz="2000" dirty="0" smtClean="0">
              <a:solidFill>
                <a:prstClr val="black"/>
              </a:solidFill>
            </a:endParaRPr>
          </a:p>
          <a:p>
            <a:pPr marL="1257300" lvl="3" indent="0">
              <a:spcBef>
                <a:spcPts val="0"/>
              </a:spcBef>
              <a:spcAft>
                <a:spcPts val="600"/>
              </a:spcAft>
              <a:buClr>
                <a:srgbClr val="C00000"/>
              </a:buClr>
              <a:buSzPct val="100000"/>
              <a:buNone/>
            </a:pPr>
            <a:r>
              <a:rPr lang="el-GR" dirty="0" smtClean="0">
                <a:solidFill>
                  <a:prstClr val="black"/>
                </a:solidFill>
              </a:rPr>
              <a:t>μεταβλητές </a:t>
            </a:r>
            <a:r>
              <a:rPr lang="el-GR" dirty="0">
                <a:solidFill>
                  <a:prstClr val="black"/>
                </a:solidFill>
              </a:rPr>
              <a:t>για τις τρεις πλευρές, τον κατασκευαστή και μεθόδους ανάκτησης των </a:t>
            </a:r>
            <a:r>
              <a:rPr lang="el-GR" dirty="0" smtClean="0">
                <a:solidFill>
                  <a:prstClr val="black"/>
                </a:solidFill>
              </a:rPr>
              <a:t>πλευρών.</a:t>
            </a:r>
            <a:endParaRPr lang="en-US" dirty="0" smtClean="0">
              <a:solidFill>
                <a:prstClr val="black"/>
              </a:solidFill>
            </a:endParaRPr>
          </a:p>
          <a:p>
            <a:pPr marL="800100" lvl="2" indent="0">
              <a:spcBef>
                <a:spcPts val="0"/>
              </a:spcBef>
              <a:buClr>
                <a:srgbClr val="C00000"/>
              </a:buClr>
              <a:buSzPct val="100000"/>
              <a:buNone/>
            </a:pPr>
            <a:r>
              <a:rPr lang="en-US" sz="2000" b="1" dirty="0" smtClean="0">
                <a:solidFill>
                  <a:srgbClr val="777777"/>
                </a:solidFill>
              </a:rPr>
              <a:t>3.   </a:t>
            </a:r>
            <a:r>
              <a:rPr lang="el-GR" sz="2000" dirty="0" smtClean="0">
                <a:solidFill>
                  <a:prstClr val="black"/>
                </a:solidFill>
              </a:rPr>
              <a:t>Θα </a:t>
            </a:r>
            <a:r>
              <a:rPr lang="el-GR" sz="2000" dirty="0">
                <a:solidFill>
                  <a:prstClr val="black"/>
                </a:solidFill>
              </a:rPr>
              <a:t>δημιουργήσουμε την μέθοδο </a:t>
            </a:r>
            <a:r>
              <a:rPr lang="en-US" sz="2000" i="1" dirty="0" err="1" smtClean="0">
                <a:solidFill>
                  <a:prstClr val="black"/>
                </a:solidFill>
              </a:rPr>
              <a:t>triangleType</a:t>
            </a:r>
            <a:r>
              <a:rPr lang="en-US" sz="2000" dirty="0" smtClean="0">
                <a:solidFill>
                  <a:prstClr val="black"/>
                </a:solidFill>
              </a:rPr>
              <a:t>, </a:t>
            </a:r>
            <a:r>
              <a:rPr lang="el-GR" sz="2000" dirty="0">
                <a:solidFill>
                  <a:prstClr val="black"/>
                </a:solidFill>
              </a:rPr>
              <a:t>που επιστρέφει </a:t>
            </a:r>
            <a:endParaRPr lang="en-US" sz="2000" dirty="0" smtClean="0">
              <a:solidFill>
                <a:prstClr val="black"/>
              </a:solidFill>
            </a:endParaRPr>
          </a:p>
          <a:p>
            <a:pPr marL="1257300" lvl="3" indent="0">
              <a:spcBef>
                <a:spcPts val="0"/>
              </a:spcBef>
              <a:spcAft>
                <a:spcPts val="600"/>
              </a:spcAft>
              <a:buClr>
                <a:srgbClr val="C00000"/>
              </a:buClr>
              <a:buSzPct val="100000"/>
              <a:buNone/>
            </a:pPr>
            <a:r>
              <a:rPr lang="el-GR" dirty="0" smtClean="0">
                <a:solidFill>
                  <a:prstClr val="black"/>
                </a:solidFill>
              </a:rPr>
              <a:t>τον τύπο του τριγώνου</a:t>
            </a:r>
            <a:r>
              <a:rPr lang="en-US" dirty="0" smtClean="0">
                <a:solidFill>
                  <a:prstClr val="black"/>
                </a:solidFill>
              </a:rPr>
              <a:t>.</a:t>
            </a:r>
          </a:p>
          <a:p>
            <a:pPr marL="800100" lvl="2" indent="0">
              <a:spcBef>
                <a:spcPts val="0"/>
              </a:spcBef>
              <a:buClr>
                <a:srgbClr val="C00000"/>
              </a:buClr>
              <a:buSzPct val="100000"/>
              <a:buNone/>
            </a:pPr>
            <a:r>
              <a:rPr lang="en-US" sz="2000" b="1" dirty="0" smtClean="0">
                <a:solidFill>
                  <a:srgbClr val="777777"/>
                </a:solidFill>
              </a:rPr>
              <a:t>4.   </a:t>
            </a:r>
            <a:r>
              <a:rPr lang="el-GR" sz="2000" dirty="0" smtClean="0">
                <a:solidFill>
                  <a:prstClr val="black"/>
                </a:solidFill>
              </a:rPr>
              <a:t>Θα δημιουργήσουμε την μέθοδο </a:t>
            </a:r>
            <a:r>
              <a:rPr lang="en-US" sz="2000" i="1" dirty="0" smtClean="0">
                <a:solidFill>
                  <a:prstClr val="black"/>
                </a:solidFill>
              </a:rPr>
              <a:t>area</a:t>
            </a:r>
            <a:r>
              <a:rPr lang="en-US" sz="2000" dirty="0" smtClean="0">
                <a:solidFill>
                  <a:prstClr val="black"/>
                </a:solidFill>
              </a:rPr>
              <a:t>, </a:t>
            </a:r>
            <a:r>
              <a:rPr lang="el-GR" sz="2000" dirty="0" smtClean="0">
                <a:solidFill>
                  <a:prstClr val="black"/>
                </a:solidFill>
              </a:rPr>
              <a:t>που θα επιστρέφει το </a:t>
            </a:r>
            <a:endParaRPr lang="en-US" sz="2000" dirty="0" smtClean="0">
              <a:solidFill>
                <a:prstClr val="black"/>
              </a:solidFill>
            </a:endParaRPr>
          </a:p>
          <a:p>
            <a:pPr marL="1257300" lvl="3" indent="0">
              <a:spcBef>
                <a:spcPts val="0"/>
              </a:spcBef>
              <a:buClr>
                <a:srgbClr val="C00000"/>
              </a:buClr>
              <a:buSzPct val="100000"/>
              <a:buNone/>
            </a:pPr>
            <a:r>
              <a:rPr lang="el-GR" dirty="0" smtClean="0">
                <a:solidFill>
                  <a:prstClr val="black"/>
                </a:solidFill>
              </a:rPr>
              <a:t>εμβαδό του τριγώνου με την χρήση του τύπου του Ήρωνα</a:t>
            </a:r>
            <a:r>
              <a:rPr lang="en-US" dirty="0" smtClean="0">
                <a:solidFill>
                  <a:prstClr val="black"/>
                </a:solidFill>
              </a:rPr>
              <a:t>.</a:t>
            </a:r>
            <a:endParaRPr lang="el-GR" dirty="0" smtClean="0">
              <a:solidFill>
                <a:prstClr val="black"/>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Παράδειγμα Ελέγχου</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FC267BB-4DFA-4C2F-B76B-0C91F9896675}" type="slidenum">
              <a:rPr lang="el-GR" sz="1400" smtClean="0">
                <a:solidFill>
                  <a:schemeClr val="tx1"/>
                </a:solidFill>
              </a:rPr>
              <a:t>9</a:t>
            </a:fld>
            <a:endParaRPr lang="el-GR" sz="1400" dirty="0">
              <a:solidFill>
                <a:schemeClr val="tx1"/>
              </a:solidFill>
            </a:endParaRPr>
          </a:p>
        </p:txBody>
      </p:sp>
    </p:spTree>
    <p:extLst>
      <p:ext uri="{BB962C8B-B14F-4D97-AF65-F5344CB8AC3E}">
        <p14:creationId xmlns:p14="http://schemas.microsoft.com/office/powerpoint/2010/main" val="9936740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3/3/2014 7:46:04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3.xml><?xml version="1.0" encoding="utf-8"?>
<p:tagLst xmlns:a="http://schemas.openxmlformats.org/drawingml/2006/main" xmlns:r="http://schemas.openxmlformats.org/officeDocument/2006/relationships" xmlns:p="http://schemas.openxmlformats.org/presentationml/2006/main">
  <p:tag name="ZHAW.ACCESSIBILITYADDIN.READINGORDER" val="2,3,8,7,"/>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051,3,10,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1026,3077,"/>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9,6153,"/>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6,4,5,7,"/>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19BF9B4F-50F1-429E-83A0-28693C36C093}">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286</TotalTime>
  <Words>979</Words>
  <Application>Microsoft Office PowerPoint</Application>
  <PresentationFormat>Προβολή στην οθόνη (4:3)</PresentationFormat>
  <Paragraphs>141</Paragraphs>
  <Slides>14</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Θέμα του Office</vt:lpstr>
      <vt:lpstr>Ποιότητα Λογισμικού</vt:lpstr>
      <vt:lpstr>Άδειες χρήσης </vt:lpstr>
      <vt:lpstr>Χρηματοδότηση </vt:lpstr>
      <vt:lpstr>Περιεχόμενα ενότητας</vt:lpstr>
      <vt:lpstr>Δημιουργία του έργου TriangleProject</vt:lpstr>
      <vt:lpstr>Η κλάση Triangle #1</vt:lpstr>
      <vt:lpstr>Η κλάση Triangle #2</vt:lpstr>
      <vt:lpstr>Η κλάση Triangle #3</vt:lpstr>
      <vt:lpstr>Βήματα ανάπτυξης εφαρμογής</vt:lpstr>
      <vt:lpstr>1. Δημιουργία του Enum για τους πιθανούς τύπους του τριγώνου</vt:lpstr>
      <vt:lpstr>2. Δημιουργία: Κλάση Triangle, ιδιωτικές μεταβλητές, κατασκευαστής</vt:lpstr>
      <vt:lpstr>3. Δημιουργία μεθόδου triangleType: Επιστρέφει τον τύπο του τριγώνου</vt:lpstr>
      <vt:lpstr>4. Δημιουργία μεθόδου area: Επιστρέφει το εμβαδό του τριγώνου</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Ποιότητα Λογισμικού</dc:title>
  <dc:subject>Παράδειγμα Ελέγχου</dc:subject>
  <dc:creator>Κακαρόντζας Γεώργιος</dc:creator>
  <cp:keywords>Παράδειγμα Ελέγχου</cp:keywords>
  <dc:description>Παράδειγμα Ελέγχου</dc:description>
  <cp:lastModifiedBy>user</cp:lastModifiedBy>
  <cp:revision>58</cp:revision>
  <dcterms:created xsi:type="dcterms:W3CDTF">2013-12-03T08:02:05Z</dcterms:created>
  <dcterms:modified xsi:type="dcterms:W3CDTF">2014-03-03T17:46:33Z</dcterms:modified>
  <cp:category>Εκπαιδευτικό υλικό</cp:category>
  <cp:contentStatus>Τελικό</cp:contentStatus>
</cp:coreProperties>
</file>