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2"/>
  </p:notesMasterIdLst>
  <p:sldIdLst>
    <p:sldId id="257" r:id="rId3"/>
    <p:sldId id="264" r:id="rId4"/>
    <p:sldId id="414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67" r:id="rId31"/>
    <p:sldId id="468" r:id="rId32"/>
    <p:sldId id="469" r:id="rId33"/>
    <p:sldId id="325" r:id="rId34"/>
    <p:sldId id="271" r:id="rId35"/>
    <p:sldId id="258" r:id="rId36"/>
    <p:sldId id="259" r:id="rId37"/>
    <p:sldId id="260" r:id="rId38"/>
    <p:sldId id="272" r:id="rId39"/>
    <p:sldId id="273" r:id="rId40"/>
    <p:sldId id="261" r:id="rId41"/>
  </p:sldIdLst>
  <p:sldSz cx="9144000" cy="6858000" type="screen4x3"/>
  <p:notesSz cx="6858000" cy="9144000"/>
  <p:custDataLst>
    <p:tags r:id="rId43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Μεσαίο στυλ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71" autoAdjust="0"/>
    <p:restoredTop sz="94660"/>
  </p:normalViewPr>
  <p:slideViewPr>
    <p:cSldViewPr>
      <p:cViewPr>
        <p:scale>
          <a:sx n="66" d="100"/>
          <a:sy n="66" d="100"/>
        </p:scale>
        <p:origin x="726" y="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FAE34-A9BA-4005-8175-E6F8E72C8B1C}" type="datetimeFigureOut">
              <a:rPr lang="el-GR" smtClean="0"/>
              <a:t>3/2/2016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0790D-22C5-45BB-A770-83CDE29432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08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790D-22C5-45BB-A770-83CDE294324C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62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057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CA508-3B63-4BA9-93AF-AA2EFF565143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4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790D-22C5-45BB-A770-83CDE294324C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3580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790D-22C5-45BB-A770-83CDE294324C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1397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790D-22C5-45BB-A770-83CDE294324C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075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790D-22C5-45BB-A770-83CDE294324C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8761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790D-22C5-45BB-A770-83CDE294324C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399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6F58-8526-4B6E-BC49-4CF9B029B87E}" type="datetime1">
              <a:rPr lang="el-GR" smtClean="0"/>
              <a:t>3/2/2016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l-GR" dirty="0" smtClean="0"/>
              <a:t>Εργαστηριακό μάθημα 1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2F6EEB8D-302B-4BB7-AB7B-5E18E67E8EEA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6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1539-63C1-4B99-ABA4-B3967DBE4E69}" type="datetime1">
              <a:rPr lang="el-GR" smtClean="0"/>
              <a:t>3/2/2016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490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B7C83-846B-421A-9210-449F98570249}" type="datetime1">
              <a:rPr lang="el-GR" smtClean="0"/>
              <a:t>3/2/2016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77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DBA3-C3DA-4EF4-8AE2-7A1E96E2E23E}" type="datetime1">
              <a:rPr lang="el-GR" smtClean="0"/>
              <a:t>3/2/2016</a:t>
            </a:fld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11" name="Θέση υποσέλιδου 1" descr="[DECORATIVE]"/>
          <p:cNvSpPr txBox="1">
            <a:spLocks/>
          </p:cNvSpPr>
          <p:nvPr userDrawn="1"/>
        </p:nvSpPr>
        <p:spPr>
          <a:xfrm>
            <a:off x="25146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l-GR" sz="1200" dirty="0" smtClean="0">
                <a:solidFill>
                  <a:prstClr val="black"/>
                </a:solidFill>
              </a:rPr>
              <a:t>Εργαστηριακό</a:t>
            </a:r>
            <a:r>
              <a:rPr lang="el-GR" sz="1200" baseline="0" dirty="0" smtClean="0">
                <a:solidFill>
                  <a:prstClr val="black"/>
                </a:solidFill>
              </a:rPr>
              <a:t> μάθημα </a:t>
            </a:r>
            <a:r>
              <a:rPr lang="el-GR" sz="1200" baseline="0" dirty="0" smtClean="0">
                <a:solidFill>
                  <a:prstClr val="black"/>
                </a:solidFill>
              </a:rPr>
              <a:t>3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6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1065E-F55A-4CDA-BFA5-94ED76BF657E}" type="datetime1">
              <a:rPr lang="el-GR" smtClean="0"/>
              <a:t>3/2/2016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l-GR" smtClean="0"/>
              <a:t>Εργαστηριακό μάθημα 1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05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62A4-CB8A-4A0F-8469-33FAC92B5A81}" type="datetime1">
              <a:rPr lang="el-GR" smtClean="0"/>
              <a:t>3/2/2016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558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9277-87B9-4B23-A9F8-DD786C757BEC}" type="datetime1">
              <a:rPr lang="el-GR" smtClean="0"/>
              <a:t>3/2/2016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04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2055-4DFF-4549-AD5A-20E5D6ABCC2C}" type="datetime1">
              <a:rPr lang="el-GR" smtClean="0"/>
              <a:t>3/2/2016</a:t>
            </a:fld>
            <a:endParaRPr lang="el-GR"/>
          </a:p>
        </p:txBody>
      </p:sp>
      <p:sp>
        <p:nvSpPr>
          <p:cNvPr id="6" name="Ορθογώνιο 5" descr="[DECORATIVE]"/>
          <p:cNvSpPr/>
          <p:nvPr userDrawn="1"/>
        </p:nvSpPr>
        <p:spPr>
          <a:xfrm>
            <a:off x="3651012" y="6397823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00" dirty="0" smtClean="0"/>
              <a:t>Εργαστηριακό μάθημα </a:t>
            </a:r>
            <a:r>
              <a:rPr lang="el-GR" sz="1000" dirty="0" smtClean="0"/>
              <a:t>3</a:t>
            </a:r>
            <a:endParaRPr lang="el-GR" sz="1000" dirty="0"/>
          </a:p>
        </p:txBody>
      </p:sp>
      <p:sp>
        <p:nvSpPr>
          <p:cNvPr id="7" name="Ορθογώνιο 6" descr="[DECORATIVE]"/>
          <p:cNvSpPr/>
          <p:nvPr userDrawn="1"/>
        </p:nvSpPr>
        <p:spPr>
          <a:xfrm>
            <a:off x="8001000" y="6352143"/>
            <a:ext cx="335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F6EEB8D-302B-4BB7-AB7B-5E18E67E8EEA}" type="slidenum">
              <a:rPr lang="el-GR" sz="1000" smtClean="0"/>
              <a:pPr/>
              <a:t>‹#›</a:t>
            </a:fld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20479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CF8D-4925-478C-B1C6-93DE40CB7745}" type="datetime1">
              <a:rPr lang="el-GR" smtClean="0"/>
              <a:t>3/2/2016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39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A138-C1FD-449B-A2F1-C089457F93DD}" type="datetime1">
              <a:rPr lang="el-GR" smtClean="0"/>
              <a:t>3/2/2016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729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964A-E2A4-4B51-A6C2-BBBC30F49E97}" type="datetime1">
              <a:rPr lang="el-GR" smtClean="0"/>
              <a:t>3/2/2016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75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4EFE1-4950-4DD2-A82E-8E5CB1A8D4A3}" type="datetime1">
              <a:rPr lang="el-GR" smtClean="0"/>
              <a:t>3/2/2016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Εργαστηριακό μάθημα 1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5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lll.gr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://creativecommons.org/licenses/by-nc-sa/4.0/deed.el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://www.teilar.gr/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://www.edulll.gr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31.xml"/><Relationship Id="rId3" Type="http://schemas.openxmlformats.org/officeDocument/2006/relationships/slide" Target="slide4.xml"/><Relationship Id="rId7" Type="http://schemas.openxmlformats.org/officeDocument/2006/relationships/slide" Target="slide13.xml"/><Relationship Id="rId12" Type="http://schemas.openxmlformats.org/officeDocument/2006/relationships/slide" Target="slid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9.xml"/><Relationship Id="rId5" Type="http://schemas.openxmlformats.org/officeDocument/2006/relationships/slide" Target="slide6.xml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hyperlink" Target="http://www.edulll.gr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sa/4.0/deed.el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dev.teilar.gr/courses/DDE105/index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3.png"/><Relationship Id="rId4" Type="http://schemas.openxmlformats.org/officeDocument/2006/relationships/hyperlink" Target="http://creativecommons.org/licenses/by-nc-sa/4.0/deed.e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Ομάδα 1" descr="Λογότυπο του Τεϊ Θεσσαλίας. Τεχνολογικό εκπαιδευτικό ίδρυμα Θεσσαλίας."/>
          <p:cNvGrpSpPr>
            <a:grpSpLocks/>
          </p:cNvGrpSpPr>
          <p:nvPr/>
        </p:nvGrpSpPr>
        <p:grpSpPr bwMode="auto">
          <a:xfrm>
            <a:off x="611188" y="406400"/>
            <a:ext cx="3455987" cy="1093420"/>
            <a:chOff x="611559" y="406230"/>
            <a:chExt cx="3456384" cy="1093809"/>
          </a:xfrm>
        </p:grpSpPr>
        <p:pic>
          <p:nvPicPr>
            <p:cNvPr id="3" name="Εικόνα 1" descr="Λογότυπο του Τεϊ Θεσσαλίας." title="Λογότυπο του Ιδρύματος.">
              <a:hlinkClick r:id="rId4" tooltip="Μετάβαση στην ιστοσελίδα του Ιδρύματος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611559" y="406230"/>
              <a:ext cx="1079624" cy="104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Θέση περιεχομένου 1"/>
            <p:cNvSpPr txBox="1">
              <a:spLocks noChangeArrowheads="1"/>
            </p:cNvSpPr>
            <p:nvPr/>
          </p:nvSpPr>
          <p:spPr bwMode="auto">
            <a:xfrm>
              <a:off x="1810182" y="484376"/>
              <a:ext cx="225776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l-GR" sz="2000" dirty="0" smtClean="0"/>
                <a:t>Τεχνολογικό Εκπαιδευτικό </a:t>
              </a:r>
            </a:p>
            <a:p>
              <a:pPr eaLnBrk="1" hangingPunct="1"/>
              <a:r>
                <a:rPr lang="el-GR" sz="2000" dirty="0" smtClean="0"/>
                <a:t>Ίδρυμα Θεσσαλίας</a:t>
              </a:r>
              <a:endParaRPr lang="el-GR" sz="2000" dirty="0"/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6200" y="1676400"/>
            <a:ext cx="8839200" cy="1470025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Αρδευτική Μηχανική</a:t>
            </a:r>
            <a:endParaRPr lang="el-GR" dirty="0"/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1295400" y="3323930"/>
            <a:ext cx="6588967" cy="23622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l-GR" sz="2800" b="1" dirty="0" smtClean="0">
                <a:solidFill>
                  <a:prstClr val="black"/>
                </a:solidFill>
                <a:ea typeface="+mj-ea"/>
                <a:cs typeface="+mj-cs"/>
              </a:rPr>
              <a:t>Εργαστήριο </a:t>
            </a:r>
            <a:r>
              <a:rPr lang="en-US" sz="2800" b="1" dirty="0" smtClean="0">
                <a:solidFill>
                  <a:prstClr val="black"/>
                </a:solidFill>
                <a:ea typeface="+mj-ea"/>
                <a:cs typeface="+mj-cs"/>
              </a:rPr>
              <a:t>3</a:t>
            </a:r>
            <a:r>
              <a:rPr lang="el-GR" sz="2800" b="1" dirty="0" smtClean="0">
                <a:solidFill>
                  <a:prstClr val="black"/>
                </a:solidFill>
                <a:ea typeface="+mj-ea"/>
                <a:cs typeface="+mj-cs"/>
              </a:rPr>
              <a:t>: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Τεχνολογία Διανεμητών </a:t>
            </a:r>
            <a:r>
              <a:rPr lang="el-GR" sz="2800" dirty="0" err="1" smtClean="0">
                <a:solidFill>
                  <a:prstClr val="black"/>
                </a:solidFill>
                <a:ea typeface="+mj-ea"/>
                <a:cs typeface="+mj-cs"/>
              </a:rPr>
              <a:t>Μικροάρδευσης</a:t>
            </a:r>
            <a:endParaRPr lang="el-GR" sz="28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 fontAlgn="auto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l-GR" sz="2800" dirty="0" smtClean="0"/>
              <a:t>   Καθηγητής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Παναγιώτης </a:t>
            </a:r>
            <a:r>
              <a:rPr lang="el-GR" sz="2800" dirty="0" err="1" smtClean="0">
                <a:solidFill>
                  <a:prstClr val="black"/>
                </a:solidFill>
                <a:ea typeface="+mj-ea"/>
                <a:cs typeface="+mj-cs"/>
              </a:rPr>
              <a:t>Βύρλας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pPr marL="0" indent="0" algn="ctr" fontAlgn="auto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Σχολή Τεχνολόγων Γεωπόνων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l-GR" sz="2800" dirty="0" smtClean="0">
                <a:solidFill>
                  <a:prstClr val="black"/>
                </a:solidFill>
              </a:rPr>
              <a:t>Τμήμα Τεχνολόγων Γεωπόνων </a:t>
            </a:r>
            <a:endParaRPr lang="el-GR" sz="2800" dirty="0">
              <a:solidFill>
                <a:prstClr val="black"/>
              </a:solidFill>
            </a:endParaRPr>
          </a:p>
        </p:txBody>
      </p:sp>
      <p:pic>
        <p:nvPicPr>
          <p:cNvPr id="9" name="Εικόνα 2" descr=" Λογότυπο για άδειες χρήσης creative commons, b y, n c, s a ">
            <a:hlinkClick r:id="rId6" tooltip="Μετάβαση στην Άδεια Χρήσης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5971167"/>
            <a:ext cx="1583921" cy="554177"/>
          </a:xfrm>
          <a:prstGeom prst="rect">
            <a:avLst/>
          </a:prstGeom>
        </p:spPr>
      </p:pic>
      <p:pic>
        <p:nvPicPr>
          <p:cNvPr id="8" name="Εικόνα 3" descr="Λογότυπο επιχειρησιακού προγράμματος εκπαίδευση και δια βίου μάθηση του υπουργείου παιδείας, ΕΣΠΑ 2007 - 2013, με τη σημαία της Ευρωπαϊκής Ένωσης, το οποίο συγχρηματοδοτείται από την Ευρωπαϊκή Ένωση (Ευρωπαϊκό κοινωνικό ταμείο) και από εθνικούς πόρους. " title="Λογότυπο χρηματοδότησης">
            <a:hlinkClick r:id="rId8" tooltip="Μετάβαση σε www.edulll.gr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565785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1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ενσωματωμένου σταλάκτη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701" y="2552428"/>
            <a:ext cx="5974598" cy="2621507"/>
          </a:xfrm>
          <a:prstGeom prst="rect">
            <a:avLst/>
          </a:prstGeom>
        </p:spPr>
      </p:pic>
      <p:sp>
        <p:nvSpPr>
          <p:cNvPr id="395292" name="AutoShap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Ενσωματωμένος </a:t>
            </a:r>
            <a:r>
              <a:rPr lang="el-GR" dirty="0" err="1" smtClean="0"/>
              <a:t>σταλάκτης</a:t>
            </a:r>
            <a:endParaRPr lang="en-GB" dirty="0" smtClean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15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εντοιχισμένου σταλάκτη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015" y="2015933"/>
            <a:ext cx="7955970" cy="3694496"/>
          </a:xfrm>
          <a:prstGeom prst="rect">
            <a:avLst/>
          </a:prstGeom>
        </p:spPr>
      </p:pic>
      <p:sp>
        <p:nvSpPr>
          <p:cNvPr id="5139" name="AutoShap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Εντοιχισμένος </a:t>
            </a:r>
            <a:r>
              <a:rPr lang="el-GR" dirty="0" err="1"/>
              <a:t>σταλάκτης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934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9" descr="Εικόνα απεικόνισης πλευρικού σταλάκτη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492375"/>
            <a:ext cx="578643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Πλευρικός </a:t>
            </a:r>
            <a:r>
              <a:rPr lang="el-GR" dirty="0" err="1" smtClean="0"/>
              <a:t>σταλάκτης</a:t>
            </a:r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34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σταλακτηφόρου σταλάκτη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811" y="2221892"/>
            <a:ext cx="7488378" cy="3282578"/>
          </a:xfrm>
          <a:prstGeom prst="rect">
            <a:avLst/>
          </a:prstGeom>
        </p:spPr>
      </p:pic>
      <p:sp>
        <p:nvSpPr>
          <p:cNvPr id="407555" name="AutoShap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err="1" smtClean="0"/>
              <a:t>Σταλακτηφόρος</a:t>
            </a:r>
            <a:r>
              <a:rPr lang="el-GR" dirty="0" smtClean="0"/>
              <a:t> ταινίας</a:t>
            </a:r>
            <a:endParaRPr lang="en-GB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158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διαφόρων τύπων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825" y="1600200"/>
            <a:ext cx="6322350" cy="4525963"/>
          </a:xfrm>
          <a:prstGeom prst="rect">
            <a:avLst/>
          </a:prstGeom>
        </p:spPr>
      </p:pic>
      <p:sp>
        <p:nvSpPr>
          <p:cNvPr id="295938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Τύποι διανεμητών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307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μικροεκτοξευ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977" y="2351242"/>
            <a:ext cx="6066046" cy="3023878"/>
          </a:xfrm>
          <a:prstGeom prst="rect">
            <a:avLst/>
          </a:prstGeom>
        </p:spPr>
      </p:pic>
      <p:sp>
        <p:nvSpPr>
          <p:cNvPr id="8217" name="AutoShap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Μικροεκτοξευτές – μικροψεκαστές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92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κατανομών σε μικροεκτοξευτέ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252" y="1891196"/>
            <a:ext cx="6985496" cy="3943971"/>
          </a:xfrm>
          <a:prstGeom prst="rect">
            <a:avLst/>
          </a:prstGeom>
        </p:spPr>
      </p:pic>
      <p:sp>
        <p:nvSpPr>
          <p:cNvPr id="233490" name="AutoShape 18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l-GR" sz="3200" dirty="0"/>
              <a:t>Κατανομές </a:t>
            </a:r>
            <a:r>
              <a:rPr lang="el-GR" sz="3200" dirty="0" err="1" smtClean="0"/>
              <a:t>μικροεκτοξευτών</a:t>
            </a:r>
            <a:r>
              <a:rPr lang="el-GR" sz="3200" dirty="0" smtClean="0"/>
              <a:t> - </a:t>
            </a:r>
            <a:r>
              <a:rPr lang="el-GR" sz="3200" dirty="0" err="1" smtClean="0"/>
              <a:t>μικροψεκαστών</a:t>
            </a:r>
            <a:endParaRPr lang="el-GR" sz="320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16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4384675" y="3895725"/>
            <a:ext cx="374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b="1">
                <a:solidFill>
                  <a:srgbClr val="000000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l-GR" altLang="el-GR" sz="1100" b="0">
                <a:solidFill>
                  <a:schemeClr val="tx1"/>
                </a:solidFill>
                <a:cs typeface="Times New Roman" pitchFamily="18" charset="0"/>
              </a:rPr>
              <a:t>     </a:t>
            </a:r>
            <a:endParaRPr lang="el-GR" altLang="el-GR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Θέση περιεχομένου 4" descr="Εικόνα απεικόνισης εκχυτήρων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2923" y="3095019"/>
            <a:ext cx="6578154" cy="1536325"/>
          </a:xfrm>
          <a:prstGeom prst="rect">
            <a:avLst/>
          </a:prstGeom>
        </p:spPr>
      </p:pic>
      <p:sp>
        <p:nvSpPr>
          <p:cNvPr id="9230" name="AutoShap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Εκχυτήρες</a:t>
            </a:r>
            <a:r>
              <a:rPr lang="el-GR" dirty="0"/>
              <a:t> (</a:t>
            </a:r>
            <a:r>
              <a:rPr lang="en-US" dirty="0"/>
              <a:t>bubblers)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17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70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σταλακτηφόρω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149" y="1720252"/>
            <a:ext cx="5791702" cy="4285859"/>
          </a:xfrm>
          <a:prstGeom prst="rect">
            <a:avLst/>
          </a:prstGeom>
        </p:spPr>
      </p:pic>
      <p:sp>
        <p:nvSpPr>
          <p:cNvPr id="376834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Σταλακτηφόροι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83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114" y="1601369"/>
            <a:ext cx="5669771" cy="4523624"/>
          </a:xfrm>
          <a:prstGeom prst="rect">
            <a:avLst/>
          </a:prstGeom>
        </p:spPr>
      </p:pic>
      <p:sp>
        <p:nvSpPr>
          <p:cNvPr id="66631" name="AutoShape 7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Διάδρομος </a:t>
            </a:r>
            <a:r>
              <a:rPr lang="el-GR" dirty="0" smtClean="0"/>
              <a:t>ροής 1</a:t>
            </a:r>
            <a:endParaRPr lang="en-GB" dirty="0" smtClean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511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b="1" dirty="0" smtClean="0">
                <a:latin typeface="Calibri" panose="020F0502020204030204" pitchFamily="34" charset="0"/>
              </a:rPr>
              <a:t>Χρηματοδότηση</a:t>
            </a:r>
            <a:r>
              <a:rPr lang="el-GR" b="1" dirty="0" smtClean="0"/>
              <a:t> </a:t>
            </a:r>
          </a:p>
        </p:txBody>
      </p:sp>
      <p:sp>
        <p:nvSpPr>
          <p:cNvPr id="4099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l-GR" sz="2000" dirty="0" smtClean="0">
                <a:latin typeface="Calibri" panose="020F0502020204030204" pitchFamily="34" charset="0"/>
              </a:rPr>
              <a:t>Το παρόν εκπαιδευτικό υλικό έχει αναπτυχθεί στο πλαίσιο του εκπαιδευτικού έργου του διδάσκοντα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r>
              <a:rPr lang="el-GR" sz="2000" dirty="0" smtClean="0">
                <a:latin typeface="Calibri" panose="020F0502020204030204" pitchFamily="34" charset="0"/>
              </a:rPr>
              <a:t>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</a:rPr>
              <a:t>Το έργο «</a:t>
            </a:r>
            <a:r>
              <a:rPr lang="el-G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Ανοικτά Ακαδημαϊκά Μαθήματα στο </a:t>
            </a:r>
            <a:r>
              <a:rPr lang="el-GR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Τ.Ε.Ι. </a:t>
            </a:r>
            <a:r>
              <a:rPr lang="el-G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Θεσσαλίας</a:t>
            </a: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</a:rPr>
              <a:t>» έχει χρηματοδοτήσει μόνο τη αναδιαμόρφωση του εκπαιδευτικού υλικού</a:t>
            </a:r>
            <a:r>
              <a:rPr lang="el-GR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el-GR" sz="20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l-GR" sz="2000" dirty="0" smtClean="0">
                <a:latin typeface="Calibri" panose="020F0502020204030204" pitchFamily="34" charset="0"/>
              </a:rPr>
              <a:t>Το έργο υλοποιείται στο πλαίσιο του Επιχειρησιακού Προγράμματος  «Εκπαίδευση και Δια Βίου Μάθηση» και συγχρηματοδοτείται από την Ευρωπαϊκή Ένωση (Ευρωπαϊκό Κοινωνικό Ταμείο) και από εθνικούς πόρους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endParaRPr lang="el-GR" sz="2000" dirty="0" smtClean="0">
              <a:latin typeface="Calibri" panose="020F0502020204030204" pitchFamily="34" charset="0"/>
            </a:endParaRPr>
          </a:p>
        </p:txBody>
      </p:sp>
      <p:pic>
        <p:nvPicPr>
          <p:cNvPr id="6" name="Εικόνα 1" descr=" Λογότυπο επιχειρησιακού προγράμματος εκπαίδευση και δια βίου μάθηση.   ">
            <a:hlinkClick r:id="rId4" tooltip="Μετάβαση σε www.edulll.gr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221163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4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1232"/>
            <a:ext cx="8229600" cy="4023898"/>
          </a:xfrm>
          <a:prstGeom prst="rect">
            <a:avLst/>
          </a:prstGeom>
        </p:spPr>
      </p:pic>
      <p:sp>
        <p:nvSpPr>
          <p:cNvPr id="377858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Διάδρομος </a:t>
            </a:r>
            <a:r>
              <a:rPr lang="el-GR" dirty="0" smtClean="0"/>
              <a:t>ροής 2</a:t>
            </a:r>
            <a:endParaRPr lang="el-GR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457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778" y="3143791"/>
            <a:ext cx="6596444" cy="1438781"/>
          </a:xfrm>
          <a:prstGeom prst="rect">
            <a:avLst/>
          </a:prstGeom>
        </p:spPr>
      </p:pic>
      <p:sp>
        <p:nvSpPr>
          <p:cNvPr id="378882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Διάδρομος </a:t>
            </a:r>
            <a:r>
              <a:rPr lang="el-GR" dirty="0" smtClean="0"/>
              <a:t>ροής 3</a:t>
            </a:r>
            <a:endParaRPr lang="el-GR" dirty="0" smtClean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272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56617"/>
            <a:ext cx="8229600" cy="3813128"/>
          </a:xfrm>
          <a:prstGeom prst="rect">
            <a:avLst/>
          </a:prstGeom>
        </p:spPr>
      </p:pic>
      <p:sp>
        <p:nvSpPr>
          <p:cNvPr id="345095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Διάδρομος </a:t>
            </a:r>
            <a:r>
              <a:rPr lang="el-GR" dirty="0" smtClean="0"/>
              <a:t>ροής 4</a:t>
            </a:r>
            <a:endParaRPr lang="en-GB" dirty="0" smtClean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992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226" y="2089091"/>
            <a:ext cx="6413548" cy="3548180"/>
          </a:xfrm>
          <a:prstGeom prst="rect">
            <a:avLst/>
          </a:prstGeom>
        </p:spPr>
      </p:pic>
      <p:sp>
        <p:nvSpPr>
          <p:cNvPr id="10251" name="AutoShap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Διάδρομος </a:t>
            </a:r>
            <a:r>
              <a:rPr lang="el-GR" dirty="0" smtClean="0"/>
              <a:t>ροής 5</a:t>
            </a:r>
            <a:endParaRPr lang="en-GB" dirty="0" smtClean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355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8792" y="1447800"/>
            <a:ext cx="1366416" cy="4525963"/>
          </a:xfrm>
          <a:prstGeom prst="rect">
            <a:avLst/>
          </a:prstGeom>
        </p:spPr>
      </p:pic>
      <p:sp>
        <p:nvSpPr>
          <p:cNvPr id="11271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Διάδρομος </a:t>
            </a:r>
            <a:r>
              <a:rPr lang="el-GR" dirty="0" smtClean="0"/>
              <a:t>ροής 6</a:t>
            </a:r>
            <a:endParaRPr lang="en-GB" dirty="0" smtClean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541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απεικόνισης διαδρόμου ροή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82" y="1600200"/>
            <a:ext cx="5442835" cy="4525963"/>
          </a:xfrm>
          <a:prstGeom prst="rect">
            <a:avLst/>
          </a:prstGeom>
        </p:spPr>
      </p:pic>
      <p:sp>
        <p:nvSpPr>
          <p:cNvPr id="12303" name="AutoShap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Διάδρομος ροής 7</a:t>
            </a:r>
            <a:endParaRPr lang="en-GB" dirty="0" smtClean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804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αυτορυθμιζόμενων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232" y="1860472"/>
            <a:ext cx="5907536" cy="4005419"/>
          </a:xfrm>
          <a:prstGeom prst="rect">
            <a:avLst/>
          </a:prstGeom>
        </p:spPr>
      </p:pic>
      <p:sp>
        <p:nvSpPr>
          <p:cNvPr id="68626" name="AutoShap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Αυτορυθμιζόμενοι  </a:t>
            </a:r>
            <a:r>
              <a:rPr lang="el-GR" dirty="0" smtClean="0"/>
              <a:t>διανεμητές</a:t>
            </a:r>
            <a:endParaRPr lang="en-GB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278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απεικόνισης αυτορυθμιζόμενων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404" y="2031174"/>
            <a:ext cx="5633192" cy="3664014"/>
          </a:xfrm>
          <a:prstGeom prst="rect">
            <a:avLst/>
          </a:prstGeom>
        </p:spPr>
      </p:pic>
      <p:sp>
        <p:nvSpPr>
          <p:cNvPr id="70683" name="AutoShap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Αυτορυθμιζόμενοι  </a:t>
            </a:r>
            <a:r>
              <a:rPr lang="el-GR" dirty="0" smtClean="0"/>
              <a:t>διανεμητές</a:t>
            </a:r>
            <a:endParaRPr lang="en-GB" dirty="0" smtClean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493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αυτορυθμιζόμενων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842" y="1600200"/>
            <a:ext cx="4990315" cy="4525963"/>
          </a:xfrm>
          <a:prstGeom prst="rect">
            <a:avLst/>
          </a:prstGeom>
        </p:spPr>
      </p:pic>
      <p:sp>
        <p:nvSpPr>
          <p:cNvPr id="71697" name="AutoShap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err="1"/>
              <a:t>Αυτορυθμιζόμενοι</a:t>
            </a:r>
            <a:r>
              <a:rPr lang="el-GR" dirty="0"/>
              <a:t>  </a:t>
            </a:r>
            <a:r>
              <a:rPr lang="el-GR" dirty="0" smtClean="0"/>
              <a:t>διανεμητές 1</a:t>
            </a:r>
            <a:endParaRPr lang="en-GB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5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αυτορυθμιζόμενων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202" y="1600200"/>
            <a:ext cx="5281595" cy="4525963"/>
          </a:xfrm>
          <a:prstGeom prst="rect">
            <a:avLst/>
          </a:prstGeom>
        </p:spPr>
      </p:pic>
      <p:sp>
        <p:nvSpPr>
          <p:cNvPr id="18438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err="1" smtClean="0"/>
              <a:t>Αυτορυθμιζόμενοι</a:t>
            </a:r>
            <a:r>
              <a:rPr lang="el-GR" dirty="0" smtClean="0"/>
              <a:t>  </a:t>
            </a:r>
            <a:r>
              <a:rPr lang="el-GR" dirty="0" smtClean="0"/>
              <a:t>διανεμητές 2</a:t>
            </a:r>
            <a:endParaRPr lang="en-GB" dirty="0" smtClean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321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3" action="ppaction://hlinksldjump"/>
              </a:rPr>
              <a:t>Τεχνολογία διανεμητών</a:t>
            </a:r>
            <a:endParaRPr lang="el-GR" sz="24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4" action="ppaction://hlinksldjump"/>
              </a:rPr>
              <a:t>Σταλακτηφόροι</a:t>
            </a:r>
            <a:endParaRPr lang="el-GR" sz="24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5" action="ppaction://hlinksldjump"/>
              </a:rPr>
              <a:t>Γραμμικοί </a:t>
            </a:r>
            <a:r>
              <a:rPr lang="el-GR" sz="2400" dirty="0" err="1" smtClean="0">
                <a:solidFill>
                  <a:srgbClr val="0070C0"/>
                </a:solidFill>
                <a:hlinkClick r:id="rId5" action="ppaction://hlinksldjump"/>
              </a:rPr>
              <a:t>σταλάκτες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6" action="ppaction://hlinksldjump"/>
              </a:rPr>
              <a:t>Πλευρικός </a:t>
            </a:r>
            <a:r>
              <a:rPr lang="el-GR" sz="2400" dirty="0" err="1" smtClean="0">
                <a:solidFill>
                  <a:srgbClr val="0070C0"/>
                </a:solidFill>
                <a:hlinkClick r:id="rId6" action="ppaction://hlinksldjump"/>
              </a:rPr>
              <a:t>σταλάκτης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err="1" smtClean="0">
                <a:solidFill>
                  <a:srgbClr val="0070C0"/>
                </a:solidFill>
                <a:hlinkClick r:id="rId7" action="ppaction://hlinksldjump"/>
              </a:rPr>
              <a:t>Σταλακτηφόρος</a:t>
            </a:r>
            <a:r>
              <a:rPr lang="el-GR" sz="2400" dirty="0" smtClean="0">
                <a:solidFill>
                  <a:srgbClr val="0070C0"/>
                </a:solidFill>
                <a:hlinkClick r:id="rId7" action="ppaction://hlinksldjump"/>
              </a:rPr>
              <a:t> ταινίας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8" action="ppaction://hlinksldjump"/>
              </a:rPr>
              <a:t>Μικροεκτοξευτές – μικροψεκαστές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9" action="ppaction://hlinksldjump"/>
              </a:rPr>
              <a:t>Κατανομές </a:t>
            </a:r>
            <a:r>
              <a:rPr lang="el-GR" sz="2400" dirty="0" err="1" smtClean="0">
                <a:solidFill>
                  <a:srgbClr val="0070C0"/>
                </a:solidFill>
                <a:hlinkClick r:id="rId9" action="ppaction://hlinksldjump"/>
              </a:rPr>
              <a:t>μικροεκτοξευτών</a:t>
            </a:r>
            <a:r>
              <a:rPr lang="el-GR" sz="2400" dirty="0" smtClean="0">
                <a:solidFill>
                  <a:srgbClr val="0070C0"/>
                </a:solidFill>
                <a:hlinkClick r:id="rId9" action="ppaction://hlinksldjump"/>
              </a:rPr>
              <a:t> - </a:t>
            </a:r>
            <a:r>
              <a:rPr lang="el-GR" sz="2400" dirty="0" err="1" smtClean="0">
                <a:solidFill>
                  <a:srgbClr val="0070C0"/>
                </a:solidFill>
                <a:hlinkClick r:id="rId9" action="ppaction://hlinksldjump"/>
              </a:rPr>
              <a:t>μικροψεκαστών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err="1" smtClean="0">
                <a:solidFill>
                  <a:srgbClr val="0070C0"/>
                </a:solidFill>
                <a:hlinkClick r:id="rId10" action="ppaction://hlinksldjump"/>
              </a:rPr>
              <a:t>Εκχυτήρες</a:t>
            </a:r>
            <a:r>
              <a:rPr lang="el-GR" sz="2400" dirty="0" smtClean="0">
                <a:solidFill>
                  <a:srgbClr val="0070C0"/>
                </a:solidFill>
                <a:hlinkClick r:id="rId10" action="ppaction://hlinksldjump"/>
              </a:rPr>
              <a:t> (</a:t>
            </a:r>
            <a:r>
              <a:rPr lang="en-US" sz="2400" dirty="0" smtClean="0">
                <a:solidFill>
                  <a:srgbClr val="0070C0"/>
                </a:solidFill>
                <a:hlinkClick r:id="rId10" action="ppaction://hlinksldjump"/>
              </a:rPr>
              <a:t>bubblers)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11" action="ppaction://hlinksldjump"/>
              </a:rPr>
              <a:t>Διάδρομος ροής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err="1" smtClean="0">
                <a:solidFill>
                  <a:srgbClr val="0070C0"/>
                </a:solidFill>
                <a:hlinkClick r:id="rId12" action="ppaction://hlinksldjump"/>
              </a:rPr>
              <a:t>Αυτορυθμιζόμενοι</a:t>
            </a:r>
            <a:r>
              <a:rPr lang="el-GR" sz="2400" dirty="0" smtClean="0">
                <a:solidFill>
                  <a:srgbClr val="0070C0"/>
                </a:solidFill>
                <a:hlinkClick r:id="rId12" action="ppaction://hlinksldjump"/>
              </a:rPr>
              <a:t>  διανεμητές</a:t>
            </a:r>
            <a:endParaRPr lang="el-GR" sz="24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400" dirty="0" smtClean="0">
                <a:solidFill>
                  <a:srgbClr val="0070C0"/>
                </a:solidFill>
                <a:hlinkClick r:id="rId13" action="ppaction://hlinksldjump"/>
              </a:rPr>
              <a:t>Διαγράμματα  λειτουργίας διανεμητών</a:t>
            </a:r>
            <a:endParaRPr lang="el-GR" sz="2400" dirty="0" smtClean="0">
              <a:solidFill>
                <a:srgbClr val="0070C0"/>
              </a:solidFill>
            </a:endParaRPr>
          </a:p>
        </p:txBody>
      </p:sp>
      <p:sp>
        <p:nvSpPr>
          <p:cNvPr id="6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dirty="0" smtClean="0"/>
              <a:t>Περιεχόμενα ενότητας</a:t>
            </a:r>
          </a:p>
        </p:txBody>
      </p:sp>
    </p:spTree>
    <p:extLst>
      <p:ext uri="{BB962C8B-B14F-4D97-AF65-F5344CB8AC3E}">
        <p14:creationId xmlns:p14="http://schemas.microsoft.com/office/powerpoint/2010/main" val="39270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αυτορυθμιζόμενων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150" y="3040150"/>
            <a:ext cx="6675699" cy="1646063"/>
          </a:xfrm>
          <a:prstGeom prst="rect">
            <a:avLst/>
          </a:prstGeom>
        </p:spPr>
      </p:pic>
      <p:sp>
        <p:nvSpPr>
          <p:cNvPr id="19497" name="AutoShap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err="1"/>
              <a:t>Αυτορυθμιζόμενοι</a:t>
            </a:r>
            <a:r>
              <a:rPr lang="el-GR" dirty="0"/>
              <a:t>  </a:t>
            </a:r>
            <a:r>
              <a:rPr lang="el-GR" dirty="0" smtClean="0"/>
              <a:t>διανεμητές 3</a:t>
            </a:r>
            <a:endParaRPr lang="en-GB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3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Διαγράμματα λειτουργίας διανεμητ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3915"/>
            <a:ext cx="8229600" cy="4498533"/>
          </a:xfrm>
          <a:prstGeom prst="rect">
            <a:avLst/>
          </a:prstGeom>
        </p:spPr>
      </p:pic>
      <p:sp>
        <p:nvSpPr>
          <p:cNvPr id="75795" name="Rectangle 1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600" dirty="0"/>
              <a:t>Διαγράμματα  λειτουργίας διανεμητών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770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Τέλος ενότητας</a:t>
            </a:r>
            <a:endParaRPr lang="el-GR" b="1" dirty="0"/>
          </a:p>
        </p:txBody>
      </p:sp>
      <p:sp>
        <p:nvSpPr>
          <p:cNvPr id="3" name="Υπότιτλος 1"/>
          <p:cNvSpPr>
            <a:spLocks noGrp="1"/>
          </p:cNvSpPr>
          <p:nvPr>
            <p:ph type="subTitle" idx="1"/>
          </p:nvPr>
        </p:nvSpPr>
        <p:spPr bwMode="gray"/>
        <p:txBody>
          <a:bodyPr>
            <a:normAutofit/>
          </a:bodyPr>
          <a:lstStyle/>
          <a:p>
            <a:pPr algn="r"/>
            <a:endParaRPr lang="el-GR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Επεξεργασία: Μέγας Χρήστος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Εικόνα 1" descr=" Λογότυπο για άδειες χρήσης creative commons, b y, n c, s a ">
            <a:hlinkClick r:id="rId4" tooltip="Μετάβαση στην Άδεια Χρήση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59" y="5949280"/>
            <a:ext cx="1583921" cy="554177"/>
          </a:xfrm>
          <a:prstGeom prst="rect">
            <a:avLst/>
          </a:prstGeom>
        </p:spPr>
      </p:pic>
      <p:pic>
        <p:nvPicPr>
          <p:cNvPr id="7" name="Εικόνα 2" descr="Λογότυπο επιχειρησιακού προγράμματος εκπαίδευση και δια βίου μάθηση ">
            <a:hlinkClick r:id="rId6" tooltip="Μετάβαση στο www.edulll.gr/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563880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32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5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/>
              <a:t>Σημειώματα</a:t>
            </a:r>
            <a:endParaRPr lang="el-GR" cap="none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42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Ιστορικού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Εκδόσεων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Έργου</a:t>
            </a:r>
            <a:endParaRPr lang="el-GR" sz="4000" b="1" dirty="0"/>
          </a:p>
        </p:txBody>
      </p:sp>
      <p:sp>
        <p:nvSpPr>
          <p:cNvPr id="5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000" dirty="0" smtClean="0"/>
          </a:p>
          <a:p>
            <a:pPr marL="0" indent="0">
              <a:spcBef>
                <a:spcPts val="0"/>
              </a:spcBef>
              <a:spcAft>
                <a:spcPts val="4200"/>
              </a:spcAft>
              <a:buNone/>
            </a:pPr>
            <a:r>
              <a:rPr lang="el-GR" sz="2800" dirty="0" smtClean="0"/>
              <a:t>Το </a:t>
            </a:r>
            <a:r>
              <a:rPr lang="el-GR" sz="2800" dirty="0"/>
              <a:t>παρόν έργο αποτελεί την έκδοση </a:t>
            </a:r>
            <a:r>
              <a:rPr lang="en-US" sz="2800" dirty="0" smtClean="0"/>
              <a:t>1</a:t>
            </a:r>
            <a:r>
              <a:rPr lang="el-GR" sz="2800" dirty="0" smtClean="0"/>
              <a:t>.</a:t>
            </a:r>
            <a:r>
              <a:rPr lang="en-US" sz="2800" dirty="0" smtClean="0"/>
              <a:t>00</a:t>
            </a:r>
            <a:r>
              <a:rPr lang="el-GR" sz="2800" dirty="0" smtClean="0"/>
              <a:t>.</a:t>
            </a:r>
            <a:endParaRPr lang="el-GR" sz="28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Έχουν προηγηθεί οι κάτωθι εκδόσεις: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Χ1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Υ1Ζ1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Χ2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Υ2Ζ2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Χ3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Υ3Ζ3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endParaRPr lang="el-GR" sz="20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25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Αναφοράς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n-US" sz="2400" dirty="0" smtClean="0"/>
              <a:t>Copyright</a:t>
            </a:r>
            <a:r>
              <a:rPr lang="el-GR" sz="2400" dirty="0" smtClean="0"/>
              <a:t> Τεχνολογικό Εκπαιδευτικό Ίδρυμα Θεσσαλίας</a:t>
            </a:r>
            <a:r>
              <a:rPr lang="en-US" sz="2400" dirty="0" smtClean="0"/>
              <a:t>, </a:t>
            </a:r>
            <a:r>
              <a:rPr lang="el-GR" sz="2400" dirty="0" smtClean="0"/>
              <a:t>Παναγιώτης </a:t>
            </a:r>
            <a:r>
              <a:rPr lang="el-GR" sz="2400" dirty="0" err="1" smtClean="0"/>
              <a:t>Βύρλας</a:t>
            </a:r>
            <a:r>
              <a:rPr lang="el-GR" sz="2400" dirty="0" smtClean="0"/>
              <a:t> 2015. Παναγιώτης </a:t>
            </a:r>
            <a:r>
              <a:rPr lang="el-GR" sz="2400" dirty="0" err="1" smtClean="0"/>
              <a:t>Βύρλας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«Αρδευτική Μηχανική» Έκδοση 1.0 Λάρισα  01/09/2015 . </a:t>
            </a:r>
            <a:r>
              <a:rPr lang="el-GR" sz="2400" dirty="0"/>
              <a:t>Διαθέσιμο από τη δικτυακή </a:t>
            </a:r>
            <a:r>
              <a:rPr lang="el-GR" sz="2400" dirty="0" smtClean="0"/>
              <a:t>διεύθυνση: </a:t>
            </a:r>
            <a:r>
              <a:rPr lang="en-US" sz="2400" dirty="0" smtClean="0">
                <a:solidFill>
                  <a:srgbClr val="FF0000"/>
                </a:solidFill>
                <a:hlinkClick r:id="rId3" tooltip="Μετάβαση στην ιστοσελίδα του μαθήματος"/>
              </a:rPr>
              <a:t>http://cdev.teilar.gr/courses/AGR100/index.php</a:t>
            </a:r>
            <a:r>
              <a:rPr lang="el-GR" sz="2400" dirty="0" smtClean="0"/>
              <a:t>.</a:t>
            </a:r>
            <a:endParaRPr lang="el-GR" sz="2400" dirty="0"/>
          </a:p>
          <a:p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51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90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n-US" sz="2000" dirty="0" smtClean="0"/>
              <a:t>Creative Commons</a:t>
            </a:r>
            <a:r>
              <a:rPr lang="el-GR" sz="2000" dirty="0" smtClean="0"/>
              <a:t>: Αναφορά - </a:t>
            </a:r>
            <a:r>
              <a:rPr lang="el-GR" sz="2000" dirty="0"/>
              <a:t>Μη Εμπορική </a:t>
            </a:r>
            <a:r>
              <a:rPr lang="el-GR" sz="2000" dirty="0" smtClean="0"/>
              <a:t>Χρήση - </a:t>
            </a:r>
            <a:r>
              <a:rPr lang="el-GR" sz="2000" dirty="0"/>
              <a:t>Παρόμοια </a:t>
            </a:r>
            <a:r>
              <a:rPr lang="el-GR" sz="2000" dirty="0" smtClean="0"/>
              <a:t>Διανομή, </a:t>
            </a:r>
            <a:r>
              <a:rPr lang="el-GR" sz="2000" dirty="0"/>
              <a:t>4.0 [1] ή μεταγενέστερη, Διεθνής </a:t>
            </a:r>
            <a:r>
              <a:rPr lang="el-GR" sz="2000" dirty="0" smtClean="0"/>
              <a:t>Έκδοση.</a:t>
            </a:r>
            <a:r>
              <a:rPr lang="en-US" sz="2000" dirty="0" smtClean="0"/>
              <a:t> </a:t>
            </a:r>
            <a:r>
              <a:rPr lang="el-GR" sz="2000" dirty="0" smtClean="0"/>
              <a:t>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smtClean="0"/>
              <a:t>κ.λπ., τα </a:t>
            </a:r>
            <a:r>
              <a:rPr lang="el-GR" sz="2000" dirty="0"/>
              <a:t>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Εικόνα 1" descr=" Λογότυπο για άδειες χρήσης creative commons, b y, n c, s a " title="Λογότυπο creative commons">
            <a:hlinkClick r:id="rId4" tooltip="Μετάβαση στην Άδεια Χρήσης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2" y="358140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2"/>
          <p:cNvSpPr txBox="1"/>
          <p:nvPr/>
        </p:nvSpPr>
        <p:spPr>
          <a:xfrm>
            <a:off x="533400" y="4224704"/>
            <a:ext cx="8229600" cy="22522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sz="1400" dirty="0"/>
              <a:t>[1] </a:t>
            </a:r>
            <a:r>
              <a:rPr lang="en-US" sz="1400" dirty="0" smtClean="0">
                <a:hlinkClick r:id="rId4" tooltip="Μετάβαση στην Άδεια Χρήσης"/>
              </a:rPr>
              <a:t>http://creativecommons.org/licenses/by-nc-sa/4.0/</a:t>
            </a:r>
            <a:endParaRPr lang="el-GR" sz="1400" dirty="0"/>
          </a:p>
          <a:p>
            <a:r>
              <a:rPr lang="el-GR" sz="1400" dirty="0"/>
              <a:t>Ως </a:t>
            </a:r>
            <a:r>
              <a:rPr lang="el-GR" sz="1400" b="1" dirty="0"/>
              <a:t>Μη Εμπορική</a:t>
            </a:r>
            <a:r>
              <a:rPr lang="el-GR" sz="1400" dirty="0"/>
              <a:t> ορίζεται η χρήση: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sz="1400" dirty="0" err="1" smtClean="0"/>
              <a:t>αδειοδόχο</a:t>
            </a:r>
            <a:r>
              <a:rPr lang="el-GR" sz="1400" dirty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/>
              <a:t>που</a:t>
            </a:r>
            <a:r>
              <a:rPr lang="en-GB" sz="1400" dirty="0"/>
              <a:t> </a:t>
            </a:r>
            <a:r>
              <a:rPr lang="el-GR" sz="1400" dirty="0"/>
              <a:t>δεν περιλαμβάνει οικονομική συναλλαγή ως προϋπόθεση για τη χρήση ή πρόσβαση στο </a:t>
            </a:r>
            <a:r>
              <a:rPr lang="el-GR" sz="1400" dirty="0" smtClean="0"/>
              <a:t>έργο,</a:t>
            </a:r>
            <a:endParaRPr lang="el-GR" sz="1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400" dirty="0"/>
              <a:t>που</a:t>
            </a:r>
            <a:r>
              <a:rPr lang="en-GB" sz="1400" dirty="0"/>
              <a:t> </a:t>
            </a:r>
            <a:r>
              <a:rPr lang="el-GR" sz="1400" dirty="0"/>
              <a:t>δεν προσπορίζει στο διανομέα του έργου και</a:t>
            </a:r>
            <a:r>
              <a:rPr lang="en-GB" sz="1400" dirty="0"/>
              <a:t> </a:t>
            </a:r>
            <a:r>
              <a:rPr lang="el-GR" sz="1400" dirty="0" err="1"/>
              <a:t>αδειοδόχο</a:t>
            </a:r>
            <a:r>
              <a:rPr lang="en-GB" sz="1400" dirty="0"/>
              <a:t> </a:t>
            </a:r>
            <a:r>
              <a:rPr lang="el-GR" sz="1400" dirty="0"/>
              <a:t>έμμεσο οικονομικό όφελος (π.χ. διαφημίσεις) από την προβολή του έργου σε διαδικτυακό </a:t>
            </a:r>
            <a:r>
              <a:rPr lang="el-GR" sz="1400" dirty="0" smtClean="0"/>
              <a:t>τόπο.</a:t>
            </a:r>
            <a:endParaRPr lang="el-GR" sz="1400" dirty="0"/>
          </a:p>
          <a:p>
            <a:r>
              <a:rPr lang="el-GR" sz="1400" dirty="0" smtClean="0"/>
              <a:t>Ο </a:t>
            </a:r>
            <a:r>
              <a:rPr lang="el-GR" sz="1400" dirty="0"/>
              <a:t>δικαιούχος μπορεί να παρέχει στον </a:t>
            </a:r>
            <a:r>
              <a:rPr lang="el-GR" sz="1400" dirty="0" err="1"/>
              <a:t>αδειοδόχο</a:t>
            </a:r>
            <a:r>
              <a:rPr lang="el-GR" sz="1400" dirty="0"/>
              <a:t> ξεχωριστή άδεια να χρησιμοποιεί το έργο για εμπορική χρήση, εφόσον αυτό του ζητηθεί</a:t>
            </a:r>
            <a:r>
              <a:rPr lang="el-GR" sz="1400" dirty="0" smtClean="0"/>
              <a:t>.</a:t>
            </a:r>
            <a:endParaRPr lang="el-GR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36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6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Χρήσης </a:t>
            </a:r>
            <a:r>
              <a:rPr lang="el-GR" sz="4000" b="1" dirty="0" smtClean="0"/>
              <a:t>Έργων 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n-US" sz="4000" b="1" dirty="0" smtClean="0"/>
              <a:t>(1/2)</a:t>
            </a:r>
            <a:endParaRPr lang="el-GR" sz="4000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400" b="1" dirty="0" smtClean="0"/>
              <a:t>Εικόνες/Σχήματα/Διαγράμματα</a:t>
            </a:r>
            <a:r>
              <a:rPr lang="en-US" sz="2400" b="1" dirty="0" smtClean="0"/>
              <a:t>/</a:t>
            </a:r>
            <a:r>
              <a:rPr lang="el-GR" sz="24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&lt;αναφορά</a:t>
            </a:r>
            <a:r>
              <a:rPr lang="el-GR" sz="2000" dirty="0">
                <a:solidFill>
                  <a:srgbClr val="FF0000"/>
                </a:solidFill>
              </a:rPr>
              <a:t>&gt;&lt;άδεια με την οποία διατίθεται&gt; </a:t>
            </a:r>
            <a:r>
              <a:rPr lang="el-GR" sz="2000" dirty="0" smtClean="0">
                <a:solidFill>
                  <a:srgbClr val="FF0000"/>
                </a:solidFill>
              </a:rPr>
              <a:t>&lt;σύνδεσμος&gt;&lt;πηγή&gt;&lt;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</a:t>
            </a:r>
            <a:r>
              <a:rPr lang="el-GR" sz="2000" dirty="0">
                <a:solidFill>
                  <a:srgbClr val="FF0000"/>
                </a:solidFill>
              </a:rPr>
              <a:t>πηγή</a:t>
            </a:r>
            <a:r>
              <a:rPr lang="el-GR" sz="2000" dirty="0" smtClean="0">
                <a:solidFill>
                  <a:srgbClr val="FF0000"/>
                </a:solidFill>
              </a:rPr>
              <a:t>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3: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4: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5: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</a:t>
            </a:r>
            <a:r>
              <a:rPr lang="el-GR" sz="2000" dirty="0" err="1">
                <a:solidFill>
                  <a:srgbClr val="FF0000"/>
                </a:solidFill>
              </a:rPr>
              <a:t>σύνδεσμος</a:t>
            </a:r>
            <a:r>
              <a:rPr lang="el-GR" sz="2000" dirty="0" err="1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6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Χρήσης </a:t>
            </a:r>
            <a:r>
              <a:rPr lang="el-GR" sz="4000" b="1" dirty="0" smtClean="0"/>
              <a:t>Έργων 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n-US" sz="4000" b="1" dirty="0" smtClean="0"/>
              <a:t>(2/2)</a:t>
            </a:r>
            <a:r>
              <a:rPr lang="el-GR" sz="4000" b="1" dirty="0" smtClean="0"/>
              <a:t> </a:t>
            </a:r>
            <a:endParaRPr lang="el-GR" sz="4000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400" b="1" dirty="0" smtClean="0"/>
              <a:t>Πίνακες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1: &lt;αναφορά</a:t>
            </a:r>
            <a:r>
              <a:rPr lang="el-GR" sz="2000" dirty="0">
                <a:solidFill>
                  <a:srgbClr val="FF0000"/>
                </a:solidFill>
              </a:rPr>
              <a:t>&gt;&lt;άδεια με την οποία διατίθεται&gt; </a:t>
            </a:r>
            <a:r>
              <a:rPr lang="el-GR" sz="2000" dirty="0" smtClean="0">
                <a:solidFill>
                  <a:srgbClr val="FF0000"/>
                </a:solidFill>
              </a:rPr>
              <a:t>&lt;σύνδεσμος&gt;&lt;πηγή&gt;&lt;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2: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3: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21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400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Αναφοράς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Αδειοδότησης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τη</a:t>
            </a:r>
            <a:r>
              <a:rPr lang="en-US" sz="2000" dirty="0" smtClean="0"/>
              <a:t> </a:t>
            </a:r>
            <a:r>
              <a:rPr lang="el-GR" sz="2000" dirty="0"/>
              <a:t>Δ</a:t>
            </a:r>
            <a:r>
              <a:rPr lang="el-GR" sz="2000" dirty="0" smtClean="0"/>
              <a:t>ήλωση</a:t>
            </a:r>
            <a:r>
              <a:rPr lang="en-US" sz="2000" dirty="0" smtClean="0"/>
              <a:t> </a:t>
            </a:r>
            <a:r>
              <a:rPr lang="el-GR" sz="2000" dirty="0" smtClean="0"/>
              <a:t>Διατήρησης Σημειωμάτων,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</a:t>
            </a:r>
            <a:r>
              <a:rPr lang="el-GR" sz="2000" dirty="0" smtClean="0"/>
              <a:t>).</a:t>
            </a:r>
            <a:endParaRPr lang="el-GR" sz="20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49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απεικόνισης σημειακής και γραμιμικής πηγής σε διανεμητέ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007" y="1918389"/>
            <a:ext cx="7577985" cy="3889585"/>
          </a:xfrm>
          <a:prstGeom prst="rect">
            <a:avLst/>
          </a:prstGeom>
        </p:spPr>
      </p:pic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Τεχνολογία διανεμητών</a:t>
            </a:r>
            <a:endParaRPr lang="en-GB" dirty="0" smtClean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776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σταλακτηφόρω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371" y="1802555"/>
            <a:ext cx="6395258" cy="4121253"/>
          </a:xfrm>
          <a:prstGeom prst="rect">
            <a:avLst/>
          </a:prstGeom>
        </p:spPr>
      </p:pic>
      <p:sp>
        <p:nvSpPr>
          <p:cNvPr id="375810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Σταλακτηφόροι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6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από γραμμικούς σταλάκτε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623" y="1600200"/>
            <a:ext cx="7936754" cy="4525963"/>
          </a:xfrm>
          <a:prstGeom prst="rect">
            <a:avLst/>
          </a:prstGeom>
        </p:spPr>
      </p:pic>
      <p:sp>
        <p:nvSpPr>
          <p:cNvPr id="296962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Γραμμικοί σταλάκτες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339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απεικόνισης  από πλευρικούς σταλάκτες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1432" y="2006788"/>
            <a:ext cx="6261135" cy="3712786"/>
          </a:xfrm>
          <a:prstGeom prst="rect">
            <a:avLst/>
          </a:prstGeom>
        </p:spPr>
      </p:pic>
      <p:sp>
        <p:nvSpPr>
          <p:cNvPr id="297986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Πλευρικοί σταλάκτες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89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Σ/Φ τύπου ταινία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1872665"/>
            <a:ext cx="5761219" cy="3981033"/>
          </a:xfrm>
          <a:prstGeom prst="rect">
            <a:avLst/>
          </a:prstGeom>
        </p:spPr>
      </p:pic>
      <p:sp>
        <p:nvSpPr>
          <p:cNvPr id="299010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Σ/Φ τύπου ταινίας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29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απεικόνισης εγκάρσιας τομής σε διανεμητή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3955" y="1600200"/>
            <a:ext cx="2916089" cy="4525963"/>
          </a:xfrm>
          <a:prstGeom prst="rect">
            <a:avLst/>
          </a:prstGeom>
        </p:spPr>
      </p:pic>
      <p:sp>
        <p:nvSpPr>
          <p:cNvPr id="346115" name="AutoShap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Τεχνολογία </a:t>
            </a:r>
            <a:r>
              <a:rPr lang="el-GR" dirty="0" smtClean="0"/>
              <a:t>διανεμητών</a:t>
            </a:r>
            <a:endParaRPr lang="en-GB" dirty="0" smtClean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015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DEFAULTLANGUAGE" val="msoLanguageIDGreek"/>
  <p:tag name="ZHAW.ACCESSIBILITYADDIN.CHECKTIMEDATE" val="3/2/2016 12:17:20 μμ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050,2,6,9,8,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4098,4099,6,2,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2531,5,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6628,5,9230,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6,7,4,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2056,6,4,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11E886B4-7B1E-42B9-86D5-1F1CE9C9692F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648</Words>
  <Application>Microsoft Office PowerPoint</Application>
  <PresentationFormat>Προβολή στην οθόνη (4:3)</PresentationFormat>
  <Paragraphs>147</Paragraphs>
  <Slides>39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Times New Roman</vt:lpstr>
      <vt:lpstr>Wingdings</vt:lpstr>
      <vt:lpstr>Θέμα του Office</vt:lpstr>
      <vt:lpstr>Αρδευτική Μηχανική</vt:lpstr>
      <vt:lpstr>Χρηματοδότηση </vt:lpstr>
      <vt:lpstr>Περιεχόμενα ενότητας</vt:lpstr>
      <vt:lpstr>Τεχνολογία διανεμητών</vt:lpstr>
      <vt:lpstr>Σταλακτηφόροι</vt:lpstr>
      <vt:lpstr>Γραμμικοί σταλάκτες</vt:lpstr>
      <vt:lpstr>Πλευρικοί σταλάκτες</vt:lpstr>
      <vt:lpstr>Σ/Φ τύπου ταινίας</vt:lpstr>
      <vt:lpstr>Τεχνολογία διανεμητών</vt:lpstr>
      <vt:lpstr>Ενσωματωμένος σταλάκτης</vt:lpstr>
      <vt:lpstr>Εντοιχισμένος σταλάκτης</vt:lpstr>
      <vt:lpstr>Πλευρικός σταλάκτης</vt:lpstr>
      <vt:lpstr>Σταλακτηφόρος ταινίας</vt:lpstr>
      <vt:lpstr>Τύποι διανεμητών</vt:lpstr>
      <vt:lpstr>Μικροεκτοξευτές – μικροψεκαστές</vt:lpstr>
      <vt:lpstr>Κατανομές μικροεκτοξευτών - μικροψεκαστών</vt:lpstr>
      <vt:lpstr>Εκχυτήρες (bubblers)</vt:lpstr>
      <vt:lpstr>Σταλακτηφόροι</vt:lpstr>
      <vt:lpstr>Διάδρομος ροής 1</vt:lpstr>
      <vt:lpstr>Διάδρομος ροής 2</vt:lpstr>
      <vt:lpstr>Διάδρομος ροής 3</vt:lpstr>
      <vt:lpstr>Διάδρομος ροής 4</vt:lpstr>
      <vt:lpstr>Διάδρομος ροής 5</vt:lpstr>
      <vt:lpstr>Διάδρομος ροής 6</vt:lpstr>
      <vt:lpstr>Διάδρομος ροής 7</vt:lpstr>
      <vt:lpstr>Αυτορυθμιζόμενοι  διανεμητές</vt:lpstr>
      <vt:lpstr>Αυτορυθμιζόμενοι  διανεμητές</vt:lpstr>
      <vt:lpstr>Αυτορυθμιζόμενοι  διανεμητές 1</vt:lpstr>
      <vt:lpstr>Αυτορυθμιζόμενοι  διανεμητές 2</vt:lpstr>
      <vt:lpstr>Αυτορυθμιζόμενοι  διανεμητές 3</vt:lpstr>
      <vt:lpstr>Διαγράμματα  λειτουργίας διανεμητών</vt:lpstr>
      <vt:lpstr>Τέλος ενότητας</vt:lpstr>
      <vt:lpstr>Σημειώματα</vt:lpstr>
      <vt:lpstr>Σημείωμα Ιστορικού  Εκδόσεων Έργου</vt:lpstr>
      <vt:lpstr>Σημείωμα Αναφοράς</vt:lpstr>
      <vt:lpstr>Σημείωμα Αδειοδότησης</vt:lpstr>
      <vt:lpstr>Σημείωμα Χρήσης Έργων Τρίτων  (1/2)</vt:lpstr>
      <vt:lpstr>Σημείωμα Χρήσης Έργων Τρίτων  (2/2) </vt:lpstr>
      <vt:lpstr>Διατήρηση Σημειωμάτων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Προγραμματισμός Επιχειρησιακών Πόρων ERP</dc:title>
  <dc:creator>IOANNIS TZIGOYRAS</dc:creator>
  <cp:lastModifiedBy>I.B.ΤΖΙΓΚ</cp:lastModifiedBy>
  <cp:revision>151</cp:revision>
  <dcterms:created xsi:type="dcterms:W3CDTF">2014-09-20T14:32:06Z</dcterms:created>
  <dcterms:modified xsi:type="dcterms:W3CDTF">2016-02-03T10:25:23Z</dcterms:modified>
</cp:coreProperties>
</file>