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sldIdLst>
    <p:sldId id="256" r:id="rId3"/>
    <p:sldId id="257" r:id="rId4"/>
    <p:sldId id="259" r:id="rId5"/>
    <p:sldId id="261" r:id="rId6"/>
    <p:sldId id="262" r:id="rId7"/>
    <p:sldId id="264" r:id="rId8"/>
    <p:sldId id="372" r:id="rId9"/>
    <p:sldId id="373" r:id="rId10"/>
    <p:sldId id="374" r:id="rId11"/>
    <p:sldId id="371" r:id="rId12"/>
    <p:sldId id="345" r:id="rId13"/>
    <p:sldId id="346" r:id="rId14"/>
    <p:sldId id="347" r:id="rId15"/>
    <p:sldId id="348" r:id="rId16"/>
    <p:sldId id="349" r:id="rId17"/>
    <p:sldId id="350" r:id="rId18"/>
    <p:sldId id="364" r:id="rId19"/>
    <p:sldId id="344" r:id="rId20"/>
    <p:sldId id="280"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99339" autoAdjust="0"/>
  </p:normalViewPr>
  <p:slideViewPr>
    <p:cSldViewPr>
      <p:cViewPr varScale="1">
        <p:scale>
          <a:sx n="82" d="100"/>
          <a:sy n="82" d="100"/>
        </p:scale>
        <p:origin x="96" y="67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1764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68937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95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71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127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5904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n-US" sz="2800" b="1" dirty="0" smtClean="0"/>
              <a:t>10</a:t>
            </a:r>
            <a:r>
              <a:rPr lang="el-GR" sz="2800" b="1" dirty="0" smtClean="0"/>
              <a:t>:</a:t>
            </a:r>
            <a:r>
              <a:rPr lang="en-US" sz="2800" b="1" dirty="0" smtClean="0"/>
              <a:t> </a:t>
            </a:r>
            <a:r>
              <a:rPr lang="el-GR" sz="2800" b="1" dirty="0" smtClean="0"/>
              <a:t>Μανία </a:t>
            </a:r>
            <a:r>
              <a:rPr lang="el-GR" sz="2800" b="1" dirty="0" smtClean="0"/>
              <a:t>– </a:t>
            </a:r>
            <a:r>
              <a:rPr lang="el-GR" sz="2800" b="1" dirty="0" smtClean="0"/>
              <a:t>Μανιακό Επεισόδιο</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a:cs typeface="Times New Roman" panose="02020603050405020304" pitchFamily="18" charset="0"/>
              </a:rPr>
              <a:t>Αρχές Επικοινωνίας με τον </a:t>
            </a:r>
            <a:r>
              <a:rPr lang="el-GR" altLang="el-GR" sz="4000" dirty="0" smtClean="0">
                <a:cs typeface="Times New Roman" panose="02020603050405020304" pitchFamily="18" charset="0"/>
              </a:rPr>
              <a:t>               Μανιακό Άρρωστο (1)</a:t>
            </a:r>
            <a:endParaRPr lang="en-US" sz="2400" b="0" dirty="0"/>
          </a:p>
        </p:txBody>
      </p:sp>
      <p:sp>
        <p:nvSpPr>
          <p:cNvPr id="9" name="Θέση περιεχομένου 8"/>
          <p:cNvSpPr>
            <a:spLocks noGrp="1"/>
          </p:cNvSpPr>
          <p:nvPr>
            <p:ph idx="1"/>
            <p:custDataLst>
              <p:tags r:id="rId3"/>
            </p:custDataLst>
          </p:nvPr>
        </p:nvSpPr>
        <p:spPr>
          <a:xfrm>
            <a:off x="215516" y="1427842"/>
            <a:ext cx="8496944" cy="2351139"/>
          </a:xfrm>
        </p:spPr>
        <p:txBody>
          <a:bodyPr>
            <a:noAutofit/>
          </a:bodyPr>
          <a:lstStyle/>
          <a:p>
            <a:pPr>
              <a:lnSpc>
                <a:spcPct val="90000"/>
              </a:lnSpc>
              <a:defRPr/>
            </a:pPr>
            <a:r>
              <a:rPr lang="el-GR" altLang="el-GR" sz="2400" dirty="0">
                <a:solidFill>
                  <a:srgbClr val="000000"/>
                </a:solidFill>
                <a:cs typeface="Times New Roman" charset="0"/>
              </a:rPr>
              <a:t>Χρήση σταθερής και ήρεμης προσέγγισης – Εμπνέει αίσθημα σιγουριάς.</a:t>
            </a:r>
          </a:p>
          <a:p>
            <a:pPr>
              <a:lnSpc>
                <a:spcPct val="90000"/>
              </a:lnSpc>
              <a:defRPr/>
            </a:pPr>
            <a:r>
              <a:rPr lang="el-GR" altLang="el-GR" sz="2400" dirty="0">
                <a:solidFill>
                  <a:srgbClr val="000000"/>
                </a:solidFill>
                <a:cs typeface="Times New Roman" charset="0"/>
              </a:rPr>
              <a:t>Χρήση σύντομων και συγκεκριμένων εξηγήσεων ή φράσεων.</a:t>
            </a:r>
          </a:p>
          <a:p>
            <a:pPr>
              <a:lnSpc>
                <a:spcPct val="90000"/>
              </a:lnSpc>
              <a:defRPr/>
            </a:pPr>
            <a:r>
              <a:rPr lang="el-GR" altLang="el-GR" sz="2400" dirty="0">
                <a:solidFill>
                  <a:srgbClr val="000000"/>
                </a:solidFill>
                <a:cs typeface="Times New Roman" charset="0"/>
              </a:rPr>
              <a:t>Διατήρηση ουδετερότητας – αποφυγή αντιπαράθεσης με επίδειξη δύναμης και κριτικής.</a:t>
            </a:r>
          </a:p>
          <a:p>
            <a:pPr>
              <a:lnSpc>
                <a:spcPct val="90000"/>
              </a:lnSpc>
              <a:defRPr/>
            </a:pPr>
            <a:r>
              <a:rPr lang="el-GR" altLang="el-GR" sz="2400" dirty="0">
                <a:solidFill>
                  <a:srgbClr val="000000"/>
                </a:solidFill>
                <a:cs typeface="Times New Roman" charset="0"/>
              </a:rPr>
              <a:t>Σταθερότητα στην προσέγγιση και τις προσδοκίες  - ελαχιστοποιούν τη δυνατότητα χειρισμού/εκμετάλλευσης του προσωπικού. </a:t>
            </a:r>
          </a:p>
          <a:p>
            <a:pPr>
              <a:lnSpc>
                <a:spcPct val="90000"/>
              </a:lnSpc>
              <a:defRPr/>
            </a:pPr>
            <a:r>
              <a:rPr lang="el-GR" altLang="el-GR" sz="2400" dirty="0">
                <a:solidFill>
                  <a:srgbClr val="000000"/>
                </a:solidFill>
                <a:cs typeface="Times New Roman" charset="0"/>
              </a:rPr>
              <a:t>Αποφυγή εμπλοκής σε </a:t>
            </a:r>
            <a:r>
              <a:rPr lang="el-GR" altLang="el-GR" sz="2400" dirty="0" smtClean="0">
                <a:solidFill>
                  <a:srgbClr val="000000"/>
                </a:solidFill>
                <a:cs typeface="Times New Roman" charset="0"/>
              </a:rPr>
              <a:t>αστεϊσμούς.</a:t>
            </a:r>
          </a:p>
          <a:p>
            <a:pPr>
              <a:lnSpc>
                <a:spcPct val="90000"/>
              </a:lnSpc>
              <a:defRPr/>
            </a:pPr>
            <a:r>
              <a:rPr lang="el-GR" altLang="el-GR" sz="2400" dirty="0" smtClean="0">
                <a:solidFill>
                  <a:srgbClr val="000000"/>
                </a:solidFill>
                <a:cs typeface="Times New Roman" charset="0"/>
              </a:rPr>
              <a:t>Συχνές </a:t>
            </a:r>
            <a:r>
              <a:rPr lang="el-GR" altLang="el-GR" sz="2400" dirty="0">
                <a:solidFill>
                  <a:srgbClr val="000000"/>
                </a:solidFill>
                <a:cs typeface="Times New Roman" charset="0"/>
              </a:rPr>
              <a:t>συναντήσεις του προσωπικού για προγραμματισμό κοινής σταθερής γραμμής και συμφωνία στην τοποθέτηση ορίων.</a:t>
            </a:r>
            <a:endParaRPr lang="el-GR" altLang="el-GR" sz="24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8022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a:cs typeface="Times New Roman" panose="02020603050405020304" pitchFamily="18" charset="0"/>
              </a:rPr>
              <a:t>Αρχές Επικοινωνίας με τον                Μανιακό Άρρωστο </a:t>
            </a:r>
            <a:r>
              <a:rPr lang="el-GR" sz="4000" dirty="0" smtClean="0">
                <a:cs typeface="Times New Roman" panose="02020603050405020304" pitchFamily="18" charset="0"/>
              </a:rPr>
              <a:t>(2)</a:t>
            </a:r>
            <a:endParaRPr lang="en-US" sz="24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Όταν αποφασισθούν ορισμένα όρια από το προσωπικό, πρέπει να λεχθούν στον άρρωστο με απλές συγκεκριμένες εκφράσεις μαζί με τις συνέπειες αν δεν τηρηθούν.</a:t>
            </a:r>
          </a:p>
          <a:p>
            <a:pPr>
              <a:lnSpc>
                <a:spcPct val="90000"/>
              </a:lnSpc>
            </a:pPr>
            <a:r>
              <a:rPr lang="el-GR" altLang="el-GR" sz="2400" dirty="0">
                <a:solidFill>
                  <a:srgbClr val="000000"/>
                </a:solidFill>
                <a:cs typeface="Times New Roman" panose="02020603050405020304" pitchFamily="18" charset="0"/>
              </a:rPr>
              <a:t>Νόμιμα παράπονα πρέπει να εισακούονται και να γίνονται οι κατάλληλες διορθωτικές ενέργειες.</a:t>
            </a:r>
          </a:p>
          <a:p>
            <a:pPr>
              <a:lnSpc>
                <a:spcPct val="90000"/>
              </a:lnSpc>
            </a:pPr>
            <a:r>
              <a:rPr lang="el-GR" altLang="el-GR" sz="2400" dirty="0">
                <a:solidFill>
                  <a:srgbClr val="000000"/>
                </a:solidFill>
                <a:cs typeface="Times New Roman" panose="02020603050405020304" pitchFamily="18" charset="0"/>
              </a:rPr>
              <a:t>Αποδοχή με ηρεμία της ανεύθυνης συμπεριφοράς.. Η αποδοχή αντικρούει την ασυνείδητη προσπάθεια του αρρώστου να προκαλέσει το Νοσηλευτή να θυμώσει και να ενεργήσει παράλογα.</a:t>
            </a:r>
          </a:p>
          <a:p>
            <a:pPr>
              <a:lnSpc>
                <a:spcPct val="90000"/>
              </a:lnSpc>
            </a:pPr>
            <a:r>
              <a:rPr lang="el-GR" altLang="el-GR" sz="2400" dirty="0">
                <a:solidFill>
                  <a:srgbClr val="000000"/>
                </a:solidFill>
                <a:cs typeface="Times New Roman" panose="02020603050405020304" pitchFamily="18" charset="0"/>
              </a:rPr>
              <a:t>Σταθερή ανακατεύθυνση της ενεργητικότητας του αρρώστου σε πιο κατάλληλα και εποικοδομητικά πράγματα.</a:t>
            </a:r>
            <a:endParaRPr lang="el-GR" altLang="el-GR" sz="2400"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a:cs typeface="Times New Roman" panose="02020603050405020304" pitchFamily="18" charset="0"/>
              </a:rPr>
              <a:t>Νοσηλευτικές διαγνώσεις για τη μανία </a:t>
            </a:r>
            <a:endParaRPr lang="el-GR" altLang="el-GR" sz="3600" dirty="0"/>
          </a:p>
        </p:txBody>
      </p:sp>
      <p:sp>
        <p:nvSpPr>
          <p:cNvPr id="9" name="Θέση περιεχομένου 8"/>
          <p:cNvSpPr>
            <a:spLocks noGrp="1"/>
          </p:cNvSpPr>
          <p:nvPr>
            <p:ph idx="1"/>
            <p:custDataLst>
              <p:tags r:id="rId3"/>
            </p:custDataLst>
          </p:nvPr>
        </p:nvSpPr>
        <p:spPr>
          <a:xfrm>
            <a:off x="487423" y="1484784"/>
            <a:ext cx="8147248" cy="2351139"/>
          </a:xfrm>
        </p:spPr>
        <p:txBody>
          <a:bodyPr>
            <a:noAutofit/>
          </a:bodyPr>
          <a:lstStyle/>
          <a:p>
            <a:pPr algn="just"/>
            <a:r>
              <a:rPr lang="el-GR" altLang="el-GR" sz="2800" dirty="0">
                <a:cs typeface="Times New Roman" panose="02020603050405020304" pitchFamily="18" charset="0"/>
              </a:rPr>
              <a:t>Μεγάλος κίνδυνος επιθετικότητας εναντίον εαυτού ή των άλλων.</a:t>
            </a:r>
          </a:p>
          <a:p>
            <a:pPr algn="just"/>
            <a:r>
              <a:rPr lang="el-GR" altLang="el-GR" sz="2800" dirty="0">
                <a:cs typeface="Times New Roman" panose="02020603050405020304" pitchFamily="18" charset="0"/>
              </a:rPr>
              <a:t>Μεγάλος κίνδυνος τραυματισμού ή άλλης βλάβης.</a:t>
            </a:r>
          </a:p>
          <a:p>
            <a:pPr algn="just"/>
            <a:r>
              <a:rPr lang="el-GR" altLang="el-GR" sz="2800" dirty="0">
                <a:cs typeface="Times New Roman" panose="02020603050405020304" pitchFamily="18" charset="0"/>
              </a:rPr>
              <a:t>Διαταραχή διεργασιών της σκέψης.</a:t>
            </a:r>
          </a:p>
          <a:p>
            <a:pPr algn="just"/>
            <a:r>
              <a:rPr lang="el-GR" altLang="el-GR" sz="2800" dirty="0">
                <a:cs typeface="Times New Roman" panose="02020603050405020304" pitchFamily="18" charset="0"/>
              </a:rPr>
              <a:t>Αμυντική αντιμετώπιση δυσκολιών.</a:t>
            </a:r>
          </a:p>
          <a:p>
            <a:pPr algn="just"/>
            <a:r>
              <a:rPr lang="el-GR" altLang="el-GR" sz="2800" dirty="0">
                <a:cs typeface="Times New Roman" panose="02020603050405020304" pitchFamily="18" charset="0"/>
              </a:rPr>
              <a:t>Διαταραχή διατροφής  -  υποσιτισμός.</a:t>
            </a:r>
          </a:p>
          <a:p>
            <a:pPr algn="just"/>
            <a:r>
              <a:rPr lang="el-GR" altLang="el-GR" sz="2800" dirty="0">
                <a:cs typeface="Times New Roman" panose="02020603050405020304" pitchFamily="18" charset="0"/>
              </a:rPr>
              <a:t>Ελλειμματική </a:t>
            </a:r>
            <a:r>
              <a:rPr lang="el-GR" altLang="el-GR" sz="2800" dirty="0" err="1">
                <a:cs typeface="Times New Roman" panose="02020603050405020304" pitchFamily="18" charset="0"/>
              </a:rPr>
              <a:t>αυτοφροντίδα</a:t>
            </a:r>
            <a:r>
              <a:rPr lang="el-GR" altLang="el-GR" sz="2800" dirty="0">
                <a:cs typeface="Times New Roman" panose="02020603050405020304" pitchFamily="18" charset="0"/>
              </a:rPr>
              <a:t>.</a:t>
            </a:r>
            <a:endParaRPr lang="el-GR" altLang="el-GR" sz="2800" dirty="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252520" cy="940966"/>
          </a:xfrm>
        </p:spPr>
        <p:txBody>
          <a:bodyPr>
            <a:noAutofit/>
          </a:bodyPr>
          <a:lstStyle/>
          <a:p>
            <a:r>
              <a:rPr lang="el-GR" altLang="el-GR" sz="4000" dirty="0"/>
              <a:t>Μεγάλος κίνδυνος επιθετικότητας εναντίον εαυτού ή </a:t>
            </a:r>
            <a:r>
              <a:rPr lang="el-GR" altLang="el-GR" sz="4000" dirty="0" smtClean="0"/>
              <a:t>άλλων.</a:t>
            </a:r>
            <a:endParaRPr lang="el-GR" altLang="el-GR" sz="400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marL="0" indent="0">
              <a:lnSpc>
                <a:spcPct val="90000"/>
              </a:lnSpc>
              <a:buNone/>
            </a:pPr>
            <a:r>
              <a:rPr lang="el-GR" altLang="el-GR" sz="2400" b="1" u="sng" dirty="0">
                <a:solidFill>
                  <a:srgbClr val="000000"/>
                </a:solidFill>
                <a:cs typeface="Times New Roman" panose="02020603050405020304" pitchFamily="18" charset="0"/>
              </a:rPr>
              <a:t>Αιτιολογικοί  / σχετιζόμενοι παράγοντες</a:t>
            </a:r>
          </a:p>
          <a:p>
            <a:pPr>
              <a:lnSpc>
                <a:spcPct val="90000"/>
              </a:lnSpc>
            </a:pPr>
            <a:r>
              <a:rPr lang="el-GR" altLang="el-GR" sz="2400" dirty="0">
                <a:solidFill>
                  <a:srgbClr val="000000"/>
                </a:solidFill>
                <a:cs typeface="Times New Roman" panose="02020603050405020304" pitchFamily="18" charset="0"/>
              </a:rPr>
              <a:t>Ευερεθιστότητα και παρορμητική συμπεριφορά.</a:t>
            </a:r>
          </a:p>
          <a:p>
            <a:pPr>
              <a:lnSpc>
                <a:spcPct val="90000"/>
              </a:lnSpc>
            </a:pPr>
            <a:r>
              <a:rPr lang="el-GR" altLang="el-GR" sz="2400" dirty="0">
                <a:solidFill>
                  <a:srgbClr val="000000"/>
                </a:solidFill>
                <a:cs typeface="Times New Roman" panose="02020603050405020304" pitchFamily="18" charset="0"/>
              </a:rPr>
              <a:t>Παραληρητικές ιδέες.</a:t>
            </a:r>
          </a:p>
          <a:p>
            <a:pPr>
              <a:lnSpc>
                <a:spcPct val="90000"/>
              </a:lnSpc>
            </a:pPr>
            <a:r>
              <a:rPr lang="el-GR" altLang="el-GR" sz="2400" dirty="0">
                <a:solidFill>
                  <a:srgbClr val="000000"/>
                </a:solidFill>
                <a:cs typeface="Times New Roman" panose="02020603050405020304" pitchFamily="18" charset="0"/>
              </a:rPr>
              <a:t>Αντιδράσεις θυμού όταν οι ιδέες του αναιρούνται και οι ανάγκες του δεν ικανοποιούνται</a:t>
            </a:r>
            <a:r>
              <a:rPr lang="el-GR" altLang="el-GR" sz="2400" dirty="0" smtClean="0">
                <a:solidFill>
                  <a:srgbClr val="000000"/>
                </a:solidFill>
                <a:cs typeface="Times New Roman" panose="02020603050405020304" pitchFamily="18" charset="0"/>
              </a:rPr>
              <a:t>.</a:t>
            </a:r>
            <a:endParaRPr lang="el-GR" altLang="el-GR" sz="2400" i="1" dirty="0">
              <a:solidFill>
                <a:srgbClr val="000000"/>
              </a:solidFill>
              <a:cs typeface="Times New Roman" panose="02020603050405020304" pitchFamily="18" charset="0"/>
            </a:endParaRPr>
          </a:p>
          <a:p>
            <a:pPr marL="0" indent="0">
              <a:lnSpc>
                <a:spcPct val="90000"/>
              </a:lnSpc>
              <a:buNone/>
            </a:pPr>
            <a:r>
              <a:rPr lang="el-GR" altLang="el-GR" sz="2400" u="sng" dirty="0" smtClean="0">
                <a:solidFill>
                  <a:srgbClr val="000000"/>
                </a:solidFill>
                <a:cs typeface="Times New Roman" panose="02020603050405020304" pitchFamily="18" charset="0"/>
              </a:rPr>
              <a:t> </a:t>
            </a:r>
            <a:r>
              <a:rPr lang="el-GR" altLang="el-GR" sz="2400" b="1" i="1" u="sng" dirty="0" smtClean="0">
                <a:solidFill>
                  <a:srgbClr val="000000"/>
                </a:solidFill>
                <a:cs typeface="Times New Roman" panose="02020603050405020304" pitchFamily="18" charset="0"/>
              </a:rPr>
              <a:t>Χαρακτηριστικά  </a:t>
            </a:r>
            <a:r>
              <a:rPr lang="el-GR" altLang="el-GR" sz="2400" b="1" i="1" u="sng" dirty="0">
                <a:solidFill>
                  <a:srgbClr val="000000"/>
                </a:solidFill>
                <a:cs typeface="Times New Roman" panose="02020603050405020304" pitchFamily="18" charset="0"/>
              </a:rPr>
              <a:t>- αποδεικτικά στοιχεία</a:t>
            </a:r>
          </a:p>
          <a:p>
            <a:pPr>
              <a:lnSpc>
                <a:spcPct val="90000"/>
              </a:lnSpc>
            </a:pPr>
            <a:r>
              <a:rPr lang="el-GR" altLang="el-GR" sz="2400" dirty="0">
                <a:solidFill>
                  <a:srgbClr val="000000"/>
                </a:solidFill>
                <a:cs typeface="Times New Roman" panose="02020603050405020304" pitchFamily="18" charset="0"/>
              </a:rPr>
              <a:t>Δυσκολία υπολογισμού των συνεπειών των </a:t>
            </a:r>
            <a:r>
              <a:rPr lang="el-GR" altLang="el-GR" sz="2400" dirty="0" err="1">
                <a:solidFill>
                  <a:srgbClr val="000000"/>
                </a:solidFill>
                <a:cs typeface="Times New Roman" panose="02020603050405020304" pitchFamily="18" charset="0"/>
              </a:rPr>
              <a:t>πράξεών</a:t>
            </a:r>
            <a:r>
              <a:rPr lang="el-GR" altLang="el-GR" sz="2400" dirty="0">
                <a:solidFill>
                  <a:srgbClr val="000000"/>
                </a:solidFill>
                <a:cs typeface="Times New Roman" panose="02020603050405020304" pitchFamily="18" charset="0"/>
              </a:rPr>
              <a:t> του.</a:t>
            </a:r>
          </a:p>
          <a:p>
            <a:pPr>
              <a:lnSpc>
                <a:spcPct val="90000"/>
              </a:lnSpc>
            </a:pPr>
            <a:r>
              <a:rPr lang="el-GR" altLang="el-GR" sz="2400" dirty="0">
                <a:solidFill>
                  <a:srgbClr val="000000"/>
                </a:solidFill>
                <a:cs typeface="Times New Roman" panose="02020603050405020304" pitchFamily="18" charset="0"/>
              </a:rPr>
              <a:t>Επιθετικές πράξεις.</a:t>
            </a:r>
          </a:p>
          <a:p>
            <a:pPr>
              <a:lnSpc>
                <a:spcPct val="90000"/>
              </a:lnSpc>
            </a:pPr>
            <a:r>
              <a:rPr lang="el-GR" altLang="el-GR" sz="2400" dirty="0">
                <a:solidFill>
                  <a:srgbClr val="000000"/>
                </a:solidFill>
                <a:cs typeface="Times New Roman" panose="02020603050405020304" pitchFamily="18" charset="0"/>
              </a:rPr>
              <a:t>Εχθρικές, απειλητικές εκφράσεις.</a:t>
            </a:r>
          </a:p>
          <a:p>
            <a:pPr>
              <a:lnSpc>
                <a:spcPct val="90000"/>
              </a:lnSpc>
            </a:pPr>
            <a:r>
              <a:rPr lang="el-GR" altLang="el-GR" sz="2400" dirty="0">
                <a:solidFill>
                  <a:srgbClr val="000000"/>
                </a:solidFill>
                <a:cs typeface="Times New Roman" panose="02020603050405020304" pitchFamily="18" charset="0"/>
              </a:rPr>
              <a:t>Ιστορικό επιθετικής συμπεριφοράς.</a:t>
            </a:r>
          </a:p>
          <a:p>
            <a:pPr>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a:t>Νοσηλευτικοί  Σκοποί</a:t>
            </a:r>
            <a:endParaRPr lang="en-US" sz="2400" b="0" dirty="0"/>
          </a:p>
        </p:txBody>
      </p:sp>
      <p:sp>
        <p:nvSpPr>
          <p:cNvPr id="9" name="Θέση περιεχομένου 8"/>
          <p:cNvSpPr>
            <a:spLocks noGrp="1"/>
          </p:cNvSpPr>
          <p:nvPr>
            <p:ph idx="1"/>
            <p:custDataLst>
              <p:tags r:id="rId3"/>
            </p:custDataLst>
          </p:nvPr>
        </p:nvSpPr>
        <p:spPr>
          <a:xfrm>
            <a:off x="457200" y="1315379"/>
            <a:ext cx="8147248" cy="2351139"/>
          </a:xfrm>
        </p:spPr>
        <p:txBody>
          <a:bodyPr>
            <a:noAutofit/>
          </a:bodyPr>
          <a:lstStyle/>
          <a:p>
            <a:pPr marL="0" indent="0" algn="just">
              <a:buNone/>
            </a:pPr>
            <a:r>
              <a:rPr lang="el-GR" altLang="el-GR" sz="2400" b="1" u="sng" dirty="0">
                <a:solidFill>
                  <a:srgbClr val="000000"/>
                </a:solidFill>
                <a:cs typeface="Times New Roman" panose="02020603050405020304" pitchFamily="18" charset="0"/>
              </a:rPr>
              <a:t>Ο άρρωστος πρέπει να:</a:t>
            </a:r>
          </a:p>
          <a:p>
            <a:pPr algn="just"/>
            <a:r>
              <a:rPr lang="el-GR" altLang="el-GR" sz="2400" dirty="0">
                <a:solidFill>
                  <a:srgbClr val="000000"/>
                </a:solidFill>
                <a:cs typeface="Times New Roman" panose="02020603050405020304" pitchFamily="18" charset="0"/>
              </a:rPr>
              <a:t> </a:t>
            </a:r>
            <a:r>
              <a:rPr lang="el-GR" altLang="el-GR" sz="2400" dirty="0" smtClean="0">
                <a:solidFill>
                  <a:srgbClr val="000000"/>
                </a:solidFill>
                <a:cs typeface="Times New Roman" panose="02020603050405020304" pitchFamily="18" charset="0"/>
              </a:rPr>
              <a:t>Δείχνει </a:t>
            </a:r>
            <a:r>
              <a:rPr lang="el-GR" altLang="el-GR" sz="2400" dirty="0">
                <a:solidFill>
                  <a:srgbClr val="000000"/>
                </a:solidFill>
                <a:cs typeface="Times New Roman" panose="02020603050405020304" pitchFamily="18" charset="0"/>
              </a:rPr>
              <a:t>αυτοέλεγχο με ελαττωμένη την </a:t>
            </a:r>
            <a:r>
              <a:rPr lang="el-GR" altLang="el-GR" sz="2400" dirty="0" err="1">
                <a:solidFill>
                  <a:srgbClr val="000000"/>
                </a:solidFill>
                <a:cs typeface="Times New Roman" panose="02020603050405020304" pitchFamily="18" charset="0"/>
              </a:rPr>
              <a:t>υπερκινητικότητά</a:t>
            </a:r>
            <a:r>
              <a:rPr lang="el-GR" altLang="el-GR" sz="2400" dirty="0">
                <a:solidFill>
                  <a:srgbClr val="000000"/>
                </a:solidFill>
                <a:cs typeface="Times New Roman" panose="02020603050405020304" pitchFamily="18" charset="0"/>
              </a:rPr>
              <a:t> του.</a:t>
            </a:r>
          </a:p>
          <a:p>
            <a:pPr algn="just"/>
            <a:r>
              <a:rPr lang="el-GR" altLang="el-GR" sz="2400" dirty="0">
                <a:solidFill>
                  <a:srgbClr val="000000"/>
                </a:solidFill>
                <a:cs typeface="Times New Roman" panose="02020603050405020304" pitchFamily="18" charset="0"/>
              </a:rPr>
              <a:t>Εξωτερικεύει το θυμό του και άλλα αρνητικά του συναισθήματα με κατάλληλο κοινωνικά παραδεκτό τρόπο.</a:t>
            </a:r>
          </a:p>
          <a:p>
            <a:pPr algn="just"/>
            <a:r>
              <a:rPr lang="el-GR" altLang="el-GR" sz="2400" dirty="0">
                <a:solidFill>
                  <a:srgbClr val="000000"/>
                </a:solidFill>
                <a:cs typeface="Times New Roman" panose="02020603050405020304" pitchFamily="18" charset="0"/>
              </a:rPr>
              <a:t>Χρησιμοποιεί τεχνικές λύσης των προβλημάτων του αντί της επιθετικής συμπεριφοράς, των απειλών και εκφοβισμών.</a:t>
            </a:r>
          </a:p>
          <a:p>
            <a:pPr algn="just"/>
            <a:r>
              <a:rPr lang="el-GR" altLang="el-GR" sz="2400" dirty="0">
                <a:solidFill>
                  <a:srgbClr val="000000"/>
                </a:solidFill>
                <a:cs typeface="Times New Roman" panose="02020603050405020304" pitchFamily="18" charset="0"/>
              </a:rPr>
              <a:t>Εκδηλώνει αυξημένη αυτοεκτίμηση.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27179" y="260648"/>
            <a:ext cx="8229600" cy="940966"/>
          </a:xfrm>
        </p:spPr>
        <p:txBody>
          <a:bodyPr>
            <a:noAutofit/>
          </a:bodyPr>
          <a:lstStyle/>
          <a:p>
            <a:r>
              <a:rPr lang="el-GR" altLang="el-GR" sz="4000" dirty="0"/>
              <a:t>Νοσηλευτικές </a:t>
            </a:r>
            <a:r>
              <a:rPr lang="el-GR" altLang="el-GR" sz="4000" dirty="0" smtClean="0"/>
              <a:t>παρεμβάσεις (1)</a:t>
            </a:r>
            <a:endParaRPr lang="el-GR" altLang="el-GR" sz="4000" dirty="0"/>
          </a:p>
        </p:txBody>
      </p:sp>
      <p:sp>
        <p:nvSpPr>
          <p:cNvPr id="9" name="Θέση περιεχομένου 8"/>
          <p:cNvSpPr>
            <a:spLocks noGrp="1"/>
          </p:cNvSpPr>
          <p:nvPr>
            <p:ph idx="1"/>
            <p:custDataLst>
              <p:tags r:id="rId3"/>
            </p:custDataLst>
          </p:nvPr>
        </p:nvSpPr>
        <p:spPr>
          <a:xfrm>
            <a:off x="353751" y="1332319"/>
            <a:ext cx="814724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Ελάττωση των ερεθισμάτων από το περιβάλλον του αρρώστου, όταν γίνεται διεγερτικός.</a:t>
            </a:r>
          </a:p>
          <a:p>
            <a:pPr algn="just">
              <a:lnSpc>
                <a:spcPct val="90000"/>
              </a:lnSpc>
            </a:pPr>
            <a:r>
              <a:rPr lang="el-GR" altLang="el-GR" sz="2400" dirty="0">
                <a:solidFill>
                  <a:srgbClr val="000000"/>
                </a:solidFill>
                <a:cs typeface="Times New Roman" panose="02020603050405020304" pitchFamily="18" charset="0"/>
              </a:rPr>
              <a:t>Δημιουργία ασφαλούς περιβάλλοντος.</a:t>
            </a:r>
          </a:p>
          <a:p>
            <a:pPr algn="just">
              <a:lnSpc>
                <a:spcPct val="90000"/>
              </a:lnSpc>
            </a:pPr>
            <a:r>
              <a:rPr lang="el-GR" altLang="el-GR" sz="2400" dirty="0">
                <a:solidFill>
                  <a:srgbClr val="000000"/>
                </a:solidFill>
                <a:cs typeface="Times New Roman" panose="02020603050405020304" pitchFamily="18" charset="0"/>
              </a:rPr>
              <a:t>Παρέμβαση όταν η διέγερση αρχίζει να αναπτύσσεται (λεκτική καθοδήγηση, ήσυχο δωμάτιο, περιοριστικά μέτρα).</a:t>
            </a:r>
          </a:p>
          <a:p>
            <a:pPr algn="just">
              <a:lnSpc>
                <a:spcPct val="90000"/>
              </a:lnSpc>
            </a:pPr>
            <a:r>
              <a:rPr lang="el-GR" altLang="el-GR" sz="2400" dirty="0">
                <a:solidFill>
                  <a:srgbClr val="000000"/>
                </a:solidFill>
                <a:cs typeface="Times New Roman" panose="02020603050405020304" pitchFamily="18" charset="0"/>
              </a:rPr>
              <a:t>Αποφυγή λογομαχίας.</a:t>
            </a:r>
          </a:p>
          <a:p>
            <a:pPr algn="just">
              <a:lnSpc>
                <a:spcPct val="90000"/>
              </a:lnSpc>
            </a:pPr>
            <a:r>
              <a:rPr lang="el-GR" altLang="el-GR" sz="2400" dirty="0">
                <a:solidFill>
                  <a:srgbClr val="000000"/>
                </a:solidFill>
                <a:cs typeface="Times New Roman" panose="02020603050405020304" pitchFamily="18" charset="0"/>
              </a:rPr>
              <a:t>Αποφυγή της χωρίς λόγο καθυστέρησης στην εκπλήρωση των αιτημάτων του αρρώστου.</a:t>
            </a:r>
          </a:p>
          <a:p>
            <a:pPr algn="just">
              <a:lnSpc>
                <a:spcPct val="90000"/>
              </a:lnSpc>
            </a:pPr>
            <a:r>
              <a:rPr lang="el-GR" altLang="el-GR" sz="2400" dirty="0">
                <a:solidFill>
                  <a:srgbClr val="000000"/>
                </a:solidFill>
                <a:cs typeface="Times New Roman" panose="02020603050405020304" pitchFamily="18" charset="0"/>
              </a:rPr>
              <a:t>Σύσταση εναλλακτικής λύσης όταν ο άρρωστος δεν είναι εκνευρισμένος.</a:t>
            </a: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a:t>Νοσηλευτικές παρεμβάσεις </a:t>
            </a:r>
            <a:r>
              <a:rPr lang="el-GR" altLang="el-GR" sz="4000" dirty="0" smtClean="0"/>
              <a:t>(2)</a:t>
            </a:r>
            <a:endParaRPr lang="en-US" sz="2400" b="0" dirty="0"/>
          </a:p>
        </p:txBody>
      </p:sp>
      <p:sp>
        <p:nvSpPr>
          <p:cNvPr id="9" name="Θέση περιεχομένου 8"/>
          <p:cNvSpPr>
            <a:spLocks noGrp="1"/>
          </p:cNvSpPr>
          <p:nvPr>
            <p:ph idx="1"/>
            <p:custDataLst>
              <p:tags r:id="rId3"/>
            </p:custDataLst>
          </p:nvPr>
        </p:nvSpPr>
        <p:spPr>
          <a:xfrm>
            <a:off x="525759" y="1484784"/>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Ενθάρρυνση του αρρώστου </a:t>
            </a:r>
            <a:r>
              <a:rPr lang="el-GR" altLang="el-GR" sz="2400" b="1" dirty="0">
                <a:solidFill>
                  <a:srgbClr val="000000"/>
                </a:solidFill>
                <a:cs typeface="Times New Roman" panose="02020603050405020304" pitchFamily="18" charset="0"/>
              </a:rPr>
              <a:t>όταν είναι ήρεμος</a:t>
            </a:r>
            <a:r>
              <a:rPr lang="el-GR" altLang="el-GR" sz="2400" dirty="0">
                <a:solidFill>
                  <a:srgbClr val="000000"/>
                </a:solidFill>
                <a:cs typeface="Times New Roman" panose="02020603050405020304" pitchFamily="18" charset="0"/>
              </a:rPr>
              <a:t>, να επισημάνει τι προηγείται και τι τον προκαλεί σε διέγερση.</a:t>
            </a:r>
          </a:p>
          <a:p>
            <a:pPr>
              <a:lnSpc>
                <a:spcPct val="90000"/>
              </a:lnSpc>
            </a:pPr>
            <a:r>
              <a:rPr lang="el-GR" altLang="el-GR" sz="2400" dirty="0">
                <a:solidFill>
                  <a:srgbClr val="000000"/>
                </a:solidFill>
                <a:cs typeface="Times New Roman" panose="02020603050405020304" pitchFamily="18" charset="0"/>
              </a:rPr>
              <a:t>Επιδοκιμασία του αρρώστου όταν προσπαθεί να χειρισθεί </a:t>
            </a:r>
            <a:r>
              <a:rPr lang="el-GR" altLang="el-GR" sz="2400" dirty="0" err="1">
                <a:solidFill>
                  <a:srgbClr val="000000"/>
                </a:solidFill>
                <a:cs typeface="Times New Roman" panose="02020603050405020304" pitchFamily="18" charset="0"/>
              </a:rPr>
              <a:t>στρεσσογόνα</a:t>
            </a:r>
            <a:r>
              <a:rPr lang="el-GR" altLang="el-GR" sz="2400" dirty="0">
                <a:solidFill>
                  <a:srgbClr val="000000"/>
                </a:solidFill>
                <a:cs typeface="Times New Roman" panose="02020603050405020304" pitchFamily="18" charset="0"/>
              </a:rPr>
              <a:t> περιστατικά χωρίς επιθετικότητα και άσκηση βίας.</a:t>
            </a:r>
          </a:p>
          <a:p>
            <a:pPr>
              <a:lnSpc>
                <a:spcPct val="90000"/>
              </a:lnSpc>
            </a:pPr>
            <a:r>
              <a:rPr lang="el-GR" altLang="el-GR" sz="2400" dirty="0">
                <a:solidFill>
                  <a:srgbClr val="000000"/>
                </a:solidFill>
                <a:cs typeface="Times New Roman" panose="02020603050405020304" pitchFamily="18" charset="0"/>
              </a:rPr>
              <a:t>Ομαδική συζήτηση με το προσωπικό του τμήματος για περιστατικά επιθετικής συμπεριφοράς του αρρώστου και για παράγοντες που τα προκάλεσαν.</a:t>
            </a:r>
          </a:p>
          <a:p>
            <a:pPr>
              <a:lnSpc>
                <a:spcPct val="90000"/>
              </a:lnSpc>
            </a:pPr>
            <a:r>
              <a:rPr lang="el-GR" altLang="el-GR" sz="2400" dirty="0">
                <a:solidFill>
                  <a:srgbClr val="000000"/>
                </a:solidFill>
                <a:cs typeface="Times New Roman" panose="02020603050405020304" pitchFamily="18" charset="0"/>
              </a:rPr>
              <a:t>Συστηματική χορήγηση των φαρμάκων και παρακολούθηση της δράσης τους.</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a:solidFill>
                  <a:srgbClr val="000000"/>
                </a:solidFill>
                <a:cs typeface="Times New Roman" panose="02020603050405020304" pitchFamily="18" charset="0"/>
              </a:rPr>
              <a:t>Φαρμακευτική </a:t>
            </a:r>
            <a:r>
              <a:rPr lang="el-GR" altLang="el-GR" sz="3600" dirty="0" smtClean="0">
                <a:solidFill>
                  <a:srgbClr val="000000"/>
                </a:solidFill>
                <a:cs typeface="Times New Roman" panose="02020603050405020304" pitchFamily="18" charset="0"/>
              </a:rPr>
              <a:t>Θεραπεία                             </a:t>
            </a:r>
            <a:r>
              <a:rPr lang="el-GR" altLang="el-GR" sz="3600" dirty="0">
                <a:solidFill>
                  <a:srgbClr val="000000"/>
                </a:solidFill>
                <a:cs typeface="Times New Roman" panose="02020603050405020304" pitchFamily="18" charset="0"/>
              </a:rPr>
              <a:t>για τη Μανία </a:t>
            </a:r>
            <a:endParaRPr lang="en-US" sz="2000" b="0" dirty="0"/>
          </a:p>
        </p:txBody>
      </p:sp>
      <p:sp>
        <p:nvSpPr>
          <p:cNvPr id="9" name="Θέση περιεχομένου 8"/>
          <p:cNvSpPr>
            <a:spLocks noGrp="1"/>
          </p:cNvSpPr>
          <p:nvPr>
            <p:ph idx="1"/>
            <p:custDataLst>
              <p:tags r:id="rId3"/>
            </p:custDataLst>
          </p:nvPr>
        </p:nvSpPr>
        <p:spPr>
          <a:xfrm>
            <a:off x="541174" y="1556792"/>
            <a:ext cx="8147248" cy="2351139"/>
          </a:xfrm>
        </p:spPr>
        <p:txBody>
          <a:bodyPr>
            <a:noAutofit/>
          </a:bodyPr>
          <a:lstStyle/>
          <a:p>
            <a:pPr marL="0" indent="0">
              <a:buNone/>
            </a:pPr>
            <a:r>
              <a:rPr lang="el-GR" altLang="el-GR" sz="2400" b="1" u="sng" dirty="0">
                <a:solidFill>
                  <a:srgbClr val="000000"/>
                </a:solidFill>
                <a:cs typeface="Times New Roman" panose="02020603050405020304" pitchFamily="18" charset="0"/>
              </a:rPr>
              <a:t>Το φάρμακο επιλογής είναι το ανθρακικό </a:t>
            </a:r>
            <a:r>
              <a:rPr lang="el-GR" altLang="el-GR" sz="2400" b="1" u="sng" dirty="0" err="1">
                <a:solidFill>
                  <a:srgbClr val="000000"/>
                </a:solidFill>
                <a:cs typeface="Times New Roman" panose="02020603050405020304" pitchFamily="18" charset="0"/>
              </a:rPr>
              <a:t>λίθιο</a:t>
            </a:r>
            <a:r>
              <a:rPr lang="el-GR" altLang="el-GR" sz="2400" b="1" u="sng" dirty="0">
                <a:solidFill>
                  <a:srgbClr val="000000"/>
                </a:solidFill>
                <a:cs typeface="Times New Roman" panose="02020603050405020304" pitchFamily="18" charset="0"/>
              </a:rPr>
              <a:t>. </a:t>
            </a:r>
          </a:p>
          <a:p>
            <a:r>
              <a:rPr lang="el-GR" altLang="el-GR" sz="2400" dirty="0" smtClean="0">
                <a:solidFill>
                  <a:srgbClr val="000000"/>
                </a:solidFill>
                <a:cs typeface="Times New Roman" panose="02020603050405020304" pitchFamily="18" charset="0"/>
              </a:rPr>
              <a:t>1-2 </a:t>
            </a:r>
            <a:r>
              <a:rPr lang="el-GR" altLang="el-GR" sz="2400" dirty="0">
                <a:solidFill>
                  <a:srgbClr val="000000"/>
                </a:solidFill>
                <a:cs typeface="Times New Roman" panose="02020603050405020304" pitchFamily="18" charset="0"/>
              </a:rPr>
              <a:t>εβδομάδες μεσολαβούν για την υποχώρηση των </a:t>
            </a:r>
            <a:r>
              <a:rPr lang="el-GR" altLang="el-GR" sz="2400" dirty="0" smtClean="0">
                <a:solidFill>
                  <a:srgbClr val="000000"/>
                </a:solidFill>
                <a:cs typeface="Times New Roman" panose="02020603050405020304" pitchFamily="18" charset="0"/>
              </a:rPr>
              <a:t>συμπτωμάτων.</a:t>
            </a:r>
            <a:endParaRPr lang="el-GR" altLang="el-GR" sz="2400" dirty="0">
              <a:solidFill>
                <a:srgbClr val="000000"/>
              </a:solidFill>
              <a:cs typeface="Times New Roman" panose="02020603050405020304" pitchFamily="18" charset="0"/>
            </a:endParaRPr>
          </a:p>
          <a:p>
            <a:r>
              <a:rPr lang="el-GR" altLang="el-GR" sz="2400" b="1" dirty="0">
                <a:solidFill>
                  <a:srgbClr val="000000"/>
                </a:solidFill>
                <a:cs typeface="Times New Roman" panose="02020603050405020304" pitchFamily="18" charset="0"/>
              </a:rPr>
              <a:t>Παρενέργειες : </a:t>
            </a:r>
            <a:r>
              <a:rPr lang="el-GR" altLang="el-GR" sz="2400" dirty="0">
                <a:solidFill>
                  <a:srgbClr val="000000"/>
                </a:solidFill>
                <a:cs typeface="Times New Roman" panose="02020603050405020304" pitchFamily="18" charset="0"/>
              </a:rPr>
              <a:t>ξηροστομία, δίψα, γαστρεντερικές διαταραχές, ναυτία, λεπτός τρόμος των χεριών, καρδιακές αρρυθμίες, πολυουρία, αύξηση βάρους, τοξικότητα, θαμπή όραση, αταξικό βάδισμα, </a:t>
            </a:r>
            <a:r>
              <a:rPr lang="el-GR" altLang="el-GR" sz="2400" dirty="0" err="1">
                <a:solidFill>
                  <a:srgbClr val="000000"/>
                </a:solidFill>
                <a:cs typeface="Times New Roman" panose="02020603050405020304" pitchFamily="18" charset="0"/>
              </a:rPr>
              <a:t>εμβοές</a:t>
            </a:r>
            <a:r>
              <a:rPr lang="el-GR" altLang="el-GR" sz="2400" dirty="0">
                <a:solidFill>
                  <a:srgbClr val="000000"/>
                </a:solidFill>
                <a:cs typeface="Times New Roman" panose="02020603050405020304" pitchFamily="18" charset="0"/>
              </a:rPr>
              <a:t> αυτιών, έμετοι,  διάρροια.</a:t>
            </a:r>
          </a:p>
          <a:p>
            <a:r>
              <a:rPr lang="el-GR" altLang="el-GR" sz="2400" b="1" dirty="0">
                <a:solidFill>
                  <a:srgbClr val="000000"/>
                </a:solidFill>
                <a:cs typeface="Times New Roman" panose="02020603050405020304" pitchFamily="18" charset="0"/>
              </a:rPr>
              <a:t>Αντενδείξεις: </a:t>
            </a:r>
            <a:r>
              <a:rPr lang="el-GR" altLang="el-GR" sz="2400" dirty="0">
                <a:solidFill>
                  <a:srgbClr val="000000"/>
                </a:solidFill>
                <a:cs typeface="Times New Roman" panose="02020603050405020304" pitchFamily="18" charset="0"/>
              </a:rPr>
              <a:t>καρδιαγγειακά ή νεφρικά νοσήματα, αφυδάτωση, σύγχρονη λήψη διουρητικών, εγκυμοσύνη ηλικία μικρότερη των 12 ετών.</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a:t>
            </a:r>
            <a:r>
              <a:rPr lang="el-GR" sz="1400" dirty="0" smtClean="0"/>
              <a:t>Επεισόδιο</a:t>
            </a:r>
          </a:p>
          <a:p>
            <a:pPr algn="ct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8496944" cy="3981238"/>
          </a:xfrm>
        </p:spPr>
        <p:txBody>
          <a:bodyPr>
            <a:noAutofit/>
          </a:bodyPr>
          <a:lstStyle/>
          <a:p>
            <a:pPr lvl="1">
              <a:buFont typeface="Wingdings" pitchFamily="2" charset="2"/>
              <a:buChar char="§"/>
            </a:pPr>
            <a:r>
              <a:rPr lang="el-GR" altLang="el-GR" sz="2400" dirty="0">
                <a:hlinkClick r:id="rId8" action="ppaction://hlinksldjump"/>
              </a:rPr>
              <a:t>Ορισμός</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a:hlinkClick r:id="rId9" action="ppaction://hlinksldjump"/>
              </a:rPr>
              <a:t>Νοσηλευτική φροντίδα </a:t>
            </a:r>
            <a:r>
              <a:rPr lang="el-GR" sz="2400" dirty="0" smtClean="0">
                <a:hlinkClick r:id="rId9" action="ppaction://hlinksldjump"/>
              </a:rPr>
              <a:t>αρρώστων με </a:t>
            </a:r>
            <a:r>
              <a:rPr lang="el-GR" sz="2400" dirty="0">
                <a:hlinkClick r:id="rId9" action="ppaction://hlinksldjump"/>
              </a:rPr>
              <a:t>μανία .</a:t>
            </a:r>
            <a:endParaRPr lang="el-GR" sz="2400" dirty="0" smtClean="0"/>
          </a:p>
          <a:p>
            <a:pPr lvl="1">
              <a:buFont typeface="Wingdings" pitchFamily="2" charset="2"/>
              <a:buChar char="§"/>
            </a:pPr>
            <a:r>
              <a:rPr lang="el-GR" sz="2400" dirty="0">
                <a:hlinkClick r:id="" action="ppaction://noaction"/>
              </a:rPr>
              <a:t>Νοσηλευτικές διαγνώσεις για τη </a:t>
            </a:r>
            <a:r>
              <a:rPr lang="el-GR" sz="2400" dirty="0" smtClean="0">
                <a:hlinkClick r:id="" action="ppaction://noaction"/>
              </a:rPr>
              <a:t>μανία. </a:t>
            </a:r>
            <a:endParaRPr lang="en-US" sz="2400" dirty="0"/>
          </a:p>
          <a:p>
            <a:pPr lvl="1">
              <a:buFont typeface="Wingdings" pitchFamily="2" charset="2"/>
              <a:buChar char="§"/>
            </a:pPr>
            <a:r>
              <a:rPr lang="el-GR" sz="2400" dirty="0">
                <a:hlinkClick r:id="rId10" action="ppaction://hlinksldjump"/>
              </a:rPr>
              <a:t>Νοσηλευτικοί  Σκοποί.</a:t>
            </a:r>
            <a:endParaRPr lang="el-GR" sz="2400" dirty="0" smtClean="0">
              <a:hlinkClick r:id="rId8" action="ppaction://hlinksldjump"/>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850" y="553876"/>
            <a:ext cx="9144000" cy="940966"/>
          </a:xfrm>
        </p:spPr>
        <p:txBody>
          <a:bodyPr>
            <a:noAutofit/>
          </a:bodyPr>
          <a:lstStyle/>
          <a:p>
            <a:r>
              <a:rPr lang="el-GR" altLang="el-GR" sz="4000" dirty="0"/>
              <a:t>Ορισμός</a:t>
            </a:r>
          </a:p>
        </p:txBody>
      </p:sp>
      <p:sp>
        <p:nvSpPr>
          <p:cNvPr id="9" name="Θέση περιεχομένου 8"/>
          <p:cNvSpPr>
            <a:spLocks noGrp="1"/>
          </p:cNvSpPr>
          <p:nvPr>
            <p:ph idx="1"/>
            <p:custDataLst>
              <p:tags r:id="rId3"/>
            </p:custDataLst>
          </p:nvPr>
        </p:nvSpPr>
        <p:spPr>
          <a:xfrm>
            <a:off x="305678" y="2060848"/>
            <a:ext cx="8496944" cy="2351139"/>
          </a:xfrm>
        </p:spPr>
        <p:txBody>
          <a:bodyPr>
            <a:noAutofit/>
          </a:bodyPr>
          <a:lstStyle/>
          <a:p>
            <a:pPr algn="just">
              <a:lnSpc>
                <a:spcPct val="90000"/>
              </a:lnSpc>
              <a:defRPr/>
            </a:pPr>
            <a:r>
              <a:rPr lang="el-GR" altLang="el-GR" sz="2800" dirty="0">
                <a:solidFill>
                  <a:srgbClr val="000000"/>
                </a:solidFill>
                <a:cs typeface="Times New Roman" charset="0"/>
              </a:rPr>
              <a:t>Έξαρση της διάθεσης και αύξηση , τόσο σε ποσότητα όσο και σε ταχύτητα της σωματικής και ψυχικής δραστηριότητας.</a:t>
            </a: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smtClean="0">
                <a:cs typeface="Times New Roman" panose="02020603050405020304" pitchFamily="18" charset="0"/>
              </a:rPr>
              <a:t>Συμπτώματα Μανίας (1)</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nSpc>
                <a:spcPct val="90000"/>
              </a:lnSpc>
              <a:defRPr/>
            </a:pPr>
            <a:r>
              <a:rPr lang="el-GR" altLang="el-GR" sz="2800" dirty="0" smtClean="0">
                <a:solidFill>
                  <a:srgbClr val="000000"/>
                </a:solidFill>
                <a:cs typeface="Times New Roman" charset="0"/>
              </a:rPr>
              <a:t>Παθολογική </a:t>
            </a:r>
            <a:r>
              <a:rPr lang="el-GR" altLang="el-GR" sz="2800" dirty="0" err="1" smtClean="0">
                <a:solidFill>
                  <a:srgbClr val="000000"/>
                </a:solidFill>
                <a:cs typeface="Times New Roman" charset="0"/>
              </a:rPr>
              <a:t>ευφορική</a:t>
            </a:r>
            <a:r>
              <a:rPr lang="el-GR" altLang="el-GR" sz="2800" dirty="0">
                <a:solidFill>
                  <a:srgbClr val="000000"/>
                </a:solidFill>
                <a:cs typeface="Times New Roman" charset="0"/>
              </a:rPr>
              <a:t>, διαχυτική ή ευερέθιστη συναισθηματική διάθεση.</a:t>
            </a:r>
          </a:p>
          <a:p>
            <a:pPr>
              <a:lnSpc>
                <a:spcPct val="90000"/>
              </a:lnSpc>
              <a:defRPr/>
            </a:pPr>
            <a:r>
              <a:rPr lang="el-GR" altLang="el-GR" sz="2800" dirty="0">
                <a:solidFill>
                  <a:srgbClr val="000000"/>
                </a:solidFill>
                <a:cs typeface="Times New Roman" charset="0"/>
              </a:rPr>
              <a:t>Διογκωμένη αυτοεκτίμηση και παραλήρημα μεγαλείου.</a:t>
            </a:r>
          </a:p>
          <a:p>
            <a:pPr>
              <a:lnSpc>
                <a:spcPct val="90000"/>
              </a:lnSpc>
              <a:defRPr/>
            </a:pPr>
            <a:r>
              <a:rPr lang="el-GR" altLang="el-GR" sz="2800" dirty="0">
                <a:solidFill>
                  <a:srgbClr val="000000"/>
                </a:solidFill>
                <a:cs typeface="Times New Roman" charset="0"/>
              </a:rPr>
              <a:t>Ελαττωμένη ανάγκη για ύπνο.</a:t>
            </a:r>
          </a:p>
          <a:p>
            <a:pPr>
              <a:lnSpc>
                <a:spcPct val="90000"/>
              </a:lnSpc>
              <a:defRPr/>
            </a:pPr>
            <a:r>
              <a:rPr lang="el-GR" altLang="el-GR" sz="2800" dirty="0">
                <a:solidFill>
                  <a:srgbClr val="000000"/>
                </a:solidFill>
                <a:cs typeface="Times New Roman" charset="0"/>
              </a:rPr>
              <a:t>Πίεση ομιλίας ή ταχύτατη πολυλογία.</a:t>
            </a:r>
          </a:p>
          <a:p>
            <a:pPr>
              <a:lnSpc>
                <a:spcPct val="90000"/>
              </a:lnSpc>
              <a:defRPr/>
            </a:pPr>
            <a:r>
              <a:rPr lang="el-GR" altLang="el-GR" sz="2800" dirty="0">
                <a:solidFill>
                  <a:srgbClr val="000000"/>
                </a:solidFill>
                <a:cs typeface="Times New Roman" charset="0"/>
              </a:rPr>
              <a:t>Φυγή ιδεών (απότομες αλλαγές από θέμα σε θέμα).</a:t>
            </a:r>
          </a:p>
          <a:p>
            <a:pPr>
              <a:lnSpc>
                <a:spcPct val="90000"/>
              </a:lnSpc>
              <a:defRPr/>
            </a:pPr>
            <a:r>
              <a:rPr lang="el-GR" altLang="el-GR" sz="2800" dirty="0">
                <a:solidFill>
                  <a:srgbClr val="000000"/>
                </a:solidFill>
                <a:cs typeface="Times New Roman" charset="0"/>
              </a:rPr>
              <a:t>Εύκολη διάσπαση της προσοχής.</a:t>
            </a:r>
          </a:p>
          <a:p>
            <a:pPr>
              <a:lnSpc>
                <a:spcPct val="90000"/>
              </a:lnSpc>
              <a:defRPr/>
            </a:pPr>
            <a:r>
              <a:rPr lang="el-GR" altLang="el-GR" sz="2800" dirty="0" err="1">
                <a:solidFill>
                  <a:srgbClr val="000000"/>
                </a:solidFill>
                <a:cs typeface="Times New Roman" charset="0"/>
              </a:rPr>
              <a:t>Υπερκινητικότητα</a:t>
            </a:r>
            <a:r>
              <a:rPr lang="el-GR" altLang="el-GR" sz="2800" dirty="0">
                <a:solidFill>
                  <a:srgbClr val="000000"/>
                </a:solidFill>
                <a:cs typeface="Times New Roman" charset="0"/>
              </a:rPr>
              <a:t> χωρίς πρόγραμμα και σκοπό.</a:t>
            </a: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3624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a:cs typeface="Times New Roman" panose="02020603050405020304" pitchFamily="18" charset="0"/>
              </a:rPr>
              <a:t>Συμπτώματα Μανίας </a:t>
            </a:r>
            <a:r>
              <a:rPr lang="el-GR" altLang="el-GR" dirty="0" smtClean="0">
                <a:cs typeface="Times New Roman" panose="02020603050405020304" pitchFamily="18" charset="0"/>
              </a:rPr>
              <a:t>(2)</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dirty="0">
                <a:solidFill>
                  <a:srgbClr val="000000"/>
                </a:solidFill>
                <a:cs typeface="Times New Roman" charset="0"/>
              </a:rPr>
              <a:t>Υπερβολική απασχόληση σε δραστηριότητες με μεγάλη πιθανότητα για οδυνηρές συνέπειες.</a:t>
            </a:r>
          </a:p>
          <a:p>
            <a:pPr algn="just">
              <a:lnSpc>
                <a:spcPct val="90000"/>
              </a:lnSpc>
              <a:defRPr/>
            </a:pPr>
            <a:r>
              <a:rPr lang="el-GR" altLang="el-GR" sz="2800" dirty="0">
                <a:solidFill>
                  <a:srgbClr val="000000"/>
                </a:solidFill>
                <a:cs typeface="Times New Roman" charset="0"/>
              </a:rPr>
              <a:t>Ντύσιμο ακατάλληλο ή και εξεζητημένο.</a:t>
            </a:r>
          </a:p>
          <a:p>
            <a:pPr algn="just">
              <a:lnSpc>
                <a:spcPct val="90000"/>
              </a:lnSpc>
              <a:defRPr/>
            </a:pPr>
            <a:r>
              <a:rPr lang="el-GR" altLang="el-GR" sz="2800" dirty="0">
                <a:solidFill>
                  <a:srgbClr val="000000"/>
                </a:solidFill>
                <a:cs typeface="Times New Roman" charset="0"/>
              </a:rPr>
              <a:t>Εμπλοκή σε άκριτες και ανυπολόγιστες αγορές ή επενδύσεις με οδυνηρές συνέπειες.</a:t>
            </a:r>
          </a:p>
          <a:p>
            <a:pPr algn="just">
              <a:lnSpc>
                <a:spcPct val="90000"/>
              </a:lnSpc>
              <a:defRPr/>
            </a:pPr>
            <a:r>
              <a:rPr lang="el-GR" altLang="el-GR" sz="2800" dirty="0">
                <a:solidFill>
                  <a:srgbClr val="000000"/>
                </a:solidFill>
                <a:cs typeface="Times New Roman" charset="0"/>
              </a:rPr>
              <a:t>Τάση παράβασης κανόνων και περιορισμών, χειρισμού του προσωπικού, εκμετάλλευσης των άλλων αρρώστων, άρνησης της φαρμακευτικής θεραπείας.</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8921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a:cs typeface="Times New Roman" panose="02020603050405020304" pitchFamily="18" charset="0"/>
              </a:rPr>
              <a:t>Νοσηλευτική φροντίδα αρρώστων </a:t>
            </a:r>
            <a:r>
              <a:rPr lang="el-GR" altLang="el-GR" dirty="0" smtClean="0">
                <a:cs typeface="Times New Roman" panose="02020603050405020304" pitchFamily="18" charset="0"/>
              </a:rPr>
              <a:t>      με μανία </a:t>
            </a:r>
            <a:endParaRPr lang="en-US" sz="2800" b="0" dirty="0"/>
          </a:p>
        </p:txBody>
      </p:sp>
      <p:sp>
        <p:nvSpPr>
          <p:cNvPr id="9" name="Θέση περιεχομένου 8"/>
          <p:cNvSpPr>
            <a:spLocks noGrp="1"/>
          </p:cNvSpPr>
          <p:nvPr>
            <p:ph idx="1"/>
            <p:custDataLst>
              <p:tags r:id="rId3"/>
            </p:custDataLst>
          </p:nvPr>
        </p:nvSpPr>
        <p:spPr>
          <a:xfrm>
            <a:off x="189856" y="1598478"/>
            <a:ext cx="8496944" cy="2351139"/>
          </a:xfrm>
        </p:spPr>
        <p:txBody>
          <a:bodyPr>
            <a:noAutofit/>
          </a:bodyPr>
          <a:lstStyle/>
          <a:p>
            <a:pPr marL="0" indent="0" algn="just">
              <a:lnSpc>
                <a:spcPct val="90000"/>
              </a:lnSpc>
              <a:buNone/>
              <a:defRPr/>
            </a:pPr>
            <a:r>
              <a:rPr lang="el-GR" altLang="el-GR" sz="2400" b="1" u="sng" dirty="0" smtClean="0">
                <a:solidFill>
                  <a:srgbClr val="000000"/>
                </a:solidFill>
                <a:cs typeface="Times New Roman" charset="0"/>
              </a:rPr>
              <a:t>Νοσηλευτικές Προτεραιότητες.</a:t>
            </a:r>
            <a:endParaRPr lang="el-GR" altLang="el-GR" sz="2400" b="1" u="sng" dirty="0">
              <a:solidFill>
                <a:srgbClr val="000000"/>
              </a:solidFill>
              <a:cs typeface="Times New Roman" charset="0"/>
            </a:endParaRPr>
          </a:p>
          <a:p>
            <a:pPr algn="just">
              <a:lnSpc>
                <a:spcPct val="90000"/>
              </a:lnSpc>
              <a:defRPr/>
            </a:pPr>
            <a:r>
              <a:rPr lang="el-GR" altLang="el-GR" sz="2400" dirty="0">
                <a:solidFill>
                  <a:srgbClr val="000000"/>
                </a:solidFill>
                <a:cs typeface="Times New Roman" charset="0"/>
              </a:rPr>
              <a:t>Προστασία της σωματικής και ψυχικής ακεραιότητας του αρρώστου και των άλλων από τις συνέπειες της υπερκινητικής συμπεριφοράς.</a:t>
            </a:r>
          </a:p>
          <a:p>
            <a:pPr algn="just">
              <a:lnSpc>
                <a:spcPct val="90000"/>
              </a:lnSpc>
              <a:defRPr/>
            </a:pPr>
            <a:r>
              <a:rPr lang="el-GR" altLang="el-GR" sz="2400" dirty="0">
                <a:solidFill>
                  <a:srgbClr val="000000"/>
                </a:solidFill>
                <a:cs typeface="Times New Roman" charset="0"/>
              </a:rPr>
              <a:t>Εκπλήρωση των βασικών αναγκών του ( διατροφή, ανάπαυση, υγιεινή).</a:t>
            </a:r>
          </a:p>
          <a:p>
            <a:pPr algn="just">
              <a:lnSpc>
                <a:spcPct val="90000"/>
              </a:lnSpc>
              <a:defRPr/>
            </a:pPr>
            <a:r>
              <a:rPr lang="el-GR" altLang="el-GR" sz="2400" dirty="0">
                <a:solidFill>
                  <a:srgbClr val="000000"/>
                </a:solidFill>
                <a:cs typeface="Times New Roman" charset="0"/>
              </a:rPr>
              <a:t>Προσανατολισμός του αρρώστου στην πραγματικότητα και σε ρεαλιστική πρόληψη ή λύση των προβλημάτων του καθώς και ενίσχυση της αυτονομίας και υπευθυνότητας.</a:t>
            </a:r>
          </a:p>
          <a:p>
            <a:pPr algn="just">
              <a:lnSpc>
                <a:spcPct val="90000"/>
              </a:lnSpc>
              <a:defRPr/>
            </a:pPr>
            <a:r>
              <a:rPr lang="el-GR" altLang="el-GR" sz="2400" dirty="0">
                <a:solidFill>
                  <a:srgbClr val="000000"/>
                </a:solidFill>
                <a:cs typeface="Times New Roman" charset="0"/>
              </a:rPr>
              <a:t>Υποστήριξη της συμμετοχής του αρρώστου και της οικογένειάς του στη </a:t>
            </a:r>
            <a:r>
              <a:rPr lang="el-GR" altLang="el-GR" sz="2400" dirty="0" err="1">
                <a:solidFill>
                  <a:srgbClr val="000000"/>
                </a:solidFill>
                <a:cs typeface="Times New Roman" charset="0"/>
              </a:rPr>
              <a:t>μετανοσοκομειακή</a:t>
            </a:r>
            <a:r>
              <a:rPr lang="el-GR" altLang="el-GR" sz="2400" dirty="0">
                <a:solidFill>
                  <a:srgbClr val="000000"/>
                </a:solidFill>
                <a:cs typeface="Times New Roman" charset="0"/>
              </a:rPr>
              <a:t> παρακολούθηση και φροντίδα στην κοινότητα.</a:t>
            </a:r>
            <a:endParaRPr lang="el-GR" altLang="el-GR" sz="24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Μανία – Μανιακό Επεισόδιο</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63284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3/9/2015 5:05:1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87A9C95-5B06-4CBB-8C56-3AA86829674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958</Words>
  <Application>Microsoft Office PowerPoint</Application>
  <PresentationFormat>Προβολή στην οθόνη (4:3)</PresentationFormat>
  <Paragraphs>150</Paragraphs>
  <Slides>19</Slides>
  <Notes>19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Ορισμός</vt:lpstr>
      <vt:lpstr>Συμπτώματα Μανίας (1)</vt:lpstr>
      <vt:lpstr>Συμπτώματα Μανίας (2)</vt:lpstr>
      <vt:lpstr>Νοσηλευτική φροντίδα αρρώστων       με μανία </vt:lpstr>
      <vt:lpstr>Αρχές Επικοινωνίας με τον                Μανιακό Άρρωστο (1)</vt:lpstr>
      <vt:lpstr>Αρχές Επικοινωνίας με τον                Μανιακό Άρρωστο (2)</vt:lpstr>
      <vt:lpstr>Νοσηλευτικές διαγνώσεις για τη μανία </vt:lpstr>
      <vt:lpstr>Μεγάλος κίνδυνος επιθετικότητας εναντίον εαυτού ή άλλων.</vt:lpstr>
      <vt:lpstr>Νοσηλευτικοί  Σκοποί</vt:lpstr>
      <vt:lpstr>Νοσηλευτικές παρεμβάσεις (1)</vt:lpstr>
      <vt:lpstr>Νοσηλευτικές παρεμβάσεις (2)</vt:lpstr>
      <vt:lpstr>Φαρμακευτική Θεραπεία                             για τη Μανία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2015-09-23T14:05:22Z</dcterms:modified>
</cp:coreProperties>
</file>