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57" r:id="rId4"/>
    <p:sldId id="259" r:id="rId5"/>
    <p:sldId id="261" r:id="rId6"/>
    <p:sldId id="262" r:id="rId7"/>
    <p:sldId id="264" r:id="rId8"/>
    <p:sldId id="373" r:id="rId9"/>
    <p:sldId id="374" r:id="rId10"/>
    <p:sldId id="375" r:id="rId11"/>
    <p:sldId id="310" r:id="rId12"/>
    <p:sldId id="311" r:id="rId13"/>
    <p:sldId id="312" r:id="rId14"/>
    <p:sldId id="313" r:id="rId15"/>
    <p:sldId id="314" r:id="rId16"/>
    <p:sldId id="376" r:id="rId17"/>
    <p:sldId id="315" r:id="rId18"/>
    <p:sldId id="377" r:id="rId19"/>
    <p:sldId id="280"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84" d="100"/>
          <a:sy n="84" d="100"/>
        </p:scale>
        <p:origin x="102" y="63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6630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93741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9824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6650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57544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w3schools.com/jsref/jsref_indexof.asp" TargetMode="External"/><Relationship Id="rId13" Type="http://schemas.openxmlformats.org/officeDocument/2006/relationships/slide" Target="slide6.xml"/><Relationship Id="rId3" Type="http://schemas.openxmlformats.org/officeDocument/2006/relationships/tags" Target="../tags/tag45.xml"/><Relationship Id="rId7" Type="http://schemas.openxmlformats.org/officeDocument/2006/relationships/notesSlide" Target="../notesSlides/notesSlide10.xml"/><Relationship Id="rId12" Type="http://schemas.openxmlformats.org/officeDocument/2006/relationships/hyperlink" Target="http://www.w3schools.com/jsref/jsref_obj_global.asp"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11" Type="http://schemas.openxmlformats.org/officeDocument/2006/relationships/hyperlink" Target="http://www.w3schools.com/jsref/jsref_obj_string.asp" TargetMode="External"/><Relationship Id="rId5" Type="http://schemas.openxmlformats.org/officeDocument/2006/relationships/tags" Target="../tags/tag47.xml"/><Relationship Id="rId15" Type="http://schemas.microsoft.com/office/2007/relationships/hdphoto" Target="../media/hdphoto1.wdp"/><Relationship Id="rId10" Type="http://schemas.openxmlformats.org/officeDocument/2006/relationships/hyperlink" Target="http://www.w3schools.com/jsref/jsref_split.asp" TargetMode="External"/><Relationship Id="rId4" Type="http://schemas.openxmlformats.org/officeDocument/2006/relationships/tags" Target="../tags/tag46.xml"/><Relationship Id="rId9" Type="http://schemas.openxmlformats.org/officeDocument/2006/relationships/hyperlink" Target="http://www.w3schools.com/jsref/jsref_concat_string.asp" TargetMode="External"/><Relationship Id="rId1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www.w3schools.com/js/js_popup.asp" TargetMode="External"/><Relationship Id="rId3" Type="http://schemas.openxmlformats.org/officeDocument/2006/relationships/tags" Target="../tags/tag50.xml"/><Relationship Id="rId7" Type="http://schemas.openxmlformats.org/officeDocument/2006/relationships/image" Target="../media/image5.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hyperlink" Target="http://www.w3schools.com/jsref/jsref_obj_regexp.asp" TargetMode="External"/><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56.xml"/><Relationship Id="rId10" Type="http://schemas.openxmlformats.org/officeDocument/2006/relationships/image" Target="../media/image4.jpeg"/><Relationship Id="rId4" Type="http://schemas.openxmlformats.org/officeDocument/2006/relationships/tags" Target="../tags/tag55.xml"/><Relationship Id="rId9"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8.xml"/><Relationship Id="rId7" Type="http://schemas.openxmlformats.org/officeDocument/2006/relationships/notesSlide" Target="../notesSlides/notesSlide1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slide" Target="slide11.xml"/><Relationship Id="rId4" Type="http://schemas.openxmlformats.org/officeDocument/2006/relationships/tags" Target="../tags/tag21.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microsoft.com/office/2007/relationships/hdphoto" Target="../media/hdphoto1.wdp"/><Relationship Id="rId4" Type="http://schemas.openxmlformats.org/officeDocument/2006/relationships/tags" Target="../tags/tag26.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JavaScript </a:t>
            </a:r>
            <a:r>
              <a:rPr lang="el-GR" sz="2800" dirty="0" smtClean="0"/>
              <a:t>– Παραδείγματα</a:t>
            </a:r>
          </a:p>
          <a:p>
            <a:r>
              <a:rPr lang="el-GR" sz="2800" dirty="0" smtClean="0"/>
              <a:t>(Τα απολύτως απαραίτητα για </a:t>
            </a:r>
            <a:r>
              <a:rPr lang="en-US" sz="2800" dirty="0" smtClean="0"/>
              <a:t>Form Validation</a:t>
            </a:r>
            <a:r>
              <a:rPr lang="el-GR" sz="2800" dirty="0" smtClean="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609"/>
            <a:ext cx="8229600" cy="940966"/>
          </a:xfrm>
        </p:spPr>
        <p:txBody>
          <a:bodyPr>
            <a:noAutofit/>
          </a:bodyPr>
          <a:lstStyle/>
          <a:p>
            <a:r>
              <a:rPr lang="el-GR" dirty="0" smtClean="0"/>
              <a:t>Χρήσιμα σε </a:t>
            </a:r>
            <a:r>
              <a:rPr lang="en-US" dirty="0" smtClean="0"/>
              <a:t>JavaScript </a:t>
            </a:r>
            <a:endParaRPr lang="en-US" dirty="0"/>
          </a:p>
        </p:txBody>
      </p:sp>
      <p:sp>
        <p:nvSpPr>
          <p:cNvPr id="12" name="Ορθογώνιο 11"/>
          <p:cNvSpPr/>
          <p:nvPr>
            <p:custDataLst>
              <p:tags r:id="rId3"/>
            </p:custDataLst>
          </p:nvPr>
        </p:nvSpPr>
        <p:spPr>
          <a:xfrm>
            <a:off x="0" y="767034"/>
            <a:ext cx="9144000" cy="5632311"/>
          </a:xfrm>
          <a:prstGeom prst="rect">
            <a:avLst/>
          </a:prstGeom>
        </p:spPr>
        <p:txBody>
          <a:bodyPr wrap="square">
            <a:spAutoFit/>
          </a:bodyPr>
          <a:lstStyle/>
          <a:p>
            <a:pPr marL="285750" indent="-285750">
              <a:buFont typeface="Wingdings" panose="05000000000000000000" pitchFamily="2" charset="2"/>
              <a:buChar char="v"/>
            </a:pPr>
            <a:r>
              <a:rPr lang="el-GR" b="1" dirty="0" smtClean="0"/>
              <a:t>Αλφαριθμητικά</a:t>
            </a:r>
            <a:r>
              <a:rPr lang="el-GR" b="1" dirty="0"/>
              <a:t>: </a:t>
            </a:r>
          </a:p>
          <a:p>
            <a:pPr marL="742950" lvl="1" indent="-285750">
              <a:buFont typeface="Wingdings" panose="05000000000000000000" pitchFamily="2" charset="2"/>
              <a:buChar char="q"/>
            </a:pPr>
            <a:r>
              <a:rPr lang="el-GR" dirty="0" smtClean="0"/>
              <a:t>ιδιότητα </a:t>
            </a:r>
            <a:r>
              <a:rPr lang="en-US" b="1" dirty="0"/>
              <a:t>length</a:t>
            </a:r>
            <a:r>
              <a:rPr lang="en-US" dirty="0"/>
              <a:t>: </a:t>
            </a:r>
            <a:r>
              <a:rPr lang="el-GR" dirty="0"/>
              <a:t>μήκος αλφαριθμητικού</a:t>
            </a:r>
          </a:p>
          <a:p>
            <a:r>
              <a:rPr lang="en-US" dirty="0" smtClean="0"/>
              <a:t>	</a:t>
            </a:r>
            <a:r>
              <a:rPr lang="el-GR" dirty="0" smtClean="0"/>
              <a:t>•</a:t>
            </a:r>
            <a:r>
              <a:rPr lang="el-GR" dirty="0"/>
              <a:t>	</a:t>
            </a:r>
            <a:r>
              <a:rPr lang="en-US" dirty="0" err="1" smtClean="0"/>
              <a:t>var</a:t>
            </a:r>
            <a:r>
              <a:rPr lang="en-US" dirty="0" smtClean="0"/>
              <a:t> </a:t>
            </a:r>
            <a:r>
              <a:rPr lang="en-US" dirty="0"/>
              <a:t>x = </a:t>
            </a:r>
            <a:r>
              <a:rPr lang="en-US" dirty="0" err="1"/>
              <a:t>mystring.length</a:t>
            </a:r>
            <a:r>
              <a:rPr lang="en-US" dirty="0"/>
              <a:t>;   //</a:t>
            </a:r>
            <a:r>
              <a:rPr lang="el-GR" dirty="0"/>
              <a:t>το </a:t>
            </a:r>
            <a:r>
              <a:rPr lang="en-US" dirty="0"/>
              <a:t>x </a:t>
            </a:r>
            <a:r>
              <a:rPr lang="el-GR" dirty="0"/>
              <a:t>θα έχει το μήκος του </a:t>
            </a:r>
            <a:r>
              <a:rPr lang="en-US" dirty="0" err="1"/>
              <a:t>mystring</a:t>
            </a:r>
            <a:endParaRPr lang="en-US" dirty="0"/>
          </a:p>
          <a:p>
            <a:pPr marL="742950" lvl="1" indent="-285750">
              <a:buFont typeface="Wingdings" panose="05000000000000000000" pitchFamily="2" charset="2"/>
              <a:buChar char="q"/>
            </a:pPr>
            <a:r>
              <a:rPr lang="el-GR" dirty="0" smtClean="0"/>
              <a:t>μέθοδος </a:t>
            </a:r>
            <a:r>
              <a:rPr lang="en-US" b="1" dirty="0" err="1"/>
              <a:t>indexOf</a:t>
            </a:r>
            <a:r>
              <a:rPr lang="en-US" b="1" dirty="0"/>
              <a:t>(</a:t>
            </a:r>
            <a:r>
              <a:rPr lang="en-US" b="1" dirty="0" err="1"/>
              <a:t>searchstring</a:t>
            </a:r>
            <a:r>
              <a:rPr lang="en-US" b="1" dirty="0"/>
              <a:t>)</a:t>
            </a:r>
            <a:r>
              <a:rPr lang="en-US" dirty="0"/>
              <a:t>: </a:t>
            </a:r>
            <a:r>
              <a:rPr lang="el-GR" dirty="0"/>
              <a:t>θέση μέσα στο αλφαριθμητικό στην οποία βρίσκεται </a:t>
            </a:r>
            <a:r>
              <a:rPr lang="en-US" dirty="0" smtClean="0"/>
              <a:t>	</a:t>
            </a:r>
            <a:r>
              <a:rPr lang="el-GR" dirty="0" smtClean="0"/>
              <a:t>το </a:t>
            </a:r>
            <a:r>
              <a:rPr lang="en-US" dirty="0" err="1"/>
              <a:t>searchstring</a:t>
            </a:r>
            <a:r>
              <a:rPr lang="en-US" dirty="0"/>
              <a:t>.</a:t>
            </a:r>
          </a:p>
          <a:p>
            <a:r>
              <a:rPr lang="en-US" dirty="0" smtClean="0"/>
              <a:t>	•</a:t>
            </a:r>
            <a:r>
              <a:rPr lang="en-US" dirty="0"/>
              <a:t>	</a:t>
            </a:r>
            <a:r>
              <a:rPr lang="en-US" dirty="0" err="1"/>
              <a:t>var</a:t>
            </a:r>
            <a:r>
              <a:rPr lang="en-US" dirty="0"/>
              <a:t> x = </a:t>
            </a:r>
            <a:r>
              <a:rPr lang="en-US" dirty="0" err="1"/>
              <a:t>mystring.indexOf</a:t>
            </a:r>
            <a:r>
              <a:rPr lang="en-US" dirty="0"/>
              <a:t>("@");  //</a:t>
            </a:r>
            <a:r>
              <a:rPr lang="el-GR" dirty="0"/>
              <a:t>το </a:t>
            </a:r>
            <a:r>
              <a:rPr lang="en-US" dirty="0"/>
              <a:t>x </a:t>
            </a:r>
            <a:r>
              <a:rPr lang="el-GR" dirty="0"/>
              <a:t>θα έχει τη θέση στο </a:t>
            </a:r>
            <a:r>
              <a:rPr lang="en-US" dirty="0" err="1"/>
              <a:t>mystring</a:t>
            </a:r>
            <a:r>
              <a:rPr lang="en-US" dirty="0"/>
              <a:t> </a:t>
            </a:r>
            <a:r>
              <a:rPr lang="el-GR" dirty="0"/>
              <a:t>στην </a:t>
            </a:r>
            <a:r>
              <a:rPr lang="en-US" dirty="0" smtClean="0"/>
              <a:t>	</a:t>
            </a:r>
            <a:r>
              <a:rPr lang="el-GR" dirty="0" smtClean="0"/>
              <a:t>οποία </a:t>
            </a:r>
            <a:r>
              <a:rPr lang="el-GR" dirty="0"/>
              <a:t>υπάρχει το @</a:t>
            </a:r>
          </a:p>
          <a:p>
            <a:r>
              <a:rPr lang="en-US" dirty="0" smtClean="0"/>
              <a:t>	</a:t>
            </a:r>
            <a:r>
              <a:rPr lang="el-GR" dirty="0" smtClean="0"/>
              <a:t>•</a:t>
            </a:r>
            <a:r>
              <a:rPr lang="el-GR" dirty="0"/>
              <a:t>	</a:t>
            </a:r>
            <a:r>
              <a:rPr lang="el-GR" dirty="0">
                <a:hlinkClick r:id="rId8"/>
              </a:rPr>
              <a:t>παράδειγμα στο </a:t>
            </a:r>
            <a:r>
              <a:rPr lang="en-US" dirty="0">
                <a:hlinkClick r:id="rId8"/>
              </a:rPr>
              <a:t>w3schools</a:t>
            </a:r>
            <a:endParaRPr lang="en-US" dirty="0"/>
          </a:p>
          <a:p>
            <a:pPr marL="742950" lvl="1" indent="-285750">
              <a:buFont typeface="Wingdings" panose="05000000000000000000" pitchFamily="2" charset="2"/>
              <a:buChar char="q"/>
            </a:pPr>
            <a:r>
              <a:rPr lang="en-US" dirty="0" smtClean="0"/>
              <a:t>	</a:t>
            </a:r>
            <a:r>
              <a:rPr lang="el-GR" dirty="0" smtClean="0"/>
              <a:t>μέθοδος </a:t>
            </a:r>
            <a:r>
              <a:rPr lang="en-US" b="1" dirty="0" err="1"/>
              <a:t>concat</a:t>
            </a:r>
            <a:r>
              <a:rPr lang="en-US" b="1" dirty="0"/>
              <a:t>(str1, str1, ..., </a:t>
            </a:r>
            <a:r>
              <a:rPr lang="en-US" b="1" dirty="0" err="1"/>
              <a:t>strN</a:t>
            </a:r>
            <a:r>
              <a:rPr lang="en-US" b="1" dirty="0"/>
              <a:t>):</a:t>
            </a:r>
            <a:r>
              <a:rPr lang="en-US" dirty="0"/>
              <a:t> </a:t>
            </a:r>
            <a:r>
              <a:rPr lang="el-GR" dirty="0"/>
              <a:t>κολλάει στο αλφαριθμητικό τα </a:t>
            </a:r>
            <a:r>
              <a:rPr lang="en-US" dirty="0"/>
              <a:t>str1, str2, </a:t>
            </a:r>
            <a:r>
              <a:rPr lang="el-GR" dirty="0"/>
              <a:t>κτλ.</a:t>
            </a:r>
          </a:p>
          <a:p>
            <a:r>
              <a:rPr lang="en-US" dirty="0" smtClean="0"/>
              <a:t>	</a:t>
            </a:r>
            <a:r>
              <a:rPr lang="el-GR" dirty="0" smtClean="0"/>
              <a:t>•</a:t>
            </a:r>
            <a:r>
              <a:rPr lang="el-GR" dirty="0"/>
              <a:t>	</a:t>
            </a:r>
            <a:r>
              <a:rPr lang="en-US" dirty="0" err="1"/>
              <a:t>var</a:t>
            </a:r>
            <a:r>
              <a:rPr lang="en-US" dirty="0"/>
              <a:t> </a:t>
            </a:r>
            <a:r>
              <a:rPr lang="en-US" dirty="0" err="1"/>
              <a:t>bigString</a:t>
            </a:r>
            <a:r>
              <a:rPr lang="en-US" dirty="0"/>
              <a:t> = </a:t>
            </a:r>
            <a:r>
              <a:rPr lang="en-US" dirty="0" err="1"/>
              <a:t>mystring.concat</a:t>
            </a:r>
            <a:r>
              <a:rPr lang="en-US" dirty="0"/>
              <a:t>("hello", "hi");  //</a:t>
            </a:r>
            <a:r>
              <a:rPr lang="el-GR" dirty="0"/>
              <a:t>κολλάει στο </a:t>
            </a:r>
            <a:r>
              <a:rPr lang="en-US" dirty="0" err="1"/>
              <a:t>mystring</a:t>
            </a:r>
            <a:r>
              <a:rPr lang="en-US" dirty="0"/>
              <a:t> </a:t>
            </a:r>
            <a:r>
              <a:rPr lang="el-GR" dirty="0"/>
              <a:t>τα </a:t>
            </a:r>
            <a:r>
              <a:rPr lang="en-US" dirty="0" smtClean="0"/>
              <a:t>	</a:t>
            </a:r>
            <a:r>
              <a:rPr lang="el-GR" dirty="0" smtClean="0"/>
              <a:t>"</a:t>
            </a:r>
            <a:r>
              <a:rPr lang="en-US" dirty="0"/>
              <a:t>hello" </a:t>
            </a:r>
            <a:r>
              <a:rPr lang="el-GR" dirty="0"/>
              <a:t>και "</a:t>
            </a:r>
            <a:r>
              <a:rPr lang="en-US" dirty="0"/>
              <a:t>hi"</a:t>
            </a:r>
          </a:p>
          <a:p>
            <a:r>
              <a:rPr lang="en-US" dirty="0" smtClean="0"/>
              <a:t>	•</a:t>
            </a:r>
            <a:r>
              <a:rPr lang="en-US" dirty="0"/>
              <a:t>	</a:t>
            </a:r>
            <a:r>
              <a:rPr lang="el-GR" dirty="0">
                <a:hlinkClick r:id="rId9"/>
              </a:rPr>
              <a:t>παράδειγμα στο </a:t>
            </a:r>
            <a:r>
              <a:rPr lang="en-US" dirty="0">
                <a:hlinkClick r:id="rId9"/>
              </a:rPr>
              <a:t>w3schools</a:t>
            </a:r>
            <a:endParaRPr lang="en-US" dirty="0"/>
          </a:p>
          <a:p>
            <a:r>
              <a:rPr lang="en-US" dirty="0" smtClean="0"/>
              <a:t>	</a:t>
            </a:r>
            <a:r>
              <a:rPr lang="el-GR" dirty="0" smtClean="0"/>
              <a:t>μέθοδος </a:t>
            </a:r>
            <a:r>
              <a:rPr lang="en-US" b="1" dirty="0"/>
              <a:t>split(separator, limit):</a:t>
            </a:r>
            <a:r>
              <a:rPr lang="en-US" dirty="0"/>
              <a:t>  </a:t>
            </a:r>
            <a:r>
              <a:rPr lang="el-GR" dirty="0"/>
              <a:t>τεμαχίζει το αλφαριθμητικό με βάση τον </a:t>
            </a:r>
            <a:r>
              <a:rPr lang="en-US" dirty="0" err="1"/>
              <a:t>seperator</a:t>
            </a:r>
            <a:r>
              <a:rPr lang="en-US" dirty="0"/>
              <a:t> </a:t>
            </a:r>
            <a:r>
              <a:rPr lang="en-US" dirty="0" smtClean="0"/>
              <a:t>	</a:t>
            </a:r>
            <a:r>
              <a:rPr lang="el-GR" dirty="0" smtClean="0"/>
              <a:t>και επιστρέφει </a:t>
            </a:r>
            <a:r>
              <a:rPr lang="el-GR" dirty="0"/>
              <a:t>τα πρώτα </a:t>
            </a:r>
            <a:r>
              <a:rPr lang="en-US" dirty="0"/>
              <a:t>limit </a:t>
            </a:r>
            <a:r>
              <a:rPr lang="el-GR" dirty="0"/>
              <a:t>σε πλήθος τμήματα.</a:t>
            </a:r>
          </a:p>
          <a:p>
            <a:r>
              <a:rPr lang="en-US" dirty="0" smtClean="0"/>
              <a:t>	</a:t>
            </a:r>
            <a:r>
              <a:rPr lang="el-GR" dirty="0" smtClean="0"/>
              <a:t>•</a:t>
            </a:r>
            <a:r>
              <a:rPr lang="el-GR" dirty="0"/>
              <a:t>	</a:t>
            </a:r>
            <a:r>
              <a:rPr lang="el-GR" dirty="0">
                <a:hlinkClick r:id="rId10"/>
              </a:rPr>
              <a:t>παράδειγμα στο </a:t>
            </a:r>
            <a:r>
              <a:rPr lang="en-US" dirty="0">
                <a:hlinkClick r:id="rId10"/>
              </a:rPr>
              <a:t>w3schools</a:t>
            </a:r>
            <a:endParaRPr lang="en-US" dirty="0"/>
          </a:p>
          <a:p>
            <a:pPr marL="742950" lvl="1" indent="-285750">
              <a:buFont typeface="Wingdings" panose="05000000000000000000" pitchFamily="2" charset="2"/>
              <a:buChar char="q"/>
            </a:pPr>
            <a:r>
              <a:rPr lang="en-US" dirty="0" smtClean="0"/>
              <a:t>	</a:t>
            </a:r>
            <a:r>
              <a:rPr lang="el-GR" dirty="0" smtClean="0">
                <a:hlinkClick r:id="rId11"/>
              </a:rPr>
              <a:t>περισσότερα </a:t>
            </a:r>
            <a:r>
              <a:rPr lang="el-GR" dirty="0">
                <a:hlinkClick r:id="rId11"/>
              </a:rPr>
              <a:t>στο </a:t>
            </a:r>
            <a:r>
              <a:rPr lang="en-US" dirty="0">
                <a:hlinkClick r:id="rId11"/>
              </a:rPr>
              <a:t>w3schools</a:t>
            </a:r>
            <a:endParaRPr lang="en-US" dirty="0"/>
          </a:p>
          <a:p>
            <a:pPr marL="285750" indent="-285750">
              <a:buFont typeface="Wingdings" panose="05000000000000000000" pitchFamily="2" charset="2"/>
              <a:buChar char="v"/>
            </a:pPr>
            <a:r>
              <a:rPr lang="el-GR" b="1" dirty="0" smtClean="0"/>
              <a:t>Γενικές </a:t>
            </a:r>
            <a:r>
              <a:rPr lang="el-GR" b="1" dirty="0"/>
              <a:t>Συναρτήσεις</a:t>
            </a:r>
          </a:p>
          <a:p>
            <a:pPr marL="742950" lvl="1" indent="-285750">
              <a:buFont typeface="Wingdings" panose="05000000000000000000" pitchFamily="2" charset="2"/>
              <a:buChar char="q"/>
            </a:pPr>
            <a:r>
              <a:rPr lang="en-US" b="1" dirty="0" smtClean="0"/>
              <a:t>	</a:t>
            </a:r>
            <a:r>
              <a:rPr lang="en-US" b="1" dirty="0" err="1" smtClean="0"/>
              <a:t>isNaN</a:t>
            </a:r>
            <a:r>
              <a:rPr lang="en-US" b="1" dirty="0" smtClean="0"/>
              <a:t>(value</a:t>
            </a:r>
            <a:r>
              <a:rPr lang="en-US" b="1" dirty="0"/>
              <a:t>):</a:t>
            </a:r>
            <a:r>
              <a:rPr lang="en-US" dirty="0"/>
              <a:t> </a:t>
            </a:r>
            <a:r>
              <a:rPr lang="el-GR" dirty="0"/>
              <a:t>επιστρέφει </a:t>
            </a:r>
            <a:r>
              <a:rPr lang="en-US" dirty="0"/>
              <a:t>true </a:t>
            </a:r>
            <a:r>
              <a:rPr lang="el-GR" dirty="0"/>
              <a:t>αν το </a:t>
            </a:r>
            <a:r>
              <a:rPr lang="en-US" dirty="0"/>
              <a:t>value </a:t>
            </a:r>
            <a:r>
              <a:rPr lang="el-GR" dirty="0"/>
              <a:t>ΔΕΝ είναι αριθμός</a:t>
            </a:r>
          </a:p>
          <a:p>
            <a:r>
              <a:rPr lang="en-US" dirty="0" smtClean="0"/>
              <a:t>	</a:t>
            </a:r>
            <a:r>
              <a:rPr lang="el-GR" dirty="0" smtClean="0"/>
              <a:t>(</a:t>
            </a:r>
            <a:r>
              <a:rPr lang="en-US" dirty="0"/>
              <a:t>is Not a Number) </a:t>
            </a:r>
            <a:r>
              <a:rPr lang="el-GR" dirty="0"/>
              <a:t>διαφορετικά επιστρέφει </a:t>
            </a:r>
            <a:r>
              <a:rPr lang="en-US" dirty="0"/>
              <a:t>false.</a:t>
            </a:r>
          </a:p>
          <a:p>
            <a:pPr marL="742950" lvl="1" indent="-285750">
              <a:buFont typeface="Wingdings" panose="05000000000000000000" pitchFamily="2" charset="2"/>
              <a:buChar char="q"/>
            </a:pPr>
            <a:r>
              <a:rPr lang="en-US" dirty="0" smtClean="0"/>
              <a:t>    </a:t>
            </a:r>
            <a:r>
              <a:rPr lang="el-GR" dirty="0" smtClean="0">
                <a:hlinkClick r:id="rId12"/>
              </a:rPr>
              <a:t>Δείτε </a:t>
            </a:r>
            <a:r>
              <a:rPr lang="el-GR" dirty="0">
                <a:hlinkClick r:id="rId12"/>
              </a:rPr>
              <a:t>περισσότερες στο </a:t>
            </a:r>
            <a:r>
              <a:rPr lang="en-US" dirty="0">
                <a:hlinkClick r:id="rId12"/>
              </a:rPr>
              <a:t>w3schools</a:t>
            </a:r>
            <a:endParaRPr lang="en-US" dirty="0"/>
          </a:p>
        </p:txBody>
      </p:sp>
      <p:pic>
        <p:nvPicPr>
          <p:cNvPr id="6" name="Εικόνα 5" descr="Εικονίδιο μετάβασης στα Περιεχόμενα.">
            <a:hlinkClick r:id="rId13" action="ppaction://hlinksldjump" tooltip="Επιστροφή στα Περιεχόμενα"/>
          </p:cNvPr>
          <p:cNvPicPr>
            <a:picLocks noChangeAspect="1"/>
          </p:cNvPicPr>
          <p:nvPr/>
        </p:nvPicPr>
        <p:blipFill>
          <a:blip r:embed="rId14">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tretch>
            <a:fillRect/>
          </a:stretch>
        </p:blipFill>
        <p:spPr>
          <a:xfrm>
            <a:off x="7318698" y="589090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57200" y="303818"/>
            <a:ext cx="8229600" cy="811580"/>
          </a:xfrm>
        </p:spPr>
        <p:txBody>
          <a:bodyPr>
            <a:noAutofit/>
          </a:bodyPr>
          <a:lstStyle/>
          <a:p>
            <a:r>
              <a:rPr lang="el-GR" dirty="0" smtClean="0"/>
              <a:t>Παράθυρα Μηνυμάτων</a:t>
            </a:r>
            <a:br>
              <a:rPr lang="el-GR" dirty="0" smtClean="0"/>
            </a:br>
            <a:r>
              <a:rPr lang="en-US" b="0" dirty="0" smtClean="0"/>
              <a:t>pop up boxes</a:t>
            </a:r>
            <a:endParaRPr lang="el-GR" b="0" dirty="0"/>
          </a:p>
        </p:txBody>
      </p:sp>
      <p:pic>
        <p:nvPicPr>
          <p:cNvPr id="11" name="Εικόνα 10" descr="Εικόνα με τρείς περιπτώσεις αναδυόμενων παραθύρων μηνυμάτων."/>
          <p:cNvPicPr>
            <a:picLocks noChangeAspect="1"/>
          </p:cNvPicPr>
          <p:nvPr/>
        </p:nvPicPr>
        <p:blipFill>
          <a:blip r:embed="rId7"/>
          <a:stretch>
            <a:fillRect/>
          </a:stretch>
        </p:blipFill>
        <p:spPr>
          <a:xfrm>
            <a:off x="190587" y="1309714"/>
            <a:ext cx="8655319" cy="1728192"/>
          </a:xfrm>
          <a:prstGeom prst="rect">
            <a:avLst/>
          </a:prstGeom>
        </p:spPr>
      </p:pic>
      <p:sp>
        <p:nvSpPr>
          <p:cNvPr id="12" name="Ορθογώνιο 11" descr="Εικόνα με τρείς περιπτώσεις αναδυόμενων παραθύρων μηνυμάτων. "/>
          <p:cNvSpPr/>
          <p:nvPr/>
        </p:nvSpPr>
        <p:spPr>
          <a:xfrm>
            <a:off x="357346" y="3037906"/>
            <a:ext cx="8679150" cy="2831544"/>
          </a:xfrm>
          <a:prstGeom prst="rect">
            <a:avLst/>
          </a:prstGeom>
        </p:spPr>
        <p:txBody>
          <a:bodyPr wrap="square">
            <a:spAutoFit/>
          </a:bodyPr>
          <a:lstStyle/>
          <a:p>
            <a:pPr marL="342900" indent="-342900">
              <a:buFont typeface="+mj-lt"/>
              <a:buAutoNum type="arabicPeriod"/>
            </a:pPr>
            <a:r>
              <a:rPr lang="en-US" sz="2000" dirty="0" smtClean="0"/>
              <a:t>alert</a:t>
            </a:r>
            <a:r>
              <a:rPr lang="en-US" sz="2000" dirty="0"/>
              <a:t>("Hello! I am an alert box!");</a:t>
            </a:r>
          </a:p>
          <a:p>
            <a:pPr marL="342900" indent="-342900">
              <a:buFont typeface="+mj-lt"/>
              <a:buAutoNum type="arabicPeriod"/>
            </a:pPr>
            <a:r>
              <a:rPr lang="en-US" sz="2000" dirty="0" err="1" smtClean="0"/>
              <a:t>var</a:t>
            </a:r>
            <a:r>
              <a:rPr lang="en-US" sz="2000" dirty="0" smtClean="0"/>
              <a:t> </a:t>
            </a:r>
            <a:r>
              <a:rPr lang="en-US" sz="2000" dirty="0"/>
              <a:t>r=confirm("Press a button!");</a:t>
            </a:r>
          </a:p>
          <a:p>
            <a:pPr marL="800100" lvl="1" indent="-342900">
              <a:buFont typeface="Wingdings" panose="05000000000000000000" pitchFamily="2" charset="2"/>
              <a:buChar char="q"/>
            </a:pPr>
            <a:r>
              <a:rPr lang="el-GR" sz="2000" dirty="0" smtClean="0"/>
              <a:t>αν </a:t>
            </a:r>
            <a:r>
              <a:rPr lang="el-GR" sz="2000" dirty="0"/>
              <a:t>ο χρήστης επιλέξει ΟΚ τότε </a:t>
            </a:r>
            <a:r>
              <a:rPr lang="en-US" sz="2000" dirty="0"/>
              <a:t>r=true </a:t>
            </a:r>
            <a:r>
              <a:rPr lang="el-GR" sz="2000" dirty="0"/>
              <a:t>ενώ αν επιλέξει </a:t>
            </a:r>
            <a:r>
              <a:rPr lang="en-US" sz="2000" dirty="0"/>
              <a:t>Cancel </a:t>
            </a:r>
            <a:r>
              <a:rPr lang="el-GR" sz="2000" dirty="0"/>
              <a:t>τότε </a:t>
            </a:r>
            <a:r>
              <a:rPr lang="en-US" sz="2000" dirty="0"/>
              <a:t>r=false</a:t>
            </a:r>
          </a:p>
          <a:p>
            <a:pPr marL="342900" indent="-342900">
              <a:buAutoNum type="arabicPeriod" startAt="3"/>
            </a:pPr>
            <a:r>
              <a:rPr lang="en-US" sz="2000" dirty="0" err="1" smtClean="0"/>
              <a:t>var</a:t>
            </a:r>
            <a:r>
              <a:rPr lang="en-US" sz="2000" dirty="0" smtClean="0"/>
              <a:t> </a:t>
            </a:r>
            <a:r>
              <a:rPr lang="en-US" sz="2000" dirty="0"/>
              <a:t>x =prompt("Please enter your name", "Harry Potter</a:t>
            </a:r>
            <a:r>
              <a:rPr lang="en-US" sz="2000" dirty="0" smtClean="0"/>
              <a:t>");</a:t>
            </a:r>
          </a:p>
          <a:p>
            <a:pPr marL="800100" lvl="1" indent="-342900">
              <a:buFont typeface="Wingdings" panose="05000000000000000000" pitchFamily="2" charset="2"/>
              <a:buChar char="q"/>
            </a:pPr>
            <a:r>
              <a:rPr lang="el-GR" sz="2000" dirty="0" smtClean="0"/>
              <a:t>η </a:t>
            </a:r>
            <a:r>
              <a:rPr lang="el-GR" sz="2000" dirty="0"/>
              <a:t>δεύτερη παράμετρος είναι το προ-συμπληρωμένο κείμενο</a:t>
            </a:r>
          </a:p>
          <a:p>
            <a:pPr marL="800100" lvl="1" indent="-342900">
              <a:buFont typeface="Wingdings" panose="05000000000000000000" pitchFamily="2" charset="2"/>
              <a:buChar char="q"/>
            </a:pPr>
            <a:r>
              <a:rPr lang="el-GR" sz="2000" dirty="0" smtClean="0"/>
              <a:t>επιστρέφει </a:t>
            </a:r>
            <a:r>
              <a:rPr lang="el-GR" sz="2000" dirty="0"/>
              <a:t>στο </a:t>
            </a:r>
            <a:r>
              <a:rPr lang="en-US" sz="2000" dirty="0"/>
              <a:t>x </a:t>
            </a:r>
            <a:r>
              <a:rPr lang="el-GR" sz="2000" dirty="0"/>
              <a:t>το κείμενο που </a:t>
            </a:r>
            <a:r>
              <a:rPr lang="el-GR" sz="2000" dirty="0" err="1"/>
              <a:t>πληκτρολογήθηκε</a:t>
            </a:r>
            <a:r>
              <a:rPr lang="el-GR" sz="2000" dirty="0"/>
              <a:t> στο </a:t>
            </a:r>
            <a:r>
              <a:rPr lang="en-US" sz="2000" dirty="0"/>
              <a:t>textbox</a:t>
            </a:r>
          </a:p>
          <a:p>
            <a:pPr marL="800100" lvl="1" indent="-342900">
              <a:buFont typeface="Wingdings" panose="05000000000000000000" pitchFamily="2" charset="2"/>
              <a:buChar char="q"/>
            </a:pPr>
            <a:r>
              <a:rPr lang="el-GR" sz="2000" dirty="0" smtClean="0"/>
              <a:t>αν </a:t>
            </a:r>
            <a:r>
              <a:rPr lang="el-GR" sz="2000" dirty="0"/>
              <a:t>πατηθεί το </a:t>
            </a:r>
            <a:r>
              <a:rPr lang="en-US" sz="2000" dirty="0"/>
              <a:t>Cancel </a:t>
            </a:r>
            <a:r>
              <a:rPr lang="el-GR" sz="2000" dirty="0"/>
              <a:t>τότε </a:t>
            </a:r>
            <a:r>
              <a:rPr lang="en-US" sz="2000" dirty="0"/>
              <a:t>x=null.</a:t>
            </a:r>
          </a:p>
          <a:p>
            <a:endParaRPr lang="en-US" dirty="0"/>
          </a:p>
          <a:p>
            <a:pPr marL="285750" indent="-285750">
              <a:buFont typeface="Wingdings" panose="05000000000000000000" pitchFamily="2" charset="2"/>
              <a:buChar char="v"/>
            </a:pPr>
            <a:r>
              <a:rPr lang="el-GR" sz="2000" dirty="0" smtClean="0">
                <a:hlinkClick r:id="rId8"/>
              </a:rPr>
              <a:t>Δείτε </a:t>
            </a:r>
            <a:r>
              <a:rPr lang="el-GR" sz="2000" dirty="0">
                <a:hlinkClick r:id="rId8"/>
              </a:rPr>
              <a:t>και στο </a:t>
            </a:r>
            <a:r>
              <a:rPr lang="en-US" sz="2000" dirty="0">
                <a:hlinkClick r:id="rId8"/>
              </a:rPr>
              <a:t>w3schools.</a:t>
            </a:r>
            <a:endParaRPr lang="en-US" sz="2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dirty="0" smtClean="0"/>
              <a:t>Regular Expressions</a:t>
            </a:r>
            <a:br>
              <a:rPr lang="en-US" dirty="0" smtClean="0"/>
            </a:br>
            <a:r>
              <a:rPr lang="en-US" sz="3600" b="0" dirty="0" smtClean="0"/>
              <a:t>(</a:t>
            </a:r>
            <a:r>
              <a:rPr lang="el-GR" sz="3600" b="0" dirty="0" smtClean="0"/>
              <a:t>Κανονικές Εκφράσεις</a:t>
            </a:r>
            <a:r>
              <a:rPr lang="en-US" sz="3600" b="0" dirty="0" smtClean="0"/>
              <a:t>)</a:t>
            </a:r>
            <a:endParaRPr lang="el-GR" sz="3600" b="0" dirty="0"/>
          </a:p>
        </p:txBody>
      </p:sp>
      <p:sp>
        <p:nvSpPr>
          <p:cNvPr id="9" name="Rectangle 3"/>
          <p:cNvSpPr txBox="1">
            <a:spLocks noChangeArrowheads="1"/>
          </p:cNvSpPr>
          <p:nvPr>
            <p:custDataLst>
              <p:tags r:id="rId3"/>
            </p:custDataLst>
          </p:nvPr>
        </p:nvSpPr>
        <p:spPr>
          <a:xfrm>
            <a:off x="107504" y="1166842"/>
            <a:ext cx="9036496" cy="509234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v"/>
            </a:pPr>
            <a:r>
              <a:rPr lang="el-GR" dirty="0"/>
              <a:t>Μια </a:t>
            </a:r>
            <a:r>
              <a:rPr lang="en-US" dirty="0"/>
              <a:t>regular expression </a:t>
            </a:r>
            <a:r>
              <a:rPr lang="el-GR" dirty="0"/>
              <a:t>είναι ένα αλφαριθμητικό (</a:t>
            </a:r>
            <a:r>
              <a:rPr lang="en-US" dirty="0"/>
              <a:t>object</a:t>
            </a:r>
            <a:r>
              <a:rPr lang="el-GR" dirty="0"/>
              <a:t>) που περιγράφει με γενικό τρόπο ένα </a:t>
            </a:r>
            <a:r>
              <a:rPr lang="en-US" dirty="0"/>
              <a:t>pattern </a:t>
            </a:r>
            <a:r>
              <a:rPr lang="el-GR" dirty="0"/>
              <a:t>χαρακτήρων.</a:t>
            </a:r>
          </a:p>
          <a:p>
            <a:pPr lvl="1">
              <a:buFont typeface="Wingdings" panose="05000000000000000000" pitchFamily="2" charset="2"/>
              <a:buChar char="q"/>
            </a:pPr>
            <a:r>
              <a:rPr lang="el-GR" dirty="0"/>
              <a:t>Είναι χρήσιμα στο να περιγράψουμε τι ακριβώς ψάχνουμε μέσα σε ένα αλφαριθμητικό και πιθανώς να προβούμε σε επιπλέον λειτουργίες (πχ αντικατάσταση τμήματος με άλλο).</a:t>
            </a:r>
          </a:p>
          <a:p>
            <a:pPr lvl="0">
              <a:buFont typeface="Wingdings" panose="05000000000000000000" pitchFamily="2" charset="2"/>
              <a:buChar char="v"/>
            </a:pPr>
            <a:r>
              <a:rPr lang="el-GR" dirty="0"/>
              <a:t>Επίσημα</a:t>
            </a:r>
            <a:r>
              <a:rPr lang="en-US" dirty="0"/>
              <a:t>, </a:t>
            </a:r>
            <a:r>
              <a:rPr lang="el-GR" dirty="0"/>
              <a:t>μια</a:t>
            </a:r>
            <a:r>
              <a:rPr lang="en-US" dirty="0"/>
              <a:t> regular expression </a:t>
            </a:r>
            <a:r>
              <a:rPr lang="el-GR" dirty="0" err="1"/>
              <a:t>αρχικοποιείται</a:t>
            </a:r>
            <a:r>
              <a:rPr lang="el-GR" dirty="0"/>
              <a:t> με</a:t>
            </a:r>
            <a:r>
              <a:rPr lang="en-US" dirty="0"/>
              <a:t>: </a:t>
            </a:r>
            <a:r>
              <a:rPr lang="en-US" dirty="0" err="1"/>
              <a:t>var</a:t>
            </a:r>
            <a:r>
              <a:rPr lang="en-US" dirty="0"/>
              <a:t> foo = </a:t>
            </a:r>
            <a:r>
              <a:rPr lang="en-US" dirty="0">
                <a:solidFill>
                  <a:srgbClr val="0000FF"/>
                </a:solidFill>
              </a:rPr>
              <a:t>new </a:t>
            </a:r>
            <a:r>
              <a:rPr lang="en-US" dirty="0" err="1">
                <a:solidFill>
                  <a:srgbClr val="0000FF"/>
                </a:solidFill>
              </a:rPr>
              <a:t>RegExp</a:t>
            </a:r>
            <a:r>
              <a:rPr lang="en-US" dirty="0">
                <a:solidFill>
                  <a:srgbClr val="0000FF"/>
                </a:solidFill>
              </a:rPr>
              <a:t>(</a:t>
            </a:r>
            <a:r>
              <a:rPr lang="en-US" b="1" dirty="0" err="1">
                <a:solidFill>
                  <a:srgbClr val="0000FF"/>
                </a:solidFill>
              </a:rPr>
              <a:t>regexp</a:t>
            </a:r>
            <a:r>
              <a:rPr lang="en-US" dirty="0">
                <a:solidFill>
                  <a:srgbClr val="0000FF"/>
                </a:solidFill>
              </a:rPr>
              <a:t>)</a:t>
            </a:r>
            <a:endParaRPr lang="el-GR" dirty="0">
              <a:solidFill>
                <a:srgbClr val="0000FF"/>
              </a:solidFill>
            </a:endParaRPr>
          </a:p>
          <a:p>
            <a:pPr lvl="1">
              <a:buFont typeface="Wingdings" panose="05000000000000000000" pitchFamily="2" charset="2"/>
              <a:buChar char="q"/>
            </a:pPr>
            <a:r>
              <a:rPr lang="el-GR" dirty="0"/>
              <a:t>όπου το </a:t>
            </a:r>
            <a:r>
              <a:rPr lang="en-US" b="1" dirty="0" err="1"/>
              <a:t>regexp</a:t>
            </a:r>
            <a:r>
              <a:rPr lang="el-GR" dirty="0"/>
              <a:t> είναι το </a:t>
            </a:r>
            <a:r>
              <a:rPr lang="en-US" dirty="0"/>
              <a:t>pattern</a:t>
            </a:r>
            <a:r>
              <a:rPr lang="el-GR" dirty="0"/>
              <a:t> (</a:t>
            </a:r>
            <a:r>
              <a:rPr lang="el-GR" u="sng" dirty="0">
                <a:hlinkClick r:id="rId8"/>
              </a:rPr>
              <a:t>δείτε στο </a:t>
            </a:r>
            <a:r>
              <a:rPr lang="en-US" u="sng" dirty="0">
                <a:hlinkClick r:id="rId8"/>
              </a:rPr>
              <a:t>w</a:t>
            </a:r>
            <a:r>
              <a:rPr lang="el-GR" u="sng" dirty="0">
                <a:hlinkClick r:id="rId8"/>
              </a:rPr>
              <a:t>3</a:t>
            </a:r>
            <a:r>
              <a:rPr lang="en-US" u="sng" dirty="0">
                <a:hlinkClick r:id="rId8"/>
              </a:rPr>
              <a:t>schools</a:t>
            </a:r>
            <a:r>
              <a:rPr lang="el-GR" u="sng" dirty="0">
                <a:hlinkClick r:id="rId8"/>
              </a:rPr>
              <a:t> για γλώσσα περιγραφής </a:t>
            </a:r>
            <a:r>
              <a:rPr lang="en-US" u="sng" dirty="0">
                <a:hlinkClick r:id="rId8"/>
              </a:rPr>
              <a:t>pattern</a:t>
            </a:r>
            <a:r>
              <a:rPr lang="el-GR" dirty="0"/>
              <a:t>)</a:t>
            </a:r>
          </a:p>
          <a:p>
            <a:pPr lvl="1">
              <a:buFont typeface="Wingdings" panose="05000000000000000000" pitchFamily="2" charset="2"/>
              <a:buChar char="q"/>
            </a:pPr>
            <a:r>
              <a:rPr lang="el-GR" b="1" dirty="0"/>
              <a:t>Παράδειγμα</a:t>
            </a:r>
            <a:r>
              <a:rPr lang="el-GR" dirty="0"/>
              <a:t>: </a:t>
            </a:r>
            <a:r>
              <a:rPr lang="en-US" dirty="0" err="1"/>
              <a:t>var</a:t>
            </a:r>
            <a:r>
              <a:rPr lang="en-US" dirty="0"/>
              <a:t> regex </a:t>
            </a:r>
            <a:r>
              <a:rPr lang="el-GR" dirty="0"/>
              <a:t>= </a:t>
            </a:r>
            <a:r>
              <a:rPr lang="en-US" dirty="0"/>
              <a:t>new </a:t>
            </a:r>
            <a:r>
              <a:rPr lang="en-US" dirty="0" err="1"/>
              <a:t>RegExp</a:t>
            </a:r>
            <a:r>
              <a:rPr lang="el-GR" dirty="0"/>
              <a:t>(</a:t>
            </a:r>
            <a:r>
              <a:rPr lang="el-GR" b="1" dirty="0">
                <a:solidFill>
                  <a:srgbClr val="00B050"/>
                </a:solidFill>
              </a:rPr>
              <a:t>/</a:t>
            </a:r>
            <a:r>
              <a:rPr lang="el-GR" b="1" dirty="0"/>
              <a:t>\</a:t>
            </a:r>
            <a:r>
              <a:rPr lang="en-US" b="1" dirty="0"/>
              <a:t>d</a:t>
            </a:r>
            <a:r>
              <a:rPr lang="el-GR" b="1" dirty="0">
                <a:solidFill>
                  <a:srgbClr val="00B050"/>
                </a:solidFill>
              </a:rPr>
              <a:t>/</a:t>
            </a:r>
            <a:r>
              <a:rPr lang="el-GR" dirty="0"/>
              <a:t>);   </a:t>
            </a:r>
            <a:r>
              <a:rPr lang="el-GR" i="1" dirty="0"/>
              <a:t>//όλα τα ψηφία (</a:t>
            </a:r>
            <a:r>
              <a:rPr lang="en-US" b="1" i="1" dirty="0"/>
              <a:t>d</a:t>
            </a:r>
            <a:r>
              <a:rPr lang="en-US" i="1" dirty="0"/>
              <a:t>igits</a:t>
            </a:r>
            <a:r>
              <a:rPr lang="el-GR" i="1" dirty="0"/>
              <a:t>), 0 ως 9</a:t>
            </a:r>
            <a:endParaRPr lang="el-GR" dirty="0"/>
          </a:p>
          <a:p>
            <a:pPr lvl="2"/>
            <a:r>
              <a:rPr lang="el-GR" sz="2900" dirty="0"/>
              <a:t>στο παράδειγμα, το </a:t>
            </a:r>
            <a:r>
              <a:rPr lang="en-US" sz="2900" dirty="0"/>
              <a:t>regular expression </a:t>
            </a:r>
            <a:r>
              <a:rPr lang="el-GR" sz="2900" dirty="0"/>
              <a:t>είναι το  </a:t>
            </a:r>
            <a:r>
              <a:rPr lang="el-GR" sz="2900" b="1" dirty="0"/>
              <a:t>\</a:t>
            </a:r>
            <a:r>
              <a:rPr lang="en-US" sz="2900" b="1" dirty="0"/>
              <a:t>d</a:t>
            </a:r>
            <a:endParaRPr lang="el-GR" sz="2900" dirty="0"/>
          </a:p>
          <a:p>
            <a:pPr lvl="0">
              <a:buFont typeface="Wingdings" panose="05000000000000000000" pitchFamily="2" charset="2"/>
              <a:buChar char="v"/>
            </a:pPr>
            <a:r>
              <a:rPr lang="el-GR" b="1" dirty="0"/>
              <a:t>Βασικές Μέθοδοι</a:t>
            </a:r>
            <a:r>
              <a:rPr lang="el-GR" dirty="0"/>
              <a:t>: έστω η κανονική έκφραση:  </a:t>
            </a:r>
            <a:r>
              <a:rPr lang="en-US" dirty="0"/>
              <a:t>r</a:t>
            </a:r>
            <a:r>
              <a:rPr lang="el-GR" dirty="0"/>
              <a:t> = </a:t>
            </a:r>
            <a:r>
              <a:rPr lang="el-GR" dirty="0" err="1"/>
              <a:t>new</a:t>
            </a:r>
            <a:r>
              <a:rPr lang="el-GR" dirty="0"/>
              <a:t> </a:t>
            </a:r>
            <a:r>
              <a:rPr lang="el-GR" dirty="0" err="1"/>
              <a:t>RegExp</a:t>
            </a:r>
            <a:r>
              <a:rPr lang="el-GR" dirty="0"/>
              <a:t>(</a:t>
            </a:r>
            <a:r>
              <a:rPr lang="el-GR" b="1" dirty="0">
                <a:solidFill>
                  <a:srgbClr val="00B050"/>
                </a:solidFill>
              </a:rPr>
              <a:t>/</a:t>
            </a:r>
            <a:r>
              <a:rPr lang="en-US" dirty="0" err="1"/>
              <a:t>tei</a:t>
            </a:r>
            <a:r>
              <a:rPr lang="el-GR" b="1" dirty="0">
                <a:solidFill>
                  <a:srgbClr val="00B050"/>
                </a:solidFill>
              </a:rPr>
              <a:t>/</a:t>
            </a:r>
            <a:r>
              <a:rPr lang="el-GR" b="1" dirty="0"/>
              <a:t>i</a:t>
            </a:r>
            <a:r>
              <a:rPr lang="el-GR" dirty="0"/>
              <a:t>);  δηλαδή το αλφαριθμητικό '</a:t>
            </a:r>
            <a:r>
              <a:rPr lang="en-US" dirty="0" err="1"/>
              <a:t>tei</a:t>
            </a:r>
            <a:r>
              <a:rPr lang="el-GR" dirty="0"/>
              <a:t>' σε </a:t>
            </a:r>
            <a:r>
              <a:rPr lang="en-US" dirty="0"/>
              <a:t>case</a:t>
            </a:r>
            <a:r>
              <a:rPr lang="el-GR" dirty="0"/>
              <a:t>-</a:t>
            </a:r>
            <a:r>
              <a:rPr lang="en-US" dirty="0"/>
              <a:t>insensitive </a:t>
            </a:r>
            <a:r>
              <a:rPr lang="el-GR" dirty="0"/>
              <a:t>εκδοχή (δεν ενδιαφέρει το πεζά-κεφαλαία).</a:t>
            </a:r>
          </a:p>
          <a:p>
            <a:pPr lvl="0">
              <a:buFont typeface="Wingdings" panose="05000000000000000000" pitchFamily="2" charset="2"/>
              <a:buChar char="q"/>
            </a:pPr>
            <a:r>
              <a:rPr lang="en-US" b="1" dirty="0"/>
              <a:t>test</a:t>
            </a:r>
            <a:r>
              <a:rPr lang="el-GR" b="1" dirty="0"/>
              <a:t>( )</a:t>
            </a:r>
            <a:r>
              <a:rPr lang="el-GR" dirty="0"/>
              <a:t>  (δηλαδή έλεγχος ύπαρξης του </a:t>
            </a:r>
            <a:r>
              <a:rPr lang="en-US" dirty="0"/>
              <a:t>pattern </a:t>
            </a:r>
            <a:r>
              <a:rPr lang="el-GR" dirty="0"/>
              <a:t>μέσα στο '</a:t>
            </a:r>
            <a:r>
              <a:rPr lang="en-US" dirty="0" err="1"/>
              <a:t>abcd</a:t>
            </a:r>
            <a:r>
              <a:rPr lang="en-US" b="1" dirty="0" err="1"/>
              <a:t>tEi</a:t>
            </a:r>
            <a:r>
              <a:rPr lang="el-GR" dirty="0"/>
              <a:t>1234')</a:t>
            </a:r>
          </a:p>
          <a:p>
            <a:pPr lvl="2"/>
            <a:r>
              <a:rPr lang="en-US" sz="2900" dirty="0"/>
              <a:t>x = </a:t>
            </a:r>
            <a:r>
              <a:rPr lang="en-US" sz="2900" dirty="0" err="1"/>
              <a:t>r.test</a:t>
            </a:r>
            <a:r>
              <a:rPr lang="en-US" sz="2900" dirty="0"/>
              <a:t>('abcd</a:t>
            </a:r>
            <a:r>
              <a:rPr lang="en-US" sz="2900" b="1" dirty="0"/>
              <a:t>tEi</a:t>
            </a:r>
            <a:r>
              <a:rPr lang="en-US" sz="2900" dirty="0"/>
              <a:t>1234');</a:t>
            </a:r>
            <a:endParaRPr lang="el-GR" sz="2900" dirty="0"/>
          </a:p>
          <a:p>
            <a:pPr lvl="2"/>
            <a:r>
              <a:rPr lang="el-GR" sz="2900" dirty="0"/>
              <a:t>το </a:t>
            </a:r>
            <a:r>
              <a:rPr lang="en-US" sz="2900" dirty="0"/>
              <a:t>x </a:t>
            </a:r>
            <a:r>
              <a:rPr lang="el-GR" sz="2900" dirty="0"/>
              <a:t>θα πάρει την τιμή </a:t>
            </a:r>
            <a:r>
              <a:rPr lang="en-US" sz="2900" dirty="0"/>
              <a:t>true </a:t>
            </a:r>
            <a:r>
              <a:rPr lang="el-GR" sz="2900" dirty="0"/>
              <a:t>αν το </a:t>
            </a:r>
            <a:r>
              <a:rPr lang="en-US" sz="2900" b="1" dirty="0" err="1"/>
              <a:t>tei</a:t>
            </a:r>
            <a:r>
              <a:rPr lang="en-US" sz="2900" dirty="0"/>
              <a:t> </a:t>
            </a:r>
            <a:r>
              <a:rPr lang="el-GR" sz="2900" dirty="0"/>
              <a:t>βρεθεί μέσα στο </a:t>
            </a:r>
            <a:r>
              <a:rPr lang="en-US" sz="2900" dirty="0" err="1"/>
              <a:t>abcd</a:t>
            </a:r>
            <a:r>
              <a:rPr lang="en-US" sz="2900" b="1" dirty="0" err="1"/>
              <a:t>tEi</a:t>
            </a:r>
            <a:r>
              <a:rPr lang="el-GR" sz="2900" dirty="0"/>
              <a:t>1234, αλλιώς </a:t>
            </a:r>
            <a:r>
              <a:rPr lang="en-US" sz="2900" dirty="0"/>
              <a:t>x</a:t>
            </a:r>
            <a:r>
              <a:rPr lang="el-GR" sz="2900" dirty="0"/>
              <a:t>=</a:t>
            </a:r>
            <a:r>
              <a:rPr lang="en-US" sz="2900" dirty="0"/>
              <a:t>false</a:t>
            </a:r>
            <a:endParaRPr lang="el-GR" sz="2900" dirty="0"/>
          </a:p>
          <a:p>
            <a:pPr lvl="0">
              <a:buFont typeface="Wingdings" panose="05000000000000000000" pitchFamily="2" charset="2"/>
              <a:buChar char="q"/>
            </a:pPr>
            <a:r>
              <a:rPr lang="en-US" b="1" dirty="0"/>
              <a:t>exec</a:t>
            </a:r>
            <a:r>
              <a:rPr lang="el-GR" b="1" dirty="0"/>
              <a:t>( )</a:t>
            </a:r>
            <a:r>
              <a:rPr lang="el-GR" dirty="0"/>
              <a:t>   (εξαγωγή του τμήματος του </a:t>
            </a:r>
            <a:r>
              <a:rPr lang="en-US" dirty="0" err="1"/>
              <a:t>abcd</a:t>
            </a:r>
            <a:r>
              <a:rPr lang="en-US" b="1" dirty="0" err="1"/>
              <a:t>tEi</a:t>
            </a:r>
            <a:r>
              <a:rPr lang="el-GR" dirty="0"/>
              <a:t>1234 που ταιριάζει με το </a:t>
            </a:r>
            <a:r>
              <a:rPr lang="en-US" dirty="0"/>
              <a:t>pattern</a:t>
            </a:r>
            <a:r>
              <a:rPr lang="el-GR" dirty="0"/>
              <a:t>)</a:t>
            </a:r>
          </a:p>
          <a:p>
            <a:pPr lvl="2"/>
            <a:r>
              <a:rPr lang="en-US" sz="2900" dirty="0"/>
              <a:t>x = </a:t>
            </a:r>
            <a:r>
              <a:rPr lang="en-US" sz="2900" dirty="0" err="1"/>
              <a:t>r.exec</a:t>
            </a:r>
            <a:r>
              <a:rPr lang="en-US" sz="2900" dirty="0"/>
              <a:t>('abcd</a:t>
            </a:r>
            <a:r>
              <a:rPr lang="en-US" sz="2900" b="1" dirty="0"/>
              <a:t>tEi</a:t>
            </a:r>
            <a:r>
              <a:rPr lang="en-US" sz="2900" dirty="0"/>
              <a:t>1234') </a:t>
            </a:r>
            <a:endParaRPr lang="el-GR" sz="2900" dirty="0"/>
          </a:p>
          <a:p>
            <a:pPr lvl="2"/>
            <a:r>
              <a:rPr lang="el-GR" sz="2900" dirty="0"/>
              <a:t>το </a:t>
            </a:r>
            <a:r>
              <a:rPr lang="en-US" sz="2900" dirty="0"/>
              <a:t>x </a:t>
            </a:r>
            <a:r>
              <a:rPr lang="el-GR" sz="2900" dirty="0"/>
              <a:t>θα πάρει την τιμή του τμήματος του αλφαριθμητικού '</a:t>
            </a:r>
            <a:r>
              <a:rPr lang="en-US" sz="2900" dirty="0" err="1"/>
              <a:t>abcd</a:t>
            </a:r>
            <a:r>
              <a:rPr lang="en-US" sz="2900" b="1" dirty="0" err="1"/>
              <a:t>tEi</a:t>
            </a:r>
            <a:r>
              <a:rPr lang="el-GR" sz="2900" dirty="0"/>
              <a:t>1234' που ταιριάζει με την κανονική έκφραση </a:t>
            </a:r>
            <a:r>
              <a:rPr lang="el-GR" sz="2900" b="1" dirty="0">
                <a:solidFill>
                  <a:srgbClr val="00B050"/>
                </a:solidFill>
              </a:rPr>
              <a:t>/</a:t>
            </a:r>
            <a:r>
              <a:rPr lang="en-US" sz="2900" dirty="0" err="1"/>
              <a:t>tei</a:t>
            </a:r>
            <a:r>
              <a:rPr lang="el-GR" sz="2900" b="1" dirty="0">
                <a:solidFill>
                  <a:srgbClr val="00B050"/>
                </a:solidFill>
              </a:rPr>
              <a:t>/</a:t>
            </a:r>
            <a:r>
              <a:rPr lang="en-US" sz="2900" b="1" dirty="0" err="1"/>
              <a:t>i</a:t>
            </a:r>
            <a:r>
              <a:rPr lang="el-GR" sz="2900" b="1" dirty="0"/>
              <a:t>, </a:t>
            </a:r>
            <a:r>
              <a:rPr lang="el-GR" sz="2900" dirty="0"/>
              <a:t>δηλαδή με το </a:t>
            </a:r>
            <a:r>
              <a:rPr lang="el-GR" sz="2900" b="1" dirty="0"/>
              <a:t>'</a:t>
            </a:r>
            <a:r>
              <a:rPr lang="en-US" sz="2900" b="1" dirty="0" err="1"/>
              <a:t>tEi</a:t>
            </a:r>
            <a:r>
              <a:rPr lang="el-GR" sz="2900" b="1" dirty="0"/>
              <a:t>'</a:t>
            </a:r>
            <a:r>
              <a:rPr lang="el-GR" sz="2900" dirty="0"/>
              <a:t>.</a:t>
            </a:r>
          </a:p>
          <a:p>
            <a:endParaRPr lang="el-GR" b="1" dirty="0" smtClean="0">
              <a:solidFill>
                <a:srgbClr val="3333CC"/>
              </a:solidFill>
              <a:latin typeface="Courier New" pitchFamily="49" charset="0"/>
            </a:endParaRPr>
          </a:p>
        </p:txBody>
      </p:sp>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887474"/>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smtClean="0"/>
              <a:t>Αποσφαλμάτωση </a:t>
            </a:r>
            <a:r>
              <a:rPr lang="en-US" dirty="0" smtClean="0"/>
              <a:t>JavaScript</a:t>
            </a:r>
            <a:endParaRPr lang="el-GR" sz="2800" b="0" dirty="0"/>
          </a:p>
        </p:txBody>
      </p:sp>
      <p:sp>
        <p:nvSpPr>
          <p:cNvPr id="4" name="Ορθογώνιο 3"/>
          <p:cNvSpPr/>
          <p:nvPr>
            <p:custDataLst>
              <p:tags r:id="rId3"/>
            </p:custDataLst>
          </p:nvPr>
        </p:nvSpPr>
        <p:spPr>
          <a:xfrm>
            <a:off x="107505" y="834699"/>
            <a:ext cx="8928992" cy="4801314"/>
          </a:xfrm>
          <a:prstGeom prst="rect">
            <a:avLst/>
          </a:prstGeom>
        </p:spPr>
        <p:txBody>
          <a:bodyPr wrap="square">
            <a:spAutoFit/>
          </a:bodyPr>
          <a:lstStyle/>
          <a:p>
            <a:pPr marL="285750" indent="-285750">
              <a:buFont typeface="Wingdings" panose="05000000000000000000" pitchFamily="2" charset="2"/>
              <a:buChar char="v"/>
            </a:pPr>
            <a:r>
              <a:rPr lang="el-GR" dirty="0" smtClean="0"/>
              <a:t>Οι </a:t>
            </a:r>
            <a:r>
              <a:rPr lang="el-GR" dirty="0"/>
              <a:t>3 πιο διαδεδομένοι </a:t>
            </a:r>
            <a:r>
              <a:rPr lang="el-GR" dirty="0" err="1"/>
              <a:t>browsers</a:t>
            </a:r>
            <a:r>
              <a:rPr lang="el-GR" dirty="0"/>
              <a:t> έχουν ενσωματωμένο </a:t>
            </a:r>
            <a:r>
              <a:rPr lang="el-GR" dirty="0" err="1"/>
              <a:t>debugger</a:t>
            </a:r>
            <a:r>
              <a:rPr lang="el-GR" dirty="0"/>
              <a:t> για </a:t>
            </a:r>
            <a:r>
              <a:rPr lang="el-GR" dirty="0" err="1"/>
              <a:t>JavaScrip</a:t>
            </a:r>
            <a:r>
              <a:rPr lang="el-GR" dirty="0"/>
              <a:t>.</a:t>
            </a:r>
          </a:p>
          <a:p>
            <a:pPr marL="742950" lvl="1" indent="-285750">
              <a:buFont typeface="Wingdings" panose="05000000000000000000" pitchFamily="2" charset="2"/>
              <a:buChar char="q"/>
            </a:pPr>
            <a:r>
              <a:rPr lang="el-GR" dirty="0" smtClean="0"/>
              <a:t>στον </a:t>
            </a:r>
            <a:r>
              <a:rPr lang="el-GR" dirty="0" err="1"/>
              <a:t>Firefox</a:t>
            </a:r>
            <a:r>
              <a:rPr lang="el-GR" dirty="0"/>
              <a:t> είναι ενσωματωμένος στο </a:t>
            </a:r>
            <a:r>
              <a:rPr lang="el-GR" dirty="0" err="1"/>
              <a:t>plug</a:t>
            </a:r>
            <a:r>
              <a:rPr lang="el-GR" dirty="0"/>
              <a:t>-in του </a:t>
            </a:r>
            <a:r>
              <a:rPr lang="el-GR" dirty="0" err="1"/>
              <a:t>Firebug</a:t>
            </a:r>
            <a:endParaRPr lang="el-GR" dirty="0"/>
          </a:p>
          <a:p>
            <a:pPr marL="285750" indent="-285750">
              <a:buFont typeface="Wingdings" panose="05000000000000000000" pitchFamily="2" charset="2"/>
              <a:buChar char="v"/>
            </a:pPr>
            <a:r>
              <a:rPr lang="el-GR" dirty="0" smtClean="0"/>
              <a:t>Για </a:t>
            </a:r>
            <a:r>
              <a:rPr lang="el-GR" dirty="0"/>
              <a:t>τον </a:t>
            </a:r>
            <a:r>
              <a:rPr lang="el-GR" dirty="0" err="1"/>
              <a:t>JavaScript</a:t>
            </a:r>
            <a:r>
              <a:rPr lang="el-GR" dirty="0"/>
              <a:t> </a:t>
            </a:r>
            <a:r>
              <a:rPr lang="el-GR" dirty="0" err="1"/>
              <a:t>debugger</a:t>
            </a:r>
            <a:r>
              <a:rPr lang="el-GR" dirty="0"/>
              <a:t> πατήστε </a:t>
            </a:r>
            <a:r>
              <a:rPr lang="el-GR" b="1" dirty="0"/>
              <a:t>F12</a:t>
            </a:r>
            <a:r>
              <a:rPr lang="el-GR" dirty="0"/>
              <a:t> και μετά επιλέξτε τον </a:t>
            </a:r>
            <a:r>
              <a:rPr lang="el-GR" b="1" dirty="0" err="1"/>
              <a:t>Debugger</a:t>
            </a:r>
            <a:r>
              <a:rPr lang="el-GR" dirty="0"/>
              <a:t> σε Internet Explorer Ε11 ή την καρτέλα </a:t>
            </a:r>
            <a:r>
              <a:rPr lang="el-GR" b="1" dirty="0" err="1"/>
              <a:t>Script</a:t>
            </a:r>
            <a:r>
              <a:rPr lang="el-GR" dirty="0"/>
              <a:t> σε </a:t>
            </a:r>
            <a:r>
              <a:rPr lang="el-GR" dirty="0" err="1"/>
              <a:t>Firefox</a:t>
            </a:r>
            <a:r>
              <a:rPr lang="el-GR" dirty="0"/>
              <a:t> ή την </a:t>
            </a:r>
            <a:r>
              <a:rPr lang="el-GR" b="1" dirty="0" err="1"/>
              <a:t>Sources</a:t>
            </a:r>
            <a:r>
              <a:rPr lang="el-GR" dirty="0"/>
              <a:t> σε </a:t>
            </a:r>
            <a:r>
              <a:rPr lang="el-GR" dirty="0" err="1"/>
              <a:t>Chrome</a:t>
            </a:r>
            <a:r>
              <a:rPr lang="el-GR" dirty="0"/>
              <a:t>.</a:t>
            </a:r>
          </a:p>
          <a:p>
            <a:pPr marL="742950" lvl="1" indent="-285750">
              <a:buFont typeface="Wingdings" panose="05000000000000000000" pitchFamily="2" charset="2"/>
              <a:buChar char="q"/>
            </a:pPr>
            <a:r>
              <a:rPr lang="el-GR" dirty="0" smtClean="0"/>
              <a:t>Βρείτε </a:t>
            </a:r>
            <a:r>
              <a:rPr lang="el-GR" dirty="0"/>
              <a:t>τον κώδικα </a:t>
            </a:r>
            <a:r>
              <a:rPr lang="el-GR" dirty="0" err="1"/>
              <a:t>JavaScript</a:t>
            </a:r>
            <a:r>
              <a:rPr lang="el-GR" dirty="0"/>
              <a:t> που θέλετε να ελέγξετε και </a:t>
            </a:r>
            <a:r>
              <a:rPr lang="el-GR" b="1" dirty="0"/>
              <a:t>βάλτε </a:t>
            </a:r>
            <a:r>
              <a:rPr lang="el-GR" b="1" dirty="0" err="1"/>
              <a:t>breakpoints</a:t>
            </a:r>
            <a:r>
              <a:rPr lang="el-GR" b="1" dirty="0"/>
              <a:t> </a:t>
            </a:r>
            <a:r>
              <a:rPr lang="el-GR" dirty="0"/>
              <a:t>κάνοντας </a:t>
            </a:r>
            <a:r>
              <a:rPr lang="el-GR" dirty="0" err="1"/>
              <a:t>click</a:t>
            </a:r>
            <a:r>
              <a:rPr lang="el-GR" dirty="0"/>
              <a:t> αριστερά, στον αριθμό γραμμής (π.χ. στην γραμμή 40 στις επόμενες εικόνες).</a:t>
            </a:r>
          </a:p>
          <a:p>
            <a:pPr marL="1200150" lvl="2" indent="-285750">
              <a:buFont typeface="Arial" panose="020B0604020202020204" pitchFamily="34" charset="0"/>
              <a:buChar char="•"/>
            </a:pPr>
            <a:r>
              <a:rPr lang="el-GR" dirty="0" smtClean="0"/>
              <a:t>τα </a:t>
            </a:r>
            <a:r>
              <a:rPr lang="el-GR" dirty="0" err="1"/>
              <a:t>breakpoints</a:t>
            </a:r>
            <a:r>
              <a:rPr lang="el-GR" dirty="0"/>
              <a:t> (όσα θέλετε) μπαίνουν/βγαίνουν με αυτό τον </a:t>
            </a:r>
            <a:r>
              <a:rPr lang="el-GR" dirty="0" smtClean="0"/>
              <a:t>τρόπο</a:t>
            </a:r>
            <a:r>
              <a:rPr lang="en-US" dirty="0" smtClean="0"/>
              <a:t>.</a:t>
            </a:r>
            <a:endParaRPr lang="el-GR" dirty="0"/>
          </a:p>
          <a:p>
            <a:pPr marL="742950" lvl="1" indent="-285750">
              <a:buFont typeface="Wingdings" panose="05000000000000000000" pitchFamily="2" charset="2"/>
              <a:buChar char="q"/>
            </a:pPr>
            <a:r>
              <a:rPr lang="el-GR" dirty="0" smtClean="0"/>
              <a:t>Μετά </a:t>
            </a:r>
            <a:r>
              <a:rPr lang="el-GR" dirty="0"/>
              <a:t>πηγαίνετε στη σελίδα σας και κάνετε ότι χρειάζεται για να ενεργοποιηθεί το </a:t>
            </a:r>
            <a:r>
              <a:rPr lang="el-GR" dirty="0" err="1"/>
              <a:t>JavaScript</a:t>
            </a:r>
            <a:r>
              <a:rPr lang="el-GR" dirty="0"/>
              <a:t> που θέλετε να ελέγξετε. Μόλις η εκτέλεση φτάσει σε </a:t>
            </a:r>
            <a:r>
              <a:rPr lang="el-GR" dirty="0" err="1"/>
              <a:t>breakpoint</a:t>
            </a:r>
            <a:r>
              <a:rPr lang="el-GR" dirty="0"/>
              <a:t> θα </a:t>
            </a:r>
          </a:p>
          <a:p>
            <a:r>
              <a:rPr lang="en-US" dirty="0" smtClean="0"/>
              <a:t>	</a:t>
            </a:r>
            <a:r>
              <a:rPr lang="el-GR" dirty="0" smtClean="0"/>
              <a:t>σταματήσει </a:t>
            </a:r>
            <a:r>
              <a:rPr lang="el-GR" dirty="0"/>
              <a:t>και θα οδηγηθείτε αυτόματα στον </a:t>
            </a:r>
            <a:r>
              <a:rPr lang="el-GR" dirty="0" err="1"/>
              <a:t>debugger</a:t>
            </a:r>
            <a:r>
              <a:rPr lang="el-GR" dirty="0"/>
              <a:t>.</a:t>
            </a:r>
          </a:p>
          <a:p>
            <a:pPr marL="742950" lvl="1" indent="-285750">
              <a:buFont typeface="Wingdings" panose="05000000000000000000" pitchFamily="2" charset="2"/>
              <a:buChar char="q"/>
            </a:pPr>
            <a:r>
              <a:rPr lang="el-GR" dirty="0" smtClean="0"/>
              <a:t>Μπορείτε </a:t>
            </a:r>
            <a:r>
              <a:rPr lang="el-GR" dirty="0"/>
              <a:t>να ελέγξετε μεταβλητές, να προχωρήσετε την εκτέλεση γραμμή-γραμμή, κτλ.</a:t>
            </a:r>
          </a:p>
          <a:p>
            <a:pPr marL="742950" lvl="1" indent="-285750">
              <a:buFont typeface="Arial" panose="020B0604020202020204" pitchFamily="34" charset="0"/>
              <a:buChar char="•"/>
            </a:pPr>
            <a:r>
              <a:rPr lang="el-GR" sz="1600" dirty="0" smtClean="0"/>
              <a:t>η </a:t>
            </a:r>
            <a:r>
              <a:rPr lang="el-GR" sz="1600" dirty="0"/>
              <a:t>επόμενη προς εκτέλεση εντολή επισημαίνεται συνήθως με βέλος, αριστερά του κώδικα.</a:t>
            </a:r>
          </a:p>
          <a:p>
            <a:pPr marL="742950" lvl="1" indent="-285750">
              <a:buFont typeface="Arial" panose="020B0604020202020204" pitchFamily="34" charset="0"/>
              <a:buChar char="•"/>
            </a:pPr>
            <a:r>
              <a:rPr lang="el-GR" sz="1600" dirty="0" smtClean="0"/>
              <a:t>με </a:t>
            </a:r>
            <a:r>
              <a:rPr lang="el-GR" sz="1600" b="1" dirty="0"/>
              <a:t>F10</a:t>
            </a:r>
            <a:r>
              <a:rPr lang="el-GR" sz="1600" dirty="0"/>
              <a:t> προχωράτε βήμα-βήμα χωρίς να μπαίνετε στο σώμα τυχόν συναρτήσεων (</a:t>
            </a:r>
            <a:r>
              <a:rPr lang="el-GR" sz="1600" dirty="0" err="1"/>
              <a:t>step</a:t>
            </a:r>
            <a:r>
              <a:rPr lang="el-GR" sz="1600" dirty="0"/>
              <a:t> </a:t>
            </a:r>
            <a:r>
              <a:rPr lang="el-GR" sz="1600" dirty="0" err="1"/>
              <a:t>over</a:t>
            </a:r>
            <a:r>
              <a:rPr lang="el-GR" sz="1600" dirty="0"/>
              <a:t>)</a:t>
            </a:r>
          </a:p>
          <a:p>
            <a:pPr marL="742950" lvl="1" indent="-285750">
              <a:buFont typeface="Arial" panose="020B0604020202020204" pitchFamily="34" charset="0"/>
              <a:buChar char="•"/>
            </a:pPr>
            <a:r>
              <a:rPr lang="el-GR" sz="1600" dirty="0" smtClean="0"/>
              <a:t>με </a:t>
            </a:r>
            <a:r>
              <a:rPr lang="el-GR" sz="1600" b="1" dirty="0"/>
              <a:t>F11</a:t>
            </a:r>
            <a:r>
              <a:rPr lang="el-GR" sz="1600" dirty="0"/>
              <a:t> μπαίνετε στο σώμα τυχόν συναρτήσεων (</a:t>
            </a:r>
            <a:r>
              <a:rPr lang="el-GR" sz="1600" dirty="0" err="1"/>
              <a:t>step</a:t>
            </a:r>
            <a:r>
              <a:rPr lang="el-GR" sz="1600" dirty="0"/>
              <a:t> </a:t>
            </a:r>
            <a:r>
              <a:rPr lang="el-GR" sz="1600" dirty="0" err="1"/>
              <a:t>into</a:t>
            </a:r>
            <a:r>
              <a:rPr lang="el-GR" sz="1600" dirty="0"/>
              <a:t>)</a:t>
            </a:r>
            <a:endParaRPr lang="el-GR" dirty="0"/>
          </a:p>
          <a:p>
            <a:pPr marL="285750" indent="-285750">
              <a:buFont typeface="Wingdings" panose="05000000000000000000" pitchFamily="2" charset="2"/>
              <a:buChar char="v"/>
            </a:pPr>
            <a:r>
              <a:rPr lang="el-GR" dirty="0" smtClean="0"/>
              <a:t>Ακολουθούν </a:t>
            </a:r>
            <a:r>
              <a:rPr lang="el-GR" dirty="0" err="1"/>
              <a:t>screenshots</a:t>
            </a:r>
            <a:r>
              <a:rPr lang="el-GR" dirty="0"/>
              <a:t> από τον </a:t>
            </a:r>
            <a:r>
              <a:rPr lang="el-GR" dirty="0" err="1"/>
              <a:t>JavaScript</a:t>
            </a:r>
            <a:r>
              <a:rPr lang="el-GR" dirty="0"/>
              <a:t> </a:t>
            </a:r>
            <a:r>
              <a:rPr lang="el-GR" dirty="0" err="1"/>
              <a:t>debugger</a:t>
            </a:r>
            <a:r>
              <a:rPr lang="el-GR" dirty="0"/>
              <a:t> </a:t>
            </a:r>
            <a:r>
              <a:rPr lang="en-US" dirty="0" smtClean="0"/>
              <a:t> </a:t>
            </a:r>
            <a:r>
              <a:rPr lang="el-GR" dirty="0" smtClean="0"/>
              <a:t>των  </a:t>
            </a:r>
            <a:r>
              <a:rPr lang="el-GR" b="1" dirty="0"/>
              <a:t>Internet Explorer v.11,  </a:t>
            </a:r>
            <a:r>
              <a:rPr lang="el-GR" b="1" dirty="0" err="1"/>
              <a:t>Firefox</a:t>
            </a:r>
            <a:r>
              <a:rPr lang="el-GR" b="1" dirty="0"/>
              <a:t> v.28  και  </a:t>
            </a:r>
            <a:r>
              <a:rPr lang="el-GR" b="1" dirty="0" err="1"/>
              <a:t>Chrome</a:t>
            </a:r>
            <a:r>
              <a:rPr lang="el-GR" b="1" dirty="0"/>
              <a:t> v.33</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n-US" dirty="0"/>
              <a:t>Internet Explorer v.11</a:t>
            </a:r>
            <a:endParaRPr lang="el-GR" dirty="0"/>
          </a:p>
        </p:txBody>
      </p:sp>
      <p:pic>
        <p:nvPicPr>
          <p:cNvPr id="3" name="Εικόνα 2" descr="Εικόνα απο τον Internet Explorer με ενεργοποίημένη την ενέργεια της αποσφαλμάτωσης"/>
          <p:cNvPicPr>
            <a:picLocks noChangeAspect="1"/>
          </p:cNvPicPr>
          <p:nvPr/>
        </p:nvPicPr>
        <p:blipFill>
          <a:blip r:embed="rId7"/>
          <a:stretch>
            <a:fillRect/>
          </a:stretch>
        </p:blipFill>
        <p:spPr>
          <a:xfrm>
            <a:off x="375242" y="812936"/>
            <a:ext cx="8193683" cy="5550198"/>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n-US" dirty="0"/>
              <a:t>Internet Explorer </a:t>
            </a:r>
            <a:r>
              <a:rPr lang="en-US" dirty="0" smtClean="0"/>
              <a:t>v.10</a:t>
            </a:r>
            <a:endParaRPr lang="el-GR" dirty="0"/>
          </a:p>
        </p:txBody>
      </p:sp>
      <p:sp>
        <p:nvSpPr>
          <p:cNvPr id="4" name="Ορθογώνιο 3"/>
          <p:cNvSpPr/>
          <p:nvPr>
            <p:custDataLst>
              <p:tags r:id="rId3"/>
            </p:custDataLst>
          </p:nvPr>
        </p:nvSpPr>
        <p:spPr>
          <a:xfrm>
            <a:off x="0" y="1305436"/>
            <a:ext cx="9144000" cy="1054135"/>
          </a:xfrm>
          <a:prstGeom prst="rect">
            <a:avLst/>
          </a:prstGeom>
        </p:spPr>
        <p:txBody>
          <a:bodyPr wrap="square">
            <a:spAutoFit/>
          </a:bodyPr>
          <a:lstStyle/>
          <a:p>
            <a:pPr marL="342900" indent="-342900">
              <a:spcAft>
                <a:spcPts val="300"/>
              </a:spcAft>
              <a:buFont typeface="Wingdings" panose="05000000000000000000" pitchFamily="2" charset="2"/>
              <a:buChar char="v"/>
            </a:pPr>
            <a:r>
              <a:rPr lang="el-GR" sz="2000" dirty="0">
                <a:ea typeface="Times New Roman" panose="02020603050405020304" pitchFamily="18" charset="0"/>
                <a:cs typeface="Arial" panose="020B0604020202020204" pitchFamily="34" charset="0"/>
              </a:rPr>
              <a:t>Βλέπετε τον </a:t>
            </a:r>
            <a:r>
              <a:rPr lang="el-GR" sz="2000" dirty="0" err="1">
                <a:ea typeface="Times New Roman" panose="02020603050405020304" pitchFamily="18" charset="0"/>
                <a:cs typeface="Arial" panose="020B0604020202020204" pitchFamily="34" charset="0"/>
              </a:rPr>
              <a:t>debugger</a:t>
            </a:r>
            <a:r>
              <a:rPr lang="el-GR" sz="2000" dirty="0">
                <a:ea typeface="Times New Roman" panose="02020603050405020304" pitchFamily="18" charset="0"/>
                <a:cs typeface="Arial" panose="020B0604020202020204" pitchFamily="34" charset="0"/>
              </a:rPr>
              <a:t> του IE10 για το παράδειγμα </a:t>
            </a:r>
            <a:r>
              <a:rPr lang="el-GR" sz="2000" dirty="0" smtClean="0">
                <a:ea typeface="Times New Roman" panose="02020603050405020304" pitchFamily="18" charset="0"/>
                <a:cs typeface="Arial" panose="020B0604020202020204" pitchFamily="34" charset="0"/>
              </a:rPr>
              <a:t>του </a:t>
            </a:r>
            <a:r>
              <a:rPr lang="el-GR" sz="2000" dirty="0">
                <a:ea typeface="Times New Roman" panose="02020603050405020304" pitchFamily="18" charset="0"/>
                <a:cs typeface="Arial" panose="020B0604020202020204" pitchFamily="34" charset="0"/>
              </a:rPr>
              <a:t>προηγούμενου </a:t>
            </a:r>
            <a:r>
              <a:rPr lang="el-GR" sz="2000" dirty="0" err="1">
                <a:ea typeface="Times New Roman" panose="02020603050405020304" pitchFamily="18" charset="0"/>
                <a:cs typeface="Arial" panose="020B0604020202020204" pitchFamily="34" charset="0"/>
              </a:rPr>
              <a:t>slide</a:t>
            </a:r>
            <a:r>
              <a:rPr lang="el-GR" sz="2000" dirty="0">
                <a:ea typeface="Times New Roman" panose="02020603050405020304" pitchFamily="18" charset="0"/>
                <a:cs typeface="Arial" panose="020B0604020202020204" pitchFamily="34" charset="0"/>
              </a:rPr>
              <a:t>.</a:t>
            </a:r>
          </a:p>
          <a:p>
            <a:pPr marL="342900" indent="-342900">
              <a:buFont typeface="Wingdings" panose="05000000000000000000" pitchFamily="2" charset="2"/>
              <a:buChar char="v"/>
            </a:pPr>
            <a:r>
              <a:rPr lang="en-US" sz="2000" dirty="0" smtClean="0">
                <a:ea typeface="Times New Roman" panose="02020603050405020304" pitchFamily="18" charset="0"/>
              </a:rPr>
              <a:t>O </a:t>
            </a:r>
            <a:r>
              <a:rPr lang="en-US" sz="2000" dirty="0">
                <a:ea typeface="Times New Roman" panose="02020603050405020304" pitchFamily="18" charset="0"/>
              </a:rPr>
              <a:t>debugger </a:t>
            </a:r>
            <a:r>
              <a:rPr lang="el-GR" sz="2000" dirty="0">
                <a:ea typeface="Times New Roman" panose="02020603050405020304" pitchFamily="18" charset="0"/>
              </a:rPr>
              <a:t>σε ΙΕ</a:t>
            </a:r>
            <a:r>
              <a:rPr lang="en-US" sz="2000" dirty="0">
                <a:ea typeface="Times New Roman" panose="02020603050405020304" pitchFamily="18" charset="0"/>
              </a:rPr>
              <a:t>10 </a:t>
            </a:r>
            <a:r>
              <a:rPr lang="el-GR" sz="2000" dirty="0">
                <a:ea typeface="Times New Roman" panose="02020603050405020304" pitchFamily="18" charset="0"/>
              </a:rPr>
              <a:t>ξεκινά</a:t>
            </a:r>
            <a:r>
              <a:rPr lang="en-US" sz="2000" dirty="0">
                <a:ea typeface="Times New Roman" panose="02020603050405020304" pitchFamily="18" charset="0"/>
              </a:rPr>
              <a:t>/</a:t>
            </a:r>
            <a:r>
              <a:rPr lang="el-GR" sz="2000" dirty="0">
                <a:ea typeface="Times New Roman" panose="02020603050405020304" pitchFamily="18" charset="0"/>
              </a:rPr>
              <a:t>σταματά με το </a:t>
            </a:r>
            <a:r>
              <a:rPr lang="en-US" sz="2000" dirty="0">
                <a:ea typeface="Times New Roman" panose="02020603050405020304" pitchFamily="18" charset="0"/>
              </a:rPr>
              <a:t>Start debugging / Stop debugging button.</a:t>
            </a:r>
            <a:endParaRPr lang="el-GR" sz="2000" dirty="0"/>
          </a:p>
        </p:txBody>
      </p:sp>
      <p:pic>
        <p:nvPicPr>
          <p:cNvPr id="2" name="Εικόνα 1" descr="Εικόνα απο τον Internet Explorer 10 με ενεργοποίημένη την ενέργεια της αποσφαλμάτωσης"/>
          <p:cNvPicPr>
            <a:picLocks noChangeAspect="1"/>
          </p:cNvPicPr>
          <p:nvPr/>
        </p:nvPicPr>
        <p:blipFill>
          <a:blip r:embed="rId8"/>
          <a:stretch>
            <a:fillRect/>
          </a:stretch>
        </p:blipFill>
        <p:spPr>
          <a:xfrm>
            <a:off x="120849" y="2971258"/>
            <a:ext cx="8843764" cy="3344138"/>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06812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n-US" dirty="0"/>
              <a:t>Firefox v.28 </a:t>
            </a:r>
            <a:r>
              <a:rPr lang="en-US" sz="2400" dirty="0"/>
              <a:t>(</a:t>
            </a:r>
            <a:r>
              <a:rPr lang="el-GR" sz="2400" dirty="0"/>
              <a:t>με </a:t>
            </a:r>
            <a:r>
              <a:rPr lang="en-US" sz="2400" dirty="0"/>
              <a:t>Firebug v.1.12.7)</a:t>
            </a:r>
            <a:endParaRPr lang="el-GR" sz="2400" dirty="0"/>
          </a:p>
        </p:txBody>
      </p:sp>
      <p:pic>
        <p:nvPicPr>
          <p:cNvPr id="4" name="Εικόνα 3" descr="Εικόνα απο τον firefox με ενεργοποίημένη την ενέργεια της αποσφαλμάτωσης"/>
          <p:cNvPicPr>
            <a:picLocks noChangeAspect="1"/>
          </p:cNvPicPr>
          <p:nvPr/>
        </p:nvPicPr>
        <p:blipFill>
          <a:blip r:embed="rId7"/>
          <a:stretch>
            <a:fillRect/>
          </a:stretch>
        </p:blipFill>
        <p:spPr>
          <a:xfrm>
            <a:off x="855356" y="817457"/>
            <a:ext cx="7325782" cy="5518416"/>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n-US" dirty="0" smtClean="0"/>
              <a:t>Chrome v.33</a:t>
            </a:r>
            <a:endParaRPr lang="el-GR" sz="2400" dirty="0"/>
          </a:p>
        </p:txBody>
      </p:sp>
      <p:pic>
        <p:nvPicPr>
          <p:cNvPr id="7" name="Picture 27" descr="Εικόνα απο τον Crome με ενεργοποίημένη την ενέργεια της αποσφαλμάτωσης."/>
          <p:cNvPicPr/>
          <p:nvPr/>
        </p:nvPicPr>
        <p:blipFill>
          <a:blip r:embed="rId7">
            <a:extLst>
              <a:ext uri="{28A0092B-C50C-407E-A947-70E740481C1C}">
                <a14:useLocalDpi xmlns:a14="http://schemas.microsoft.com/office/drawing/2010/main" val="0"/>
              </a:ext>
            </a:extLst>
          </a:blip>
          <a:srcRect/>
          <a:stretch>
            <a:fillRect/>
          </a:stretch>
        </p:blipFill>
        <p:spPr bwMode="auto">
          <a:xfrm>
            <a:off x="551300" y="802409"/>
            <a:ext cx="7933893" cy="5560660"/>
          </a:xfrm>
          <a:prstGeom prst="rect">
            <a:avLst/>
          </a:prstGeom>
          <a:noFill/>
          <a:ln>
            <a:noFill/>
          </a:ln>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70367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lnSpcReduction="10000"/>
          </a:bodyPr>
          <a:lstStyle/>
          <a:p>
            <a:pPr marL="0"/>
            <a:r>
              <a:rPr lang="el-GR" sz="2800" dirty="0" smtClean="0"/>
              <a:t>Να ορίζει τα στοιχεία επικύρωσης φόρμας </a:t>
            </a:r>
            <a:r>
              <a:rPr lang="el-GR" sz="2800" dirty="0"/>
              <a:t>στον </a:t>
            </a:r>
            <a:r>
              <a:rPr lang="el-GR" sz="2800" dirty="0" err="1"/>
              <a:t>Client</a:t>
            </a:r>
            <a:r>
              <a:rPr lang="el-GR" sz="2800" dirty="0" smtClean="0"/>
              <a:t>.</a:t>
            </a:r>
            <a:endParaRPr lang="en-US" sz="2800" dirty="0" smtClean="0"/>
          </a:p>
          <a:p>
            <a:pPr marL="0"/>
            <a:r>
              <a:rPr lang="el-GR" sz="2800" dirty="0" smtClean="0"/>
              <a:t>Να ορίζει τα στοιχεία ανάγνωσης φόρμας με τη χρήση </a:t>
            </a:r>
            <a:r>
              <a:rPr lang="en-US" sz="2800" dirty="0" err="1" smtClean="0"/>
              <a:t>Javascript</a:t>
            </a:r>
            <a:r>
              <a:rPr lang="en-US" sz="2800" dirty="0" smtClean="0"/>
              <a:t>.</a:t>
            </a:r>
          </a:p>
          <a:p>
            <a:pPr marL="0"/>
            <a:r>
              <a:rPr lang="el-GR" sz="2800" dirty="0" smtClean="0"/>
              <a:t>Να ορίζει τα παράθυρα μηνυμάτων. </a:t>
            </a:r>
          </a:p>
          <a:p>
            <a:pPr marL="0"/>
            <a:r>
              <a:rPr lang="el-GR" sz="2800" dirty="0" smtClean="0"/>
              <a:t>Να επιλέγει τη διαδικασία </a:t>
            </a:r>
            <a:r>
              <a:rPr lang="el-GR" sz="2800" dirty="0" err="1" smtClean="0"/>
              <a:t>αποσφαλμάτωσης</a:t>
            </a:r>
            <a:r>
              <a:rPr lang="el-GR" sz="2800" dirty="0" smtClean="0"/>
              <a:t> μέσω του </a:t>
            </a:r>
            <a:r>
              <a:rPr lang="en-US" sz="2800" dirty="0" smtClean="0"/>
              <a:t>browser.</a:t>
            </a:r>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987825" y="6381328"/>
            <a:ext cx="3384376"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l-GR" dirty="0" smtClean="0">
                <a:hlinkClick r:id="rId8" action="ppaction://hlinksldjump"/>
              </a:rPr>
              <a:t>Επικύρωση Φόρμας στον </a:t>
            </a:r>
            <a:r>
              <a:rPr lang="en-US" dirty="0" smtClean="0">
                <a:hlinkClick r:id="rId8" action="ppaction://hlinksldjump"/>
              </a:rPr>
              <a:t>Client</a:t>
            </a:r>
            <a:r>
              <a:rPr lang="el-GR" dirty="0" smtClean="0">
                <a:hlinkClick r:id="rId8" action="ppaction://hlinksldjump"/>
              </a:rPr>
              <a:t>. </a:t>
            </a:r>
            <a:endParaRPr lang="fi-FI" dirty="0"/>
          </a:p>
          <a:p>
            <a:pPr lvl="1">
              <a:buFont typeface="Wingdings" pitchFamily="2" charset="2"/>
              <a:buChar char="§"/>
            </a:pPr>
            <a:r>
              <a:rPr lang="el-GR" dirty="0" smtClean="0">
                <a:hlinkClick r:id="rId9" action="ppaction://hlinksldjump"/>
              </a:rPr>
              <a:t>Ανάγνωση Φόρμας με χρήση </a:t>
            </a:r>
            <a:r>
              <a:rPr lang="en-US" dirty="0" err="1" smtClean="0">
                <a:hlinkClick r:id="rId9" action="ppaction://hlinksldjump"/>
              </a:rPr>
              <a:t>Javascript</a:t>
            </a:r>
            <a:r>
              <a:rPr lang="en-US" dirty="0" smtClean="0">
                <a:hlinkClick r:id="rId9" action="ppaction://hlinksldjump"/>
              </a:rPr>
              <a:t>. </a:t>
            </a:r>
            <a:r>
              <a:rPr lang="el-GR" dirty="0" smtClean="0">
                <a:hlinkClick r:id="rId9" action="ppaction://hlinksldjump"/>
              </a:rPr>
              <a:t> </a:t>
            </a:r>
            <a:endParaRPr lang="fi-FI" dirty="0"/>
          </a:p>
          <a:p>
            <a:pPr lvl="1">
              <a:buFont typeface="Wingdings" pitchFamily="2" charset="2"/>
              <a:buChar char="§"/>
            </a:pPr>
            <a:r>
              <a:rPr lang="el-GR" dirty="0" smtClean="0">
                <a:hlinkClick r:id="rId10" action="ppaction://hlinksldjump"/>
              </a:rPr>
              <a:t>Παράθυρα μηνυμάτων.</a:t>
            </a:r>
            <a:endParaRPr lang="fi-FI" dirty="0"/>
          </a:p>
          <a:p>
            <a:pPr lvl="1">
              <a:buFont typeface="Wingdings" pitchFamily="2" charset="2"/>
              <a:buChar char="§"/>
            </a:pPr>
            <a:r>
              <a:rPr lang="el-GR" dirty="0" smtClean="0">
                <a:hlinkClick r:id="rId9" action="ppaction://hlinksldjump"/>
              </a:rPr>
              <a:t>Αποσφαλμάτωση</a:t>
            </a:r>
            <a:r>
              <a:rPr lang="en-GB" dirty="0" smtClean="0">
                <a:hlinkClick r:id="rId9" action="ppaction://hlinksldjump"/>
              </a:rPr>
              <a:t>.</a:t>
            </a:r>
            <a:endParaRPr lang="el-GR" dirty="0" smtClean="0"/>
          </a:p>
          <a:p>
            <a:pPr marL="457200" lvl="1" indent="0">
              <a:buSzPct val="45000"/>
              <a:buNone/>
            </a:pP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dirty="0"/>
              <a:t>Επικύρωση Φόρμας στον </a:t>
            </a:r>
            <a:r>
              <a:rPr lang="el-GR" dirty="0" err="1" smtClean="0"/>
              <a:t>Client</a:t>
            </a:r>
            <a:r>
              <a:rPr lang="en-US" dirty="0" smtClean="0"/>
              <a:t/>
            </a:r>
            <a:br>
              <a:rPr lang="en-US" dirty="0" smtClean="0"/>
            </a:br>
            <a:r>
              <a:rPr lang="el-GR" sz="2800" b="0" dirty="0"/>
              <a:t>(</a:t>
            </a:r>
            <a:r>
              <a:rPr lang="el-GR" sz="2800" b="0" dirty="0" err="1"/>
              <a:t>Client</a:t>
            </a:r>
            <a:r>
              <a:rPr lang="el-GR" sz="2800" b="0" dirty="0"/>
              <a:t> </a:t>
            </a:r>
            <a:r>
              <a:rPr lang="el-GR" sz="2800" b="0" dirty="0" err="1"/>
              <a:t>Side</a:t>
            </a:r>
            <a:r>
              <a:rPr lang="el-GR" sz="2800" b="0" dirty="0"/>
              <a:t> Form </a:t>
            </a:r>
            <a:r>
              <a:rPr lang="el-GR" sz="2800" b="0" dirty="0" err="1"/>
              <a:t>Validation</a:t>
            </a:r>
            <a:r>
              <a:rPr lang="el-GR" sz="2800" b="0" dirty="0"/>
              <a:t>) Βασικές Έννοιες</a:t>
            </a:r>
            <a:endParaRPr lang="el-GR" b="0" dirty="0">
              <a:solidFill>
                <a:srgbClr val="0070C0"/>
              </a:solidFill>
            </a:endParaRPr>
          </a:p>
        </p:txBody>
      </p:sp>
      <p:sp>
        <p:nvSpPr>
          <p:cNvPr id="9" name="Θέση περιεχομένου 8"/>
          <p:cNvSpPr>
            <a:spLocks noGrp="1"/>
          </p:cNvSpPr>
          <p:nvPr>
            <p:ph idx="1"/>
            <p:custDataLst>
              <p:tags r:id="rId3"/>
            </p:custDataLst>
          </p:nvPr>
        </p:nvSpPr>
        <p:spPr>
          <a:xfrm>
            <a:off x="251520" y="1454514"/>
            <a:ext cx="8640960" cy="4840405"/>
          </a:xfrm>
        </p:spPr>
        <p:txBody>
          <a:bodyPr>
            <a:noAutofit/>
          </a:bodyPr>
          <a:lstStyle/>
          <a:p>
            <a:pPr lvl="0"/>
            <a:r>
              <a:rPr lang="el-GR" sz="1600" dirty="0"/>
              <a:t>Διαδικασία ελέγχου/επικύρωσης στην πλευρά του </a:t>
            </a:r>
            <a:r>
              <a:rPr lang="en-US" sz="1600" dirty="0"/>
              <a:t>client</a:t>
            </a:r>
            <a:r>
              <a:rPr lang="el-GR" sz="1600" dirty="0"/>
              <a:t> (</a:t>
            </a:r>
            <a:r>
              <a:rPr lang="en-US" sz="1600" dirty="0"/>
              <a:t>browser</a:t>
            </a:r>
            <a:r>
              <a:rPr lang="el-GR" sz="1600" dirty="0"/>
              <a:t>) που αποσκοπεί στο να είναι η φόρμα </a:t>
            </a:r>
            <a:r>
              <a:rPr lang="el-GR" sz="1600" b="1" dirty="0"/>
              <a:t>σωστά συμπληρωμένη</a:t>
            </a:r>
            <a:r>
              <a:rPr lang="el-GR" sz="1600" dirty="0"/>
              <a:t>, πριν αποσταλεί (γίνει </a:t>
            </a:r>
            <a:r>
              <a:rPr lang="en-US" sz="1600" dirty="0"/>
              <a:t>submit</a:t>
            </a:r>
            <a:r>
              <a:rPr lang="el-GR" sz="1600" dirty="0"/>
              <a:t>). Υλοποιείται με </a:t>
            </a:r>
            <a:r>
              <a:rPr lang="en-US" sz="1600" dirty="0"/>
              <a:t>JavaScript.</a:t>
            </a:r>
            <a:endParaRPr lang="el-GR" sz="1600" dirty="0"/>
          </a:p>
          <a:p>
            <a:pPr lvl="1"/>
            <a:r>
              <a:rPr lang="el-GR" sz="1100" b="1" dirty="0"/>
              <a:t>σωστά συμπληρωμένη</a:t>
            </a:r>
            <a:r>
              <a:rPr lang="el-GR" sz="1100" dirty="0"/>
              <a:t>: το τι είναι σωστό το καθορίζουν οι ανάγκες της </a:t>
            </a:r>
            <a:r>
              <a:rPr lang="en-US" sz="1100" dirty="0"/>
              <a:t>web </a:t>
            </a:r>
            <a:r>
              <a:rPr lang="el-GR" sz="1100" dirty="0"/>
              <a:t>εφαρμογής που φτιάχνουμε (π.χ. πιθανή </a:t>
            </a:r>
            <a:r>
              <a:rPr lang="en-US" sz="1100" dirty="0"/>
              <a:t>database </a:t>
            </a:r>
            <a:r>
              <a:rPr lang="el-GR" sz="1100" dirty="0"/>
              <a:t>στην οποία θα αποθηκευτούν τα δεδομένα) και στοιχειώδεις κανόνες ασφάλειας.</a:t>
            </a:r>
          </a:p>
          <a:p>
            <a:pPr lvl="1"/>
            <a:r>
              <a:rPr lang="el-GR" sz="1100" dirty="0"/>
              <a:t>π.χ. ένα πεδίο κειμένου για καταχώρηση ηλικίας πρέπει να έχει σίγουρα αριθμό μέσα, αλλά το αποδεκτό εύρος τιμών καθορίζεται από την εκάστοτε εφαρμογή!</a:t>
            </a:r>
          </a:p>
          <a:p>
            <a:pPr lvl="0"/>
            <a:r>
              <a:rPr lang="el-GR" sz="1800" dirty="0"/>
              <a:t>Η σύνδεση της φόρμας με τον </a:t>
            </a:r>
            <a:r>
              <a:rPr lang="en-US" sz="1800" dirty="0"/>
              <a:t>validator </a:t>
            </a:r>
            <a:r>
              <a:rPr lang="el-GR" sz="1800" dirty="0"/>
              <a:t>γίνεται στον </a:t>
            </a:r>
            <a:r>
              <a:rPr lang="en-US" sz="1800" dirty="0"/>
              <a:t>HTML </a:t>
            </a:r>
            <a:r>
              <a:rPr lang="el-GR" sz="1800" dirty="0"/>
              <a:t>κώδικα της φόρμας, π.χ.:</a:t>
            </a:r>
          </a:p>
          <a:p>
            <a:pPr marL="0" indent="0">
              <a:buNone/>
            </a:pPr>
            <a:r>
              <a:rPr lang="el-GR" sz="1600" b="1" dirty="0"/>
              <a:t>	</a:t>
            </a:r>
            <a:r>
              <a:rPr lang="en-US" sz="1600" b="1" dirty="0"/>
              <a:t>&lt;form name="f1" id="f1" method="post" action="</a:t>
            </a:r>
            <a:r>
              <a:rPr lang="en-US" sz="1600" b="1" dirty="0" err="1" smtClean="0"/>
              <a:t>foo.php</a:t>
            </a:r>
            <a:r>
              <a:rPr lang="en-US" sz="1600" b="1" dirty="0" smtClean="0"/>
              <a:t>“ </a:t>
            </a:r>
            <a:r>
              <a:rPr lang="en-US" sz="1600" b="1" dirty="0" err="1" smtClean="0"/>
              <a:t>onsubmit</a:t>
            </a:r>
            <a:r>
              <a:rPr lang="en-US" sz="1600" b="1" dirty="0"/>
              <a:t>="return </a:t>
            </a:r>
            <a:r>
              <a:rPr lang="en-US" sz="1600" b="1" dirty="0" smtClean="0"/>
              <a:t>	</a:t>
            </a:r>
            <a:r>
              <a:rPr lang="en-US" sz="1600" b="1" dirty="0" err="1" smtClean="0"/>
              <a:t>validate_form</a:t>
            </a:r>
            <a:r>
              <a:rPr lang="en-US" sz="1600" b="1" dirty="0"/>
              <a:t>();"&gt;</a:t>
            </a:r>
            <a:endParaRPr lang="el-GR" sz="1600" b="1" dirty="0"/>
          </a:p>
          <a:p>
            <a:pPr lvl="1"/>
            <a:r>
              <a:rPr lang="el-GR" sz="1100" dirty="0"/>
              <a:t>η συνάρτηση μπορεί να έχει ότι όνομα θέλουμε αλλά πρέπει να επιστρέφει </a:t>
            </a:r>
            <a:r>
              <a:rPr lang="en-US" sz="1100" dirty="0"/>
              <a:t>true </a:t>
            </a:r>
            <a:r>
              <a:rPr lang="el-GR" sz="1100" dirty="0"/>
              <a:t>ή </a:t>
            </a:r>
            <a:r>
              <a:rPr lang="en-US" sz="1100" dirty="0"/>
              <a:t>false</a:t>
            </a:r>
            <a:endParaRPr lang="el-GR" sz="1100" dirty="0"/>
          </a:p>
          <a:p>
            <a:pPr lvl="2"/>
            <a:r>
              <a:rPr lang="en-US" sz="1050" dirty="0"/>
              <a:t>true</a:t>
            </a:r>
            <a:r>
              <a:rPr lang="el-GR" sz="1050" dirty="0"/>
              <a:t>: η υποβολή της φόρμας θα γίνει</a:t>
            </a:r>
          </a:p>
          <a:p>
            <a:pPr lvl="2"/>
            <a:r>
              <a:rPr lang="en-US" sz="1050" dirty="0"/>
              <a:t>false</a:t>
            </a:r>
            <a:r>
              <a:rPr lang="el-GR" sz="1050" dirty="0"/>
              <a:t>: η υποβολή της φόρμας ακυρώνεται</a:t>
            </a:r>
          </a:p>
          <a:p>
            <a:pPr lvl="0"/>
            <a:r>
              <a:rPr lang="el-GR" sz="1600" dirty="0"/>
              <a:t>Στην απλούστερη εκδοχή, ο </a:t>
            </a:r>
            <a:r>
              <a:rPr lang="en-US" sz="1600" dirty="0"/>
              <a:t>validator </a:t>
            </a:r>
            <a:r>
              <a:rPr lang="el-GR" sz="1600" dirty="0"/>
              <a:t>ελέγχει ένα-ένα τα στοιχεία της φόρμας και ανάλογα κάνει επιτρεπτή την υποβολή ή όχι της φόρμας, βγάζοντας και κατάλληλα μηνύματα στον χρήστη.</a:t>
            </a:r>
          </a:p>
          <a:p>
            <a:pPr lvl="1"/>
            <a:r>
              <a:rPr lang="el-GR" sz="1200" dirty="0"/>
              <a:t>τεχνικά μας ενδιαφέρει το πώς βλέπει/διαβάζει η </a:t>
            </a:r>
            <a:r>
              <a:rPr lang="en-US" sz="1200" dirty="0"/>
              <a:t>JavaScript </a:t>
            </a:r>
            <a:r>
              <a:rPr lang="el-GR" sz="1200" dirty="0"/>
              <a:t>τα στοιχεία της φόρμας!</a:t>
            </a:r>
          </a:p>
          <a:p>
            <a:pPr marL="0" indent="0">
              <a:buNone/>
            </a:pPr>
            <a:endParaRPr lang="el-GR" sz="1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30631"/>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sz="3600" dirty="0"/>
              <a:t>Διάβασμα Φόρμας με </a:t>
            </a:r>
            <a:r>
              <a:rPr lang="en-US" sz="3600" dirty="0"/>
              <a:t>JavaScript</a:t>
            </a:r>
            <a:r>
              <a:rPr lang="el-GR" sz="3600" dirty="0"/>
              <a:t>   (</a:t>
            </a:r>
            <a:r>
              <a:rPr lang="el-GR" sz="3600" dirty="0" smtClean="0"/>
              <a:t>1/3)</a:t>
            </a:r>
            <a:r>
              <a:rPr lang="el-GR" sz="3600" dirty="0"/>
              <a:t/>
            </a:r>
            <a:br>
              <a:rPr lang="el-GR" sz="3600" dirty="0"/>
            </a:br>
            <a:r>
              <a:rPr lang="el-GR" sz="3200" b="0" dirty="0"/>
              <a:t>(με βάση το </a:t>
            </a:r>
            <a:r>
              <a:rPr lang="el-GR" sz="3200" b="0" dirty="0" err="1"/>
              <a:t>id</a:t>
            </a:r>
            <a:r>
              <a:rPr lang="el-GR" sz="3200" b="0" dirty="0"/>
              <a:t> του στοιχείου </a:t>
            </a:r>
            <a:r>
              <a:rPr lang="el-GR" sz="3200" b="0" dirty="0" err="1"/>
              <a:t>διεπαφής</a:t>
            </a:r>
            <a:r>
              <a:rPr lang="el-GR" sz="3200" b="0" dirty="0"/>
              <a:t>)</a:t>
            </a:r>
            <a:endParaRPr lang="el-GR" b="0" dirty="0">
              <a:solidFill>
                <a:srgbClr val="0070C0"/>
              </a:solidFill>
            </a:endParaRPr>
          </a:p>
        </p:txBody>
      </p:sp>
      <p:sp>
        <p:nvSpPr>
          <p:cNvPr id="9" name="Θέση περιεχομένου 8"/>
          <p:cNvSpPr>
            <a:spLocks noGrp="1"/>
          </p:cNvSpPr>
          <p:nvPr>
            <p:ph idx="1"/>
            <p:custDataLst>
              <p:tags r:id="rId3"/>
            </p:custDataLst>
          </p:nvPr>
        </p:nvSpPr>
        <p:spPr>
          <a:xfrm>
            <a:off x="251520" y="1358779"/>
            <a:ext cx="8640960" cy="4840405"/>
          </a:xfrm>
        </p:spPr>
        <p:txBody>
          <a:bodyPr>
            <a:noAutofit/>
          </a:bodyPr>
          <a:lstStyle/>
          <a:p>
            <a:pPr lvl="0"/>
            <a:r>
              <a:rPr lang="el-GR" sz="1800" dirty="0"/>
              <a:t>Μια </a:t>
            </a:r>
            <a:r>
              <a:rPr lang="en-US" sz="1800" dirty="0"/>
              <a:t>HTML </a:t>
            </a:r>
            <a:r>
              <a:rPr lang="el-GR" sz="1800" dirty="0"/>
              <a:t>φόρμα μπορεί να έχει τριών ειδών στοιχεία </a:t>
            </a:r>
            <a:r>
              <a:rPr lang="el-GR" sz="1800" dirty="0" err="1"/>
              <a:t>διεπαφής</a:t>
            </a:r>
            <a:r>
              <a:rPr lang="el-GR" sz="1800" dirty="0"/>
              <a:t>:</a:t>
            </a:r>
          </a:p>
          <a:p>
            <a:pPr lvl="1">
              <a:buFont typeface="Wingdings" panose="05000000000000000000" pitchFamily="2" charset="2"/>
              <a:buChar char="q"/>
            </a:pPr>
            <a:r>
              <a:rPr lang="el-GR" sz="1400" dirty="0"/>
              <a:t>στοιχεία που συμπληρώνονται: α) </a:t>
            </a:r>
            <a:r>
              <a:rPr lang="en-US" sz="1400" b="1" dirty="0"/>
              <a:t>input</a:t>
            </a:r>
            <a:r>
              <a:rPr lang="en-US" sz="1400" dirty="0"/>
              <a:t> </a:t>
            </a:r>
            <a:r>
              <a:rPr lang="el-GR" sz="1400" dirty="0"/>
              <a:t>τύπου </a:t>
            </a:r>
            <a:r>
              <a:rPr lang="en-US" sz="1400" b="1" i="1" dirty="0"/>
              <a:t>text</a:t>
            </a:r>
            <a:r>
              <a:rPr lang="en-US" sz="1400" dirty="0"/>
              <a:t> </a:t>
            </a:r>
            <a:r>
              <a:rPr lang="el-GR" sz="1400" dirty="0"/>
              <a:t>ή </a:t>
            </a:r>
            <a:r>
              <a:rPr lang="en-US" sz="1400" b="1" i="1" dirty="0"/>
              <a:t>password</a:t>
            </a:r>
            <a:r>
              <a:rPr lang="el-GR" sz="1400" dirty="0"/>
              <a:t>, β) </a:t>
            </a:r>
            <a:r>
              <a:rPr lang="en-US" sz="1400" b="1" dirty="0" err="1"/>
              <a:t>textarea</a:t>
            </a:r>
            <a:endParaRPr lang="el-GR" sz="1400" dirty="0"/>
          </a:p>
          <a:p>
            <a:pPr lvl="1">
              <a:buFont typeface="Wingdings" panose="05000000000000000000" pitchFamily="2" charset="2"/>
              <a:buChar char="q"/>
            </a:pPr>
            <a:r>
              <a:rPr lang="el-GR" sz="1400" dirty="0"/>
              <a:t>στοιχεία που επιλέγονται: </a:t>
            </a:r>
            <a:r>
              <a:rPr lang="en-US" sz="1400" b="1" dirty="0"/>
              <a:t>select</a:t>
            </a:r>
            <a:r>
              <a:rPr lang="el-GR" sz="1400" dirty="0"/>
              <a:t> (λίστες ανοιχτές (</a:t>
            </a:r>
            <a:r>
              <a:rPr lang="en-US" sz="1400" dirty="0" err="1"/>
              <a:t>listbox</a:t>
            </a:r>
            <a:r>
              <a:rPr lang="el-GR" sz="1400" dirty="0"/>
              <a:t>) ή πτυσσόμενες (</a:t>
            </a:r>
            <a:r>
              <a:rPr lang="en-US" sz="1400" dirty="0" err="1"/>
              <a:t>combobox</a:t>
            </a:r>
            <a:r>
              <a:rPr lang="el-GR" sz="1400" dirty="0"/>
              <a:t>))</a:t>
            </a:r>
          </a:p>
          <a:p>
            <a:pPr lvl="1">
              <a:buFont typeface="Wingdings" panose="05000000000000000000" pitchFamily="2" charset="2"/>
              <a:buChar char="q"/>
            </a:pPr>
            <a:r>
              <a:rPr lang="el-GR" sz="1400" dirty="0"/>
              <a:t>στοιχεία που "</a:t>
            </a:r>
            <a:r>
              <a:rPr lang="en-US" sz="1400" dirty="0"/>
              <a:t>click</a:t>
            </a:r>
            <a:r>
              <a:rPr lang="el-GR" sz="1400" dirty="0" err="1"/>
              <a:t>άρονται</a:t>
            </a:r>
            <a:r>
              <a:rPr lang="el-GR" sz="1400" dirty="0"/>
              <a:t>": </a:t>
            </a:r>
            <a:r>
              <a:rPr lang="en-US" sz="1400" b="1" dirty="0"/>
              <a:t>input</a:t>
            </a:r>
            <a:r>
              <a:rPr lang="en-US" sz="1400" dirty="0"/>
              <a:t> </a:t>
            </a:r>
            <a:r>
              <a:rPr lang="el-GR" sz="1400" dirty="0"/>
              <a:t>τύπου </a:t>
            </a:r>
            <a:r>
              <a:rPr lang="en-US" sz="1400" b="1" i="1" dirty="0"/>
              <a:t>radio</a:t>
            </a:r>
            <a:r>
              <a:rPr lang="el-GR" sz="1400" dirty="0"/>
              <a:t> (</a:t>
            </a:r>
            <a:r>
              <a:rPr lang="en-US" sz="1400" dirty="0" err="1"/>
              <a:t>radiobuttons</a:t>
            </a:r>
            <a:r>
              <a:rPr lang="el-GR" sz="1400" dirty="0"/>
              <a:t>) ή </a:t>
            </a:r>
            <a:r>
              <a:rPr lang="en-US" sz="1400" b="1" i="1" dirty="0"/>
              <a:t>checkbox</a:t>
            </a:r>
            <a:r>
              <a:rPr lang="el-GR" sz="1400" dirty="0"/>
              <a:t> (</a:t>
            </a:r>
            <a:r>
              <a:rPr lang="en-US" sz="1400" dirty="0"/>
              <a:t>checkboxes</a:t>
            </a:r>
            <a:r>
              <a:rPr lang="el-GR" sz="1400" dirty="0"/>
              <a:t>) </a:t>
            </a:r>
            <a:endParaRPr lang="el-GR" sz="1800" dirty="0"/>
          </a:p>
          <a:p>
            <a:pPr lvl="0"/>
            <a:r>
              <a:rPr lang="el-GR" sz="1800" dirty="0"/>
              <a:t>Διάβασμα "περιεχομένου" </a:t>
            </a:r>
            <a:r>
              <a:rPr lang="el-GR" sz="1800" b="1" dirty="0"/>
              <a:t>με βάση το </a:t>
            </a:r>
            <a:r>
              <a:rPr lang="en-US" sz="1800" b="1" dirty="0"/>
              <a:t>id</a:t>
            </a:r>
            <a:r>
              <a:rPr lang="en-US" sz="1800" dirty="0"/>
              <a:t> </a:t>
            </a:r>
            <a:r>
              <a:rPr lang="el-GR" sz="1800" dirty="0"/>
              <a:t>του </a:t>
            </a:r>
            <a:r>
              <a:rPr lang="en-US" sz="1800" dirty="0"/>
              <a:t>HTML </a:t>
            </a:r>
            <a:r>
              <a:rPr lang="el-GR" sz="1800" dirty="0"/>
              <a:t>στοιχείου (έστω </a:t>
            </a:r>
            <a:r>
              <a:rPr lang="en-US" sz="1800" dirty="0"/>
              <a:t>id</a:t>
            </a:r>
            <a:r>
              <a:rPr lang="el-GR" sz="1800" dirty="0"/>
              <a:t>="</a:t>
            </a:r>
            <a:r>
              <a:rPr lang="en-US" sz="1800" dirty="0" err="1"/>
              <a:t>myid</a:t>
            </a:r>
            <a:r>
              <a:rPr lang="el-GR" sz="1800" dirty="0"/>
              <a:t>"):</a:t>
            </a:r>
          </a:p>
          <a:p>
            <a:pPr lvl="1">
              <a:buFont typeface="Wingdings" panose="05000000000000000000" pitchFamily="2" charset="2"/>
              <a:buChar char="q"/>
            </a:pPr>
            <a:r>
              <a:rPr lang="el-GR" sz="1400" dirty="0"/>
              <a:t>στοιχεία που </a:t>
            </a:r>
            <a:r>
              <a:rPr lang="el-GR" sz="1400" u="sng" dirty="0"/>
              <a:t>συμπληρώνονται</a:t>
            </a:r>
            <a:r>
              <a:rPr lang="el-GR" sz="1400" dirty="0"/>
              <a:t> (διαβάζουμε το καταχωρημένο κείμενο):</a:t>
            </a:r>
          </a:p>
          <a:p>
            <a:pPr lvl="0"/>
            <a:r>
              <a:rPr lang="en-US" sz="1800" b="1" dirty="0" err="1"/>
              <a:t>var</a:t>
            </a:r>
            <a:r>
              <a:rPr lang="en-US" sz="1800" b="1" dirty="0"/>
              <a:t> x = </a:t>
            </a:r>
            <a:r>
              <a:rPr lang="en-US" sz="1800" b="1" dirty="0" err="1"/>
              <a:t>document.getElementById</a:t>
            </a:r>
            <a:r>
              <a:rPr lang="en-US" sz="1800" b="1" dirty="0"/>
              <a:t>("</a:t>
            </a:r>
            <a:r>
              <a:rPr lang="en-US" sz="1800" b="1" dirty="0" err="1"/>
              <a:t>myid</a:t>
            </a:r>
            <a:r>
              <a:rPr lang="en-US" sz="1800" b="1" dirty="0"/>
              <a:t>").value; </a:t>
            </a:r>
            <a:endParaRPr lang="el-GR" sz="1800" dirty="0"/>
          </a:p>
          <a:p>
            <a:pPr lvl="1">
              <a:buFont typeface="Wingdings" panose="05000000000000000000" pitchFamily="2" charset="2"/>
              <a:buChar char="q"/>
            </a:pPr>
            <a:r>
              <a:rPr lang="el-GR" sz="1400" dirty="0"/>
              <a:t>στοιχεία που </a:t>
            </a:r>
            <a:r>
              <a:rPr lang="el-GR" sz="1400" u="sng" dirty="0"/>
              <a:t>επιλέγονται</a:t>
            </a:r>
            <a:r>
              <a:rPr lang="el-GR" sz="1400" dirty="0"/>
              <a:t> (διαβάζουμε τον δείκτη της επιλογής – η πρώτη επιλογή έχει 0):</a:t>
            </a:r>
          </a:p>
          <a:p>
            <a:pPr lvl="1"/>
            <a:r>
              <a:rPr lang="en-US" sz="1400" b="1" dirty="0" err="1"/>
              <a:t>var</a:t>
            </a:r>
            <a:r>
              <a:rPr lang="en-US" sz="1400" b="1" dirty="0"/>
              <a:t> x = </a:t>
            </a:r>
            <a:r>
              <a:rPr lang="en-US" sz="1400" b="1" dirty="0" err="1"/>
              <a:t>document.getElementById</a:t>
            </a:r>
            <a:r>
              <a:rPr lang="en-US" sz="1400" b="1" dirty="0"/>
              <a:t>("</a:t>
            </a:r>
            <a:r>
              <a:rPr lang="en-US" sz="1400" b="1" dirty="0" err="1"/>
              <a:t>myid</a:t>
            </a:r>
            <a:r>
              <a:rPr lang="en-US" sz="1400" b="1" dirty="0"/>
              <a:t>").</a:t>
            </a:r>
            <a:r>
              <a:rPr lang="en-US" sz="1400" b="1" dirty="0" err="1"/>
              <a:t>selectedIndex</a:t>
            </a:r>
            <a:r>
              <a:rPr lang="en-US" sz="1400" b="1" dirty="0"/>
              <a:t>; </a:t>
            </a:r>
            <a:endParaRPr lang="el-GR" sz="1400" dirty="0"/>
          </a:p>
          <a:p>
            <a:pPr lvl="1"/>
            <a:r>
              <a:rPr lang="el-GR" sz="1400" b="1" dirty="0"/>
              <a:t>προσοχή</a:t>
            </a:r>
            <a:r>
              <a:rPr lang="el-GR" sz="1400" dirty="0"/>
              <a:t>: άλλο ο "δείκτης" και άλλο το "</a:t>
            </a:r>
            <a:r>
              <a:rPr lang="en-US" sz="1400" dirty="0"/>
              <a:t>value</a:t>
            </a:r>
            <a:r>
              <a:rPr lang="el-GR" sz="1400" dirty="0"/>
              <a:t>" που στέλνει το στοιχείο κατά την υποβολή!</a:t>
            </a:r>
          </a:p>
          <a:p>
            <a:pPr lvl="1">
              <a:buFont typeface="Wingdings" panose="05000000000000000000" pitchFamily="2" charset="2"/>
              <a:buChar char="q"/>
            </a:pPr>
            <a:r>
              <a:rPr lang="el-GR" sz="1400" dirty="0"/>
              <a:t>στοιχεία που "</a:t>
            </a:r>
            <a:r>
              <a:rPr lang="en-US" sz="1400" u="sng" dirty="0"/>
              <a:t>click</a:t>
            </a:r>
            <a:r>
              <a:rPr lang="el-GR" sz="1400" u="sng" dirty="0" err="1"/>
              <a:t>άρονται</a:t>
            </a:r>
            <a:r>
              <a:rPr lang="el-GR" sz="1400" dirty="0"/>
              <a:t>" (διαβάζουμε την τιμή του </a:t>
            </a:r>
            <a:r>
              <a:rPr lang="en-US" sz="1400" dirty="0"/>
              <a:t>checked</a:t>
            </a:r>
            <a:r>
              <a:rPr lang="el-GR" sz="1400" dirty="0"/>
              <a:t>: </a:t>
            </a:r>
            <a:r>
              <a:rPr lang="en-US" sz="1400" b="1" dirty="0"/>
              <a:t>true</a:t>
            </a:r>
            <a:r>
              <a:rPr lang="en-US" sz="1400" dirty="0"/>
              <a:t> </a:t>
            </a:r>
            <a:r>
              <a:rPr lang="el-GR" sz="1400" dirty="0"/>
              <a:t>στα </a:t>
            </a:r>
            <a:r>
              <a:rPr lang="en-US" sz="1400" dirty="0"/>
              <a:t>check</a:t>
            </a:r>
            <a:r>
              <a:rPr lang="el-GR" sz="1400" dirty="0" err="1"/>
              <a:t>αρισμένα</a:t>
            </a:r>
            <a:r>
              <a:rPr lang="el-GR" sz="1400" dirty="0"/>
              <a:t>, </a:t>
            </a:r>
            <a:r>
              <a:rPr lang="en-US" sz="1400" b="1" dirty="0"/>
              <a:t>false</a:t>
            </a:r>
            <a:r>
              <a:rPr lang="en-US" sz="1400" dirty="0"/>
              <a:t> </a:t>
            </a:r>
            <a:r>
              <a:rPr lang="el-GR" sz="1400" dirty="0"/>
              <a:t>στα μη-</a:t>
            </a:r>
            <a:r>
              <a:rPr lang="en-US" sz="1400" dirty="0"/>
              <a:t>check</a:t>
            </a:r>
            <a:r>
              <a:rPr lang="el-GR" sz="1400" dirty="0" err="1"/>
              <a:t>αρισμένα</a:t>
            </a:r>
            <a:r>
              <a:rPr lang="el-GR" sz="1400" dirty="0"/>
              <a:t>)</a:t>
            </a:r>
          </a:p>
          <a:p>
            <a:r>
              <a:rPr lang="el-GR" sz="1800" b="1" dirty="0" err="1"/>
              <a:t>var</a:t>
            </a:r>
            <a:r>
              <a:rPr lang="el-GR" sz="1800" b="1" dirty="0"/>
              <a:t> x = </a:t>
            </a:r>
            <a:r>
              <a:rPr lang="el-GR" sz="1800" b="1" dirty="0" err="1"/>
              <a:t>document.getElementById</a:t>
            </a:r>
            <a:r>
              <a:rPr lang="el-GR" sz="1800" b="1" dirty="0"/>
              <a:t>("</a:t>
            </a:r>
            <a:r>
              <a:rPr lang="el-GR" sz="1800" b="1" dirty="0" err="1"/>
              <a:t>myid</a:t>
            </a:r>
            <a:r>
              <a:rPr lang="el-GR" sz="1800" b="1" dirty="0"/>
              <a:t>").</a:t>
            </a:r>
            <a:r>
              <a:rPr lang="el-GR" sz="1800" b="1" dirty="0" err="1"/>
              <a:t>checked</a:t>
            </a:r>
            <a:r>
              <a:rPr lang="el-GR" sz="1800" b="1" dirty="0"/>
              <a:t>;</a:t>
            </a:r>
            <a:endParaRPr lang="el-GR" sz="1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82689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sz="3600" dirty="0"/>
              <a:t>Διάβασμα Φόρμας με </a:t>
            </a:r>
            <a:r>
              <a:rPr lang="en-US" sz="3600" dirty="0"/>
              <a:t>JavaScript</a:t>
            </a:r>
            <a:r>
              <a:rPr lang="el-GR" sz="3600" dirty="0"/>
              <a:t>   </a:t>
            </a:r>
            <a:r>
              <a:rPr lang="el-GR" sz="3600" dirty="0" smtClean="0"/>
              <a:t>(</a:t>
            </a:r>
            <a:r>
              <a:rPr lang="en-US" sz="3600" dirty="0" smtClean="0"/>
              <a:t>2</a:t>
            </a:r>
            <a:r>
              <a:rPr lang="el-GR" sz="3600" dirty="0" smtClean="0"/>
              <a:t>/3)</a:t>
            </a:r>
            <a:r>
              <a:rPr lang="el-GR" sz="3600" dirty="0"/>
              <a:t/>
            </a:r>
            <a:br>
              <a:rPr lang="el-GR" sz="3600" dirty="0"/>
            </a:br>
            <a:r>
              <a:rPr lang="el-GR" sz="2000" b="0" dirty="0"/>
              <a:t>(με βάση το </a:t>
            </a:r>
            <a:r>
              <a:rPr lang="en-US" sz="2000" b="0" dirty="0" smtClean="0"/>
              <a:t>name </a:t>
            </a:r>
            <a:r>
              <a:rPr lang="el-GR" sz="2000" b="0" dirty="0" smtClean="0"/>
              <a:t>του στοιχείου </a:t>
            </a:r>
            <a:r>
              <a:rPr lang="el-GR" sz="2000" b="0" dirty="0" err="1" smtClean="0"/>
              <a:t>διεπαφής</a:t>
            </a:r>
            <a:r>
              <a:rPr lang="el-GR" sz="2000" b="0" dirty="0" smtClean="0"/>
              <a:t> – </a:t>
            </a:r>
            <a:r>
              <a:rPr lang="el-GR" sz="2000" b="0" dirty="0" err="1" smtClean="0"/>
              <a:t>προσωριμένος</a:t>
            </a:r>
            <a:r>
              <a:rPr lang="el-GR" sz="2000" b="0" dirty="0" smtClean="0"/>
              <a:t> τρόπος)</a:t>
            </a:r>
            <a:endParaRPr lang="el-GR" sz="3200" b="0" dirty="0">
              <a:solidFill>
                <a:srgbClr val="0070C0"/>
              </a:solidFill>
            </a:endParaRPr>
          </a:p>
        </p:txBody>
      </p:sp>
      <p:sp>
        <p:nvSpPr>
          <p:cNvPr id="9" name="Θέση περιεχομένου 8"/>
          <p:cNvSpPr>
            <a:spLocks noGrp="1"/>
          </p:cNvSpPr>
          <p:nvPr>
            <p:ph idx="1"/>
            <p:custDataLst>
              <p:tags r:id="rId3"/>
            </p:custDataLst>
          </p:nvPr>
        </p:nvSpPr>
        <p:spPr>
          <a:xfrm>
            <a:off x="251520" y="1217674"/>
            <a:ext cx="8640960" cy="4840405"/>
          </a:xfrm>
        </p:spPr>
        <p:txBody>
          <a:bodyPr>
            <a:noAutofit/>
          </a:bodyPr>
          <a:lstStyle/>
          <a:p>
            <a:pPr lvl="0"/>
            <a:r>
              <a:rPr lang="el-GR" sz="2000" dirty="0"/>
              <a:t>Διάβασμα "περιεχομένου" </a:t>
            </a:r>
            <a:r>
              <a:rPr lang="el-GR" sz="2000" b="1" dirty="0"/>
              <a:t>με βάση το </a:t>
            </a:r>
            <a:r>
              <a:rPr lang="en-US" sz="2000" b="1" dirty="0"/>
              <a:t>name</a:t>
            </a:r>
            <a:r>
              <a:rPr lang="el-GR" sz="2000" dirty="0"/>
              <a:t> του HTML στοιχείου (έστω </a:t>
            </a:r>
            <a:r>
              <a:rPr lang="en-US" sz="2000" dirty="0"/>
              <a:t>name</a:t>
            </a:r>
            <a:r>
              <a:rPr lang="el-GR" sz="2000" dirty="0"/>
              <a:t>="</a:t>
            </a:r>
            <a:r>
              <a:rPr lang="en-US" sz="2000" dirty="0"/>
              <a:t>foo</a:t>
            </a:r>
            <a:r>
              <a:rPr lang="el-GR" sz="2000" dirty="0"/>
              <a:t>")</a:t>
            </a:r>
          </a:p>
          <a:p>
            <a:pPr lvl="1">
              <a:buFont typeface="Wingdings" panose="05000000000000000000" pitchFamily="2" charset="2"/>
              <a:buChar char="q"/>
            </a:pPr>
            <a:r>
              <a:rPr lang="el-GR" sz="1600" dirty="0"/>
              <a:t>όπως πριν αλλά αντί της </a:t>
            </a:r>
            <a:r>
              <a:rPr lang="en-US" sz="1600" dirty="0" err="1"/>
              <a:t>getElementById</a:t>
            </a:r>
            <a:r>
              <a:rPr lang="el-GR" sz="1600" dirty="0"/>
              <a:t>( ) χρησιμοποιούμε την </a:t>
            </a:r>
            <a:r>
              <a:rPr lang="en-US" sz="1600" b="1" dirty="0" err="1"/>
              <a:t>getElementByName</a:t>
            </a:r>
            <a:r>
              <a:rPr lang="el-GR" sz="1600" b="1" dirty="0"/>
              <a:t>( )</a:t>
            </a:r>
            <a:endParaRPr lang="el-GR" sz="1600" dirty="0"/>
          </a:p>
          <a:p>
            <a:pPr lvl="1">
              <a:buFont typeface="Wingdings" panose="05000000000000000000" pitchFamily="2" charset="2"/>
              <a:buChar char="q"/>
            </a:pPr>
            <a:r>
              <a:rPr lang="el-GR" sz="1600" dirty="0"/>
              <a:t>στοιχεία που συμπληρώνονται (διαβάζουμε το καταχωρημένο κείμενο):</a:t>
            </a:r>
          </a:p>
          <a:p>
            <a:pPr lvl="1"/>
            <a:r>
              <a:rPr lang="en-US" sz="1600" b="1" dirty="0" err="1"/>
              <a:t>var</a:t>
            </a:r>
            <a:r>
              <a:rPr lang="en-US" sz="1600" b="1" dirty="0"/>
              <a:t> x = </a:t>
            </a:r>
            <a:r>
              <a:rPr lang="en-US" sz="1600" b="1" dirty="0" err="1"/>
              <a:t>document.getElementByName</a:t>
            </a:r>
            <a:r>
              <a:rPr lang="en-US" sz="1600" b="1" dirty="0"/>
              <a:t>("foo").value; </a:t>
            </a:r>
            <a:endParaRPr lang="el-GR" sz="1600" dirty="0"/>
          </a:p>
          <a:p>
            <a:pPr lvl="1">
              <a:buFont typeface="Wingdings" panose="05000000000000000000" pitchFamily="2" charset="2"/>
              <a:buChar char="q"/>
            </a:pPr>
            <a:r>
              <a:rPr lang="el-GR" sz="1600" dirty="0"/>
              <a:t>στοιχεία που επιλέγονται (διαβάζουμε τον δείκτη της επιλογής – η πρώτη επιλογή έχει 0):</a:t>
            </a:r>
          </a:p>
          <a:p>
            <a:pPr lvl="1"/>
            <a:r>
              <a:rPr lang="en-US" sz="1600" b="1" dirty="0" err="1"/>
              <a:t>var</a:t>
            </a:r>
            <a:r>
              <a:rPr lang="en-US" sz="1600" b="1" dirty="0"/>
              <a:t> x = </a:t>
            </a:r>
            <a:r>
              <a:rPr lang="en-US" sz="1600" b="1" dirty="0" err="1"/>
              <a:t>document.getElementByName</a:t>
            </a:r>
            <a:r>
              <a:rPr lang="en-US" sz="1600" b="1" dirty="0"/>
              <a:t>("foo").</a:t>
            </a:r>
            <a:r>
              <a:rPr lang="en-US" sz="1600" b="1" dirty="0" err="1"/>
              <a:t>selectedIndex</a:t>
            </a:r>
            <a:r>
              <a:rPr lang="en-US" sz="1600" b="1" dirty="0"/>
              <a:t>; </a:t>
            </a:r>
            <a:endParaRPr lang="el-GR" sz="1600" dirty="0"/>
          </a:p>
          <a:p>
            <a:pPr lvl="1"/>
            <a:r>
              <a:rPr lang="el-GR" sz="1600" b="1" dirty="0"/>
              <a:t>προσοχή</a:t>
            </a:r>
            <a:r>
              <a:rPr lang="el-GR" sz="1600" dirty="0"/>
              <a:t>: άλλο ο "δείκτης" και άλλο το "</a:t>
            </a:r>
            <a:r>
              <a:rPr lang="en-US" sz="1600" dirty="0"/>
              <a:t>value</a:t>
            </a:r>
            <a:r>
              <a:rPr lang="el-GR" sz="1600" dirty="0"/>
              <a:t>" που στέλνει το στοιχείο κατά την υποβολή!</a:t>
            </a:r>
          </a:p>
          <a:p>
            <a:pPr lvl="1">
              <a:buFont typeface="Wingdings" panose="05000000000000000000" pitchFamily="2" charset="2"/>
              <a:buChar char="q"/>
            </a:pPr>
            <a:r>
              <a:rPr lang="el-GR" sz="1600" dirty="0"/>
              <a:t>στοιχεία που "</a:t>
            </a:r>
            <a:r>
              <a:rPr lang="en-US" sz="1600" dirty="0"/>
              <a:t>click</a:t>
            </a:r>
            <a:r>
              <a:rPr lang="el-GR" sz="1600" dirty="0" err="1"/>
              <a:t>άρονται</a:t>
            </a:r>
            <a:r>
              <a:rPr lang="el-GR" sz="1600" dirty="0"/>
              <a:t>" (διαβάζουμε την τιμή του </a:t>
            </a:r>
            <a:r>
              <a:rPr lang="en-US" sz="1600" dirty="0"/>
              <a:t>checked</a:t>
            </a:r>
            <a:r>
              <a:rPr lang="el-GR" sz="1600" dirty="0"/>
              <a:t>: </a:t>
            </a:r>
            <a:r>
              <a:rPr lang="en-US" sz="1600" b="1" dirty="0"/>
              <a:t>true</a:t>
            </a:r>
            <a:r>
              <a:rPr lang="en-US" sz="1600" dirty="0"/>
              <a:t> </a:t>
            </a:r>
            <a:r>
              <a:rPr lang="el-GR" sz="1600" dirty="0"/>
              <a:t>στα </a:t>
            </a:r>
            <a:r>
              <a:rPr lang="en-US" sz="1600" dirty="0"/>
              <a:t>check</a:t>
            </a:r>
            <a:r>
              <a:rPr lang="el-GR" sz="1600" dirty="0" err="1"/>
              <a:t>αρισμένα</a:t>
            </a:r>
            <a:r>
              <a:rPr lang="el-GR" sz="1600" dirty="0"/>
              <a:t>, </a:t>
            </a:r>
            <a:r>
              <a:rPr lang="en-US" sz="1600" b="1" dirty="0"/>
              <a:t>false</a:t>
            </a:r>
            <a:r>
              <a:rPr lang="en-US" sz="1600" dirty="0"/>
              <a:t> </a:t>
            </a:r>
            <a:r>
              <a:rPr lang="el-GR" sz="1600" dirty="0"/>
              <a:t>στα μη-</a:t>
            </a:r>
            <a:r>
              <a:rPr lang="en-US" sz="1600" dirty="0"/>
              <a:t>check</a:t>
            </a:r>
            <a:r>
              <a:rPr lang="el-GR" sz="1600" dirty="0" err="1"/>
              <a:t>αρισμένα</a:t>
            </a:r>
            <a:r>
              <a:rPr lang="el-GR" sz="1600" dirty="0"/>
              <a:t>)</a:t>
            </a:r>
          </a:p>
          <a:p>
            <a:pPr lvl="1"/>
            <a:r>
              <a:rPr lang="en-US" sz="1600" b="1" dirty="0" err="1"/>
              <a:t>var</a:t>
            </a:r>
            <a:r>
              <a:rPr lang="en-US" sz="1600" b="1" dirty="0"/>
              <a:t> x = </a:t>
            </a:r>
            <a:r>
              <a:rPr lang="en-US" sz="1600" b="1" dirty="0" err="1"/>
              <a:t>document.getElementByName</a:t>
            </a:r>
            <a:r>
              <a:rPr lang="en-US" sz="1600" b="1" dirty="0"/>
              <a:t>("foo").checked; </a:t>
            </a: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244784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sz="3600" dirty="0"/>
              <a:t>Διάβασμα Φόρμας με </a:t>
            </a:r>
            <a:r>
              <a:rPr lang="en-US" sz="3600" dirty="0"/>
              <a:t>JavaScript</a:t>
            </a:r>
            <a:r>
              <a:rPr lang="el-GR" sz="3600" dirty="0"/>
              <a:t>   </a:t>
            </a:r>
            <a:r>
              <a:rPr lang="el-GR" sz="3600" dirty="0" smtClean="0"/>
              <a:t>(3/3)</a:t>
            </a:r>
            <a:r>
              <a:rPr lang="el-GR" sz="3600" dirty="0"/>
              <a:t/>
            </a:r>
            <a:br>
              <a:rPr lang="el-GR" sz="3600" dirty="0"/>
            </a:br>
            <a:r>
              <a:rPr lang="el-GR" sz="2000" b="0" dirty="0"/>
              <a:t>(με βάση το </a:t>
            </a:r>
            <a:r>
              <a:rPr lang="en-US" sz="2000" b="0" dirty="0" smtClean="0"/>
              <a:t>name </a:t>
            </a:r>
            <a:r>
              <a:rPr lang="el-GR" sz="2000" b="0" dirty="0" smtClean="0"/>
              <a:t>του στοιχείου </a:t>
            </a:r>
            <a:r>
              <a:rPr lang="el-GR" sz="2000" b="0" dirty="0" err="1" smtClean="0"/>
              <a:t>διεπαφής</a:t>
            </a:r>
            <a:r>
              <a:rPr lang="el-GR" sz="2000" b="0" dirty="0" smtClean="0"/>
              <a:t> – </a:t>
            </a:r>
            <a:r>
              <a:rPr lang="el-GR" sz="2000" b="0" dirty="0" err="1" smtClean="0"/>
              <a:t>προσωριμένος</a:t>
            </a:r>
            <a:r>
              <a:rPr lang="el-GR" sz="2000" b="0" dirty="0" smtClean="0"/>
              <a:t> τρόπος)</a:t>
            </a:r>
            <a:endParaRPr lang="el-GR" sz="3200" b="0" dirty="0">
              <a:solidFill>
                <a:srgbClr val="0070C0"/>
              </a:solidFill>
            </a:endParaRPr>
          </a:p>
        </p:txBody>
      </p:sp>
      <p:sp>
        <p:nvSpPr>
          <p:cNvPr id="9" name="Θέση περιεχομένου 8"/>
          <p:cNvSpPr>
            <a:spLocks noGrp="1"/>
          </p:cNvSpPr>
          <p:nvPr>
            <p:ph idx="1"/>
            <p:custDataLst>
              <p:tags r:id="rId3"/>
            </p:custDataLst>
          </p:nvPr>
        </p:nvSpPr>
        <p:spPr>
          <a:xfrm>
            <a:off x="0" y="1217674"/>
            <a:ext cx="9144000" cy="4840405"/>
          </a:xfrm>
        </p:spPr>
        <p:txBody>
          <a:bodyPr>
            <a:noAutofit/>
          </a:bodyPr>
          <a:lstStyle/>
          <a:p>
            <a:pPr lvl="0"/>
            <a:r>
              <a:rPr lang="el-GR" sz="2400" dirty="0" smtClean="0"/>
              <a:t>Διάβασμα </a:t>
            </a:r>
            <a:r>
              <a:rPr lang="el-GR" sz="2400" dirty="0"/>
              <a:t>"περιεχομένου" </a:t>
            </a:r>
            <a:r>
              <a:rPr lang="el-GR" sz="2400" b="1" dirty="0"/>
              <a:t>με βάση τον πίνακα φορμών</a:t>
            </a:r>
            <a:r>
              <a:rPr lang="el-GR" sz="2400" dirty="0"/>
              <a:t> του </a:t>
            </a:r>
            <a:r>
              <a:rPr lang="en-US" sz="2400" dirty="0"/>
              <a:t>DOM</a:t>
            </a:r>
            <a:r>
              <a:rPr lang="el-GR" sz="2400" dirty="0"/>
              <a:t> (παλιός τρόπος):</a:t>
            </a:r>
          </a:p>
          <a:p>
            <a:pPr lvl="1">
              <a:buFont typeface="Wingdings" panose="05000000000000000000" pitchFamily="2" charset="2"/>
              <a:buChar char="q"/>
            </a:pPr>
            <a:r>
              <a:rPr lang="el-GR" sz="1800" dirty="0"/>
              <a:t>όπως πριν αλλά αντί της </a:t>
            </a:r>
            <a:r>
              <a:rPr lang="en-US" sz="1800" dirty="0" err="1"/>
              <a:t>getElementById</a:t>
            </a:r>
            <a:r>
              <a:rPr lang="el-GR" sz="1800" dirty="0"/>
              <a:t>( ) </a:t>
            </a:r>
            <a:r>
              <a:rPr lang="el-GR" sz="1800" dirty="0" smtClean="0"/>
              <a:t>βάζουμε </a:t>
            </a:r>
            <a:r>
              <a:rPr lang="en-US" sz="1800" b="1" dirty="0" smtClean="0"/>
              <a:t>forms</a:t>
            </a:r>
            <a:r>
              <a:rPr lang="el-GR" sz="1800" b="1" dirty="0"/>
              <a:t>["</a:t>
            </a:r>
            <a:r>
              <a:rPr lang="en-US" sz="1800" b="1" dirty="0"/>
              <a:t>form</a:t>
            </a:r>
            <a:r>
              <a:rPr lang="el-GR" sz="1800" b="1" dirty="0"/>
              <a:t>1</a:t>
            </a:r>
            <a:r>
              <a:rPr lang="el-GR" sz="1800" b="1" dirty="0" smtClean="0"/>
              <a:t>"] ["</a:t>
            </a:r>
            <a:r>
              <a:rPr lang="en-US" sz="1800" b="1" dirty="0" err="1"/>
              <a:t>elementName</a:t>
            </a:r>
            <a:r>
              <a:rPr lang="el-GR" sz="1800" b="1" dirty="0"/>
              <a:t>"]</a:t>
            </a:r>
            <a:endParaRPr lang="el-GR" sz="1800" dirty="0"/>
          </a:p>
          <a:p>
            <a:pPr lvl="1"/>
            <a:r>
              <a:rPr lang="en-US" sz="1800" b="1" dirty="0"/>
              <a:t>form</a:t>
            </a:r>
            <a:r>
              <a:rPr lang="el-GR" sz="1800" b="1" dirty="0"/>
              <a:t>1</a:t>
            </a:r>
            <a:r>
              <a:rPr lang="el-GR" sz="1800" dirty="0"/>
              <a:t> είναι το </a:t>
            </a:r>
            <a:r>
              <a:rPr lang="en-US" sz="1800" dirty="0"/>
              <a:t>name </a:t>
            </a:r>
            <a:r>
              <a:rPr lang="el-GR" sz="1800" dirty="0"/>
              <a:t>της φόρμας (εδώ είναι παράδειγμα)</a:t>
            </a:r>
          </a:p>
          <a:p>
            <a:pPr lvl="1"/>
            <a:r>
              <a:rPr lang="en-US" sz="1800" b="1" dirty="0" err="1"/>
              <a:t>elementName</a:t>
            </a:r>
            <a:r>
              <a:rPr lang="el-GR" sz="1800" dirty="0"/>
              <a:t> είναι το </a:t>
            </a:r>
            <a:r>
              <a:rPr lang="en-US" sz="1800" dirty="0"/>
              <a:t>name </a:t>
            </a:r>
            <a:r>
              <a:rPr lang="el-GR" sz="1800" dirty="0"/>
              <a:t>του στοιχείου </a:t>
            </a:r>
            <a:r>
              <a:rPr lang="el-GR" sz="1800" dirty="0" err="1"/>
              <a:t>διεπαφής</a:t>
            </a:r>
            <a:r>
              <a:rPr lang="el-GR" sz="1800" dirty="0"/>
              <a:t> (εδώ είναι παράδειγμα)</a:t>
            </a:r>
          </a:p>
          <a:p>
            <a:pPr lvl="1">
              <a:buFont typeface="Wingdings" panose="05000000000000000000" pitchFamily="2" charset="2"/>
              <a:buChar char="q"/>
            </a:pPr>
            <a:r>
              <a:rPr lang="el-GR" sz="1800" dirty="0"/>
              <a:t>Τα προηγούμενα 3 παραδείγματα σε αυτή την εκδοχή θα είναι αντίστοιχα:</a:t>
            </a:r>
          </a:p>
          <a:p>
            <a:pPr lvl="1"/>
            <a:r>
              <a:rPr lang="en-US" sz="1800" b="1" dirty="0" err="1"/>
              <a:t>var</a:t>
            </a:r>
            <a:r>
              <a:rPr lang="en-US" sz="1800" b="1" dirty="0"/>
              <a:t> x = </a:t>
            </a:r>
            <a:r>
              <a:rPr lang="en-US" sz="1800" b="1" dirty="0" err="1"/>
              <a:t>document.forms</a:t>
            </a:r>
            <a:r>
              <a:rPr lang="en-US" sz="1800" b="1" dirty="0"/>
              <a:t>["form1"]["foo"].value;</a:t>
            </a:r>
            <a:endParaRPr lang="el-GR" sz="1800" dirty="0"/>
          </a:p>
          <a:p>
            <a:pPr lvl="1"/>
            <a:r>
              <a:rPr lang="en-US" sz="1800" b="1" dirty="0" err="1"/>
              <a:t>var</a:t>
            </a:r>
            <a:r>
              <a:rPr lang="en-US" sz="1800" b="1" dirty="0"/>
              <a:t> x = </a:t>
            </a:r>
            <a:r>
              <a:rPr lang="en-US" sz="1800" b="1" dirty="0" err="1"/>
              <a:t>document.forms</a:t>
            </a:r>
            <a:r>
              <a:rPr lang="en-US" sz="1800" b="1" dirty="0"/>
              <a:t>["form1"]["foo"].</a:t>
            </a:r>
            <a:r>
              <a:rPr lang="en-US" sz="1800" b="1" dirty="0" err="1"/>
              <a:t>selectedIndex</a:t>
            </a:r>
            <a:r>
              <a:rPr lang="en-US" sz="1800" b="1" dirty="0"/>
              <a:t>;</a:t>
            </a:r>
            <a:endParaRPr lang="el-GR" sz="1800" dirty="0"/>
          </a:p>
          <a:p>
            <a:pPr lvl="1"/>
            <a:r>
              <a:rPr lang="en-US" sz="1800" b="1" dirty="0" err="1"/>
              <a:t>var</a:t>
            </a:r>
            <a:r>
              <a:rPr lang="en-US" sz="1800" b="1" dirty="0"/>
              <a:t> x = </a:t>
            </a:r>
            <a:r>
              <a:rPr lang="en-US" sz="1800" b="1" dirty="0" err="1"/>
              <a:t>document.forms</a:t>
            </a:r>
            <a:r>
              <a:rPr lang="en-US" sz="1800" b="1" dirty="0"/>
              <a:t>["form1"]["foo"].checked;</a:t>
            </a:r>
            <a:endParaRPr lang="el-GR" sz="1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5602203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8/7/2014 11:14:1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12,6,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11,12,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9,7,6,1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9,3,6,1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9,4,2,6,1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10,4,6,1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10,7,6,1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48C9A63-73BC-4F72-BD39-FD859A0DC72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1362</TotalTime>
  <Words>1260</Words>
  <Application>Microsoft Office PowerPoint</Application>
  <PresentationFormat>Προβολή στην οθόνη (4:3)</PresentationFormat>
  <Paragraphs>186</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Calibri</vt:lpstr>
      <vt:lpstr>Courier New</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Επικύρωση Φόρμας στον Client (Client Side Form Validation) Βασικές Έννοιες</vt:lpstr>
      <vt:lpstr>Διάβασμα Φόρμας με JavaScript   (1/3) (με βάση το id του στοιχείου διεπαφής)</vt:lpstr>
      <vt:lpstr>Διάβασμα Φόρμας με JavaScript   (2/3) (με βάση το name του στοιχείου διεπαφής – προσωριμένος τρόπος)</vt:lpstr>
      <vt:lpstr>Διάβασμα Φόρμας με JavaScript   (3/3) (με βάση το name του στοιχείου διεπαφής – προσωριμένος τρόπος)</vt:lpstr>
      <vt:lpstr>Χρήσιμα σε JavaScript </vt:lpstr>
      <vt:lpstr>Παράθυρα Μηνυμάτων pop up boxes</vt:lpstr>
      <vt:lpstr>Regular Expressions (Κανονικές Εκφράσεις)</vt:lpstr>
      <vt:lpstr>Αποσφαλμάτωση JavaScript</vt:lpstr>
      <vt:lpstr>Internet Explorer v.11</vt:lpstr>
      <vt:lpstr>Internet Explorer v.10</vt:lpstr>
      <vt:lpstr>Firefox v.28 (με Firebug v.1.12.7)</vt:lpstr>
      <vt:lpstr>Chrome v.33</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63</cp:revision>
  <dcterms:created xsi:type="dcterms:W3CDTF">2014-05-12T06:36:11Z</dcterms:created>
  <dcterms:modified xsi:type="dcterms:W3CDTF">2015-03-09T07:29:04Z</dcterms:modified>
</cp:coreProperties>
</file>