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1"/>
  </p:notesMasterIdLst>
  <p:sldIdLst>
    <p:sldId id="257" r:id="rId3"/>
    <p:sldId id="258" r:id="rId4"/>
    <p:sldId id="259" r:id="rId5"/>
    <p:sldId id="260" r:id="rId6"/>
    <p:sldId id="275"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custDataLst>
    <p:tags r:id="rId2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9322BE-AF6E-4040-8CED-89845B526E65}" type="datetimeFigureOut">
              <a:rPr lang="el-GR" smtClean="0"/>
              <a:t>6/11/2013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EF8EF5-71EE-4574-A58D-7942C0655558}" type="slidenum">
              <a:rPr lang="el-GR" smtClean="0"/>
              <a:t>‹#›</a:t>
            </a:fld>
            <a:endParaRPr lang="el-GR"/>
          </a:p>
        </p:txBody>
      </p:sp>
    </p:spTree>
    <p:extLst>
      <p:ext uri="{BB962C8B-B14F-4D97-AF65-F5344CB8AC3E}">
        <p14:creationId xmlns:p14="http://schemas.microsoft.com/office/powerpoint/2010/main" val="3524355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A24940E-714A-4C30-A44D-438BA06F956C}"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Κατασκευαστές</a:t>
            </a:r>
            <a:endParaRPr lang="el-GR"/>
          </a:p>
        </p:txBody>
      </p:sp>
      <p:sp>
        <p:nvSpPr>
          <p:cNvPr id="6" name="Θέση αριθμού διαφάνειας 5"/>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3407059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90258F6-CEB0-44AD-A6DC-BE2E9EFE463D}"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Κατασκευαστές</a:t>
            </a:r>
            <a:endParaRPr lang="el-GR"/>
          </a:p>
        </p:txBody>
      </p:sp>
      <p:sp>
        <p:nvSpPr>
          <p:cNvPr id="6" name="Θέση αριθμού διαφάνειας 5"/>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59552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A58A3F5-39A2-440B-9C59-68EF013A6015}"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Κατασκευαστές</a:t>
            </a:r>
            <a:endParaRPr lang="el-GR"/>
          </a:p>
        </p:txBody>
      </p:sp>
      <p:sp>
        <p:nvSpPr>
          <p:cNvPr id="6" name="Θέση αριθμού διαφάνειας 5"/>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450441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9681393-396B-47BB-9E9F-EC4C295D17C9}"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Κατασκευαστές</a:t>
            </a:r>
            <a:endParaRPr lang="el-GR"/>
          </a:p>
        </p:txBody>
      </p:sp>
      <p:sp>
        <p:nvSpPr>
          <p:cNvPr id="6" name="Θέση αριθμού διαφάνειας 5"/>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3167052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71101E4B-7BB3-4C09-BAC2-6129C34F4FF6}"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Κατασκευαστές</a:t>
            </a:r>
            <a:endParaRPr lang="el-GR"/>
          </a:p>
        </p:txBody>
      </p:sp>
      <p:sp>
        <p:nvSpPr>
          <p:cNvPr id="6" name="Θέση αριθμού διαφάνειας 5"/>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3583990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E0494C91-2DDE-4CCE-A020-84C9972A5713}"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Κατασκευαστές</a:t>
            </a:r>
            <a:endParaRPr lang="el-GR"/>
          </a:p>
        </p:txBody>
      </p:sp>
      <p:sp>
        <p:nvSpPr>
          <p:cNvPr id="7" name="Θέση αριθμού διαφάνειας 6"/>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479760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E390D42D-AAB1-4818-A163-01BEFD17E46D}" type="datetime1">
              <a:rPr lang="el-GR" smtClean="0"/>
              <a:t>6/11/2013</a:t>
            </a:fld>
            <a:endParaRPr lang="el-GR"/>
          </a:p>
        </p:txBody>
      </p:sp>
      <p:sp>
        <p:nvSpPr>
          <p:cNvPr id="8" name="Θέση υποσέλιδου 7"/>
          <p:cNvSpPr>
            <a:spLocks noGrp="1"/>
          </p:cNvSpPr>
          <p:nvPr>
            <p:ph type="ftr" sz="quarter" idx="11"/>
          </p:nvPr>
        </p:nvSpPr>
        <p:spPr/>
        <p:txBody>
          <a:bodyPr/>
          <a:lstStyle/>
          <a:p>
            <a:r>
              <a:rPr lang="el-GR" smtClean="0"/>
              <a:t>Κατασκευαστές</a:t>
            </a:r>
            <a:endParaRPr lang="el-GR"/>
          </a:p>
        </p:txBody>
      </p:sp>
      <p:sp>
        <p:nvSpPr>
          <p:cNvPr id="9" name="Θέση αριθμού διαφάνειας 8"/>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2850974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22299B13-D10E-4969-A583-8E6AED1C336A}" type="datetime1">
              <a:rPr lang="el-GR" smtClean="0"/>
              <a:t>6/11/2013</a:t>
            </a:fld>
            <a:endParaRPr lang="el-GR"/>
          </a:p>
        </p:txBody>
      </p:sp>
      <p:sp>
        <p:nvSpPr>
          <p:cNvPr id="4" name="Θέση υποσέλιδου 3"/>
          <p:cNvSpPr>
            <a:spLocks noGrp="1"/>
          </p:cNvSpPr>
          <p:nvPr>
            <p:ph type="ftr" sz="quarter" idx="11"/>
          </p:nvPr>
        </p:nvSpPr>
        <p:spPr/>
        <p:txBody>
          <a:bodyPr/>
          <a:lstStyle/>
          <a:p>
            <a:r>
              <a:rPr lang="el-GR" smtClean="0"/>
              <a:t>Κατασκευαστές</a:t>
            </a:r>
            <a:endParaRPr lang="el-GR"/>
          </a:p>
        </p:txBody>
      </p:sp>
      <p:sp>
        <p:nvSpPr>
          <p:cNvPr id="5" name="Θέση αριθμού διαφάνειας 4"/>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1219666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6C5730C-1913-423B-A8BD-8BBCBCC0D131}" type="datetime1">
              <a:rPr lang="el-GR" smtClean="0"/>
              <a:t>6/11/2013</a:t>
            </a:fld>
            <a:endParaRPr lang="el-GR"/>
          </a:p>
        </p:txBody>
      </p:sp>
      <p:sp>
        <p:nvSpPr>
          <p:cNvPr id="3" name="Θέση υποσέλιδου 2"/>
          <p:cNvSpPr>
            <a:spLocks noGrp="1"/>
          </p:cNvSpPr>
          <p:nvPr>
            <p:ph type="ftr" sz="quarter" idx="11"/>
          </p:nvPr>
        </p:nvSpPr>
        <p:spPr/>
        <p:txBody>
          <a:bodyPr/>
          <a:lstStyle/>
          <a:p>
            <a:r>
              <a:rPr lang="el-GR" smtClean="0"/>
              <a:t>Κατασκευαστές</a:t>
            </a:r>
            <a:endParaRPr lang="el-GR"/>
          </a:p>
        </p:txBody>
      </p:sp>
      <p:sp>
        <p:nvSpPr>
          <p:cNvPr id="4" name="Θέση αριθμού διαφάνειας 3"/>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3057990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0DA8650-F1B3-4EC1-AD24-F43CBB74694A}"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Κατασκευαστές</a:t>
            </a:r>
            <a:endParaRPr lang="el-GR"/>
          </a:p>
        </p:txBody>
      </p:sp>
      <p:sp>
        <p:nvSpPr>
          <p:cNvPr id="7" name="Θέση αριθμού διαφάνειας 6"/>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1072421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249268A-D834-43CC-ABCF-8A6EF80A3B27}"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Κατασκευαστές</a:t>
            </a:r>
            <a:endParaRPr lang="el-GR"/>
          </a:p>
        </p:txBody>
      </p:sp>
      <p:sp>
        <p:nvSpPr>
          <p:cNvPr id="7" name="Θέση αριθμού διαφάνειας 6"/>
          <p:cNvSpPr>
            <a:spLocks noGrp="1"/>
          </p:cNvSpPr>
          <p:nvPr>
            <p:ph type="sldNum" sz="quarter" idx="12"/>
          </p:nvPr>
        </p:nvSpPr>
        <p:spPr/>
        <p:txBody>
          <a:bodyPr/>
          <a:lstStyle/>
          <a:p>
            <a:fld id="{1DF5B5FD-D108-4DD4-87C8-5C9CD48046D8}" type="slidenum">
              <a:rPr lang="el-GR" smtClean="0"/>
              <a:t>‹#›</a:t>
            </a:fld>
            <a:endParaRPr lang="el-GR"/>
          </a:p>
        </p:txBody>
      </p:sp>
    </p:spTree>
    <p:extLst>
      <p:ext uri="{BB962C8B-B14F-4D97-AF65-F5344CB8AC3E}">
        <p14:creationId xmlns:p14="http://schemas.microsoft.com/office/powerpoint/2010/main" val="903784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555AF-41A7-4F60-87D9-75843C9BD1F1}" type="datetime1">
              <a:rPr lang="el-GR" smtClean="0"/>
              <a:t>6/11/2013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Κατασκευαστές</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F5B5FD-D108-4DD4-87C8-5C9CD48046D8}" type="slidenum">
              <a:rPr lang="el-GR" smtClean="0"/>
              <a:t>‹#›</a:t>
            </a:fld>
            <a:endParaRPr lang="el-GR"/>
          </a:p>
        </p:txBody>
      </p:sp>
    </p:spTree>
    <p:extLst>
      <p:ext uri="{BB962C8B-B14F-4D97-AF65-F5344CB8AC3E}">
        <p14:creationId xmlns:p14="http://schemas.microsoft.com/office/powerpoint/2010/main" val="3429715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18.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 Target="slide10.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1.xml"/><Relationship Id="rId5" Type="http://schemas.microsoft.com/office/2007/relationships/hdphoto" Target="../media/hdphoto1.wdp"/><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Αντικειμενοστραφής Προγραμματισμός Ι</a:t>
            </a:r>
            <a:endParaRPr lang="el-GR" dirty="0"/>
          </a:p>
        </p:txBody>
      </p:sp>
      <p:sp>
        <p:nvSpPr>
          <p:cNvPr id="3" name="Θέση περιεχομένου 2"/>
          <p:cNvSpPr>
            <a:spLocks noGrp="1"/>
          </p:cNvSpPr>
          <p:nvPr>
            <p:ph type="subTitle" idx="1"/>
          </p:nvPr>
        </p:nvSpPr>
        <p:spPr>
          <a:xfrm>
            <a:off x="1043608" y="3284984"/>
            <a:ext cx="7128791" cy="2232248"/>
          </a:xfrm>
        </p:spPr>
        <p:txBody>
          <a:bodyPr>
            <a:normAutofit/>
          </a:bodyPr>
          <a:lstStyle/>
          <a:p>
            <a:pPr lvl="0">
              <a:spcBef>
                <a:spcPts val="0"/>
              </a:spcBef>
              <a:defRPr/>
            </a:pPr>
            <a:r>
              <a:rPr lang="el-GR" sz="2800" b="1" dirty="0">
                <a:solidFill>
                  <a:prstClr val="black"/>
                </a:solidFill>
                <a:cs typeface="Arial" charset="0"/>
              </a:rPr>
              <a:t>Ενότητα 8</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Κατασκευαστές</a:t>
            </a:r>
            <a:r>
              <a:rPr lang="en-US" sz="2800" dirty="0" smtClean="0">
                <a:solidFill>
                  <a:prstClr val="black"/>
                </a:solidFill>
                <a:cs typeface="Arial" charset="0"/>
              </a:rPr>
              <a:t>.</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44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Νικόλαος Θ </a:t>
            </a:r>
            <a:r>
              <a:rPr lang="el-GR" sz="2800" dirty="0" err="1" smtClean="0">
                <a:solidFill>
                  <a:prstClr val="black"/>
                </a:solidFill>
                <a:cs typeface="Arial" charset="0"/>
              </a:rPr>
              <a:t>Λιόλιος</a:t>
            </a:r>
            <a:r>
              <a:rPr lang="el-GR" sz="2800" dirty="0" smtClean="0">
                <a:solidFill>
                  <a:prstClr val="black"/>
                </a:solidFill>
                <a:cs typeface="Arial" charset="0"/>
              </a:rPr>
              <a:t>, </a:t>
            </a:r>
            <a:r>
              <a:rPr lang="el-GR" sz="2800" dirty="0" smtClean="0">
                <a:solidFill>
                  <a:prstClr val="black"/>
                </a:solidFill>
                <a:cs typeface="Arial" charset="0"/>
              </a:rPr>
              <a:t>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5818544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Παράδειγμα </a:t>
            </a:r>
            <a:r>
              <a:rPr lang="en-US" b="1" dirty="0" smtClean="0"/>
              <a:t>1 </a:t>
            </a:r>
            <a:r>
              <a:rPr lang="el-GR" b="1" dirty="0" smtClean="0"/>
              <a:t>με κλάση (1 από 5)</a:t>
            </a:r>
            <a:endParaRPr lang="el-GR" b="1" dirty="0"/>
          </a:p>
        </p:txBody>
      </p:sp>
      <p:sp>
        <p:nvSpPr>
          <p:cNvPr id="3" name="Θέση περιεχομένου 1"/>
          <p:cNvSpPr>
            <a:spLocks noGrp="1"/>
          </p:cNvSpPr>
          <p:nvPr>
            <p:ph idx="1"/>
          </p:nvPr>
        </p:nvSpPr>
        <p:spPr/>
        <p:txBody>
          <a:bodyPr>
            <a:normAutofit fontScale="92500" lnSpcReduction="20000"/>
          </a:bodyPr>
          <a:lstStyle/>
          <a:p>
            <a:pPr marL="514350" indent="-457200" fontAlgn="base">
              <a:spcBef>
                <a:spcPct val="0"/>
              </a:spcBef>
              <a:spcAft>
                <a:spcPct val="0"/>
              </a:spcAft>
              <a:buClr>
                <a:schemeClr val="tx1">
                  <a:lumMod val="65000"/>
                  <a:lumOff val="35000"/>
                </a:schemeClr>
              </a:buClr>
              <a:buSzPct val="120000"/>
              <a:buFont typeface="Wingdings" panose="05000000000000000000" pitchFamily="2" charset="2"/>
              <a:buChar char="§"/>
            </a:pPr>
            <a:r>
              <a:rPr lang="el-GR" altLang="el-GR" sz="3000" dirty="0" smtClean="0">
                <a:solidFill>
                  <a:srgbClr val="000000"/>
                </a:solidFill>
              </a:rPr>
              <a:t>Δημιουργήστε μία κλάση αντικειμένων </a:t>
            </a:r>
            <a:r>
              <a:rPr lang="en-US" altLang="el-GR" sz="3000" dirty="0" smtClean="0">
                <a:solidFill>
                  <a:srgbClr val="000000"/>
                </a:solidFill>
              </a:rPr>
              <a:t>Point</a:t>
            </a:r>
            <a:r>
              <a:rPr lang="el-GR" altLang="el-GR" sz="3000" dirty="0" smtClean="0">
                <a:solidFill>
                  <a:srgbClr val="000000"/>
                </a:solidFill>
              </a:rPr>
              <a:t>, η οποία να περιγράφει σημεία στο επίπεδο. Να περιλαμβάνει μία μέθοδο κατασκευής, τις μεθόδους πρόσβασης στις συντεταγμένες x και y του σημείου, μία μέθοδο ελέγχου ισότητας δύο αντικειμένων, και μία μέθοδο εκτύπωσης ενός αντικειμένου. Στη συνέχεια, γράψτε ένα πρόγραμμα στο οποίο να χρησιμοποιήσετε την κλάση που φτιάξατε, και να δημιουργήσετε δύο σημεία στο επίπεδο. Με την βοήθεια των δύο αυτών σημείων, να ελέγξετε την κλάση των αντικειμένων που δημιουργήσατε.</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10</a:t>
            </a:fld>
            <a:endParaRPr lang="el-GR" sz="1400" dirty="0">
              <a:solidFill>
                <a:schemeClr val="tx1"/>
              </a:solidFill>
            </a:endParaRPr>
          </a:p>
        </p:txBody>
      </p:sp>
    </p:spTree>
    <p:extLst>
      <p:ext uri="{BB962C8B-B14F-4D97-AF65-F5344CB8AC3E}">
        <p14:creationId xmlns:p14="http://schemas.microsoft.com/office/powerpoint/2010/main" val="2679784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Παράδειγμα </a:t>
            </a:r>
            <a:r>
              <a:rPr lang="el-GR" b="1" dirty="0" smtClean="0">
                <a:solidFill>
                  <a:prstClr val="black"/>
                </a:solidFill>
              </a:rPr>
              <a:t>1 με </a:t>
            </a:r>
            <a:r>
              <a:rPr lang="el-GR" b="1" dirty="0">
                <a:solidFill>
                  <a:prstClr val="black"/>
                </a:solidFill>
              </a:rPr>
              <a:t>κλάση </a:t>
            </a:r>
            <a:r>
              <a:rPr lang="el-GR" b="1" dirty="0" smtClean="0">
                <a:solidFill>
                  <a:prstClr val="black"/>
                </a:solidFill>
              </a:rPr>
              <a:t>(2 </a:t>
            </a:r>
            <a:r>
              <a:rPr lang="el-GR" b="1" dirty="0">
                <a:solidFill>
                  <a:prstClr val="black"/>
                </a:solidFill>
              </a:rPr>
              <a:t>από </a:t>
            </a:r>
            <a:r>
              <a:rPr lang="el-GR" b="1" dirty="0" smtClean="0">
                <a:solidFill>
                  <a:prstClr val="black"/>
                </a:solidFill>
              </a:rPr>
              <a:t>5)</a:t>
            </a:r>
            <a:endParaRPr lang="el-GR" dirty="0"/>
          </a:p>
        </p:txBody>
      </p:sp>
      <p:sp>
        <p:nvSpPr>
          <p:cNvPr id="3" name="Θέση περιεχομένου 1" descr="Πρόγραμμα: Public class point. Enter, άγκιστρο. Enter, / /, συντεταγμένες x και y του σημείου. Enter, private double x, κόμμα y, ερωτηματικό. Enter, / /, μέθοδος κατασκευής constructor. Enter, public point, παρένθεση double a, κόμμα double b, κλείσιμο παρένθεσης. Enter, άγκιστρο. Enter, x = a, ερωτηματικό. Enter, y = b, ερωτηματικό. Enter, κλείσιμο αγκίστρου. Enter, / /, μέθοδος πρόσβασης στη συντεταγμένη x, accessor method. Enter, public double x, άνοιγμα κλείσιμο παρένθεσης. Enter, άγκιστρο. Enter, return x, ερωτηματικό. Enter, κλείσιμο αγκίστρου.&#10;"/>
          <p:cNvSpPr>
            <a:spLocks noGrp="1"/>
          </p:cNvSpPr>
          <p:nvPr>
            <p:ph idx="1"/>
            <p:custDataLst>
              <p:tags r:id="rId1"/>
            </p:custDataLst>
          </p:nvPr>
        </p:nvSpPr>
        <p:spPr>
          <a:xfrm>
            <a:off x="323528" y="1484784"/>
            <a:ext cx="8568952" cy="4824536"/>
          </a:xfrm>
        </p:spPr>
        <p:txBody>
          <a:bodyPr>
            <a:normAutofit fontScale="92500" lnSpcReduction="10000"/>
          </a:bodyPr>
          <a:lstStyle/>
          <a:p>
            <a:pPr marL="0" indent="0">
              <a:spcBef>
                <a:spcPts val="0"/>
              </a:spcBef>
              <a:buNone/>
            </a:pPr>
            <a:r>
              <a:rPr lang="en-US" sz="2200" spc="200" dirty="0"/>
              <a:t>public</a:t>
            </a:r>
            <a:r>
              <a:rPr lang="en-US" sz="2200" spc="600" dirty="0"/>
              <a:t> </a:t>
            </a:r>
            <a:r>
              <a:rPr lang="en-US" sz="2200" spc="200" dirty="0"/>
              <a:t>class</a:t>
            </a:r>
            <a:r>
              <a:rPr lang="en-US" sz="2200" spc="600" dirty="0"/>
              <a:t> </a:t>
            </a:r>
            <a:r>
              <a:rPr lang="en-US" sz="2200" spc="200" dirty="0"/>
              <a:t>Point</a:t>
            </a:r>
          </a:p>
          <a:p>
            <a:pPr marL="0" indent="0">
              <a:spcBef>
                <a:spcPts val="0"/>
              </a:spcBef>
              <a:buNone/>
            </a:pPr>
            <a:r>
              <a:rPr lang="en-US" sz="2200" spc="200" dirty="0"/>
              <a:t>{</a:t>
            </a:r>
          </a:p>
          <a:p>
            <a:pPr marL="400050" lvl="1" indent="0">
              <a:spcBef>
                <a:spcPts val="0"/>
              </a:spcBef>
              <a:buNone/>
            </a:pPr>
            <a:r>
              <a:rPr lang="en-US" sz="2200" spc="200" dirty="0"/>
              <a:t>//</a:t>
            </a:r>
            <a:r>
              <a:rPr lang="en-US" sz="2200" spc="600" dirty="0"/>
              <a:t> </a:t>
            </a:r>
            <a:r>
              <a:rPr lang="en-US" sz="2200" spc="200" dirty="0" err="1"/>
              <a:t>Sintetagmenes</a:t>
            </a:r>
            <a:r>
              <a:rPr lang="en-US" sz="2200" spc="600" dirty="0"/>
              <a:t> </a:t>
            </a:r>
            <a:r>
              <a:rPr lang="en-US" sz="2200" spc="200" dirty="0"/>
              <a:t>x</a:t>
            </a:r>
            <a:r>
              <a:rPr lang="en-US" sz="2200" spc="600" dirty="0"/>
              <a:t> </a:t>
            </a:r>
            <a:r>
              <a:rPr lang="en-US" sz="2200" spc="200" dirty="0" err="1"/>
              <a:t>kai</a:t>
            </a:r>
            <a:r>
              <a:rPr lang="en-US" sz="2200" spc="600" dirty="0"/>
              <a:t> </a:t>
            </a:r>
            <a:r>
              <a:rPr lang="en-US" sz="2200" spc="200" dirty="0"/>
              <a:t>y</a:t>
            </a:r>
            <a:r>
              <a:rPr lang="en-US" sz="2200" spc="600" dirty="0"/>
              <a:t> </a:t>
            </a:r>
            <a:r>
              <a:rPr lang="en-US" sz="2200" spc="200" dirty="0" err="1"/>
              <a:t>tou</a:t>
            </a:r>
            <a:r>
              <a:rPr lang="en-US" sz="2200" spc="600" dirty="0"/>
              <a:t> </a:t>
            </a:r>
            <a:r>
              <a:rPr lang="en-US" sz="2200" spc="200" dirty="0" err="1"/>
              <a:t>shmeiou</a:t>
            </a:r>
            <a:endParaRPr lang="en-US" sz="2200" spc="200" dirty="0"/>
          </a:p>
          <a:p>
            <a:pPr marL="400050" lvl="1" indent="0">
              <a:spcBef>
                <a:spcPts val="0"/>
              </a:spcBef>
              <a:spcAft>
                <a:spcPts val="1800"/>
              </a:spcAft>
              <a:buNone/>
            </a:pPr>
            <a:r>
              <a:rPr lang="en-US" sz="2200" spc="200" dirty="0"/>
              <a:t>private</a:t>
            </a:r>
            <a:r>
              <a:rPr lang="en-US" sz="2200" spc="600" dirty="0"/>
              <a:t> </a:t>
            </a:r>
            <a:r>
              <a:rPr lang="en-US" sz="2200" spc="200" dirty="0"/>
              <a:t>double</a:t>
            </a:r>
            <a:r>
              <a:rPr lang="en-US" sz="2200" spc="600" dirty="0"/>
              <a:t> </a:t>
            </a:r>
            <a:r>
              <a:rPr lang="en-US" sz="2200" spc="200" dirty="0"/>
              <a:t>x,</a:t>
            </a:r>
            <a:r>
              <a:rPr lang="en-US" sz="2200" spc="600" dirty="0"/>
              <a:t> </a:t>
            </a:r>
            <a:r>
              <a:rPr lang="en-US" sz="2200" spc="200" dirty="0"/>
              <a:t>y;</a:t>
            </a:r>
          </a:p>
          <a:p>
            <a:pPr marL="400050" lvl="1" indent="0">
              <a:spcBef>
                <a:spcPts val="0"/>
              </a:spcBef>
              <a:buNone/>
            </a:pPr>
            <a:r>
              <a:rPr lang="en-US" sz="2200" spc="200" dirty="0"/>
              <a:t>//</a:t>
            </a:r>
            <a:r>
              <a:rPr lang="en-US" sz="2200" spc="600" dirty="0"/>
              <a:t> </a:t>
            </a:r>
            <a:r>
              <a:rPr lang="en-US" sz="2200" spc="200" dirty="0" err="1"/>
              <a:t>Methodos</a:t>
            </a:r>
            <a:r>
              <a:rPr lang="en-US" sz="2200" spc="600" dirty="0"/>
              <a:t> </a:t>
            </a:r>
            <a:r>
              <a:rPr lang="en-US" sz="2200" spc="200" dirty="0" err="1"/>
              <a:t>kataskevis</a:t>
            </a:r>
            <a:r>
              <a:rPr lang="en-US" sz="2200" spc="200" dirty="0"/>
              <a:t> (Constructor)</a:t>
            </a:r>
          </a:p>
          <a:p>
            <a:pPr marL="400050" lvl="1" indent="0">
              <a:spcBef>
                <a:spcPts val="0"/>
              </a:spcBef>
              <a:buNone/>
            </a:pPr>
            <a:r>
              <a:rPr lang="en-US" sz="2200" spc="200" dirty="0"/>
              <a:t>public</a:t>
            </a:r>
            <a:r>
              <a:rPr lang="en-US" sz="2200" spc="600" dirty="0"/>
              <a:t> </a:t>
            </a:r>
            <a:r>
              <a:rPr lang="en-US" sz="2200" spc="200" dirty="0"/>
              <a:t>Point(double a,</a:t>
            </a:r>
            <a:r>
              <a:rPr lang="en-US" sz="2200" spc="600" dirty="0"/>
              <a:t> </a:t>
            </a:r>
            <a:r>
              <a:rPr lang="en-US" sz="2200" spc="200" dirty="0"/>
              <a:t>double b)</a:t>
            </a:r>
          </a:p>
          <a:p>
            <a:pPr marL="400050" lvl="1" indent="0">
              <a:spcBef>
                <a:spcPts val="0"/>
              </a:spcBef>
              <a:buNone/>
            </a:pPr>
            <a:r>
              <a:rPr lang="en-US" sz="2200" spc="200" dirty="0"/>
              <a:t>{</a:t>
            </a:r>
          </a:p>
          <a:p>
            <a:pPr marL="800100" lvl="2" indent="0">
              <a:spcBef>
                <a:spcPts val="0"/>
              </a:spcBef>
              <a:buNone/>
            </a:pPr>
            <a:r>
              <a:rPr lang="en-US" sz="2200" spc="200" dirty="0"/>
              <a:t>x</a:t>
            </a:r>
            <a:r>
              <a:rPr lang="en-US" sz="2200" spc="600" dirty="0"/>
              <a:t> </a:t>
            </a:r>
            <a:r>
              <a:rPr lang="en-US" sz="2200" spc="200" dirty="0"/>
              <a:t>=</a:t>
            </a:r>
            <a:r>
              <a:rPr lang="en-US" sz="2200" spc="600" dirty="0"/>
              <a:t> </a:t>
            </a:r>
            <a:r>
              <a:rPr lang="en-US" sz="2200" spc="200" dirty="0"/>
              <a:t>a;</a:t>
            </a:r>
          </a:p>
          <a:p>
            <a:pPr marL="800100" lvl="2" indent="0">
              <a:spcBef>
                <a:spcPts val="0"/>
              </a:spcBef>
              <a:buNone/>
            </a:pPr>
            <a:r>
              <a:rPr lang="en-US" sz="2200" spc="200" dirty="0"/>
              <a:t>y</a:t>
            </a:r>
            <a:r>
              <a:rPr lang="en-US" sz="2200" spc="600" dirty="0"/>
              <a:t> </a:t>
            </a:r>
            <a:r>
              <a:rPr lang="en-US" sz="2200" spc="200" dirty="0"/>
              <a:t>=</a:t>
            </a:r>
            <a:r>
              <a:rPr lang="en-US" sz="2200" spc="600" dirty="0"/>
              <a:t> </a:t>
            </a:r>
            <a:r>
              <a:rPr lang="en-US" sz="2200" spc="200" dirty="0"/>
              <a:t>b;</a:t>
            </a:r>
          </a:p>
          <a:p>
            <a:pPr marL="400050" lvl="1" indent="0">
              <a:spcBef>
                <a:spcPts val="0"/>
              </a:spcBef>
              <a:spcAft>
                <a:spcPts val="1800"/>
              </a:spcAft>
              <a:buNone/>
            </a:pPr>
            <a:r>
              <a:rPr lang="en-US" sz="2200" spc="200" dirty="0"/>
              <a:t>}</a:t>
            </a:r>
          </a:p>
          <a:p>
            <a:pPr marL="400050" lvl="1" indent="0">
              <a:spcBef>
                <a:spcPts val="0"/>
              </a:spcBef>
              <a:buNone/>
            </a:pPr>
            <a:r>
              <a:rPr lang="en-US" sz="2200" spc="200" dirty="0"/>
              <a:t>//</a:t>
            </a:r>
            <a:r>
              <a:rPr lang="en-US" sz="2200" spc="600" dirty="0"/>
              <a:t> </a:t>
            </a:r>
            <a:r>
              <a:rPr lang="en-US" sz="2200" spc="200" dirty="0" err="1"/>
              <a:t>Methodos</a:t>
            </a:r>
            <a:r>
              <a:rPr lang="en-US" sz="2200" spc="600" dirty="0"/>
              <a:t> </a:t>
            </a:r>
            <a:r>
              <a:rPr lang="en-US" sz="2200" spc="200" dirty="0" err="1"/>
              <a:t>prosvasis</a:t>
            </a:r>
            <a:r>
              <a:rPr lang="en-US" sz="2200" spc="600" dirty="0"/>
              <a:t> </a:t>
            </a:r>
            <a:r>
              <a:rPr lang="en-US" sz="2200" spc="200" dirty="0" err="1"/>
              <a:t>sti</a:t>
            </a:r>
            <a:r>
              <a:rPr lang="en-US" sz="2200" spc="200" dirty="0"/>
              <a:t> </a:t>
            </a:r>
            <a:r>
              <a:rPr lang="en-US" sz="2200" spc="200" dirty="0" err="1"/>
              <a:t>sintetagmeni</a:t>
            </a:r>
            <a:r>
              <a:rPr lang="en-US" sz="2200" spc="600" dirty="0"/>
              <a:t> </a:t>
            </a:r>
            <a:r>
              <a:rPr lang="en-US" sz="2200" spc="200" dirty="0"/>
              <a:t>x</a:t>
            </a:r>
            <a:r>
              <a:rPr lang="en-US" sz="2200" spc="600" dirty="0"/>
              <a:t> </a:t>
            </a:r>
            <a:r>
              <a:rPr lang="en-US" sz="2200" spc="200" dirty="0"/>
              <a:t>(</a:t>
            </a:r>
            <a:r>
              <a:rPr lang="en-US" sz="2200" spc="200" dirty="0" err="1"/>
              <a:t>Accessor</a:t>
            </a:r>
            <a:r>
              <a:rPr lang="en-US" sz="2200" spc="600" dirty="0"/>
              <a:t> </a:t>
            </a:r>
            <a:r>
              <a:rPr lang="en-US" sz="2200" spc="200" dirty="0"/>
              <a:t>Method)</a:t>
            </a:r>
          </a:p>
          <a:p>
            <a:pPr marL="400050" lvl="1" indent="0">
              <a:spcBef>
                <a:spcPts val="0"/>
              </a:spcBef>
              <a:buNone/>
            </a:pPr>
            <a:r>
              <a:rPr lang="en-US" sz="2200" spc="200" dirty="0"/>
              <a:t>public</a:t>
            </a:r>
            <a:r>
              <a:rPr lang="en-US" sz="2200" spc="600" dirty="0"/>
              <a:t> </a:t>
            </a:r>
            <a:r>
              <a:rPr lang="en-US" sz="2200" spc="200" dirty="0"/>
              <a:t>double</a:t>
            </a:r>
            <a:r>
              <a:rPr lang="en-US" sz="2200" spc="600" dirty="0"/>
              <a:t> </a:t>
            </a:r>
            <a:r>
              <a:rPr lang="en-US" sz="2200" spc="200" dirty="0"/>
              <a:t>x()</a:t>
            </a:r>
          </a:p>
          <a:p>
            <a:pPr marL="400050" lvl="1" indent="0">
              <a:spcBef>
                <a:spcPts val="0"/>
              </a:spcBef>
              <a:buNone/>
            </a:pPr>
            <a:r>
              <a:rPr lang="en-US" sz="2200" spc="200" dirty="0"/>
              <a:t>{</a:t>
            </a:r>
          </a:p>
          <a:p>
            <a:pPr marL="800100" lvl="2" indent="0">
              <a:spcBef>
                <a:spcPts val="0"/>
              </a:spcBef>
              <a:buNone/>
            </a:pPr>
            <a:r>
              <a:rPr lang="en-US" sz="2200" spc="200" dirty="0"/>
              <a:t>return</a:t>
            </a:r>
            <a:r>
              <a:rPr lang="en-US" sz="2200" spc="600" dirty="0"/>
              <a:t> </a:t>
            </a:r>
            <a:r>
              <a:rPr lang="en-US" sz="2200" spc="200" dirty="0"/>
              <a:t>x;</a:t>
            </a:r>
          </a:p>
          <a:p>
            <a:pPr marL="400050" lvl="1" indent="0">
              <a:spcBef>
                <a:spcPts val="0"/>
              </a:spcBef>
              <a:spcAft>
                <a:spcPts val="1000"/>
              </a:spcAft>
              <a:buNone/>
            </a:pPr>
            <a:r>
              <a:rPr lang="en-US" sz="2200" spc="200" dirty="0"/>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11</a:t>
            </a:fld>
            <a:endParaRPr lang="el-GR" sz="1400" dirty="0">
              <a:solidFill>
                <a:schemeClr val="tx1"/>
              </a:solidFill>
            </a:endParaRPr>
          </a:p>
        </p:txBody>
      </p:sp>
    </p:spTree>
    <p:extLst>
      <p:ext uri="{BB962C8B-B14F-4D97-AF65-F5344CB8AC3E}">
        <p14:creationId xmlns:p14="http://schemas.microsoft.com/office/powerpoint/2010/main" val="1422192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Παράδειγμα </a:t>
            </a:r>
            <a:r>
              <a:rPr lang="el-GR" b="1" dirty="0" smtClean="0">
                <a:solidFill>
                  <a:prstClr val="black"/>
                </a:solidFill>
              </a:rPr>
              <a:t>1 με </a:t>
            </a:r>
            <a:r>
              <a:rPr lang="el-GR" b="1" dirty="0">
                <a:solidFill>
                  <a:prstClr val="black"/>
                </a:solidFill>
              </a:rPr>
              <a:t>κλάση </a:t>
            </a:r>
            <a:r>
              <a:rPr lang="el-GR" b="1" dirty="0" smtClean="0">
                <a:solidFill>
                  <a:prstClr val="black"/>
                </a:solidFill>
              </a:rPr>
              <a:t>(</a:t>
            </a:r>
            <a:r>
              <a:rPr lang="en-US" b="1" dirty="0" smtClean="0">
                <a:solidFill>
                  <a:prstClr val="black"/>
                </a:solidFill>
              </a:rPr>
              <a:t>3</a:t>
            </a:r>
            <a:r>
              <a:rPr lang="el-GR" b="1" dirty="0" smtClean="0">
                <a:solidFill>
                  <a:prstClr val="black"/>
                </a:solidFill>
              </a:rPr>
              <a:t> </a:t>
            </a:r>
            <a:r>
              <a:rPr lang="el-GR" b="1" dirty="0">
                <a:solidFill>
                  <a:prstClr val="black"/>
                </a:solidFill>
              </a:rPr>
              <a:t>από </a:t>
            </a:r>
            <a:r>
              <a:rPr lang="el-GR" b="1" dirty="0" smtClean="0">
                <a:solidFill>
                  <a:prstClr val="black"/>
                </a:solidFill>
              </a:rPr>
              <a:t>5)</a:t>
            </a:r>
            <a:endParaRPr lang="el-GR" dirty="0"/>
          </a:p>
        </p:txBody>
      </p:sp>
      <p:sp>
        <p:nvSpPr>
          <p:cNvPr id="3" name="Θέση περιεχομένου 1" descr="Συνέχεια προγράμματος: / /, μέθοδος πρόσβασης στη συντεταγμένη y, accessor method. Enter, public double y, άνοιγμα κλείσιμο παρένθεσης. Enter, άγκιστρο. Enter, return y, ερωτηματικό. Enter, κλείσιμο αγκίστρου. Enter, / /,  μέθοδος ελέγχου ισότητας αντικειμένων. Enter, public boolean equals, παρένθεση point p, κλείσιμο παρένθεσης. Enter, άγκιστρο. Enter, return, παρένθεση x == p τελεία x σύμβολο σύζευξης, y == p τελεία y, κλείσιμο παρένθεσης, ερωτηματικό. Enter, κλείσιμο αγκίστρου. Enter, / /,  μέθοδος εκτύπωσης αντικειμένου. Enter, public string to string, άνοιγμα κλείσιμο παρένθεσης. Enter, άγκιστρο. Enter, return new string, παρένθεση εισαγωγικά, παρένθεση εισαγωγικά, + x +  εισαγωγικά , κόμμα, εισαγωγικά, + y + εισαγωγικά, κλείσιμο παρένθεσης, εισαγωγικά, κλείσιμο παρένθεσης, ερωτηματικό. Enter, κλείσιμο αγκίστρου.  Enter, κλείσιμο αγκίστρου."/>
          <p:cNvSpPr>
            <a:spLocks noGrp="1"/>
          </p:cNvSpPr>
          <p:nvPr>
            <p:ph idx="1"/>
            <p:custDataLst>
              <p:tags r:id="rId1"/>
            </p:custDataLst>
          </p:nvPr>
        </p:nvSpPr>
        <p:spPr>
          <a:xfrm>
            <a:off x="467544" y="1340768"/>
            <a:ext cx="8352928" cy="5112568"/>
          </a:xfrm>
        </p:spPr>
        <p:txBody>
          <a:bodyPr>
            <a:noAutofit/>
          </a:bodyPr>
          <a:lstStyle/>
          <a:p>
            <a:pPr marL="400050" lvl="1" indent="0">
              <a:lnSpc>
                <a:spcPct val="90000"/>
              </a:lnSpc>
              <a:spcBef>
                <a:spcPts val="0"/>
              </a:spcBef>
              <a:buClr>
                <a:srgbClr val="FF0000"/>
              </a:buClr>
              <a:buNone/>
            </a:pPr>
            <a:r>
              <a:rPr lang="en-US" sz="2000" spc="200" dirty="0">
                <a:solidFill>
                  <a:srgbClr val="000000"/>
                </a:solidFill>
              </a:rPr>
              <a:t>//</a:t>
            </a:r>
            <a:r>
              <a:rPr lang="en-US" sz="2000" spc="600" dirty="0">
                <a:solidFill>
                  <a:srgbClr val="000000"/>
                </a:solidFill>
              </a:rPr>
              <a:t> </a:t>
            </a:r>
            <a:r>
              <a:rPr lang="en-US" sz="2000" spc="200" dirty="0" err="1">
                <a:solidFill>
                  <a:srgbClr val="000000"/>
                </a:solidFill>
              </a:rPr>
              <a:t>Methodos</a:t>
            </a:r>
            <a:r>
              <a:rPr lang="en-US" sz="2000" spc="600" dirty="0">
                <a:solidFill>
                  <a:srgbClr val="000000"/>
                </a:solidFill>
              </a:rPr>
              <a:t> </a:t>
            </a:r>
            <a:r>
              <a:rPr lang="en-US" sz="2000" spc="200" dirty="0" err="1">
                <a:solidFill>
                  <a:srgbClr val="000000"/>
                </a:solidFill>
              </a:rPr>
              <a:t>prosvasis</a:t>
            </a:r>
            <a:r>
              <a:rPr lang="en-US" sz="2000" spc="600" dirty="0">
                <a:solidFill>
                  <a:srgbClr val="000000"/>
                </a:solidFill>
              </a:rPr>
              <a:t> </a:t>
            </a:r>
            <a:r>
              <a:rPr lang="en-US" sz="2000" spc="200" dirty="0" err="1">
                <a:solidFill>
                  <a:srgbClr val="000000"/>
                </a:solidFill>
              </a:rPr>
              <a:t>sti</a:t>
            </a:r>
            <a:r>
              <a:rPr lang="en-US" sz="2000" spc="600" dirty="0">
                <a:solidFill>
                  <a:srgbClr val="000000"/>
                </a:solidFill>
              </a:rPr>
              <a:t> </a:t>
            </a:r>
            <a:r>
              <a:rPr lang="en-US" sz="2000" spc="200" dirty="0" err="1">
                <a:solidFill>
                  <a:srgbClr val="000000"/>
                </a:solidFill>
              </a:rPr>
              <a:t>sintetagmeni</a:t>
            </a:r>
            <a:r>
              <a:rPr lang="en-US" sz="2000" spc="600" dirty="0">
                <a:solidFill>
                  <a:srgbClr val="000000"/>
                </a:solidFill>
              </a:rPr>
              <a:t> </a:t>
            </a:r>
            <a:r>
              <a:rPr lang="en-US" sz="2000" spc="200" dirty="0">
                <a:solidFill>
                  <a:srgbClr val="000000"/>
                </a:solidFill>
              </a:rPr>
              <a:t>y</a:t>
            </a:r>
            <a:r>
              <a:rPr lang="en-US" sz="2000" spc="600" dirty="0">
                <a:solidFill>
                  <a:srgbClr val="000000"/>
                </a:solidFill>
              </a:rPr>
              <a:t> </a:t>
            </a:r>
            <a:r>
              <a:rPr lang="en-US" sz="2000" spc="200" dirty="0">
                <a:solidFill>
                  <a:srgbClr val="000000"/>
                </a:solidFill>
              </a:rPr>
              <a:t>(</a:t>
            </a:r>
            <a:r>
              <a:rPr lang="en-US" sz="2000" spc="200" dirty="0" err="1">
                <a:solidFill>
                  <a:srgbClr val="000000"/>
                </a:solidFill>
              </a:rPr>
              <a:t>Accessor</a:t>
            </a:r>
            <a:r>
              <a:rPr lang="en-US" sz="2000" spc="600" dirty="0">
                <a:solidFill>
                  <a:srgbClr val="000000"/>
                </a:solidFill>
              </a:rPr>
              <a:t> </a:t>
            </a:r>
            <a:r>
              <a:rPr lang="en-US" sz="2000" spc="200" dirty="0">
                <a:solidFill>
                  <a:srgbClr val="000000"/>
                </a:solidFill>
              </a:rPr>
              <a:t>Method)</a:t>
            </a:r>
          </a:p>
          <a:p>
            <a:pPr marL="400050" lvl="1" indent="0">
              <a:lnSpc>
                <a:spcPct val="90000"/>
              </a:lnSpc>
              <a:spcBef>
                <a:spcPts val="0"/>
              </a:spcBef>
              <a:buClr>
                <a:srgbClr val="FF0000"/>
              </a:buClr>
              <a:buNone/>
            </a:pPr>
            <a:r>
              <a:rPr lang="en-US" sz="2000" spc="200" dirty="0">
                <a:solidFill>
                  <a:srgbClr val="000000"/>
                </a:solidFill>
              </a:rPr>
              <a:t>public</a:t>
            </a:r>
            <a:r>
              <a:rPr lang="en-US" sz="2000" spc="600" dirty="0">
                <a:solidFill>
                  <a:srgbClr val="000000"/>
                </a:solidFill>
              </a:rPr>
              <a:t> </a:t>
            </a:r>
            <a:r>
              <a:rPr lang="en-US" sz="2000" spc="200" dirty="0">
                <a:solidFill>
                  <a:srgbClr val="000000"/>
                </a:solidFill>
              </a:rPr>
              <a:t>double</a:t>
            </a:r>
            <a:r>
              <a:rPr lang="en-US" sz="2000" spc="600" dirty="0">
                <a:solidFill>
                  <a:srgbClr val="000000"/>
                </a:solidFill>
              </a:rPr>
              <a:t> </a:t>
            </a:r>
            <a:r>
              <a:rPr lang="en-US" sz="2000" spc="200" dirty="0">
                <a:solidFill>
                  <a:srgbClr val="000000"/>
                </a:solidFill>
              </a:rPr>
              <a:t>y()</a:t>
            </a:r>
          </a:p>
          <a:p>
            <a:pPr marL="400050" lvl="1" indent="0">
              <a:lnSpc>
                <a:spcPct val="90000"/>
              </a:lnSpc>
              <a:spcBef>
                <a:spcPts val="0"/>
              </a:spcBef>
              <a:buClr>
                <a:srgbClr val="FF0000"/>
              </a:buClr>
              <a:buNone/>
            </a:pPr>
            <a:r>
              <a:rPr lang="en-US" sz="2000" spc="200" dirty="0">
                <a:solidFill>
                  <a:srgbClr val="000000"/>
                </a:solidFill>
              </a:rPr>
              <a:t>{</a:t>
            </a:r>
          </a:p>
          <a:p>
            <a:pPr marL="800100" lvl="2" indent="0">
              <a:lnSpc>
                <a:spcPct val="90000"/>
              </a:lnSpc>
              <a:spcBef>
                <a:spcPts val="0"/>
              </a:spcBef>
              <a:buClr>
                <a:srgbClr val="3333CC"/>
              </a:buClr>
              <a:buNone/>
            </a:pPr>
            <a:r>
              <a:rPr lang="en-US" sz="2000" spc="200" dirty="0">
                <a:solidFill>
                  <a:srgbClr val="000000"/>
                </a:solidFill>
              </a:rPr>
              <a:t>return</a:t>
            </a:r>
            <a:r>
              <a:rPr lang="en-US" sz="2000" spc="600" dirty="0">
                <a:solidFill>
                  <a:srgbClr val="000000"/>
                </a:solidFill>
              </a:rPr>
              <a:t> </a:t>
            </a:r>
            <a:r>
              <a:rPr lang="en-US" sz="2000" spc="200" dirty="0">
                <a:solidFill>
                  <a:srgbClr val="000000"/>
                </a:solidFill>
              </a:rPr>
              <a:t>y;</a:t>
            </a:r>
          </a:p>
          <a:p>
            <a:pPr marL="400050" lvl="1" indent="0">
              <a:lnSpc>
                <a:spcPct val="90000"/>
              </a:lnSpc>
              <a:spcBef>
                <a:spcPts val="0"/>
              </a:spcBef>
              <a:spcAft>
                <a:spcPts val="1500"/>
              </a:spcAft>
              <a:buClr>
                <a:srgbClr val="FF0000"/>
              </a:buClr>
              <a:buNone/>
            </a:pPr>
            <a:r>
              <a:rPr lang="en-US" sz="2000" spc="200" dirty="0">
                <a:solidFill>
                  <a:srgbClr val="000000"/>
                </a:solidFill>
              </a:rPr>
              <a:t>}</a:t>
            </a:r>
            <a:endParaRPr lang="en-US" sz="2000" spc="200" dirty="0"/>
          </a:p>
          <a:p>
            <a:pPr marL="400050" lvl="1" indent="0">
              <a:lnSpc>
                <a:spcPct val="90000"/>
              </a:lnSpc>
              <a:spcBef>
                <a:spcPts val="0"/>
              </a:spcBef>
              <a:buNone/>
            </a:pPr>
            <a:r>
              <a:rPr lang="en-US" sz="2000" spc="200" dirty="0"/>
              <a:t>//</a:t>
            </a:r>
            <a:r>
              <a:rPr lang="en-US" sz="2000" spc="600" dirty="0"/>
              <a:t> </a:t>
            </a:r>
            <a:r>
              <a:rPr lang="en-US" sz="2000" spc="200" dirty="0" err="1"/>
              <a:t>Methodos</a:t>
            </a:r>
            <a:r>
              <a:rPr lang="en-US" sz="2000" spc="600" dirty="0"/>
              <a:t> </a:t>
            </a:r>
            <a:r>
              <a:rPr lang="en-US" sz="2000" spc="200" dirty="0" err="1"/>
              <a:t>elegxou</a:t>
            </a:r>
            <a:r>
              <a:rPr lang="en-US" sz="2000" spc="600" dirty="0"/>
              <a:t> </a:t>
            </a:r>
            <a:r>
              <a:rPr lang="en-US" sz="2000" spc="200" dirty="0" err="1"/>
              <a:t>isotitas</a:t>
            </a:r>
            <a:r>
              <a:rPr lang="en-US" sz="2000" spc="600" dirty="0"/>
              <a:t> </a:t>
            </a:r>
            <a:r>
              <a:rPr lang="en-US" sz="2000" spc="200" dirty="0" err="1"/>
              <a:t>antikeimenon</a:t>
            </a:r>
            <a:endParaRPr lang="en-US" sz="2000" spc="200" dirty="0"/>
          </a:p>
          <a:p>
            <a:pPr marL="400050" lvl="1" indent="0">
              <a:lnSpc>
                <a:spcPct val="90000"/>
              </a:lnSpc>
              <a:spcBef>
                <a:spcPts val="0"/>
              </a:spcBef>
              <a:buNone/>
            </a:pPr>
            <a:r>
              <a:rPr lang="en-US" sz="2000" spc="200" dirty="0"/>
              <a:t>public</a:t>
            </a:r>
            <a:r>
              <a:rPr lang="en-US" sz="2000" spc="600" dirty="0"/>
              <a:t> </a:t>
            </a:r>
            <a:r>
              <a:rPr lang="en-US" sz="2000" spc="200" dirty="0" err="1"/>
              <a:t>boolean</a:t>
            </a:r>
            <a:r>
              <a:rPr lang="en-US" sz="2000" spc="600" dirty="0"/>
              <a:t> </a:t>
            </a:r>
            <a:r>
              <a:rPr lang="en-US" sz="2000" spc="200" dirty="0"/>
              <a:t>equals(Point</a:t>
            </a:r>
            <a:r>
              <a:rPr lang="en-US" sz="2000" spc="600" dirty="0"/>
              <a:t> </a:t>
            </a:r>
            <a:r>
              <a:rPr lang="en-US" sz="2000" spc="200" dirty="0"/>
              <a:t>p)</a:t>
            </a:r>
          </a:p>
          <a:p>
            <a:pPr marL="400050" lvl="1" indent="0">
              <a:lnSpc>
                <a:spcPct val="90000"/>
              </a:lnSpc>
              <a:spcBef>
                <a:spcPts val="0"/>
              </a:spcBef>
              <a:buNone/>
            </a:pPr>
            <a:r>
              <a:rPr lang="en-US" sz="2000" spc="200" dirty="0"/>
              <a:t>{</a:t>
            </a:r>
          </a:p>
          <a:p>
            <a:pPr marL="800100" lvl="2" indent="0">
              <a:lnSpc>
                <a:spcPct val="90000"/>
              </a:lnSpc>
              <a:spcBef>
                <a:spcPts val="0"/>
              </a:spcBef>
              <a:buNone/>
            </a:pPr>
            <a:r>
              <a:rPr lang="en-US" sz="2000" spc="200" dirty="0"/>
              <a:t>return (x</a:t>
            </a:r>
            <a:r>
              <a:rPr lang="en-US" sz="2000" spc="300" dirty="0"/>
              <a:t> </a:t>
            </a:r>
            <a:r>
              <a:rPr lang="en-US" sz="2000" spc="200" dirty="0"/>
              <a:t>==</a:t>
            </a:r>
            <a:r>
              <a:rPr lang="en-US" sz="2000" spc="300" dirty="0"/>
              <a:t> </a:t>
            </a:r>
            <a:r>
              <a:rPr lang="en-US" sz="2000" spc="200" dirty="0" err="1"/>
              <a:t>p.x</a:t>
            </a:r>
            <a:r>
              <a:rPr lang="en-US" sz="2000" spc="600" dirty="0"/>
              <a:t> </a:t>
            </a:r>
            <a:r>
              <a:rPr lang="en-US" sz="2000" spc="200" dirty="0"/>
              <a:t>&amp;&amp;</a:t>
            </a:r>
            <a:r>
              <a:rPr lang="en-US" sz="2000" spc="600" dirty="0"/>
              <a:t> </a:t>
            </a:r>
            <a:r>
              <a:rPr lang="en-US" sz="2000" spc="200" dirty="0"/>
              <a:t>y == </a:t>
            </a:r>
            <a:r>
              <a:rPr lang="en-US" sz="2000" spc="200" dirty="0" err="1"/>
              <a:t>p.y</a:t>
            </a:r>
            <a:r>
              <a:rPr lang="en-US" sz="2000" spc="200" dirty="0"/>
              <a:t>);</a:t>
            </a:r>
          </a:p>
          <a:p>
            <a:pPr marL="400050" lvl="1" indent="0">
              <a:lnSpc>
                <a:spcPct val="90000"/>
              </a:lnSpc>
              <a:spcBef>
                <a:spcPts val="0"/>
              </a:spcBef>
              <a:spcAft>
                <a:spcPts val="1500"/>
              </a:spcAft>
              <a:buNone/>
            </a:pPr>
            <a:r>
              <a:rPr lang="en-US" sz="2000" spc="200" dirty="0"/>
              <a:t>}</a:t>
            </a:r>
          </a:p>
          <a:p>
            <a:pPr marL="400050" lvl="1" indent="0">
              <a:lnSpc>
                <a:spcPct val="90000"/>
              </a:lnSpc>
              <a:spcBef>
                <a:spcPts val="0"/>
              </a:spcBef>
              <a:buNone/>
            </a:pPr>
            <a:r>
              <a:rPr lang="en-US" sz="2000" spc="200" dirty="0"/>
              <a:t>//</a:t>
            </a:r>
            <a:r>
              <a:rPr lang="en-US" sz="2000" spc="600" dirty="0"/>
              <a:t> </a:t>
            </a:r>
            <a:r>
              <a:rPr lang="en-US" sz="2000" spc="200" dirty="0" err="1"/>
              <a:t>Methodos</a:t>
            </a:r>
            <a:r>
              <a:rPr lang="en-US" sz="2000" spc="600" dirty="0"/>
              <a:t> </a:t>
            </a:r>
            <a:r>
              <a:rPr lang="en-US" sz="2000" spc="200" dirty="0" err="1"/>
              <a:t>ektyposis</a:t>
            </a:r>
            <a:r>
              <a:rPr lang="en-US" sz="2000" spc="600" dirty="0"/>
              <a:t> </a:t>
            </a:r>
            <a:r>
              <a:rPr lang="en-US" sz="2000" spc="200" dirty="0" err="1"/>
              <a:t>antikeimenou</a:t>
            </a:r>
            <a:endParaRPr lang="en-US" sz="2000" spc="200" dirty="0"/>
          </a:p>
          <a:p>
            <a:pPr marL="400050" lvl="1" indent="0">
              <a:lnSpc>
                <a:spcPct val="90000"/>
              </a:lnSpc>
              <a:spcBef>
                <a:spcPts val="0"/>
              </a:spcBef>
              <a:buNone/>
            </a:pPr>
            <a:r>
              <a:rPr lang="en-US" sz="2000" spc="200" dirty="0"/>
              <a:t>public</a:t>
            </a:r>
            <a:r>
              <a:rPr lang="en-US" sz="2000" spc="600" dirty="0"/>
              <a:t> </a:t>
            </a:r>
            <a:r>
              <a:rPr lang="en-US" sz="2000" spc="200" dirty="0"/>
              <a:t>String</a:t>
            </a:r>
            <a:r>
              <a:rPr lang="en-US" sz="2000" spc="600" dirty="0"/>
              <a:t> </a:t>
            </a:r>
            <a:r>
              <a:rPr lang="en-US" sz="2000" spc="200" dirty="0" err="1"/>
              <a:t>toString</a:t>
            </a:r>
            <a:r>
              <a:rPr lang="en-US" sz="2000" spc="200" dirty="0"/>
              <a:t>()</a:t>
            </a:r>
          </a:p>
          <a:p>
            <a:pPr marL="400050" lvl="1" indent="0">
              <a:lnSpc>
                <a:spcPct val="90000"/>
              </a:lnSpc>
              <a:spcBef>
                <a:spcPts val="0"/>
              </a:spcBef>
              <a:buNone/>
            </a:pPr>
            <a:r>
              <a:rPr lang="en-US" sz="2000" spc="200" dirty="0"/>
              <a:t>{</a:t>
            </a:r>
          </a:p>
          <a:p>
            <a:pPr marL="800100" lvl="2" indent="0">
              <a:lnSpc>
                <a:spcPct val="90000"/>
              </a:lnSpc>
              <a:spcBef>
                <a:spcPts val="0"/>
              </a:spcBef>
              <a:buNone/>
            </a:pPr>
            <a:r>
              <a:rPr lang="en-US" sz="2000" spc="200" dirty="0"/>
              <a:t>return</a:t>
            </a:r>
            <a:r>
              <a:rPr lang="en-US" sz="2000" spc="600" dirty="0"/>
              <a:t> </a:t>
            </a:r>
            <a:r>
              <a:rPr lang="en-US" sz="2000" spc="200" dirty="0"/>
              <a:t>new</a:t>
            </a:r>
            <a:r>
              <a:rPr lang="en-US" sz="2000" spc="600" dirty="0"/>
              <a:t> </a:t>
            </a:r>
            <a:r>
              <a:rPr lang="en-US" sz="2000" spc="200" dirty="0"/>
              <a:t>string( “ ( “ +</a:t>
            </a:r>
            <a:r>
              <a:rPr lang="en-US" sz="2000" spc="600" dirty="0"/>
              <a:t> </a:t>
            </a:r>
            <a:r>
              <a:rPr lang="en-US" sz="2000" spc="200" dirty="0"/>
              <a:t>x +</a:t>
            </a:r>
            <a:r>
              <a:rPr lang="en-US" sz="2000" spc="600" dirty="0"/>
              <a:t> </a:t>
            </a:r>
            <a:r>
              <a:rPr lang="en-US" sz="2000" spc="200" dirty="0"/>
              <a:t>” , “ +</a:t>
            </a:r>
            <a:r>
              <a:rPr lang="en-US" sz="2000" spc="600" dirty="0"/>
              <a:t> </a:t>
            </a:r>
            <a:r>
              <a:rPr lang="en-US" sz="2000" spc="200" dirty="0"/>
              <a:t>y</a:t>
            </a:r>
            <a:r>
              <a:rPr lang="en-US" sz="2000" spc="600" dirty="0"/>
              <a:t> </a:t>
            </a:r>
            <a:r>
              <a:rPr lang="en-US" sz="2000" spc="200" dirty="0"/>
              <a:t>+ “ ) “ );</a:t>
            </a:r>
          </a:p>
          <a:p>
            <a:pPr marL="400050" lvl="1" indent="0">
              <a:lnSpc>
                <a:spcPct val="90000"/>
              </a:lnSpc>
              <a:spcBef>
                <a:spcPts val="0"/>
              </a:spcBef>
              <a:spcAft>
                <a:spcPts val="0"/>
              </a:spcAft>
              <a:buNone/>
            </a:pPr>
            <a:r>
              <a:rPr lang="en-US" sz="2000" spc="200" dirty="0"/>
              <a:t>}</a:t>
            </a:r>
          </a:p>
          <a:p>
            <a:pPr marL="0" indent="0">
              <a:lnSpc>
                <a:spcPct val="90000"/>
              </a:lnSpc>
              <a:spcBef>
                <a:spcPts val="0"/>
              </a:spcBef>
              <a:spcAft>
                <a:spcPts val="2400"/>
              </a:spcAft>
              <a:buNone/>
            </a:pPr>
            <a:r>
              <a:rPr lang="en-US" sz="2000" spc="200" dirty="0" smtClean="0"/>
              <a:t>}</a:t>
            </a:r>
            <a:endParaRPr lang="en-US" sz="2000" spc="2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12</a:t>
            </a:fld>
            <a:endParaRPr lang="el-GR" sz="1400" dirty="0">
              <a:solidFill>
                <a:schemeClr val="tx1"/>
              </a:solidFill>
            </a:endParaRPr>
          </a:p>
        </p:txBody>
      </p:sp>
    </p:spTree>
    <p:extLst>
      <p:ext uri="{BB962C8B-B14F-4D97-AF65-F5344CB8AC3E}">
        <p14:creationId xmlns:p14="http://schemas.microsoft.com/office/powerpoint/2010/main" val="1797126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Παράδειγμα </a:t>
            </a:r>
            <a:r>
              <a:rPr lang="el-GR" b="1" dirty="0" smtClean="0">
                <a:solidFill>
                  <a:prstClr val="black"/>
                </a:solidFill>
              </a:rPr>
              <a:t>1 με </a:t>
            </a:r>
            <a:r>
              <a:rPr lang="el-GR" b="1" dirty="0">
                <a:solidFill>
                  <a:prstClr val="black"/>
                </a:solidFill>
              </a:rPr>
              <a:t>κλάση </a:t>
            </a:r>
            <a:r>
              <a:rPr lang="el-GR" b="1" dirty="0" smtClean="0">
                <a:solidFill>
                  <a:prstClr val="black"/>
                </a:solidFill>
              </a:rPr>
              <a:t>(4 </a:t>
            </a:r>
            <a:r>
              <a:rPr lang="el-GR" b="1" dirty="0">
                <a:solidFill>
                  <a:prstClr val="black"/>
                </a:solidFill>
              </a:rPr>
              <a:t>από </a:t>
            </a:r>
            <a:r>
              <a:rPr lang="el-GR" b="1" dirty="0" smtClean="0">
                <a:solidFill>
                  <a:prstClr val="black"/>
                </a:solidFill>
              </a:rPr>
              <a:t>5)</a:t>
            </a:r>
            <a:endParaRPr lang="el-GR" dirty="0"/>
          </a:p>
        </p:txBody>
      </p:sp>
      <p:sp>
        <p:nvSpPr>
          <p:cNvPr id="3" name="Θέση περιεχομένου 1" descr="Συνέχεια προγράμματος: Class test point. Enter, άγκιστρο. Enter, public static, void main, παρένθεση string άνοιγμα κλείσιμο αγκύλης, arguments, κλείσιμο παρένθεσης. Enter, άγκιστρο. Enter, point a = new point, παρένθεση 4, κόμμα 5, κλείσιμο παρένθεσης, ερωτηματικό. Enter, system.out.print ln, παρένθεση εισαγωγικά,  a τελεία x =  εισαγωγικά,  + a τελεία x άνοιγμα κλείσιμο παρένθεσης, +  εισαγωγικά,  a τελεία y = εισαγωγικά, + a τελεία y άνοιγμα κλείσιμο παρένθεσης, κλείσιμο παρένθεσης, ερωτηματικό. Enter, system.out.print ln, παρένθεση εισαγωγικά,  a = εισαγωγικά, + a, κλείσιμο παρένθεσης, ερωτηματικό. Enter, point b = new point, παρένθεση 2, κόμμα 3, κλείσιμο παρένθεσης, ερωτηματικό. Enter, system.out.print ln, παρένθεση εισαγωγικά,  b = εισαγωγικά, + b, κλείσιμο παρένθεσης, ερωτηματικό. Enter, if, παρένθεση a.equals, παρένθεση b, κλείσιμο παρένθεσης, κλείσιμο παρένθεσης, system.out.print ln, παρένθεση εισαγωγικά, το a ισούται με το b, εισαγωγικά κλείσιμο παρένθεσης, ερωτηματικό.  Enter, else, system.out.print ln, παρένθεση εισαγωγικά, το a είναι διαφορετικό του b, εισαγωγικά κλείσιμο παρένθεσης, ερωτηματικό. Enter, b = new point, παρένθεση 4, κόμμα 5, κλείσιμο παρένθεσης, ερωτηματικό. Enter, system.out.print ln, παρένθεση εισαγωγικά,  b = εισαγωγικά, + b, κλείσιμο παρένθεσης, ερωτηματικό. Enter, if, παρένθεση a.equals, παρένθεση b, κλείσιμο παρένθεσης, κλείσιμο παρένθεσης, system.out.print ln, παρένθεση εισαγωγικά,  το a ισούται με το b, εισαγωγικά κλείσιμο παρένθεσης, ερωτηματικό. Enter, else, system.out.print ln, παρένθεση εισαγωγικά, το a είναι διαφορετικό του b, εισαγωγικά κλείσιμο παρένθεσης, ερωτηματικό. Enter, κλείσιμο αγκίστρου."/>
          <p:cNvSpPr>
            <a:spLocks noGrp="1"/>
          </p:cNvSpPr>
          <p:nvPr>
            <p:ph idx="1"/>
            <p:custDataLst>
              <p:tags r:id="rId1"/>
            </p:custDataLst>
          </p:nvPr>
        </p:nvSpPr>
        <p:spPr>
          <a:xfrm>
            <a:off x="323528" y="1484784"/>
            <a:ext cx="8496944" cy="4968552"/>
          </a:xfrm>
        </p:spPr>
        <p:txBody>
          <a:bodyPr>
            <a:noAutofit/>
          </a:bodyPr>
          <a:lstStyle/>
          <a:p>
            <a:pPr marL="0" lvl="0" indent="0">
              <a:lnSpc>
                <a:spcPct val="90000"/>
              </a:lnSpc>
              <a:spcBef>
                <a:spcPts val="0"/>
              </a:spcBef>
              <a:spcAft>
                <a:spcPts val="0"/>
              </a:spcAft>
              <a:buClr>
                <a:srgbClr val="3333CC"/>
              </a:buClr>
              <a:buNone/>
            </a:pPr>
            <a:r>
              <a:rPr lang="en-US" sz="2000" spc="200" dirty="0">
                <a:solidFill>
                  <a:srgbClr val="000000"/>
                </a:solidFill>
              </a:rPr>
              <a:t>class</a:t>
            </a:r>
            <a:r>
              <a:rPr lang="en-US" sz="2000" spc="600" dirty="0">
                <a:solidFill>
                  <a:srgbClr val="000000"/>
                </a:solidFill>
              </a:rPr>
              <a:t> </a:t>
            </a:r>
            <a:r>
              <a:rPr lang="en-US" sz="2000" spc="200" dirty="0" err="1">
                <a:solidFill>
                  <a:srgbClr val="000000"/>
                </a:solidFill>
              </a:rPr>
              <a:t>TestPoint</a:t>
            </a:r>
            <a:endParaRPr lang="en-US" sz="2000" spc="200" dirty="0">
              <a:solidFill>
                <a:srgbClr val="000000"/>
              </a:solidFill>
            </a:endParaRPr>
          </a:p>
          <a:p>
            <a:pPr marL="0" lvl="0" indent="0">
              <a:lnSpc>
                <a:spcPct val="90000"/>
              </a:lnSpc>
              <a:spcBef>
                <a:spcPts val="0"/>
              </a:spcBef>
              <a:spcAft>
                <a:spcPts val="0"/>
              </a:spcAft>
              <a:buClr>
                <a:srgbClr val="3333CC"/>
              </a:buClr>
              <a:buNone/>
            </a:pPr>
            <a:r>
              <a:rPr lang="en-US" sz="2000" spc="200" dirty="0">
                <a:solidFill>
                  <a:srgbClr val="000000"/>
                </a:solidFill>
              </a:rPr>
              <a:t>{</a:t>
            </a:r>
          </a:p>
          <a:p>
            <a:pPr marL="400050" lvl="1" indent="0">
              <a:lnSpc>
                <a:spcPct val="90000"/>
              </a:lnSpc>
              <a:spcBef>
                <a:spcPts val="0"/>
              </a:spcBef>
              <a:spcAft>
                <a:spcPts val="0"/>
              </a:spcAft>
              <a:buClr>
                <a:srgbClr val="FF0000"/>
              </a:buClr>
              <a:buNone/>
            </a:pPr>
            <a:r>
              <a:rPr lang="en-US" sz="2000" spc="200" dirty="0">
                <a:solidFill>
                  <a:srgbClr val="000000"/>
                </a:solidFill>
              </a:rPr>
              <a:t>public</a:t>
            </a:r>
            <a:r>
              <a:rPr lang="en-US" sz="2000" spc="600" dirty="0">
                <a:solidFill>
                  <a:srgbClr val="000000"/>
                </a:solidFill>
              </a:rPr>
              <a:t> </a:t>
            </a:r>
            <a:r>
              <a:rPr lang="en-US" sz="2000" spc="200" dirty="0">
                <a:solidFill>
                  <a:srgbClr val="000000"/>
                </a:solidFill>
              </a:rPr>
              <a:t>static</a:t>
            </a:r>
            <a:r>
              <a:rPr lang="en-US" sz="2000" spc="600" dirty="0">
                <a:solidFill>
                  <a:srgbClr val="000000"/>
                </a:solidFill>
              </a:rPr>
              <a:t> </a:t>
            </a:r>
            <a:r>
              <a:rPr lang="en-US" sz="2000" spc="200" dirty="0">
                <a:solidFill>
                  <a:srgbClr val="000000"/>
                </a:solidFill>
              </a:rPr>
              <a:t>void</a:t>
            </a:r>
            <a:r>
              <a:rPr lang="en-US" sz="2000" spc="600" dirty="0">
                <a:solidFill>
                  <a:srgbClr val="000000"/>
                </a:solidFill>
              </a:rPr>
              <a:t> </a:t>
            </a:r>
            <a:r>
              <a:rPr lang="en-US" sz="2000" spc="200" dirty="0">
                <a:solidFill>
                  <a:srgbClr val="000000"/>
                </a:solidFill>
              </a:rPr>
              <a:t>main(String[]</a:t>
            </a:r>
            <a:r>
              <a:rPr lang="en-US" sz="2000" spc="600" dirty="0">
                <a:solidFill>
                  <a:srgbClr val="000000"/>
                </a:solidFill>
              </a:rPr>
              <a:t> </a:t>
            </a:r>
            <a:r>
              <a:rPr lang="en-US" sz="2000" spc="200" dirty="0">
                <a:solidFill>
                  <a:srgbClr val="000000"/>
                </a:solidFill>
              </a:rPr>
              <a:t>arguments)</a:t>
            </a:r>
          </a:p>
          <a:p>
            <a:pPr marL="400050" lvl="1" indent="0">
              <a:lnSpc>
                <a:spcPct val="90000"/>
              </a:lnSpc>
              <a:spcBef>
                <a:spcPts val="0"/>
              </a:spcBef>
              <a:spcAft>
                <a:spcPts val="0"/>
              </a:spcAft>
              <a:buClr>
                <a:srgbClr val="FF0000"/>
              </a:buClr>
              <a:buNone/>
            </a:pPr>
            <a:r>
              <a:rPr lang="en-US" sz="2000" spc="200" dirty="0">
                <a:solidFill>
                  <a:srgbClr val="000000"/>
                </a:solidFill>
              </a:rPr>
              <a:t>{</a:t>
            </a:r>
          </a:p>
          <a:p>
            <a:pPr marL="800100" lvl="2" indent="0">
              <a:lnSpc>
                <a:spcPct val="90000"/>
              </a:lnSpc>
              <a:spcBef>
                <a:spcPts val="0"/>
              </a:spcBef>
              <a:spcAft>
                <a:spcPts val="0"/>
              </a:spcAft>
              <a:buClr>
                <a:srgbClr val="3333CC"/>
              </a:buClr>
              <a:buNone/>
            </a:pPr>
            <a:r>
              <a:rPr lang="en-US" sz="2000" spc="200" dirty="0">
                <a:solidFill>
                  <a:srgbClr val="000000"/>
                </a:solidFill>
              </a:rPr>
              <a:t>Point</a:t>
            </a:r>
            <a:r>
              <a:rPr lang="en-US" sz="2000" spc="600" dirty="0">
                <a:solidFill>
                  <a:srgbClr val="000000"/>
                </a:solidFill>
              </a:rPr>
              <a:t> </a:t>
            </a:r>
            <a:r>
              <a:rPr lang="en-US" sz="2000" spc="200" dirty="0">
                <a:solidFill>
                  <a:srgbClr val="000000"/>
                </a:solidFill>
              </a:rPr>
              <a:t>a</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new</a:t>
            </a:r>
            <a:r>
              <a:rPr lang="en-US" sz="2000" spc="600" dirty="0">
                <a:solidFill>
                  <a:srgbClr val="000000"/>
                </a:solidFill>
              </a:rPr>
              <a:t> </a:t>
            </a:r>
            <a:r>
              <a:rPr lang="en-US" sz="2000" spc="200" dirty="0">
                <a:solidFill>
                  <a:srgbClr val="000000"/>
                </a:solidFill>
              </a:rPr>
              <a:t>Point(4,</a:t>
            </a:r>
            <a:r>
              <a:rPr lang="en-US" sz="2000" spc="600" dirty="0">
                <a:solidFill>
                  <a:srgbClr val="000000"/>
                </a:solidFill>
              </a:rPr>
              <a:t> </a:t>
            </a:r>
            <a:r>
              <a:rPr lang="en-US" sz="2000" spc="200" dirty="0">
                <a:solidFill>
                  <a:srgbClr val="000000"/>
                </a:solidFill>
              </a:rPr>
              <a:t>5);</a:t>
            </a:r>
          </a:p>
          <a:p>
            <a:pPr marL="800100" lvl="2" indent="0">
              <a:lnSpc>
                <a:spcPct val="90000"/>
              </a:lnSpc>
              <a:spcBef>
                <a:spcPts val="0"/>
              </a:spcBef>
              <a:spcAft>
                <a:spcPts val="0"/>
              </a:spcAft>
              <a:buClr>
                <a:srgbClr val="3333CC"/>
              </a:buClr>
              <a:buNone/>
            </a:pPr>
            <a:r>
              <a:rPr lang="en-US" sz="2000" spc="200" dirty="0" err="1">
                <a:solidFill>
                  <a:srgbClr val="000000"/>
                </a:solidFill>
              </a:rPr>
              <a:t>System.out.println</a:t>
            </a:r>
            <a:r>
              <a:rPr lang="en-US" sz="2000" spc="200" dirty="0">
                <a:solidFill>
                  <a:srgbClr val="000000"/>
                </a:solidFill>
              </a:rPr>
              <a:t>(“ </a:t>
            </a:r>
            <a:r>
              <a:rPr lang="en-US" sz="2000" spc="200" dirty="0" err="1">
                <a:solidFill>
                  <a:srgbClr val="000000"/>
                </a:solidFill>
              </a:rPr>
              <a:t>a.x</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err="1">
                <a:solidFill>
                  <a:srgbClr val="000000"/>
                </a:solidFill>
              </a:rPr>
              <a:t>a.x</a:t>
            </a:r>
            <a:r>
              <a:rPr lang="en-US" sz="2000" spc="200" dirty="0">
                <a:solidFill>
                  <a:srgbClr val="000000"/>
                </a:solidFill>
              </a:rPr>
              <a:t>()</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 </a:t>
            </a:r>
            <a:r>
              <a:rPr lang="en-US" sz="2000" spc="200" dirty="0" err="1">
                <a:solidFill>
                  <a:srgbClr val="000000"/>
                </a:solidFill>
              </a:rPr>
              <a:t>a.y</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err="1">
                <a:solidFill>
                  <a:srgbClr val="000000"/>
                </a:solidFill>
              </a:rPr>
              <a:t>a.y</a:t>
            </a:r>
            <a:r>
              <a:rPr lang="en-US" sz="2000" spc="200" dirty="0">
                <a:solidFill>
                  <a:srgbClr val="000000"/>
                </a:solidFill>
              </a:rPr>
              <a:t>() );</a:t>
            </a:r>
          </a:p>
          <a:p>
            <a:pPr marL="800100" lvl="2" indent="0">
              <a:lnSpc>
                <a:spcPct val="90000"/>
              </a:lnSpc>
              <a:spcBef>
                <a:spcPts val="0"/>
              </a:spcBef>
              <a:spcAft>
                <a:spcPts val="1800"/>
              </a:spcAft>
              <a:buClr>
                <a:srgbClr val="3333CC"/>
              </a:buClr>
              <a:buNone/>
            </a:pPr>
            <a:r>
              <a:rPr lang="en-US" sz="2000" spc="200" dirty="0" err="1">
                <a:solidFill>
                  <a:srgbClr val="000000"/>
                </a:solidFill>
              </a:rPr>
              <a:t>System.out.println</a:t>
            </a:r>
            <a:r>
              <a:rPr lang="en-US" sz="2000" spc="200" dirty="0">
                <a:solidFill>
                  <a:srgbClr val="000000"/>
                </a:solidFill>
              </a:rPr>
              <a:t>(“ a</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a);</a:t>
            </a:r>
            <a:endParaRPr lang="en-US" sz="2000" spc="200" dirty="0"/>
          </a:p>
          <a:p>
            <a:pPr marL="800100" lvl="2" indent="0">
              <a:lnSpc>
                <a:spcPct val="90000"/>
              </a:lnSpc>
              <a:spcBef>
                <a:spcPts val="0"/>
              </a:spcBef>
              <a:buNone/>
            </a:pPr>
            <a:r>
              <a:rPr lang="en-US" sz="2000" spc="200" dirty="0"/>
              <a:t>Point</a:t>
            </a:r>
            <a:r>
              <a:rPr lang="en-US" sz="2000" spc="600" dirty="0"/>
              <a:t> </a:t>
            </a:r>
            <a:r>
              <a:rPr lang="en-US" sz="2000" spc="200" dirty="0"/>
              <a:t>b</a:t>
            </a:r>
            <a:r>
              <a:rPr lang="en-US" sz="2000" spc="600" dirty="0"/>
              <a:t> </a:t>
            </a:r>
            <a:r>
              <a:rPr lang="en-US" sz="2000" spc="200" dirty="0"/>
              <a:t>=</a:t>
            </a:r>
            <a:r>
              <a:rPr lang="en-US" sz="2000" spc="600" dirty="0"/>
              <a:t> </a:t>
            </a:r>
            <a:r>
              <a:rPr lang="en-US" sz="2000" spc="200" dirty="0"/>
              <a:t>new</a:t>
            </a:r>
            <a:r>
              <a:rPr lang="en-US" sz="2000" spc="600" dirty="0"/>
              <a:t> </a:t>
            </a:r>
            <a:r>
              <a:rPr lang="en-US" sz="2000" spc="200" dirty="0"/>
              <a:t>Point</a:t>
            </a:r>
            <a:r>
              <a:rPr lang="en-US" sz="2000" spc="600" dirty="0"/>
              <a:t> </a:t>
            </a:r>
            <a:r>
              <a:rPr lang="en-US" sz="2000" spc="200" dirty="0"/>
              <a:t>(2,</a:t>
            </a:r>
            <a:r>
              <a:rPr lang="en-US" sz="2000" spc="600" dirty="0"/>
              <a:t> </a:t>
            </a:r>
            <a:r>
              <a:rPr lang="en-US" sz="2000" spc="200" dirty="0"/>
              <a:t>3);</a:t>
            </a:r>
          </a:p>
          <a:p>
            <a:pPr marL="800100" lvl="2" indent="0">
              <a:lnSpc>
                <a:spcPct val="90000"/>
              </a:lnSpc>
              <a:spcBef>
                <a:spcPts val="0"/>
              </a:spcBef>
              <a:buNone/>
            </a:pPr>
            <a:r>
              <a:rPr lang="en-US" sz="2000" spc="200" dirty="0" err="1"/>
              <a:t>System.out.println</a:t>
            </a:r>
            <a:r>
              <a:rPr lang="en-US" sz="2000" spc="200" dirty="0"/>
              <a:t>(“ b</a:t>
            </a:r>
            <a:r>
              <a:rPr lang="en-US" sz="2000" spc="600" dirty="0"/>
              <a:t> </a:t>
            </a:r>
            <a:r>
              <a:rPr lang="en-US" sz="2000" spc="200" dirty="0"/>
              <a:t>=</a:t>
            </a:r>
            <a:r>
              <a:rPr lang="en-US" sz="2000" spc="600" dirty="0"/>
              <a:t> </a:t>
            </a:r>
            <a:r>
              <a:rPr lang="en-US" sz="2000" spc="200" dirty="0"/>
              <a:t>“</a:t>
            </a:r>
            <a:r>
              <a:rPr lang="en-US" sz="2000" spc="600" dirty="0"/>
              <a:t> </a:t>
            </a:r>
            <a:r>
              <a:rPr lang="en-US" sz="2000" spc="200" dirty="0"/>
              <a:t>+</a:t>
            </a:r>
            <a:r>
              <a:rPr lang="en-US" sz="2000" spc="600" dirty="0"/>
              <a:t> </a:t>
            </a:r>
            <a:r>
              <a:rPr lang="en-US" sz="2000" spc="200" dirty="0"/>
              <a:t>b);</a:t>
            </a:r>
          </a:p>
          <a:p>
            <a:pPr marL="800100" lvl="2" indent="0">
              <a:lnSpc>
                <a:spcPct val="90000"/>
              </a:lnSpc>
              <a:spcBef>
                <a:spcPts val="0"/>
              </a:spcBef>
              <a:buNone/>
            </a:pPr>
            <a:r>
              <a:rPr lang="en-US" sz="2000" spc="200" dirty="0"/>
              <a:t>if(</a:t>
            </a:r>
            <a:r>
              <a:rPr lang="en-US" sz="2000" spc="200" dirty="0" err="1"/>
              <a:t>a.equals</a:t>
            </a:r>
            <a:r>
              <a:rPr lang="en-US" sz="2000" spc="200" dirty="0"/>
              <a:t>(b) )</a:t>
            </a:r>
            <a:r>
              <a:rPr lang="en-US" sz="2000" spc="600" dirty="0"/>
              <a:t> </a:t>
            </a:r>
            <a:r>
              <a:rPr lang="en-US" sz="2000" spc="200" dirty="0" err="1"/>
              <a:t>System.out.println</a:t>
            </a:r>
            <a:r>
              <a:rPr lang="en-US" sz="2000" spc="200" dirty="0"/>
              <a:t>(“ To a </a:t>
            </a:r>
            <a:r>
              <a:rPr lang="en-US" sz="2000" spc="200" dirty="0" err="1"/>
              <a:t>isoute</a:t>
            </a:r>
            <a:r>
              <a:rPr lang="en-US" sz="2000" spc="200" dirty="0"/>
              <a:t> me to b”);</a:t>
            </a:r>
          </a:p>
          <a:p>
            <a:pPr marL="800100" lvl="2" indent="0">
              <a:lnSpc>
                <a:spcPct val="90000"/>
              </a:lnSpc>
              <a:spcBef>
                <a:spcPts val="0"/>
              </a:spcBef>
              <a:spcAft>
                <a:spcPts val="1800"/>
              </a:spcAft>
              <a:buNone/>
            </a:pPr>
            <a:r>
              <a:rPr lang="en-US" sz="2000" spc="200" dirty="0"/>
              <a:t>else</a:t>
            </a:r>
            <a:r>
              <a:rPr lang="en-US" sz="2000" spc="600" dirty="0"/>
              <a:t> </a:t>
            </a:r>
            <a:r>
              <a:rPr lang="en-US" sz="2000" spc="200" dirty="0" err="1"/>
              <a:t>System.out.println</a:t>
            </a:r>
            <a:r>
              <a:rPr lang="en-US" sz="2000" spc="200" dirty="0"/>
              <a:t>(“ To a </a:t>
            </a:r>
            <a:r>
              <a:rPr lang="en-US" sz="2000" spc="200" dirty="0" err="1"/>
              <a:t>einai</a:t>
            </a:r>
            <a:r>
              <a:rPr lang="en-US" sz="2000" spc="200" dirty="0"/>
              <a:t> </a:t>
            </a:r>
            <a:r>
              <a:rPr lang="en-US" sz="2000" spc="200" dirty="0" err="1"/>
              <a:t>diaforetiko</a:t>
            </a:r>
            <a:r>
              <a:rPr lang="en-US" sz="2000" spc="200" dirty="0"/>
              <a:t> </a:t>
            </a:r>
            <a:r>
              <a:rPr lang="en-US" sz="2000" spc="200" dirty="0" err="1"/>
              <a:t>tou</a:t>
            </a:r>
            <a:r>
              <a:rPr lang="en-US" sz="2000" spc="200" dirty="0"/>
              <a:t> b”);</a:t>
            </a:r>
          </a:p>
          <a:p>
            <a:pPr marL="800100" lvl="2" indent="0">
              <a:lnSpc>
                <a:spcPct val="90000"/>
              </a:lnSpc>
              <a:spcBef>
                <a:spcPts val="0"/>
              </a:spcBef>
              <a:buNone/>
            </a:pPr>
            <a:r>
              <a:rPr lang="en-US" sz="2000" spc="200" dirty="0"/>
              <a:t>b</a:t>
            </a:r>
            <a:r>
              <a:rPr lang="en-US" sz="2000" spc="600" dirty="0"/>
              <a:t> </a:t>
            </a:r>
            <a:r>
              <a:rPr lang="en-US" sz="2000" spc="200" dirty="0"/>
              <a:t>=</a:t>
            </a:r>
            <a:r>
              <a:rPr lang="en-US" sz="2000" spc="600" dirty="0"/>
              <a:t> </a:t>
            </a:r>
            <a:r>
              <a:rPr lang="en-US" sz="2000" spc="200" dirty="0"/>
              <a:t>new</a:t>
            </a:r>
            <a:r>
              <a:rPr lang="en-US" sz="2000" spc="600" dirty="0"/>
              <a:t> </a:t>
            </a:r>
            <a:r>
              <a:rPr lang="en-US" sz="2000" spc="200" dirty="0"/>
              <a:t>Point(4,</a:t>
            </a:r>
            <a:r>
              <a:rPr lang="en-US" sz="2000" spc="600" dirty="0"/>
              <a:t> </a:t>
            </a:r>
            <a:r>
              <a:rPr lang="en-US" sz="2000" spc="200" dirty="0"/>
              <a:t>5);</a:t>
            </a:r>
          </a:p>
          <a:p>
            <a:pPr marL="800100" lvl="2" indent="0">
              <a:lnSpc>
                <a:spcPct val="90000"/>
              </a:lnSpc>
              <a:spcBef>
                <a:spcPts val="0"/>
              </a:spcBef>
              <a:buClr>
                <a:srgbClr val="3333CC"/>
              </a:buClr>
              <a:buNone/>
            </a:pPr>
            <a:r>
              <a:rPr lang="en-US" sz="2000" spc="200" dirty="0" err="1">
                <a:solidFill>
                  <a:srgbClr val="000000"/>
                </a:solidFill>
              </a:rPr>
              <a:t>System.out.println</a:t>
            </a:r>
            <a:r>
              <a:rPr lang="en-US" sz="2000" spc="200" dirty="0">
                <a:solidFill>
                  <a:srgbClr val="000000"/>
                </a:solidFill>
              </a:rPr>
              <a:t>(“ b</a:t>
            </a:r>
            <a:r>
              <a:rPr lang="en-US" sz="2000" spc="600" dirty="0">
                <a:solidFill>
                  <a:srgbClr val="000000"/>
                </a:solidFill>
              </a:rPr>
              <a:t> </a:t>
            </a:r>
            <a:r>
              <a:rPr lang="en-US" sz="2000" spc="200" dirty="0">
                <a:solidFill>
                  <a:srgbClr val="000000"/>
                </a:solidFill>
              </a:rPr>
              <a:t>=</a:t>
            </a:r>
            <a:r>
              <a:rPr lang="en-US" sz="2000" spc="600" dirty="0">
                <a:solidFill>
                  <a:srgbClr val="000000"/>
                </a:solidFill>
              </a:rPr>
              <a:t> </a:t>
            </a:r>
            <a:r>
              <a:rPr lang="en-US" sz="2000" spc="200" dirty="0">
                <a:solidFill>
                  <a:srgbClr val="000000"/>
                </a:solidFill>
              </a:rPr>
              <a:t>“ +</a:t>
            </a:r>
            <a:r>
              <a:rPr lang="en-US" sz="2000" spc="600" dirty="0">
                <a:solidFill>
                  <a:srgbClr val="000000"/>
                </a:solidFill>
              </a:rPr>
              <a:t> </a:t>
            </a:r>
            <a:r>
              <a:rPr lang="en-US" sz="2000" spc="200" dirty="0">
                <a:solidFill>
                  <a:srgbClr val="000000"/>
                </a:solidFill>
              </a:rPr>
              <a:t>b);</a:t>
            </a:r>
          </a:p>
          <a:p>
            <a:pPr marL="800100" lvl="2" indent="0">
              <a:lnSpc>
                <a:spcPct val="90000"/>
              </a:lnSpc>
              <a:spcBef>
                <a:spcPts val="0"/>
              </a:spcBef>
              <a:buClr>
                <a:srgbClr val="3333CC"/>
              </a:buClr>
              <a:buNone/>
            </a:pPr>
            <a:r>
              <a:rPr lang="en-US" sz="2000" spc="200" dirty="0">
                <a:solidFill>
                  <a:srgbClr val="000000"/>
                </a:solidFill>
              </a:rPr>
              <a:t>if(</a:t>
            </a:r>
            <a:r>
              <a:rPr lang="en-US" sz="2000" spc="200" dirty="0" err="1">
                <a:solidFill>
                  <a:srgbClr val="000000"/>
                </a:solidFill>
              </a:rPr>
              <a:t>a.equals</a:t>
            </a:r>
            <a:r>
              <a:rPr lang="en-US" sz="2000" spc="200" dirty="0">
                <a:solidFill>
                  <a:srgbClr val="000000"/>
                </a:solidFill>
              </a:rPr>
              <a:t>(b) )</a:t>
            </a:r>
            <a:r>
              <a:rPr lang="en-US" sz="2000" spc="600" dirty="0">
                <a:solidFill>
                  <a:srgbClr val="000000"/>
                </a:solidFill>
              </a:rPr>
              <a:t> </a:t>
            </a:r>
            <a:r>
              <a:rPr lang="en-US" sz="2000" spc="200" dirty="0" err="1">
                <a:solidFill>
                  <a:srgbClr val="000000"/>
                </a:solidFill>
              </a:rPr>
              <a:t>System.out.println</a:t>
            </a:r>
            <a:r>
              <a:rPr lang="en-US" sz="2000" spc="200" dirty="0">
                <a:solidFill>
                  <a:srgbClr val="000000"/>
                </a:solidFill>
              </a:rPr>
              <a:t>(“ To a </a:t>
            </a:r>
            <a:r>
              <a:rPr lang="en-US" sz="2000" spc="200" dirty="0" err="1">
                <a:solidFill>
                  <a:srgbClr val="000000"/>
                </a:solidFill>
              </a:rPr>
              <a:t>isoute</a:t>
            </a:r>
            <a:r>
              <a:rPr lang="en-US" sz="2000" spc="200" dirty="0">
                <a:solidFill>
                  <a:srgbClr val="000000"/>
                </a:solidFill>
              </a:rPr>
              <a:t> me to b”);</a:t>
            </a:r>
          </a:p>
          <a:p>
            <a:pPr marL="800100" lvl="2" indent="0">
              <a:lnSpc>
                <a:spcPct val="90000"/>
              </a:lnSpc>
              <a:spcBef>
                <a:spcPts val="0"/>
              </a:spcBef>
              <a:spcAft>
                <a:spcPts val="0"/>
              </a:spcAft>
              <a:buClr>
                <a:srgbClr val="3333CC"/>
              </a:buClr>
              <a:buNone/>
            </a:pPr>
            <a:r>
              <a:rPr lang="en-US" sz="2000" spc="200" dirty="0">
                <a:solidFill>
                  <a:srgbClr val="000000"/>
                </a:solidFill>
              </a:rPr>
              <a:t>else</a:t>
            </a:r>
            <a:r>
              <a:rPr lang="en-US" sz="2000" spc="600" dirty="0">
                <a:solidFill>
                  <a:srgbClr val="000000"/>
                </a:solidFill>
              </a:rPr>
              <a:t> </a:t>
            </a:r>
            <a:r>
              <a:rPr lang="en-US" sz="2000" spc="200" dirty="0" err="1">
                <a:solidFill>
                  <a:srgbClr val="000000"/>
                </a:solidFill>
              </a:rPr>
              <a:t>System.out.println</a:t>
            </a:r>
            <a:r>
              <a:rPr lang="en-US" sz="2000" spc="200" dirty="0">
                <a:solidFill>
                  <a:srgbClr val="000000"/>
                </a:solidFill>
              </a:rPr>
              <a:t>(“ To a </a:t>
            </a:r>
            <a:r>
              <a:rPr lang="en-US" sz="2000" spc="200" dirty="0" err="1">
                <a:solidFill>
                  <a:srgbClr val="000000"/>
                </a:solidFill>
              </a:rPr>
              <a:t>einai</a:t>
            </a:r>
            <a:r>
              <a:rPr lang="en-US" sz="2000" spc="200" dirty="0">
                <a:solidFill>
                  <a:srgbClr val="000000"/>
                </a:solidFill>
              </a:rPr>
              <a:t> </a:t>
            </a:r>
            <a:r>
              <a:rPr lang="en-US" sz="2000" spc="200" dirty="0" err="1">
                <a:solidFill>
                  <a:srgbClr val="000000"/>
                </a:solidFill>
              </a:rPr>
              <a:t>diaforetiko</a:t>
            </a:r>
            <a:r>
              <a:rPr lang="en-US" sz="2000" spc="200" dirty="0">
                <a:solidFill>
                  <a:srgbClr val="000000"/>
                </a:solidFill>
              </a:rPr>
              <a:t> </a:t>
            </a:r>
            <a:r>
              <a:rPr lang="en-US" sz="2000" spc="200" dirty="0" err="1">
                <a:solidFill>
                  <a:srgbClr val="000000"/>
                </a:solidFill>
              </a:rPr>
              <a:t>tou</a:t>
            </a:r>
            <a:r>
              <a:rPr lang="en-US" sz="2000" spc="200" dirty="0">
                <a:solidFill>
                  <a:srgbClr val="000000"/>
                </a:solidFill>
              </a:rPr>
              <a:t> b”);</a:t>
            </a:r>
          </a:p>
          <a:p>
            <a:pPr marL="0" indent="0">
              <a:lnSpc>
                <a:spcPct val="90000"/>
              </a:lnSpc>
              <a:spcBef>
                <a:spcPts val="0"/>
              </a:spcBef>
              <a:spcAft>
                <a:spcPts val="1000"/>
              </a:spcAft>
              <a:buClr>
                <a:srgbClr val="3333CC"/>
              </a:buClr>
              <a:buNone/>
            </a:pPr>
            <a:r>
              <a:rPr lang="en-US" sz="2000" spc="200" dirty="0" smtClean="0">
                <a:solidFill>
                  <a:srgbClr val="000000"/>
                </a:solidFill>
              </a:rPr>
              <a:t>}</a:t>
            </a:r>
            <a:endParaRPr lang="en-US" sz="2000" spc="20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13</a:t>
            </a:fld>
            <a:endParaRPr lang="el-GR" sz="1400" dirty="0">
              <a:solidFill>
                <a:schemeClr val="tx1"/>
              </a:solidFill>
            </a:endParaRPr>
          </a:p>
        </p:txBody>
      </p:sp>
    </p:spTree>
    <p:extLst>
      <p:ext uri="{BB962C8B-B14F-4D97-AF65-F5344CB8AC3E}">
        <p14:creationId xmlns:p14="http://schemas.microsoft.com/office/powerpoint/2010/main" val="1653194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Παράδειγμα </a:t>
            </a:r>
            <a:r>
              <a:rPr lang="el-GR" b="1" dirty="0" smtClean="0">
                <a:solidFill>
                  <a:prstClr val="black"/>
                </a:solidFill>
              </a:rPr>
              <a:t>1 με </a:t>
            </a:r>
            <a:r>
              <a:rPr lang="el-GR" b="1" dirty="0">
                <a:solidFill>
                  <a:prstClr val="black"/>
                </a:solidFill>
              </a:rPr>
              <a:t>κλάση </a:t>
            </a:r>
            <a:r>
              <a:rPr lang="el-GR" b="1" dirty="0" smtClean="0">
                <a:solidFill>
                  <a:prstClr val="black"/>
                </a:solidFill>
              </a:rPr>
              <a:t>(5 </a:t>
            </a:r>
            <a:r>
              <a:rPr lang="el-GR" b="1" dirty="0">
                <a:solidFill>
                  <a:prstClr val="black"/>
                </a:solidFill>
              </a:rPr>
              <a:t>από </a:t>
            </a:r>
            <a:r>
              <a:rPr lang="el-GR" b="1" dirty="0" smtClean="0">
                <a:solidFill>
                  <a:prstClr val="black"/>
                </a:solidFill>
              </a:rPr>
              <a:t>5)</a:t>
            </a:r>
            <a:endParaRPr lang="el-GR" dirty="0"/>
          </a:p>
        </p:txBody>
      </p:sp>
      <p:pic>
        <p:nvPicPr>
          <p:cNvPr id="6" name="Θέση περιεχομένου 1" descr="Εικόνα της επιφάνειας της command line, στην οποία φαίνονται τα αποτελέσματα της εκτέλεσης του προγράμματος, τα οποία είναι τα εξής: &#10;a τελεία x = 4.0, a τελεία y = 5.0. A = 4.0, κόμμα 5.0, b = 2.0, κόμμα 3.0. Το a είναι διαφορετικό του b. B = 4.0, κόμμα 5.0. Το a ισούται με το b.  "/>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45978" y="1600200"/>
            <a:ext cx="5452044" cy="4525963"/>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14</a:t>
            </a:fld>
            <a:endParaRPr lang="el-GR" sz="1400" dirty="0">
              <a:solidFill>
                <a:schemeClr val="tx1"/>
              </a:solidFill>
            </a:endParaRPr>
          </a:p>
        </p:txBody>
      </p:sp>
    </p:spTree>
    <p:extLst>
      <p:ext uri="{BB962C8B-B14F-4D97-AF65-F5344CB8AC3E}">
        <p14:creationId xmlns:p14="http://schemas.microsoft.com/office/powerpoint/2010/main" val="1415544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424936" cy="1143000"/>
          </a:xfrm>
        </p:spPr>
        <p:txBody>
          <a:bodyPr>
            <a:noAutofit/>
          </a:bodyPr>
          <a:lstStyle/>
          <a:p>
            <a:r>
              <a:rPr lang="el-GR" altLang="el-GR" b="1" dirty="0"/>
              <a:t>Παράδειγμα </a:t>
            </a:r>
            <a:r>
              <a:rPr lang="en-US" altLang="el-GR" b="1" dirty="0"/>
              <a:t>2:</a:t>
            </a:r>
            <a:r>
              <a:rPr lang="el-GR" altLang="el-GR" b="1" dirty="0"/>
              <a:t> </a:t>
            </a:r>
            <a:r>
              <a:rPr lang="el-GR" altLang="el-GR" b="1" dirty="0" smtClean="0"/>
              <a:t>Μία τάξη τραπεζικού λογαριασμού (1 από 3)</a:t>
            </a:r>
            <a:endParaRPr lang="el-GR" b="1" dirty="0"/>
          </a:p>
        </p:txBody>
      </p:sp>
      <p:sp>
        <p:nvSpPr>
          <p:cNvPr id="3" name="Θέση περιεχομένου 1"/>
          <p:cNvSpPr>
            <a:spLocks noGrp="1"/>
          </p:cNvSpPr>
          <p:nvPr>
            <p:ph idx="1"/>
          </p:nvPr>
        </p:nvSpPr>
        <p:spPr>
          <a:xfrm>
            <a:off x="457200" y="1600200"/>
            <a:ext cx="8229600" cy="4709120"/>
          </a:xfrm>
        </p:spPr>
        <p:txBody>
          <a:bodyPr>
            <a:normAutofit/>
          </a:bodyPr>
          <a:lstStyle/>
          <a:p>
            <a:pPr marL="323850" lvl="1" indent="-342900" eaLnBrk="0" fontAlgn="base" hangingPunct="0">
              <a:lnSpc>
                <a:spcPct val="90000"/>
              </a:lnSpc>
              <a:spcBef>
                <a:spcPts val="0"/>
              </a:spcBef>
              <a:spcAft>
                <a:spcPts val="1200"/>
              </a:spcAft>
              <a:buClr>
                <a:schemeClr val="tx1">
                  <a:lumMod val="65000"/>
                  <a:lumOff val="35000"/>
                </a:schemeClr>
              </a:buClr>
              <a:buSzPct val="120000"/>
              <a:buFont typeface="Wingdings" panose="05000000000000000000" pitchFamily="2" charset="2"/>
              <a:buChar char="§"/>
              <a:defRPr/>
            </a:pPr>
            <a:r>
              <a:rPr lang="el-GR" sz="2400" kern="0" dirty="0" smtClean="0">
                <a:solidFill>
                  <a:srgbClr val="000000"/>
                </a:solidFill>
              </a:rPr>
              <a:t>Σαν παράδειγμα, εξετάζουμε </a:t>
            </a:r>
            <a:r>
              <a:rPr lang="el-GR" sz="2400" kern="0" dirty="0">
                <a:solidFill>
                  <a:srgbClr val="000000"/>
                </a:solidFill>
              </a:rPr>
              <a:t>μία τάξη ενός τραπεζικού λογαριασμού. Η τάξη </a:t>
            </a:r>
            <a:r>
              <a:rPr lang="en-US" sz="2400" kern="0" dirty="0" smtClean="0">
                <a:solidFill>
                  <a:srgbClr val="000000"/>
                </a:solidFill>
              </a:rPr>
              <a:t>Account</a:t>
            </a:r>
            <a:r>
              <a:rPr lang="el-GR" sz="2400" kern="0" dirty="0" smtClean="0">
                <a:solidFill>
                  <a:srgbClr val="000000"/>
                </a:solidFill>
              </a:rPr>
              <a:t>, </a:t>
            </a:r>
            <a:r>
              <a:rPr lang="el-GR" sz="2400" kern="0" dirty="0">
                <a:solidFill>
                  <a:srgbClr val="000000"/>
                </a:solidFill>
              </a:rPr>
              <a:t>όπως θα </a:t>
            </a:r>
            <a:r>
              <a:rPr lang="el-GR" sz="2400" kern="0" dirty="0" smtClean="0">
                <a:solidFill>
                  <a:srgbClr val="000000"/>
                </a:solidFill>
              </a:rPr>
              <a:t>την </a:t>
            </a:r>
            <a:r>
              <a:rPr lang="el-GR" sz="2400" kern="0" dirty="0">
                <a:solidFill>
                  <a:srgbClr val="000000"/>
                </a:solidFill>
              </a:rPr>
              <a:t>πούμε, θα είναι πολύ απλή. Θα αποτελείται από τα </a:t>
            </a:r>
            <a:r>
              <a:rPr lang="el-GR" sz="2400" kern="0" dirty="0" smtClean="0">
                <a:solidFill>
                  <a:srgbClr val="000000"/>
                </a:solidFill>
              </a:rPr>
              <a:t>εξής:</a:t>
            </a:r>
          </a:p>
          <a:p>
            <a:pPr marL="838200" lvl="2" indent="-457200" eaLnBrk="0" fontAlgn="base" hangingPunct="0">
              <a:lnSpc>
                <a:spcPct val="90000"/>
              </a:lnSpc>
              <a:spcBef>
                <a:spcPts val="0"/>
              </a:spcBef>
              <a:buFont typeface="+mj-lt"/>
              <a:buAutoNum type="arabicParenR"/>
              <a:defRPr/>
            </a:pPr>
            <a:r>
              <a:rPr lang="el-GR" sz="2000" kern="0" dirty="0" smtClean="0">
                <a:solidFill>
                  <a:srgbClr val="000000"/>
                </a:solidFill>
              </a:rPr>
              <a:t>Ένα </a:t>
            </a:r>
            <a:r>
              <a:rPr lang="el-GR" sz="2000" kern="0" dirty="0">
                <a:solidFill>
                  <a:srgbClr val="000000"/>
                </a:solidFill>
              </a:rPr>
              <a:t>ιδιωτικό μέλος </a:t>
            </a:r>
            <a:r>
              <a:rPr lang="en-US" sz="2000" b="1" kern="0" dirty="0" smtClean="0"/>
              <a:t>balance</a:t>
            </a:r>
            <a:r>
              <a:rPr lang="el-GR" sz="2000" kern="0" dirty="0" smtClean="0"/>
              <a:t>,</a:t>
            </a:r>
            <a:r>
              <a:rPr lang="el-GR" sz="2000" kern="0" dirty="0" smtClean="0">
                <a:solidFill>
                  <a:srgbClr val="000000"/>
                </a:solidFill>
              </a:rPr>
              <a:t> </a:t>
            </a:r>
            <a:r>
              <a:rPr lang="el-GR" sz="2000" kern="0" dirty="0">
                <a:solidFill>
                  <a:srgbClr val="000000"/>
                </a:solidFill>
              </a:rPr>
              <a:t>το οποίο θα είναι το υπόλοιπο του </a:t>
            </a:r>
            <a:r>
              <a:rPr lang="el-GR" sz="2000" kern="0" dirty="0" smtClean="0">
                <a:solidFill>
                  <a:srgbClr val="000000"/>
                </a:solidFill>
              </a:rPr>
              <a:t>λογαριασμού.</a:t>
            </a:r>
          </a:p>
          <a:p>
            <a:pPr marL="838200" lvl="2" indent="-457200" eaLnBrk="0" fontAlgn="base" hangingPunct="0">
              <a:lnSpc>
                <a:spcPct val="90000"/>
              </a:lnSpc>
              <a:spcBef>
                <a:spcPts val="0"/>
              </a:spcBef>
              <a:buFont typeface="+mj-lt"/>
              <a:buAutoNum type="arabicParenR"/>
              <a:defRPr/>
            </a:pPr>
            <a:r>
              <a:rPr lang="el-GR" sz="2000" kern="0" dirty="0" smtClean="0">
                <a:solidFill>
                  <a:srgbClr val="000000"/>
                </a:solidFill>
              </a:rPr>
              <a:t>Έναν </a:t>
            </a:r>
            <a:r>
              <a:rPr lang="en-US" sz="2000" b="1" kern="0" dirty="0" smtClean="0"/>
              <a:t>constructor</a:t>
            </a:r>
            <a:r>
              <a:rPr lang="el-GR" sz="2000" kern="0" dirty="0" smtClean="0">
                <a:solidFill>
                  <a:srgbClr val="000000"/>
                </a:solidFill>
              </a:rPr>
              <a:t> </a:t>
            </a:r>
            <a:r>
              <a:rPr lang="el-GR" sz="2000" kern="0" dirty="0">
                <a:solidFill>
                  <a:srgbClr val="000000"/>
                </a:solidFill>
              </a:rPr>
              <a:t>(κατασκευαστή</a:t>
            </a:r>
            <a:r>
              <a:rPr lang="el-GR" sz="2000" kern="0" dirty="0" smtClean="0">
                <a:solidFill>
                  <a:srgbClr val="000000"/>
                </a:solidFill>
              </a:rPr>
              <a:t>), </a:t>
            </a:r>
            <a:r>
              <a:rPr lang="el-GR" sz="2000" kern="0" dirty="0">
                <a:solidFill>
                  <a:srgbClr val="000000"/>
                </a:solidFill>
              </a:rPr>
              <a:t>που θα καλείται όταν δημιουργούνται αντικείμενα τύπου </a:t>
            </a:r>
            <a:r>
              <a:rPr lang="en-US" sz="2000" kern="0" dirty="0" smtClean="0">
                <a:solidFill>
                  <a:srgbClr val="000000"/>
                </a:solidFill>
              </a:rPr>
              <a:t>Account</a:t>
            </a:r>
            <a:r>
              <a:rPr lang="el-GR" sz="2000" kern="0" dirty="0" smtClean="0">
                <a:solidFill>
                  <a:srgbClr val="000000"/>
                </a:solidFill>
              </a:rPr>
              <a:t>, </a:t>
            </a:r>
            <a:r>
              <a:rPr lang="el-GR" sz="2000" kern="0" dirty="0">
                <a:solidFill>
                  <a:srgbClr val="000000"/>
                </a:solidFill>
              </a:rPr>
              <a:t>και θα θέτει την ιδιότητα </a:t>
            </a:r>
            <a:r>
              <a:rPr lang="en-US" sz="2000" kern="0" dirty="0" smtClean="0">
                <a:solidFill>
                  <a:srgbClr val="000000"/>
                </a:solidFill>
              </a:rPr>
              <a:t>balance</a:t>
            </a:r>
            <a:r>
              <a:rPr lang="el-GR" sz="2000" kern="0" dirty="0" smtClean="0">
                <a:solidFill>
                  <a:srgbClr val="000000"/>
                </a:solidFill>
              </a:rPr>
              <a:t> ίση </a:t>
            </a:r>
            <a:r>
              <a:rPr lang="el-GR" sz="2000" kern="0" dirty="0">
                <a:solidFill>
                  <a:srgbClr val="000000"/>
                </a:solidFill>
              </a:rPr>
              <a:t>με 0. Αρχικά το υπόλοιπο κάθε λογαριασμού είναι </a:t>
            </a:r>
            <a:r>
              <a:rPr lang="el-GR" sz="2000" kern="0" dirty="0" smtClean="0">
                <a:solidFill>
                  <a:srgbClr val="000000"/>
                </a:solidFill>
              </a:rPr>
              <a:t>μηδέν.</a:t>
            </a:r>
          </a:p>
          <a:p>
            <a:pPr marL="838200" lvl="2" indent="-457200" eaLnBrk="0" fontAlgn="base" hangingPunct="0">
              <a:lnSpc>
                <a:spcPct val="90000"/>
              </a:lnSpc>
              <a:spcBef>
                <a:spcPts val="0"/>
              </a:spcBef>
              <a:buFont typeface="+mj-lt"/>
              <a:buAutoNum type="arabicParenR"/>
              <a:defRPr/>
            </a:pPr>
            <a:r>
              <a:rPr lang="el-GR" sz="2000" kern="0" dirty="0" smtClean="0">
                <a:solidFill>
                  <a:srgbClr val="000000"/>
                </a:solidFill>
              </a:rPr>
              <a:t>Μία </a:t>
            </a:r>
            <a:r>
              <a:rPr lang="el-GR" sz="2000" kern="0" dirty="0">
                <a:solidFill>
                  <a:srgbClr val="000000"/>
                </a:solidFill>
              </a:rPr>
              <a:t>μέθοδο </a:t>
            </a:r>
            <a:r>
              <a:rPr lang="en-US" sz="2000" b="1" kern="0" dirty="0" err="1" smtClean="0"/>
              <a:t>getBalance</a:t>
            </a:r>
            <a:r>
              <a:rPr lang="el-GR" sz="2000" kern="0" dirty="0" smtClean="0"/>
              <a:t>,</a:t>
            </a:r>
            <a:r>
              <a:rPr lang="el-GR" sz="2000" kern="0" dirty="0" smtClean="0">
                <a:solidFill>
                  <a:srgbClr val="000000"/>
                </a:solidFill>
              </a:rPr>
              <a:t> </a:t>
            </a:r>
            <a:r>
              <a:rPr lang="el-GR" sz="2000" kern="0" dirty="0">
                <a:solidFill>
                  <a:srgbClr val="000000"/>
                </a:solidFill>
              </a:rPr>
              <a:t>που θα επιστρέφει το τρέχον υπόλοιπο του </a:t>
            </a:r>
            <a:r>
              <a:rPr lang="el-GR" sz="2000" kern="0" dirty="0" smtClean="0">
                <a:solidFill>
                  <a:srgbClr val="000000"/>
                </a:solidFill>
              </a:rPr>
              <a:t>λογαριασμού.</a:t>
            </a:r>
          </a:p>
          <a:p>
            <a:pPr marL="838200" lvl="2" indent="-457200" eaLnBrk="0" fontAlgn="base" hangingPunct="0">
              <a:lnSpc>
                <a:spcPct val="90000"/>
              </a:lnSpc>
              <a:spcBef>
                <a:spcPts val="0"/>
              </a:spcBef>
              <a:buFont typeface="+mj-lt"/>
              <a:buAutoNum type="arabicParenR"/>
              <a:defRPr/>
            </a:pPr>
            <a:r>
              <a:rPr lang="el-GR" sz="2000" kern="0" dirty="0" smtClean="0">
                <a:solidFill>
                  <a:srgbClr val="000000"/>
                </a:solidFill>
              </a:rPr>
              <a:t>Μία </a:t>
            </a:r>
            <a:r>
              <a:rPr lang="el-GR" sz="2000" kern="0" dirty="0">
                <a:solidFill>
                  <a:srgbClr val="000000"/>
                </a:solidFill>
              </a:rPr>
              <a:t>μέθοδο </a:t>
            </a:r>
            <a:r>
              <a:rPr lang="en-US" sz="2000" b="1" kern="0" dirty="0" smtClean="0"/>
              <a:t>withdraw</a:t>
            </a:r>
            <a:r>
              <a:rPr lang="el-GR" sz="2000" kern="0" dirty="0" smtClean="0">
                <a:solidFill>
                  <a:srgbClr val="000000"/>
                </a:solidFill>
              </a:rPr>
              <a:t> </a:t>
            </a:r>
            <a:r>
              <a:rPr lang="el-GR" sz="2000" kern="0" dirty="0">
                <a:solidFill>
                  <a:srgbClr val="000000"/>
                </a:solidFill>
              </a:rPr>
              <a:t>(ανάληψη</a:t>
            </a:r>
            <a:r>
              <a:rPr lang="el-GR" sz="2000" kern="0" dirty="0" smtClean="0">
                <a:solidFill>
                  <a:srgbClr val="000000"/>
                </a:solidFill>
              </a:rPr>
              <a:t>), </a:t>
            </a:r>
            <a:r>
              <a:rPr lang="el-GR" sz="2000" kern="0" dirty="0">
                <a:solidFill>
                  <a:srgbClr val="000000"/>
                </a:solidFill>
              </a:rPr>
              <a:t>για την ανάληψη χρημάτων από τον </a:t>
            </a:r>
            <a:r>
              <a:rPr lang="el-GR" sz="2000" kern="0" dirty="0" smtClean="0">
                <a:solidFill>
                  <a:srgbClr val="000000"/>
                </a:solidFill>
              </a:rPr>
              <a:t>λογαριασμό.</a:t>
            </a:r>
          </a:p>
          <a:p>
            <a:pPr marL="838200" lvl="2" indent="-457200" eaLnBrk="0" fontAlgn="base" hangingPunct="0">
              <a:lnSpc>
                <a:spcPct val="90000"/>
              </a:lnSpc>
              <a:spcBef>
                <a:spcPts val="0"/>
              </a:spcBef>
              <a:buFont typeface="+mj-lt"/>
              <a:buAutoNum type="arabicParenR"/>
              <a:defRPr/>
            </a:pPr>
            <a:r>
              <a:rPr lang="el-GR" sz="2000" kern="0" dirty="0" smtClean="0">
                <a:solidFill>
                  <a:srgbClr val="000000"/>
                </a:solidFill>
              </a:rPr>
              <a:t>Μία </a:t>
            </a:r>
            <a:r>
              <a:rPr lang="el-GR" sz="2000" kern="0" dirty="0">
                <a:solidFill>
                  <a:srgbClr val="000000"/>
                </a:solidFill>
              </a:rPr>
              <a:t>μέθοδο </a:t>
            </a:r>
            <a:r>
              <a:rPr lang="en-US" sz="2000" b="1" kern="0" dirty="0" smtClean="0"/>
              <a:t>deposit</a:t>
            </a:r>
            <a:r>
              <a:rPr lang="el-GR" sz="2000" kern="0" dirty="0" smtClean="0">
                <a:solidFill>
                  <a:srgbClr val="3333CC"/>
                </a:solidFill>
              </a:rPr>
              <a:t> </a:t>
            </a:r>
            <a:r>
              <a:rPr lang="el-GR" sz="2000" kern="0" dirty="0">
                <a:solidFill>
                  <a:srgbClr val="000000"/>
                </a:solidFill>
              </a:rPr>
              <a:t>(κατάθεση</a:t>
            </a:r>
            <a:r>
              <a:rPr lang="el-GR" sz="2000" kern="0" dirty="0" smtClean="0">
                <a:solidFill>
                  <a:srgbClr val="000000"/>
                </a:solidFill>
              </a:rPr>
              <a:t>), </a:t>
            </a:r>
            <a:r>
              <a:rPr lang="el-GR" sz="2000" kern="0" dirty="0">
                <a:solidFill>
                  <a:srgbClr val="000000"/>
                </a:solidFill>
              </a:rPr>
              <a:t>για την κατάθεση χρημάτων στο </a:t>
            </a:r>
            <a:r>
              <a:rPr lang="el-GR" sz="2000" kern="0" dirty="0" smtClean="0">
                <a:solidFill>
                  <a:srgbClr val="000000"/>
                </a:solidFill>
              </a:rPr>
              <a:t>λογαριασμό.</a:t>
            </a:r>
            <a:endParaRPr lang="el-GR" sz="20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15</a:t>
            </a:fld>
            <a:endParaRPr lang="el-GR" sz="1400" dirty="0">
              <a:solidFill>
                <a:schemeClr val="tx1"/>
              </a:solidFill>
            </a:endParaRPr>
          </a:p>
        </p:txBody>
      </p:sp>
    </p:spTree>
    <p:extLst>
      <p:ext uri="{BB962C8B-B14F-4D97-AF65-F5344CB8AC3E}">
        <p14:creationId xmlns:p14="http://schemas.microsoft.com/office/powerpoint/2010/main" val="3992655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424936" cy="1143000"/>
          </a:xfrm>
        </p:spPr>
        <p:txBody>
          <a:bodyPr>
            <a:noAutofit/>
          </a:bodyPr>
          <a:lstStyle/>
          <a:p>
            <a:r>
              <a:rPr lang="el-GR" altLang="el-GR" b="1" dirty="0">
                <a:solidFill>
                  <a:prstClr val="black"/>
                </a:solidFill>
              </a:rPr>
              <a:t>Παράδειγμα </a:t>
            </a:r>
            <a:r>
              <a:rPr lang="en-US" altLang="el-GR" b="1" dirty="0">
                <a:solidFill>
                  <a:prstClr val="black"/>
                </a:solidFill>
              </a:rPr>
              <a:t>2:</a:t>
            </a:r>
            <a:r>
              <a:rPr lang="el-GR" altLang="el-GR" b="1" dirty="0">
                <a:solidFill>
                  <a:prstClr val="black"/>
                </a:solidFill>
              </a:rPr>
              <a:t> Μία τάξη τραπεζικού λογαριασμού </a:t>
            </a:r>
            <a:r>
              <a:rPr lang="el-GR" altLang="el-GR" b="1" dirty="0" smtClean="0">
                <a:solidFill>
                  <a:prstClr val="black"/>
                </a:solidFill>
              </a:rPr>
              <a:t>(2 </a:t>
            </a:r>
            <a:r>
              <a:rPr lang="el-GR" altLang="el-GR" b="1" dirty="0">
                <a:solidFill>
                  <a:prstClr val="black"/>
                </a:solidFill>
              </a:rPr>
              <a:t>από 3)</a:t>
            </a:r>
            <a:endParaRPr lang="el-GR" dirty="0"/>
          </a:p>
        </p:txBody>
      </p:sp>
      <p:sp>
        <p:nvSpPr>
          <p:cNvPr id="3" name="Θέση περιεχομένου 1" descr="Πρόγραμμα: Public class account, άγκιστρο. Enter, private double balance, ερωτηματικό. Enter, public account, άνοιγμα κλείσιμο παρένθεσης, άγκιστρο, / /, constructor. Enter, balance = 0.0, ερωτηματικό. Enter, κλείσιμο αγκίστρου. Enter, public double get balance, άνοιγμα κλείσιμο παρένθεσης, άγκιστρο. Enter, return balance, ερωτηματικό. Enter, κλείσιμο αγκίστρου. Enter, public boolean withdraw, παρένθεση double money, κλείσιμο παρένθεσης, άγκιστρο. Enter, if, παρένθεση, money μικρότερο ή ίσο του balance, κλείσιμο παρένθεσης, άγκιστρο. Enter, balance -= money, ερωτηματικό. Enter, return true, ερωτηματικό. Enter,  κλείσιμο αγκίστρου. Enter, return false, ερωτηματικό. Enter, κλείσιμο αγκίστρου. Enter, κλείσιμο αγκίστρου. &#10;"/>
          <p:cNvSpPr>
            <a:spLocks noGrp="1"/>
          </p:cNvSpPr>
          <p:nvPr>
            <p:ph idx="1"/>
            <p:custDataLst>
              <p:tags r:id="rId1"/>
            </p:custDataLst>
          </p:nvPr>
        </p:nvSpPr>
        <p:spPr>
          <a:xfrm>
            <a:off x="457200" y="1700808"/>
            <a:ext cx="8229600" cy="4536504"/>
          </a:xfrm>
        </p:spPr>
        <p:txBody>
          <a:bodyPr>
            <a:normAutofit/>
          </a:bodyPr>
          <a:lstStyle/>
          <a:p>
            <a:pPr marL="0" lvl="1" indent="-19050" eaLnBrk="0" hangingPunct="0">
              <a:lnSpc>
                <a:spcPct val="90000"/>
              </a:lnSpc>
              <a:spcBef>
                <a:spcPts val="0"/>
              </a:spcBef>
              <a:buNone/>
              <a:defRPr/>
            </a:pPr>
            <a:r>
              <a:rPr lang="en-US" sz="2000" b="1" spc="200" dirty="0" smtClean="0">
                <a:cs typeface="Courier New" pitchFamily="49" charset="0"/>
              </a:rPr>
              <a:t>public</a:t>
            </a:r>
            <a:r>
              <a:rPr lang="en-US" sz="2000" b="1" spc="600" dirty="0" smtClean="0">
                <a:cs typeface="Courier New" pitchFamily="49" charset="0"/>
              </a:rPr>
              <a:t> </a:t>
            </a:r>
            <a:r>
              <a:rPr lang="en-US" sz="2000" b="1" spc="200" dirty="0" smtClean="0">
                <a:cs typeface="Courier New" pitchFamily="49" charset="0"/>
              </a:rPr>
              <a:t>class</a:t>
            </a:r>
            <a:r>
              <a:rPr lang="en-US" sz="2000" b="1" spc="600" dirty="0" smtClean="0">
                <a:cs typeface="Courier New" pitchFamily="49" charset="0"/>
              </a:rPr>
              <a:t> </a:t>
            </a:r>
            <a:r>
              <a:rPr lang="en-US" sz="2000" spc="200" dirty="0" smtClean="0">
                <a:solidFill>
                  <a:srgbClr val="000000"/>
                </a:solidFill>
                <a:cs typeface="Courier New" pitchFamily="49" charset="0"/>
              </a:rPr>
              <a:t>Account {</a:t>
            </a:r>
          </a:p>
          <a:p>
            <a:pPr marL="400050" lvl="2" indent="-19050" eaLnBrk="0" hangingPunct="0">
              <a:lnSpc>
                <a:spcPct val="90000"/>
              </a:lnSpc>
              <a:spcBef>
                <a:spcPts val="0"/>
              </a:spcBef>
              <a:buNone/>
              <a:defRPr/>
            </a:pPr>
            <a:r>
              <a:rPr lang="en-US" sz="2000" b="1" spc="200" dirty="0" smtClean="0">
                <a:cs typeface="Courier New" pitchFamily="49" charset="0"/>
              </a:rPr>
              <a:t>private</a:t>
            </a:r>
            <a:r>
              <a:rPr lang="en-US" sz="2000" b="1" spc="600" dirty="0" smtClean="0">
                <a:cs typeface="Courier New" pitchFamily="49" charset="0"/>
              </a:rPr>
              <a:t> </a:t>
            </a:r>
            <a:r>
              <a:rPr lang="en-US" sz="2000" b="1" spc="200" dirty="0" smtClean="0">
                <a:cs typeface="Courier New" pitchFamily="49" charset="0"/>
              </a:rPr>
              <a:t>double</a:t>
            </a:r>
            <a:r>
              <a:rPr lang="en-US" sz="2000" b="1" spc="600" dirty="0" smtClean="0">
                <a:cs typeface="Courier New" pitchFamily="49" charset="0"/>
              </a:rPr>
              <a:t> </a:t>
            </a:r>
            <a:r>
              <a:rPr lang="en-US" sz="2000" spc="200" dirty="0" smtClean="0">
                <a:solidFill>
                  <a:srgbClr val="000000"/>
                </a:solidFill>
                <a:cs typeface="Courier New" pitchFamily="49" charset="0"/>
              </a:rPr>
              <a:t>balance;</a:t>
            </a:r>
          </a:p>
          <a:p>
            <a:pPr marL="400050" lvl="2" indent="-19050" eaLnBrk="0" hangingPunct="0">
              <a:lnSpc>
                <a:spcPct val="90000"/>
              </a:lnSpc>
              <a:spcBef>
                <a:spcPts val="0"/>
              </a:spcBef>
              <a:buNone/>
              <a:defRPr/>
            </a:pPr>
            <a:r>
              <a:rPr lang="en-US" sz="2000" b="1" spc="200" dirty="0" smtClean="0">
                <a:cs typeface="Courier New" pitchFamily="49" charset="0"/>
              </a:rPr>
              <a:t>public</a:t>
            </a:r>
            <a:r>
              <a:rPr lang="en-US" sz="2000" spc="600" dirty="0" smtClean="0">
                <a:solidFill>
                  <a:srgbClr val="000000"/>
                </a:solidFill>
                <a:cs typeface="Courier New" pitchFamily="49" charset="0"/>
              </a:rPr>
              <a:t> </a:t>
            </a:r>
            <a:r>
              <a:rPr lang="en-US" sz="2000" spc="200" dirty="0" smtClean="0">
                <a:solidFill>
                  <a:srgbClr val="000000"/>
                </a:solidFill>
                <a:cs typeface="Courier New" pitchFamily="49" charset="0"/>
              </a:rPr>
              <a:t>Account()</a:t>
            </a:r>
            <a:r>
              <a:rPr lang="en-US" sz="2000" spc="600" dirty="0" smtClean="0">
                <a:solidFill>
                  <a:srgbClr val="000000"/>
                </a:solidFill>
                <a:cs typeface="Courier New" pitchFamily="49" charset="0"/>
              </a:rPr>
              <a:t> </a:t>
            </a:r>
            <a:r>
              <a:rPr lang="en-US" sz="2000" spc="200" dirty="0" smtClean="0">
                <a:solidFill>
                  <a:srgbClr val="000000"/>
                </a:solidFill>
                <a:cs typeface="Courier New" pitchFamily="49" charset="0"/>
              </a:rPr>
              <a:t>{</a:t>
            </a:r>
            <a:r>
              <a:rPr lang="en-US" sz="2000" spc="600" dirty="0" smtClean="0">
                <a:solidFill>
                  <a:srgbClr val="000000"/>
                </a:solidFill>
                <a:cs typeface="Courier New" pitchFamily="49" charset="0"/>
              </a:rPr>
              <a:t> </a:t>
            </a:r>
            <a:r>
              <a:rPr lang="en-US" sz="2000" spc="200" dirty="0" smtClean="0">
                <a:solidFill>
                  <a:srgbClr val="4F4F4F"/>
                </a:solidFill>
                <a:cs typeface="Courier New" pitchFamily="49" charset="0"/>
              </a:rPr>
              <a:t>//constructor</a:t>
            </a:r>
          </a:p>
          <a:p>
            <a:pPr marL="857250" lvl="3" indent="-19050" eaLnBrk="0" hangingPunct="0">
              <a:lnSpc>
                <a:spcPct val="90000"/>
              </a:lnSpc>
              <a:spcBef>
                <a:spcPts val="0"/>
              </a:spcBef>
              <a:buNone/>
              <a:defRPr/>
            </a:pPr>
            <a:r>
              <a:rPr lang="en-US" spc="200" dirty="0" smtClean="0">
                <a:solidFill>
                  <a:srgbClr val="000000"/>
                </a:solidFill>
                <a:cs typeface="Courier New" pitchFamily="49" charset="0"/>
              </a:rPr>
              <a:t>balance</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0.0;</a:t>
            </a:r>
          </a:p>
          <a:p>
            <a:pPr marL="400050" lvl="2" indent="-19050" eaLnBrk="0" hangingPunct="0">
              <a:lnSpc>
                <a:spcPct val="90000"/>
              </a:lnSpc>
              <a:spcBef>
                <a:spcPts val="0"/>
              </a:spcBef>
              <a:buNone/>
              <a:defRPr/>
            </a:pPr>
            <a:r>
              <a:rPr lang="en-US" sz="2000" spc="200" dirty="0" smtClean="0">
                <a:solidFill>
                  <a:srgbClr val="000000"/>
                </a:solidFill>
                <a:cs typeface="Courier New" pitchFamily="49" charset="0"/>
              </a:rPr>
              <a:t>}</a:t>
            </a:r>
          </a:p>
          <a:p>
            <a:pPr marL="400050" lvl="2" indent="-19050" eaLnBrk="0" hangingPunct="0">
              <a:lnSpc>
                <a:spcPct val="90000"/>
              </a:lnSpc>
              <a:spcBef>
                <a:spcPts val="0"/>
              </a:spcBef>
              <a:buNone/>
              <a:defRPr/>
            </a:pPr>
            <a:r>
              <a:rPr lang="en-US" sz="2000" b="1" spc="200" dirty="0" smtClean="0">
                <a:cs typeface="Courier New" pitchFamily="49" charset="0"/>
              </a:rPr>
              <a:t>public</a:t>
            </a:r>
            <a:r>
              <a:rPr lang="en-US" sz="2000" b="1" spc="600" dirty="0" smtClean="0">
                <a:cs typeface="Courier New" pitchFamily="49" charset="0"/>
              </a:rPr>
              <a:t> </a:t>
            </a:r>
            <a:r>
              <a:rPr lang="en-US" sz="2000" b="1" spc="200" dirty="0" smtClean="0">
                <a:cs typeface="Courier New" pitchFamily="49" charset="0"/>
              </a:rPr>
              <a:t>double</a:t>
            </a:r>
            <a:r>
              <a:rPr lang="en-US" sz="2000" b="1" spc="600" dirty="0" smtClean="0">
                <a:cs typeface="Courier New" pitchFamily="49" charset="0"/>
              </a:rPr>
              <a:t> </a:t>
            </a:r>
            <a:r>
              <a:rPr lang="en-US" sz="2000" spc="200" dirty="0" err="1" smtClean="0">
                <a:solidFill>
                  <a:srgbClr val="000000"/>
                </a:solidFill>
                <a:cs typeface="Courier New" pitchFamily="49" charset="0"/>
              </a:rPr>
              <a:t>getBalance</a:t>
            </a:r>
            <a:r>
              <a:rPr lang="en-US" sz="2000" spc="200" dirty="0" smtClean="0">
                <a:solidFill>
                  <a:srgbClr val="000000"/>
                </a:solidFill>
                <a:cs typeface="Courier New" pitchFamily="49" charset="0"/>
              </a:rPr>
              <a:t>() {</a:t>
            </a:r>
          </a:p>
          <a:p>
            <a:pPr marL="857250" lvl="3" indent="-19050" eaLnBrk="0" hangingPunct="0">
              <a:lnSpc>
                <a:spcPct val="90000"/>
              </a:lnSpc>
              <a:spcBef>
                <a:spcPts val="0"/>
              </a:spcBef>
              <a:buNone/>
              <a:defRPr/>
            </a:pPr>
            <a:r>
              <a:rPr lang="en-US" b="1" spc="200" dirty="0" smtClean="0">
                <a:cs typeface="Courier New" pitchFamily="49" charset="0"/>
              </a:rPr>
              <a:t>return</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balance;</a:t>
            </a:r>
          </a:p>
          <a:p>
            <a:pPr marL="400050" lvl="2" indent="-19050" eaLnBrk="0" hangingPunct="0">
              <a:lnSpc>
                <a:spcPct val="90000"/>
              </a:lnSpc>
              <a:spcBef>
                <a:spcPts val="0"/>
              </a:spcBef>
              <a:buNone/>
              <a:defRPr/>
            </a:pPr>
            <a:r>
              <a:rPr lang="en-US" sz="2000" spc="200" dirty="0" smtClean="0">
                <a:solidFill>
                  <a:srgbClr val="000000"/>
                </a:solidFill>
                <a:cs typeface="Courier New" pitchFamily="49" charset="0"/>
              </a:rPr>
              <a:t>}</a:t>
            </a:r>
          </a:p>
          <a:p>
            <a:pPr marL="400050" lvl="2" indent="-19050" eaLnBrk="0" hangingPunct="0">
              <a:lnSpc>
                <a:spcPct val="90000"/>
              </a:lnSpc>
              <a:spcBef>
                <a:spcPts val="0"/>
              </a:spcBef>
              <a:buNone/>
              <a:defRPr/>
            </a:pPr>
            <a:r>
              <a:rPr lang="en-US" sz="2000" b="1" spc="200" dirty="0" smtClean="0">
                <a:cs typeface="Courier New" pitchFamily="49" charset="0"/>
              </a:rPr>
              <a:t>public</a:t>
            </a:r>
            <a:r>
              <a:rPr lang="en-US" sz="2000" b="1" spc="600" dirty="0" smtClean="0">
                <a:cs typeface="Courier New" pitchFamily="49" charset="0"/>
              </a:rPr>
              <a:t> </a:t>
            </a:r>
            <a:r>
              <a:rPr lang="en-US" sz="2000" b="1" spc="200" dirty="0" err="1" smtClean="0">
                <a:cs typeface="Courier New" pitchFamily="49" charset="0"/>
              </a:rPr>
              <a:t>boolean</a:t>
            </a:r>
            <a:r>
              <a:rPr lang="en-US" sz="2000" b="1" spc="600" dirty="0" smtClean="0">
                <a:cs typeface="Courier New" pitchFamily="49" charset="0"/>
              </a:rPr>
              <a:t> </a:t>
            </a:r>
            <a:r>
              <a:rPr lang="en-US" sz="2000" spc="200" dirty="0" smtClean="0">
                <a:solidFill>
                  <a:srgbClr val="000000"/>
                </a:solidFill>
                <a:cs typeface="Courier New" pitchFamily="49" charset="0"/>
              </a:rPr>
              <a:t>withdraw(</a:t>
            </a:r>
            <a:r>
              <a:rPr lang="en-US" sz="2000" b="1" spc="200" dirty="0" smtClean="0">
                <a:cs typeface="Courier New" pitchFamily="49" charset="0"/>
              </a:rPr>
              <a:t>double</a:t>
            </a:r>
            <a:r>
              <a:rPr lang="en-US" sz="2000" spc="600" dirty="0" smtClean="0">
                <a:solidFill>
                  <a:srgbClr val="000000"/>
                </a:solidFill>
                <a:cs typeface="Courier New" pitchFamily="49" charset="0"/>
              </a:rPr>
              <a:t> </a:t>
            </a:r>
            <a:r>
              <a:rPr lang="en-US" sz="2000" spc="200" dirty="0" smtClean="0">
                <a:solidFill>
                  <a:srgbClr val="000000"/>
                </a:solidFill>
                <a:cs typeface="Courier New" pitchFamily="49" charset="0"/>
              </a:rPr>
              <a:t>money)</a:t>
            </a:r>
            <a:r>
              <a:rPr lang="en-US" sz="2000" spc="600" dirty="0" smtClean="0">
                <a:solidFill>
                  <a:srgbClr val="000000"/>
                </a:solidFill>
                <a:cs typeface="Courier New" pitchFamily="49" charset="0"/>
              </a:rPr>
              <a:t> </a:t>
            </a:r>
            <a:r>
              <a:rPr lang="en-US" sz="2000" spc="200" dirty="0" smtClean="0">
                <a:solidFill>
                  <a:srgbClr val="000000"/>
                </a:solidFill>
                <a:cs typeface="Courier New" pitchFamily="49" charset="0"/>
              </a:rPr>
              <a:t>{</a:t>
            </a:r>
          </a:p>
          <a:p>
            <a:pPr marL="857250" lvl="3" indent="-19050" eaLnBrk="0" hangingPunct="0">
              <a:lnSpc>
                <a:spcPct val="90000"/>
              </a:lnSpc>
              <a:spcBef>
                <a:spcPts val="0"/>
              </a:spcBef>
              <a:buNone/>
              <a:defRPr/>
            </a:pPr>
            <a:r>
              <a:rPr lang="en-US" b="1" spc="200" dirty="0" smtClean="0">
                <a:cs typeface="Courier New" pitchFamily="49" charset="0"/>
              </a:rPr>
              <a:t>if</a:t>
            </a:r>
            <a:r>
              <a:rPr lang="en-US" spc="200" dirty="0" smtClean="0">
                <a:solidFill>
                  <a:srgbClr val="000000"/>
                </a:solidFill>
                <a:cs typeface="Courier New" pitchFamily="49" charset="0"/>
              </a:rPr>
              <a:t> (money</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&lt;=</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balance)</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a:t>
            </a:r>
          </a:p>
          <a:p>
            <a:pPr marL="1314450" lvl="4" indent="-19050" eaLnBrk="0" hangingPunct="0">
              <a:lnSpc>
                <a:spcPct val="90000"/>
              </a:lnSpc>
              <a:spcBef>
                <a:spcPts val="0"/>
              </a:spcBef>
              <a:buNone/>
              <a:defRPr/>
            </a:pPr>
            <a:r>
              <a:rPr lang="en-US" spc="200" dirty="0" smtClean="0">
                <a:solidFill>
                  <a:srgbClr val="000000"/>
                </a:solidFill>
                <a:cs typeface="Courier New" pitchFamily="49" charset="0"/>
              </a:rPr>
              <a:t>balance</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money;</a:t>
            </a:r>
          </a:p>
          <a:p>
            <a:pPr marL="1314450" lvl="4" indent="-19050" eaLnBrk="0" hangingPunct="0">
              <a:lnSpc>
                <a:spcPct val="90000"/>
              </a:lnSpc>
              <a:spcBef>
                <a:spcPts val="0"/>
              </a:spcBef>
              <a:buNone/>
              <a:defRPr/>
            </a:pPr>
            <a:r>
              <a:rPr lang="en-US" sz="2000" b="1" spc="200" dirty="0" smtClean="0">
                <a:cs typeface="Courier New" pitchFamily="49" charset="0"/>
              </a:rPr>
              <a:t>return</a:t>
            </a:r>
            <a:r>
              <a:rPr lang="en-US" sz="2000" b="1" spc="600" dirty="0" smtClean="0">
                <a:cs typeface="Courier New" pitchFamily="49" charset="0"/>
              </a:rPr>
              <a:t> </a:t>
            </a:r>
            <a:r>
              <a:rPr lang="en-US" sz="2000" b="1" spc="200" dirty="0" smtClean="0">
                <a:cs typeface="Courier New" pitchFamily="49" charset="0"/>
              </a:rPr>
              <a:t>true</a:t>
            </a:r>
            <a:r>
              <a:rPr lang="en-US" sz="2000" spc="200" dirty="0" smtClean="0">
                <a:solidFill>
                  <a:srgbClr val="000000"/>
                </a:solidFill>
                <a:cs typeface="Courier New" pitchFamily="49" charset="0"/>
              </a:rPr>
              <a:t>;</a:t>
            </a:r>
          </a:p>
          <a:p>
            <a:pPr marL="857250" lvl="3" indent="-19050" eaLnBrk="0" hangingPunct="0">
              <a:lnSpc>
                <a:spcPct val="90000"/>
              </a:lnSpc>
              <a:spcBef>
                <a:spcPts val="0"/>
              </a:spcBef>
              <a:buNone/>
              <a:defRPr/>
            </a:pPr>
            <a:r>
              <a:rPr lang="en-US" spc="200" dirty="0" smtClean="0">
                <a:solidFill>
                  <a:srgbClr val="000000"/>
                </a:solidFill>
                <a:cs typeface="Courier New" pitchFamily="49" charset="0"/>
              </a:rPr>
              <a:t>}</a:t>
            </a:r>
          </a:p>
          <a:p>
            <a:pPr marL="857250" lvl="3" indent="-19050" eaLnBrk="0" hangingPunct="0">
              <a:lnSpc>
                <a:spcPct val="90000"/>
              </a:lnSpc>
              <a:spcBef>
                <a:spcPts val="0"/>
              </a:spcBef>
              <a:buNone/>
              <a:defRPr/>
            </a:pPr>
            <a:r>
              <a:rPr lang="en-US" sz="2000" b="1" spc="200" dirty="0" smtClean="0">
                <a:cs typeface="Courier New" pitchFamily="49" charset="0"/>
              </a:rPr>
              <a:t>return</a:t>
            </a:r>
            <a:r>
              <a:rPr lang="en-US" sz="2000" b="1" spc="600" dirty="0" smtClean="0">
                <a:cs typeface="Courier New" pitchFamily="49" charset="0"/>
              </a:rPr>
              <a:t> </a:t>
            </a:r>
            <a:r>
              <a:rPr lang="en-US" sz="2000" b="1" spc="200" dirty="0" smtClean="0">
                <a:cs typeface="Courier New" pitchFamily="49" charset="0"/>
              </a:rPr>
              <a:t>false</a:t>
            </a:r>
            <a:r>
              <a:rPr lang="en-US" sz="2000" spc="200" dirty="0" smtClean="0">
                <a:solidFill>
                  <a:srgbClr val="000000"/>
                </a:solidFill>
                <a:cs typeface="Courier New" pitchFamily="49" charset="0"/>
              </a:rPr>
              <a:t>;</a:t>
            </a:r>
          </a:p>
          <a:p>
            <a:pPr marL="400050" lvl="2" indent="-19050" eaLnBrk="0" hangingPunct="0">
              <a:lnSpc>
                <a:spcPct val="90000"/>
              </a:lnSpc>
              <a:spcBef>
                <a:spcPts val="0"/>
              </a:spcBef>
              <a:buNone/>
              <a:defRPr/>
            </a:pPr>
            <a:r>
              <a:rPr lang="en-US" sz="2000" spc="200" dirty="0" smtClean="0">
                <a:solidFill>
                  <a:srgbClr val="000000"/>
                </a:solidFill>
                <a:cs typeface="Courier New" pitchFamily="49" charset="0"/>
              </a:rPr>
              <a:t>}</a:t>
            </a:r>
          </a:p>
          <a:p>
            <a:pPr marL="0" lvl="1" indent="-19050" eaLnBrk="0" hangingPunct="0">
              <a:lnSpc>
                <a:spcPct val="90000"/>
              </a:lnSpc>
              <a:spcBef>
                <a:spcPts val="0"/>
              </a:spcBef>
              <a:buNone/>
              <a:defRPr/>
            </a:pPr>
            <a:r>
              <a:rPr lang="en-US" sz="2000" spc="200" dirty="0" smtClean="0">
                <a:solidFill>
                  <a:srgbClr val="000000"/>
                </a:solidFill>
                <a:cs typeface="Courier New" pitchFamily="49" charset="0"/>
              </a:rPr>
              <a:t>} </a:t>
            </a:r>
            <a:endParaRPr lang="en-US" sz="2000" kern="0" spc="200" dirty="0" smtClean="0">
              <a:solidFill>
                <a:sysClr val="windowText" lastClr="000000"/>
              </a:solidFill>
              <a:cs typeface="Courier New" pitchFamily="49" charset="0"/>
            </a:endParaRP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3796517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424936" cy="1143000"/>
          </a:xfrm>
        </p:spPr>
        <p:txBody>
          <a:bodyPr>
            <a:noAutofit/>
          </a:bodyPr>
          <a:lstStyle/>
          <a:p>
            <a:r>
              <a:rPr lang="el-GR" altLang="el-GR" b="1" dirty="0">
                <a:solidFill>
                  <a:prstClr val="black"/>
                </a:solidFill>
              </a:rPr>
              <a:t>Παράδειγμα </a:t>
            </a:r>
            <a:r>
              <a:rPr lang="en-US" altLang="el-GR" b="1" dirty="0">
                <a:solidFill>
                  <a:prstClr val="black"/>
                </a:solidFill>
              </a:rPr>
              <a:t>2:</a:t>
            </a:r>
            <a:r>
              <a:rPr lang="el-GR" altLang="el-GR" b="1" dirty="0">
                <a:solidFill>
                  <a:prstClr val="black"/>
                </a:solidFill>
              </a:rPr>
              <a:t> Μία τάξη τραπεζικού λογαριασμού </a:t>
            </a:r>
            <a:r>
              <a:rPr lang="el-GR" altLang="el-GR" b="1" dirty="0" smtClean="0">
                <a:solidFill>
                  <a:prstClr val="black"/>
                </a:solidFill>
              </a:rPr>
              <a:t>(3 </a:t>
            </a:r>
            <a:r>
              <a:rPr lang="el-GR" altLang="el-GR" b="1" dirty="0">
                <a:solidFill>
                  <a:prstClr val="black"/>
                </a:solidFill>
              </a:rPr>
              <a:t>από 3)</a:t>
            </a:r>
            <a:endParaRPr lang="el-GR" dirty="0"/>
          </a:p>
        </p:txBody>
      </p:sp>
      <p:sp>
        <p:nvSpPr>
          <p:cNvPr id="3" name="Θέση περιεχομένου 1" descr="Συνέχεια προγράμματος: Public boolean deposit, παρένθεση double money, κλείσιμο παρένθεσης, άγκιστρο. Enter, if, παρένθεση, money μεγαλύτερο ή ίσο του 0, κλείσιμο παρένθεσης, άγκιστρο. Enter, balance += money, ερωτηματικό. Enter, return true, ερωτηματικό. Enter, κλείσιμο αγκίστρου. Enter, return false, ερωτηματικό. Enter, κλείσιμο αγκίστρου. Enter, κλείσιμο αγκίστρου.  &#10;"/>
          <p:cNvSpPr>
            <a:spLocks noGrp="1"/>
          </p:cNvSpPr>
          <p:nvPr>
            <p:ph idx="1"/>
            <p:custDataLst>
              <p:tags r:id="rId2"/>
            </p:custDataLst>
          </p:nvPr>
        </p:nvSpPr>
        <p:spPr>
          <a:xfrm>
            <a:off x="457200" y="1700808"/>
            <a:ext cx="8229600" cy="4425355"/>
          </a:xfrm>
        </p:spPr>
        <p:txBody>
          <a:bodyPr>
            <a:normAutofit/>
          </a:bodyPr>
          <a:lstStyle/>
          <a:p>
            <a:pPr marL="400050" lvl="2" indent="-12700" eaLnBrk="0" fontAlgn="base" hangingPunct="0">
              <a:lnSpc>
                <a:spcPct val="90000"/>
              </a:lnSpc>
              <a:spcBef>
                <a:spcPts val="0"/>
              </a:spcBef>
              <a:buNone/>
              <a:defRPr/>
            </a:pPr>
            <a:endParaRPr lang="en-US" sz="2000" b="1" spc="200" dirty="0" smtClean="0">
              <a:cs typeface="Courier New" pitchFamily="49" charset="0"/>
            </a:endParaRPr>
          </a:p>
          <a:p>
            <a:pPr marL="400050" lvl="2" indent="-12700" eaLnBrk="0" fontAlgn="base" hangingPunct="0">
              <a:lnSpc>
                <a:spcPct val="90000"/>
              </a:lnSpc>
              <a:spcBef>
                <a:spcPts val="0"/>
              </a:spcBef>
              <a:buNone/>
              <a:defRPr/>
            </a:pPr>
            <a:r>
              <a:rPr lang="en-US" sz="2000" b="1" spc="200" dirty="0" smtClean="0">
                <a:cs typeface="Courier New" pitchFamily="49" charset="0"/>
              </a:rPr>
              <a:t>public</a:t>
            </a:r>
            <a:r>
              <a:rPr lang="en-US" sz="2000" b="1" spc="600" dirty="0" smtClean="0">
                <a:cs typeface="Courier New" pitchFamily="49" charset="0"/>
              </a:rPr>
              <a:t> </a:t>
            </a:r>
            <a:r>
              <a:rPr lang="en-US" sz="2000" b="1" spc="200" dirty="0" err="1" smtClean="0">
                <a:cs typeface="Courier New" pitchFamily="49" charset="0"/>
              </a:rPr>
              <a:t>boolean</a:t>
            </a:r>
            <a:r>
              <a:rPr lang="en-US" sz="2000" b="1" spc="600" dirty="0" smtClean="0">
                <a:cs typeface="Courier New" pitchFamily="49" charset="0"/>
              </a:rPr>
              <a:t> </a:t>
            </a:r>
            <a:r>
              <a:rPr lang="en-US" sz="2000" spc="200" dirty="0" smtClean="0">
                <a:solidFill>
                  <a:srgbClr val="000000"/>
                </a:solidFill>
                <a:cs typeface="Courier New" pitchFamily="49" charset="0"/>
              </a:rPr>
              <a:t>deposit(</a:t>
            </a:r>
            <a:r>
              <a:rPr lang="en-US" sz="2000" b="1" spc="200" dirty="0" smtClean="0">
                <a:cs typeface="Courier New" pitchFamily="49" charset="0"/>
              </a:rPr>
              <a:t>double</a:t>
            </a:r>
            <a:r>
              <a:rPr lang="en-US" sz="2000" spc="600" dirty="0" smtClean="0">
                <a:solidFill>
                  <a:srgbClr val="000000"/>
                </a:solidFill>
                <a:cs typeface="Courier New" pitchFamily="49" charset="0"/>
              </a:rPr>
              <a:t> </a:t>
            </a:r>
            <a:r>
              <a:rPr lang="en-US" sz="2000" spc="200" dirty="0" smtClean="0">
                <a:solidFill>
                  <a:srgbClr val="000000"/>
                </a:solidFill>
                <a:cs typeface="Courier New" pitchFamily="49" charset="0"/>
              </a:rPr>
              <a:t>money)</a:t>
            </a:r>
            <a:r>
              <a:rPr lang="en-US" sz="2000" spc="600" dirty="0" smtClean="0">
                <a:solidFill>
                  <a:srgbClr val="000000"/>
                </a:solidFill>
                <a:cs typeface="Courier New" pitchFamily="49" charset="0"/>
              </a:rPr>
              <a:t> </a:t>
            </a:r>
            <a:r>
              <a:rPr lang="en-US" sz="2000" spc="200" dirty="0" smtClean="0">
                <a:solidFill>
                  <a:srgbClr val="000000"/>
                </a:solidFill>
                <a:cs typeface="Courier New" pitchFamily="49" charset="0"/>
              </a:rPr>
              <a:t>{</a:t>
            </a:r>
          </a:p>
          <a:p>
            <a:pPr marL="857250" lvl="3" indent="-12700" eaLnBrk="0" fontAlgn="base" hangingPunct="0">
              <a:lnSpc>
                <a:spcPct val="90000"/>
              </a:lnSpc>
              <a:spcBef>
                <a:spcPts val="0"/>
              </a:spcBef>
              <a:buNone/>
              <a:defRPr/>
            </a:pPr>
            <a:r>
              <a:rPr lang="en-US" b="1" spc="200" dirty="0" smtClean="0">
                <a:cs typeface="Courier New" pitchFamily="49" charset="0"/>
              </a:rPr>
              <a:t>if</a:t>
            </a:r>
            <a:r>
              <a:rPr lang="en-US" spc="200" dirty="0" smtClean="0">
                <a:solidFill>
                  <a:srgbClr val="000000"/>
                </a:solidFill>
                <a:cs typeface="Courier New" pitchFamily="49" charset="0"/>
              </a:rPr>
              <a:t> (money</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&gt;=</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0)</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a:t>
            </a:r>
          </a:p>
          <a:p>
            <a:pPr marL="1314450" lvl="4" indent="-12700" eaLnBrk="0" fontAlgn="base" hangingPunct="0">
              <a:lnSpc>
                <a:spcPct val="90000"/>
              </a:lnSpc>
              <a:spcBef>
                <a:spcPts val="0"/>
              </a:spcBef>
              <a:buNone/>
              <a:defRPr/>
            </a:pPr>
            <a:r>
              <a:rPr lang="en-US" spc="200" dirty="0" smtClean="0">
                <a:solidFill>
                  <a:srgbClr val="000000"/>
                </a:solidFill>
                <a:cs typeface="Courier New" pitchFamily="49" charset="0"/>
              </a:rPr>
              <a:t>balance</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a:t>
            </a:r>
            <a:r>
              <a:rPr lang="en-US" spc="600" dirty="0" smtClean="0">
                <a:solidFill>
                  <a:srgbClr val="000000"/>
                </a:solidFill>
                <a:cs typeface="Courier New" pitchFamily="49" charset="0"/>
              </a:rPr>
              <a:t> </a:t>
            </a:r>
            <a:r>
              <a:rPr lang="en-US" spc="200" dirty="0" smtClean="0">
                <a:solidFill>
                  <a:srgbClr val="000000"/>
                </a:solidFill>
                <a:cs typeface="Courier New" pitchFamily="49" charset="0"/>
              </a:rPr>
              <a:t>money;</a:t>
            </a:r>
          </a:p>
          <a:p>
            <a:pPr marL="1314450" lvl="4" indent="-12700" eaLnBrk="0" fontAlgn="base" hangingPunct="0">
              <a:lnSpc>
                <a:spcPct val="90000"/>
              </a:lnSpc>
              <a:spcBef>
                <a:spcPts val="0"/>
              </a:spcBef>
              <a:buNone/>
              <a:defRPr/>
            </a:pPr>
            <a:r>
              <a:rPr lang="en-US" sz="2000" b="1" spc="200" dirty="0" smtClean="0">
                <a:cs typeface="Courier New" pitchFamily="49" charset="0"/>
              </a:rPr>
              <a:t>return</a:t>
            </a:r>
            <a:r>
              <a:rPr lang="en-US" sz="2000" b="1" spc="600" dirty="0" smtClean="0">
                <a:cs typeface="Courier New" pitchFamily="49" charset="0"/>
              </a:rPr>
              <a:t> </a:t>
            </a:r>
            <a:r>
              <a:rPr lang="en-US" sz="2000" b="1" spc="200" dirty="0" smtClean="0">
                <a:cs typeface="Courier New" pitchFamily="49" charset="0"/>
              </a:rPr>
              <a:t>true</a:t>
            </a:r>
            <a:r>
              <a:rPr lang="en-US" sz="2000" spc="200" dirty="0" smtClean="0">
                <a:cs typeface="Courier New" pitchFamily="49" charset="0"/>
              </a:rPr>
              <a:t>;</a:t>
            </a:r>
          </a:p>
          <a:p>
            <a:pPr marL="857250" lvl="3" indent="-12700" eaLnBrk="0" fontAlgn="base" hangingPunct="0">
              <a:lnSpc>
                <a:spcPct val="90000"/>
              </a:lnSpc>
              <a:spcBef>
                <a:spcPts val="0"/>
              </a:spcBef>
              <a:buNone/>
              <a:defRPr/>
            </a:pPr>
            <a:r>
              <a:rPr lang="en-US" spc="200" dirty="0" smtClean="0">
                <a:solidFill>
                  <a:srgbClr val="000000"/>
                </a:solidFill>
                <a:cs typeface="Courier New" pitchFamily="49" charset="0"/>
              </a:rPr>
              <a:t>}</a:t>
            </a:r>
          </a:p>
          <a:p>
            <a:pPr marL="857250" lvl="3" indent="-12700" eaLnBrk="0" fontAlgn="base" hangingPunct="0">
              <a:lnSpc>
                <a:spcPct val="90000"/>
              </a:lnSpc>
              <a:spcBef>
                <a:spcPts val="0"/>
              </a:spcBef>
              <a:buNone/>
              <a:defRPr/>
            </a:pPr>
            <a:r>
              <a:rPr lang="en-US" sz="2000" b="1" spc="200" dirty="0" smtClean="0">
                <a:cs typeface="Courier New" pitchFamily="49" charset="0"/>
              </a:rPr>
              <a:t>return</a:t>
            </a:r>
            <a:r>
              <a:rPr lang="en-US" sz="2000" b="1" spc="600" dirty="0" smtClean="0">
                <a:cs typeface="Courier New" pitchFamily="49" charset="0"/>
              </a:rPr>
              <a:t> </a:t>
            </a:r>
            <a:r>
              <a:rPr lang="en-US" sz="2000" b="1" spc="200" dirty="0" smtClean="0">
                <a:cs typeface="Courier New" pitchFamily="49" charset="0"/>
              </a:rPr>
              <a:t>false</a:t>
            </a:r>
            <a:r>
              <a:rPr lang="en-US" sz="2000" spc="200" dirty="0" smtClean="0">
                <a:solidFill>
                  <a:srgbClr val="000000"/>
                </a:solidFill>
                <a:cs typeface="Courier New" pitchFamily="49" charset="0"/>
              </a:rPr>
              <a:t>;</a:t>
            </a:r>
            <a:endParaRPr lang="en-US" spc="200" dirty="0" smtClean="0">
              <a:solidFill>
                <a:srgbClr val="000000"/>
              </a:solidFill>
              <a:cs typeface="Courier New" pitchFamily="49" charset="0"/>
            </a:endParaRPr>
          </a:p>
          <a:p>
            <a:pPr marL="400050" lvl="2" indent="-12700" eaLnBrk="0" fontAlgn="base" hangingPunct="0">
              <a:lnSpc>
                <a:spcPct val="90000"/>
              </a:lnSpc>
              <a:spcBef>
                <a:spcPts val="0"/>
              </a:spcBef>
              <a:buNone/>
              <a:defRPr/>
            </a:pPr>
            <a:r>
              <a:rPr lang="en-US" sz="2000" spc="200" dirty="0" smtClean="0">
                <a:solidFill>
                  <a:srgbClr val="000000"/>
                </a:solidFill>
                <a:cs typeface="Courier New" pitchFamily="49" charset="0"/>
              </a:rPr>
              <a:t>}</a:t>
            </a:r>
          </a:p>
          <a:p>
            <a:pPr marL="0" lvl="1" indent="-12700" eaLnBrk="0" fontAlgn="base" hangingPunct="0">
              <a:lnSpc>
                <a:spcPct val="90000"/>
              </a:lnSpc>
              <a:spcBef>
                <a:spcPts val="0"/>
              </a:spcBef>
              <a:buNone/>
              <a:defRPr/>
            </a:pPr>
            <a:r>
              <a:rPr lang="en-US" sz="2000" spc="200" dirty="0" smtClean="0">
                <a:solidFill>
                  <a:srgbClr val="000000"/>
                </a:solidFill>
                <a:cs typeface="Courier New" pitchFamily="49" charset="0"/>
              </a:rPr>
              <a:t>} </a:t>
            </a:r>
            <a:endParaRPr lang="en-US" spc="2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17</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989576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όγδοης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7287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725874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945868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να:</a:t>
            </a:r>
          </a:p>
          <a:p>
            <a:pPr marL="400050" lvl="1" indent="0">
              <a:spcBef>
                <a:spcPts val="0"/>
              </a:spcBef>
              <a:spcAft>
                <a:spcPts val="600"/>
              </a:spcAft>
              <a:buNone/>
            </a:pPr>
            <a:r>
              <a:rPr lang="en-US" dirty="0" smtClean="0"/>
              <a:t>1) </a:t>
            </a:r>
            <a:r>
              <a:rPr lang="el-GR" dirty="0" smtClean="0"/>
              <a:t>Αντιληφθεί την έννοια του κατασκευαστή.</a:t>
            </a:r>
          </a:p>
          <a:p>
            <a:pPr marL="400050" lvl="1" indent="0">
              <a:buNone/>
            </a:pPr>
            <a:r>
              <a:rPr lang="en-US" dirty="0" smtClean="0"/>
              <a:t>2) </a:t>
            </a:r>
            <a:r>
              <a:rPr lang="el-GR" dirty="0"/>
              <a:t>Χ</a:t>
            </a:r>
            <a:r>
              <a:rPr lang="el-GR" dirty="0" smtClean="0"/>
              <a:t>ρησιμοποιεί τους κατάλληλους κατασκευαστές</a:t>
            </a:r>
            <a:r>
              <a:rPr lang="en-US" dirty="0" smtClean="0"/>
              <a:t>. </a:t>
            </a:r>
            <a:endParaRPr lang="el-GR" dirty="0" smtClean="0"/>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Κατασκευαστές</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985748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4" action="ppaction://hlinksldjump" tooltip="Μετάβαση στη Διαφάνεια 6"/>
          </p:cNvPr>
          <p:cNvSpPr/>
          <p:nvPr/>
        </p:nvSpPr>
        <p:spPr>
          <a:xfrm>
            <a:off x="809255" y="1906645"/>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Κατασκευαστές</a:t>
            </a:r>
            <a:endParaRPr lang="el-GR" i="1" dirty="0">
              <a:solidFill>
                <a:srgbClr val="0070C0"/>
              </a:solidFill>
            </a:endParaRPr>
          </a:p>
        </p:txBody>
      </p:sp>
      <p:sp>
        <p:nvSpPr>
          <p:cNvPr id="14" name="Θέση περιεχομένου 2">
            <a:hlinkClick r:id="rId5" action="ppaction://hlinksldjump" tooltip="Μετάβαση στη Διαφάνεια 10"/>
          </p:cNvPr>
          <p:cNvSpPr/>
          <p:nvPr>
            <p:custDataLst>
              <p:tags r:id="rId2"/>
            </p:custDataLst>
          </p:nvPr>
        </p:nvSpPr>
        <p:spPr>
          <a:xfrm>
            <a:off x="809258" y="2685952"/>
            <a:ext cx="750715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Παραδείγματα</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Κατασκευαστές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724271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Κατασκευαστές</a:t>
            </a:r>
            <a:endParaRPr lang="el-GR" b="1" dirty="0"/>
          </a:p>
        </p:txBody>
      </p:sp>
      <p:sp>
        <p:nvSpPr>
          <p:cNvPr id="3" name="Θέση περιεχομένου 1"/>
          <p:cNvSpPr>
            <a:spLocks noGrp="1"/>
          </p:cNvSpPr>
          <p:nvPr>
            <p:ph idx="1"/>
          </p:nvPr>
        </p:nvSpPr>
        <p:spPr>
          <a:xfrm>
            <a:off x="499193" y="1385846"/>
            <a:ext cx="8321279" cy="3744416"/>
          </a:xfrm>
        </p:spPr>
        <p:txBody>
          <a:bodyPr>
            <a:normAutofit/>
          </a:bodyPr>
          <a:lstStyle/>
          <a:p>
            <a:pPr fontAlgn="base">
              <a:lnSpc>
                <a:spcPct val="90000"/>
              </a:lnSpc>
              <a:spcBef>
                <a:spcPts val="0"/>
              </a:spcBef>
              <a:spcAft>
                <a:spcPts val="600"/>
              </a:spcAft>
              <a:buClr>
                <a:srgbClr val="3333CC"/>
              </a:buClr>
              <a:buSzPct val="120000"/>
              <a:buFont typeface="Wingdings" panose="05000000000000000000" pitchFamily="2" charset="2"/>
              <a:buChar char="§"/>
            </a:pPr>
            <a:r>
              <a:rPr lang="el-GR" altLang="el-GR" sz="2800" dirty="0" smtClean="0">
                <a:solidFill>
                  <a:srgbClr val="000000"/>
                </a:solidFill>
              </a:rPr>
              <a:t>Οι κατασκευαστές (</a:t>
            </a:r>
            <a:r>
              <a:rPr lang="en-US" altLang="el-GR" sz="2800" dirty="0" smtClean="0">
                <a:solidFill>
                  <a:srgbClr val="000000"/>
                </a:solidFill>
              </a:rPr>
              <a:t>constructors</a:t>
            </a:r>
            <a:r>
              <a:rPr lang="el-GR" altLang="el-GR" sz="2800" dirty="0" smtClean="0">
                <a:solidFill>
                  <a:srgbClr val="000000"/>
                </a:solidFill>
              </a:rPr>
              <a:t>), είναι μέθοδοι που εκτελούνται όταν κατασκευάζεται ένα αντικείμενο. </a:t>
            </a:r>
            <a:r>
              <a:rPr lang="el-GR" altLang="el-GR" sz="2800" dirty="0" smtClean="0">
                <a:solidFill>
                  <a:srgbClr val="000000"/>
                </a:solidFill>
              </a:rPr>
              <a:t>Μία </a:t>
            </a:r>
            <a:r>
              <a:rPr lang="el-GR" altLang="el-GR" sz="2800" dirty="0" smtClean="0">
                <a:solidFill>
                  <a:srgbClr val="000000"/>
                </a:solidFill>
              </a:rPr>
              <a:t>τάξη </a:t>
            </a:r>
            <a:r>
              <a:rPr lang="el-GR" altLang="el-GR" sz="2800" dirty="0">
                <a:solidFill>
                  <a:srgbClr val="000000"/>
                </a:solidFill>
              </a:rPr>
              <a:t>μπορεί να έχει αρκετούς κατασκευαστές, οι οποίοι διαφοροποιούνται από τη λίστα των παραμέτρων </a:t>
            </a:r>
            <a:r>
              <a:rPr lang="el-GR" altLang="el-GR" sz="2800" dirty="0" smtClean="0">
                <a:solidFill>
                  <a:srgbClr val="000000"/>
                </a:solidFill>
              </a:rPr>
              <a:t>τους.</a:t>
            </a:r>
            <a:endParaRPr lang="el-GR" altLang="el-GR" sz="2800" dirty="0"/>
          </a:p>
          <a:p>
            <a:pPr lvl="1" indent="-342900" fontAlgn="base">
              <a:lnSpc>
                <a:spcPct val="90000"/>
              </a:lnSpc>
              <a:spcBef>
                <a:spcPts val="0"/>
              </a:spcBef>
              <a:buClr>
                <a:srgbClr val="C00000"/>
              </a:buClr>
              <a:buSzPct val="120000"/>
              <a:buFont typeface="Wingdings" panose="05000000000000000000" pitchFamily="2" charset="2"/>
              <a:buChar char="§"/>
            </a:pPr>
            <a:r>
              <a:rPr lang="el-GR" sz="2400" kern="0" dirty="0" smtClean="0">
                <a:solidFill>
                  <a:srgbClr val="000000"/>
                </a:solidFill>
              </a:rPr>
              <a:t>Ένας κατασκευαστής, </a:t>
            </a:r>
            <a:r>
              <a:rPr lang="el-GR" sz="2400" kern="0" dirty="0">
                <a:solidFill>
                  <a:srgbClr val="000000"/>
                </a:solidFill>
              </a:rPr>
              <a:t>θα πρέπει υποχρεωτικά να έχει </a:t>
            </a:r>
            <a:r>
              <a:rPr lang="el-GR" sz="2400" b="1" kern="0" dirty="0">
                <a:solidFill>
                  <a:srgbClr val="000000"/>
                </a:solidFill>
              </a:rPr>
              <a:t>το ίδιο όνομα με αυτό της τάξης</a:t>
            </a:r>
            <a:r>
              <a:rPr lang="el-GR" sz="2400" kern="0" dirty="0">
                <a:solidFill>
                  <a:srgbClr val="000000"/>
                </a:solidFill>
              </a:rPr>
              <a:t>, αλλά </a:t>
            </a:r>
            <a:r>
              <a:rPr lang="el-GR" sz="2400" b="1" kern="0" dirty="0">
                <a:solidFill>
                  <a:srgbClr val="000000"/>
                </a:solidFill>
              </a:rPr>
              <a:t>δεν μπορεί να έχει τύπο επιστροφής</a:t>
            </a:r>
            <a:r>
              <a:rPr lang="el-GR" sz="2400" kern="0" dirty="0">
                <a:solidFill>
                  <a:srgbClr val="000000"/>
                </a:solidFill>
              </a:rPr>
              <a:t>, γιατί δεν επιστρέφει καμία τιμή. </a:t>
            </a:r>
            <a:r>
              <a:rPr lang="en-US" sz="2400" kern="0" dirty="0">
                <a:solidFill>
                  <a:srgbClr val="000000"/>
                </a:solidFill>
              </a:rPr>
              <a:t> </a:t>
            </a:r>
            <a:r>
              <a:rPr lang="el-GR" sz="2400" kern="0" dirty="0">
                <a:solidFill>
                  <a:srgbClr val="000000"/>
                </a:solidFill>
              </a:rPr>
              <a:t>Πρέπει επίσης να έχει </a:t>
            </a:r>
            <a:r>
              <a:rPr lang="el-GR" sz="2400" b="1" kern="0" dirty="0">
                <a:solidFill>
                  <a:srgbClr val="000000"/>
                </a:solidFill>
              </a:rPr>
              <a:t>τύπο πρόσβασης </a:t>
            </a:r>
            <a:r>
              <a:rPr lang="en-US" sz="2400" b="1" kern="0" dirty="0">
                <a:solidFill>
                  <a:srgbClr val="000000"/>
                </a:solidFill>
              </a:rPr>
              <a:t>public</a:t>
            </a:r>
            <a:r>
              <a:rPr lang="en-US" sz="2400" kern="0" dirty="0">
                <a:solidFill>
                  <a:srgbClr val="000000"/>
                </a:solidFill>
              </a:rPr>
              <a:t>. </a:t>
            </a:r>
            <a:r>
              <a:rPr lang="el-GR" sz="2400" kern="0" dirty="0" smtClean="0">
                <a:solidFill>
                  <a:srgbClr val="000000"/>
                </a:solidFill>
              </a:rPr>
              <a:t>Έχει </a:t>
            </a:r>
            <a:r>
              <a:rPr lang="el-GR" sz="2400" kern="0" dirty="0">
                <a:solidFill>
                  <a:srgbClr val="000000"/>
                </a:solidFill>
              </a:rPr>
              <a:t>δηλαδή, την ακόλουθη μορφή: </a:t>
            </a:r>
          </a:p>
          <a:p>
            <a:pPr marL="457200" lvl="1" indent="0" fontAlgn="base">
              <a:spcBef>
                <a:spcPct val="0"/>
              </a:spcBef>
              <a:spcAft>
                <a:spcPct val="0"/>
              </a:spcAft>
              <a:buClr>
                <a:srgbClr val="3EB20A"/>
              </a:buClr>
              <a:buNone/>
            </a:pPr>
            <a:endParaRPr lang="el-GR" altLang="el-GR" sz="1800" dirty="0" smtClean="0">
              <a:solidFill>
                <a:srgbClr val="000000"/>
              </a:solidFill>
              <a:latin typeface="Tahoma" pitchFamily="34" charset="0"/>
            </a:endParaRPr>
          </a:p>
        </p:txBody>
      </p:sp>
      <p:sp>
        <p:nvSpPr>
          <p:cNvPr id="6" name="Θέση περιεχομένου 2" descr="Τμήμα προγράμματος: Πρόσβαση όνομα τάξης, παρένθεση, λίστα παραμέτρων, κλείσιμο παρένθεσης. Enter, άγκιστρο. Enter, εντολές αρχικοποίησης. Enter, κλείσιμο αγκίστρου."/>
          <p:cNvSpPr txBox="1"/>
          <p:nvPr/>
        </p:nvSpPr>
        <p:spPr>
          <a:xfrm>
            <a:off x="467544" y="5157192"/>
            <a:ext cx="8352928" cy="1421928"/>
          </a:xfrm>
          <a:prstGeom prst="rect">
            <a:avLst/>
          </a:prstGeom>
          <a:noFill/>
        </p:spPr>
        <p:txBody>
          <a:bodyPr wrap="square" rtlCol="0">
            <a:spAutoFit/>
          </a:bodyPr>
          <a:lstStyle/>
          <a:p>
            <a:pPr marL="1295400" lvl="4" eaLnBrk="0" fontAlgn="base" hangingPunct="0">
              <a:lnSpc>
                <a:spcPct val="90000"/>
              </a:lnSpc>
              <a:defRPr/>
            </a:pPr>
            <a:r>
              <a:rPr lang="el-GR" sz="2400" b="1" kern="0" dirty="0" smtClean="0">
                <a:solidFill>
                  <a:srgbClr val="006600"/>
                </a:solidFill>
              </a:rPr>
              <a:t>πρόσβαση </a:t>
            </a:r>
            <a:r>
              <a:rPr lang="el-GR" sz="2400" b="1" kern="0" dirty="0" err="1">
                <a:solidFill>
                  <a:srgbClr val="006600"/>
                </a:solidFill>
              </a:rPr>
              <a:t>Όνομα_Τάξης(λίστα_παραμέτρων</a:t>
            </a:r>
            <a:r>
              <a:rPr lang="el-GR" sz="2400" b="1" kern="0" dirty="0">
                <a:solidFill>
                  <a:srgbClr val="006600"/>
                </a:solidFill>
              </a:rPr>
              <a:t>) </a:t>
            </a:r>
            <a:br>
              <a:rPr lang="el-GR" sz="2400" b="1" kern="0" dirty="0">
                <a:solidFill>
                  <a:srgbClr val="006600"/>
                </a:solidFill>
              </a:rPr>
            </a:br>
            <a:r>
              <a:rPr lang="el-GR" sz="2400" b="1" kern="0" dirty="0">
                <a:solidFill>
                  <a:srgbClr val="006600"/>
                </a:solidFill>
              </a:rPr>
              <a:t>{ </a:t>
            </a:r>
            <a:br>
              <a:rPr lang="el-GR" sz="2400" b="1" kern="0" dirty="0">
                <a:solidFill>
                  <a:srgbClr val="006600"/>
                </a:solidFill>
              </a:rPr>
            </a:br>
            <a:r>
              <a:rPr lang="el-GR" sz="2400" b="1" kern="0" dirty="0">
                <a:solidFill>
                  <a:srgbClr val="006600"/>
                </a:solidFill>
              </a:rPr>
              <a:t>    εντολές αρχικοποίησης </a:t>
            </a:r>
            <a:br>
              <a:rPr lang="el-GR" sz="2400" b="1" kern="0" dirty="0">
                <a:solidFill>
                  <a:srgbClr val="006600"/>
                </a:solidFill>
              </a:rPr>
            </a:br>
            <a:r>
              <a:rPr lang="el-GR" sz="2400" b="1" kern="0" dirty="0">
                <a:solidFill>
                  <a:srgbClr val="006600"/>
                </a:solidFill>
              </a:rPr>
              <a:t>}</a:t>
            </a: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638414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marL="342900" lvl="0" indent="-342900" fontAlgn="base">
              <a:lnSpc>
                <a:spcPct val="90000"/>
              </a:lnSpc>
              <a:spcBef>
                <a:spcPts val="0"/>
              </a:spcBef>
              <a:spcAft>
                <a:spcPts val="1800"/>
              </a:spcAft>
              <a:defRPr/>
            </a:pPr>
            <a:r>
              <a:rPr lang="el-GR" b="1" dirty="0"/>
              <a:t>Μέθοδοι Κατασκευής (</a:t>
            </a:r>
            <a:r>
              <a:rPr lang="en-US" b="1" dirty="0"/>
              <a:t>Constructors</a:t>
            </a:r>
            <a:r>
              <a:rPr lang="el-GR" b="1" dirty="0" smtClean="0"/>
              <a:t>)</a:t>
            </a:r>
            <a:endParaRPr lang="el-GR" sz="3600" dirty="0">
              <a:sym typeface="Wingdings" pitchFamily="2" charset="2"/>
            </a:endParaRPr>
          </a:p>
        </p:txBody>
      </p:sp>
      <p:sp>
        <p:nvSpPr>
          <p:cNvPr id="3" name="Θέση περιεχομένου 1"/>
          <p:cNvSpPr>
            <a:spLocks noGrp="1"/>
          </p:cNvSpPr>
          <p:nvPr>
            <p:ph idx="1"/>
          </p:nvPr>
        </p:nvSpPr>
        <p:spPr>
          <a:xfrm>
            <a:off x="395536" y="1600200"/>
            <a:ext cx="8352928" cy="4709120"/>
          </a:xfrm>
        </p:spPr>
        <p:txBody>
          <a:bodyPr>
            <a:normAutofit/>
          </a:bodyPr>
          <a:lstStyle/>
          <a:p>
            <a:pPr lvl="1" fontAlgn="base">
              <a:lnSpc>
                <a:spcPct val="90000"/>
              </a:lnSpc>
              <a:spcBef>
                <a:spcPts val="0"/>
              </a:spcBef>
              <a:buClr>
                <a:schemeClr val="tx1">
                  <a:lumMod val="65000"/>
                  <a:lumOff val="35000"/>
                </a:schemeClr>
              </a:buClr>
              <a:buSzPct val="120000"/>
              <a:buFont typeface="Wingdings" panose="05000000000000000000" pitchFamily="2" charset="2"/>
              <a:buChar char="§"/>
              <a:defRPr/>
            </a:pPr>
            <a:r>
              <a:rPr lang="el-GR" sz="2400" dirty="0" smtClean="0">
                <a:solidFill>
                  <a:srgbClr val="000000"/>
                </a:solidFill>
              </a:rPr>
              <a:t>Ένας κατασκευαστής, </a:t>
            </a:r>
            <a:r>
              <a:rPr lang="el-GR" sz="2400" dirty="0">
                <a:solidFill>
                  <a:srgbClr val="000000"/>
                </a:solidFill>
              </a:rPr>
              <a:t>εκτελείται </a:t>
            </a:r>
            <a:r>
              <a:rPr lang="el-GR" sz="2400" b="1" dirty="0">
                <a:solidFill>
                  <a:srgbClr val="000000"/>
                </a:solidFill>
              </a:rPr>
              <a:t>κάθε φορά που δημιουργούμε ένα </a:t>
            </a:r>
            <a:r>
              <a:rPr lang="el-GR" sz="2400" b="1" dirty="0" smtClean="0">
                <a:solidFill>
                  <a:srgbClr val="000000"/>
                </a:solidFill>
              </a:rPr>
              <a:t>αντικείμενο</a:t>
            </a:r>
            <a:r>
              <a:rPr lang="el-GR" sz="2400" dirty="0" smtClean="0">
                <a:solidFill>
                  <a:srgbClr val="000000"/>
                </a:solidFill>
              </a:rPr>
              <a:t>, </a:t>
            </a:r>
            <a:r>
              <a:rPr lang="el-GR" sz="2400" dirty="0">
                <a:solidFill>
                  <a:srgbClr val="000000"/>
                </a:solidFill>
              </a:rPr>
              <a:t>και ο σκοπός του θα πρέπει να είναι η αρχικοποίηση του </a:t>
            </a:r>
            <a:r>
              <a:rPr lang="el-GR" sz="2400" dirty="0" smtClean="0">
                <a:solidFill>
                  <a:srgbClr val="000000"/>
                </a:solidFill>
              </a:rPr>
              <a:t>αντικειμένου.</a:t>
            </a:r>
            <a:endParaRPr lang="el-GR" sz="2400" dirty="0">
              <a:solidFill>
                <a:srgbClr val="000000"/>
              </a:solidFill>
            </a:endParaRPr>
          </a:p>
          <a:p>
            <a:pPr lvl="1" fontAlgn="base">
              <a:lnSpc>
                <a:spcPct val="90000"/>
              </a:lnSpc>
              <a:spcBef>
                <a:spcPts val="0"/>
              </a:spcBef>
              <a:buClr>
                <a:schemeClr val="tx1">
                  <a:lumMod val="65000"/>
                  <a:lumOff val="35000"/>
                </a:schemeClr>
              </a:buClr>
              <a:buSzPct val="120000"/>
              <a:buFont typeface="Wingdings" panose="05000000000000000000" pitchFamily="2" charset="2"/>
              <a:buChar char="§"/>
              <a:defRPr/>
            </a:pPr>
            <a:r>
              <a:rPr lang="el-GR" sz="2400" dirty="0">
                <a:solidFill>
                  <a:srgbClr val="000000"/>
                </a:solidFill>
              </a:rPr>
              <a:t>Η </a:t>
            </a:r>
            <a:r>
              <a:rPr lang="en-US" sz="2400" dirty="0" smtClean="0">
                <a:solidFill>
                  <a:srgbClr val="000000"/>
                </a:solidFill>
              </a:rPr>
              <a:t>Java</a:t>
            </a:r>
            <a:r>
              <a:rPr lang="el-GR" sz="2400" dirty="0" smtClean="0">
                <a:solidFill>
                  <a:srgbClr val="000000"/>
                </a:solidFill>
              </a:rPr>
              <a:t> </a:t>
            </a:r>
            <a:r>
              <a:rPr lang="el-GR" sz="2400" dirty="0">
                <a:solidFill>
                  <a:srgbClr val="000000"/>
                </a:solidFill>
              </a:rPr>
              <a:t>υποστηρίζει την ύπαρξη </a:t>
            </a:r>
            <a:r>
              <a:rPr lang="el-GR" sz="2400" b="1" dirty="0">
                <a:solidFill>
                  <a:srgbClr val="000000"/>
                </a:solidFill>
              </a:rPr>
              <a:t>πολλών</a:t>
            </a:r>
            <a:r>
              <a:rPr lang="el-GR" sz="2400" dirty="0">
                <a:solidFill>
                  <a:srgbClr val="000000"/>
                </a:solidFill>
              </a:rPr>
              <a:t> κατασκευαστών, οι οποίοι θα πρέπει να διακρίνονται μεταξύ </a:t>
            </a:r>
            <a:r>
              <a:rPr lang="el-GR" sz="2400" dirty="0" smtClean="0">
                <a:solidFill>
                  <a:srgbClr val="000000"/>
                </a:solidFill>
              </a:rPr>
              <a:t>τους, </a:t>
            </a:r>
            <a:r>
              <a:rPr lang="el-GR" sz="2400" dirty="0">
                <a:solidFill>
                  <a:srgbClr val="000000"/>
                </a:solidFill>
              </a:rPr>
              <a:t>από τη λίστα των παραμέτρων </a:t>
            </a:r>
            <a:r>
              <a:rPr lang="el-GR" sz="2400" dirty="0" smtClean="0">
                <a:solidFill>
                  <a:srgbClr val="000000"/>
                </a:solidFill>
              </a:rPr>
              <a:t>τους.</a:t>
            </a:r>
            <a:endParaRPr lang="el-GR" sz="2400" dirty="0">
              <a:solidFill>
                <a:srgbClr val="000000"/>
              </a:solidFill>
            </a:endParaRPr>
          </a:p>
          <a:p>
            <a:pPr lvl="1" fontAlgn="base">
              <a:lnSpc>
                <a:spcPct val="90000"/>
              </a:lnSpc>
              <a:spcBef>
                <a:spcPts val="0"/>
              </a:spcBef>
              <a:buClr>
                <a:schemeClr val="tx1">
                  <a:lumMod val="65000"/>
                  <a:lumOff val="35000"/>
                </a:schemeClr>
              </a:buClr>
              <a:buSzPct val="120000"/>
              <a:buFont typeface="Wingdings" panose="05000000000000000000" pitchFamily="2" charset="2"/>
              <a:buChar char="§"/>
              <a:defRPr/>
            </a:pPr>
            <a:r>
              <a:rPr lang="el-GR" sz="2400" dirty="0">
                <a:solidFill>
                  <a:srgbClr val="000000"/>
                </a:solidFill>
              </a:rPr>
              <a:t>Αν δεν ορίσετε κανένα κατασκευαστή για την τάξη </a:t>
            </a:r>
            <a:r>
              <a:rPr lang="el-GR" sz="2400" dirty="0" smtClean="0">
                <a:solidFill>
                  <a:srgbClr val="000000"/>
                </a:solidFill>
              </a:rPr>
              <a:t>σας, </a:t>
            </a:r>
            <a:r>
              <a:rPr lang="el-GR" sz="2400" dirty="0">
                <a:solidFill>
                  <a:srgbClr val="000000"/>
                </a:solidFill>
              </a:rPr>
              <a:t>τότε η </a:t>
            </a:r>
            <a:r>
              <a:rPr lang="en-US" sz="2400" dirty="0" smtClean="0">
                <a:solidFill>
                  <a:srgbClr val="000000"/>
                </a:solidFill>
              </a:rPr>
              <a:t>Java</a:t>
            </a:r>
            <a:r>
              <a:rPr lang="el-GR" sz="2400" dirty="0" smtClean="0">
                <a:solidFill>
                  <a:srgbClr val="000000"/>
                </a:solidFill>
              </a:rPr>
              <a:t> </a:t>
            </a:r>
            <a:r>
              <a:rPr lang="el-GR" sz="2400" dirty="0">
                <a:solidFill>
                  <a:srgbClr val="000000"/>
                </a:solidFill>
              </a:rPr>
              <a:t>θα προμηθεύσει ένα </a:t>
            </a:r>
            <a:r>
              <a:rPr lang="el-GR" sz="2400" b="1" dirty="0">
                <a:solidFill>
                  <a:srgbClr val="000000"/>
                </a:solidFill>
              </a:rPr>
              <a:t>εξ ορισμού κατασκευαστή</a:t>
            </a:r>
            <a:r>
              <a:rPr lang="el-GR" sz="2400" dirty="0">
                <a:solidFill>
                  <a:srgbClr val="000000"/>
                </a:solidFill>
              </a:rPr>
              <a:t> </a:t>
            </a:r>
            <a:r>
              <a:rPr lang="en-US" sz="2400" dirty="0" smtClean="0">
                <a:solidFill>
                  <a:srgbClr val="000000"/>
                </a:solidFill>
              </a:rPr>
              <a:t>(default constructor), </a:t>
            </a:r>
            <a:r>
              <a:rPr lang="el-GR" sz="2400" dirty="0" smtClean="0">
                <a:solidFill>
                  <a:srgbClr val="000000"/>
                </a:solidFill>
              </a:rPr>
              <a:t>ο </a:t>
            </a:r>
            <a:r>
              <a:rPr lang="el-GR" sz="2400" dirty="0">
                <a:solidFill>
                  <a:srgbClr val="000000"/>
                </a:solidFill>
              </a:rPr>
              <a:t>οποίος δεν κάνει </a:t>
            </a:r>
            <a:r>
              <a:rPr lang="el-GR" sz="2400" dirty="0" smtClean="0">
                <a:solidFill>
                  <a:srgbClr val="000000"/>
                </a:solidFill>
              </a:rPr>
              <a:t>τίποτα.</a:t>
            </a:r>
            <a:endParaRPr lang="en-US" sz="2400" dirty="0">
              <a:solidFill>
                <a:srgbClr val="000000"/>
              </a:solidFill>
            </a:endParaRPr>
          </a:p>
          <a:p>
            <a:pPr lvl="1" fontAlgn="base">
              <a:lnSpc>
                <a:spcPct val="90000"/>
              </a:lnSpc>
              <a:spcBef>
                <a:spcPts val="0"/>
              </a:spcBef>
              <a:buClr>
                <a:schemeClr val="tx1">
                  <a:lumMod val="65000"/>
                  <a:lumOff val="35000"/>
                </a:schemeClr>
              </a:buClr>
              <a:buSzPct val="120000"/>
              <a:buFont typeface="Wingdings" panose="05000000000000000000" pitchFamily="2" charset="2"/>
              <a:buChar char="§"/>
              <a:defRPr/>
            </a:pPr>
            <a:r>
              <a:rPr lang="el-GR" sz="2400" kern="0" dirty="0" smtClean="0">
                <a:solidFill>
                  <a:srgbClr val="000000"/>
                </a:solidFill>
              </a:rPr>
              <a:t>Οι </a:t>
            </a:r>
            <a:r>
              <a:rPr lang="el-GR" sz="2400" kern="0" dirty="0">
                <a:solidFill>
                  <a:srgbClr val="000000"/>
                </a:solidFill>
              </a:rPr>
              <a:t>κατασκευαστές </a:t>
            </a:r>
            <a:r>
              <a:rPr lang="el-GR" sz="2400" kern="0" dirty="0" smtClean="0">
                <a:solidFill>
                  <a:srgbClr val="000000"/>
                </a:solidFill>
              </a:rPr>
              <a:t>συνήθως, </a:t>
            </a:r>
            <a:r>
              <a:rPr lang="el-GR" sz="2400" kern="0" dirty="0">
                <a:solidFill>
                  <a:srgbClr val="000000"/>
                </a:solidFill>
              </a:rPr>
              <a:t>χρησιμοποιούνται για την δημιουργία </a:t>
            </a:r>
            <a:r>
              <a:rPr lang="el-GR" sz="2400" kern="0" dirty="0" smtClean="0">
                <a:solidFill>
                  <a:srgbClr val="000000"/>
                </a:solidFill>
              </a:rPr>
              <a:t>αντικειμένων </a:t>
            </a:r>
            <a:r>
              <a:rPr lang="el-GR" sz="2400" kern="0" dirty="0">
                <a:solidFill>
                  <a:srgbClr val="000000"/>
                </a:solidFill>
              </a:rPr>
              <a:t>με </a:t>
            </a:r>
            <a:r>
              <a:rPr lang="el-GR" sz="2400" b="1" kern="0" dirty="0">
                <a:solidFill>
                  <a:srgbClr val="000000"/>
                </a:solidFill>
              </a:rPr>
              <a:t>ταυτόχρονη</a:t>
            </a:r>
            <a:r>
              <a:rPr lang="el-GR" sz="2400" kern="0" dirty="0">
                <a:solidFill>
                  <a:srgbClr val="000000"/>
                </a:solidFill>
              </a:rPr>
              <a:t> απόδοση </a:t>
            </a:r>
            <a:r>
              <a:rPr lang="el-GR" sz="2400" kern="0" dirty="0" smtClean="0">
                <a:solidFill>
                  <a:srgbClr val="000000"/>
                </a:solidFill>
              </a:rPr>
              <a:t>τιμών, </a:t>
            </a:r>
            <a:r>
              <a:rPr lang="el-GR" sz="2400" kern="0" dirty="0">
                <a:solidFill>
                  <a:srgbClr val="000000"/>
                </a:solidFill>
              </a:rPr>
              <a:t>σε κάποιες </a:t>
            </a:r>
            <a:r>
              <a:rPr lang="el-GR" sz="2400" b="1" kern="0" dirty="0">
                <a:solidFill>
                  <a:srgbClr val="000000"/>
                </a:solidFill>
              </a:rPr>
              <a:t>ιδιωτικές</a:t>
            </a:r>
            <a:r>
              <a:rPr lang="el-GR" sz="2400" kern="0" dirty="0">
                <a:solidFill>
                  <a:srgbClr val="000000"/>
                </a:solidFill>
              </a:rPr>
              <a:t> μεταβλητές της τάξης.</a:t>
            </a:r>
            <a:endParaRPr lang="el-GR" sz="32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1251831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Παράδειγμα: Κατασκευαστές</a:t>
            </a:r>
            <a:endParaRPr lang="el-GR" b="1" dirty="0"/>
          </a:p>
        </p:txBody>
      </p:sp>
      <p:sp>
        <p:nvSpPr>
          <p:cNvPr id="3" name="Θέση περιεχομένου 1"/>
          <p:cNvSpPr>
            <a:spLocks noGrp="1"/>
          </p:cNvSpPr>
          <p:nvPr>
            <p:ph idx="1"/>
          </p:nvPr>
        </p:nvSpPr>
        <p:spPr>
          <a:xfrm>
            <a:off x="467544" y="1484784"/>
            <a:ext cx="8208912" cy="1080119"/>
          </a:xfrm>
        </p:spPr>
        <p:txBody>
          <a:bodyPr>
            <a:normAutofit/>
          </a:bodyPr>
          <a:lstStyle/>
          <a:p>
            <a:pPr marL="400050" lvl="1" indent="0" fontAlgn="base">
              <a:lnSpc>
                <a:spcPct val="90000"/>
              </a:lnSpc>
              <a:spcBef>
                <a:spcPts val="0"/>
              </a:spcBef>
              <a:buNone/>
            </a:pPr>
            <a:r>
              <a:rPr lang="el-GR" altLang="el-GR" sz="2400" dirty="0" smtClean="0">
                <a:solidFill>
                  <a:srgbClr val="000000"/>
                </a:solidFill>
              </a:rPr>
              <a:t>Η </a:t>
            </a:r>
            <a:r>
              <a:rPr lang="el-GR" altLang="el-GR" sz="2400" dirty="0">
                <a:solidFill>
                  <a:srgbClr val="000000"/>
                </a:solidFill>
              </a:rPr>
              <a:t>τάξη </a:t>
            </a:r>
            <a:r>
              <a:rPr lang="en-US" altLang="el-GR" sz="2400" i="1" dirty="0" smtClean="0">
                <a:solidFill>
                  <a:srgbClr val="000000"/>
                </a:solidFill>
              </a:rPr>
              <a:t>Person</a:t>
            </a:r>
            <a:r>
              <a:rPr lang="el-GR" altLang="el-GR" sz="2400" dirty="0" smtClean="0">
                <a:solidFill>
                  <a:srgbClr val="000000"/>
                </a:solidFill>
              </a:rPr>
              <a:t>, </a:t>
            </a:r>
            <a:r>
              <a:rPr lang="el-GR" altLang="el-GR" sz="2400" dirty="0">
                <a:solidFill>
                  <a:srgbClr val="000000"/>
                </a:solidFill>
              </a:rPr>
              <a:t>θα μπορούσε να είχε ένα </a:t>
            </a:r>
            <a:r>
              <a:rPr lang="el-GR" altLang="el-GR" sz="2400" dirty="0" smtClean="0">
                <a:solidFill>
                  <a:srgbClr val="000000"/>
                </a:solidFill>
              </a:rPr>
              <a:t>κατασκευαστή με </a:t>
            </a:r>
            <a:r>
              <a:rPr lang="el-GR" altLang="el-GR" sz="2400" dirty="0">
                <a:solidFill>
                  <a:srgbClr val="000000"/>
                </a:solidFill>
              </a:rPr>
              <a:t>παράμετρο ένα </a:t>
            </a:r>
            <a:r>
              <a:rPr lang="en-US" altLang="el-GR" sz="2400" dirty="0" smtClean="0">
                <a:solidFill>
                  <a:srgbClr val="000000"/>
                </a:solidFill>
              </a:rPr>
              <a:t>String</a:t>
            </a:r>
            <a:r>
              <a:rPr lang="el-GR" altLang="el-GR" sz="2400" dirty="0" smtClean="0">
                <a:solidFill>
                  <a:srgbClr val="000000"/>
                </a:solidFill>
              </a:rPr>
              <a:t>, </a:t>
            </a:r>
            <a:r>
              <a:rPr lang="el-GR" altLang="el-GR" sz="2400" dirty="0">
                <a:solidFill>
                  <a:srgbClr val="000000"/>
                </a:solidFill>
              </a:rPr>
              <a:t>που θα αρχικοποιούσε τη μεταβλητή </a:t>
            </a:r>
            <a:r>
              <a:rPr lang="en-US" altLang="el-GR" sz="2400" dirty="0" smtClean="0">
                <a:solidFill>
                  <a:srgbClr val="000000"/>
                </a:solidFill>
              </a:rPr>
              <a:t>name</a:t>
            </a:r>
            <a:r>
              <a:rPr lang="el-GR" altLang="el-GR" sz="2400" dirty="0" smtClean="0">
                <a:solidFill>
                  <a:srgbClr val="000000"/>
                </a:solidFill>
              </a:rPr>
              <a:t> </a:t>
            </a:r>
            <a:r>
              <a:rPr lang="el-GR" altLang="el-GR" sz="2400" dirty="0">
                <a:solidFill>
                  <a:srgbClr val="000000"/>
                </a:solidFill>
              </a:rPr>
              <a:t>στο δοθέν </a:t>
            </a:r>
            <a:r>
              <a:rPr lang="en-US" altLang="el-GR" sz="2400" dirty="0" smtClean="0">
                <a:solidFill>
                  <a:srgbClr val="000000"/>
                </a:solidFill>
              </a:rPr>
              <a:t>String: </a:t>
            </a:r>
            <a:endParaRPr lang="en-US" sz="3200" dirty="0"/>
          </a:p>
        </p:txBody>
      </p:sp>
      <p:sp>
        <p:nvSpPr>
          <p:cNvPr id="6" name="Θέση περιεχομένου 2" descr="Τμήμα προγράμματος: Public person, παρένθεση string s, κλείσιμο παρένθεσης. Enter, άγκιστρο. Enter, name = s, ερωτηματικό. Enter, κλείσιμο αγκίστρου.&#10;"/>
          <p:cNvSpPr txBox="1"/>
          <p:nvPr>
            <p:custDataLst>
              <p:tags r:id="rId2"/>
            </p:custDataLst>
          </p:nvPr>
        </p:nvSpPr>
        <p:spPr>
          <a:xfrm>
            <a:off x="467544" y="2564904"/>
            <a:ext cx="8208912" cy="1208023"/>
          </a:xfrm>
          <a:prstGeom prst="rect">
            <a:avLst/>
          </a:prstGeom>
          <a:noFill/>
        </p:spPr>
        <p:txBody>
          <a:bodyPr wrap="square" rtlCol="0">
            <a:spAutoFit/>
          </a:bodyPr>
          <a:lstStyle/>
          <a:p>
            <a:pPr lvl="3" fontAlgn="base">
              <a:lnSpc>
                <a:spcPct val="90000"/>
              </a:lnSpc>
            </a:pPr>
            <a:r>
              <a:rPr lang="en-US" altLang="el-GR" sz="2000" b="1" dirty="0" smtClean="0">
                <a:solidFill>
                  <a:srgbClr val="006600"/>
                </a:solidFill>
              </a:rPr>
              <a:t>public Person(String s) </a:t>
            </a:r>
            <a:br>
              <a:rPr lang="en-US" altLang="el-GR" sz="2000" b="1" dirty="0" smtClean="0">
                <a:solidFill>
                  <a:srgbClr val="006600"/>
                </a:solidFill>
              </a:rPr>
            </a:br>
            <a:r>
              <a:rPr lang="en-US" altLang="el-GR" sz="2000" b="1" dirty="0" smtClean="0">
                <a:solidFill>
                  <a:srgbClr val="006600"/>
                </a:solidFill>
              </a:rPr>
              <a:t>{ </a:t>
            </a:r>
            <a:br>
              <a:rPr lang="en-US" altLang="el-GR" sz="2000" b="1" dirty="0" smtClean="0">
                <a:solidFill>
                  <a:srgbClr val="006600"/>
                </a:solidFill>
              </a:rPr>
            </a:br>
            <a:r>
              <a:rPr lang="en-US" altLang="el-GR" sz="2000" b="1" dirty="0" smtClean="0">
                <a:solidFill>
                  <a:srgbClr val="006600"/>
                </a:solidFill>
              </a:rPr>
              <a:t>    name = s; </a:t>
            </a:r>
            <a:br>
              <a:rPr lang="en-US" altLang="el-GR" sz="2000" b="1" dirty="0" smtClean="0">
                <a:solidFill>
                  <a:srgbClr val="006600"/>
                </a:solidFill>
              </a:rPr>
            </a:br>
            <a:r>
              <a:rPr lang="en-US" altLang="el-GR" sz="2000" b="1" dirty="0" smtClean="0">
                <a:solidFill>
                  <a:srgbClr val="006600"/>
                </a:solidFill>
              </a:rPr>
              <a:t>}</a:t>
            </a:r>
            <a:endParaRPr lang="en-US" altLang="el-GR" sz="2000" b="1" dirty="0">
              <a:solidFill>
                <a:srgbClr val="006600"/>
              </a:solidFill>
            </a:endParaRPr>
          </a:p>
        </p:txBody>
      </p:sp>
      <p:sp>
        <p:nvSpPr>
          <p:cNvPr id="7" name="Θέση περιεχομένου 3"/>
          <p:cNvSpPr txBox="1"/>
          <p:nvPr/>
        </p:nvSpPr>
        <p:spPr>
          <a:xfrm>
            <a:off x="467544" y="3772927"/>
            <a:ext cx="8208912" cy="1089529"/>
          </a:xfrm>
          <a:prstGeom prst="rect">
            <a:avLst/>
          </a:prstGeom>
          <a:noFill/>
        </p:spPr>
        <p:txBody>
          <a:bodyPr wrap="square" rtlCol="0">
            <a:spAutoFit/>
          </a:bodyPr>
          <a:lstStyle/>
          <a:p>
            <a:pPr lvl="1" fontAlgn="base">
              <a:lnSpc>
                <a:spcPct val="90000"/>
              </a:lnSpc>
            </a:pPr>
            <a:r>
              <a:rPr lang="el-GR" altLang="el-GR" sz="2400" dirty="0">
                <a:solidFill>
                  <a:srgbClr val="000000"/>
                </a:solidFill>
              </a:rPr>
              <a:t>και ένα </a:t>
            </a:r>
            <a:r>
              <a:rPr lang="el-GR" altLang="el-GR" sz="2400" dirty="0" smtClean="0">
                <a:solidFill>
                  <a:srgbClr val="000000"/>
                </a:solidFill>
              </a:rPr>
              <a:t>κατασκευαστή, </a:t>
            </a:r>
            <a:r>
              <a:rPr lang="el-GR" altLang="el-GR" sz="2400" dirty="0">
                <a:solidFill>
                  <a:srgbClr val="000000"/>
                </a:solidFill>
              </a:rPr>
              <a:t>με παράμετρο ένα άλλο αντικείμενο τύπου </a:t>
            </a:r>
            <a:r>
              <a:rPr lang="en-US" altLang="el-GR" sz="2400" dirty="0" smtClean="0">
                <a:solidFill>
                  <a:srgbClr val="000000"/>
                </a:solidFill>
              </a:rPr>
              <a:t>Person</a:t>
            </a:r>
            <a:r>
              <a:rPr lang="el-GR" altLang="el-GR" sz="2400" dirty="0" smtClean="0">
                <a:solidFill>
                  <a:srgbClr val="000000"/>
                </a:solidFill>
              </a:rPr>
              <a:t>, </a:t>
            </a:r>
            <a:r>
              <a:rPr lang="el-GR" altLang="el-GR" sz="2400" dirty="0">
                <a:solidFill>
                  <a:srgbClr val="000000"/>
                </a:solidFill>
              </a:rPr>
              <a:t>ο οποίος θα αντέγραφε τις ιδιότητες του δοθέντος </a:t>
            </a:r>
            <a:r>
              <a:rPr lang="en-US" altLang="el-GR" sz="2400" dirty="0" smtClean="0">
                <a:solidFill>
                  <a:srgbClr val="000000"/>
                </a:solidFill>
              </a:rPr>
              <a:t>Person</a:t>
            </a:r>
            <a:r>
              <a:rPr lang="el-GR" altLang="el-GR" sz="2400" dirty="0" smtClean="0">
                <a:solidFill>
                  <a:srgbClr val="000000"/>
                </a:solidFill>
              </a:rPr>
              <a:t>, </a:t>
            </a:r>
            <a:r>
              <a:rPr lang="el-GR" altLang="el-GR" sz="2400" dirty="0">
                <a:solidFill>
                  <a:srgbClr val="000000"/>
                </a:solidFill>
              </a:rPr>
              <a:t>στο αντικείμενο που δημιουργείται: </a:t>
            </a:r>
          </a:p>
        </p:txBody>
      </p:sp>
      <p:sp>
        <p:nvSpPr>
          <p:cNvPr id="8" name="Θέση περιεχομένου 4" descr="Τμήμα προγράμματος: Public person, παρένθεση person p, κλείσιμο παρένθεσης. Enter, άγκιστρο. Enter, name = p.get name, άνοιγμα κλείσιμο παρένθεσης, ερωτηματικό. Enter, age = p.get age, άνοιγμα κλείσιμο παρένθεσης, ερωτηματικό. Enter, κλείσιμο αγκίστρου."/>
          <p:cNvSpPr txBox="1"/>
          <p:nvPr>
            <p:custDataLst>
              <p:tags r:id="rId3"/>
            </p:custDataLst>
          </p:nvPr>
        </p:nvSpPr>
        <p:spPr>
          <a:xfrm>
            <a:off x="463189" y="4850334"/>
            <a:ext cx="8208912" cy="1485022"/>
          </a:xfrm>
          <a:prstGeom prst="rect">
            <a:avLst/>
          </a:prstGeom>
          <a:noFill/>
        </p:spPr>
        <p:txBody>
          <a:bodyPr wrap="square" rtlCol="0">
            <a:spAutoFit/>
          </a:bodyPr>
          <a:lstStyle/>
          <a:p>
            <a:pPr lvl="3" fontAlgn="base">
              <a:lnSpc>
                <a:spcPct val="90000"/>
              </a:lnSpc>
            </a:pPr>
            <a:r>
              <a:rPr lang="en-US" altLang="el-GR" sz="2000" b="1" dirty="0" smtClean="0">
                <a:solidFill>
                  <a:srgbClr val="006600"/>
                </a:solidFill>
              </a:rPr>
              <a:t>public Person(Person p) </a:t>
            </a:r>
            <a:br>
              <a:rPr lang="en-US" altLang="el-GR" sz="2000" b="1" dirty="0" smtClean="0">
                <a:solidFill>
                  <a:srgbClr val="006600"/>
                </a:solidFill>
              </a:rPr>
            </a:br>
            <a:r>
              <a:rPr lang="en-US" altLang="el-GR" sz="2000" b="1" dirty="0" smtClean="0">
                <a:solidFill>
                  <a:srgbClr val="006600"/>
                </a:solidFill>
              </a:rPr>
              <a:t>{ </a:t>
            </a:r>
            <a:br>
              <a:rPr lang="en-US" altLang="el-GR" sz="2000" b="1" dirty="0" smtClean="0">
                <a:solidFill>
                  <a:srgbClr val="006600"/>
                </a:solidFill>
              </a:rPr>
            </a:br>
            <a:r>
              <a:rPr lang="en-US" altLang="el-GR" sz="2000" b="1" dirty="0" smtClean="0">
                <a:solidFill>
                  <a:srgbClr val="006600"/>
                </a:solidFill>
              </a:rPr>
              <a:t>    name = </a:t>
            </a:r>
            <a:r>
              <a:rPr lang="en-US" altLang="el-GR" sz="2000" b="1" dirty="0" err="1" smtClean="0">
                <a:solidFill>
                  <a:srgbClr val="006600"/>
                </a:solidFill>
              </a:rPr>
              <a:t>p.getName</a:t>
            </a:r>
            <a:r>
              <a:rPr lang="en-US" altLang="el-GR" sz="2000" b="1" dirty="0" smtClean="0">
                <a:solidFill>
                  <a:srgbClr val="006600"/>
                </a:solidFill>
              </a:rPr>
              <a:t>(); </a:t>
            </a:r>
            <a:br>
              <a:rPr lang="en-US" altLang="el-GR" sz="2000" b="1" dirty="0" smtClean="0">
                <a:solidFill>
                  <a:srgbClr val="006600"/>
                </a:solidFill>
              </a:rPr>
            </a:br>
            <a:r>
              <a:rPr lang="en-US" altLang="el-GR" sz="2000" b="1" dirty="0" smtClean="0">
                <a:solidFill>
                  <a:srgbClr val="006600"/>
                </a:solidFill>
              </a:rPr>
              <a:t>    age = </a:t>
            </a:r>
            <a:r>
              <a:rPr lang="en-US" altLang="el-GR" sz="2000" b="1" dirty="0" err="1" smtClean="0">
                <a:solidFill>
                  <a:srgbClr val="006600"/>
                </a:solidFill>
              </a:rPr>
              <a:t>p.getAge</a:t>
            </a:r>
            <a:r>
              <a:rPr lang="en-US" altLang="el-GR" sz="2000" b="1" dirty="0" smtClean="0">
                <a:solidFill>
                  <a:srgbClr val="006600"/>
                </a:solidFill>
              </a:rPr>
              <a:t>(); </a:t>
            </a:r>
            <a:br>
              <a:rPr lang="en-US" altLang="el-GR" sz="2000" b="1" dirty="0" smtClean="0">
                <a:solidFill>
                  <a:srgbClr val="006600"/>
                </a:solidFill>
              </a:rPr>
            </a:br>
            <a:r>
              <a:rPr lang="en-US" altLang="el-GR" sz="2000" b="1" dirty="0" smtClean="0">
                <a:solidFill>
                  <a:srgbClr val="006600"/>
                </a:solidFill>
              </a:rPr>
              <a:t>}</a:t>
            </a:r>
            <a:endParaRPr lang="en-US" altLang="el-GR" sz="2000" b="1" dirty="0">
              <a:solidFill>
                <a:srgbClr val="0066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8</a:t>
            </a:fld>
            <a:endParaRPr lang="el-GR" sz="1400">
              <a:solidFill>
                <a:schemeClr val="tx1"/>
              </a:solidFill>
            </a:endParaRPr>
          </a:p>
        </p:txBody>
      </p:sp>
    </p:spTree>
    <p:custDataLst>
      <p:tags r:id="rId1"/>
    </p:custDataLst>
    <p:extLst>
      <p:ext uri="{BB962C8B-B14F-4D97-AF65-F5344CB8AC3E}">
        <p14:creationId xmlns:p14="http://schemas.microsoft.com/office/powerpoint/2010/main" val="239488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marL="342900" lvl="0" indent="-342900" fontAlgn="base">
              <a:lnSpc>
                <a:spcPct val="90000"/>
              </a:lnSpc>
              <a:spcBef>
                <a:spcPts val="0"/>
              </a:spcBef>
              <a:spcAft>
                <a:spcPts val="1200"/>
              </a:spcAft>
            </a:pPr>
            <a:r>
              <a:rPr lang="el-GR" altLang="el-GR" b="1" dirty="0" smtClean="0"/>
              <a:t>Κλήση του κατάλληλου κατασκευαστή</a:t>
            </a:r>
            <a:endParaRPr lang="el-GR" altLang="el-GR" dirty="0">
              <a:sym typeface="Wingdings" pitchFamily="2" charset="2"/>
            </a:endParaRPr>
          </a:p>
        </p:txBody>
      </p:sp>
      <p:sp>
        <p:nvSpPr>
          <p:cNvPr id="3" name="Θέση περιεχομένου 1"/>
          <p:cNvSpPr>
            <a:spLocks noGrp="1"/>
          </p:cNvSpPr>
          <p:nvPr>
            <p:ph idx="1"/>
          </p:nvPr>
        </p:nvSpPr>
        <p:spPr>
          <a:xfrm>
            <a:off x="457200" y="1600201"/>
            <a:ext cx="8229600" cy="2188839"/>
          </a:xfrm>
        </p:spPr>
        <p:txBody>
          <a:bodyPr>
            <a:normAutofit/>
          </a:bodyPr>
          <a:lstStyle/>
          <a:p>
            <a:pPr fontAlgn="base">
              <a:lnSpc>
                <a:spcPct val="90000"/>
              </a:lnSpc>
              <a:spcBef>
                <a:spcPts val="0"/>
              </a:spcBef>
              <a:spcAft>
                <a:spcPts val="1200"/>
              </a:spcAft>
              <a:buClr>
                <a:schemeClr val="tx1">
                  <a:lumMod val="65000"/>
                  <a:lumOff val="35000"/>
                </a:schemeClr>
              </a:buClr>
              <a:buSzPct val="120000"/>
              <a:buFont typeface="Wingdings" panose="05000000000000000000" pitchFamily="2" charset="2"/>
              <a:buChar char="§"/>
              <a:defRPr/>
            </a:pPr>
            <a:r>
              <a:rPr lang="el-GR" sz="2800" kern="0" dirty="0" smtClean="0">
                <a:solidFill>
                  <a:srgbClr val="000000"/>
                </a:solidFill>
              </a:rPr>
              <a:t>Όταν </a:t>
            </a:r>
            <a:r>
              <a:rPr lang="el-GR" sz="2800" kern="0" dirty="0">
                <a:solidFill>
                  <a:srgbClr val="000000"/>
                </a:solidFill>
              </a:rPr>
              <a:t>δημιουργείτε ένα αντικείμενο μίας </a:t>
            </a:r>
            <a:r>
              <a:rPr lang="el-GR" sz="2800" kern="0" dirty="0" smtClean="0">
                <a:solidFill>
                  <a:srgbClr val="000000"/>
                </a:solidFill>
              </a:rPr>
              <a:t>τάξης, </a:t>
            </a:r>
            <a:r>
              <a:rPr lang="el-GR" sz="2800" kern="0" dirty="0">
                <a:solidFill>
                  <a:srgbClr val="000000"/>
                </a:solidFill>
              </a:rPr>
              <a:t>η </a:t>
            </a:r>
            <a:r>
              <a:rPr lang="en-US" sz="2800" kern="0" dirty="0" smtClean="0">
                <a:solidFill>
                  <a:srgbClr val="000000"/>
                </a:solidFill>
              </a:rPr>
              <a:t>Java</a:t>
            </a:r>
            <a:r>
              <a:rPr lang="el-GR" sz="2800" kern="0" dirty="0" smtClean="0">
                <a:solidFill>
                  <a:srgbClr val="000000"/>
                </a:solidFill>
              </a:rPr>
              <a:t> </a:t>
            </a:r>
            <a:r>
              <a:rPr lang="el-GR" sz="2800" kern="0" dirty="0">
                <a:solidFill>
                  <a:srgbClr val="000000"/>
                </a:solidFill>
              </a:rPr>
              <a:t>θα καλέσει τον κατάλληλο </a:t>
            </a:r>
            <a:r>
              <a:rPr lang="el-GR" sz="2800" kern="0" dirty="0" smtClean="0">
                <a:solidFill>
                  <a:srgbClr val="000000"/>
                </a:solidFill>
              </a:rPr>
              <a:t>κατασκευαστή, ανάλογα </a:t>
            </a:r>
            <a:r>
              <a:rPr lang="el-GR" sz="2800" kern="0" dirty="0">
                <a:solidFill>
                  <a:srgbClr val="000000"/>
                </a:solidFill>
              </a:rPr>
              <a:t>με τη λίστα παραμέτρων που </a:t>
            </a:r>
            <a:r>
              <a:rPr lang="el-GR" sz="2800" kern="0" dirty="0" smtClean="0">
                <a:solidFill>
                  <a:srgbClr val="000000"/>
                </a:solidFill>
              </a:rPr>
              <a:t>δόθηκε. </a:t>
            </a:r>
          </a:p>
          <a:p>
            <a:pPr fontAlgn="base">
              <a:lnSpc>
                <a:spcPct val="90000"/>
              </a:lnSpc>
              <a:spcBef>
                <a:spcPts val="0"/>
              </a:spcBef>
              <a:buClr>
                <a:schemeClr val="tx1">
                  <a:lumMod val="65000"/>
                  <a:lumOff val="35000"/>
                </a:schemeClr>
              </a:buClr>
              <a:buSzPct val="120000"/>
              <a:buFont typeface="Wingdings" panose="05000000000000000000" pitchFamily="2" charset="2"/>
              <a:buChar char="§"/>
              <a:defRPr/>
            </a:pPr>
            <a:r>
              <a:rPr lang="el-GR" sz="2800" kern="0" dirty="0" smtClean="0">
                <a:solidFill>
                  <a:srgbClr val="000000"/>
                </a:solidFill>
              </a:rPr>
              <a:t>Παραδείγματα </a:t>
            </a:r>
            <a:r>
              <a:rPr lang="el-GR" sz="2800" kern="0" dirty="0">
                <a:solidFill>
                  <a:srgbClr val="000000"/>
                </a:solidFill>
              </a:rPr>
              <a:t>δημιουργίας αντικειμένου </a:t>
            </a:r>
            <a:r>
              <a:rPr lang="en-US" sz="2800" i="1" kern="0" dirty="0" smtClean="0">
                <a:solidFill>
                  <a:srgbClr val="000000"/>
                </a:solidFill>
              </a:rPr>
              <a:t>Person</a:t>
            </a:r>
            <a:r>
              <a:rPr lang="el-GR" sz="2800" kern="0" dirty="0" smtClean="0">
                <a:solidFill>
                  <a:srgbClr val="000000"/>
                </a:solidFill>
              </a:rPr>
              <a:t>,</a:t>
            </a:r>
            <a:r>
              <a:rPr lang="el-GR" sz="2800" i="1" kern="0" dirty="0" smtClean="0">
                <a:solidFill>
                  <a:srgbClr val="000000"/>
                </a:solidFill>
              </a:rPr>
              <a:t> </a:t>
            </a:r>
            <a:r>
              <a:rPr lang="el-GR" sz="2800" kern="0" dirty="0">
                <a:solidFill>
                  <a:srgbClr val="000000"/>
                </a:solidFill>
              </a:rPr>
              <a:t>είναι τα ακόλουθα: </a:t>
            </a:r>
          </a:p>
          <a:p>
            <a:endParaRPr lang="el-GR" dirty="0"/>
          </a:p>
        </p:txBody>
      </p:sp>
      <p:sp>
        <p:nvSpPr>
          <p:cNvPr id="6" name="Θέση περιεχομένου 2" descr="Τμήμα προγράμματος: //, καλείται ο εξ ορισμού κατασκευαστής. Enter, person p1 = new person, άνοιγμα κλείσιμο παρένθεσης, ερωτηματικό. Enter, //, καλείται ο κατασκευαστής με παράμετρο ένα string. Enter, person p2 = new person, παρένθεση εισαγωγικά maria εισαγωγικά, κλείσιμο παρένθεσης, ερωτηματικό. Enter, //, καλείται ο κατασκευαστής με παράμετρο ένα άλλο person. Enter, person p3 = new person, παρένθεση p2, κλείσιμο παρένθεσης, ερωτηματικό."/>
          <p:cNvSpPr txBox="1"/>
          <p:nvPr/>
        </p:nvSpPr>
        <p:spPr>
          <a:xfrm>
            <a:off x="467544" y="3645024"/>
            <a:ext cx="8208912" cy="2751522"/>
          </a:xfrm>
          <a:prstGeom prst="rect">
            <a:avLst/>
          </a:prstGeom>
          <a:noFill/>
        </p:spPr>
        <p:txBody>
          <a:bodyPr wrap="square" rtlCol="0">
            <a:spAutoFit/>
          </a:bodyPr>
          <a:lstStyle/>
          <a:p>
            <a:pPr lvl="2" fontAlgn="base">
              <a:lnSpc>
                <a:spcPct val="90000"/>
              </a:lnSpc>
              <a:defRPr/>
            </a:pPr>
            <a:r>
              <a:rPr lang="el-GR" sz="2400" b="1" kern="0" spc="600" dirty="0" smtClean="0">
                <a:solidFill>
                  <a:srgbClr val="006600"/>
                </a:solidFill>
              </a:rPr>
              <a:t>...</a:t>
            </a:r>
            <a:endParaRPr lang="el-GR" sz="2400" b="1" kern="0" spc="600" dirty="0">
              <a:solidFill>
                <a:srgbClr val="006600"/>
              </a:solidFill>
            </a:endParaRPr>
          </a:p>
          <a:p>
            <a:pPr lvl="2" fontAlgn="base">
              <a:lnSpc>
                <a:spcPct val="90000"/>
              </a:lnSpc>
              <a:defRPr/>
            </a:pPr>
            <a:r>
              <a:rPr lang="el-GR" sz="2400" b="1" kern="0" dirty="0" smtClean="0">
                <a:solidFill>
                  <a:srgbClr val="006600"/>
                </a:solidFill>
              </a:rPr>
              <a:t>//</a:t>
            </a:r>
            <a:r>
              <a:rPr lang="el-GR" sz="2400" b="1" kern="0" dirty="0">
                <a:solidFill>
                  <a:srgbClr val="006600"/>
                </a:solidFill>
              </a:rPr>
              <a:t>καλείται ο εξ ορισμού κατασκευαστής </a:t>
            </a:r>
            <a:br>
              <a:rPr lang="el-GR" sz="2400" b="1" kern="0" dirty="0">
                <a:solidFill>
                  <a:srgbClr val="006600"/>
                </a:solidFill>
              </a:rPr>
            </a:br>
            <a:r>
              <a:rPr lang="en-US" sz="2400" b="1" kern="0" dirty="0" smtClean="0">
                <a:solidFill>
                  <a:srgbClr val="006600"/>
                </a:solidFill>
              </a:rPr>
              <a:t>Person p1 = new Person(); </a:t>
            </a:r>
            <a:r>
              <a:rPr lang="el-GR" sz="2400" b="1" kern="0" dirty="0">
                <a:solidFill>
                  <a:srgbClr val="006600"/>
                </a:solidFill>
              </a:rPr>
              <a:t/>
            </a:r>
            <a:br>
              <a:rPr lang="el-GR" sz="2400" b="1" kern="0" dirty="0">
                <a:solidFill>
                  <a:srgbClr val="006600"/>
                </a:solidFill>
              </a:rPr>
            </a:br>
            <a:r>
              <a:rPr lang="el-GR" sz="2400" b="1" kern="0" dirty="0">
                <a:solidFill>
                  <a:srgbClr val="006600"/>
                </a:solidFill>
              </a:rPr>
              <a:t>//καλείται ο κατασκευαστής με παράμετρο ένα </a:t>
            </a:r>
            <a:r>
              <a:rPr lang="en-US" sz="2400" b="1" kern="0" dirty="0" smtClean="0">
                <a:solidFill>
                  <a:srgbClr val="006600"/>
                </a:solidFill>
              </a:rPr>
              <a:t>String </a:t>
            </a:r>
            <a:r>
              <a:rPr lang="el-GR" sz="2400" b="1" kern="0" dirty="0">
                <a:solidFill>
                  <a:srgbClr val="006600"/>
                </a:solidFill>
              </a:rPr>
              <a:t/>
            </a:r>
            <a:br>
              <a:rPr lang="el-GR" sz="2400" b="1" kern="0" dirty="0">
                <a:solidFill>
                  <a:srgbClr val="006600"/>
                </a:solidFill>
              </a:rPr>
            </a:br>
            <a:r>
              <a:rPr lang="en-US" sz="2400" b="1" kern="0" dirty="0" smtClean="0">
                <a:solidFill>
                  <a:srgbClr val="006600"/>
                </a:solidFill>
              </a:rPr>
              <a:t>Person p2 = new Person("Maria"); </a:t>
            </a:r>
            <a:br>
              <a:rPr lang="en-US" sz="2400" b="1" kern="0" dirty="0" smtClean="0">
                <a:solidFill>
                  <a:srgbClr val="006600"/>
                </a:solidFill>
              </a:rPr>
            </a:br>
            <a:r>
              <a:rPr lang="el-GR" sz="2400" b="1" kern="0" dirty="0" smtClean="0">
                <a:solidFill>
                  <a:srgbClr val="006600"/>
                </a:solidFill>
              </a:rPr>
              <a:t>//</a:t>
            </a:r>
            <a:r>
              <a:rPr lang="el-GR" sz="2400" b="1" kern="0" dirty="0">
                <a:solidFill>
                  <a:srgbClr val="006600"/>
                </a:solidFill>
              </a:rPr>
              <a:t>καλείται ο κατασκευαστής με παράμετρο ένα άλλο </a:t>
            </a:r>
            <a:r>
              <a:rPr lang="en-US" sz="2400" b="1" kern="0" dirty="0" smtClean="0">
                <a:solidFill>
                  <a:srgbClr val="006600"/>
                </a:solidFill>
              </a:rPr>
              <a:t>Person</a:t>
            </a:r>
            <a:r>
              <a:rPr lang="el-GR" sz="2400" b="1" kern="0" dirty="0" smtClean="0">
                <a:solidFill>
                  <a:srgbClr val="006600"/>
                </a:solidFill>
              </a:rPr>
              <a:t> </a:t>
            </a:r>
            <a:r>
              <a:rPr lang="el-GR" sz="2400" b="1" kern="0" dirty="0">
                <a:solidFill>
                  <a:srgbClr val="006600"/>
                </a:solidFill>
              </a:rPr>
              <a:t/>
            </a:r>
            <a:br>
              <a:rPr lang="el-GR" sz="2400" b="1" kern="0" dirty="0">
                <a:solidFill>
                  <a:srgbClr val="006600"/>
                </a:solidFill>
              </a:rPr>
            </a:br>
            <a:r>
              <a:rPr lang="en-US" sz="2400" b="1" kern="0" dirty="0" smtClean="0">
                <a:solidFill>
                  <a:srgbClr val="006600"/>
                </a:solidFill>
              </a:rPr>
              <a:t>Person p3 = new Person(p2); </a:t>
            </a:r>
            <a:endParaRPr lang="en-US" sz="2400" b="1"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Κατασκευαστές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9</a:t>
            </a:fld>
            <a:endParaRPr lang="el-GR" sz="1400" dirty="0">
              <a:solidFill>
                <a:schemeClr val="tx1"/>
              </a:solidFill>
            </a:endParaRPr>
          </a:p>
        </p:txBody>
      </p:sp>
      <p:pic>
        <p:nvPicPr>
          <p:cNvPr id="7"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2703717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6/11/2013 1:27:11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3,6,4,5,7,"/>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6,7,8,4,5,"/>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BAD3702F-38A9-4143-8D69-9191F69294E2}">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18</TotalTime>
  <Words>1109</Words>
  <Application>Microsoft Office PowerPoint</Application>
  <PresentationFormat>Προβολή στην οθόνη (4:3)</PresentationFormat>
  <Paragraphs>158</Paragraphs>
  <Slides>18</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Θέμα του Office</vt:lpstr>
      <vt:lpstr>Αντικειμενοστραφής Προγραμματισμός Ι</vt:lpstr>
      <vt:lpstr>Άδειες χρήσης </vt:lpstr>
      <vt:lpstr>Χρηματοδότηση </vt:lpstr>
      <vt:lpstr>Σκοποί ενότητας </vt:lpstr>
      <vt:lpstr>Περιεχόμενα ενότητας</vt:lpstr>
      <vt:lpstr>Κατασκευαστές</vt:lpstr>
      <vt:lpstr>Μέθοδοι Κατασκευής (Constructors)</vt:lpstr>
      <vt:lpstr>Παράδειγμα: Κατασκευαστές</vt:lpstr>
      <vt:lpstr>Κλήση του κατάλληλου κατασκευαστή</vt:lpstr>
      <vt:lpstr>Παράδειγμα 1 με κλάση (1 από 5)</vt:lpstr>
      <vt:lpstr>Παράδειγμα 1 με κλάση (2 από 5)</vt:lpstr>
      <vt:lpstr>Παράδειγμα 1 με κλάση (3 από 5)</vt:lpstr>
      <vt:lpstr>Παράδειγμα 1 με κλάση (4 από 5)</vt:lpstr>
      <vt:lpstr>Παράδειγμα 1 με κλάση (5 από 5)</vt:lpstr>
      <vt:lpstr>Παράδειγμα 2: Μία τάξη τραπεζικού λογαριασμού (1 από 3)</vt:lpstr>
      <vt:lpstr>Παράδειγμα 2: Μία τάξη τραπεζικού λογαριασμού (2 από 3)</vt:lpstr>
      <vt:lpstr>Παράδειγμα 2: Μία τάξη τραπεζικού λογαριασμού (3 από 3)</vt:lpstr>
      <vt:lpstr>Τέλος όγδοης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Αντικειμενοστραφής Προγραμματισμός Ι</dc:title>
  <dc:subject>Κατασκευαστές</dc:subject>
  <dc:creator>Λιόλιος Νικόλαος</dc:creator>
  <cp:keywords>Κατασκευαστές, constructors</cp:keywords>
  <dc:description>Εκμάθηση κατασκευαστών, όπως και κλήσεις στον κατάλληλο κατασκευαστή.</dc:description>
  <cp:lastModifiedBy>Georgia</cp:lastModifiedBy>
  <cp:revision>8</cp:revision>
  <dcterms:created xsi:type="dcterms:W3CDTF">2013-10-08T11:53:31Z</dcterms:created>
  <dcterms:modified xsi:type="dcterms:W3CDTF">2013-11-06T11:27:30Z</dcterms:modified>
  <cp:category>Εκπαιδευτικό Υλικό</cp:category>
  <cp:contentStatus>Τελικό</cp:contentStatus>
</cp:coreProperties>
</file>