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312" r:id="rId3"/>
    <p:sldId id="313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5" r:id="rId21"/>
    <p:sldId id="336" r:id="rId22"/>
    <p:sldId id="337" r:id="rId23"/>
    <p:sldId id="338" r:id="rId24"/>
    <p:sldId id="339" r:id="rId25"/>
    <p:sldId id="340" r:id="rId26"/>
    <p:sldId id="341" r:id="rId27"/>
    <p:sldId id="334" r:id="rId28"/>
    <p:sldId id="330" r:id="rId29"/>
    <p:sldId id="331" r:id="rId30"/>
    <p:sldId id="332" r:id="rId31"/>
    <p:sldId id="333" r:id="rId32"/>
    <p:sldId id="311" r:id="rId3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4590" autoAdjust="0"/>
  </p:normalViewPr>
  <p:slideViewPr>
    <p:cSldViewPr>
      <p:cViewPr>
        <p:scale>
          <a:sx n="75" d="100"/>
          <a:sy n="75" d="100"/>
        </p:scale>
        <p:origin x="-1362" y="-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1DCF-4963-434C-BBA2-04E5185415E8}" type="datetimeFigureOut">
              <a:rPr lang="el-GR" smtClean="0"/>
              <a:t>16/1/2015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FD12-BEEC-4526-8C50-28905B87FADC}" type="slidenum">
              <a:rPr lang="el-GR" smtClean="0"/>
              <a:t>‹#›</a:t>
            </a:fld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1DCF-4963-434C-BBA2-04E5185415E8}" type="datetimeFigureOut">
              <a:rPr lang="el-GR" smtClean="0"/>
              <a:t>16/1/2015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FD12-BEEC-4526-8C50-28905B87FAD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1DCF-4963-434C-BBA2-04E5185415E8}" type="datetimeFigureOut">
              <a:rPr lang="el-GR" smtClean="0"/>
              <a:t>16/1/2015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FD12-BEEC-4526-8C50-28905B87FAD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1DCF-4963-434C-BBA2-04E5185415E8}" type="datetimeFigureOut">
              <a:rPr lang="el-GR" smtClean="0"/>
              <a:t>16/1/2015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FD12-BEEC-4526-8C50-28905B87FADC}" type="slidenum">
              <a:rPr lang="el-GR" smtClean="0"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1DCF-4963-434C-BBA2-04E5185415E8}" type="datetimeFigureOut">
              <a:rPr lang="el-GR" smtClean="0"/>
              <a:t>16/1/2015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FD12-BEEC-4526-8C50-28905B87FAD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1DCF-4963-434C-BBA2-04E5185415E8}" type="datetimeFigureOut">
              <a:rPr lang="el-GR" smtClean="0"/>
              <a:t>16/1/2015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FD12-BEEC-4526-8C50-28905B87FAD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1DCF-4963-434C-BBA2-04E5185415E8}" type="datetimeFigureOut">
              <a:rPr lang="el-GR" smtClean="0"/>
              <a:t>16/1/2015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FD12-BEEC-4526-8C50-28905B87FAD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1DCF-4963-434C-BBA2-04E5185415E8}" type="datetimeFigureOut">
              <a:rPr lang="el-GR" smtClean="0"/>
              <a:t>16/1/2015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FD12-BEEC-4526-8C50-28905B87FAD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1DCF-4963-434C-BBA2-04E5185415E8}" type="datetimeFigureOut">
              <a:rPr lang="el-GR" smtClean="0"/>
              <a:t>16/1/2015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FD12-BEEC-4526-8C50-28905B87FAD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1DCF-4963-434C-BBA2-04E5185415E8}" type="datetimeFigureOut">
              <a:rPr lang="el-GR" smtClean="0"/>
              <a:t>16/1/2015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FD12-BEEC-4526-8C50-28905B87FAD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1DCF-4963-434C-BBA2-04E5185415E8}" type="datetimeFigureOut">
              <a:rPr lang="el-GR" smtClean="0"/>
              <a:t>16/1/2015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FD12-BEEC-4526-8C50-28905B87FAD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B3891DCF-4963-434C-BBA2-04E5185415E8}" type="datetimeFigureOut">
              <a:rPr lang="el-GR" smtClean="0"/>
              <a:t>16/1/2015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403EFD12-BEEC-4526-8C50-28905B87FADC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567136"/>
          </a:xfrm>
        </p:spPr>
        <p:txBody>
          <a:bodyPr>
            <a:normAutofit fontScale="92500" lnSpcReduction="20000"/>
          </a:bodyPr>
          <a:lstStyle/>
          <a:p>
            <a:r>
              <a:rPr lang="el-GR" sz="2000" dirty="0"/>
              <a:t>Κατερίνα Παπαοικονόμου</a:t>
            </a:r>
          </a:p>
          <a:p>
            <a:endParaRPr lang="el-GR" sz="2000" dirty="0"/>
          </a:p>
          <a:p>
            <a:r>
              <a:rPr lang="el-GR" sz="2000" dirty="0"/>
              <a:t>Διάλεξη στο πλαίσιο του μαθήματος </a:t>
            </a:r>
            <a:r>
              <a:rPr lang="el-GR" sz="2000" dirty="0" smtClean="0"/>
              <a:t>«Περιβαλλοντική Μηχανική και Διαχείριση»</a:t>
            </a:r>
            <a:endParaRPr lang="el-GR" sz="2000" dirty="0"/>
          </a:p>
          <a:p>
            <a:endParaRPr lang="el-GR" sz="2000" dirty="0"/>
          </a:p>
          <a:p>
            <a:r>
              <a:rPr lang="el-GR" sz="2000" dirty="0" smtClean="0"/>
              <a:t>14 Ιανουαρίου 2015</a:t>
            </a:r>
            <a:endParaRPr lang="el-GR" sz="2000" dirty="0" smtClean="0"/>
          </a:p>
          <a:p>
            <a:r>
              <a:rPr lang="el-GR" sz="2000" dirty="0" smtClean="0"/>
              <a:t>ΒΟΛΟΣ</a:t>
            </a:r>
            <a:endParaRPr lang="el-GR" sz="2000" dirty="0"/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Στερεα αποβλητα</a:t>
            </a:r>
            <a:endParaRPr lang="el-GR" dirty="0"/>
          </a:p>
        </p:txBody>
      </p:sp>
      <p:sp>
        <p:nvSpPr>
          <p:cNvPr id="6" name="TextBox 5"/>
          <p:cNvSpPr txBox="1"/>
          <p:nvPr/>
        </p:nvSpPr>
        <p:spPr>
          <a:xfrm>
            <a:off x="1043608" y="188640"/>
            <a:ext cx="7056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ΠΑΝΕΠΙΣΤΗΜΙΟ ΘΕΣΣΑΛΙΑΣ</a:t>
            </a:r>
          </a:p>
          <a:p>
            <a:pPr algn="ctr"/>
            <a:r>
              <a:rPr lang="el-GR" dirty="0" smtClean="0"/>
              <a:t> ΠΟΛΥΤΕΧΝΙΚΗ ΣΧΟΛΗ</a:t>
            </a:r>
          </a:p>
          <a:p>
            <a:pPr algn="ctr"/>
            <a:r>
              <a:rPr lang="el-GR" dirty="0" smtClean="0"/>
              <a:t>ΤΜΗΜΑ ΜΗΧΑΝΙΚΩΝ ΧΩΡΟΤΑΞΙΑΣ, ΠΟΛΕΟΔΟΜΙΑΣ ΚΑΙ ΠΕΡΙΦΕΡΕΙΑΚΗΣ</a:t>
            </a:r>
          </a:p>
          <a:p>
            <a:pPr algn="ctr"/>
            <a:r>
              <a:rPr lang="el-GR" dirty="0" smtClean="0"/>
              <a:t>ΑΝΑΠΤΥΞΗΣ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19108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Κατηγοριοποιηση απορριμματων αναλογα με την προελευση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Οικιακά.</a:t>
            </a:r>
          </a:p>
          <a:p>
            <a:r>
              <a:rPr lang="el-GR" sz="2400" dirty="0" smtClean="0"/>
              <a:t>Βιομηχανικά.</a:t>
            </a:r>
          </a:p>
          <a:p>
            <a:r>
              <a:rPr lang="el-GR" sz="2400" dirty="0" smtClean="0"/>
              <a:t>Αγροτικά.</a:t>
            </a:r>
          </a:p>
          <a:p>
            <a:r>
              <a:rPr lang="el-GR" sz="2400" dirty="0" smtClean="0"/>
              <a:t>Εμπορικά.</a:t>
            </a:r>
          </a:p>
          <a:p>
            <a:r>
              <a:rPr lang="el-GR" sz="2400" dirty="0" smtClean="0"/>
              <a:t>Ειδικά.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76361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Τυπικη κατανομη συστατικων σε χωρεσ με χαμηλο ,μεσο και υψηλο εισοδημα </a:t>
            </a:r>
            <a:endParaRPr lang="el-G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559657444"/>
              </p:ext>
            </p:extLst>
          </p:nvPr>
        </p:nvGraphicFramePr>
        <p:xfrm>
          <a:off x="609600" y="1600200"/>
          <a:ext cx="7924800" cy="5221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1981200"/>
                <a:gridCol w="1981200"/>
                <a:gridCol w="1981200"/>
              </a:tblGrid>
              <a:tr h="593212"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Συστατικό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Χώρες με χαμηλό εισόδημα (% επί τοις</a:t>
                      </a:r>
                      <a:r>
                        <a:rPr lang="el-GR" sz="1200" baseline="0" dirty="0" smtClean="0"/>
                        <a:t> εκατό κατά βάρος)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dirty="0" smtClean="0"/>
                        <a:t>Χώρες με μέσο εισόδημα (% επί τοις</a:t>
                      </a:r>
                      <a:r>
                        <a:rPr lang="el-GR" sz="1200" baseline="0" dirty="0" smtClean="0"/>
                        <a:t> εκατό κατά βάρος)</a:t>
                      </a:r>
                      <a:endParaRPr lang="el-GR" sz="1200" dirty="0" smtClean="0"/>
                    </a:p>
                    <a:p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dirty="0" smtClean="0"/>
                        <a:t>Χώρες με υψηλό εισόδημα (% επί τοις</a:t>
                      </a:r>
                      <a:r>
                        <a:rPr lang="el-GR" sz="1200" baseline="0" dirty="0" smtClean="0"/>
                        <a:t> εκατό κατά βάρος)</a:t>
                      </a:r>
                      <a:endParaRPr lang="el-GR" sz="1200" dirty="0" smtClean="0"/>
                    </a:p>
                    <a:p>
                      <a:endParaRPr lang="el-GR" sz="1200" dirty="0"/>
                    </a:p>
                  </a:txBody>
                  <a:tcPr/>
                </a:tc>
              </a:tr>
              <a:tr h="343686">
                <a:tc>
                  <a:txBody>
                    <a:bodyPr/>
                    <a:lstStyle/>
                    <a:p>
                      <a:endParaRPr lang="el-GR" sz="12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l-GR" sz="1200" b="1" dirty="0" smtClean="0"/>
                        <a:t>Οργανικά</a:t>
                      </a:r>
                      <a:endParaRPr lang="el-GR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sz="1200" dirty="0"/>
                    </a:p>
                  </a:txBody>
                  <a:tcPr/>
                </a:tc>
              </a:tr>
              <a:tr h="343686"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Υπολείμματα τροφών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40-85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20-65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6-30</a:t>
                      </a:r>
                      <a:endParaRPr lang="el-GR" sz="1200" dirty="0"/>
                    </a:p>
                  </a:txBody>
                  <a:tcPr/>
                </a:tc>
              </a:tr>
              <a:tr h="343686"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Χαρτιά</a:t>
                      </a:r>
                      <a:endParaRPr lang="el-GR" sz="12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l-GR" sz="1200" dirty="0" smtClean="0"/>
                        <a:t>1-10</a:t>
                      </a:r>
                      <a:endParaRPr lang="el-GR" sz="12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l-GR" sz="1200" dirty="0" smtClean="0"/>
                        <a:t>8-30</a:t>
                      </a:r>
                      <a:endParaRPr lang="el-G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20-45</a:t>
                      </a:r>
                      <a:endParaRPr lang="el-GR" sz="1200" dirty="0"/>
                    </a:p>
                  </a:txBody>
                  <a:tcPr/>
                </a:tc>
              </a:tr>
              <a:tr h="343686"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Χαρτόνια</a:t>
                      </a:r>
                      <a:endParaRPr lang="el-G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5-15</a:t>
                      </a:r>
                      <a:endParaRPr lang="el-GR" sz="1200" dirty="0"/>
                    </a:p>
                  </a:txBody>
                  <a:tcPr/>
                </a:tc>
              </a:tr>
              <a:tr h="343686"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Πλαστικά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1-5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2-6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2-8</a:t>
                      </a:r>
                      <a:endParaRPr lang="el-GR" sz="1200" dirty="0"/>
                    </a:p>
                  </a:txBody>
                  <a:tcPr/>
                </a:tc>
              </a:tr>
              <a:tr h="343686"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Ράκη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1-5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2-10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2-6</a:t>
                      </a:r>
                      <a:endParaRPr lang="el-GR" sz="1200" dirty="0"/>
                    </a:p>
                  </a:txBody>
                  <a:tcPr/>
                </a:tc>
              </a:tr>
              <a:tr h="343686"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Ξύλα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1-5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1-10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1-4</a:t>
                      </a:r>
                      <a:endParaRPr lang="el-GR" sz="1200" dirty="0"/>
                    </a:p>
                  </a:txBody>
                  <a:tcPr/>
                </a:tc>
              </a:tr>
              <a:tr h="343686">
                <a:tc>
                  <a:txBody>
                    <a:bodyPr/>
                    <a:lstStyle/>
                    <a:p>
                      <a:endParaRPr lang="el-GR" sz="12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l-GR" sz="1200" b="1" dirty="0" smtClean="0"/>
                        <a:t>Ανόργανα</a:t>
                      </a:r>
                      <a:endParaRPr lang="el-GR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sz="1200" dirty="0"/>
                    </a:p>
                  </a:txBody>
                  <a:tcPr/>
                </a:tc>
              </a:tr>
              <a:tr h="343686"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Γυαλί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1-10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1-10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4-12</a:t>
                      </a:r>
                      <a:endParaRPr lang="el-GR" sz="1200" dirty="0"/>
                    </a:p>
                  </a:txBody>
                  <a:tcPr/>
                </a:tc>
              </a:tr>
              <a:tr h="343686"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Κονσέρβες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2-8</a:t>
                      </a:r>
                      <a:endParaRPr lang="el-GR" sz="1200" dirty="0"/>
                    </a:p>
                  </a:txBody>
                  <a:tcPr/>
                </a:tc>
              </a:tr>
              <a:tr h="343686"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Αλουμίνιο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1-5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1-5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0-1</a:t>
                      </a:r>
                      <a:endParaRPr lang="el-GR" sz="1200" dirty="0"/>
                    </a:p>
                  </a:txBody>
                  <a:tcPr/>
                </a:tc>
              </a:tr>
              <a:tr h="343686"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Λοιπά μέταλλα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1-4</a:t>
                      </a:r>
                      <a:endParaRPr lang="el-GR" sz="1200" dirty="0"/>
                    </a:p>
                  </a:txBody>
                  <a:tcPr/>
                </a:tc>
              </a:tr>
              <a:tr h="423723"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Στάχτες και υπολείμματα καύσης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1-40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1-30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0-10</a:t>
                      </a:r>
                      <a:endParaRPr lang="el-GR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432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Πυκνοτητα απορριμματων (μπαλαφουτασ, 1990)</a:t>
            </a:r>
            <a:endParaRPr lang="el-G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10206610"/>
              </p:ext>
            </p:extLst>
          </p:nvPr>
        </p:nvGraphicFramePr>
        <p:xfrm>
          <a:off x="609600" y="1600200"/>
          <a:ext cx="7924800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  <a:gridCol w="39624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Συστατικά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Πυκνότητα (</a:t>
                      </a:r>
                      <a:r>
                        <a:rPr lang="en-US" dirty="0" smtClean="0"/>
                        <a:t>kg/m3)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Υπολείμματα τροφών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290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Χαρτιά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85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Χαρτόνια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50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Πλαστικά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65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Γυαλιά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195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Μέταλλα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210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Κονσέρβες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90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Απορρίμματα κήπων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105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Στάχτη, σκόνη, τούβλα κλπ.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480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Δέρμα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160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Υφάσματα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240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Αδρανή άνω των 20 </a:t>
                      </a:r>
                      <a:r>
                        <a:rPr lang="en-US" dirty="0" smtClean="0"/>
                        <a:t>mm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Αδρανή κάτω των 20 </a:t>
                      </a:r>
                      <a:r>
                        <a:rPr lang="en-US" dirty="0" smtClean="0"/>
                        <a:t>mm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334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Πυκνοτητα απορριμματων (ηπα)</a:t>
            </a:r>
            <a:endParaRPr lang="el-G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61951589"/>
              </p:ext>
            </p:extLst>
          </p:nvPr>
        </p:nvGraphicFramePr>
        <p:xfrm>
          <a:off x="609600" y="1600200"/>
          <a:ext cx="7924800" cy="459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960"/>
                <a:gridCol w="1584960"/>
                <a:gridCol w="1584960"/>
                <a:gridCol w="1584960"/>
                <a:gridCol w="158496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Συστατικό</a:t>
                      </a:r>
                      <a:endParaRPr lang="el-GR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sz="1400" dirty="0" smtClean="0"/>
                        <a:t>Πυκνότητα (</a:t>
                      </a:r>
                      <a:r>
                        <a:rPr lang="en-US" sz="1400" dirty="0" smtClean="0"/>
                        <a:t>kg/m3)</a:t>
                      </a:r>
                      <a:endParaRPr lang="el-G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sz="1400" dirty="0" smtClean="0"/>
                        <a:t>Περιεχόμενη υγρασία (% κατά βάρος)</a:t>
                      </a:r>
                      <a:endParaRPr lang="el-G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b="1" dirty="0" smtClean="0"/>
                        <a:t>Διακύμανση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b="1" dirty="0" smtClean="0"/>
                        <a:t>Μέση τιμή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b="1" dirty="0" smtClean="0"/>
                        <a:t>Διακύμανση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b="1" dirty="0" smtClean="0"/>
                        <a:t> Μέση τιμή</a:t>
                      </a:r>
                      <a:endParaRPr lang="el-GR" sz="1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Υπολείμματα τροφών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109-402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243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25-40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35</a:t>
                      </a:r>
                      <a:endParaRPr lang="el-G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Χαρτιά - Χαρτόνια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35-109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74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2-5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3</a:t>
                      </a:r>
                      <a:endParaRPr lang="el-G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Πλαστικά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35-67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42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2-2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2</a:t>
                      </a:r>
                      <a:endParaRPr lang="el-G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Ράκη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67-109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55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0-7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1</a:t>
                      </a:r>
                      <a:endParaRPr lang="el-G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Ξύλα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109-268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55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3-20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5</a:t>
                      </a:r>
                      <a:endParaRPr lang="el-G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Γυαλί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134-402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198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7-2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10</a:t>
                      </a:r>
                      <a:endParaRPr lang="el-G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Κονσέρβες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42-134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164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0-2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1</a:t>
                      </a:r>
                      <a:endParaRPr lang="el-G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Αλουμίνιο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55-201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74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1-2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1</a:t>
                      </a:r>
                      <a:endParaRPr lang="el-G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Λοιπά μέταλλα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109-962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134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1-2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1</a:t>
                      </a:r>
                      <a:endParaRPr lang="el-G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Στάχτες και υπολείμματα καύσης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268-836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268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1-6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1</a:t>
                      </a:r>
                      <a:endParaRPr lang="el-GR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486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Υγρασια απορριμματων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l-GR" dirty="0" smtClean="0"/>
              <a:t>Περιεχόμενη υγρασία:</a:t>
            </a:r>
          </a:p>
          <a:p>
            <a:endParaRPr lang="el-GR" dirty="0"/>
          </a:p>
          <a:p>
            <a:r>
              <a:rPr lang="el-GR" dirty="0" smtClean="0"/>
              <a:t>Περιεχόμενη υγρασία (%) = (Α-Β)/Α*100</a:t>
            </a:r>
          </a:p>
          <a:p>
            <a:endParaRPr lang="el-GR" dirty="0"/>
          </a:p>
          <a:p>
            <a:r>
              <a:rPr lang="el-GR" dirty="0" smtClean="0"/>
              <a:t>Όπου Α αρχικό βάρος δείγματος</a:t>
            </a:r>
          </a:p>
          <a:p>
            <a:r>
              <a:rPr lang="el-GR" dirty="0"/>
              <a:t> </a:t>
            </a:r>
            <a:r>
              <a:rPr lang="el-GR" dirty="0" smtClean="0"/>
              <a:t>         Β βάρος του δείγματος μετά την ξήρανση.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5968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Τυπικεσ τιμεσ υγρασιασ απορριμματων (μπαλαφουτασ, 1990)</a:t>
            </a:r>
            <a:endParaRPr lang="el-G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62570989"/>
              </p:ext>
            </p:extLst>
          </p:nvPr>
        </p:nvGraphicFramePr>
        <p:xfrm>
          <a:off x="609600" y="1600200"/>
          <a:ext cx="79248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  <a:gridCol w="39624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Συστατικά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Υγρασία (%)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Υπολείμματα τροφών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70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Χαρτιά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6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Χαρτόνια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5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Πλαστικά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Γυαλιά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Μέταλλα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3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Κονσέρβες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3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Απορρίμματα κήπων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60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Στάχτη, σκόνη, τούβλα κλπ.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8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Υφάσματα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Αδρανή κάτων των 20</a:t>
                      </a:r>
                      <a:r>
                        <a:rPr lang="en-US" baseline="0" dirty="0" smtClean="0"/>
                        <a:t> mm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8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097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Ποσοτητα απορριμματων	</a:t>
            </a:r>
            <a:endParaRPr lang="el-G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069918038"/>
              </p:ext>
            </p:extLst>
          </p:nvPr>
        </p:nvGraphicFramePr>
        <p:xfrm>
          <a:off x="609600" y="1600200"/>
          <a:ext cx="79248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  <a:gridCol w="39624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Περιοχή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Γραμμάρια/άτομο και ημέρα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Χώρες με πολύ χαμηλό εισόδημα (Αιθιοπία, Ινδία)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400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Αναπτυσσόμενα κράτη (Αίγυπτος, Βραζιλία)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700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Βιομηχανικά ανεπτυγμένα κράτη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1100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Πλούσια κράτη (Καναδάς, Ελβετία)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2500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Ελλάδα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800-1000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Εκάλη, Νομός Αττικής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ΗΠΑ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1950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Λος Άντζελες, ΗΠΑ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3200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566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Νομικο πλαισιο διαχειρισησ στερεων αποβλητων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l-GR" sz="2400" b="1" dirty="0"/>
              <a:t>Ν. 2939/2001 (ΦΕΚ 179/Α/06.08.2001</a:t>
            </a:r>
            <a:r>
              <a:rPr lang="el-GR" dirty="0"/>
              <a:t>) «Συσκευασίες και εναλλακτική διαχείριση των συσκευασιών άλλων προϊόντων – </a:t>
            </a:r>
            <a:r>
              <a:rPr lang="el-GR" dirty="0" smtClean="0"/>
              <a:t>‘Ιδρυση </a:t>
            </a:r>
            <a:r>
              <a:rPr lang="el-GR" dirty="0"/>
              <a:t>Εθνικού Οργανισμού Εναλλακτικής Διαχείρισης Συσκευασιών και άλλων Προϊόντων (ΕΟΕΔΣΑΠ) και άλλες διατάξεις</a:t>
            </a:r>
            <a:r>
              <a:rPr lang="el-GR" dirty="0" smtClean="0"/>
              <a:t>»</a:t>
            </a:r>
            <a:r>
              <a:rPr lang="el-GR" dirty="0"/>
              <a:t> όπως τροποποιήθηκε με το </a:t>
            </a:r>
            <a:r>
              <a:rPr lang="el-GR" sz="2400" b="1" dirty="0"/>
              <a:t>Ν. 3854/10 (ΦΕΚ 94/Α/23.06.2010) </a:t>
            </a:r>
            <a:r>
              <a:rPr lang="el-GR" dirty="0"/>
              <a:t>«Τροποποίηση της νομοθεσίας για την εναλλακτική διαχείριση των συσκευασιών και άλλων προϊόντων και τον Εθνικό Οργανισμό Εναλλακτικής Διαχείρισης Συσκευασιών και Άλλων Προϊόντων (Ε.Ο.Ε.Δ.Σ.Α.Π.) </a:t>
            </a:r>
            <a:r>
              <a:rPr lang="el-GR" dirty="0" smtClean="0"/>
              <a:t>και </a:t>
            </a:r>
            <a:r>
              <a:rPr lang="el-GR" dirty="0"/>
              <a:t>άλλες διατάξεις</a:t>
            </a:r>
            <a:r>
              <a:rPr lang="el-GR" dirty="0" smtClean="0"/>
              <a:t>»</a:t>
            </a:r>
          </a:p>
          <a:p>
            <a:r>
              <a:rPr lang="el-GR" sz="2400" b="1" dirty="0"/>
              <a:t>Ν.4042/2012 (ΦΕΚ 24/Α/13-2-2012) </a:t>
            </a:r>
            <a:r>
              <a:rPr lang="el-GR" dirty="0"/>
              <a:t>«Ποινική Προστασία του περιβάλλοντος – Εναρμόνιση με την Οδηγία 2008/99/ΕΚ – Πλαίσιο παραγωγής και διαχείρισης αποβλήτων – Εναρμόνιση με την Οδηγία 2008/98/ΕΚ – Ρύθμιση θεμάτων Υπουργείου Περιβάλλοντος Ενέργειας και Κλιματικής Αλλαγής» που ενσωματώνει στο εθνικό δίκαιο την οδηγία-πλαίσιο 2008/98/ΕΕ για τα απόβλητα</a:t>
            </a:r>
          </a:p>
        </p:txBody>
      </p:sp>
    </p:spTree>
    <p:extLst>
      <p:ext uri="{BB962C8B-B14F-4D97-AF65-F5344CB8AC3E}">
        <p14:creationId xmlns:p14="http://schemas.microsoft.com/office/powerpoint/2010/main" val="259620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Νομικο πλαισιο διαχειρισησ στερεων αποβλητων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l-GR" sz="2400" b="1" dirty="0"/>
              <a:t>Ν. 4014/11 (ΦΕΚ 209/Α/21-9-11)</a:t>
            </a:r>
            <a:r>
              <a:rPr lang="el-GR" dirty="0"/>
              <a:t> «Περιβαλλοντική αδειοδότηση έργων και δραστηριοτήτων, ρύθμιση αυθαιρέτων σε συνάρτηση με δημιουργία περιβαλλοντικού ισοζυγίου και άλλες </a:t>
            </a:r>
            <a:r>
              <a:rPr lang="el-GR" dirty="0" smtClean="0"/>
              <a:t>διατάξεις </a:t>
            </a:r>
            <a:r>
              <a:rPr lang="el-GR" dirty="0"/>
              <a:t>αρμοδιότητας Υπουργείου Περιβάλλοντος</a:t>
            </a:r>
            <a:r>
              <a:rPr lang="el-GR" dirty="0" smtClean="0"/>
              <a:t>»</a:t>
            </a:r>
          </a:p>
          <a:p>
            <a:pPr marL="0" indent="0">
              <a:buNone/>
            </a:pPr>
            <a:r>
              <a:rPr lang="el-GR" dirty="0"/>
              <a:t>Στο εθνικό δίκαιο έχουν επίσης ενσωματωθεί βασικές οδηγίες της Ευρωπαϊκής Ένωσης για τα απόβλητα, όπως:</a:t>
            </a:r>
          </a:p>
          <a:p>
            <a:pPr lvl="0"/>
            <a:r>
              <a:rPr lang="el-GR" dirty="0"/>
              <a:t>η </a:t>
            </a:r>
            <a:r>
              <a:rPr lang="el-GR" sz="2400" dirty="0"/>
              <a:t>ΚΥΑ 29407/3508/2002 (ΦΕΚ 1572 B) </a:t>
            </a:r>
            <a:r>
              <a:rPr lang="el-GR" dirty="0"/>
              <a:t>«Μέτρα και όροι για την υγειονομική ταφή των αποβλήτων», προς ενσωμάτωση της </a:t>
            </a:r>
            <a:r>
              <a:rPr lang="el-GR" sz="2400" dirty="0"/>
              <a:t>Οδηγίας 1999/31/ΕΚ</a:t>
            </a:r>
            <a:r>
              <a:rPr lang="el-GR" dirty="0"/>
              <a:t>, και</a:t>
            </a:r>
          </a:p>
          <a:p>
            <a:pPr lvl="0"/>
            <a:r>
              <a:rPr lang="el-GR" dirty="0"/>
              <a:t>η </a:t>
            </a:r>
            <a:r>
              <a:rPr lang="el-GR" sz="2400" dirty="0"/>
              <a:t>ΚΥΑ 22912/1117/2005 (ΦΕΚ 759 B)</a:t>
            </a:r>
            <a:r>
              <a:rPr lang="el-GR" dirty="0"/>
              <a:t> «Μέτρα και όροι για την πρόληψη και τον περιορισμό της ρύπανσης του περιβάλλοντος από την αποτέφρωση των αποβλήτων», προς ενσωμάτωση της </a:t>
            </a:r>
            <a:r>
              <a:rPr lang="el-GR" sz="2400" dirty="0"/>
              <a:t>Οδηγίας 2000/76/ΕΚ</a:t>
            </a:r>
            <a:r>
              <a:rPr lang="el-GR" dirty="0"/>
              <a:t>,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0891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Νομικο πλαισιο διαχειρισησ στερεων αποβλητων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l-GR" sz="2400" b="1" dirty="0" smtClean="0"/>
              <a:t>ΚΥΑ </a:t>
            </a:r>
            <a:r>
              <a:rPr lang="el-GR" sz="2400" b="1" dirty="0"/>
              <a:t>με αρ. 50910/2727/2003 </a:t>
            </a:r>
            <a:r>
              <a:rPr lang="el-GR" dirty="0"/>
              <a:t>«Μέτρα και Όροι για τη Διαχείριση Στερεών Αποβλήτων. Εθνικός και Περιφερειακός Σχεδιασμός Διαχείρισης», όπως έχει τροποποιηθεί με το Ν. </a:t>
            </a:r>
            <a:r>
              <a:rPr lang="el-GR" dirty="0" smtClean="0"/>
              <a:t>4042/2012</a:t>
            </a:r>
          </a:p>
          <a:p>
            <a:pPr lvl="0">
              <a:buFont typeface="Wingdings" pitchFamily="2" charset="2"/>
              <a:buChar char="ü"/>
            </a:pPr>
            <a:r>
              <a:rPr lang="el-GR" dirty="0" smtClean="0"/>
              <a:t>Να εξασφαλίζεται υψηλό επίπεδο προστασίας </a:t>
            </a:r>
          </a:p>
          <a:p>
            <a:pPr lvl="0">
              <a:buFont typeface="Wingdings" pitchFamily="2" charset="2"/>
              <a:buChar char="ü"/>
            </a:pPr>
            <a:r>
              <a:rPr lang="el-GR" dirty="0" smtClean="0"/>
              <a:t>Εξοικονόμηση πρώτων υλών, νερού, ενέργειας, επιφάνειας γης</a:t>
            </a:r>
          </a:p>
          <a:p>
            <a:pPr lvl="0">
              <a:buFont typeface="Wingdings" pitchFamily="2" charset="2"/>
              <a:buChar char="ü"/>
            </a:pPr>
            <a:r>
              <a:rPr lang="el-GR" dirty="0" smtClean="0"/>
              <a:t>Μείωση των αερίων εκπομπών </a:t>
            </a:r>
          </a:p>
          <a:p>
            <a:pPr lvl="0">
              <a:buFont typeface="Wingdings" pitchFamily="2" charset="2"/>
              <a:buChar char="ü"/>
            </a:pPr>
            <a:r>
              <a:rPr lang="el-GR" dirty="0" smtClean="0"/>
              <a:t>Επιμήκυνση της ζωής των ΧΥΤΑ</a:t>
            </a:r>
          </a:p>
          <a:p>
            <a:pPr lvl="0">
              <a:buFont typeface="Wingdings" pitchFamily="2" charset="2"/>
              <a:buChar char="ü"/>
            </a:pPr>
            <a:r>
              <a:rPr lang="el-GR" dirty="0" smtClean="0"/>
              <a:t>Η τελική διάθεση με μικρή επικινδυνότητα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10090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ΑΠΟΡΡΙΜΜΑΤΑ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Απορρίμματα είναι όλα τα κατά υποκειμενική κρίση άχρηστα προϊόντα ή υλικά που παράγονται από διάφορες ανθρώπινες δραστηριότητες και δημιουργούν περιβαλλοντικές επιπτώσεις.</a:t>
            </a:r>
          </a:p>
          <a:p>
            <a:endParaRPr lang="el-GR" sz="2400" dirty="0" smtClean="0"/>
          </a:p>
          <a:p>
            <a:r>
              <a:rPr lang="el-GR" sz="2400" dirty="0" smtClean="0"/>
              <a:t>Διαχείριση απορριμμάτων είναι το σύνολο των δραστηριοτήτων από τη φάση της παραγωγής τους έως και τη φάση της τελικής διάθεσής τους στο περιβάλλον, με ή χωρίς προηγούμενη βιομηχανική επεξεργασία.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6863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Νομικο πλαισιο διαχειρισησ στερεων αποβλητων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l-GR" sz="2400" b="1" dirty="0" smtClean="0"/>
              <a:t>ΚΥΑ </a:t>
            </a:r>
            <a:r>
              <a:rPr lang="el-GR" sz="2400" b="1" dirty="0"/>
              <a:t>με αρ. 50910/2727/2003 </a:t>
            </a:r>
            <a:r>
              <a:rPr lang="el-GR" dirty="0"/>
              <a:t>«Μέτρα και Όροι για τη Διαχείριση Στερεών Αποβλήτων. Εθνικός και Περιφερειακός Σχεδιασμός Διαχείρισης», όπως έχει τροποποιηθεί με το Ν. </a:t>
            </a:r>
            <a:r>
              <a:rPr lang="el-GR" dirty="0" smtClean="0"/>
              <a:t>4042/2012</a:t>
            </a:r>
          </a:p>
          <a:p>
            <a:pPr marL="0" indent="0">
              <a:buNone/>
            </a:pPr>
            <a:r>
              <a:rPr lang="el-GR" dirty="0" smtClean="0"/>
              <a:t>Στη διαχείριση των στερεών αποβλήτων λαμβάνονται μέτρα ώστε: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Να μη δημιουργούνται κίνδυνοι για το νερό, τον αέρα, το έδαφος, τη χλωρίδα, την πανίδα και τη βιώσιμη ανάπτυξη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Να μη δημιουργούνται ενοχλήσεις από το θόρυβο ή τις οσμές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Να μην προκαλείται αλλοίωση του τοπίου και των περιοχών που παρουσιάζουν ιδιαίτερο οικολογικό, πολιτιστικό, αισθητικό ενδιαφέρον</a:t>
            </a:r>
          </a:p>
          <a:p>
            <a:pPr>
              <a:buFont typeface="Wingdings" pitchFamily="2" charset="2"/>
              <a:buChar char="ü"/>
            </a:pP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196101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Νομικο πλαισιο διαχειρισησ στερεων αποβλητων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l-GR" sz="2400" b="1" dirty="0" smtClean="0"/>
              <a:t>ΚΥΑ </a:t>
            </a:r>
            <a:r>
              <a:rPr lang="el-GR" sz="2400" b="1" dirty="0"/>
              <a:t>με αρ. 50910/2727/2003 </a:t>
            </a:r>
            <a:r>
              <a:rPr lang="el-GR" dirty="0"/>
              <a:t>«Μέτρα και Όροι για τη Διαχείριση Στερεών Αποβλήτων. Εθνικός και Περιφερειακός Σχεδιασμός Διαχείρισης», όπως έχει τροποποιηθεί με το Ν. </a:t>
            </a:r>
            <a:r>
              <a:rPr lang="el-GR" dirty="0" smtClean="0"/>
              <a:t>4042/2012</a:t>
            </a:r>
          </a:p>
          <a:p>
            <a:pPr marL="0" indent="0">
              <a:buNone/>
            </a:pPr>
            <a:r>
              <a:rPr lang="el-GR" dirty="0" smtClean="0"/>
              <a:t>Η διαχείριση των στερεών αποβλήτων διέπεται από τις ακόλουθες αρχές: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Την αρχής της πρόληψης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Την «ο </a:t>
            </a:r>
            <a:r>
              <a:rPr lang="el-GR" dirty="0" err="1" smtClean="0"/>
              <a:t>ρυπαίνων</a:t>
            </a:r>
            <a:r>
              <a:rPr lang="el-GR" dirty="0" smtClean="0"/>
              <a:t> πληρώνει»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Την αρχή της εγγύτητας</a:t>
            </a:r>
          </a:p>
          <a:p>
            <a:pPr>
              <a:buFont typeface="Wingdings" pitchFamily="2" charset="2"/>
              <a:buChar char="ü"/>
            </a:pP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335973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Νομικο πλαισιο διαχειρισησ στερεων αποβλητων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l-GR" sz="2400" b="1" dirty="0" smtClean="0"/>
              <a:t>ΚΥΑ </a:t>
            </a:r>
            <a:r>
              <a:rPr lang="el-GR" sz="2400" b="1" dirty="0"/>
              <a:t>με αρ. 50910/2727/2003 </a:t>
            </a:r>
            <a:r>
              <a:rPr lang="el-GR" dirty="0"/>
              <a:t>«Μέτρα και Όροι για τη Διαχείριση Στερεών Αποβλήτων. Εθνικός και Περιφερειακός Σχεδιασμός Διαχείρισης», όπως έχει τροποποιηθεί με το Ν. </a:t>
            </a:r>
            <a:r>
              <a:rPr lang="el-GR" dirty="0" smtClean="0"/>
              <a:t>4042/2012</a:t>
            </a:r>
          </a:p>
          <a:p>
            <a:pPr marL="0" indent="0">
              <a:buNone/>
            </a:pPr>
            <a:r>
              <a:rPr lang="el-GR" dirty="0" smtClean="0"/>
              <a:t>Η διαχείριση των στερεών αποβλήτων διέπεται από τις ακόλουθες αρχές: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Πρόληψη ή μείωση της παραγωγής αποβλήτων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Αξιοποίηση των υλικών (ανακύκλωση, ανάκτηση)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Τελική διάθεση κατά τρόπο περιβαλλοντικά αποδεκτό.</a:t>
            </a:r>
          </a:p>
        </p:txBody>
      </p:sp>
    </p:spTree>
    <p:extLst>
      <p:ext uri="{BB962C8B-B14F-4D97-AF65-F5344CB8AC3E}">
        <p14:creationId xmlns:p14="http://schemas.microsoft.com/office/powerpoint/2010/main" val="307092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Νομικο πλαισιο διαχειρισησ στερεων αποβλητων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l-GR" sz="2400" b="1" dirty="0" smtClean="0"/>
              <a:t>ΚΥΑ </a:t>
            </a:r>
            <a:r>
              <a:rPr lang="el-GR" sz="2400" b="1" dirty="0"/>
              <a:t>με αρ. 50910/2727/2003 </a:t>
            </a:r>
            <a:r>
              <a:rPr lang="el-GR" dirty="0"/>
              <a:t>«Μέτρα και Όροι για τη Διαχείριση Στερεών Αποβλήτων. Εθνικός και Περιφερειακός Σχεδιασμός Διαχείρισης», όπως έχει τροποποιηθεί με το Ν. </a:t>
            </a:r>
            <a:r>
              <a:rPr lang="el-GR" dirty="0" smtClean="0"/>
              <a:t>4042/2012</a:t>
            </a:r>
          </a:p>
          <a:p>
            <a:pPr marL="0" indent="0">
              <a:buNone/>
            </a:pPr>
            <a:r>
              <a:rPr lang="el-GR" dirty="0" smtClean="0"/>
              <a:t>Εξειδίκευση των παραπάνω στόχων: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Εξάλειψη του φαινομένου της ανεξέλεγκτης διάθεσης</a:t>
            </a:r>
            <a:r>
              <a:rPr lang="el-GR" dirty="0"/>
              <a:t> </a:t>
            </a:r>
            <a:r>
              <a:rPr lang="el-GR" dirty="0" smtClean="0"/>
              <a:t>(παύση της λειτουργίας ΧΑΔΑ)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Μεταφορά αποβλήτων (δίκτυο σταθμών μεταφόρτωσης)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Αξιοποίηση των αποβλήτων συσκευασίας και άλλων προϊόντων (συστήματα εναλλακτικής διαχείρισης)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Διαλογή στην πηγή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Σταδιακή διαχρονική μείωση της ποσότητας των </a:t>
            </a:r>
            <a:r>
              <a:rPr lang="el-GR" dirty="0" err="1" smtClean="0"/>
              <a:t>βιοποδομήσιμων</a:t>
            </a:r>
            <a:r>
              <a:rPr lang="el-GR" dirty="0" smtClean="0"/>
              <a:t> αποβλήτων που οδηγούνται προς υγειονομική ταφή</a:t>
            </a:r>
          </a:p>
        </p:txBody>
      </p:sp>
    </p:spTree>
    <p:extLst>
      <p:ext uri="{BB962C8B-B14F-4D97-AF65-F5344CB8AC3E}">
        <p14:creationId xmlns:p14="http://schemas.microsoft.com/office/powerpoint/2010/main" val="215332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Νομικο πλαισιο διαχειρισησ στερεων αποβλητων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l-GR" sz="2400" b="1" dirty="0" smtClean="0"/>
              <a:t>ΚΥΑ </a:t>
            </a:r>
            <a:r>
              <a:rPr lang="el-GR" sz="2400" b="1" dirty="0"/>
              <a:t>με αρ. 50910/2727/2003 </a:t>
            </a:r>
            <a:r>
              <a:rPr lang="el-GR" dirty="0"/>
              <a:t>«Μέτρα και Όροι για τη Διαχείριση Στερεών Αποβλήτων. Εθνικός και Περιφερειακός Σχεδιασμός Διαχείρισης», όπως έχει τροποποιηθεί με το Ν. </a:t>
            </a:r>
            <a:r>
              <a:rPr lang="el-GR" dirty="0" smtClean="0"/>
              <a:t>4042/2012</a:t>
            </a:r>
          </a:p>
          <a:p>
            <a:pPr marL="0" indent="0">
              <a:buNone/>
            </a:pPr>
            <a:r>
              <a:rPr lang="el-GR" dirty="0" smtClean="0"/>
              <a:t>Εξειδίκευση των παραπάνω στόχων: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Κάλυψη του συνόλου της χώρας με σύγχρονες και ολοκληρωμένες εγκαταστάσεις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Πληροφόρηση και ευαισθητοποίηση του κοινού.</a:t>
            </a:r>
          </a:p>
        </p:txBody>
      </p:sp>
    </p:spTree>
    <p:extLst>
      <p:ext uri="{BB962C8B-B14F-4D97-AF65-F5344CB8AC3E}">
        <p14:creationId xmlns:p14="http://schemas.microsoft.com/office/powerpoint/2010/main" val="313444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sz="2000" dirty="0"/>
              <a:t>η </a:t>
            </a:r>
            <a:r>
              <a:rPr lang="el-GR" sz="2000" b="1" dirty="0"/>
              <a:t>ΚΥΑ 29407/3508/2002 (ΦΕΚ 1572 B) </a:t>
            </a:r>
            <a:r>
              <a:rPr lang="el-GR" sz="2000" dirty="0"/>
              <a:t>«Μέτρα και όροι για την υγειονομική ταφή των αποβλήτων», προς ενσωμάτωση της Οδηγίας 1999/31/ΕΚ, και</a:t>
            </a:r>
            <a:br>
              <a:rPr lang="el-GR" sz="2000" dirty="0"/>
            </a:br>
            <a:endParaRPr lang="el-GR" sz="2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l-GR" dirty="0" smtClean="0"/>
              <a:t>Δεσμεύει τη χώρα στην εισαγωγή τεχνολογιών επεξεργασίας αποβλήτων</a:t>
            </a:r>
          </a:p>
          <a:p>
            <a:r>
              <a:rPr lang="el-GR" dirty="0" smtClean="0"/>
              <a:t>Θέτει αυστηρότερους κανόνες λειτουργίας των ΧΥΤΑ</a:t>
            </a:r>
          </a:p>
          <a:p>
            <a:r>
              <a:rPr lang="el-GR" dirty="0" smtClean="0"/>
              <a:t>Εισάγει σημαντικές αλλαγές στην κοστολόγηση των παρεχόμενων υπηρεσιών</a:t>
            </a:r>
          </a:p>
          <a:p>
            <a:r>
              <a:rPr lang="el-GR" dirty="0" smtClean="0"/>
              <a:t>Απαιτεί σημαντική αναβάθμιση και μετασχηματισμό των φορέων διαχείρισης</a:t>
            </a:r>
          </a:p>
          <a:p>
            <a:r>
              <a:rPr lang="el-GR" dirty="0" smtClean="0"/>
              <a:t>Απαιτεί αλλαγές στη διαδικασία σχεδιασμού και </a:t>
            </a:r>
            <a:r>
              <a:rPr lang="el-GR" dirty="0" err="1" smtClean="0"/>
              <a:t>αδειοδότησης</a:t>
            </a:r>
            <a:r>
              <a:rPr lang="el-GR" dirty="0" smtClean="0"/>
              <a:t> των έργων</a:t>
            </a:r>
          </a:p>
          <a:p>
            <a:endParaRPr lang="el-GR" dirty="0"/>
          </a:p>
          <a:p>
            <a:r>
              <a:rPr lang="el-GR" dirty="0" smtClean="0"/>
              <a:t>(όσο το δυνατό λιγότεροι και πιο ελεγχόμενοι ΧΥΤΑ)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568817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000" dirty="0"/>
              <a:t>η </a:t>
            </a:r>
            <a:r>
              <a:rPr lang="el-GR" sz="2000" b="1" dirty="0"/>
              <a:t>ΚΥΑ 22912/1117/2005 (ΦΕΚ 759 B) </a:t>
            </a:r>
            <a:r>
              <a:rPr lang="el-GR" sz="2000" dirty="0"/>
              <a:t>«Μέτρα και όροι για την πρόληψη και τον περιορισμό της ρύπανσης του περιβάλλοντος από την αποτέφρωση των αποβλήτων», προς ενσωμάτωση της Οδηγίας 2000/76/ΕΚ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l-GR" dirty="0" smtClean="0"/>
              <a:t>Πρόληψη ή περιορισμός όσο γίνεται των επιπτώσεων στο περιβάλλον και ειδικότερα, της ρύπανσης από εκπομπές στην ατμόσφαιρα.</a:t>
            </a:r>
            <a:endParaRPr lang="en-US" dirty="0" smtClean="0"/>
          </a:p>
          <a:p>
            <a:r>
              <a:rPr lang="el-GR" dirty="0" smtClean="0"/>
              <a:t>Τεχνικές προδιαγραφές στις εγκαταστάσεις αποτέφρωσης τόσο σε σχέση με το σχεδιασμό όσο και με τις συνθήκες λειτουργίας</a:t>
            </a:r>
          </a:p>
          <a:p>
            <a:r>
              <a:rPr lang="el-GR" dirty="0" smtClean="0"/>
              <a:t>Οριακές τιμές εκπομπής αέριων ρύπων</a:t>
            </a:r>
          </a:p>
          <a:p>
            <a:r>
              <a:rPr lang="el-GR" dirty="0" smtClean="0"/>
              <a:t>Οριακές τιμές εκπομπής για τις απορρίψεις στα νερά οι οποίες προκύπτουν από τον καθαρισμό των </a:t>
            </a:r>
            <a:r>
              <a:rPr lang="el-GR" dirty="0" err="1" smtClean="0"/>
              <a:t>απαερίων</a:t>
            </a:r>
            <a:endParaRPr lang="el-GR" dirty="0" smtClean="0"/>
          </a:p>
          <a:p>
            <a:r>
              <a:rPr lang="el-GR" dirty="0" err="1" smtClean="0"/>
              <a:t>Διαδικάσια</a:t>
            </a:r>
            <a:r>
              <a:rPr lang="el-GR" dirty="0" smtClean="0"/>
              <a:t> παραλαβής παράδοσης</a:t>
            </a:r>
          </a:p>
          <a:p>
            <a:r>
              <a:rPr lang="el-GR" dirty="0" smtClean="0"/>
              <a:t>Εγκατάσταση εξοπλισμού μετρήσεων</a:t>
            </a:r>
          </a:p>
          <a:p>
            <a:r>
              <a:rPr lang="el-GR" dirty="0" smtClean="0"/>
              <a:t>Προδιαγράφονται οι προϋποθέσεις για τη χορήγηση έγκρισης περιβαλλοντικών όρων στις μονάδες αποτέφρωσης καθώς και της άδειας διάθεσης από τις αρμόδιες υπηρεσίες.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211845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Νομικο πλαισιο διαχειρισησ στερεων αποβλητων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Για τη ρύθμιση επιμέρους θεμάτων έχει εκδοθεί σειρά κοινών υπουργικών αποφάσεων, οι σημαντικότερες από τις οποίες είναι: </a:t>
            </a:r>
          </a:p>
          <a:p>
            <a:pPr lvl="0"/>
            <a:r>
              <a:rPr lang="el-GR" sz="2400" b="1" dirty="0" smtClean="0"/>
              <a:t>ΚΥΑ </a:t>
            </a:r>
            <a:r>
              <a:rPr lang="el-GR" sz="2400" b="1" dirty="0"/>
              <a:t>13588/725/2006 </a:t>
            </a:r>
            <a:r>
              <a:rPr lang="el-GR" dirty="0"/>
              <a:t>«Μέτρα, όροι και περιορισμοί για την διαχείριση επικινδύνων αποβλήτων σε συμμόρφωση με τις διατάξεις της οδηγίας 91/689/ΕΟΚ «για τα επικίνδυνα απόβλητα» του Συμβουλίου της 12ης Δεκεμβρίου 1991», όπως έχει τροποποιηθεί με το Ν. 4042/2012 και</a:t>
            </a:r>
          </a:p>
          <a:p>
            <a:pPr lvl="0"/>
            <a:r>
              <a:rPr lang="el-GR" sz="2400" b="1" dirty="0" smtClean="0"/>
              <a:t>Κ.Υ.Α</a:t>
            </a:r>
            <a:r>
              <a:rPr lang="el-GR" sz="2400" b="1" dirty="0"/>
              <a:t>. 146163//2012 </a:t>
            </a:r>
            <a:r>
              <a:rPr lang="el-GR" dirty="0"/>
              <a:t>«Μέτρα και όροι για τη Διαχείριση Αποβλήτων Υγειονομικών Μονάδων 1991», που εκδόθηκε κατ΄εξουσιοδότηση του άρθρου 38, παρ. 7 του ν. 4042/2012.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8958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Κοινοτικο θεσμικο πλαισιο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l-GR" sz="2400" b="1" dirty="0"/>
              <a:t>Οδηγία πλαίσιο 75/442/ΕΟΚ</a:t>
            </a:r>
            <a:r>
              <a:rPr lang="el-GR" dirty="0"/>
              <a:t>, η οποία τροποποιήθηκε από την </a:t>
            </a:r>
            <a:r>
              <a:rPr lang="el-GR" dirty="0" smtClean="0"/>
              <a:t>Οδηγία πλαίσιο </a:t>
            </a:r>
            <a:r>
              <a:rPr lang="el-GR" dirty="0"/>
              <a:t>91/156/ΕOΚ και αυτή με την Οδηγία 2006/12/ΕΚ, περί των στερεών </a:t>
            </a:r>
            <a:r>
              <a:rPr lang="el-GR" dirty="0" smtClean="0"/>
              <a:t>αποβλήτων </a:t>
            </a:r>
            <a:r>
              <a:rPr lang="el-GR" dirty="0"/>
              <a:t>ορίζουν τις έννοιες των στερεών αποβλήτων και των μεθόδων διαχείρισης </a:t>
            </a:r>
            <a:r>
              <a:rPr lang="el-GR" dirty="0" smtClean="0"/>
              <a:t>αυτών (επεξεργασία</a:t>
            </a:r>
            <a:r>
              <a:rPr lang="el-GR" dirty="0"/>
              <a:t>, ανακύκλωση) και απαιτούν από τα Κ-Μ την κατάρτιση </a:t>
            </a:r>
            <a:r>
              <a:rPr lang="el-GR" dirty="0" smtClean="0"/>
              <a:t>σχεδίων διαχείρισης</a:t>
            </a:r>
            <a:r>
              <a:rPr lang="el-GR" dirty="0"/>
              <a:t> </a:t>
            </a:r>
            <a:r>
              <a:rPr lang="el-GR" dirty="0" smtClean="0"/>
              <a:t>των </a:t>
            </a:r>
            <a:r>
              <a:rPr lang="el-GR" dirty="0"/>
              <a:t>αποβλήτων</a:t>
            </a:r>
            <a:r>
              <a:rPr lang="el-GR" dirty="0" smtClean="0"/>
              <a:t>.</a:t>
            </a:r>
          </a:p>
          <a:p>
            <a:r>
              <a:rPr lang="el-GR" b="1" dirty="0" smtClean="0"/>
              <a:t>Ευρωπαϊκός Κατάλογος Αποβλήτων (</a:t>
            </a:r>
            <a:r>
              <a:rPr lang="el-GR" b="1" dirty="0"/>
              <a:t>Ε.Κ.Α.) </a:t>
            </a:r>
            <a:r>
              <a:rPr lang="el-GR" dirty="0"/>
              <a:t>με την Απόφαση </a:t>
            </a:r>
            <a:r>
              <a:rPr lang="el-GR" dirty="0" smtClean="0"/>
              <a:t>94/3/ΕΚ.</a:t>
            </a:r>
          </a:p>
          <a:p>
            <a:r>
              <a:rPr lang="el-GR" sz="2400" b="1" dirty="0" smtClean="0"/>
              <a:t>Κανονισμός </a:t>
            </a:r>
            <a:r>
              <a:rPr lang="el-GR" sz="2400" b="1" dirty="0"/>
              <a:t>259/93</a:t>
            </a:r>
            <a:r>
              <a:rPr lang="el-GR" dirty="0"/>
              <a:t>, ο οποίος ισχύει για μεταφορές αποβλήτων τόσο στο εσωτερικό της </a:t>
            </a:r>
            <a:r>
              <a:rPr lang="el-GR" dirty="0" smtClean="0"/>
              <a:t>Κοινότητας </a:t>
            </a:r>
            <a:r>
              <a:rPr lang="el-GR" dirty="0"/>
              <a:t>όσο και όταν εισέρχονται στην κοινοτική επικράτεια ή εξέρχονται απ' αυτή</a:t>
            </a:r>
            <a:r>
              <a:rPr lang="el-GR" dirty="0" smtClean="0"/>
              <a:t>.</a:t>
            </a:r>
          </a:p>
          <a:p>
            <a:r>
              <a:rPr lang="el-GR" sz="2400" b="1" dirty="0"/>
              <a:t>Σύμβαση </a:t>
            </a:r>
            <a:r>
              <a:rPr lang="el-GR" sz="2400" b="1" dirty="0" smtClean="0"/>
              <a:t>της Βασιλείας</a:t>
            </a:r>
            <a:r>
              <a:rPr lang="el-GR" dirty="0" smtClean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2179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Κοινοτικο θεσμικο πλαισιο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sz="2400" b="1" dirty="0"/>
              <a:t>Οδηγία 1999/31/ΕΚ </a:t>
            </a:r>
            <a:r>
              <a:rPr lang="el-GR" dirty="0"/>
              <a:t>περί υγειονομικής ταφής των αποβλήτων, στοχεύει στην </a:t>
            </a:r>
            <a:r>
              <a:rPr lang="el-GR" dirty="0" smtClean="0"/>
              <a:t>πρόληψη </a:t>
            </a:r>
            <a:r>
              <a:rPr lang="el-GR" dirty="0"/>
              <a:t>ή στη μείωση των αρνητικών επιπτώσεων της ταφής αποβλήτων στο </a:t>
            </a:r>
            <a:r>
              <a:rPr lang="el-GR" dirty="0" smtClean="0"/>
              <a:t>περιβάλλον, και </a:t>
            </a:r>
            <a:r>
              <a:rPr lang="el-GR" dirty="0"/>
              <a:t>ειδικότερα στις επιπτώσεις στα επιφανειακά ύδατα, στα υπόγεια ύδατα, στο </a:t>
            </a:r>
            <a:r>
              <a:rPr lang="el-GR" dirty="0" smtClean="0"/>
              <a:t>έδαφος, στον </a:t>
            </a:r>
            <a:r>
              <a:rPr lang="el-GR" dirty="0"/>
              <a:t>αέρα ή στην υγεία του ανθρώπου. H Οδηγία ταξινομεί τους χώρους ταφής σε </a:t>
            </a:r>
            <a:r>
              <a:rPr lang="el-GR" dirty="0" smtClean="0"/>
              <a:t>τρεις κατηγορίες</a:t>
            </a:r>
            <a:r>
              <a:rPr lang="el-GR" dirty="0"/>
              <a:t>:</a:t>
            </a:r>
          </a:p>
          <a:p>
            <a:r>
              <a:rPr lang="el-GR" dirty="0" smtClean="0"/>
              <a:t>χώροι </a:t>
            </a:r>
            <a:r>
              <a:rPr lang="el-GR" dirty="0"/>
              <a:t>ταφής επικινδύνων αποβλήτων,</a:t>
            </a:r>
          </a:p>
          <a:p>
            <a:r>
              <a:rPr lang="el-GR" dirty="0" smtClean="0"/>
              <a:t>χώροι </a:t>
            </a:r>
            <a:r>
              <a:rPr lang="el-GR" dirty="0"/>
              <a:t>ταφής μη επικινδύνων αποβλήτων,</a:t>
            </a:r>
          </a:p>
          <a:p>
            <a:r>
              <a:rPr lang="el-GR" dirty="0" smtClean="0"/>
              <a:t>χώροι </a:t>
            </a:r>
            <a:r>
              <a:rPr lang="el-GR" dirty="0"/>
              <a:t>ταφής αδρανών αποβλήτων.</a:t>
            </a:r>
          </a:p>
        </p:txBody>
      </p:sp>
    </p:spTree>
    <p:extLst>
      <p:ext uri="{BB962C8B-B14F-4D97-AF65-F5344CB8AC3E}">
        <p14:creationId xmlns:p14="http://schemas.microsoft.com/office/powerpoint/2010/main" val="290239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Αιτιεσ αυξησησ τησ παραγωγησ απορριμματων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Η βελτίωση του επιπέδου ζωής.</a:t>
            </a:r>
          </a:p>
          <a:p>
            <a:r>
              <a:rPr lang="el-GR" sz="2400" dirty="0" smtClean="0"/>
              <a:t>Προώθηση προϊόντων.</a:t>
            </a:r>
          </a:p>
          <a:p>
            <a:r>
              <a:rPr lang="el-GR" sz="2400" dirty="0" smtClean="0"/>
              <a:t>Καταναλωτική κοινωνία.</a:t>
            </a:r>
          </a:p>
          <a:p>
            <a:r>
              <a:rPr lang="el-GR" sz="2400" dirty="0" smtClean="0"/>
              <a:t>Αστικοποίηση.</a:t>
            </a:r>
          </a:p>
          <a:p>
            <a:r>
              <a:rPr lang="el-GR" sz="2400" dirty="0" smtClean="0"/>
              <a:t>Βιομηχανοποίηση.</a:t>
            </a:r>
          </a:p>
          <a:p>
            <a:r>
              <a:rPr lang="el-GR" sz="2400" dirty="0" smtClean="0"/>
              <a:t>Αύξηση του πληθυσμού.</a:t>
            </a:r>
          </a:p>
        </p:txBody>
      </p:sp>
    </p:spTree>
    <p:extLst>
      <p:ext uri="{BB962C8B-B14F-4D97-AF65-F5344CB8AC3E}">
        <p14:creationId xmlns:p14="http://schemas.microsoft.com/office/powerpoint/2010/main" val="347708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Κοινοτικο θεσμικο πλαισιο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1. </a:t>
            </a:r>
            <a:r>
              <a:rPr lang="el-GR" sz="2000" dirty="0" smtClean="0"/>
              <a:t>Οδηγία </a:t>
            </a:r>
            <a:r>
              <a:rPr lang="el-GR" sz="2000" dirty="0"/>
              <a:t>75/439/ΕΟΚ περί διαθέσεως των χρησιμοποιηθέντων ορυκτελαίων,</a:t>
            </a:r>
          </a:p>
          <a:p>
            <a:r>
              <a:rPr lang="el-GR" sz="2000" dirty="0"/>
              <a:t>2. Οδηγία 91/157/ΕΟΚ για τις ηλεκτρικές στήλες και τους συσσωρευτές που</a:t>
            </a:r>
          </a:p>
          <a:p>
            <a:r>
              <a:rPr lang="el-GR" sz="2000" dirty="0"/>
              <a:t>περιέχουν ορισμένες επικίνδυνες ουσίες,</a:t>
            </a:r>
          </a:p>
          <a:p>
            <a:r>
              <a:rPr lang="el-GR" sz="2000" dirty="0"/>
              <a:t>3. Οδηγία 94/62/ΕΚ για τις συσκευασίες και τα απορρίμματα συσκευασίας,</a:t>
            </a:r>
          </a:p>
          <a:p>
            <a:r>
              <a:rPr lang="el-GR" sz="2000" dirty="0"/>
              <a:t>4. Οδηγία 96/59/ΕΚ για τη διάθεση των </a:t>
            </a:r>
            <a:r>
              <a:rPr lang="el-GR" sz="2000" dirty="0" err="1"/>
              <a:t>πολυχλωροδιφαινυλίων</a:t>
            </a:r>
            <a:r>
              <a:rPr lang="el-GR" sz="2000" dirty="0"/>
              <a:t> και των </a:t>
            </a:r>
            <a:r>
              <a:rPr lang="el-GR" sz="2000" dirty="0" err="1"/>
              <a:t>πο</a:t>
            </a:r>
            <a:r>
              <a:rPr lang="el-GR" sz="2000" dirty="0"/>
              <a:t>-</a:t>
            </a:r>
          </a:p>
          <a:p>
            <a:r>
              <a:rPr lang="el-GR" sz="2000" dirty="0" err="1"/>
              <a:t>λυχλωροτριφαινυλίων</a:t>
            </a:r>
            <a:r>
              <a:rPr lang="el-GR" sz="2000" dirty="0"/>
              <a:t> (</a:t>
            </a:r>
            <a:r>
              <a:rPr lang="en-US" sz="2000" dirty="0"/>
              <a:t>PCB/PCT),</a:t>
            </a:r>
          </a:p>
          <a:p>
            <a:r>
              <a:rPr lang="el-GR" sz="2000" dirty="0"/>
              <a:t>5. Οδηγία 2000/53/ΕΚ για τα οχήματα στο τέλος του κύκλου ζωής τους,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34215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Κοινοτικο θεσμικο πλαισιο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6</a:t>
            </a:r>
            <a:r>
              <a:rPr lang="el-GR" sz="2000" dirty="0"/>
              <a:t>. Οδηγία 2002/95/ΕΚ σχετικά με τον περιορισμό της χρήσης ορισμένων </a:t>
            </a:r>
            <a:r>
              <a:rPr lang="el-GR" sz="2000" dirty="0" smtClean="0"/>
              <a:t>επικίνδυνων </a:t>
            </a:r>
            <a:r>
              <a:rPr lang="el-GR" sz="2000" dirty="0"/>
              <a:t>ουσιών σε είδη ηλεκτρικού και ηλεκτρονικού εξοπλισμού,</a:t>
            </a:r>
          </a:p>
          <a:p>
            <a:r>
              <a:rPr lang="el-GR" sz="2000" dirty="0"/>
              <a:t>7. Οδηγία 2002/96/ΕΚ σχετικά με τα απόβλητα ειδών ηλεκτρικού και </a:t>
            </a:r>
            <a:r>
              <a:rPr lang="el-GR" sz="2000" dirty="0" err="1"/>
              <a:t>ηλε</a:t>
            </a:r>
            <a:r>
              <a:rPr lang="el-GR" sz="2000" dirty="0"/>
              <a:t>-</a:t>
            </a:r>
          </a:p>
          <a:p>
            <a:r>
              <a:rPr lang="el-GR" sz="2000" dirty="0" err="1"/>
              <a:t>κτρονικού</a:t>
            </a:r>
            <a:r>
              <a:rPr lang="el-GR" sz="2000" dirty="0"/>
              <a:t> εξοπλισμού (ΑΗΗΕ).</a:t>
            </a:r>
          </a:p>
          <a:p>
            <a:r>
              <a:rPr lang="el-GR" sz="2000" dirty="0"/>
              <a:t>8. Οδηγία 91/689/ΕΟΚ, για τα επικίνδυνα απόβλητα.</a:t>
            </a:r>
          </a:p>
          <a:p>
            <a:r>
              <a:rPr lang="el-GR" sz="2000" dirty="0"/>
              <a:t>9. Οδηγία 94/62/ΕΚ για την εναλλακτική διαχείριση.</a:t>
            </a:r>
          </a:p>
          <a:p>
            <a:r>
              <a:rPr lang="el-GR" sz="2000" dirty="0"/>
              <a:t>10. Κανονισμός 1774/2002/EK, για την διαχείριση </a:t>
            </a:r>
            <a:r>
              <a:rPr lang="el-GR" sz="2000" dirty="0" err="1"/>
              <a:t>ζωϊκών</a:t>
            </a:r>
            <a:r>
              <a:rPr lang="el-GR" sz="2000" dirty="0"/>
              <a:t> υποπροϊόντων </a:t>
            </a:r>
            <a:r>
              <a:rPr lang="el-GR" sz="2000" dirty="0" smtClean="0"/>
              <a:t>και αποβλήτων</a:t>
            </a:r>
            <a:r>
              <a:rPr lang="el-G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539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772816"/>
            <a:ext cx="66247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6000" i="1" dirty="0" smtClean="0"/>
              <a:t>Ευχαριστώ πολύ για την προσοχή σας</a:t>
            </a:r>
            <a:endParaRPr lang="el-GR" sz="6000" i="1" dirty="0"/>
          </a:p>
        </p:txBody>
      </p:sp>
    </p:spTree>
    <p:extLst>
      <p:ext uri="{BB962C8B-B14F-4D97-AF65-F5344CB8AC3E}">
        <p14:creationId xmlns:p14="http://schemas.microsoft.com/office/powerpoint/2010/main" val="301273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Διαφορεσ μεταξυ χυτα και χαδα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Η χωροθέτηση ΧΥΤΑ γίνεται μετά από μελέτη με κριτήρια τεχνικά, χωροταξικά, περιβαλλοντικά και κοινωνικής αποδοχής.</a:t>
            </a:r>
          </a:p>
          <a:p>
            <a:r>
              <a:rPr lang="el-GR" sz="2400" dirty="0" smtClean="0"/>
              <a:t>Σε ένα ΧΥΤΑ υπάρχει μέριμνα για τα διασταλλάζοντα νερά.</a:t>
            </a:r>
          </a:p>
          <a:p>
            <a:r>
              <a:rPr lang="el-GR" sz="2400" dirty="0" smtClean="0"/>
              <a:t>Το βιοαέριο στο ΧΥΤΑ συλλέγεται και αξιοποιείτια.</a:t>
            </a:r>
          </a:p>
          <a:p>
            <a:r>
              <a:rPr lang="el-GR" sz="2400" dirty="0" smtClean="0"/>
              <a:t>Στο ΧΥΤΑ πραγματοποιείται καθημερινή κάλυψη των απορριμμάτων με χώματα.</a:t>
            </a:r>
          </a:p>
          <a:p>
            <a:r>
              <a:rPr lang="el-GR" sz="2400" dirty="0" smtClean="0"/>
              <a:t>Περιβαλλοντική αποκατάσταση μετά το πέρας λειτουργίας του ΧΥΤΑ.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91823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Συνδρομο </a:t>
            </a:r>
            <a:r>
              <a:rPr lang="en-US" dirty="0" err="1" smtClean="0"/>
              <a:t>nimby</a:t>
            </a:r>
            <a:r>
              <a:rPr lang="el-GR" dirty="0" smtClean="0"/>
              <a:t> (</a:t>
            </a:r>
            <a:r>
              <a:rPr lang="en-US" dirty="0" smtClean="0"/>
              <a:t>not in my back yard)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Κακή ενημέρωση.</a:t>
            </a:r>
          </a:p>
          <a:p>
            <a:r>
              <a:rPr lang="el-GR" sz="2400" dirty="0" smtClean="0"/>
              <a:t>Έλλειψη εμπιστοσύνης.</a:t>
            </a:r>
          </a:p>
          <a:p>
            <a:r>
              <a:rPr lang="el-GR" sz="2400" dirty="0" smtClean="0"/>
              <a:t>Μείωση της τιμής αγοράς της παρακείμενης γης.</a:t>
            </a:r>
          </a:p>
          <a:p>
            <a:r>
              <a:rPr lang="el-GR" sz="2400" dirty="0" smtClean="0"/>
              <a:t>Υπόθεησ άλλων.</a:t>
            </a:r>
          </a:p>
          <a:p>
            <a:r>
              <a:rPr lang="el-GR" sz="2400" dirty="0" smtClean="0"/>
              <a:t>Έλλειψη πολιτικής κινήτρων.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75597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Διαχειριση απορριμματων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Προσυλλογή με ευθύνη της νοικοκυράς.</a:t>
            </a:r>
          </a:p>
          <a:p>
            <a:r>
              <a:rPr lang="el-GR" sz="2400" dirty="0" smtClean="0"/>
              <a:t>Αποκομιδή με ευθύνη της δημοτικής αρχής.</a:t>
            </a:r>
          </a:p>
          <a:p>
            <a:r>
              <a:rPr lang="el-GR" sz="2400" dirty="0" smtClean="0"/>
              <a:t>Υγειονομική ταφή με ευθύνη της δημοτικής αρχής.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02112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Αρχεσ αειφορικησ διαχειρισησ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l-GR" sz="2400" dirty="0" smtClean="0"/>
              <a:t>Μείωση της ποσότητας και της επικινδυνότητας των απορριμμάτων.</a:t>
            </a:r>
          </a:p>
          <a:p>
            <a:r>
              <a:rPr lang="el-GR" sz="2400" dirty="0" smtClean="0"/>
              <a:t>Επαναχρησιμοποίηση απορριμμάτων όπως π.χ. </a:t>
            </a:r>
            <a:r>
              <a:rPr lang="el-GR" sz="2400" dirty="0"/>
              <a:t>γ</a:t>
            </a:r>
            <a:r>
              <a:rPr lang="el-GR" sz="2400" dirty="0" smtClean="0"/>
              <a:t>υάλινες φιάλες.</a:t>
            </a:r>
          </a:p>
          <a:p>
            <a:r>
              <a:rPr lang="el-GR" sz="2400" dirty="0" smtClean="0"/>
              <a:t>Ανακύκλωση υλικών.</a:t>
            </a:r>
          </a:p>
          <a:p>
            <a:r>
              <a:rPr lang="el-GR" sz="2400" dirty="0" smtClean="0"/>
              <a:t>Ανάκτηση πολύτιμων μετάλλων.</a:t>
            </a:r>
          </a:p>
          <a:p>
            <a:r>
              <a:rPr lang="el-GR" sz="2400" dirty="0" smtClean="0"/>
              <a:t>Ανάκτηση ενέργειας.</a:t>
            </a:r>
          </a:p>
          <a:p>
            <a:r>
              <a:rPr lang="el-GR" sz="2400" dirty="0" smtClean="0"/>
              <a:t>Διάθεση των απορριμμάτων με τρόπο περιβαλλοντικά αποδεκτό.</a:t>
            </a:r>
          </a:p>
          <a:p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251659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Τυποι απορριμματων (μπαλαφουτασ, 1990)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l-GR" dirty="0" smtClean="0"/>
              <a:t>Χαρτιά και χαρτόνια.</a:t>
            </a:r>
          </a:p>
          <a:p>
            <a:r>
              <a:rPr lang="el-GR" dirty="0" smtClean="0"/>
              <a:t>Πλαστικά.</a:t>
            </a:r>
          </a:p>
          <a:p>
            <a:r>
              <a:rPr lang="el-GR" dirty="0" smtClean="0"/>
              <a:t>Υπολείμματα τροφών.</a:t>
            </a:r>
          </a:p>
          <a:p>
            <a:r>
              <a:rPr lang="el-GR" dirty="0" smtClean="0"/>
              <a:t>Λοιπά απορρίμματα νοικοκυριού.</a:t>
            </a:r>
          </a:p>
          <a:p>
            <a:r>
              <a:rPr lang="el-GR" dirty="0" smtClean="0"/>
              <a:t>Γυαλιά και κομμάτια.</a:t>
            </a:r>
          </a:p>
          <a:p>
            <a:r>
              <a:rPr lang="el-GR" dirty="0" smtClean="0"/>
              <a:t>Λοιπά απορρίμματα μη καύσιμα.</a:t>
            </a:r>
          </a:p>
          <a:p>
            <a:r>
              <a:rPr lang="el-GR" dirty="0" smtClean="0"/>
              <a:t>Στάχτες και υπολείμματα καύσης.</a:t>
            </a:r>
          </a:p>
          <a:p>
            <a:r>
              <a:rPr lang="el-GR" dirty="0" smtClean="0"/>
              <a:t>Ογκώδη απορρίμματα.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0986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Τυποι απορριμματων (γαλλια)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l-GR" sz="2400" dirty="0" smtClean="0"/>
              <a:t>Χαρτιά, χαρτόνια.</a:t>
            </a:r>
          </a:p>
          <a:p>
            <a:r>
              <a:rPr lang="el-GR" sz="2400" dirty="0" smtClean="0"/>
              <a:t>Ράκη.</a:t>
            </a:r>
          </a:p>
          <a:p>
            <a:r>
              <a:rPr lang="el-GR" sz="2400" dirty="0" smtClean="0"/>
              <a:t>Πλαστικά.</a:t>
            </a:r>
          </a:p>
          <a:p>
            <a:r>
              <a:rPr lang="el-GR" sz="2400" dirty="0" smtClean="0"/>
              <a:t>Λεπτά τεμαχίδια (&lt; 20 χιλιοστά).</a:t>
            </a:r>
          </a:p>
          <a:p>
            <a:r>
              <a:rPr lang="el-GR" sz="2400" dirty="0" smtClean="0"/>
              <a:t>Οστά.</a:t>
            </a:r>
          </a:p>
          <a:p>
            <a:r>
              <a:rPr lang="el-GR" sz="2400" dirty="0" smtClean="0"/>
              <a:t>Θραύσματα καύσιμα μη ταξινομημένα.</a:t>
            </a:r>
          </a:p>
          <a:p>
            <a:r>
              <a:rPr lang="el-GR" sz="2400" dirty="0" smtClean="0"/>
              <a:t>Μέταλλα.</a:t>
            </a:r>
          </a:p>
          <a:p>
            <a:r>
              <a:rPr lang="el-GR" sz="2400" dirty="0" smtClean="0"/>
              <a:t>Γυαλιά.</a:t>
            </a:r>
          </a:p>
          <a:p>
            <a:r>
              <a:rPr lang="el-GR" sz="2400" dirty="0" smtClean="0"/>
              <a:t>Θράυσματα μη καύσιμα μη ταξινομημένα.</a:t>
            </a:r>
          </a:p>
          <a:p>
            <a:r>
              <a:rPr lang="el-GR" sz="2400" dirty="0" smtClean="0"/>
              <a:t>Ύλες ζυμώσιμες.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09434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Ορίζοντας">
  <a:themeElements>
    <a:clrScheme name="Ορίζοντα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Ορίζοντα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Ορίζοντα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2442</TotalTime>
  <Words>1906</Words>
  <Application>Microsoft Office PowerPoint</Application>
  <PresentationFormat>On-screen Show (4:3)</PresentationFormat>
  <Paragraphs>347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Ορίζοντας</vt:lpstr>
      <vt:lpstr>Στερεα αποβλητα</vt:lpstr>
      <vt:lpstr>ΑΠΟΡΡΙΜΜΑΤΑ</vt:lpstr>
      <vt:lpstr>Αιτιεσ αυξησησ τησ παραγωγησ απορριμματων</vt:lpstr>
      <vt:lpstr>Διαφορεσ μεταξυ χυτα και χαδα</vt:lpstr>
      <vt:lpstr>Συνδρομο nimby (not in my back yard)</vt:lpstr>
      <vt:lpstr>Διαχειριση απορριμματων</vt:lpstr>
      <vt:lpstr>Αρχεσ αειφορικησ διαχειρισησ</vt:lpstr>
      <vt:lpstr>Τυποι απορριμματων (μπαλαφουτασ, 1990)</vt:lpstr>
      <vt:lpstr>Τυποι απορριμματων (γαλλια)</vt:lpstr>
      <vt:lpstr>Κατηγοριοποιηση απορριμματων αναλογα με την προελευση</vt:lpstr>
      <vt:lpstr>Τυπικη κατανομη συστατικων σε χωρεσ με χαμηλο ,μεσο και υψηλο εισοδημα </vt:lpstr>
      <vt:lpstr>Πυκνοτητα απορριμματων (μπαλαφουτασ, 1990)</vt:lpstr>
      <vt:lpstr>Πυκνοτητα απορριμματων (ηπα)</vt:lpstr>
      <vt:lpstr>Υγρασια απορριμματων</vt:lpstr>
      <vt:lpstr>Τυπικεσ τιμεσ υγρασιασ απορριμματων (μπαλαφουτασ, 1990)</vt:lpstr>
      <vt:lpstr>Ποσοτητα απορριμματων </vt:lpstr>
      <vt:lpstr>Νομικο πλαισιο διαχειρισησ στερεων αποβλητων</vt:lpstr>
      <vt:lpstr>Νομικο πλαισιο διαχειρισησ στερεων αποβλητων</vt:lpstr>
      <vt:lpstr>Νομικο πλαισιο διαχειρισησ στερεων αποβλητων</vt:lpstr>
      <vt:lpstr>Νομικο πλαισιο διαχειρισησ στερεων αποβλητων</vt:lpstr>
      <vt:lpstr>Νομικο πλαισιο διαχειρισησ στερεων αποβλητων</vt:lpstr>
      <vt:lpstr>Νομικο πλαισιο διαχειρισησ στερεων αποβλητων</vt:lpstr>
      <vt:lpstr>Νομικο πλαισιο διαχειρισησ στερεων αποβλητων</vt:lpstr>
      <vt:lpstr>Νομικο πλαισιο διαχειρισησ στερεων αποβλητων</vt:lpstr>
      <vt:lpstr>η ΚΥΑ 29407/3508/2002 (ΦΕΚ 1572 B) «Μέτρα και όροι για την υγειονομική ταφή των αποβλήτων», προς ενσωμάτωση της Οδηγίας 1999/31/ΕΚ, και </vt:lpstr>
      <vt:lpstr>η ΚΥΑ 22912/1117/2005 (ΦΕΚ 759 B) «Μέτρα και όροι για την πρόληψη και τον περιορισμό της ρύπανσης του περιβάλλοντος από την αποτέφρωση των αποβλήτων», προς ενσωμάτωση της Οδηγίας 2000/76/ΕΚ</vt:lpstr>
      <vt:lpstr>Νομικο πλαισιο διαχειρισησ στερεων αποβλητων</vt:lpstr>
      <vt:lpstr>Κοινοτικο θεσμικο πλαισιο</vt:lpstr>
      <vt:lpstr>Κοινοτικο θεσμικο πλαισιο</vt:lpstr>
      <vt:lpstr>Κοινοτικο θεσμικο πλαισιο</vt:lpstr>
      <vt:lpstr>Κοινοτικο θεσμικο πλαισιο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ee-uth-05</dc:creator>
  <cp:lastModifiedBy>KATERINA</cp:lastModifiedBy>
  <cp:revision>128</cp:revision>
  <dcterms:created xsi:type="dcterms:W3CDTF">2013-11-28T16:02:13Z</dcterms:created>
  <dcterms:modified xsi:type="dcterms:W3CDTF">2015-01-16T17:37:18Z</dcterms:modified>
</cp:coreProperties>
</file>