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13.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7.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2.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2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4.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2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2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9.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3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31.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3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34.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5.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36.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37.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38.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39.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notesSlides/notesSlide40.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41.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42.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43.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44.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45.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46.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47.xml" ContentType="application/vnd.openxmlformats-officedocument.presentationml.notesSlide+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48.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49.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50.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51.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52.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6"/>
  </p:notesMasterIdLst>
  <p:sldIdLst>
    <p:sldId id="256" r:id="rId3"/>
    <p:sldId id="257" r:id="rId4"/>
    <p:sldId id="259" r:id="rId5"/>
    <p:sldId id="261" r:id="rId6"/>
    <p:sldId id="262" r:id="rId7"/>
    <p:sldId id="264" r:id="rId8"/>
    <p:sldId id="370" r:id="rId9"/>
    <p:sldId id="371" r:id="rId10"/>
    <p:sldId id="365" r:id="rId11"/>
    <p:sldId id="366" r:id="rId12"/>
    <p:sldId id="372" r:id="rId13"/>
    <p:sldId id="325" r:id="rId14"/>
    <p:sldId id="373" r:id="rId15"/>
    <p:sldId id="374" r:id="rId16"/>
    <p:sldId id="375" r:id="rId17"/>
    <p:sldId id="376" r:id="rId18"/>
    <p:sldId id="377" r:id="rId19"/>
    <p:sldId id="367" r:id="rId20"/>
    <p:sldId id="368" r:id="rId21"/>
    <p:sldId id="369"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392" r:id="rId37"/>
    <p:sldId id="393" r:id="rId38"/>
    <p:sldId id="394"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09" r:id="rId53"/>
    <p:sldId id="410" r:id="rId54"/>
    <p:sldId id="280" r:id="rId55"/>
  </p:sldIdLst>
  <p:sldSz cx="9144000" cy="6858000" type="screen4x3"/>
  <p:notesSz cx="6858000" cy="9144000"/>
  <p:custDataLst>
    <p:tags r:id="rId5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1/12/2015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31752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82920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7326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22578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1704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50334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8278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13536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621568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3367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790236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91223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31336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253595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101446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934988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133850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368910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767104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89891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161897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071187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85635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752073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282988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80381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254739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165526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886342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98535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216672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622654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2280780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40813503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28278854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26604802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5402158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357338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4878254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223579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7082791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884931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22782012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815394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1636390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61969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10.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11.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notesSlide" Target="../notesSlides/notesSlide1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Layout" Target="../slideLayouts/slideLayout2.xml"/><Relationship Id="rId5" Type="http://schemas.openxmlformats.org/officeDocument/2006/relationships/tags" Target="../tags/tag52.xml"/><Relationship Id="rId4" Type="http://schemas.openxmlformats.org/officeDocument/2006/relationships/tags" Target="../tags/tag51.xml"/></Relationships>
</file>

<file path=ppt/slides/_rels/slide12.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11.emf"/><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oleObject" Target="../embeddings/oleObject7.bin"/><Relationship Id="rId2" Type="http://schemas.openxmlformats.org/officeDocument/2006/relationships/tags" Target="../tags/tag53.xml"/><Relationship Id="rId1" Type="http://schemas.openxmlformats.org/officeDocument/2006/relationships/vmlDrawing" Target="../drawings/vmlDrawing3.vml"/><Relationship Id="rId6" Type="http://schemas.openxmlformats.org/officeDocument/2006/relationships/tags" Target="../tags/tag57.xml"/><Relationship Id="rId11" Type="http://schemas.openxmlformats.org/officeDocument/2006/relationships/notesSlide" Target="../notesSlides/notesSlide12.xml"/><Relationship Id="rId5" Type="http://schemas.openxmlformats.org/officeDocument/2006/relationships/tags" Target="../tags/tag56.xml"/><Relationship Id="rId10" Type="http://schemas.openxmlformats.org/officeDocument/2006/relationships/slideLayout" Target="../slideLayouts/slideLayout2.xml"/><Relationship Id="rId4" Type="http://schemas.openxmlformats.org/officeDocument/2006/relationships/tags" Target="../tags/tag55.xml"/><Relationship Id="rId9" Type="http://schemas.openxmlformats.org/officeDocument/2006/relationships/tags" Target="../tags/tag60.xml"/></Relationships>
</file>

<file path=ppt/slides/_rels/slide1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image" Target="../media/image12.emf"/><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11.emf"/><Relationship Id="rId2" Type="http://schemas.openxmlformats.org/officeDocument/2006/relationships/tags" Target="../tags/tag61.xml"/><Relationship Id="rId1" Type="http://schemas.openxmlformats.org/officeDocument/2006/relationships/vmlDrawing" Target="../drawings/vmlDrawing4.vml"/><Relationship Id="rId6" Type="http://schemas.openxmlformats.org/officeDocument/2006/relationships/tags" Target="../tags/tag65.xml"/><Relationship Id="rId11" Type="http://schemas.openxmlformats.org/officeDocument/2006/relationships/oleObject" Target="../embeddings/oleObject8.bin"/><Relationship Id="rId5" Type="http://schemas.openxmlformats.org/officeDocument/2006/relationships/tags" Target="../tags/tag64.xml"/><Relationship Id="rId10" Type="http://schemas.openxmlformats.org/officeDocument/2006/relationships/notesSlide" Target="../notesSlides/notesSlide13.xml"/><Relationship Id="rId4" Type="http://schemas.openxmlformats.org/officeDocument/2006/relationships/tags" Target="../tags/tag63.xml"/><Relationship Id="rId9" Type="http://schemas.openxmlformats.org/officeDocument/2006/relationships/slideLayout" Target="../slideLayouts/slideLayout2.xml"/><Relationship Id="rId14" Type="http://schemas.openxmlformats.org/officeDocument/2006/relationships/image" Target="../media/image13.emf"/></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69.xml"/><Relationship Id="rId7"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vmlDrawing" Target="../drawings/vmlDrawing5.vml"/><Relationship Id="rId6" Type="http://schemas.openxmlformats.org/officeDocument/2006/relationships/tags" Target="../tags/tag72.xml"/><Relationship Id="rId11" Type="http://schemas.openxmlformats.org/officeDocument/2006/relationships/image" Target="../media/image14.w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image" Target="../media/image15.emf"/></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74.xml"/><Relationship Id="rId7"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vmlDrawing" Target="../drawings/vmlDrawing6.v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image" Target="../media/image16.wmf"/><Relationship Id="rId4" Type="http://schemas.openxmlformats.org/officeDocument/2006/relationships/tags" Target="../tags/tag75.xml"/><Relationship Id="rId9" Type="http://schemas.openxmlformats.org/officeDocument/2006/relationships/oleObject" Target="../embeddings/oleObject10.bin"/></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79.xml"/><Relationship Id="rId7" Type="http://schemas.openxmlformats.org/officeDocument/2006/relationships/slideLayout" Target="../slideLayouts/slideLayout2.xml"/><Relationship Id="rId12" Type="http://schemas.openxmlformats.org/officeDocument/2006/relationships/image" Target="../media/image17.wmf"/><Relationship Id="rId2" Type="http://schemas.openxmlformats.org/officeDocument/2006/relationships/tags" Target="../tags/tag78.xml"/><Relationship Id="rId1" Type="http://schemas.openxmlformats.org/officeDocument/2006/relationships/vmlDrawing" Target="../drawings/vmlDrawing7.vml"/><Relationship Id="rId6" Type="http://schemas.openxmlformats.org/officeDocument/2006/relationships/tags" Target="../tags/tag82.xml"/><Relationship Id="rId11" Type="http://schemas.openxmlformats.org/officeDocument/2006/relationships/oleObject" Target="../embeddings/oleObject12.bin"/><Relationship Id="rId5" Type="http://schemas.openxmlformats.org/officeDocument/2006/relationships/tags" Target="../tags/tag81.xml"/><Relationship Id="rId10" Type="http://schemas.openxmlformats.org/officeDocument/2006/relationships/image" Target="../media/image6.wmf"/><Relationship Id="rId4" Type="http://schemas.openxmlformats.org/officeDocument/2006/relationships/tags" Target="../tags/tag80.xml"/><Relationship Id="rId9"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8.wmf"/><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oleObject" Target="../embeddings/oleObject14.bin"/><Relationship Id="rId2" Type="http://schemas.openxmlformats.org/officeDocument/2006/relationships/tags" Target="../tags/tag83.xml"/><Relationship Id="rId1" Type="http://schemas.openxmlformats.org/officeDocument/2006/relationships/vmlDrawing" Target="../drawings/vmlDrawing8.vml"/><Relationship Id="rId6" Type="http://schemas.openxmlformats.org/officeDocument/2006/relationships/tags" Target="../tags/tag87.xml"/><Relationship Id="rId11" Type="http://schemas.openxmlformats.org/officeDocument/2006/relationships/image" Target="../media/image6.wmf"/><Relationship Id="rId5" Type="http://schemas.openxmlformats.org/officeDocument/2006/relationships/tags" Target="../tags/tag86.xml"/><Relationship Id="rId10" Type="http://schemas.openxmlformats.org/officeDocument/2006/relationships/oleObject" Target="../embeddings/oleObject13.bin"/><Relationship Id="rId4" Type="http://schemas.openxmlformats.org/officeDocument/2006/relationships/tags" Target="../tags/tag85.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90.xml"/><Relationship Id="rId7"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vmlDrawing" Target="../drawings/vmlDrawing9.v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image" Target="../media/image19.wmf"/><Relationship Id="rId4" Type="http://schemas.openxmlformats.org/officeDocument/2006/relationships/tags" Target="../tags/tag91.xml"/><Relationship Id="rId9"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96.xml"/><Relationship Id="rId7"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01.xml"/><Relationship Id="rId7" Type="http://schemas.openxmlformats.org/officeDocument/2006/relationships/slideLayout" Target="../slideLayouts/slideLayout2.xml"/><Relationship Id="rId12" Type="http://schemas.openxmlformats.org/officeDocument/2006/relationships/image" Target="../media/image21.wmf"/><Relationship Id="rId2" Type="http://schemas.openxmlformats.org/officeDocument/2006/relationships/tags" Target="../tags/tag100.xml"/><Relationship Id="rId1" Type="http://schemas.openxmlformats.org/officeDocument/2006/relationships/vmlDrawing" Target="../drawings/vmlDrawing10.vml"/><Relationship Id="rId6" Type="http://schemas.openxmlformats.org/officeDocument/2006/relationships/tags" Target="../tags/tag104.xml"/><Relationship Id="rId11" Type="http://schemas.openxmlformats.org/officeDocument/2006/relationships/oleObject" Target="../embeddings/oleObject17.bin"/><Relationship Id="rId5" Type="http://schemas.openxmlformats.org/officeDocument/2006/relationships/tags" Target="../tags/tag103.xml"/><Relationship Id="rId10" Type="http://schemas.openxmlformats.org/officeDocument/2006/relationships/image" Target="../media/image20.wmf"/><Relationship Id="rId4" Type="http://schemas.openxmlformats.org/officeDocument/2006/relationships/tags" Target="../tags/tag102.xml"/><Relationship Id="rId9"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106.xml"/><Relationship Id="rId7"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vmlDrawing" Target="../drawings/vmlDrawing11.vml"/><Relationship Id="rId6" Type="http://schemas.openxmlformats.org/officeDocument/2006/relationships/tags" Target="../tags/tag109.xml"/><Relationship Id="rId5" Type="http://schemas.openxmlformats.org/officeDocument/2006/relationships/tags" Target="../tags/tag108.xml"/><Relationship Id="rId10" Type="http://schemas.openxmlformats.org/officeDocument/2006/relationships/image" Target="../media/image22.wmf"/><Relationship Id="rId4" Type="http://schemas.openxmlformats.org/officeDocument/2006/relationships/tags" Target="../tags/tag107.xml"/><Relationship Id="rId9"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112.xml"/><Relationship Id="rId7" Type="http://schemas.openxmlformats.org/officeDocument/2006/relationships/notesSlide" Target="../notesSlides/notesSlide22.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2.xml"/><Relationship Id="rId11" Type="http://schemas.openxmlformats.org/officeDocument/2006/relationships/image" Target="../media/image26.emf"/><Relationship Id="rId5" Type="http://schemas.openxmlformats.org/officeDocument/2006/relationships/tags" Target="../tags/tag114.xml"/><Relationship Id="rId10" Type="http://schemas.openxmlformats.org/officeDocument/2006/relationships/image" Target="../media/image25.emf"/><Relationship Id="rId4" Type="http://schemas.openxmlformats.org/officeDocument/2006/relationships/tags" Target="../tags/tag113.xml"/><Relationship Id="rId9"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notesSlide" Target="../notesSlides/notesSlide23.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Layout" Target="../slideLayouts/slideLayout2.xml"/><Relationship Id="rId5" Type="http://schemas.openxmlformats.org/officeDocument/2006/relationships/tags" Target="../tags/tag119.xml"/><Relationship Id="rId4" Type="http://schemas.openxmlformats.org/officeDocument/2006/relationships/tags" Target="../tags/tag118.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3" Type="http://schemas.openxmlformats.org/officeDocument/2006/relationships/tags" Target="../tags/tag121.xml"/><Relationship Id="rId7"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vmlDrawing" Target="../drawings/vmlDrawing12.vml"/><Relationship Id="rId6" Type="http://schemas.openxmlformats.org/officeDocument/2006/relationships/tags" Target="../tags/tag124.xml"/><Relationship Id="rId5" Type="http://schemas.openxmlformats.org/officeDocument/2006/relationships/tags" Target="../tags/tag123.xml"/><Relationship Id="rId10" Type="http://schemas.openxmlformats.org/officeDocument/2006/relationships/image" Target="../media/image27.wmf"/><Relationship Id="rId4" Type="http://schemas.openxmlformats.org/officeDocument/2006/relationships/tags" Target="../tags/tag122.xml"/><Relationship Id="rId9"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notesSlide" Target="../notesSlides/notesSlide25.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Layout" Target="../slideLayouts/slideLayout2.xml"/><Relationship Id="rId5" Type="http://schemas.openxmlformats.org/officeDocument/2006/relationships/tags" Target="../tags/tag129.xml"/><Relationship Id="rId4" Type="http://schemas.openxmlformats.org/officeDocument/2006/relationships/tags" Target="../tags/tag128.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131.xml"/><Relationship Id="rId7"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vmlDrawing" Target="../drawings/vmlDrawing13.v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27.wmf"/><Relationship Id="rId4" Type="http://schemas.openxmlformats.org/officeDocument/2006/relationships/tags" Target="../tags/tag132.xml"/><Relationship Id="rId9"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28.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38.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40.xml"/><Relationship Id="rId7"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vmlDrawing" Target="../drawings/vmlDrawing14.vml"/><Relationship Id="rId6" Type="http://schemas.openxmlformats.org/officeDocument/2006/relationships/tags" Target="../tags/tag143.xml"/><Relationship Id="rId11" Type="http://schemas.openxmlformats.org/officeDocument/2006/relationships/image" Target="../media/image29.wmf"/><Relationship Id="rId5" Type="http://schemas.openxmlformats.org/officeDocument/2006/relationships/tags" Target="../tags/tag142.xml"/><Relationship Id="rId10" Type="http://schemas.openxmlformats.org/officeDocument/2006/relationships/oleObject" Target="../embeddings/oleObject21.bin"/><Relationship Id="rId4" Type="http://schemas.openxmlformats.org/officeDocument/2006/relationships/tags" Target="../tags/tag141.xml"/><Relationship Id="rId9"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notesSlide" Target="../notesSlides/notesSlide29.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Layout" Target="../slideLayouts/slideLayout2.xml"/><Relationship Id="rId5" Type="http://schemas.openxmlformats.org/officeDocument/2006/relationships/tags" Target="../tags/tag148.xml"/><Relationship Id="rId4" Type="http://schemas.openxmlformats.org/officeDocument/2006/relationships/tags" Target="../tags/tag14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30.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notesSlide" Target="../notesSlides/notesSlide30.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2.xml"/><Relationship Id="rId5" Type="http://schemas.openxmlformats.org/officeDocument/2006/relationships/tags" Target="../tags/tag153.xml"/><Relationship Id="rId4" Type="http://schemas.openxmlformats.org/officeDocument/2006/relationships/tags" Target="../tags/tag152.xml"/></Relationships>
</file>

<file path=ppt/slides/_rels/slide31.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notesSlide" Target="../notesSlides/notesSlide31.xml"/><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Layout" Target="../slideLayouts/slideLayout2.xml"/><Relationship Id="rId5" Type="http://schemas.openxmlformats.org/officeDocument/2006/relationships/tags" Target="../tags/tag158.xml"/><Relationship Id="rId4" Type="http://schemas.openxmlformats.org/officeDocument/2006/relationships/tags" Target="../tags/tag157.xml"/></Relationships>
</file>

<file path=ppt/slides/_rels/slide32.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161.xml"/><Relationship Id="rId7" Type="http://schemas.openxmlformats.org/officeDocument/2006/relationships/notesSlide" Target="../notesSlides/notesSlide3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tags" Target="../tags/tag162.xml"/></Relationships>
</file>

<file path=ppt/slides/_rels/slide33.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166.xml"/><Relationship Id="rId7" Type="http://schemas.openxmlformats.org/officeDocument/2006/relationships/notesSlide" Target="../notesSlides/notesSlide33.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2.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33.emf"/></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4.xml"/><Relationship Id="rId3" Type="http://schemas.openxmlformats.org/officeDocument/2006/relationships/tags" Target="../tags/tag171.xml"/><Relationship Id="rId7"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10" Type="http://schemas.openxmlformats.org/officeDocument/2006/relationships/image" Target="../media/image34.emf"/><Relationship Id="rId4" Type="http://schemas.openxmlformats.org/officeDocument/2006/relationships/tags" Target="../tags/tag172.xml"/><Relationship Id="rId9" Type="http://schemas.openxmlformats.org/officeDocument/2006/relationships/image" Target="../media/image32.emf"/></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3" Type="http://schemas.openxmlformats.org/officeDocument/2006/relationships/tags" Target="../tags/tag177.xml"/><Relationship Id="rId7" Type="http://schemas.openxmlformats.org/officeDocument/2006/relationships/slideLayout" Target="../slideLayouts/slideLayout2.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183.xml"/><Relationship Id="rId7" Type="http://schemas.openxmlformats.org/officeDocument/2006/relationships/slideLayout" Target="../slideLayouts/slideLayout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9" Type="http://schemas.openxmlformats.org/officeDocument/2006/relationships/image" Target="../media/image35.png"/></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3" Type="http://schemas.openxmlformats.org/officeDocument/2006/relationships/tags" Target="../tags/tag189.xml"/><Relationship Id="rId7" Type="http://schemas.openxmlformats.org/officeDocument/2006/relationships/slideLayout" Target="../slideLayouts/slideLayout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10" Type="http://schemas.openxmlformats.org/officeDocument/2006/relationships/image" Target="../media/image37.png"/><Relationship Id="rId4" Type="http://schemas.openxmlformats.org/officeDocument/2006/relationships/tags" Target="../tags/tag190.xml"/><Relationship Id="rId9" Type="http://schemas.openxmlformats.org/officeDocument/2006/relationships/image" Target="../media/image36.png"/></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195.xml"/><Relationship Id="rId7" Type="http://schemas.openxmlformats.org/officeDocument/2006/relationships/notesSlide" Target="../notesSlides/notesSlide38.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slideLayout" Target="../slideLayouts/slideLayout2.xml"/><Relationship Id="rId5" Type="http://schemas.openxmlformats.org/officeDocument/2006/relationships/tags" Target="../tags/tag197.xml"/><Relationship Id="rId4" Type="http://schemas.openxmlformats.org/officeDocument/2006/relationships/tags" Target="../tags/tag196.xml"/></Relationships>
</file>

<file path=ppt/slides/_rels/slide39.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tags" Target="../tags/tag200.xml"/><Relationship Id="rId7" Type="http://schemas.openxmlformats.org/officeDocument/2006/relationships/notesSlide" Target="../notesSlides/notesSlide39.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slideLayout" Target="../slideLayouts/slideLayout2.xml"/><Relationship Id="rId5" Type="http://schemas.openxmlformats.org/officeDocument/2006/relationships/tags" Target="../tags/tag202.xml"/><Relationship Id="rId4" Type="http://schemas.openxmlformats.org/officeDocument/2006/relationships/tags" Target="../tags/tag201.xml"/><Relationship Id="rId9" Type="http://schemas.openxmlformats.org/officeDocument/2006/relationships/image" Target="../media/image40.emf"/></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3" Type="http://schemas.openxmlformats.org/officeDocument/2006/relationships/tags" Target="../tags/tag205.xml"/><Relationship Id="rId7"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5" Type="http://schemas.openxmlformats.org/officeDocument/2006/relationships/tags" Target="../tags/tag207.xml"/><Relationship Id="rId10" Type="http://schemas.openxmlformats.org/officeDocument/2006/relationships/image" Target="../media/image42.png"/><Relationship Id="rId4" Type="http://schemas.openxmlformats.org/officeDocument/2006/relationships/tags" Target="../tags/tag206.xml"/><Relationship Id="rId9" Type="http://schemas.openxmlformats.org/officeDocument/2006/relationships/image" Target="../media/image41.png"/></Relationships>
</file>

<file path=ppt/slides/_rels/slide4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11.xml"/><Relationship Id="rId7" Type="http://schemas.openxmlformats.org/officeDocument/2006/relationships/notesSlide" Target="../notesSlides/notesSlide4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slideLayout" Target="../slideLayouts/slideLayout2.xml"/><Relationship Id="rId5" Type="http://schemas.openxmlformats.org/officeDocument/2006/relationships/tags" Target="../tags/tag213.xml"/><Relationship Id="rId4" Type="http://schemas.openxmlformats.org/officeDocument/2006/relationships/tags" Target="../tags/tag212.xml"/></Relationships>
</file>

<file path=ppt/slides/_rels/slide4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216.xml"/><Relationship Id="rId7" Type="http://schemas.openxmlformats.org/officeDocument/2006/relationships/notesSlide" Target="../notesSlides/notesSlide42.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slideLayout" Target="../slideLayouts/slideLayout2.xml"/><Relationship Id="rId5" Type="http://schemas.openxmlformats.org/officeDocument/2006/relationships/tags" Target="../tags/tag218.xml"/><Relationship Id="rId4" Type="http://schemas.openxmlformats.org/officeDocument/2006/relationships/tags" Target="../tags/tag217.xml"/></Relationships>
</file>

<file path=ppt/slides/_rels/slide4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221.xml"/><Relationship Id="rId7" Type="http://schemas.openxmlformats.org/officeDocument/2006/relationships/notesSlide" Target="../notesSlides/notesSlide43.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slideLayout" Target="../slideLayouts/slideLayout2.xml"/><Relationship Id="rId5" Type="http://schemas.openxmlformats.org/officeDocument/2006/relationships/tags" Target="../tags/tag223.xml"/><Relationship Id="rId4" Type="http://schemas.openxmlformats.org/officeDocument/2006/relationships/tags" Target="../tags/tag222.xml"/></Relationships>
</file>

<file path=ppt/slides/_rels/slide44.xml.rels><?xml version="1.0" encoding="UTF-8" standalone="yes"?>
<Relationships xmlns="http://schemas.openxmlformats.org/package/2006/relationships"><Relationship Id="rId8" Type="http://schemas.openxmlformats.org/officeDocument/2006/relationships/notesSlide" Target="../notesSlides/notesSlide44.xml"/><Relationship Id="rId3" Type="http://schemas.openxmlformats.org/officeDocument/2006/relationships/tags" Target="../tags/tag226.xml"/><Relationship Id="rId7" Type="http://schemas.openxmlformats.org/officeDocument/2006/relationships/slideLayout" Target="../slideLayouts/slideLayout2.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10" Type="http://schemas.openxmlformats.org/officeDocument/2006/relationships/image" Target="../media/image47.emf"/><Relationship Id="rId4" Type="http://schemas.openxmlformats.org/officeDocument/2006/relationships/tags" Target="../tags/tag227.xml"/><Relationship Id="rId9" Type="http://schemas.openxmlformats.org/officeDocument/2006/relationships/image" Target="../media/image46.emf"/></Relationships>
</file>

<file path=ppt/slides/_rels/slide45.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tags" Target="../tags/tag232.xml"/><Relationship Id="rId7" Type="http://schemas.openxmlformats.org/officeDocument/2006/relationships/notesSlide" Target="../notesSlides/notesSlide45.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slideLayout" Target="../slideLayouts/slideLayout2.xml"/><Relationship Id="rId5" Type="http://schemas.openxmlformats.org/officeDocument/2006/relationships/tags" Target="../tags/tag234.xml"/><Relationship Id="rId4" Type="http://schemas.openxmlformats.org/officeDocument/2006/relationships/tags" Target="../tags/tag233.xml"/></Relationships>
</file>

<file path=ppt/slides/_rels/slide4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237.xml"/><Relationship Id="rId7" Type="http://schemas.openxmlformats.org/officeDocument/2006/relationships/notesSlide" Target="../notesSlides/notesSlide46.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slideLayout" Target="../slideLayouts/slideLayout2.xml"/><Relationship Id="rId5" Type="http://schemas.openxmlformats.org/officeDocument/2006/relationships/tags" Target="../tags/tag239.xml"/><Relationship Id="rId4" Type="http://schemas.openxmlformats.org/officeDocument/2006/relationships/tags" Target="../tags/tag238.xml"/></Relationships>
</file>

<file path=ppt/slides/_rels/slide47.xml.rels><?xml version="1.0" encoding="UTF-8" standalone="yes"?>
<Relationships xmlns="http://schemas.openxmlformats.org/package/2006/relationships"><Relationship Id="rId8" Type="http://schemas.openxmlformats.org/officeDocument/2006/relationships/hyperlink" Target="&#928;&#913;&#929;&#927;&#933;&#931;&#921;&#913;&#931;&#917;&#921;&#931;%20&#924;&#921;&#922;&#929;&#927;&#927;&#921;&#922;&#927;&#925;&#927;&#924;&#921;&#922;&#919;&#931;%20&#928;&#913;&#928;&#913;&#919;&#923;&#921;&#913;&#931;%20&#921;&#921;I.ppt#-1,78,&#916;&#953;&#945;&#966;&#940;&#957;&#949;&#953;&#945; 78" TargetMode="External"/><Relationship Id="rId3" Type="http://schemas.openxmlformats.org/officeDocument/2006/relationships/tags" Target="../tags/tag242.xml"/><Relationship Id="rId7" Type="http://schemas.openxmlformats.org/officeDocument/2006/relationships/notesSlide" Target="../notesSlides/notesSlide47.xml"/><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Layout" Target="../slideLayouts/slideLayout2.xml"/><Relationship Id="rId5" Type="http://schemas.openxmlformats.org/officeDocument/2006/relationships/tags" Target="../tags/tag244.xml"/><Relationship Id="rId4" Type="http://schemas.openxmlformats.org/officeDocument/2006/relationships/tags" Target="../tags/tag243.xml"/><Relationship Id="rId9" Type="http://schemas.openxmlformats.org/officeDocument/2006/relationships/image" Target="../media/image49.png"/></Relationships>
</file>

<file path=ppt/slides/_rels/slide4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247.xml"/><Relationship Id="rId7" Type="http://schemas.openxmlformats.org/officeDocument/2006/relationships/notesSlide" Target="../notesSlides/notesSlide48.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Layout" Target="../slideLayouts/slideLayout2.xml"/><Relationship Id="rId5" Type="http://schemas.openxmlformats.org/officeDocument/2006/relationships/tags" Target="../tags/tag249.xml"/><Relationship Id="rId4" Type="http://schemas.openxmlformats.org/officeDocument/2006/relationships/tags" Target="../tags/tag248.xml"/></Relationships>
</file>

<file path=ppt/slides/_rels/slide4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252.xml"/><Relationship Id="rId7" Type="http://schemas.openxmlformats.org/officeDocument/2006/relationships/notesSlide" Target="../notesSlides/notesSlide49.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slideLayout" Target="../slideLayouts/slideLayout2.xml"/><Relationship Id="rId5" Type="http://schemas.openxmlformats.org/officeDocument/2006/relationships/tags" Target="../tags/tag254.xml"/><Relationship Id="rId4" Type="http://schemas.openxmlformats.org/officeDocument/2006/relationships/tags" Target="../tags/tag253.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23.xml"/><Relationship Id="rId18" Type="http://schemas.openxmlformats.org/officeDocument/2006/relationships/slide" Target="slide45.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6.xml"/><Relationship Id="rId17" Type="http://schemas.openxmlformats.org/officeDocument/2006/relationships/slide" Target="slide42.xml"/><Relationship Id="rId2" Type="http://schemas.openxmlformats.org/officeDocument/2006/relationships/tags" Target="../tags/tag19.xml"/><Relationship Id="rId16" Type="http://schemas.openxmlformats.org/officeDocument/2006/relationships/slide" Target="slide35.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5.xml"/><Relationship Id="rId5" Type="http://schemas.openxmlformats.org/officeDocument/2006/relationships/tags" Target="../tags/tag22.xml"/><Relationship Id="rId15" Type="http://schemas.openxmlformats.org/officeDocument/2006/relationships/slide" Target="slide31.xml"/><Relationship Id="rId10" Type="http://schemas.openxmlformats.org/officeDocument/2006/relationships/slide" Target="slide14.xml"/><Relationship Id="rId19" Type="http://schemas.openxmlformats.org/officeDocument/2006/relationships/slide" Target="slide49.xml"/><Relationship Id="rId4" Type="http://schemas.openxmlformats.org/officeDocument/2006/relationships/tags" Target="../tags/tag21.xml"/><Relationship Id="rId9" Type="http://schemas.openxmlformats.org/officeDocument/2006/relationships/slide" Target="slide13.xml"/><Relationship Id="rId14" Type="http://schemas.openxmlformats.org/officeDocument/2006/relationships/slide" Target="slide24.xml"/></Relationships>
</file>

<file path=ppt/slides/_rels/slide50.xml.rels><?xml version="1.0" encoding="UTF-8" standalone="yes"?>
<Relationships xmlns="http://schemas.openxmlformats.org/package/2006/relationships"><Relationship Id="rId3" Type="http://schemas.openxmlformats.org/officeDocument/2006/relationships/tags" Target="../tags/tag257.xml"/><Relationship Id="rId7" Type="http://schemas.openxmlformats.org/officeDocument/2006/relationships/notesSlide" Target="../notesSlides/notesSlide50.xml"/><Relationship Id="rId2" Type="http://schemas.openxmlformats.org/officeDocument/2006/relationships/tags" Target="../tags/tag256.xml"/><Relationship Id="rId1" Type="http://schemas.openxmlformats.org/officeDocument/2006/relationships/tags" Target="../tags/tag255.xml"/><Relationship Id="rId6" Type="http://schemas.openxmlformats.org/officeDocument/2006/relationships/slideLayout" Target="../slideLayouts/slideLayout2.xml"/><Relationship Id="rId5" Type="http://schemas.openxmlformats.org/officeDocument/2006/relationships/tags" Target="../tags/tag259.xml"/><Relationship Id="rId4" Type="http://schemas.openxmlformats.org/officeDocument/2006/relationships/tags" Target="../tags/tag258.xml"/></Relationships>
</file>

<file path=ppt/slides/_rels/slide51.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notesSlide" Target="../notesSlides/notesSlide51.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slideLayout" Target="../slideLayouts/slideLayout2.xml"/><Relationship Id="rId5" Type="http://schemas.openxmlformats.org/officeDocument/2006/relationships/tags" Target="../tags/tag264.xml"/><Relationship Id="rId4" Type="http://schemas.openxmlformats.org/officeDocument/2006/relationships/tags" Target="../tags/tag263.xml"/></Relationships>
</file>

<file path=ppt/slides/_rels/slide52.xml.rels><?xml version="1.0" encoding="UTF-8" standalone="yes"?>
<Relationships xmlns="http://schemas.openxmlformats.org/package/2006/relationships"><Relationship Id="rId3" Type="http://schemas.openxmlformats.org/officeDocument/2006/relationships/tags" Target="../tags/tag267.xml"/><Relationship Id="rId7" Type="http://schemas.openxmlformats.org/officeDocument/2006/relationships/notesSlide" Target="../notesSlides/notesSlide52.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slideLayout" Target="../slideLayouts/slideLayout2.xml"/><Relationship Id="rId5" Type="http://schemas.openxmlformats.org/officeDocument/2006/relationships/tags" Target="../tags/tag269.xml"/><Relationship Id="rId4" Type="http://schemas.openxmlformats.org/officeDocument/2006/relationships/tags" Target="../tags/tag268.xml"/></Relationships>
</file>

<file path=ppt/slides/_rels/slide5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notesSlide" Target="../notesSlides/notesSlide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Layout" Target="../slideLayouts/slideLayout2.xml"/><Relationship Id="rId5" Type="http://schemas.openxmlformats.org/officeDocument/2006/relationships/tags" Target="../tags/tag32.xml"/><Relationship Id="rId4" Type="http://schemas.openxmlformats.org/officeDocument/2006/relationships/tags" Target="../tags/tag31.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5.wmf"/><Relationship Id="rId2" Type="http://schemas.openxmlformats.org/officeDocument/2006/relationships/tags" Target="../tags/tag33.xml"/><Relationship Id="rId1" Type="http://schemas.openxmlformats.org/officeDocument/2006/relationships/vmlDrawing" Target="../drawings/vmlDrawing1.vml"/><Relationship Id="rId6" Type="http://schemas.openxmlformats.org/officeDocument/2006/relationships/tags" Target="../tags/tag37.xml"/><Relationship Id="rId11" Type="http://schemas.openxmlformats.org/officeDocument/2006/relationships/oleObject" Target="../embeddings/oleObject2.bin"/><Relationship Id="rId5" Type="http://schemas.openxmlformats.org/officeDocument/2006/relationships/tags" Target="../tags/tag36.xml"/><Relationship Id="rId10" Type="http://schemas.openxmlformats.org/officeDocument/2006/relationships/image" Target="../media/image4.wmf"/><Relationship Id="rId4" Type="http://schemas.openxmlformats.org/officeDocument/2006/relationships/tags" Target="../tags/tag35.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oleObject" Target="../embeddings/oleObject5.bin"/><Relationship Id="rId3" Type="http://schemas.openxmlformats.org/officeDocument/2006/relationships/tags" Target="../tags/tag39.xml"/><Relationship Id="rId7" Type="http://schemas.openxmlformats.org/officeDocument/2006/relationships/slideLayout" Target="../slideLayouts/slideLayout2.xml"/><Relationship Id="rId12" Type="http://schemas.openxmlformats.org/officeDocument/2006/relationships/image" Target="../media/image7.wmf"/><Relationship Id="rId17" Type="http://schemas.openxmlformats.org/officeDocument/2006/relationships/image" Target="../media/image10.emf"/><Relationship Id="rId2" Type="http://schemas.openxmlformats.org/officeDocument/2006/relationships/tags" Target="../tags/tag38.xml"/><Relationship Id="rId16" Type="http://schemas.openxmlformats.org/officeDocument/2006/relationships/image" Target="../media/image9.wmf"/><Relationship Id="rId1" Type="http://schemas.openxmlformats.org/officeDocument/2006/relationships/vmlDrawing" Target="../drawings/vmlDrawing2.vml"/><Relationship Id="rId6" Type="http://schemas.openxmlformats.org/officeDocument/2006/relationships/tags" Target="../tags/tag42.xml"/><Relationship Id="rId11" Type="http://schemas.openxmlformats.org/officeDocument/2006/relationships/oleObject" Target="../embeddings/oleObject4.bin"/><Relationship Id="rId5" Type="http://schemas.openxmlformats.org/officeDocument/2006/relationships/tags" Target="../tags/tag41.xml"/><Relationship Id="rId15" Type="http://schemas.openxmlformats.org/officeDocument/2006/relationships/oleObject" Target="../embeddings/oleObject6.bin"/><Relationship Id="rId10" Type="http://schemas.openxmlformats.org/officeDocument/2006/relationships/image" Target="../media/image6.wmf"/><Relationship Id="rId4" Type="http://schemas.openxmlformats.org/officeDocument/2006/relationships/tags" Target="../tags/tag40.xml"/><Relationship Id="rId9" Type="http://schemas.openxmlformats.org/officeDocument/2006/relationships/oleObject" Target="../embeddings/oleObject3.bin"/><Relationship Id="rId1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normAutofit/>
          </a:bodyPr>
          <a:lstStyle/>
          <a:p>
            <a:r>
              <a:rPr lang="el-GR" dirty="0" smtClean="0"/>
              <a:t>Μικροοικονομική</a:t>
            </a:r>
            <a:r>
              <a:rPr lang="el-GR" smtClean="0"/>
              <a:t>                             Θεωρία και Πολιτική</a:t>
            </a:r>
            <a:r>
              <a:rPr lang="en-US" dirty="0" smtClean="0"/>
              <a:t>             </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l-GR" sz="2800" b="1" dirty="0" smtClean="0"/>
              <a:t>3:</a:t>
            </a:r>
            <a:r>
              <a:rPr lang="en-US" sz="2800" dirty="0" smtClean="0"/>
              <a:t> </a:t>
            </a:r>
            <a:r>
              <a:rPr lang="el-GR" sz="2800" dirty="0" smtClean="0"/>
              <a:t>Ελαστικότητα Ζήτησης.</a:t>
            </a:r>
          </a:p>
          <a:p>
            <a:r>
              <a:rPr lang="el-GR" sz="1600" b="1" dirty="0"/>
              <a:t>Διαλέξεις </a:t>
            </a:r>
            <a:r>
              <a:rPr lang="en-US" sz="1600" b="1" dirty="0" smtClean="0"/>
              <a:t>4</a:t>
            </a:r>
            <a:r>
              <a:rPr lang="el-GR" sz="1600" b="1" dirty="0" smtClean="0"/>
              <a:t> </a:t>
            </a:r>
            <a:r>
              <a:rPr lang="el-GR" sz="1600" b="1" dirty="0"/>
              <a:t>έως </a:t>
            </a:r>
            <a:r>
              <a:rPr lang="en-US" sz="1600" b="1" smtClean="0"/>
              <a:t>5</a:t>
            </a:r>
            <a:r>
              <a:rPr lang="el-GR" sz="1600" b="1" smtClean="0"/>
              <a:t>.</a:t>
            </a:r>
            <a:endParaRPr lang="en-US" sz="1200" b="1"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Γεώργιος Θεοδοσίου</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Αναπληρωτής Καθηγητής</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Οι προσδιοριστικοί παράγοντες του ύψους της ελαστικότητας ως προς την τιμή ενός αγαθού.</a:t>
            </a:r>
            <a:endParaRPr lang="en-US" sz="1800" b="0" dirty="0"/>
          </a:p>
        </p:txBody>
      </p:sp>
      <p:sp>
        <p:nvSpPr>
          <p:cNvPr id="9" name="Θέση περιεχομένου 8"/>
          <p:cNvSpPr>
            <a:spLocks noGrp="1"/>
          </p:cNvSpPr>
          <p:nvPr>
            <p:ph idx="1"/>
            <p:custDataLst>
              <p:tags r:id="rId3"/>
            </p:custDataLst>
          </p:nvPr>
        </p:nvSpPr>
        <p:spPr>
          <a:xfrm>
            <a:off x="194722" y="1555572"/>
            <a:ext cx="8841327" cy="4513336"/>
          </a:xfrm>
        </p:spPr>
        <p:txBody>
          <a:bodyPr>
            <a:noAutofit/>
          </a:bodyPr>
          <a:lstStyle/>
          <a:p>
            <a:pPr marL="457200" indent="-457200">
              <a:buAutoNum type="arabicPeriod"/>
            </a:pPr>
            <a:r>
              <a:rPr lang="el-GR" sz="2000" b="1" dirty="0" smtClean="0">
                <a:solidFill>
                  <a:srgbClr val="0000FF"/>
                </a:solidFill>
              </a:rPr>
              <a:t>Η </a:t>
            </a:r>
            <a:r>
              <a:rPr lang="el-GR" sz="2000" b="1" dirty="0">
                <a:solidFill>
                  <a:srgbClr val="0000FF"/>
                </a:solidFill>
              </a:rPr>
              <a:t>δαπάνη για του αγαθό. </a:t>
            </a:r>
            <a:r>
              <a:rPr lang="el-GR" sz="2000" dirty="0"/>
              <a:t>Όσο μεγαλύτερο είναι το % της δαπάνης  για τη </a:t>
            </a:r>
            <a:r>
              <a:rPr lang="el-GR" sz="2000" dirty="0" smtClean="0"/>
              <a:t>κατανάλωση </a:t>
            </a:r>
            <a:r>
              <a:rPr lang="el-GR" sz="2000" dirty="0"/>
              <a:t>του προϊόντος  σε σχέση με το εισόδημα ,  τόσο μεγαλύτερη είναι η Ελαστικότητα </a:t>
            </a:r>
            <a:r>
              <a:rPr lang="el-GR" sz="2000" dirty="0" smtClean="0"/>
              <a:t>ζήτησης.</a:t>
            </a:r>
          </a:p>
          <a:p>
            <a:pPr marL="457200" indent="-457200">
              <a:buAutoNum type="arabicPeriod"/>
            </a:pPr>
            <a:r>
              <a:rPr lang="el-GR" sz="2000" b="1" dirty="0" smtClean="0">
                <a:solidFill>
                  <a:srgbClr val="0000FF"/>
                </a:solidFill>
              </a:rPr>
              <a:t>Η </a:t>
            </a:r>
            <a:r>
              <a:rPr lang="el-GR" sz="2000" b="1" dirty="0">
                <a:solidFill>
                  <a:srgbClr val="0000FF"/>
                </a:solidFill>
              </a:rPr>
              <a:t>ελαστικότητα εξαρτάται από το χρονικό πλαίσιο ανάλυσης.</a:t>
            </a:r>
            <a:r>
              <a:rPr lang="el-GR" sz="2000" dirty="0"/>
              <a:t> Μερικές φορές μπορεί να πάρει αρκετό χρόνο στους καταναλωτές να ανταποκριθούν πλήρως στην αλλαγή της τιμής. Έτσι, μακροπρόθεσμα η ελαστικότητα ζήτησης μπορεί να είναι μεγαλύτερη από ότι βραχυπρόθεσμα. Ο λόγος για τον οποίο συμβαίνει αυτό είναι ότι συνήθως απαιτείται κάποιο χρονικό διάστημα μέχρι οι </a:t>
            </a:r>
            <a:r>
              <a:rPr lang="el-GR" sz="2000" dirty="0" smtClean="0"/>
              <a:t>καταναλωτές </a:t>
            </a:r>
            <a:r>
              <a:rPr lang="el-GR" sz="2000" dirty="0"/>
              <a:t>να πληροφορηθούν τη διαθεσιμότητα των υποκατάστατων και να προσαρμόσουν τις αγορές τους προς τη μεταβολή της τιμής</a:t>
            </a:r>
            <a:r>
              <a:rPr lang="el-GR" sz="2000" dirty="0" smtClean="0"/>
              <a:t>.</a:t>
            </a:r>
          </a:p>
          <a:p>
            <a:pPr marL="457200" indent="-457200">
              <a:buAutoNum type="arabicPeriod"/>
            </a:pPr>
            <a:r>
              <a:rPr lang="el-GR" sz="2000" b="1" dirty="0" smtClean="0">
                <a:solidFill>
                  <a:srgbClr val="0000FF"/>
                </a:solidFill>
              </a:rPr>
              <a:t>Οι </a:t>
            </a:r>
            <a:r>
              <a:rPr lang="el-GR" sz="2000" b="1" dirty="0">
                <a:solidFill>
                  <a:srgbClr val="0000FF"/>
                </a:solidFill>
              </a:rPr>
              <a:t>δυνατότητες χρήσης ενός προϊόντος.  </a:t>
            </a:r>
            <a:r>
              <a:rPr lang="el-GR" sz="2000" dirty="0"/>
              <a:t>Αγαθά με πολλές χρήσεις  έχουν μεγαλύτερη ελαστικότητα  από αυτά που έχουν λίγες χρήσεις</a:t>
            </a:r>
            <a:r>
              <a:rPr lang="el-GR" sz="2000" dirty="0" smtClean="0"/>
              <a:t>.</a:t>
            </a:r>
            <a:endParaRPr lang="el-GR" sz="2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396110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0" y="260648"/>
            <a:ext cx="9036050" cy="940966"/>
          </a:xfrm>
        </p:spPr>
        <p:txBody>
          <a:bodyPr>
            <a:noAutofit/>
          </a:bodyPr>
          <a:lstStyle/>
          <a:p>
            <a:r>
              <a:rPr lang="el-GR" sz="3200" dirty="0"/>
              <a:t>Οι προσδιοριστικοί παράγοντες του ύψους της ελαστικότητας ως προς την τιμή ενός αγαθού.</a:t>
            </a:r>
            <a:endParaRPr lang="en-US" sz="1800" b="0" dirty="0"/>
          </a:p>
        </p:txBody>
      </p:sp>
      <p:sp>
        <p:nvSpPr>
          <p:cNvPr id="9" name="Θέση περιεχομένου 8"/>
          <p:cNvSpPr>
            <a:spLocks noGrp="1"/>
          </p:cNvSpPr>
          <p:nvPr>
            <p:ph idx="1"/>
            <p:custDataLst>
              <p:tags r:id="rId3"/>
            </p:custDataLst>
          </p:nvPr>
        </p:nvSpPr>
        <p:spPr>
          <a:xfrm>
            <a:off x="194723" y="1340768"/>
            <a:ext cx="8841327" cy="4513336"/>
          </a:xfrm>
        </p:spPr>
        <p:txBody>
          <a:bodyPr>
            <a:noAutofit/>
          </a:bodyPr>
          <a:lstStyle/>
          <a:p>
            <a:pPr marL="457200" indent="-457200">
              <a:buAutoNum type="arabicPeriod" startAt="4"/>
            </a:pPr>
            <a:r>
              <a:rPr lang="el-GR" sz="2000" b="1" dirty="0" smtClean="0">
                <a:solidFill>
                  <a:srgbClr val="0000FF"/>
                </a:solidFill>
              </a:rPr>
              <a:t>Ο </a:t>
            </a:r>
            <a:r>
              <a:rPr lang="el-GR" sz="2000" b="1" dirty="0">
                <a:solidFill>
                  <a:srgbClr val="0000FF"/>
                </a:solidFill>
              </a:rPr>
              <a:t>αριθμός των υποκατάστατων.  </a:t>
            </a:r>
            <a:r>
              <a:rPr lang="el-GR" sz="2000" dirty="0"/>
              <a:t>Όσο αυξάνεται ο αριθμός των υποκατάστατων , και κυρίως των στενών, τόσο υψηλότερος είναι και ο βαθμός ελαστικότητα. Αν οι καταναλωτές θεωρήσουν ότι τα αυτοκίνητα Alfa Romeo είναι στενά υποκατάστατα των BMW, τότε αν η τιμή των BMW ανέβει , πολλοί καταναλωτές θα προτιμήσουν Alfa Romeo . Έτσι η ελαστικότητα ζήτησης για BMW </a:t>
            </a:r>
            <a:r>
              <a:rPr lang="el-GR" sz="2000" dirty="0" smtClean="0"/>
              <a:t>είναι </a:t>
            </a:r>
            <a:r>
              <a:rPr lang="el-GR" sz="2000" dirty="0"/>
              <a:t>αρκετά ανελαστική. </a:t>
            </a:r>
            <a:endParaRPr lang="el-GR" sz="2000" dirty="0" smtClean="0"/>
          </a:p>
          <a:p>
            <a:pPr marL="457200" indent="-457200">
              <a:buAutoNum type="arabicPeriod" startAt="4"/>
            </a:pPr>
            <a:r>
              <a:rPr lang="el-GR" sz="2000" b="1" dirty="0" smtClean="0">
                <a:solidFill>
                  <a:srgbClr val="0000FF"/>
                </a:solidFill>
              </a:rPr>
              <a:t>Ύψος </a:t>
            </a:r>
            <a:r>
              <a:rPr lang="el-GR" sz="2000" b="1" dirty="0">
                <a:solidFill>
                  <a:srgbClr val="0000FF"/>
                </a:solidFill>
              </a:rPr>
              <a:t>της τιμής. </a:t>
            </a:r>
            <a:r>
              <a:rPr lang="el-GR" sz="2000" dirty="0"/>
              <a:t>Σε περίπτωση που η τιμή βρίσκεται στο πλησίον του ανώτερου σημείου της καμπύλης ζήτησης , η ελαστικότητα είναι μεγαλύτερη. Ισχύει και το αντίθετο. </a:t>
            </a:r>
            <a:endParaRPr lang="el-GR" sz="2000" dirty="0" smtClean="0"/>
          </a:p>
          <a:p>
            <a:pPr marL="457200" indent="-457200">
              <a:buAutoNum type="arabicPeriod" startAt="4"/>
            </a:pPr>
            <a:r>
              <a:rPr lang="el-GR" sz="2000" b="1" dirty="0" smtClean="0">
                <a:solidFill>
                  <a:srgbClr val="0000FF"/>
                </a:solidFill>
              </a:rPr>
              <a:t>Γενικά </a:t>
            </a:r>
            <a:r>
              <a:rPr lang="el-GR" sz="2000" b="1" dirty="0">
                <a:solidFill>
                  <a:srgbClr val="0000FF"/>
                </a:solidFill>
              </a:rPr>
              <a:t>όσο πιο στενά έχει δοθεί ο ορισμός ενός εμπορεύματος </a:t>
            </a:r>
            <a:r>
              <a:rPr lang="el-GR" sz="2000" dirty="0"/>
              <a:t>τόσο μεγαλύτερη είναι η ελαστικότητα ζήτησης του ως προς την τιμή επειδή θα είναι μεγαλύτερος ο αριθμός των υποκατάστατων. Για παράδειγμα, η ελαστικότητα της Coca-Cola ως προς την τιμή είναι πολύ μεγαλύτερη από την ελαστικότητα  ζήτησης γενικά των αναψυκτικών και ακόμα μεγαλύτερη από την ελαστικότητα ζήτησης όλων των μη οινοπνευματωδών ποτών.</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1718028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260648"/>
            <a:ext cx="8229600" cy="940966"/>
          </a:xfrm>
        </p:spPr>
        <p:txBody>
          <a:bodyPr>
            <a:noAutofit/>
          </a:bodyPr>
          <a:lstStyle/>
          <a:p>
            <a:r>
              <a:rPr lang="el-GR" sz="4000" dirty="0"/>
              <a:t>Ελαστική Ζήτηση.</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graphicFrame>
        <p:nvGraphicFramePr>
          <p:cNvPr id="7" name="Object 1"/>
          <p:cNvGraphicFramePr>
            <a:graphicFrameLocks noChangeAspect="1"/>
          </p:cNvGraphicFramePr>
          <p:nvPr>
            <p:extLst>
              <p:ext uri="{D42A27DB-BD31-4B8C-83A1-F6EECF244321}">
                <p14:modId xmlns:p14="http://schemas.microsoft.com/office/powerpoint/2010/main" val="2455992911"/>
              </p:ext>
            </p:extLst>
          </p:nvPr>
        </p:nvGraphicFramePr>
        <p:xfrm>
          <a:off x="5401929" y="1042132"/>
          <a:ext cx="3563937" cy="2736850"/>
        </p:xfrm>
        <a:graphic>
          <a:graphicData uri="http://schemas.openxmlformats.org/presentationml/2006/ole">
            <mc:AlternateContent xmlns:mc="http://schemas.openxmlformats.org/markup-compatibility/2006">
              <mc:Choice xmlns:v="urn:schemas-microsoft-com:vml" Requires="v">
                <p:oleObj spid="_x0000_s6224" r:id="rId12" imgW="3942462" imgH="3847253" progId="Visio.Drawing.11">
                  <p:embed/>
                </p:oleObj>
              </mc:Choice>
              <mc:Fallback>
                <p:oleObj r:id="rId12" imgW="3942462" imgH="3847253"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01929" y="1042132"/>
                        <a:ext cx="35639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5"/>
          <p:cNvSpPr>
            <a:spLocks noChangeArrowheads="1"/>
          </p:cNvSpPr>
          <p:nvPr>
            <p:custDataLst>
              <p:tags r:id="rId6"/>
            </p:custDataLst>
          </p:nvPr>
        </p:nvSpPr>
        <p:spPr bwMode="auto">
          <a:xfrm>
            <a:off x="178134" y="1201614"/>
            <a:ext cx="47879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a:lnSpc>
                <a:spcPct val="150000"/>
              </a:lnSpc>
              <a:spcBef>
                <a:spcPct val="0"/>
              </a:spcBef>
              <a:buClrTx/>
              <a:buSzTx/>
              <a:buFontTx/>
              <a:buNone/>
            </a:pPr>
            <a:r>
              <a:rPr lang="el-GR" altLang="el-GR" sz="1600" b="1" dirty="0">
                <a:solidFill>
                  <a:srgbClr val="0000FF"/>
                </a:solidFill>
                <a:latin typeface="Calibri" panose="020F0502020204030204" pitchFamily="34" charset="0"/>
              </a:rPr>
              <a:t>Σημείο Α</a:t>
            </a:r>
            <a:r>
              <a:rPr lang="el-GR" altLang="el-GR" sz="1600" dirty="0">
                <a:solidFill>
                  <a:srgbClr val="0000FF"/>
                </a:solidFill>
                <a:latin typeface="Calibri" panose="020F0502020204030204" pitchFamily="34" charset="0"/>
              </a:rPr>
              <a:t>:</a:t>
            </a:r>
            <a:r>
              <a:rPr lang="el-GR" altLang="el-GR" sz="1600" dirty="0">
                <a:latin typeface="Calibri" panose="020F0502020204030204" pitchFamily="34" charset="0"/>
              </a:rPr>
              <a:t> Η ζητούμενη ποσότητα είναι </a:t>
            </a:r>
            <a:r>
              <a:rPr lang="en-US" altLang="el-GR" sz="1600" dirty="0">
                <a:latin typeface="Calibri" panose="020F0502020204030204" pitchFamily="34" charset="0"/>
              </a:rPr>
              <a:t>Q</a:t>
            </a:r>
            <a:r>
              <a:rPr lang="el-GR" altLang="el-GR" sz="1600" baseline="-30000" dirty="0">
                <a:latin typeface="Calibri" panose="020F0502020204030204" pitchFamily="34" charset="0"/>
              </a:rPr>
              <a:t>1 </a:t>
            </a:r>
            <a:r>
              <a:rPr lang="el-GR" altLang="el-GR" sz="1600" dirty="0">
                <a:latin typeface="Calibri" panose="020F0502020204030204" pitchFamily="34" charset="0"/>
              </a:rPr>
              <a:t>και η τιμή Ρ</a:t>
            </a:r>
            <a:r>
              <a:rPr lang="el-GR" altLang="el-GR" sz="1600" baseline="-30000" dirty="0">
                <a:latin typeface="Calibri" panose="020F0502020204030204" pitchFamily="34" charset="0"/>
              </a:rPr>
              <a:t>1. </a:t>
            </a:r>
            <a:endParaRPr lang="el-GR" altLang="el-GR" sz="1600" dirty="0">
              <a:latin typeface="Calibri" panose="020F0502020204030204" pitchFamily="34" charset="0"/>
            </a:endParaRPr>
          </a:p>
          <a:p>
            <a:pPr>
              <a:lnSpc>
                <a:spcPct val="150000"/>
              </a:lnSpc>
              <a:spcBef>
                <a:spcPct val="0"/>
              </a:spcBef>
              <a:buClrTx/>
              <a:buSzTx/>
              <a:buFontTx/>
              <a:buNone/>
            </a:pPr>
            <a:r>
              <a:rPr lang="el-GR" altLang="el-GR" sz="1600" dirty="0">
                <a:latin typeface="Calibri" panose="020F0502020204030204" pitchFamily="34" charset="0"/>
              </a:rPr>
              <a:t>Η συνολική δαπάνη είναι ίση με το εμβαδόν 0 </a:t>
            </a:r>
            <a:r>
              <a:rPr lang="en-US" altLang="el-GR" sz="1600" dirty="0">
                <a:latin typeface="Calibri" panose="020F0502020204030204" pitchFamily="34" charset="0"/>
              </a:rPr>
              <a:t>Q</a:t>
            </a:r>
            <a:r>
              <a:rPr lang="el-GR" altLang="el-GR" sz="1600" baseline="-30000" dirty="0">
                <a:latin typeface="Calibri" panose="020F0502020204030204" pitchFamily="34" charset="0"/>
              </a:rPr>
              <a:t>1 </a:t>
            </a:r>
            <a:r>
              <a:rPr lang="el-GR" altLang="el-GR" sz="1600" dirty="0">
                <a:latin typeface="Calibri" panose="020F0502020204030204" pitchFamily="34" charset="0"/>
              </a:rPr>
              <a:t>Α Ρ</a:t>
            </a:r>
            <a:r>
              <a:rPr lang="el-GR" altLang="el-GR" sz="1600" baseline="-30000" dirty="0">
                <a:latin typeface="Calibri" panose="020F0502020204030204" pitchFamily="34" charset="0"/>
              </a:rPr>
              <a:t>1.           </a:t>
            </a:r>
            <a:r>
              <a:rPr lang="el-GR" altLang="el-GR" sz="1600" dirty="0">
                <a:latin typeface="Calibri" panose="020F0502020204030204" pitchFamily="34" charset="0"/>
              </a:rPr>
              <a:t>                                                  </a:t>
            </a:r>
          </a:p>
          <a:p>
            <a:pPr>
              <a:lnSpc>
                <a:spcPct val="150000"/>
              </a:lnSpc>
              <a:spcBef>
                <a:spcPct val="0"/>
              </a:spcBef>
              <a:buClrTx/>
              <a:buSzTx/>
              <a:buFontTx/>
              <a:buNone/>
            </a:pPr>
            <a:r>
              <a:rPr lang="el-GR" altLang="el-GR" sz="1600" b="1" dirty="0">
                <a:solidFill>
                  <a:srgbClr val="0000FF"/>
                </a:solidFill>
                <a:latin typeface="Calibri" panose="020F0502020204030204" pitchFamily="34" charset="0"/>
              </a:rPr>
              <a:t>Σημείο Β</a:t>
            </a:r>
            <a:r>
              <a:rPr lang="el-GR" altLang="el-GR" sz="1600" dirty="0">
                <a:latin typeface="Calibri" panose="020F0502020204030204" pitchFamily="34" charset="0"/>
              </a:rPr>
              <a:t>:</a:t>
            </a:r>
            <a:r>
              <a:rPr lang="el-GR" altLang="el-GR" sz="1600" baseline="-30000" dirty="0">
                <a:latin typeface="Calibri" panose="020F0502020204030204" pitchFamily="34" charset="0"/>
              </a:rPr>
              <a:t>. </a:t>
            </a:r>
            <a:r>
              <a:rPr lang="el-GR" altLang="el-GR" sz="1600" dirty="0">
                <a:latin typeface="Calibri" panose="020F0502020204030204" pitchFamily="34" charset="0"/>
              </a:rPr>
              <a:t>Η συνολική δαπάνη είναι ίση με το εμβαδόν 0 </a:t>
            </a:r>
            <a:r>
              <a:rPr lang="en-US" altLang="el-GR" sz="1600" dirty="0">
                <a:latin typeface="Calibri" panose="020F0502020204030204" pitchFamily="34" charset="0"/>
              </a:rPr>
              <a:t>Q</a:t>
            </a:r>
            <a:r>
              <a:rPr lang="el-GR" altLang="el-GR" sz="1600" baseline="-30000" dirty="0">
                <a:latin typeface="Calibri" panose="020F0502020204030204" pitchFamily="34" charset="0"/>
              </a:rPr>
              <a:t>2 </a:t>
            </a:r>
            <a:r>
              <a:rPr lang="el-GR" altLang="el-GR" sz="1600" dirty="0">
                <a:latin typeface="Calibri" panose="020F0502020204030204" pitchFamily="34" charset="0"/>
              </a:rPr>
              <a:t>Β Ρ</a:t>
            </a:r>
            <a:r>
              <a:rPr lang="el-GR" altLang="el-GR" sz="1600" baseline="-30000" dirty="0">
                <a:latin typeface="Calibri" panose="020F0502020204030204" pitchFamily="34" charset="0"/>
              </a:rPr>
              <a:t>2.</a:t>
            </a:r>
            <a:endParaRPr lang="el-GR" altLang="el-GR" sz="1600" dirty="0">
              <a:latin typeface="Calibri" panose="020F0502020204030204" pitchFamily="34" charset="0"/>
            </a:endParaRPr>
          </a:p>
        </p:txBody>
      </p:sp>
      <p:sp>
        <p:nvSpPr>
          <p:cNvPr id="11" name="9 - Δεξιό άγκιστρο" descr="[DECORATIVE]"/>
          <p:cNvSpPr/>
          <p:nvPr/>
        </p:nvSpPr>
        <p:spPr>
          <a:xfrm>
            <a:off x="4788694" y="1154838"/>
            <a:ext cx="576262" cy="15843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srgbClr val="0000FF"/>
              </a:solidFill>
            </a:endParaRPr>
          </a:p>
        </p:txBody>
      </p:sp>
      <p:sp>
        <p:nvSpPr>
          <p:cNvPr id="12" name="10 - Ορθογώνιο"/>
          <p:cNvSpPr>
            <a:spLocks noChangeArrowheads="1"/>
          </p:cNvSpPr>
          <p:nvPr>
            <p:custDataLst>
              <p:tags r:id="rId7"/>
            </p:custDataLst>
          </p:nvPr>
        </p:nvSpPr>
        <p:spPr bwMode="auto">
          <a:xfrm>
            <a:off x="251618" y="2818427"/>
            <a:ext cx="51133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eaLnBrk="1" hangingPunct="1">
              <a:lnSpc>
                <a:spcPct val="150000"/>
              </a:lnSpc>
              <a:spcBef>
                <a:spcPct val="0"/>
              </a:spcBef>
              <a:buClrTx/>
              <a:buSzTx/>
              <a:buFontTx/>
              <a:buNone/>
            </a:pPr>
            <a:r>
              <a:rPr lang="el-GR" altLang="el-GR" sz="1600" b="1" dirty="0">
                <a:latin typeface="Calibri" panose="020F0502020204030204" pitchFamily="34" charset="0"/>
              </a:rPr>
              <a:t>Οι κινούμενοι μεταξύ Α και Β μείωσαν μεν  η δαπάνη κατά </a:t>
            </a:r>
            <a:r>
              <a:rPr lang="en-US" altLang="el-GR" sz="1600" b="1" dirty="0">
                <a:latin typeface="Calibri" panose="020F0502020204030204" pitchFamily="34" charset="0"/>
              </a:rPr>
              <a:t>P </a:t>
            </a:r>
            <a:r>
              <a:rPr lang="el-GR" altLang="el-GR" sz="1600" b="1" baseline="-25000" dirty="0">
                <a:latin typeface="Calibri" panose="020F0502020204030204" pitchFamily="34" charset="0"/>
              </a:rPr>
              <a:t>2</a:t>
            </a:r>
            <a:r>
              <a:rPr lang="en-US" altLang="el-GR" sz="1600" b="1" dirty="0">
                <a:latin typeface="Calibri" panose="020F0502020204030204" pitchFamily="34" charset="0"/>
              </a:rPr>
              <a:t>NAP</a:t>
            </a:r>
            <a:r>
              <a:rPr lang="el-GR" altLang="el-GR" sz="1600" b="1" baseline="-25000" dirty="0">
                <a:latin typeface="Calibri" panose="020F0502020204030204" pitchFamily="34" charset="0"/>
              </a:rPr>
              <a:t>1</a:t>
            </a:r>
            <a:r>
              <a:rPr lang="el-GR" altLang="el-GR" sz="1600" b="1" dirty="0">
                <a:latin typeface="Calibri" panose="020F0502020204030204" pitchFamily="34" charset="0"/>
              </a:rPr>
              <a:t> αλλά αύξησαν τη ζητούμενη ποσότητα  κατά </a:t>
            </a:r>
            <a:r>
              <a:rPr lang="en-US" altLang="el-GR" sz="1600" b="1" dirty="0">
                <a:latin typeface="Calibri" panose="020F0502020204030204" pitchFamily="34" charset="0"/>
              </a:rPr>
              <a:t>Q </a:t>
            </a:r>
            <a:r>
              <a:rPr lang="el-GR" altLang="el-GR" sz="1600" b="1" baseline="-25000" dirty="0">
                <a:latin typeface="Calibri" panose="020F0502020204030204" pitchFamily="34" charset="0"/>
              </a:rPr>
              <a:t>1</a:t>
            </a:r>
            <a:r>
              <a:rPr lang="en-US" altLang="el-GR" sz="1600" b="1" dirty="0">
                <a:latin typeface="Calibri" panose="020F0502020204030204" pitchFamily="34" charset="0"/>
              </a:rPr>
              <a:t>Q </a:t>
            </a:r>
            <a:r>
              <a:rPr lang="el-GR" altLang="el-GR" sz="1600" b="1" baseline="-25000" dirty="0">
                <a:latin typeface="Calibri" panose="020F0502020204030204" pitchFamily="34" charset="0"/>
              </a:rPr>
              <a:t>2</a:t>
            </a:r>
            <a:r>
              <a:rPr lang="en-US" altLang="el-GR" sz="1600" b="1" dirty="0">
                <a:latin typeface="Calibri" panose="020F0502020204030204" pitchFamily="34" charset="0"/>
              </a:rPr>
              <a:t>BN</a:t>
            </a:r>
            <a:r>
              <a:rPr lang="el-GR" altLang="el-GR" sz="1600" b="1" dirty="0">
                <a:latin typeface="Calibri" panose="020F0502020204030204" pitchFamily="34" charset="0"/>
              </a:rPr>
              <a:t>.</a:t>
            </a:r>
          </a:p>
        </p:txBody>
      </p:sp>
      <p:sp>
        <p:nvSpPr>
          <p:cNvPr id="13" name="12 - Ορθογώνιο"/>
          <p:cNvSpPr>
            <a:spLocks noChangeArrowheads="1"/>
          </p:cNvSpPr>
          <p:nvPr>
            <p:custDataLst>
              <p:tags r:id="rId8"/>
            </p:custDataLst>
          </p:nvPr>
        </p:nvSpPr>
        <p:spPr bwMode="auto">
          <a:xfrm>
            <a:off x="131763" y="4122102"/>
            <a:ext cx="514826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eaLnBrk="1" hangingPunct="1">
              <a:lnSpc>
                <a:spcPct val="150000"/>
              </a:lnSpc>
              <a:spcBef>
                <a:spcPct val="0"/>
              </a:spcBef>
              <a:buClrTx/>
              <a:buSzTx/>
              <a:buFontTx/>
              <a:buNone/>
            </a:pPr>
            <a:r>
              <a:rPr lang="el-GR" altLang="el-GR" sz="1600" dirty="0">
                <a:latin typeface="Calibri" panose="020F0502020204030204" pitchFamily="34" charset="0"/>
              </a:rPr>
              <a:t>Όταν η τιμή μειώνεται από το Κ μέχρι το σημείο Μ (</a:t>
            </a:r>
            <a:r>
              <a:rPr lang="en-US" altLang="el-GR" sz="1600" dirty="0">
                <a:latin typeface="Calibri" panose="020F0502020204030204" pitchFamily="34" charset="0"/>
              </a:rPr>
              <a:t>e</a:t>
            </a:r>
            <a:r>
              <a:rPr lang="el-GR" altLang="el-GR" sz="1600" dirty="0">
                <a:latin typeface="Calibri" panose="020F0502020204030204" pitchFamily="34" charset="0"/>
              </a:rPr>
              <a:t>&gt;1)</a:t>
            </a:r>
          </a:p>
          <a:p>
            <a:pPr eaLnBrk="1" hangingPunct="1">
              <a:lnSpc>
                <a:spcPct val="150000"/>
              </a:lnSpc>
              <a:spcBef>
                <a:spcPct val="0"/>
              </a:spcBef>
              <a:buClrTx/>
              <a:buSzTx/>
              <a:buFont typeface="Wingdings 2" panose="05020102010507070707" pitchFamily="18" charset="2"/>
              <a:buNone/>
            </a:pPr>
            <a:r>
              <a:rPr lang="el-GR" altLang="el-GR" sz="1600" dirty="0">
                <a:latin typeface="Calibri" panose="020F0502020204030204" pitchFamily="34" charset="0"/>
              </a:rPr>
              <a:t> η συνολική δαπάνη αυξάνεται.</a:t>
            </a:r>
            <a:r>
              <a:rPr lang="el-GR" altLang="el-GR" sz="1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altLang="el-GR" sz="1600" b="1" dirty="0">
                <a:solidFill>
                  <a:srgbClr val="0000FF"/>
                </a:solidFill>
                <a:latin typeface="Calibri" panose="020F0502020204030204" pitchFamily="34" charset="0"/>
                <a:ea typeface="Calibri" panose="020F0502020204030204" pitchFamily="34" charset="0"/>
                <a:cs typeface="Calibri" panose="020F0502020204030204" pitchFamily="34" charset="0"/>
              </a:rPr>
              <a:t>Ελαστική ζήτηση</a:t>
            </a:r>
            <a:r>
              <a:rPr lang="el-GR" altLang="el-GR" sz="1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l-GR" altLang="el-GR" sz="1600" dirty="0"/>
              <a:t> </a:t>
            </a:r>
          </a:p>
          <a:p>
            <a:pPr eaLnBrk="1" hangingPunct="1">
              <a:lnSpc>
                <a:spcPct val="150000"/>
              </a:lnSpc>
              <a:spcBef>
                <a:spcPct val="0"/>
              </a:spcBef>
              <a:buClrTx/>
              <a:buSzTx/>
              <a:buFont typeface="Wingdings 2" panose="05020102010507070707" pitchFamily="18" charset="2"/>
              <a:buNone/>
            </a:pPr>
            <a:r>
              <a:rPr lang="el-GR" altLang="el-GR" sz="1600" dirty="0">
                <a:latin typeface="Calibri" panose="020F0502020204030204" pitchFamily="34" charset="0"/>
              </a:rPr>
              <a:t>Στο σημείο  Μ, </a:t>
            </a:r>
            <a:r>
              <a:rPr lang="en-US" altLang="el-GR" sz="1600" dirty="0">
                <a:latin typeface="Calibri" panose="020F0502020204030204" pitchFamily="34" charset="0"/>
              </a:rPr>
              <a:t>e</a:t>
            </a:r>
            <a:r>
              <a:rPr lang="el-GR" altLang="el-GR" sz="1600" dirty="0">
                <a:latin typeface="Calibri" panose="020F0502020204030204" pitchFamily="34" charset="0"/>
              </a:rPr>
              <a:t>=1, η δαπάνη έχει τη μεγαλύτερη τιμή.</a:t>
            </a:r>
            <a:r>
              <a:rPr lang="el-GR" altLang="el-GR" sz="1600" b="1" dirty="0">
                <a:solidFill>
                  <a:srgbClr val="FF0000"/>
                </a:solidFill>
                <a:latin typeface="Calibri" panose="020F0502020204030204" pitchFamily="34" charset="0"/>
              </a:rPr>
              <a:t> </a:t>
            </a:r>
            <a:r>
              <a:rPr lang="el-GR" altLang="el-GR" sz="1600" b="1" dirty="0" err="1">
                <a:solidFill>
                  <a:srgbClr val="0000FF"/>
                </a:solidFill>
                <a:latin typeface="Calibri" panose="020F0502020204030204" pitchFamily="34" charset="0"/>
              </a:rPr>
              <a:t>Μοναδιαία</a:t>
            </a:r>
            <a:r>
              <a:rPr lang="el-GR" altLang="el-GR" sz="1600" b="1" dirty="0">
                <a:solidFill>
                  <a:srgbClr val="0000FF"/>
                </a:solidFill>
                <a:latin typeface="Calibri" panose="020F0502020204030204" pitchFamily="34" charset="0"/>
              </a:rPr>
              <a:t> ελαστικότητα ζήτησης.</a:t>
            </a:r>
            <a:endParaRPr lang="el-GR" altLang="el-GR" sz="1600" dirty="0">
              <a:solidFill>
                <a:srgbClr val="0000FF"/>
              </a:solidFill>
              <a:latin typeface="Calibri" panose="020F0502020204030204" pitchFamily="34" charset="0"/>
            </a:endParaRPr>
          </a:p>
          <a:p>
            <a:pPr eaLnBrk="1" hangingPunct="1">
              <a:lnSpc>
                <a:spcPct val="150000"/>
              </a:lnSpc>
              <a:spcBef>
                <a:spcPct val="0"/>
              </a:spcBef>
              <a:buClrTx/>
              <a:buSzTx/>
              <a:buFont typeface="Wingdings 2" panose="05020102010507070707" pitchFamily="18" charset="2"/>
              <a:buNone/>
            </a:pPr>
            <a:r>
              <a:rPr lang="el-GR" altLang="el-GR" sz="1600" dirty="0">
                <a:latin typeface="Calibri" panose="020F0502020204030204" pitchFamily="34" charset="0"/>
              </a:rPr>
              <a:t>Στο τμήμα ΜΛ η δαπάνη μειώνεται (το τμήμα ΜΛ της καμπύλης  ζήτησης έχει </a:t>
            </a:r>
            <a:r>
              <a:rPr lang="en-US" altLang="el-GR" sz="1600" dirty="0">
                <a:latin typeface="Calibri" panose="020F0502020204030204" pitchFamily="34" charset="0"/>
              </a:rPr>
              <a:t>e</a:t>
            </a:r>
            <a:r>
              <a:rPr lang="el-GR" altLang="el-GR" sz="1600" dirty="0">
                <a:latin typeface="Calibri" panose="020F0502020204030204" pitchFamily="34" charset="0"/>
              </a:rPr>
              <a:t>&lt;1.</a:t>
            </a:r>
            <a:r>
              <a:rPr lang="el-GR" altLang="el-GR" sz="1600" b="1" dirty="0">
                <a:solidFill>
                  <a:srgbClr val="FF0000"/>
                </a:solidFill>
                <a:latin typeface="Calibri" panose="020F0502020204030204" pitchFamily="34" charset="0"/>
              </a:rPr>
              <a:t> </a:t>
            </a:r>
            <a:r>
              <a:rPr lang="el-GR" altLang="el-GR" sz="1600" b="1" dirty="0">
                <a:solidFill>
                  <a:srgbClr val="0000FF"/>
                </a:solidFill>
                <a:latin typeface="Calibri" panose="020F0502020204030204" pitchFamily="34" charset="0"/>
              </a:rPr>
              <a:t>Ανελαστική ζήτηση.</a:t>
            </a:r>
          </a:p>
          <a:p>
            <a:pPr eaLnBrk="1" hangingPunct="1">
              <a:lnSpc>
                <a:spcPct val="150000"/>
              </a:lnSpc>
              <a:spcBef>
                <a:spcPct val="0"/>
              </a:spcBef>
              <a:buClrTx/>
              <a:buSzTx/>
              <a:buFontTx/>
              <a:buNone/>
            </a:pPr>
            <a:endParaRPr lang="el-GR" altLang="el-GR" sz="1600" dirty="0">
              <a:latin typeface="Calibri" panose="020F0502020204030204" pitchFamily="34" charset="0"/>
            </a:endParaRPr>
          </a:p>
        </p:txBody>
      </p:sp>
      <p:sp>
        <p:nvSpPr>
          <p:cNvPr id="14" name="14 - Δεξιό άγκιστρο" descr="[DECORATIVE]"/>
          <p:cNvSpPr/>
          <p:nvPr/>
        </p:nvSpPr>
        <p:spPr>
          <a:xfrm>
            <a:off x="4964285" y="2986702"/>
            <a:ext cx="144462" cy="863600"/>
          </a:xfrm>
          <a:prstGeom prst="rightBrace">
            <a:avLst>
              <a:gd name="adj1" fmla="val 6875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srgbClr val="0000FF"/>
              </a:solidFill>
            </a:endParaRPr>
          </a:p>
        </p:txBody>
      </p:sp>
      <p:sp>
        <p:nvSpPr>
          <p:cNvPr id="15" name="15 - Αριστερό άγκιστρο" descr="[DECORATIVE]"/>
          <p:cNvSpPr/>
          <p:nvPr/>
        </p:nvSpPr>
        <p:spPr>
          <a:xfrm>
            <a:off x="-30162" y="3036713"/>
            <a:ext cx="323850" cy="8636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solidFill>
                <a:srgbClr val="0000FF"/>
              </a:solidFill>
            </a:endParaRPr>
          </a:p>
        </p:txBody>
      </p:sp>
      <p:graphicFrame>
        <p:nvGraphicFramePr>
          <p:cNvPr id="16" name="5 - Θέση περιεχομένου"/>
          <p:cNvGraphicFramePr>
            <a:graphicFrameLocks/>
          </p:cNvGraphicFramePr>
          <p:nvPr>
            <p:custDataLst>
              <p:tags r:id="rId9"/>
            </p:custDataLst>
            <p:extLst>
              <p:ext uri="{D42A27DB-BD31-4B8C-83A1-F6EECF244321}">
                <p14:modId xmlns:p14="http://schemas.microsoft.com/office/powerpoint/2010/main" val="3847462443"/>
              </p:ext>
            </p:extLst>
          </p:nvPr>
        </p:nvGraphicFramePr>
        <p:xfrm>
          <a:off x="5401930" y="3735984"/>
          <a:ext cx="3330676" cy="2480485"/>
        </p:xfrm>
        <a:graphic>
          <a:graphicData uri="http://schemas.openxmlformats.org/drawingml/2006/table">
            <a:tbl>
              <a:tblPr firstRow="1" bandRow="1">
                <a:tableStyleId>{5C22544A-7EE6-4342-B048-85BDC9FD1C3A}</a:tableStyleId>
              </a:tblPr>
              <a:tblGrid>
                <a:gridCol w="706882"/>
                <a:gridCol w="470937"/>
                <a:gridCol w="740045"/>
                <a:gridCol w="874599"/>
                <a:gridCol w="538213"/>
              </a:tblGrid>
              <a:tr h="451922">
                <a:tc>
                  <a:txBody>
                    <a:bodyPr/>
                    <a:lstStyle/>
                    <a:p>
                      <a:pPr algn="ctr"/>
                      <a:r>
                        <a:rPr lang="el-GR" sz="1200" dirty="0" smtClean="0"/>
                        <a:t>ΣΗΜΕΙΑ</a:t>
                      </a:r>
                      <a:endParaRPr lang="el-GR" sz="1200" dirty="0"/>
                    </a:p>
                  </a:txBody>
                  <a:tcPr marL="91455" marR="91455" marT="45722" marB="45722"/>
                </a:tc>
                <a:tc>
                  <a:txBody>
                    <a:bodyPr/>
                    <a:lstStyle/>
                    <a:p>
                      <a:pPr algn="ctr"/>
                      <a:r>
                        <a:rPr lang="en-US" sz="1200" dirty="0" smtClean="0"/>
                        <a:t>P(E)</a:t>
                      </a:r>
                      <a:endParaRPr lang="el-GR" sz="1200" dirty="0"/>
                    </a:p>
                  </a:txBody>
                  <a:tcPr marL="91455" marR="91455" marT="45722" marB="45722"/>
                </a:tc>
                <a:tc>
                  <a:txBody>
                    <a:bodyPr/>
                    <a:lstStyle/>
                    <a:p>
                      <a:pPr algn="ctr"/>
                      <a:r>
                        <a:rPr lang="en-US" sz="1200" dirty="0" smtClean="0"/>
                        <a:t>Q</a:t>
                      </a:r>
                      <a:endParaRPr lang="el-GR" sz="1200" dirty="0" smtClean="0"/>
                    </a:p>
                    <a:p>
                      <a:pPr algn="ctr"/>
                      <a:r>
                        <a:rPr lang="en-US" sz="1200" dirty="0" smtClean="0"/>
                        <a:t>(</a:t>
                      </a:r>
                      <a:r>
                        <a:rPr lang="el-GR" sz="1200" dirty="0" smtClean="0"/>
                        <a:t>ΤΟΝΟΙ)</a:t>
                      </a:r>
                      <a:endParaRPr lang="el-GR" sz="1200" dirty="0"/>
                    </a:p>
                  </a:txBody>
                  <a:tcPr marL="91455" marR="91455" marT="45722" marB="45722"/>
                </a:tc>
                <a:tc>
                  <a:txBody>
                    <a:bodyPr/>
                    <a:lstStyle/>
                    <a:p>
                      <a:pPr algn="ctr"/>
                      <a:r>
                        <a:rPr lang="el-GR" sz="1200" dirty="0" smtClean="0"/>
                        <a:t>ΣΥΝΟΛΙΚΗ ΔΑΠΑΝΗ</a:t>
                      </a:r>
                      <a:endParaRPr lang="el-GR" sz="1200" dirty="0"/>
                    </a:p>
                  </a:txBody>
                  <a:tcPr marL="91455" marR="91455" marT="45722" marB="45722"/>
                </a:tc>
                <a:tc>
                  <a:txBody>
                    <a:bodyPr/>
                    <a:lstStyle/>
                    <a:p>
                      <a:pPr algn="ctr"/>
                      <a:r>
                        <a:rPr lang="en-US" sz="1200" dirty="0" smtClean="0"/>
                        <a:t>e</a:t>
                      </a:r>
                      <a:endParaRPr lang="el-GR" sz="1200" dirty="0"/>
                    </a:p>
                  </a:txBody>
                  <a:tcPr marL="91455" marR="91455" marT="45722" marB="45722"/>
                </a:tc>
              </a:tr>
              <a:tr h="271153">
                <a:tc>
                  <a:txBody>
                    <a:bodyPr/>
                    <a:lstStyle/>
                    <a:p>
                      <a:pPr algn="ctr"/>
                      <a:r>
                        <a:rPr lang="el-GR" sz="1200" dirty="0" smtClean="0"/>
                        <a:t>Κ</a:t>
                      </a:r>
                      <a:endParaRPr lang="el-GR" sz="1200" dirty="0"/>
                    </a:p>
                  </a:txBody>
                  <a:tcPr marL="91455" marR="91455" marT="45722" marB="45722"/>
                </a:tc>
                <a:tc>
                  <a:txBody>
                    <a:bodyPr/>
                    <a:lstStyle/>
                    <a:p>
                      <a:pPr algn="ctr"/>
                      <a:r>
                        <a:rPr lang="el-GR" sz="1200" dirty="0" smtClean="0"/>
                        <a:t>10</a:t>
                      </a:r>
                      <a:endParaRPr lang="el-GR" sz="1200" dirty="0"/>
                    </a:p>
                  </a:txBody>
                  <a:tcPr marL="91455" marR="91455" marT="45722" marB="45722"/>
                </a:tc>
                <a:tc>
                  <a:txBody>
                    <a:bodyPr/>
                    <a:lstStyle/>
                    <a:p>
                      <a:pPr algn="ctr"/>
                      <a:r>
                        <a:rPr lang="el-GR" sz="1200" dirty="0" smtClean="0"/>
                        <a:t>0</a:t>
                      </a:r>
                      <a:endParaRPr lang="el-GR" sz="1200" dirty="0"/>
                    </a:p>
                  </a:txBody>
                  <a:tcPr marL="91455" marR="91455" marT="45722" marB="45722"/>
                </a:tc>
                <a:tc>
                  <a:txBody>
                    <a:bodyPr/>
                    <a:lstStyle/>
                    <a:p>
                      <a:pPr algn="ctr"/>
                      <a:r>
                        <a:rPr lang="el-GR" sz="1200" dirty="0" smtClean="0"/>
                        <a:t>0</a:t>
                      </a:r>
                      <a:endParaRPr lang="el-GR" sz="1200" dirty="0"/>
                    </a:p>
                  </a:txBody>
                  <a:tcPr marL="91455" marR="91455" marT="45722" marB="45722"/>
                </a:tc>
                <a:tc>
                  <a:txBody>
                    <a:bodyPr/>
                    <a:lstStyle/>
                    <a:p>
                      <a:pPr algn="ctr"/>
                      <a:r>
                        <a:rPr lang="el-GR" sz="1200" dirty="0" smtClean="0"/>
                        <a:t>-</a:t>
                      </a:r>
                      <a:endParaRPr lang="el-GR" sz="1200" dirty="0"/>
                    </a:p>
                  </a:txBody>
                  <a:tcPr marL="91455" marR="91455" marT="45722" marB="45722"/>
                </a:tc>
              </a:tr>
              <a:tr h="271153">
                <a:tc>
                  <a:txBody>
                    <a:bodyPr/>
                    <a:lstStyle/>
                    <a:p>
                      <a:pPr algn="ctr"/>
                      <a:r>
                        <a:rPr lang="el-GR" sz="1200" dirty="0" smtClean="0"/>
                        <a:t>Α</a:t>
                      </a:r>
                      <a:endParaRPr lang="el-GR" sz="1200" dirty="0"/>
                    </a:p>
                  </a:txBody>
                  <a:tcPr marL="91455" marR="91455" marT="45722" marB="45722"/>
                </a:tc>
                <a:tc>
                  <a:txBody>
                    <a:bodyPr/>
                    <a:lstStyle/>
                    <a:p>
                      <a:pPr algn="ctr"/>
                      <a:r>
                        <a:rPr lang="el-GR" sz="1200" dirty="0" smtClean="0"/>
                        <a:t>8</a:t>
                      </a:r>
                      <a:endParaRPr lang="el-GR" sz="1200" dirty="0"/>
                    </a:p>
                  </a:txBody>
                  <a:tcPr marL="91455" marR="91455" marT="45722" marB="45722"/>
                </a:tc>
                <a:tc>
                  <a:txBody>
                    <a:bodyPr/>
                    <a:lstStyle/>
                    <a:p>
                      <a:pPr algn="ctr"/>
                      <a:r>
                        <a:rPr lang="el-GR" sz="1200" dirty="0" smtClean="0"/>
                        <a:t>1000</a:t>
                      </a:r>
                      <a:endParaRPr lang="el-GR" sz="1200" dirty="0"/>
                    </a:p>
                  </a:txBody>
                  <a:tcPr marL="91455" marR="91455" marT="45722" marB="45722"/>
                </a:tc>
                <a:tc>
                  <a:txBody>
                    <a:bodyPr/>
                    <a:lstStyle/>
                    <a:p>
                      <a:pPr algn="ctr"/>
                      <a:r>
                        <a:rPr lang="el-GR" sz="1200" dirty="0" smtClean="0"/>
                        <a:t>8000</a:t>
                      </a:r>
                      <a:endParaRPr lang="el-GR" sz="1200" dirty="0"/>
                    </a:p>
                  </a:txBody>
                  <a:tcPr marL="91455" marR="91455" marT="45722" marB="45722"/>
                </a:tc>
                <a:tc>
                  <a:txBody>
                    <a:bodyPr/>
                    <a:lstStyle/>
                    <a:p>
                      <a:pPr algn="ctr"/>
                      <a:r>
                        <a:rPr lang="el-GR" sz="1200" dirty="0" smtClean="0"/>
                        <a:t>4</a:t>
                      </a:r>
                      <a:endParaRPr lang="el-GR" sz="1200" dirty="0"/>
                    </a:p>
                  </a:txBody>
                  <a:tcPr marL="91455" marR="91455" marT="45722" marB="45722"/>
                </a:tc>
              </a:tr>
              <a:tr h="377337">
                <a:tc>
                  <a:txBody>
                    <a:bodyPr/>
                    <a:lstStyle/>
                    <a:p>
                      <a:pPr algn="ctr"/>
                      <a:r>
                        <a:rPr lang="el-GR" sz="1200" dirty="0" smtClean="0"/>
                        <a:t>Β</a:t>
                      </a:r>
                      <a:endParaRPr lang="el-GR" sz="1200" dirty="0"/>
                    </a:p>
                  </a:txBody>
                  <a:tcPr marL="91455" marR="91455" marT="45722" marB="45722"/>
                </a:tc>
                <a:tc>
                  <a:txBody>
                    <a:bodyPr/>
                    <a:lstStyle/>
                    <a:p>
                      <a:pPr algn="ctr"/>
                      <a:r>
                        <a:rPr lang="el-GR" sz="1200" dirty="0" smtClean="0"/>
                        <a:t>6</a:t>
                      </a:r>
                      <a:endParaRPr lang="el-GR" sz="1200" dirty="0"/>
                    </a:p>
                  </a:txBody>
                  <a:tcPr marL="91455" marR="91455" marT="45722" marB="45722"/>
                </a:tc>
                <a:tc>
                  <a:txBody>
                    <a:bodyPr/>
                    <a:lstStyle/>
                    <a:p>
                      <a:pPr algn="ctr"/>
                      <a:r>
                        <a:rPr lang="el-GR" sz="1200" dirty="0" smtClean="0"/>
                        <a:t>2000</a:t>
                      </a:r>
                      <a:endParaRPr lang="el-GR" sz="1200" dirty="0"/>
                    </a:p>
                  </a:txBody>
                  <a:tcPr marL="91455" marR="91455" marT="45722" marB="45722"/>
                </a:tc>
                <a:tc>
                  <a:txBody>
                    <a:bodyPr/>
                    <a:lstStyle/>
                    <a:p>
                      <a:pPr algn="ctr"/>
                      <a:r>
                        <a:rPr lang="el-GR" sz="1200" dirty="0" smtClean="0"/>
                        <a:t>12000</a:t>
                      </a:r>
                      <a:endParaRPr lang="el-GR" sz="1200" dirty="0"/>
                    </a:p>
                  </a:txBody>
                  <a:tcPr marL="91455" marR="91455" marT="45722" marB="45722"/>
                </a:tc>
                <a:tc>
                  <a:txBody>
                    <a:bodyPr/>
                    <a:lstStyle/>
                    <a:p>
                      <a:pPr algn="ctr"/>
                      <a:r>
                        <a:rPr lang="el-GR" sz="1200" dirty="0" smtClean="0"/>
                        <a:t>1.5</a:t>
                      </a:r>
                      <a:endParaRPr lang="el-GR" sz="1200" dirty="0"/>
                    </a:p>
                  </a:txBody>
                  <a:tcPr marL="91455" marR="91455" marT="45722" marB="45722"/>
                </a:tc>
              </a:tr>
              <a:tr h="271153">
                <a:tc>
                  <a:txBody>
                    <a:bodyPr/>
                    <a:lstStyle/>
                    <a:p>
                      <a:pPr algn="ctr"/>
                      <a:r>
                        <a:rPr lang="el-GR" sz="1200" dirty="0" smtClean="0"/>
                        <a:t>Μ</a:t>
                      </a:r>
                      <a:endParaRPr lang="el-GR" sz="1200" dirty="0"/>
                    </a:p>
                  </a:txBody>
                  <a:tcPr marL="91455" marR="91455" marT="45722" marB="45722"/>
                </a:tc>
                <a:tc>
                  <a:txBody>
                    <a:bodyPr/>
                    <a:lstStyle/>
                    <a:p>
                      <a:pPr algn="ctr"/>
                      <a:r>
                        <a:rPr lang="el-GR" sz="1200" dirty="0" smtClean="0"/>
                        <a:t>5</a:t>
                      </a:r>
                      <a:endParaRPr lang="el-GR" sz="1200" dirty="0"/>
                    </a:p>
                  </a:txBody>
                  <a:tcPr marL="91455" marR="91455" marT="45722" marB="45722"/>
                </a:tc>
                <a:tc>
                  <a:txBody>
                    <a:bodyPr/>
                    <a:lstStyle/>
                    <a:p>
                      <a:pPr algn="ctr"/>
                      <a:r>
                        <a:rPr lang="el-GR" sz="1200" dirty="0" smtClean="0"/>
                        <a:t>2500</a:t>
                      </a:r>
                      <a:endParaRPr lang="el-GR" sz="1200" dirty="0"/>
                    </a:p>
                  </a:txBody>
                  <a:tcPr marL="91455" marR="91455" marT="45722" marB="45722"/>
                </a:tc>
                <a:tc>
                  <a:txBody>
                    <a:bodyPr/>
                    <a:lstStyle/>
                    <a:p>
                      <a:pPr algn="ctr"/>
                      <a:r>
                        <a:rPr lang="el-GR" sz="1200" dirty="0" smtClean="0"/>
                        <a:t>12500</a:t>
                      </a:r>
                      <a:endParaRPr lang="el-GR" sz="1200" dirty="0"/>
                    </a:p>
                  </a:txBody>
                  <a:tcPr marL="91455" marR="91455" marT="45722" marB="45722"/>
                </a:tc>
                <a:tc>
                  <a:txBody>
                    <a:bodyPr/>
                    <a:lstStyle/>
                    <a:p>
                      <a:pPr algn="ctr"/>
                      <a:r>
                        <a:rPr lang="el-GR" sz="1200" dirty="0" smtClean="0"/>
                        <a:t>1</a:t>
                      </a:r>
                      <a:endParaRPr lang="el-GR" sz="1200" dirty="0"/>
                    </a:p>
                  </a:txBody>
                  <a:tcPr marL="91455" marR="91455" marT="45722" marB="45722"/>
                </a:tc>
              </a:tr>
              <a:tr h="271153">
                <a:tc>
                  <a:txBody>
                    <a:bodyPr/>
                    <a:lstStyle/>
                    <a:p>
                      <a:pPr algn="ctr"/>
                      <a:r>
                        <a:rPr lang="el-GR" sz="1200" dirty="0" smtClean="0"/>
                        <a:t>Γ</a:t>
                      </a:r>
                      <a:endParaRPr lang="el-GR" sz="1200" dirty="0"/>
                    </a:p>
                  </a:txBody>
                  <a:tcPr marL="91455" marR="91455" marT="45722" marB="45722"/>
                </a:tc>
                <a:tc>
                  <a:txBody>
                    <a:bodyPr/>
                    <a:lstStyle/>
                    <a:p>
                      <a:pPr algn="ctr"/>
                      <a:r>
                        <a:rPr lang="el-GR" sz="1200" dirty="0" smtClean="0"/>
                        <a:t>4</a:t>
                      </a:r>
                      <a:endParaRPr lang="el-GR" sz="1200" dirty="0"/>
                    </a:p>
                  </a:txBody>
                  <a:tcPr marL="91455" marR="91455" marT="45722" marB="45722"/>
                </a:tc>
                <a:tc>
                  <a:txBody>
                    <a:bodyPr/>
                    <a:lstStyle/>
                    <a:p>
                      <a:pPr algn="ctr"/>
                      <a:r>
                        <a:rPr lang="el-GR" sz="1200" dirty="0" smtClean="0"/>
                        <a:t>3000</a:t>
                      </a:r>
                      <a:endParaRPr lang="el-GR" sz="1200" dirty="0"/>
                    </a:p>
                  </a:txBody>
                  <a:tcPr marL="91455" marR="91455" marT="45722" marB="45722"/>
                </a:tc>
                <a:tc>
                  <a:txBody>
                    <a:bodyPr/>
                    <a:lstStyle/>
                    <a:p>
                      <a:pPr algn="ctr"/>
                      <a:r>
                        <a:rPr lang="el-GR" sz="1200" dirty="0" smtClean="0"/>
                        <a:t>12000</a:t>
                      </a:r>
                      <a:endParaRPr lang="el-GR" sz="1200" dirty="0"/>
                    </a:p>
                  </a:txBody>
                  <a:tcPr marL="91455" marR="91455" marT="45722" marB="45722"/>
                </a:tc>
                <a:tc>
                  <a:txBody>
                    <a:bodyPr/>
                    <a:lstStyle/>
                    <a:p>
                      <a:pPr algn="ctr"/>
                      <a:r>
                        <a:rPr lang="el-GR" sz="1200" dirty="0" smtClean="0"/>
                        <a:t>0,67</a:t>
                      </a:r>
                      <a:endParaRPr lang="el-GR" sz="1200" dirty="0"/>
                    </a:p>
                  </a:txBody>
                  <a:tcPr marL="91455" marR="91455" marT="45722" marB="45722"/>
                </a:tc>
              </a:tr>
              <a:tr h="271153">
                <a:tc>
                  <a:txBody>
                    <a:bodyPr/>
                    <a:lstStyle/>
                    <a:p>
                      <a:pPr algn="ctr"/>
                      <a:r>
                        <a:rPr lang="el-GR" sz="1200" dirty="0" smtClean="0"/>
                        <a:t>Δ</a:t>
                      </a:r>
                      <a:endParaRPr lang="el-GR" sz="1200" dirty="0"/>
                    </a:p>
                  </a:txBody>
                  <a:tcPr marL="91455" marR="91455" marT="45722" marB="45722"/>
                </a:tc>
                <a:tc>
                  <a:txBody>
                    <a:bodyPr/>
                    <a:lstStyle/>
                    <a:p>
                      <a:pPr algn="ctr"/>
                      <a:r>
                        <a:rPr lang="el-GR" sz="1200" dirty="0" smtClean="0"/>
                        <a:t>2</a:t>
                      </a:r>
                      <a:endParaRPr lang="el-GR" sz="1200" dirty="0"/>
                    </a:p>
                  </a:txBody>
                  <a:tcPr marL="91455" marR="91455" marT="45722" marB="45722"/>
                </a:tc>
                <a:tc>
                  <a:txBody>
                    <a:bodyPr/>
                    <a:lstStyle/>
                    <a:p>
                      <a:pPr algn="ctr"/>
                      <a:r>
                        <a:rPr lang="el-GR" sz="1200" dirty="0" smtClean="0"/>
                        <a:t>4000</a:t>
                      </a:r>
                      <a:endParaRPr lang="el-GR" sz="1200" dirty="0"/>
                    </a:p>
                  </a:txBody>
                  <a:tcPr marL="91455" marR="91455" marT="45722" marB="45722"/>
                </a:tc>
                <a:tc>
                  <a:txBody>
                    <a:bodyPr/>
                    <a:lstStyle/>
                    <a:p>
                      <a:pPr algn="ctr"/>
                      <a:r>
                        <a:rPr lang="el-GR" sz="1200" dirty="0" smtClean="0"/>
                        <a:t>8000</a:t>
                      </a:r>
                      <a:endParaRPr lang="el-GR" sz="1200" dirty="0"/>
                    </a:p>
                  </a:txBody>
                  <a:tcPr marL="91455" marR="91455" marT="45722" marB="45722"/>
                </a:tc>
                <a:tc>
                  <a:txBody>
                    <a:bodyPr/>
                    <a:lstStyle/>
                    <a:p>
                      <a:pPr algn="ctr"/>
                      <a:r>
                        <a:rPr lang="el-GR" sz="1200" dirty="0" smtClean="0"/>
                        <a:t>0,25</a:t>
                      </a:r>
                      <a:endParaRPr lang="el-GR" sz="1200" dirty="0"/>
                    </a:p>
                  </a:txBody>
                  <a:tcPr marL="91455" marR="91455" marT="45722" marB="45722"/>
                </a:tc>
              </a:tr>
              <a:tr h="271153">
                <a:tc>
                  <a:txBody>
                    <a:bodyPr/>
                    <a:lstStyle/>
                    <a:p>
                      <a:pPr algn="ctr"/>
                      <a:r>
                        <a:rPr lang="el-GR" sz="1200" dirty="0" smtClean="0"/>
                        <a:t>Λ</a:t>
                      </a:r>
                      <a:endParaRPr lang="el-GR" sz="1200" dirty="0"/>
                    </a:p>
                  </a:txBody>
                  <a:tcPr marL="91455" marR="91455" marT="45722" marB="45722"/>
                </a:tc>
                <a:tc>
                  <a:txBody>
                    <a:bodyPr/>
                    <a:lstStyle/>
                    <a:p>
                      <a:pPr algn="ctr"/>
                      <a:r>
                        <a:rPr lang="el-GR" sz="1200" dirty="0" smtClean="0"/>
                        <a:t>0</a:t>
                      </a:r>
                      <a:endParaRPr lang="el-GR" sz="1200" dirty="0"/>
                    </a:p>
                  </a:txBody>
                  <a:tcPr marL="91455" marR="91455" marT="45722" marB="45722"/>
                </a:tc>
                <a:tc>
                  <a:txBody>
                    <a:bodyPr/>
                    <a:lstStyle/>
                    <a:p>
                      <a:pPr algn="ctr"/>
                      <a:r>
                        <a:rPr lang="el-GR" sz="1200" dirty="0" smtClean="0"/>
                        <a:t>5000</a:t>
                      </a:r>
                      <a:endParaRPr lang="el-GR" sz="1200" dirty="0"/>
                    </a:p>
                  </a:txBody>
                  <a:tcPr marL="91455" marR="91455" marT="45722" marB="45722"/>
                </a:tc>
                <a:tc>
                  <a:txBody>
                    <a:bodyPr/>
                    <a:lstStyle/>
                    <a:p>
                      <a:pPr algn="ctr"/>
                      <a:r>
                        <a:rPr lang="el-GR" sz="1200" dirty="0" smtClean="0"/>
                        <a:t>0</a:t>
                      </a:r>
                      <a:endParaRPr lang="el-GR" sz="1200" dirty="0"/>
                    </a:p>
                  </a:txBody>
                  <a:tcPr marL="91455" marR="91455" marT="45722" marB="45722"/>
                </a:tc>
                <a:tc>
                  <a:txBody>
                    <a:bodyPr/>
                    <a:lstStyle/>
                    <a:p>
                      <a:pPr algn="ctr"/>
                      <a:r>
                        <a:rPr lang="el-GR" sz="1200" dirty="0" smtClean="0"/>
                        <a:t>-</a:t>
                      </a:r>
                      <a:endParaRPr lang="el-GR" sz="1200" dirty="0"/>
                    </a:p>
                  </a:txBody>
                  <a:tcPr marL="91455" marR="91455" marT="45722" marB="45722"/>
                </a:tc>
              </a:tr>
            </a:tbl>
          </a:graphicData>
        </a:graphic>
      </p:graphicFrame>
    </p:spTree>
    <p:custDataLst>
      <p:tags r:id="rId2"/>
    </p:custDataLst>
    <p:extLst>
      <p:ext uri="{BB962C8B-B14F-4D97-AF65-F5344CB8AC3E}">
        <p14:creationId xmlns:p14="http://schemas.microsoft.com/office/powerpoint/2010/main" val="2382975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260648"/>
            <a:ext cx="8229600" cy="940966"/>
          </a:xfrm>
        </p:spPr>
        <p:txBody>
          <a:bodyPr>
            <a:noAutofit/>
          </a:bodyPr>
          <a:lstStyle/>
          <a:p>
            <a:r>
              <a:rPr lang="el-GR" sz="4000" dirty="0" err="1" smtClean="0"/>
              <a:t>Μοναδιαία</a:t>
            </a:r>
            <a:r>
              <a:rPr lang="el-GR" sz="4000" dirty="0" smtClean="0"/>
              <a:t> Ελαστικότητα.</a:t>
            </a:r>
            <a:endParaRPr lang="el-GR" sz="4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graphicFrame>
        <p:nvGraphicFramePr>
          <p:cNvPr id="7" name="Object 1"/>
          <p:cNvGraphicFramePr>
            <a:graphicFrameLocks noChangeAspect="1"/>
          </p:cNvGraphicFramePr>
          <p:nvPr>
            <p:extLst>
              <p:ext uri="{D42A27DB-BD31-4B8C-83A1-F6EECF244321}">
                <p14:modId xmlns:p14="http://schemas.microsoft.com/office/powerpoint/2010/main" val="2455992911"/>
              </p:ext>
            </p:extLst>
          </p:nvPr>
        </p:nvGraphicFramePr>
        <p:xfrm>
          <a:off x="5401929" y="1042132"/>
          <a:ext cx="3563937" cy="2736850"/>
        </p:xfrm>
        <a:graphic>
          <a:graphicData uri="http://schemas.openxmlformats.org/presentationml/2006/ole">
            <mc:AlternateContent xmlns:mc="http://schemas.openxmlformats.org/markup-compatibility/2006">
              <mc:Choice xmlns:v="urn:schemas-microsoft-com:vml" Requires="v">
                <p:oleObj spid="_x0000_s7247" r:id="rId11" imgW="3942462" imgH="3847253" progId="Visio.Drawing.11">
                  <p:embed/>
                </p:oleObj>
              </mc:Choice>
              <mc:Fallback>
                <p:oleObj r:id="rId11" imgW="3942462" imgH="3847253"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1929" y="1042132"/>
                        <a:ext cx="356393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12 - Ορθογώνιο"/>
          <p:cNvSpPr>
            <a:spLocks noChangeArrowheads="1"/>
          </p:cNvSpPr>
          <p:nvPr>
            <p:custDataLst>
              <p:tags r:id="rId6"/>
            </p:custDataLst>
          </p:nvPr>
        </p:nvSpPr>
        <p:spPr bwMode="auto">
          <a:xfrm>
            <a:off x="264089" y="1042132"/>
            <a:ext cx="5148263" cy="227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Cambria" panose="02040503050406030204" pitchFamily="18"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Cambria" panose="02040503050406030204" pitchFamily="18"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Cambria" panose="02040503050406030204" pitchFamily="18"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Cambria" panose="02040503050406030204" pitchFamily="18" charset="0"/>
              </a:defRPr>
            </a:lvl4pPr>
            <a:lvl5pPr marL="2057400" indent="-228600" eaLnBrk="0" hangingPunct="0">
              <a:spcBef>
                <a:spcPts val="375"/>
              </a:spcBef>
              <a:buClr>
                <a:srgbClr val="A28E6A"/>
              </a:buClr>
              <a:buChar char="o"/>
              <a:defRPr sz="2000">
                <a:solidFill>
                  <a:schemeClr val="tx1"/>
                </a:solidFill>
                <a:latin typeface="Cambria" panose="02040503050406030204"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Cambria" panose="02040503050406030204" pitchFamily="18" charset="0"/>
              </a:defRPr>
            </a:lvl9pPr>
          </a:lstStyle>
          <a:p>
            <a:pPr marL="285750" indent="-285750" eaLnBrk="1" hangingPunct="1">
              <a:lnSpc>
                <a:spcPct val="150000"/>
              </a:lnSpc>
              <a:spcBef>
                <a:spcPct val="0"/>
              </a:spcBef>
              <a:buClrTx/>
              <a:buSzTx/>
            </a:pPr>
            <a:r>
              <a:rPr lang="el-GR" altLang="el-GR" sz="1600" dirty="0">
                <a:latin typeface="Calibri" panose="020F0502020204030204" pitchFamily="34" charset="0"/>
              </a:rPr>
              <a:t>Όταν η ελαστικότητα ζήτησης ως προς την τιμή είναι ίση με την μονάδα σε κάθε τιμή, τότε η συνολική δαπάνη είναι ίδια σε κάθε τιμή. </a:t>
            </a:r>
          </a:p>
          <a:p>
            <a:pPr marL="285750" indent="-285750" eaLnBrk="1" hangingPunct="1">
              <a:lnSpc>
                <a:spcPct val="150000"/>
              </a:lnSpc>
              <a:spcBef>
                <a:spcPct val="0"/>
              </a:spcBef>
              <a:buClrTx/>
              <a:buSzTx/>
            </a:pPr>
            <a:r>
              <a:rPr lang="el-GR" altLang="el-GR" sz="1600" dirty="0">
                <a:latin typeface="Calibri" panose="020F0502020204030204" pitchFamily="34" charset="0"/>
              </a:rPr>
              <a:t>Στην περίπτωση αυτή η καμπύλη έχει το σχήμα ορθογώνιας υπερβολής.</a:t>
            </a:r>
          </a:p>
          <a:p>
            <a:pPr eaLnBrk="1" hangingPunct="1">
              <a:lnSpc>
                <a:spcPct val="150000"/>
              </a:lnSpc>
              <a:spcBef>
                <a:spcPct val="0"/>
              </a:spcBef>
              <a:buClrTx/>
              <a:buSzTx/>
              <a:buFontTx/>
              <a:buNone/>
            </a:pPr>
            <a:endParaRPr lang="el-GR" altLang="el-GR" sz="1600" dirty="0">
              <a:latin typeface="Calibri" panose="020F0502020204030204" pitchFamily="34" charset="0"/>
            </a:endParaRPr>
          </a:p>
        </p:txBody>
      </p:sp>
      <p:graphicFrame>
        <p:nvGraphicFramePr>
          <p:cNvPr id="16" name="5 - Θέση περιεχομένου"/>
          <p:cNvGraphicFramePr>
            <a:graphicFrameLocks/>
          </p:cNvGraphicFramePr>
          <p:nvPr>
            <p:custDataLst>
              <p:tags r:id="rId7"/>
            </p:custDataLst>
            <p:extLst>
              <p:ext uri="{D42A27DB-BD31-4B8C-83A1-F6EECF244321}">
                <p14:modId xmlns:p14="http://schemas.microsoft.com/office/powerpoint/2010/main" val="3847462443"/>
              </p:ext>
            </p:extLst>
          </p:nvPr>
        </p:nvGraphicFramePr>
        <p:xfrm>
          <a:off x="5401930" y="3735984"/>
          <a:ext cx="3330676" cy="2480485"/>
        </p:xfrm>
        <a:graphic>
          <a:graphicData uri="http://schemas.openxmlformats.org/drawingml/2006/table">
            <a:tbl>
              <a:tblPr firstRow="1" bandRow="1">
                <a:tableStyleId>{5C22544A-7EE6-4342-B048-85BDC9FD1C3A}</a:tableStyleId>
              </a:tblPr>
              <a:tblGrid>
                <a:gridCol w="706882"/>
                <a:gridCol w="470937"/>
                <a:gridCol w="740045"/>
                <a:gridCol w="874599"/>
                <a:gridCol w="538213"/>
              </a:tblGrid>
              <a:tr h="451922">
                <a:tc>
                  <a:txBody>
                    <a:bodyPr/>
                    <a:lstStyle/>
                    <a:p>
                      <a:pPr algn="ctr"/>
                      <a:r>
                        <a:rPr lang="el-GR" sz="1200" dirty="0" smtClean="0"/>
                        <a:t>ΣΗΜΕΙΑ</a:t>
                      </a:r>
                      <a:endParaRPr lang="el-GR" sz="1200" dirty="0"/>
                    </a:p>
                  </a:txBody>
                  <a:tcPr marL="91455" marR="91455" marT="45722" marB="45722"/>
                </a:tc>
                <a:tc>
                  <a:txBody>
                    <a:bodyPr/>
                    <a:lstStyle/>
                    <a:p>
                      <a:pPr algn="ctr"/>
                      <a:r>
                        <a:rPr lang="en-US" sz="1200" dirty="0" smtClean="0"/>
                        <a:t>P(E)</a:t>
                      </a:r>
                      <a:endParaRPr lang="el-GR" sz="1200" dirty="0"/>
                    </a:p>
                  </a:txBody>
                  <a:tcPr marL="91455" marR="91455" marT="45722" marB="45722"/>
                </a:tc>
                <a:tc>
                  <a:txBody>
                    <a:bodyPr/>
                    <a:lstStyle/>
                    <a:p>
                      <a:pPr algn="ctr"/>
                      <a:r>
                        <a:rPr lang="en-US" sz="1200" dirty="0" smtClean="0"/>
                        <a:t>Q</a:t>
                      </a:r>
                      <a:endParaRPr lang="el-GR" sz="1200" dirty="0" smtClean="0"/>
                    </a:p>
                    <a:p>
                      <a:pPr algn="ctr"/>
                      <a:r>
                        <a:rPr lang="en-US" sz="1200" dirty="0" smtClean="0"/>
                        <a:t>(</a:t>
                      </a:r>
                      <a:r>
                        <a:rPr lang="el-GR" sz="1200" dirty="0" smtClean="0"/>
                        <a:t>ΤΟΝΟΙ)</a:t>
                      </a:r>
                      <a:endParaRPr lang="el-GR" sz="1200" dirty="0"/>
                    </a:p>
                  </a:txBody>
                  <a:tcPr marL="91455" marR="91455" marT="45722" marB="45722"/>
                </a:tc>
                <a:tc>
                  <a:txBody>
                    <a:bodyPr/>
                    <a:lstStyle/>
                    <a:p>
                      <a:pPr algn="ctr"/>
                      <a:r>
                        <a:rPr lang="el-GR" sz="1200" dirty="0" smtClean="0"/>
                        <a:t>ΣΥΝΟΛΙΚΗ ΔΑΠΑΝΗ</a:t>
                      </a:r>
                      <a:endParaRPr lang="el-GR" sz="1200" dirty="0"/>
                    </a:p>
                  </a:txBody>
                  <a:tcPr marL="91455" marR="91455" marT="45722" marB="45722"/>
                </a:tc>
                <a:tc>
                  <a:txBody>
                    <a:bodyPr/>
                    <a:lstStyle/>
                    <a:p>
                      <a:pPr algn="ctr"/>
                      <a:r>
                        <a:rPr lang="en-US" sz="1200" dirty="0" smtClean="0"/>
                        <a:t>e</a:t>
                      </a:r>
                      <a:endParaRPr lang="el-GR" sz="1200" dirty="0"/>
                    </a:p>
                  </a:txBody>
                  <a:tcPr marL="91455" marR="91455" marT="45722" marB="45722"/>
                </a:tc>
              </a:tr>
              <a:tr h="271153">
                <a:tc>
                  <a:txBody>
                    <a:bodyPr/>
                    <a:lstStyle/>
                    <a:p>
                      <a:pPr algn="ctr"/>
                      <a:r>
                        <a:rPr lang="el-GR" sz="1200" dirty="0" smtClean="0"/>
                        <a:t>Κ</a:t>
                      </a:r>
                      <a:endParaRPr lang="el-GR" sz="1200" dirty="0"/>
                    </a:p>
                  </a:txBody>
                  <a:tcPr marL="91455" marR="91455" marT="45722" marB="45722"/>
                </a:tc>
                <a:tc>
                  <a:txBody>
                    <a:bodyPr/>
                    <a:lstStyle/>
                    <a:p>
                      <a:pPr algn="ctr"/>
                      <a:r>
                        <a:rPr lang="el-GR" sz="1200" dirty="0" smtClean="0"/>
                        <a:t>10</a:t>
                      </a:r>
                      <a:endParaRPr lang="el-GR" sz="1200" dirty="0"/>
                    </a:p>
                  </a:txBody>
                  <a:tcPr marL="91455" marR="91455" marT="45722" marB="45722"/>
                </a:tc>
                <a:tc>
                  <a:txBody>
                    <a:bodyPr/>
                    <a:lstStyle/>
                    <a:p>
                      <a:pPr algn="ctr"/>
                      <a:r>
                        <a:rPr lang="el-GR" sz="1200" dirty="0" smtClean="0"/>
                        <a:t>0</a:t>
                      </a:r>
                      <a:endParaRPr lang="el-GR" sz="1200" dirty="0"/>
                    </a:p>
                  </a:txBody>
                  <a:tcPr marL="91455" marR="91455" marT="45722" marB="45722"/>
                </a:tc>
                <a:tc>
                  <a:txBody>
                    <a:bodyPr/>
                    <a:lstStyle/>
                    <a:p>
                      <a:pPr algn="ctr"/>
                      <a:r>
                        <a:rPr lang="el-GR" sz="1200" dirty="0" smtClean="0"/>
                        <a:t>0</a:t>
                      </a:r>
                      <a:endParaRPr lang="el-GR" sz="1200" dirty="0"/>
                    </a:p>
                  </a:txBody>
                  <a:tcPr marL="91455" marR="91455" marT="45722" marB="45722"/>
                </a:tc>
                <a:tc>
                  <a:txBody>
                    <a:bodyPr/>
                    <a:lstStyle/>
                    <a:p>
                      <a:pPr algn="ctr"/>
                      <a:r>
                        <a:rPr lang="el-GR" sz="1200" dirty="0" smtClean="0"/>
                        <a:t>-</a:t>
                      </a:r>
                      <a:endParaRPr lang="el-GR" sz="1200" dirty="0"/>
                    </a:p>
                  </a:txBody>
                  <a:tcPr marL="91455" marR="91455" marT="45722" marB="45722"/>
                </a:tc>
              </a:tr>
              <a:tr h="271153">
                <a:tc>
                  <a:txBody>
                    <a:bodyPr/>
                    <a:lstStyle/>
                    <a:p>
                      <a:pPr algn="ctr"/>
                      <a:r>
                        <a:rPr lang="el-GR" sz="1200" dirty="0" smtClean="0"/>
                        <a:t>Α</a:t>
                      </a:r>
                      <a:endParaRPr lang="el-GR" sz="1200" dirty="0"/>
                    </a:p>
                  </a:txBody>
                  <a:tcPr marL="91455" marR="91455" marT="45722" marB="45722"/>
                </a:tc>
                <a:tc>
                  <a:txBody>
                    <a:bodyPr/>
                    <a:lstStyle/>
                    <a:p>
                      <a:pPr algn="ctr"/>
                      <a:r>
                        <a:rPr lang="el-GR" sz="1200" dirty="0" smtClean="0"/>
                        <a:t>8</a:t>
                      </a:r>
                      <a:endParaRPr lang="el-GR" sz="1200" dirty="0"/>
                    </a:p>
                  </a:txBody>
                  <a:tcPr marL="91455" marR="91455" marT="45722" marB="45722"/>
                </a:tc>
                <a:tc>
                  <a:txBody>
                    <a:bodyPr/>
                    <a:lstStyle/>
                    <a:p>
                      <a:pPr algn="ctr"/>
                      <a:r>
                        <a:rPr lang="el-GR" sz="1200" dirty="0" smtClean="0"/>
                        <a:t>1000</a:t>
                      </a:r>
                      <a:endParaRPr lang="el-GR" sz="1200" dirty="0"/>
                    </a:p>
                  </a:txBody>
                  <a:tcPr marL="91455" marR="91455" marT="45722" marB="45722"/>
                </a:tc>
                <a:tc>
                  <a:txBody>
                    <a:bodyPr/>
                    <a:lstStyle/>
                    <a:p>
                      <a:pPr algn="ctr"/>
                      <a:r>
                        <a:rPr lang="el-GR" sz="1200" dirty="0" smtClean="0"/>
                        <a:t>8000</a:t>
                      </a:r>
                      <a:endParaRPr lang="el-GR" sz="1200" dirty="0"/>
                    </a:p>
                  </a:txBody>
                  <a:tcPr marL="91455" marR="91455" marT="45722" marB="45722"/>
                </a:tc>
                <a:tc>
                  <a:txBody>
                    <a:bodyPr/>
                    <a:lstStyle/>
                    <a:p>
                      <a:pPr algn="ctr"/>
                      <a:r>
                        <a:rPr lang="el-GR" sz="1200" dirty="0" smtClean="0"/>
                        <a:t>4</a:t>
                      </a:r>
                      <a:endParaRPr lang="el-GR" sz="1200" dirty="0"/>
                    </a:p>
                  </a:txBody>
                  <a:tcPr marL="91455" marR="91455" marT="45722" marB="45722"/>
                </a:tc>
              </a:tr>
              <a:tr h="377337">
                <a:tc>
                  <a:txBody>
                    <a:bodyPr/>
                    <a:lstStyle/>
                    <a:p>
                      <a:pPr algn="ctr"/>
                      <a:r>
                        <a:rPr lang="el-GR" sz="1200" dirty="0" smtClean="0"/>
                        <a:t>Β</a:t>
                      </a:r>
                      <a:endParaRPr lang="el-GR" sz="1200" dirty="0"/>
                    </a:p>
                  </a:txBody>
                  <a:tcPr marL="91455" marR="91455" marT="45722" marB="45722"/>
                </a:tc>
                <a:tc>
                  <a:txBody>
                    <a:bodyPr/>
                    <a:lstStyle/>
                    <a:p>
                      <a:pPr algn="ctr"/>
                      <a:r>
                        <a:rPr lang="el-GR" sz="1200" dirty="0" smtClean="0"/>
                        <a:t>6</a:t>
                      </a:r>
                      <a:endParaRPr lang="el-GR" sz="1200" dirty="0"/>
                    </a:p>
                  </a:txBody>
                  <a:tcPr marL="91455" marR="91455" marT="45722" marB="45722"/>
                </a:tc>
                <a:tc>
                  <a:txBody>
                    <a:bodyPr/>
                    <a:lstStyle/>
                    <a:p>
                      <a:pPr algn="ctr"/>
                      <a:r>
                        <a:rPr lang="el-GR" sz="1200" dirty="0" smtClean="0"/>
                        <a:t>2000</a:t>
                      </a:r>
                      <a:endParaRPr lang="el-GR" sz="1200" dirty="0"/>
                    </a:p>
                  </a:txBody>
                  <a:tcPr marL="91455" marR="91455" marT="45722" marB="45722"/>
                </a:tc>
                <a:tc>
                  <a:txBody>
                    <a:bodyPr/>
                    <a:lstStyle/>
                    <a:p>
                      <a:pPr algn="ctr"/>
                      <a:r>
                        <a:rPr lang="el-GR" sz="1200" dirty="0" smtClean="0"/>
                        <a:t>12000</a:t>
                      </a:r>
                      <a:endParaRPr lang="el-GR" sz="1200" dirty="0"/>
                    </a:p>
                  </a:txBody>
                  <a:tcPr marL="91455" marR="91455" marT="45722" marB="45722"/>
                </a:tc>
                <a:tc>
                  <a:txBody>
                    <a:bodyPr/>
                    <a:lstStyle/>
                    <a:p>
                      <a:pPr algn="ctr"/>
                      <a:r>
                        <a:rPr lang="el-GR" sz="1200" dirty="0" smtClean="0"/>
                        <a:t>1.5</a:t>
                      </a:r>
                      <a:endParaRPr lang="el-GR" sz="1200" dirty="0"/>
                    </a:p>
                  </a:txBody>
                  <a:tcPr marL="91455" marR="91455" marT="45722" marB="45722"/>
                </a:tc>
              </a:tr>
              <a:tr h="271153">
                <a:tc>
                  <a:txBody>
                    <a:bodyPr/>
                    <a:lstStyle/>
                    <a:p>
                      <a:pPr algn="ctr"/>
                      <a:r>
                        <a:rPr lang="el-GR" sz="1200" dirty="0" smtClean="0"/>
                        <a:t>Μ</a:t>
                      </a:r>
                      <a:endParaRPr lang="el-GR" sz="1200" dirty="0"/>
                    </a:p>
                  </a:txBody>
                  <a:tcPr marL="91455" marR="91455" marT="45722" marB="45722"/>
                </a:tc>
                <a:tc>
                  <a:txBody>
                    <a:bodyPr/>
                    <a:lstStyle/>
                    <a:p>
                      <a:pPr algn="ctr"/>
                      <a:r>
                        <a:rPr lang="el-GR" sz="1200" dirty="0" smtClean="0"/>
                        <a:t>5</a:t>
                      </a:r>
                      <a:endParaRPr lang="el-GR" sz="1200" dirty="0"/>
                    </a:p>
                  </a:txBody>
                  <a:tcPr marL="91455" marR="91455" marT="45722" marB="45722"/>
                </a:tc>
                <a:tc>
                  <a:txBody>
                    <a:bodyPr/>
                    <a:lstStyle/>
                    <a:p>
                      <a:pPr algn="ctr"/>
                      <a:r>
                        <a:rPr lang="el-GR" sz="1200" dirty="0" smtClean="0"/>
                        <a:t>2500</a:t>
                      </a:r>
                      <a:endParaRPr lang="el-GR" sz="1200" dirty="0"/>
                    </a:p>
                  </a:txBody>
                  <a:tcPr marL="91455" marR="91455" marT="45722" marB="45722"/>
                </a:tc>
                <a:tc>
                  <a:txBody>
                    <a:bodyPr/>
                    <a:lstStyle/>
                    <a:p>
                      <a:pPr algn="ctr"/>
                      <a:r>
                        <a:rPr lang="el-GR" sz="1200" dirty="0" smtClean="0"/>
                        <a:t>12500</a:t>
                      </a:r>
                      <a:endParaRPr lang="el-GR" sz="1200" dirty="0"/>
                    </a:p>
                  </a:txBody>
                  <a:tcPr marL="91455" marR="91455" marT="45722" marB="45722"/>
                </a:tc>
                <a:tc>
                  <a:txBody>
                    <a:bodyPr/>
                    <a:lstStyle/>
                    <a:p>
                      <a:pPr algn="ctr"/>
                      <a:r>
                        <a:rPr lang="el-GR" sz="1200" dirty="0" smtClean="0"/>
                        <a:t>1</a:t>
                      </a:r>
                      <a:endParaRPr lang="el-GR" sz="1200" dirty="0"/>
                    </a:p>
                  </a:txBody>
                  <a:tcPr marL="91455" marR="91455" marT="45722" marB="45722"/>
                </a:tc>
              </a:tr>
              <a:tr h="271153">
                <a:tc>
                  <a:txBody>
                    <a:bodyPr/>
                    <a:lstStyle/>
                    <a:p>
                      <a:pPr algn="ctr"/>
                      <a:r>
                        <a:rPr lang="el-GR" sz="1200" dirty="0" smtClean="0"/>
                        <a:t>Γ</a:t>
                      </a:r>
                      <a:endParaRPr lang="el-GR" sz="1200" dirty="0"/>
                    </a:p>
                  </a:txBody>
                  <a:tcPr marL="91455" marR="91455" marT="45722" marB="45722"/>
                </a:tc>
                <a:tc>
                  <a:txBody>
                    <a:bodyPr/>
                    <a:lstStyle/>
                    <a:p>
                      <a:pPr algn="ctr"/>
                      <a:r>
                        <a:rPr lang="el-GR" sz="1200" dirty="0" smtClean="0"/>
                        <a:t>4</a:t>
                      </a:r>
                      <a:endParaRPr lang="el-GR" sz="1200" dirty="0"/>
                    </a:p>
                  </a:txBody>
                  <a:tcPr marL="91455" marR="91455" marT="45722" marB="45722"/>
                </a:tc>
                <a:tc>
                  <a:txBody>
                    <a:bodyPr/>
                    <a:lstStyle/>
                    <a:p>
                      <a:pPr algn="ctr"/>
                      <a:r>
                        <a:rPr lang="el-GR" sz="1200" dirty="0" smtClean="0"/>
                        <a:t>3000</a:t>
                      </a:r>
                      <a:endParaRPr lang="el-GR" sz="1200" dirty="0"/>
                    </a:p>
                  </a:txBody>
                  <a:tcPr marL="91455" marR="91455" marT="45722" marB="45722"/>
                </a:tc>
                <a:tc>
                  <a:txBody>
                    <a:bodyPr/>
                    <a:lstStyle/>
                    <a:p>
                      <a:pPr algn="ctr"/>
                      <a:r>
                        <a:rPr lang="el-GR" sz="1200" dirty="0" smtClean="0"/>
                        <a:t>12000</a:t>
                      </a:r>
                      <a:endParaRPr lang="el-GR" sz="1200" dirty="0"/>
                    </a:p>
                  </a:txBody>
                  <a:tcPr marL="91455" marR="91455" marT="45722" marB="45722"/>
                </a:tc>
                <a:tc>
                  <a:txBody>
                    <a:bodyPr/>
                    <a:lstStyle/>
                    <a:p>
                      <a:pPr algn="ctr"/>
                      <a:r>
                        <a:rPr lang="el-GR" sz="1200" dirty="0" smtClean="0"/>
                        <a:t>0,67</a:t>
                      </a:r>
                      <a:endParaRPr lang="el-GR" sz="1200" dirty="0"/>
                    </a:p>
                  </a:txBody>
                  <a:tcPr marL="91455" marR="91455" marT="45722" marB="45722"/>
                </a:tc>
              </a:tr>
              <a:tr h="271153">
                <a:tc>
                  <a:txBody>
                    <a:bodyPr/>
                    <a:lstStyle/>
                    <a:p>
                      <a:pPr algn="ctr"/>
                      <a:r>
                        <a:rPr lang="el-GR" sz="1200" dirty="0" smtClean="0"/>
                        <a:t>Δ</a:t>
                      </a:r>
                      <a:endParaRPr lang="el-GR" sz="1200" dirty="0"/>
                    </a:p>
                  </a:txBody>
                  <a:tcPr marL="91455" marR="91455" marT="45722" marB="45722"/>
                </a:tc>
                <a:tc>
                  <a:txBody>
                    <a:bodyPr/>
                    <a:lstStyle/>
                    <a:p>
                      <a:pPr algn="ctr"/>
                      <a:r>
                        <a:rPr lang="el-GR" sz="1200" dirty="0" smtClean="0"/>
                        <a:t>2</a:t>
                      </a:r>
                      <a:endParaRPr lang="el-GR" sz="1200" dirty="0"/>
                    </a:p>
                  </a:txBody>
                  <a:tcPr marL="91455" marR="91455" marT="45722" marB="45722"/>
                </a:tc>
                <a:tc>
                  <a:txBody>
                    <a:bodyPr/>
                    <a:lstStyle/>
                    <a:p>
                      <a:pPr algn="ctr"/>
                      <a:r>
                        <a:rPr lang="el-GR" sz="1200" dirty="0" smtClean="0"/>
                        <a:t>4000</a:t>
                      </a:r>
                      <a:endParaRPr lang="el-GR" sz="1200" dirty="0"/>
                    </a:p>
                  </a:txBody>
                  <a:tcPr marL="91455" marR="91455" marT="45722" marB="45722"/>
                </a:tc>
                <a:tc>
                  <a:txBody>
                    <a:bodyPr/>
                    <a:lstStyle/>
                    <a:p>
                      <a:pPr algn="ctr"/>
                      <a:r>
                        <a:rPr lang="el-GR" sz="1200" dirty="0" smtClean="0"/>
                        <a:t>8000</a:t>
                      </a:r>
                      <a:endParaRPr lang="el-GR" sz="1200" dirty="0"/>
                    </a:p>
                  </a:txBody>
                  <a:tcPr marL="91455" marR="91455" marT="45722" marB="45722"/>
                </a:tc>
                <a:tc>
                  <a:txBody>
                    <a:bodyPr/>
                    <a:lstStyle/>
                    <a:p>
                      <a:pPr algn="ctr"/>
                      <a:r>
                        <a:rPr lang="el-GR" sz="1200" dirty="0" smtClean="0"/>
                        <a:t>0,25</a:t>
                      </a:r>
                      <a:endParaRPr lang="el-GR" sz="1200" dirty="0"/>
                    </a:p>
                  </a:txBody>
                  <a:tcPr marL="91455" marR="91455" marT="45722" marB="45722"/>
                </a:tc>
              </a:tr>
              <a:tr h="271153">
                <a:tc>
                  <a:txBody>
                    <a:bodyPr/>
                    <a:lstStyle/>
                    <a:p>
                      <a:pPr algn="ctr"/>
                      <a:r>
                        <a:rPr lang="el-GR" sz="1200" dirty="0" smtClean="0"/>
                        <a:t>Λ</a:t>
                      </a:r>
                      <a:endParaRPr lang="el-GR" sz="1200" dirty="0"/>
                    </a:p>
                  </a:txBody>
                  <a:tcPr marL="91455" marR="91455" marT="45722" marB="45722"/>
                </a:tc>
                <a:tc>
                  <a:txBody>
                    <a:bodyPr/>
                    <a:lstStyle/>
                    <a:p>
                      <a:pPr algn="ctr"/>
                      <a:r>
                        <a:rPr lang="el-GR" sz="1200" dirty="0" smtClean="0"/>
                        <a:t>0</a:t>
                      </a:r>
                      <a:endParaRPr lang="el-GR" sz="1200" dirty="0"/>
                    </a:p>
                  </a:txBody>
                  <a:tcPr marL="91455" marR="91455" marT="45722" marB="45722"/>
                </a:tc>
                <a:tc>
                  <a:txBody>
                    <a:bodyPr/>
                    <a:lstStyle/>
                    <a:p>
                      <a:pPr algn="ctr"/>
                      <a:r>
                        <a:rPr lang="el-GR" sz="1200" dirty="0" smtClean="0"/>
                        <a:t>5000</a:t>
                      </a:r>
                      <a:endParaRPr lang="el-GR" sz="1200" dirty="0"/>
                    </a:p>
                  </a:txBody>
                  <a:tcPr marL="91455" marR="91455" marT="45722" marB="45722"/>
                </a:tc>
                <a:tc>
                  <a:txBody>
                    <a:bodyPr/>
                    <a:lstStyle/>
                    <a:p>
                      <a:pPr algn="ctr"/>
                      <a:r>
                        <a:rPr lang="el-GR" sz="1200" dirty="0" smtClean="0"/>
                        <a:t>0</a:t>
                      </a:r>
                      <a:endParaRPr lang="el-GR" sz="1200" dirty="0"/>
                    </a:p>
                  </a:txBody>
                  <a:tcPr marL="91455" marR="91455" marT="45722" marB="45722"/>
                </a:tc>
                <a:tc>
                  <a:txBody>
                    <a:bodyPr/>
                    <a:lstStyle/>
                    <a:p>
                      <a:pPr algn="ctr"/>
                      <a:r>
                        <a:rPr lang="el-GR" sz="1200" dirty="0" smtClean="0"/>
                        <a:t>-</a:t>
                      </a:r>
                      <a:endParaRPr lang="el-GR" sz="1200" dirty="0"/>
                    </a:p>
                  </a:txBody>
                  <a:tcPr marL="91455" marR="91455" marT="45722" marB="45722"/>
                </a:tc>
              </a:tr>
            </a:tbl>
          </a:graphicData>
        </a:graphic>
      </p:graphicFrame>
      <p:pic>
        <p:nvPicPr>
          <p:cNvPr id="2" name="Εικόνα 1" descr="η ίσον λόγος ντέ κιού προς ντέ πί , επί λόγος πι πρός κιού = 1."/>
          <p:cNvPicPr>
            <a:picLocks noChangeAspect="1"/>
          </p:cNvPicPr>
          <p:nvPr/>
        </p:nvPicPr>
        <p:blipFill>
          <a:blip r:embed="rId13"/>
          <a:stretch>
            <a:fillRect/>
          </a:stretch>
        </p:blipFill>
        <p:spPr>
          <a:xfrm>
            <a:off x="2148784" y="3040711"/>
            <a:ext cx="1368450" cy="649201"/>
          </a:xfrm>
          <a:prstGeom prst="rect">
            <a:avLst/>
          </a:prstGeom>
        </p:spPr>
      </p:pic>
      <p:pic>
        <p:nvPicPr>
          <p:cNvPr id="3" name="Εικόνα 2" descr="[DECORATIVE]"/>
          <p:cNvPicPr>
            <a:picLocks noChangeAspect="1"/>
          </p:cNvPicPr>
          <p:nvPr/>
        </p:nvPicPr>
        <p:blipFill>
          <a:blip r:embed="rId14"/>
          <a:stretch>
            <a:fillRect/>
          </a:stretch>
        </p:blipFill>
        <p:spPr>
          <a:xfrm>
            <a:off x="3169726" y="4067584"/>
            <a:ext cx="2200492" cy="1726630"/>
          </a:xfrm>
          <a:prstGeom prst="rect">
            <a:avLst/>
          </a:prstGeom>
        </p:spPr>
      </p:pic>
      <p:sp>
        <p:nvSpPr>
          <p:cNvPr id="4" name="Ορθογώνιο 3"/>
          <p:cNvSpPr/>
          <p:nvPr>
            <p:custDataLst>
              <p:tags r:id="rId8"/>
            </p:custDataLst>
          </p:nvPr>
        </p:nvSpPr>
        <p:spPr>
          <a:xfrm>
            <a:off x="264089" y="4031527"/>
            <a:ext cx="2765883" cy="2031325"/>
          </a:xfrm>
          <a:prstGeom prst="rect">
            <a:avLst/>
          </a:prstGeom>
        </p:spPr>
        <p:txBody>
          <a:bodyPr wrap="square">
            <a:spAutoFit/>
          </a:bodyPr>
          <a:lstStyle/>
          <a:p>
            <a:pPr algn="just"/>
            <a:r>
              <a:rPr lang="el-GR" sz="1400" dirty="0">
                <a:solidFill>
                  <a:srgbClr val="0000FF"/>
                </a:solidFill>
              </a:rPr>
              <a:t>Μερικές φορές αναφέρεται η απόλυτη τιμή της ελαστικότητας. Αυτό δεν προκαλεί καμία δυσκολία αν θυμηθούμε ότι η τιμή και η ποσότητα κινούνται προς αντίθετες κατευθύνσεις. κατά μήκος της καμπύλης ζήτησης. Έτσι η ελαστικότητα μπορεί να εκτείνεται  από το 0 ως το άπειρο</a:t>
            </a:r>
            <a:r>
              <a:rPr lang="el-GR" sz="1400" dirty="0"/>
              <a:t>.</a:t>
            </a:r>
          </a:p>
        </p:txBody>
      </p:sp>
    </p:spTree>
    <p:custDataLst>
      <p:tags r:id="rId2"/>
    </p:custDataLst>
    <p:extLst>
      <p:ext uri="{BB962C8B-B14F-4D97-AF65-F5344CB8AC3E}">
        <p14:creationId xmlns:p14="http://schemas.microsoft.com/office/powerpoint/2010/main" val="199742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260648"/>
            <a:ext cx="8229600" cy="940966"/>
          </a:xfrm>
        </p:spPr>
        <p:txBody>
          <a:bodyPr>
            <a:noAutofit/>
          </a:bodyPr>
          <a:lstStyle/>
          <a:p>
            <a:r>
              <a:rPr lang="el-GR" sz="4000" dirty="0" smtClean="0"/>
              <a:t>Άπειρη Ελαστικότητα.</a:t>
            </a:r>
            <a:br>
              <a:rPr lang="el-GR" sz="4000" dirty="0" smtClean="0"/>
            </a:br>
            <a:r>
              <a:rPr lang="el-GR" sz="4000" dirty="0" smtClean="0"/>
              <a:t>(απείρως ελαστική ζήτηση)</a:t>
            </a:r>
            <a:r>
              <a:rPr lang="en-US" sz="4000" dirty="0" smtClean="0"/>
              <a:t> </a:t>
            </a:r>
            <a:endParaRPr lang="el-GR" sz="4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pic>
        <p:nvPicPr>
          <p:cNvPr id="5" name="Εικόνα 4" descr="ε ίσον άπειρο."/>
          <p:cNvPicPr>
            <a:picLocks noChangeAspect="1"/>
          </p:cNvPicPr>
          <p:nvPr/>
        </p:nvPicPr>
        <p:blipFill>
          <a:blip r:embed="rId9"/>
          <a:stretch>
            <a:fillRect/>
          </a:stretch>
        </p:blipFill>
        <p:spPr>
          <a:xfrm>
            <a:off x="7585700" y="811685"/>
            <a:ext cx="1166414" cy="460894"/>
          </a:xfrm>
          <a:prstGeom prst="rect">
            <a:avLst/>
          </a:prstGeom>
        </p:spPr>
      </p:pic>
      <p:sp>
        <p:nvSpPr>
          <p:cNvPr id="6" name="Ορθογώνιο 5"/>
          <p:cNvSpPr/>
          <p:nvPr>
            <p:custDataLst>
              <p:tags r:id="rId6"/>
            </p:custDataLst>
          </p:nvPr>
        </p:nvSpPr>
        <p:spPr>
          <a:xfrm>
            <a:off x="326585" y="2298622"/>
            <a:ext cx="4572000" cy="3170099"/>
          </a:xfrm>
          <a:prstGeom prst="rect">
            <a:avLst/>
          </a:prstGeom>
        </p:spPr>
        <p:txBody>
          <a:bodyPr>
            <a:spAutoFit/>
          </a:bodyPr>
          <a:lstStyle/>
          <a:p>
            <a:pPr marL="342900" indent="-342900">
              <a:buFont typeface="Wingdings" panose="05000000000000000000" pitchFamily="2" charset="2"/>
              <a:buChar char="Ø"/>
            </a:pPr>
            <a:r>
              <a:rPr lang="el-GR" sz="2000" dirty="0" smtClean="0"/>
              <a:t>Αν </a:t>
            </a:r>
            <a:r>
              <a:rPr lang="el-GR" sz="2000" dirty="0"/>
              <a:t>Ρ=€5 Για κάθε </a:t>
            </a:r>
            <a:r>
              <a:rPr lang="el-GR" sz="2000" dirty="0" err="1" smtClean="0"/>
              <a:t>τιµή</a:t>
            </a:r>
            <a:r>
              <a:rPr lang="en-US" sz="2000" dirty="0" smtClean="0"/>
              <a:t> </a:t>
            </a:r>
            <a:r>
              <a:rPr lang="el-GR" sz="2000" dirty="0" smtClean="0"/>
              <a:t>πάνω </a:t>
            </a:r>
            <a:r>
              <a:rPr lang="el-GR" sz="2000" dirty="0"/>
              <a:t>από €5 η ζήτηση είναι µ</a:t>
            </a:r>
            <a:r>
              <a:rPr lang="el-GR" sz="2000" dirty="0" err="1"/>
              <a:t>ηδέν</a:t>
            </a:r>
            <a:r>
              <a:rPr lang="el-GR" sz="2000" dirty="0"/>
              <a:t>. </a:t>
            </a:r>
          </a:p>
          <a:p>
            <a:pPr marL="342900" indent="-342900">
              <a:buFont typeface="Wingdings" panose="05000000000000000000" pitchFamily="2" charset="2"/>
              <a:buChar char="Ø"/>
            </a:pPr>
            <a:r>
              <a:rPr lang="el-GR" sz="2000" dirty="0" smtClean="0"/>
              <a:t>Στην </a:t>
            </a:r>
            <a:r>
              <a:rPr lang="el-GR" sz="2000" dirty="0" err="1"/>
              <a:t>τιµή</a:t>
            </a:r>
            <a:r>
              <a:rPr lang="el-GR" sz="2000" dirty="0"/>
              <a:t> των €5 οι </a:t>
            </a:r>
            <a:r>
              <a:rPr lang="el-GR" sz="2000" dirty="0" smtClean="0"/>
              <a:t>καταναλωτές</a:t>
            </a:r>
            <a:r>
              <a:rPr lang="en-US" sz="2000" dirty="0" smtClean="0"/>
              <a:t> </a:t>
            </a:r>
            <a:r>
              <a:rPr lang="el-GR" sz="2000" dirty="0" smtClean="0"/>
              <a:t>αγοράζουν </a:t>
            </a:r>
            <a:r>
              <a:rPr lang="el-GR" sz="2000" dirty="0"/>
              <a:t>οποιαδήποτε ποσότητα</a:t>
            </a:r>
          </a:p>
          <a:p>
            <a:pPr marL="342900" indent="-342900">
              <a:buFont typeface="Wingdings" panose="05000000000000000000" pitchFamily="2" charset="2"/>
              <a:buChar char="Ø"/>
            </a:pPr>
            <a:r>
              <a:rPr lang="el-GR" sz="2000" dirty="0" smtClean="0"/>
              <a:t>Για </a:t>
            </a:r>
            <a:r>
              <a:rPr lang="el-GR" sz="2000" dirty="0"/>
              <a:t>κάθε </a:t>
            </a:r>
            <a:r>
              <a:rPr lang="el-GR" sz="2000" dirty="0" err="1"/>
              <a:t>τιµή</a:t>
            </a:r>
            <a:r>
              <a:rPr lang="el-GR" sz="2000" dirty="0"/>
              <a:t> κάτω από €5, η ζητούμενη ποσότητα είναι άπειρη.</a:t>
            </a:r>
          </a:p>
          <a:p>
            <a:pPr marL="342900" indent="-342900">
              <a:buFont typeface="Wingdings" panose="05000000000000000000" pitchFamily="2" charset="2"/>
              <a:buChar char="Ø"/>
            </a:pPr>
            <a:r>
              <a:rPr lang="el-GR" sz="2000" dirty="0"/>
              <a:t>Η καμπύλη ζήτησης για ένα αγαθό είναι απείρως ελαστική αν αυτό αποτελεί τέλειο υποκατάστατο για  κάποιο άλλο προϊόν.</a:t>
            </a:r>
          </a:p>
        </p:txBody>
      </p:sp>
      <p:graphicFrame>
        <p:nvGraphicFramePr>
          <p:cNvPr id="14" name="Object 5"/>
          <p:cNvGraphicFramePr>
            <a:graphicFrameLocks noChangeAspect="1"/>
          </p:cNvGraphicFramePr>
          <p:nvPr>
            <p:extLst>
              <p:ext uri="{D42A27DB-BD31-4B8C-83A1-F6EECF244321}">
                <p14:modId xmlns:p14="http://schemas.microsoft.com/office/powerpoint/2010/main" val="1769313433"/>
              </p:ext>
            </p:extLst>
          </p:nvPr>
        </p:nvGraphicFramePr>
        <p:xfrm>
          <a:off x="4903521" y="2194420"/>
          <a:ext cx="3851275" cy="3240088"/>
        </p:xfrm>
        <a:graphic>
          <a:graphicData uri="http://schemas.openxmlformats.org/presentationml/2006/ole">
            <mc:AlternateContent xmlns:mc="http://schemas.openxmlformats.org/markup-compatibility/2006">
              <mc:Choice xmlns:v="urn:schemas-microsoft-com:vml" Requires="v">
                <p:oleObj spid="_x0000_s8269" r:id="rId10" imgW="5088194" imgH="4965290" progId="Visio.Drawing.4">
                  <p:embed/>
                </p:oleObj>
              </mc:Choice>
              <mc:Fallback>
                <p:oleObj r:id="rId10" imgW="5088194" imgH="4965290" progId="Visio.Drawing.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03521" y="2194420"/>
                        <a:ext cx="38512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1032728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708422"/>
            <a:ext cx="8229600" cy="940966"/>
          </a:xfrm>
        </p:spPr>
        <p:txBody>
          <a:bodyPr>
            <a:noAutofit/>
          </a:bodyPr>
          <a:lstStyle/>
          <a:p>
            <a:r>
              <a:rPr lang="el-GR" sz="4000" dirty="0"/>
              <a:t>Μηδενική </a:t>
            </a:r>
            <a:r>
              <a:rPr lang="el-GR" sz="4000" dirty="0" smtClean="0"/>
              <a:t>Ελαστικότητα</a:t>
            </a:r>
            <a:r>
              <a:rPr lang="en-US" sz="4000" dirty="0" smtClean="0"/>
              <a:t/>
            </a:r>
            <a:br>
              <a:rPr lang="en-US" sz="4000" dirty="0" smtClean="0"/>
            </a:br>
            <a:r>
              <a:rPr lang="en-US" sz="4000" dirty="0" smtClean="0"/>
              <a:t>e = 0</a:t>
            </a:r>
            <a:r>
              <a:rPr lang="el-GR" sz="4000" dirty="0"/>
              <a:t/>
            </a:r>
            <a:br>
              <a:rPr lang="el-GR" sz="4000" dirty="0"/>
            </a:br>
            <a:endParaRPr lang="el-GR" sz="40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
        <p:nvSpPr>
          <p:cNvPr id="6" name="Ορθογώνιο 5"/>
          <p:cNvSpPr/>
          <p:nvPr>
            <p:custDataLst>
              <p:tags r:id="rId6"/>
            </p:custDataLst>
          </p:nvPr>
        </p:nvSpPr>
        <p:spPr>
          <a:xfrm>
            <a:off x="323528" y="1758412"/>
            <a:ext cx="4572000" cy="4093428"/>
          </a:xfrm>
          <a:prstGeom prst="rect">
            <a:avLst/>
          </a:prstGeom>
        </p:spPr>
        <p:txBody>
          <a:bodyPr>
            <a:spAutoFit/>
          </a:bodyPr>
          <a:lstStyle/>
          <a:p>
            <a:pPr>
              <a:defRPr/>
            </a:pPr>
            <a:r>
              <a:rPr lang="el-GR" altLang="el-GR" sz="2000" b="1" dirty="0">
                <a:solidFill>
                  <a:srgbClr val="0000FF"/>
                </a:solidFill>
                <a:cs typeface="Arial" charset="0"/>
              </a:rPr>
              <a:t>Τέλεια ανελαστική καμπύλη ζήτησης.</a:t>
            </a:r>
          </a:p>
          <a:p>
            <a:pPr marL="285750" indent="-285750">
              <a:buFont typeface="Arial" panose="020B0604020202020204" pitchFamily="34" charset="0"/>
              <a:buChar char="•"/>
              <a:defRPr/>
            </a:pPr>
            <a:r>
              <a:rPr lang="el-GR" sz="2000" dirty="0">
                <a:cs typeface="Arial" charset="0"/>
              </a:rPr>
              <a:t>Όταν η καμπύλη ζήτησης είναι κάθετη στον άξονα Χ (ζητούμενη ποσότητα) ,  η ζητούμενη ποσότητα δεν αλλάζει. Έτσι η ελαστικότητα ζήτησης ως προς την τιμή είναι μηδέν. </a:t>
            </a:r>
          </a:p>
          <a:p>
            <a:pPr marL="285750" indent="-285750">
              <a:buFont typeface="Arial" panose="020B0604020202020204" pitchFamily="34" charset="0"/>
              <a:buChar char="•"/>
              <a:defRPr/>
            </a:pPr>
            <a:r>
              <a:rPr lang="el-GR" sz="2000" dirty="0">
                <a:cs typeface="Arial" charset="0"/>
              </a:rPr>
              <a:t>Είναι δύσκολο να σκεφτούμε ένα προϊόν που να είναι κυριολεκτικά τέλεια ανελαστικό. Αν  </a:t>
            </a:r>
            <a:r>
              <a:rPr lang="en-US" sz="2000" dirty="0">
                <a:cs typeface="Arial" charset="0"/>
              </a:rPr>
              <a:t>e=0</a:t>
            </a:r>
            <a:r>
              <a:rPr lang="el-GR" sz="2000" dirty="0">
                <a:cs typeface="Arial" charset="0"/>
              </a:rPr>
              <a:t> για ένα προϊόν και η τιμή είναι πολύ υψηλή, τότε η συνολική δαπάνη για το προϊόν θα μπορούσε να εξαντλήσει ολόκληρο τον προϋπολογισμό των ανθρώπων.</a:t>
            </a:r>
          </a:p>
        </p:txBody>
      </p:sp>
      <p:graphicFrame>
        <p:nvGraphicFramePr>
          <p:cNvPr id="9" name="Αντικείμενο 1"/>
          <p:cNvGraphicFramePr>
            <a:graphicFrameLocks noChangeAspect="1"/>
          </p:cNvGraphicFramePr>
          <p:nvPr>
            <p:extLst>
              <p:ext uri="{D42A27DB-BD31-4B8C-83A1-F6EECF244321}">
                <p14:modId xmlns:p14="http://schemas.microsoft.com/office/powerpoint/2010/main" val="3415985477"/>
              </p:ext>
            </p:extLst>
          </p:nvPr>
        </p:nvGraphicFramePr>
        <p:xfrm>
          <a:off x="5004048" y="1988840"/>
          <a:ext cx="4447091" cy="3744416"/>
        </p:xfrm>
        <a:graphic>
          <a:graphicData uri="http://schemas.openxmlformats.org/presentationml/2006/ole">
            <mc:AlternateContent xmlns:mc="http://schemas.openxmlformats.org/markup-compatibility/2006">
              <mc:Choice xmlns:v="urn:schemas-microsoft-com:vml" Requires="v">
                <p:oleObj spid="_x0000_s9293" r:id="rId9" imgW="5088194" imgH="4965290" progId="Visio.Drawing.4">
                  <p:embed/>
                </p:oleObj>
              </mc:Choice>
              <mc:Fallback>
                <p:oleObj r:id="rId9" imgW="5088194" imgH="4965290" progId="Visio.Drawing.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4048" y="1988840"/>
                        <a:ext cx="4447091" cy="3744416"/>
                      </a:xfrm>
                      <a:prstGeom prst="rect">
                        <a:avLst/>
                      </a:prstGeom>
                      <a:no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418432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432716"/>
            <a:ext cx="8229600" cy="940966"/>
          </a:xfrm>
        </p:spPr>
        <p:txBody>
          <a:bodyPr>
            <a:noAutofit/>
          </a:bodyPr>
          <a:lstStyle/>
          <a:p>
            <a:r>
              <a:rPr lang="el-GR" sz="4000" dirty="0" smtClean="0"/>
              <a:t>Τοξοειδής Ελαστικότητα</a:t>
            </a:r>
            <a:r>
              <a:rPr lang="el-GR" sz="4000" dirty="0"/>
              <a:t/>
            </a:r>
            <a:br>
              <a:rPr lang="el-GR" sz="4000" dirty="0"/>
            </a:br>
            <a:endParaRPr lang="el-GR" sz="4000" dirty="0"/>
          </a:p>
        </p:txBody>
      </p:sp>
      <p:sp>
        <p:nvSpPr>
          <p:cNvPr id="8" name="Θέση υποσέλιδου 3" descr="."/>
          <p:cNvSpPr txBox="1">
            <a:spLocks/>
          </p:cNvSpPr>
          <p:nvPr>
            <p:custDataLst>
              <p:tags r:id="rId4"/>
            </p:custDataLst>
          </p:nvPr>
        </p:nvSpPr>
        <p:spPr>
          <a:xfrm>
            <a:off x="2311598" y="639618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
        <p:nvSpPr>
          <p:cNvPr id="6" name="Ορθογώνιο 5"/>
          <p:cNvSpPr/>
          <p:nvPr>
            <p:custDataLst>
              <p:tags r:id="rId6"/>
            </p:custDataLst>
          </p:nvPr>
        </p:nvSpPr>
        <p:spPr>
          <a:xfrm>
            <a:off x="26910" y="1196752"/>
            <a:ext cx="4824536" cy="4093428"/>
          </a:xfrm>
          <a:prstGeom prst="rect">
            <a:avLst/>
          </a:prstGeom>
        </p:spPr>
        <p:txBody>
          <a:bodyPr wrap="square">
            <a:spAutoFit/>
          </a:bodyPr>
          <a:lstStyle/>
          <a:p>
            <a:pPr marL="342900" indent="-342900">
              <a:buFont typeface="Arial" panose="020B0604020202020204" pitchFamily="34" charset="0"/>
              <a:buChar char="•"/>
              <a:defRPr/>
            </a:pPr>
            <a:r>
              <a:rPr lang="el-GR" altLang="el-GR" sz="2000" dirty="0">
                <a:cs typeface="Arial" charset="0"/>
              </a:rPr>
              <a:t>Τις περισσότερες φορές χρησιμοποιούμε την τοξοειδή ελαστικότητα ζήτησης ως προς την τιμή ή την ελαστικότητα ζήτησης  ανάμεσα σε δυο σημεία που βρίσκονται πάνω στην καμπύλη ζήτησης</a:t>
            </a:r>
            <a:r>
              <a:rPr lang="el-GR" altLang="el-GR" sz="2000" dirty="0" smtClean="0">
                <a:cs typeface="Arial" charset="0"/>
              </a:rPr>
              <a:t>.</a:t>
            </a:r>
          </a:p>
          <a:p>
            <a:pPr>
              <a:defRPr/>
            </a:pPr>
            <a:endParaRPr lang="el-GR" altLang="el-GR" sz="2000" dirty="0">
              <a:cs typeface="Arial" charset="0"/>
            </a:endParaRPr>
          </a:p>
          <a:p>
            <a:pPr marL="342900" indent="-342900">
              <a:buFont typeface="Arial" panose="020B0604020202020204" pitchFamily="34" charset="0"/>
              <a:buChar char="•"/>
              <a:defRPr/>
            </a:pPr>
            <a:r>
              <a:rPr lang="el-GR" altLang="el-GR" sz="2000" dirty="0">
                <a:cs typeface="Arial" charset="0"/>
              </a:rPr>
              <a:t>Σε περίπτωση σημείο εκκίνησης είναι το  Β και το σημείο τερματισμού το Α, τότε  ΤΟ ΑΠΟΤΈΛΕΣΜΑ ΔΙΑΦΟΡΟΠΟΙΕΙΤΑΙ</a:t>
            </a:r>
            <a:r>
              <a:rPr lang="el-GR" altLang="el-GR" sz="2000" dirty="0" smtClean="0">
                <a:cs typeface="Arial" charset="0"/>
              </a:rPr>
              <a:t>.</a:t>
            </a:r>
          </a:p>
          <a:p>
            <a:pPr>
              <a:defRPr/>
            </a:pPr>
            <a:endParaRPr lang="el-GR" altLang="el-GR" sz="2000" dirty="0" smtClean="0">
              <a:cs typeface="Arial" charset="0"/>
            </a:endParaRPr>
          </a:p>
          <a:p>
            <a:pPr>
              <a:defRPr/>
            </a:pPr>
            <a:endParaRPr lang="el-GR" altLang="el-GR" sz="2000" dirty="0">
              <a:cs typeface="Arial" charset="0"/>
            </a:endParaRPr>
          </a:p>
          <a:p>
            <a:pPr>
              <a:defRPr/>
            </a:pPr>
            <a:r>
              <a:rPr lang="el-GR" altLang="el-GR" sz="2000" dirty="0" smtClean="0">
                <a:cs typeface="Arial" charset="0"/>
              </a:rPr>
              <a:t>Για </a:t>
            </a:r>
            <a:r>
              <a:rPr lang="el-GR" altLang="el-GR" sz="2000" dirty="0">
                <a:cs typeface="Arial" charset="0"/>
              </a:rPr>
              <a:t>το λόγο αυτό χρησιμοποιούμε τον </a:t>
            </a:r>
            <a:r>
              <a:rPr lang="el-GR" altLang="el-GR" sz="2000" dirty="0" smtClean="0">
                <a:cs typeface="Arial" charset="0"/>
              </a:rPr>
              <a:t>  </a:t>
            </a:r>
          </a:p>
          <a:p>
            <a:pPr>
              <a:defRPr/>
            </a:pPr>
            <a:r>
              <a:rPr lang="el-GR" altLang="el-GR" sz="2000" b="1" dirty="0" smtClean="0">
                <a:solidFill>
                  <a:srgbClr val="0000FF"/>
                </a:solidFill>
                <a:cs typeface="Arial" charset="0"/>
              </a:rPr>
              <a:t>μέσο </a:t>
            </a:r>
            <a:r>
              <a:rPr lang="el-GR" altLang="el-GR" sz="2000" b="1" dirty="0">
                <a:solidFill>
                  <a:srgbClr val="0000FF"/>
                </a:solidFill>
                <a:cs typeface="Arial" charset="0"/>
              </a:rPr>
              <a:t>όρο των τιμών και των ποσοτήτων.</a:t>
            </a:r>
          </a:p>
        </p:txBody>
      </p:sp>
      <p:graphicFrame>
        <p:nvGraphicFramePr>
          <p:cNvPr id="7" name="Object 6"/>
          <p:cNvGraphicFramePr>
            <a:graphicFrameLocks noChangeAspect="1"/>
          </p:cNvGraphicFramePr>
          <p:nvPr>
            <p:extLst>
              <p:ext uri="{D42A27DB-BD31-4B8C-83A1-F6EECF244321}">
                <p14:modId xmlns:p14="http://schemas.microsoft.com/office/powerpoint/2010/main" val="2781698106"/>
              </p:ext>
            </p:extLst>
          </p:nvPr>
        </p:nvGraphicFramePr>
        <p:xfrm>
          <a:off x="4875971" y="2406337"/>
          <a:ext cx="4284662" cy="2592388"/>
        </p:xfrm>
        <a:graphic>
          <a:graphicData uri="http://schemas.openxmlformats.org/presentationml/2006/ole">
            <mc:AlternateContent xmlns:mc="http://schemas.openxmlformats.org/markup-compatibility/2006">
              <mc:Choice xmlns:v="urn:schemas-microsoft-com:vml" Requires="v">
                <p:oleObj spid="_x0000_s10390" r:id="rId9" imgW="3926988" imgH="3832133" progId="Visio.Drawing.4">
                  <p:embed/>
                </p:oleObj>
              </mc:Choice>
              <mc:Fallback>
                <p:oleObj r:id="rId9" imgW="3926988" imgH="3832133" progId="Visio.Drawing.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5971" y="2406337"/>
                        <a:ext cx="42846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1636689381"/>
              </p:ext>
            </p:extLst>
          </p:nvPr>
        </p:nvGraphicFramePr>
        <p:xfrm>
          <a:off x="683568" y="5330016"/>
          <a:ext cx="2736850" cy="792162"/>
        </p:xfrm>
        <a:graphic>
          <a:graphicData uri="http://schemas.openxmlformats.org/presentationml/2006/ole">
            <mc:AlternateContent xmlns:mc="http://schemas.openxmlformats.org/markup-compatibility/2006">
              <mc:Choice xmlns:v="urn:schemas-microsoft-com:vml" Requires="v">
                <p:oleObj spid="_x0000_s10391" name="Equation" r:id="rId11" imgW="1435100" imgH="444500" progId="Equation.DSMT4">
                  <p:embed/>
                </p:oleObj>
              </mc:Choice>
              <mc:Fallback>
                <p:oleObj name="Equation" r:id="rId11" imgW="1435100" imgH="4445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3568" y="5330016"/>
                        <a:ext cx="2736850" cy="792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823409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432716"/>
            <a:ext cx="8229600" cy="940966"/>
          </a:xfrm>
        </p:spPr>
        <p:txBody>
          <a:bodyPr>
            <a:noAutofit/>
          </a:bodyPr>
          <a:lstStyle/>
          <a:p>
            <a:r>
              <a:rPr lang="el-GR" sz="4000" dirty="0" smtClean="0"/>
              <a:t>Παράδειγμα</a:t>
            </a:r>
            <a:r>
              <a:rPr lang="el-GR" sz="4000" dirty="0"/>
              <a:t/>
            </a:r>
            <a:br>
              <a:rPr lang="el-GR" sz="4000" dirty="0"/>
            </a:br>
            <a:endParaRPr lang="el-GR" sz="4000" dirty="0"/>
          </a:p>
        </p:txBody>
      </p:sp>
      <p:sp>
        <p:nvSpPr>
          <p:cNvPr id="8" name="Θέση υποσέλιδου 3" descr="."/>
          <p:cNvSpPr txBox="1">
            <a:spLocks/>
          </p:cNvSpPr>
          <p:nvPr>
            <p:custDataLst>
              <p:tags r:id="rId4"/>
            </p:custDataLst>
          </p:nvPr>
        </p:nvSpPr>
        <p:spPr>
          <a:xfrm>
            <a:off x="2311598" y="639618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
        <p:nvSpPr>
          <p:cNvPr id="6" name="Ορθογώνιο 5"/>
          <p:cNvSpPr/>
          <p:nvPr>
            <p:custDataLst>
              <p:tags r:id="rId6"/>
            </p:custDataLst>
          </p:nvPr>
        </p:nvSpPr>
        <p:spPr>
          <a:xfrm>
            <a:off x="45797" y="1049114"/>
            <a:ext cx="9009586" cy="461665"/>
          </a:xfrm>
          <a:prstGeom prst="rect">
            <a:avLst/>
          </a:prstGeom>
        </p:spPr>
        <p:txBody>
          <a:bodyPr wrap="square">
            <a:spAutoFit/>
          </a:bodyPr>
          <a:lstStyle/>
          <a:p>
            <a:pPr algn="ctr">
              <a:defRPr/>
            </a:pPr>
            <a:r>
              <a:rPr lang="el-GR" altLang="el-GR" sz="2400" b="1" dirty="0" smtClean="0">
                <a:solidFill>
                  <a:srgbClr val="0000FF"/>
                </a:solidFill>
                <a:cs typeface="Arial" charset="0"/>
              </a:rPr>
              <a:t>Υπολογισμός Μέσου Όρου Τιμών και Ποσοτήτων</a:t>
            </a:r>
          </a:p>
        </p:txBody>
      </p:sp>
      <p:graphicFrame>
        <p:nvGraphicFramePr>
          <p:cNvPr id="7" name="Object 6"/>
          <p:cNvGraphicFramePr>
            <a:graphicFrameLocks noChangeAspect="1"/>
          </p:cNvGraphicFramePr>
          <p:nvPr>
            <p:extLst>
              <p:ext uri="{D42A27DB-BD31-4B8C-83A1-F6EECF244321}">
                <p14:modId xmlns:p14="http://schemas.microsoft.com/office/powerpoint/2010/main" val="3130527428"/>
              </p:ext>
            </p:extLst>
          </p:nvPr>
        </p:nvGraphicFramePr>
        <p:xfrm>
          <a:off x="4758889" y="1797753"/>
          <a:ext cx="4284662" cy="2592388"/>
        </p:xfrm>
        <a:graphic>
          <a:graphicData uri="http://schemas.openxmlformats.org/presentationml/2006/ole">
            <mc:AlternateContent xmlns:mc="http://schemas.openxmlformats.org/markup-compatibility/2006">
              <mc:Choice xmlns:v="urn:schemas-microsoft-com:vml" Requires="v">
                <p:oleObj spid="_x0000_s11414" r:id="rId10" imgW="3926988" imgH="3832133" progId="Visio.Drawing.4">
                  <p:embed/>
                </p:oleObj>
              </mc:Choice>
              <mc:Fallback>
                <p:oleObj r:id="rId10" imgW="3926988" imgH="3832133" progId="Visio.Drawing.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58889" y="1797753"/>
                        <a:ext cx="428466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Αντικείμενο 1"/>
          <p:cNvGraphicFramePr>
            <a:graphicFrameLocks noChangeAspect="1"/>
          </p:cNvGraphicFramePr>
          <p:nvPr>
            <p:extLst>
              <p:ext uri="{D42A27DB-BD31-4B8C-83A1-F6EECF244321}">
                <p14:modId xmlns:p14="http://schemas.microsoft.com/office/powerpoint/2010/main" val="1709790427"/>
              </p:ext>
            </p:extLst>
          </p:nvPr>
        </p:nvGraphicFramePr>
        <p:xfrm>
          <a:off x="611560" y="4089794"/>
          <a:ext cx="5040312" cy="2232025"/>
        </p:xfrm>
        <a:graphic>
          <a:graphicData uri="http://schemas.openxmlformats.org/presentationml/2006/ole">
            <mc:AlternateContent xmlns:mc="http://schemas.openxmlformats.org/markup-compatibility/2006">
              <mc:Choice xmlns:v="urn:schemas-microsoft-com:vml" Requires="v">
                <p:oleObj spid="_x0000_s11415" name="Equation" r:id="rId12" imgW="2044700" imgH="1524000" progId="Equation.DSMT4">
                  <p:embed/>
                </p:oleObj>
              </mc:Choice>
              <mc:Fallback>
                <p:oleObj name="Equation" r:id="rId12" imgW="2044700" imgH="15240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560" y="4089794"/>
                        <a:ext cx="504031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Ορθογώνιο 1"/>
          <p:cNvSpPr/>
          <p:nvPr>
            <p:custDataLst>
              <p:tags r:id="rId7"/>
            </p:custDataLst>
          </p:nvPr>
        </p:nvSpPr>
        <p:spPr>
          <a:xfrm>
            <a:off x="198721" y="1797753"/>
            <a:ext cx="4572000" cy="1754326"/>
          </a:xfrm>
          <a:prstGeom prst="rect">
            <a:avLst/>
          </a:prstGeom>
        </p:spPr>
        <p:txBody>
          <a:bodyPr>
            <a:spAutoFit/>
          </a:bodyPr>
          <a:lstStyle/>
          <a:p>
            <a:pPr>
              <a:spcBef>
                <a:spcPct val="0"/>
              </a:spcBef>
            </a:pPr>
            <a:r>
              <a:rPr lang="el-GR" altLang="el-GR" b="1" dirty="0">
                <a:latin typeface="Calibri" panose="020F0502020204030204" pitchFamily="34" charset="0"/>
              </a:rPr>
              <a:t>Αυτό σημαίνει ότι ανάμεσα στα σημεία Α και Β που βρίσκονται πάνω στην καμπύλη ζήτησης </a:t>
            </a:r>
            <a:r>
              <a:rPr lang="en-US" altLang="el-GR" b="1" dirty="0">
                <a:latin typeface="Calibri" panose="020F0502020204030204" pitchFamily="34" charset="0"/>
              </a:rPr>
              <a:t>DD</a:t>
            </a:r>
            <a:r>
              <a:rPr lang="el-GR" altLang="el-GR" b="1" dirty="0">
                <a:latin typeface="Calibri" panose="020F0502020204030204" pitchFamily="34" charset="0"/>
              </a:rPr>
              <a:t>, μια μεταβολή της τιμής κατά 1%, κατά μέσο όρο,  οδηγεί σε μια αντίθετη μεταβολή κατά 1,4% στη ζητούμενη ποσότητα του εμπορεύματος.</a:t>
            </a:r>
          </a:p>
        </p:txBody>
      </p:sp>
    </p:spTree>
    <p:custDataLst>
      <p:tags r:id="rId2"/>
    </p:custDataLst>
    <p:extLst>
      <p:ext uri="{BB962C8B-B14F-4D97-AF65-F5344CB8AC3E}">
        <p14:creationId xmlns:p14="http://schemas.microsoft.com/office/powerpoint/2010/main" val="1714146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260648"/>
            <a:ext cx="8229600" cy="940966"/>
          </a:xfrm>
        </p:spPr>
        <p:txBody>
          <a:bodyPr>
            <a:noAutofit/>
          </a:bodyPr>
          <a:lstStyle/>
          <a:p>
            <a:r>
              <a:rPr lang="el-GR" sz="3600" dirty="0"/>
              <a:t>Ελαστικότητα </a:t>
            </a:r>
            <a:r>
              <a:rPr lang="el-GR" sz="3600" dirty="0" smtClean="0"/>
              <a:t>τιμής</a:t>
            </a:r>
            <a:br>
              <a:rPr lang="el-GR" sz="3600" dirty="0" smtClean="0"/>
            </a:br>
            <a:r>
              <a:rPr lang="el-GR" sz="3600" dirty="0" smtClean="0"/>
              <a:t>συνολικά </a:t>
            </a:r>
            <a:r>
              <a:rPr lang="el-GR" sz="3600" dirty="0"/>
              <a:t>έσοδα και οριακά </a:t>
            </a:r>
            <a:r>
              <a:rPr lang="el-GR" sz="3600" dirty="0" smtClean="0"/>
              <a:t>έσοδα (α)  </a:t>
            </a:r>
            <a:endParaRPr lang="el-GR" sz="3600" dirty="0"/>
          </a:p>
        </p:txBody>
      </p:sp>
      <p:sp>
        <p:nvSpPr>
          <p:cNvPr id="9" name="Θέση περιεχομένου 8"/>
          <p:cNvSpPr>
            <a:spLocks noGrp="1"/>
          </p:cNvSpPr>
          <p:nvPr>
            <p:ph idx="1"/>
            <p:custDataLst>
              <p:tags r:id="rId4"/>
            </p:custDataLst>
          </p:nvPr>
        </p:nvSpPr>
        <p:spPr>
          <a:xfrm>
            <a:off x="287524" y="1438440"/>
            <a:ext cx="8568952" cy="4781871"/>
          </a:xfrm>
        </p:spPr>
        <p:txBody>
          <a:bodyPr>
            <a:noAutofit/>
          </a:bodyPr>
          <a:lstStyle/>
          <a:p>
            <a:pPr>
              <a:buFont typeface="Wingdings" panose="05000000000000000000" pitchFamily="2" charset="2"/>
              <a:buChar char="v"/>
            </a:pPr>
            <a:r>
              <a:rPr lang="el-GR" sz="1400" dirty="0"/>
              <a:t>Υπάρχει σημαντική σχέση ανάμεσα στην ελαστικότητα ζήτησης ως προς την τιμή και τα συνολικά και οριακά έσοδα της επιχείρησης.</a:t>
            </a:r>
          </a:p>
          <a:p>
            <a:pPr>
              <a:buFont typeface="Wingdings" panose="05000000000000000000" pitchFamily="2" charset="2"/>
              <a:buChar char="v"/>
            </a:pPr>
            <a:r>
              <a:rPr lang="el-GR" sz="1400" dirty="0"/>
              <a:t>Τα </a:t>
            </a:r>
            <a:r>
              <a:rPr lang="el-GR" sz="1400" b="1" dirty="0"/>
              <a:t>Συνολικά έσοδα (TR)</a:t>
            </a:r>
            <a:r>
              <a:rPr lang="el-GR" sz="1400" dirty="0"/>
              <a:t> είναι ίσα με την τιμή (P)  επί την ποσότητα(Q</a:t>
            </a:r>
            <a:r>
              <a:rPr lang="el-GR" sz="1400" dirty="0" smtClean="0"/>
              <a:t>) </a:t>
            </a:r>
            <a:r>
              <a:rPr lang="el-GR" sz="1400" b="1" dirty="0" smtClean="0"/>
              <a:t>-(</a:t>
            </a:r>
            <a:r>
              <a:rPr lang="el-GR" sz="1400" b="1" dirty="0"/>
              <a:t>1</a:t>
            </a:r>
            <a:r>
              <a:rPr lang="el-GR" sz="1400" b="1" dirty="0" smtClean="0"/>
              <a:t>).</a:t>
            </a:r>
            <a:endParaRPr lang="el-GR" sz="1400" b="1" dirty="0"/>
          </a:p>
          <a:p>
            <a:pPr>
              <a:buFont typeface="Wingdings" panose="05000000000000000000" pitchFamily="2" charset="2"/>
              <a:buChar char="v"/>
            </a:pPr>
            <a:r>
              <a:rPr lang="el-GR" sz="1400" dirty="0"/>
              <a:t>Τα </a:t>
            </a:r>
            <a:r>
              <a:rPr lang="el-GR" sz="1400" b="1" dirty="0"/>
              <a:t>Οριακά έσοδα (MR)</a:t>
            </a:r>
            <a:r>
              <a:rPr lang="el-GR" sz="1400" dirty="0"/>
              <a:t> είναι  η μεταβολή στα συνολικά έσοδα  ανά μεταβολή στην παραγωγή ή στις πωλήσεις (ζητούμενη ποσότητα) κατά μια </a:t>
            </a:r>
            <a:r>
              <a:rPr lang="el-GR" sz="1400" dirty="0" smtClean="0"/>
              <a:t>μονάδα  </a:t>
            </a:r>
            <a:r>
              <a:rPr lang="el-GR" sz="1400" b="1" dirty="0"/>
              <a:t>– (2</a:t>
            </a:r>
            <a:r>
              <a:rPr lang="el-GR" sz="1400" b="1" dirty="0" smtClean="0"/>
              <a:t>).</a:t>
            </a:r>
            <a:endParaRPr lang="el-GR" sz="1400" b="1" dirty="0"/>
          </a:p>
          <a:p>
            <a:pPr>
              <a:buFont typeface="Wingdings" panose="05000000000000000000" pitchFamily="2" charset="2"/>
              <a:buChar char="v"/>
            </a:pPr>
            <a:r>
              <a:rPr lang="el-GR" sz="1400" dirty="0"/>
              <a:t>Τα </a:t>
            </a:r>
            <a:r>
              <a:rPr lang="el-GR" sz="1400" b="1" dirty="0"/>
              <a:t>Μέσα έσοδα της επιχείρησης</a:t>
            </a:r>
            <a:r>
              <a:rPr lang="el-GR" sz="1400" dirty="0"/>
              <a:t>  είναι τα συνολικά έσοδα δια την ποσότητα. Άρα η τιμή που εισπράττει η επιχείρηση ανά μονάδα εμπορεύματος είναι ίση με τα μέσα έσοδα της </a:t>
            </a:r>
            <a:r>
              <a:rPr lang="el-GR" sz="1400" dirty="0" smtClean="0"/>
              <a:t>επιχείρησης </a:t>
            </a:r>
            <a:r>
              <a:rPr lang="el-GR" sz="1400" b="1" dirty="0" smtClean="0"/>
              <a:t>–(</a:t>
            </a:r>
            <a:r>
              <a:rPr lang="el-GR" sz="1400" b="1" dirty="0"/>
              <a:t>3</a:t>
            </a:r>
            <a:r>
              <a:rPr lang="el-GR" sz="1400" b="1" dirty="0" smtClean="0"/>
              <a:t>).</a:t>
            </a:r>
            <a:endParaRPr lang="el-GR" sz="1400" b="1" dirty="0"/>
          </a:p>
          <a:p>
            <a:pPr>
              <a:buFont typeface="Wingdings" panose="05000000000000000000" pitchFamily="2" charset="2"/>
              <a:buChar char="v"/>
            </a:pPr>
            <a:endParaRPr lang="el-GR" sz="1400" dirty="0"/>
          </a:p>
          <a:p>
            <a:pPr>
              <a:buFont typeface="Wingdings" panose="05000000000000000000" pitchFamily="2" charset="2"/>
              <a:buChar char="v"/>
            </a:pPr>
            <a:endParaRPr lang="el-GR" sz="1400" dirty="0"/>
          </a:p>
          <a:p>
            <a:pPr>
              <a:buFont typeface="Wingdings" panose="05000000000000000000" pitchFamily="2" charset="2"/>
              <a:buChar char="v"/>
            </a:pPr>
            <a:endParaRPr lang="el-GR" sz="1400" dirty="0"/>
          </a:p>
          <a:p>
            <a:pPr>
              <a:buFont typeface="Wingdings" panose="05000000000000000000" pitchFamily="2" charset="2"/>
              <a:buChar char="v"/>
            </a:pPr>
            <a:r>
              <a:rPr lang="el-GR" sz="1400" dirty="0" smtClean="0"/>
              <a:t>Μία </a:t>
            </a:r>
            <a:r>
              <a:rPr lang="el-GR" sz="1400" dirty="0"/>
              <a:t>μείωση της τιμής, τα συνολικά έσοδα αυξάνονται αν η ζήτηση είναι ελαστική </a:t>
            </a:r>
            <a:r>
              <a:rPr lang="el-GR" sz="1400" dirty="0" smtClean="0"/>
              <a:t>.                                                   </a:t>
            </a:r>
            <a:r>
              <a:rPr lang="el-GR" sz="1400" b="1" dirty="0" smtClean="0"/>
              <a:t>(Η </a:t>
            </a:r>
            <a:r>
              <a:rPr lang="el-GR" sz="1400" b="1" dirty="0"/>
              <a:t>απόλυτη τιμή της ελαστικότητας είναι μεγαλύτερη της μονάδας).</a:t>
            </a:r>
          </a:p>
          <a:p>
            <a:pPr>
              <a:buFont typeface="Wingdings" panose="05000000000000000000" pitchFamily="2" charset="2"/>
              <a:buChar char="v"/>
            </a:pPr>
            <a:r>
              <a:rPr lang="el-GR" sz="1400" dirty="0"/>
              <a:t>Τα συνολικά έσοδα  παραμένουν αμετάβλητα αν η ζήτηση έχει </a:t>
            </a:r>
            <a:r>
              <a:rPr lang="el-GR" sz="1400" dirty="0" err="1"/>
              <a:t>μοναδιαία</a:t>
            </a:r>
            <a:r>
              <a:rPr lang="el-GR" sz="1400" dirty="0"/>
              <a:t> </a:t>
            </a:r>
            <a:r>
              <a:rPr lang="el-GR" sz="1400" dirty="0" smtClean="0"/>
              <a:t>ελαστικότητα.                                      </a:t>
            </a:r>
            <a:r>
              <a:rPr lang="el-GR" sz="1400" b="1" dirty="0" smtClean="0"/>
              <a:t>(</a:t>
            </a:r>
            <a:r>
              <a:rPr lang="el-GR" sz="1400" b="1" dirty="0"/>
              <a:t>Η απόλυτη τιμή της ελαστικότητας είναι ίση της μονάδας). </a:t>
            </a:r>
          </a:p>
          <a:p>
            <a:pPr>
              <a:buFont typeface="Wingdings" panose="05000000000000000000" pitchFamily="2" charset="2"/>
              <a:buChar char="v"/>
            </a:pPr>
            <a:r>
              <a:rPr lang="el-GR" sz="1400" dirty="0"/>
              <a:t>Τα συνολικά έσοδα  μειώνονται αν η ζήτηση είναι </a:t>
            </a:r>
            <a:r>
              <a:rPr lang="el-GR" sz="1400" dirty="0" smtClean="0"/>
              <a:t>ανελαστική.                                                                                       </a:t>
            </a:r>
            <a:r>
              <a:rPr lang="el-GR" sz="1400" b="1" dirty="0" smtClean="0"/>
              <a:t>(</a:t>
            </a:r>
            <a:r>
              <a:rPr lang="el-GR" sz="1400" b="1" dirty="0"/>
              <a:t>Η απόλυτη τιμή της ελαστικότητας είναι  μικρότερη της </a:t>
            </a:r>
            <a:r>
              <a:rPr lang="el-GR" sz="1400" b="1" dirty="0" smtClean="0"/>
              <a:t>μονάδας). </a:t>
            </a:r>
            <a:endParaRPr lang="el-GR" sz="1400" b="1" dirty="0"/>
          </a:p>
        </p:txBody>
      </p:sp>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graphicFrame>
        <p:nvGraphicFramePr>
          <p:cNvPr id="6" name="Αντικείμενο 4"/>
          <p:cNvGraphicFramePr>
            <a:graphicFrameLocks noChangeAspect="1"/>
          </p:cNvGraphicFramePr>
          <p:nvPr>
            <p:extLst>
              <p:ext uri="{D42A27DB-BD31-4B8C-83A1-F6EECF244321}">
                <p14:modId xmlns:p14="http://schemas.microsoft.com/office/powerpoint/2010/main" val="2694034350"/>
              </p:ext>
            </p:extLst>
          </p:nvPr>
        </p:nvGraphicFramePr>
        <p:xfrm>
          <a:off x="3275856" y="3418132"/>
          <a:ext cx="1296144" cy="1248531"/>
        </p:xfrm>
        <a:graphic>
          <a:graphicData uri="http://schemas.openxmlformats.org/presentationml/2006/ole">
            <mc:AlternateContent xmlns:mc="http://schemas.openxmlformats.org/markup-compatibility/2006">
              <mc:Choice xmlns:v="urn:schemas-microsoft-com:vml" Requires="v">
                <p:oleObj spid="_x0000_s12360" name="Equation" r:id="rId9" imgW="1002865" imgH="1079032" progId="Equation.DSMT4">
                  <p:embed/>
                </p:oleObj>
              </mc:Choice>
              <mc:Fallback>
                <p:oleObj name="Equation" r:id="rId9" imgW="1002865" imgH="107903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5856" y="3418132"/>
                        <a:ext cx="1296144" cy="1248531"/>
                      </a:xfrm>
                      <a:prstGeom prst="rect">
                        <a:avLst/>
                      </a:prstGeom>
                      <a:noFill/>
                      <a:ln>
                        <a:noFill/>
                      </a:ln>
                      <a:extLst/>
                    </p:spPr>
                  </p:pic>
                </p:oleObj>
              </mc:Fallback>
            </mc:AlternateContent>
          </a:graphicData>
        </a:graphic>
      </p:graphicFrame>
    </p:spTree>
    <p:custDataLst>
      <p:tags r:id="rId2"/>
    </p:custDataLst>
    <p:extLst>
      <p:ext uri="{BB962C8B-B14F-4D97-AF65-F5344CB8AC3E}">
        <p14:creationId xmlns:p14="http://schemas.microsoft.com/office/powerpoint/2010/main" val="1723560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sz="3600" dirty="0"/>
              <a:t>Ελαστικότητα τιμής</a:t>
            </a:r>
            <a:br>
              <a:rPr lang="el-GR" sz="3600" dirty="0"/>
            </a:br>
            <a:r>
              <a:rPr lang="el-GR" sz="3600" dirty="0"/>
              <a:t>συνολικά έσοδα και οριακά έσοδα </a:t>
            </a:r>
            <a:r>
              <a:rPr lang="el-GR" sz="3600" dirty="0" smtClean="0"/>
              <a:t>(β) </a:t>
            </a:r>
            <a:endParaRPr lang="el-GR" sz="36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graphicFrame>
        <p:nvGraphicFramePr>
          <p:cNvPr id="7" name="Πίνακας 6"/>
          <p:cNvGraphicFramePr>
            <a:graphicFrameLocks noGrp="1"/>
          </p:cNvGraphicFramePr>
          <p:nvPr>
            <p:custDataLst>
              <p:tags r:id="rId5"/>
            </p:custDataLst>
            <p:extLst>
              <p:ext uri="{D42A27DB-BD31-4B8C-83A1-F6EECF244321}">
                <p14:modId xmlns:p14="http://schemas.microsoft.com/office/powerpoint/2010/main" val="1724060718"/>
              </p:ext>
            </p:extLst>
          </p:nvPr>
        </p:nvGraphicFramePr>
        <p:xfrm>
          <a:off x="427112" y="2060848"/>
          <a:ext cx="8496300" cy="2316240"/>
        </p:xfrm>
        <a:graphic>
          <a:graphicData uri="http://schemas.openxmlformats.org/drawingml/2006/table">
            <a:tbl>
              <a:tblPr firstRow="1" bandRow="1">
                <a:tableStyleId>{5C22544A-7EE6-4342-B048-85BDC9FD1C3A}</a:tableStyleId>
              </a:tblPr>
              <a:tblGrid>
                <a:gridCol w="3311984"/>
                <a:gridCol w="2519981"/>
                <a:gridCol w="2664335"/>
              </a:tblGrid>
              <a:tr h="579041">
                <a:tc>
                  <a:txBody>
                    <a:bodyPr/>
                    <a:lstStyle/>
                    <a:p>
                      <a:r>
                        <a:rPr lang="el-GR" sz="1600" b="1" dirty="0" smtClean="0">
                          <a:latin typeface="+mj-lt"/>
                        </a:rPr>
                        <a:t>Κατηγορία</a:t>
                      </a:r>
                      <a:endParaRPr lang="el-GR" sz="1600" b="1" dirty="0">
                        <a:latin typeface="+mj-lt"/>
                      </a:endParaRPr>
                    </a:p>
                  </a:txBody>
                  <a:tcPr marL="91429" marR="91429"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010000"/>
                          </a:solidFill>
                          <a:latin typeface="+mj-lt"/>
                        </a:rPr>
                        <a:t>Αύξηση τιμής</a:t>
                      </a:r>
                      <a:endParaRPr lang="el-GR" altLang="el-GR" sz="1600" dirty="0" smtClean="0">
                        <a:solidFill>
                          <a:srgbClr val="000000"/>
                        </a:solidFill>
                        <a:latin typeface="+mj-lt"/>
                      </a:endParaRPr>
                    </a:p>
                    <a:p>
                      <a:endParaRPr lang="el-GR" sz="1600" dirty="0">
                        <a:latin typeface="+mj-lt"/>
                      </a:endParaRPr>
                    </a:p>
                  </a:txBody>
                  <a:tcPr marL="91429" marR="91429"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010000"/>
                          </a:solidFill>
                          <a:latin typeface="+mj-lt"/>
                        </a:rPr>
                        <a:t>Μείωση τιμής</a:t>
                      </a:r>
                      <a:endParaRPr lang="el-GR" altLang="el-GR" sz="1600" dirty="0" smtClean="0">
                        <a:solidFill>
                          <a:srgbClr val="000000"/>
                        </a:solidFill>
                        <a:latin typeface="+mj-lt"/>
                      </a:endParaRPr>
                    </a:p>
                    <a:p>
                      <a:endParaRPr lang="el-GR" sz="1600" dirty="0">
                        <a:latin typeface="+mj-lt"/>
                      </a:endParaRPr>
                    </a:p>
                  </a:txBody>
                  <a:tcPr marL="91429" marR="91429" marT="45690" marB="45690"/>
                </a:tc>
              </a:tr>
              <a:tr h="57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010000"/>
                          </a:solidFill>
                          <a:latin typeface="+mj-lt"/>
                        </a:rPr>
                        <a:t>Ελαστική ζήτηση</a:t>
                      </a:r>
                      <a:endParaRPr lang="el-GR" sz="1600" b="1" dirty="0">
                        <a:latin typeface="+mj-lt"/>
                      </a:endParaRPr>
                    </a:p>
                  </a:txBody>
                  <a:tcPr marL="91429" marR="91429"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010000"/>
                          </a:solidFill>
                          <a:latin typeface="+mj-lt"/>
                        </a:rPr>
                        <a:t>Μείωση</a:t>
                      </a:r>
                      <a:r>
                        <a:rPr lang="el-GR" altLang="el-GR" sz="1600" dirty="0" smtClean="0">
                          <a:solidFill>
                            <a:srgbClr val="010000"/>
                          </a:solidFill>
                          <a:latin typeface="+mj-lt"/>
                        </a:rPr>
                        <a:t> Συνολικών Εσόδων</a:t>
                      </a:r>
                      <a:endParaRPr lang="el-GR" altLang="el-GR" sz="1600" dirty="0" smtClean="0">
                        <a:solidFill>
                          <a:srgbClr val="000000"/>
                        </a:solidFill>
                        <a:latin typeface="+mj-lt"/>
                      </a:endParaRPr>
                    </a:p>
                    <a:p>
                      <a:endParaRPr lang="el-GR" sz="1600" dirty="0">
                        <a:latin typeface="+mj-lt"/>
                      </a:endParaRPr>
                    </a:p>
                  </a:txBody>
                  <a:tcPr marL="91429" marR="91429"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010000"/>
                          </a:solidFill>
                          <a:latin typeface="+mj-lt"/>
                        </a:rPr>
                        <a:t>Αύξηση</a:t>
                      </a:r>
                      <a:r>
                        <a:rPr lang="el-GR" altLang="el-GR" sz="1600" dirty="0" smtClean="0">
                          <a:solidFill>
                            <a:srgbClr val="010000"/>
                          </a:solidFill>
                          <a:latin typeface="+mj-lt"/>
                        </a:rPr>
                        <a:t> </a:t>
                      </a:r>
                      <a:r>
                        <a:rPr kumimoji="0" lang="el-GR" altLang="el-GR" sz="1600" kern="1200" dirty="0" smtClean="0">
                          <a:solidFill>
                            <a:srgbClr val="010000"/>
                          </a:solidFill>
                          <a:latin typeface="+mn-lt"/>
                          <a:ea typeface="+mn-ea"/>
                          <a:cs typeface="+mn-cs"/>
                        </a:rPr>
                        <a:t>Συνολικών Εσόδων</a:t>
                      </a:r>
                      <a:endParaRPr lang="el-GR" sz="1600" dirty="0">
                        <a:latin typeface="+mj-lt"/>
                      </a:endParaRPr>
                    </a:p>
                  </a:txBody>
                  <a:tcPr marL="91429" marR="91429" marT="45690" marB="45690"/>
                </a:tc>
              </a:tr>
              <a:tr h="57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010000"/>
                          </a:solidFill>
                          <a:latin typeface="+mj-lt"/>
                        </a:rPr>
                        <a:t>Ζήτηση μοναδιαίας ελαστικότητας</a:t>
                      </a:r>
                      <a:endParaRPr lang="el-GR" sz="1600" b="1" dirty="0">
                        <a:latin typeface="+mj-lt"/>
                      </a:endParaRPr>
                    </a:p>
                  </a:txBody>
                  <a:tcPr marL="91429" marR="91429"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dirty="0" smtClean="0">
                          <a:solidFill>
                            <a:srgbClr val="010000"/>
                          </a:solidFill>
                          <a:latin typeface="+mj-lt"/>
                        </a:rPr>
                        <a:t>Τα ΣΕ δεν μεταβάλλονται</a:t>
                      </a:r>
                      <a:endParaRPr lang="el-GR" altLang="el-GR" sz="1600" dirty="0" smtClean="0">
                        <a:solidFill>
                          <a:srgbClr val="000000"/>
                        </a:solidFill>
                        <a:latin typeface="+mj-lt"/>
                      </a:endParaRPr>
                    </a:p>
                    <a:p>
                      <a:endParaRPr lang="el-GR" sz="1600" dirty="0">
                        <a:latin typeface="+mj-lt"/>
                      </a:endParaRPr>
                    </a:p>
                  </a:txBody>
                  <a:tcPr marL="91429" marR="91429"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dirty="0" smtClean="0">
                          <a:solidFill>
                            <a:srgbClr val="010000"/>
                          </a:solidFill>
                          <a:latin typeface="+mj-lt"/>
                        </a:rPr>
                        <a:t>Τα ΣΕ δεν μεταβάλλονται</a:t>
                      </a:r>
                      <a:endParaRPr lang="el-GR" altLang="el-GR" sz="1600" dirty="0" smtClean="0">
                        <a:solidFill>
                          <a:srgbClr val="000000"/>
                        </a:solidFill>
                        <a:latin typeface="+mj-lt"/>
                      </a:endParaRPr>
                    </a:p>
                    <a:p>
                      <a:endParaRPr lang="el-GR" sz="1600" dirty="0">
                        <a:latin typeface="+mj-lt"/>
                      </a:endParaRPr>
                    </a:p>
                  </a:txBody>
                  <a:tcPr marL="91429" marR="91429" marT="45690" marB="45690"/>
                </a:tc>
              </a:tr>
              <a:tr h="5790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b="1" dirty="0" smtClean="0">
                          <a:solidFill>
                            <a:srgbClr val="010000"/>
                          </a:solidFill>
                          <a:latin typeface="+mj-lt"/>
                        </a:rPr>
                        <a:t>Ανελαστική ζήτηση</a:t>
                      </a:r>
                      <a:endParaRPr lang="el-GR" altLang="el-GR" sz="1600" b="1" dirty="0" smtClean="0">
                        <a:solidFill>
                          <a:srgbClr val="000000"/>
                        </a:solidFill>
                        <a:latin typeface="+mj-lt"/>
                      </a:endParaRPr>
                    </a:p>
                    <a:p>
                      <a:endParaRPr lang="el-GR" sz="1600" b="1" dirty="0">
                        <a:latin typeface="+mj-lt"/>
                      </a:endParaRPr>
                    </a:p>
                  </a:txBody>
                  <a:tcPr marL="91429" marR="91429"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dirty="0" smtClean="0">
                          <a:solidFill>
                            <a:srgbClr val="010000"/>
                          </a:solidFill>
                          <a:latin typeface="+mj-lt"/>
                        </a:rPr>
                        <a:t>Αύξηση </a:t>
                      </a:r>
                      <a:r>
                        <a:rPr kumimoji="0" lang="el-GR" altLang="el-GR" sz="1600" kern="1200" dirty="0" smtClean="0">
                          <a:solidFill>
                            <a:srgbClr val="010000"/>
                          </a:solidFill>
                          <a:latin typeface="+mn-lt"/>
                          <a:ea typeface="+mn-ea"/>
                          <a:cs typeface="+mn-cs"/>
                        </a:rPr>
                        <a:t>Συνολικών Εσόδων</a:t>
                      </a:r>
                      <a:endParaRPr lang="el-GR" sz="1600" dirty="0">
                        <a:latin typeface="+mj-lt"/>
                      </a:endParaRPr>
                    </a:p>
                  </a:txBody>
                  <a:tcPr marL="91429" marR="91429" marT="45690" marB="456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altLang="el-GR" sz="1600" dirty="0" smtClean="0">
                          <a:solidFill>
                            <a:srgbClr val="010000"/>
                          </a:solidFill>
                          <a:latin typeface="+mj-lt"/>
                        </a:rPr>
                        <a:t>Μείωση </a:t>
                      </a:r>
                      <a:r>
                        <a:rPr kumimoji="0" lang="el-GR" altLang="el-GR" sz="1600" kern="1200" dirty="0" smtClean="0">
                          <a:solidFill>
                            <a:srgbClr val="010000"/>
                          </a:solidFill>
                          <a:latin typeface="+mn-lt"/>
                          <a:ea typeface="+mn-ea"/>
                          <a:cs typeface="+mn-cs"/>
                        </a:rPr>
                        <a:t>Συνολικών Εσόδων</a:t>
                      </a:r>
                      <a:endParaRPr lang="el-GR" sz="1600" dirty="0">
                        <a:latin typeface="+mj-lt"/>
                      </a:endParaRPr>
                    </a:p>
                  </a:txBody>
                  <a:tcPr marL="91429" marR="91429" marT="45690" marB="45690"/>
                </a:tc>
              </a:tr>
            </a:tbl>
          </a:graphicData>
        </a:graphic>
      </p:graphicFrame>
      <p:graphicFrame>
        <p:nvGraphicFramePr>
          <p:cNvPr id="10" name="Πίνακας 9"/>
          <p:cNvGraphicFramePr>
            <a:graphicFrameLocks noGrp="1"/>
          </p:cNvGraphicFramePr>
          <p:nvPr>
            <p:custDataLst>
              <p:tags r:id="rId6"/>
            </p:custDataLst>
            <p:extLst>
              <p:ext uri="{D42A27DB-BD31-4B8C-83A1-F6EECF244321}">
                <p14:modId xmlns:p14="http://schemas.microsoft.com/office/powerpoint/2010/main" val="1217404981"/>
              </p:ext>
            </p:extLst>
          </p:nvPr>
        </p:nvGraphicFramePr>
        <p:xfrm>
          <a:off x="498549" y="4731023"/>
          <a:ext cx="8353425" cy="1244600"/>
        </p:xfrm>
        <a:graphic>
          <a:graphicData uri="http://schemas.openxmlformats.org/drawingml/2006/table">
            <a:tbl>
              <a:tblPr firstRow="1" bandRow="1">
                <a:tableStyleId>{5C22544A-7EE6-4342-B048-85BDC9FD1C3A}</a:tableStyleId>
              </a:tblPr>
              <a:tblGrid>
                <a:gridCol w="8353425"/>
              </a:tblGrid>
              <a:tr h="370840">
                <a:tc>
                  <a:txBody>
                    <a:bodyPr/>
                    <a:lstStyle/>
                    <a:p>
                      <a:r>
                        <a:rPr lang="el-GR" sz="1800" b="1" u="sng" dirty="0" smtClean="0">
                          <a:solidFill>
                            <a:schemeClr val="bg1"/>
                          </a:solidFill>
                          <a:latin typeface="Calibri" panose="020F0502020204030204" pitchFamily="34" charset="0"/>
                        </a:rPr>
                        <a:t>Τα οριακά έσοδα </a:t>
                      </a:r>
                      <a:r>
                        <a:rPr lang="en-US" sz="1800" dirty="0" smtClean="0">
                          <a:latin typeface="Calibri" panose="020F0502020204030204" pitchFamily="34" charset="0"/>
                        </a:rPr>
                        <a:t>MR </a:t>
                      </a:r>
                      <a:r>
                        <a:rPr lang="el-GR" sz="1800" dirty="0" smtClean="0">
                          <a:latin typeface="Calibri" panose="020F0502020204030204" pitchFamily="34" charset="0"/>
                        </a:rPr>
                        <a:t>είναι θετικά όσο τα συνολικά έσοδα (</a:t>
                      </a:r>
                      <a:r>
                        <a:rPr lang="en-US" sz="1800" dirty="0" smtClean="0">
                          <a:latin typeface="Calibri" panose="020F0502020204030204" pitchFamily="34" charset="0"/>
                        </a:rPr>
                        <a:t>TR</a:t>
                      </a:r>
                      <a:r>
                        <a:rPr lang="el-GR" sz="1800" dirty="0" smtClean="0">
                          <a:latin typeface="Calibri" panose="020F0502020204030204" pitchFamily="34" charset="0"/>
                        </a:rPr>
                        <a:t>) αυξάνονται</a:t>
                      </a:r>
                      <a:endParaRPr lang="el-GR" dirty="0"/>
                    </a:p>
                  </a:txBody>
                  <a:tcPr marL="91445" marR="91445"/>
                </a:tc>
              </a:tr>
              <a:tr h="370840">
                <a:tc>
                  <a:txBody>
                    <a:bodyPr/>
                    <a:lstStyle/>
                    <a:p>
                      <a:pPr>
                        <a:lnSpc>
                          <a:spcPct val="150000"/>
                        </a:lnSpc>
                      </a:pPr>
                      <a:r>
                        <a:rPr lang="el-GR" sz="1800" b="1" u="sng" baseline="0" dirty="0" smtClean="0">
                          <a:solidFill>
                            <a:srgbClr val="0070C0"/>
                          </a:solidFill>
                          <a:latin typeface="Calibri" panose="020F0502020204030204" pitchFamily="34" charset="0"/>
                        </a:rPr>
                        <a:t>Τα οριακά έσοδα </a:t>
                      </a:r>
                      <a:r>
                        <a:rPr lang="el-GR" sz="1800" dirty="0" smtClean="0">
                          <a:latin typeface="Calibri" panose="020F0502020204030204" pitchFamily="34" charset="0"/>
                        </a:rPr>
                        <a:t>είναι μηδέν όταν τα συνολικά έσοδα είναι στο μέγιστο.</a:t>
                      </a:r>
                      <a:endParaRPr lang="el-GR" sz="1800" dirty="0">
                        <a:latin typeface="Calibri" panose="020F0502020204030204" pitchFamily="34" charset="0"/>
                      </a:endParaRPr>
                    </a:p>
                  </a:txBody>
                  <a:tcPr marL="91445" marR="91445"/>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800" b="1" u="sng" dirty="0" smtClean="0">
                          <a:solidFill>
                            <a:srgbClr val="C00000"/>
                          </a:solidFill>
                          <a:latin typeface="Calibri" panose="020F0502020204030204" pitchFamily="34" charset="0"/>
                        </a:rPr>
                        <a:t>Τα οριακά έσοδα </a:t>
                      </a:r>
                      <a:r>
                        <a:rPr lang="el-GR" sz="1800" dirty="0" smtClean="0">
                          <a:latin typeface="Calibri" panose="020F0502020204030204" pitchFamily="34" charset="0"/>
                        </a:rPr>
                        <a:t>είναι αρνητικά όταν τα συνολικά έσοδα μειώνονται </a:t>
                      </a:r>
                      <a:endParaRPr lang="el-GR" dirty="0"/>
                    </a:p>
                  </a:txBody>
                  <a:tcPr marL="91445" marR="91445"/>
                </a:tc>
              </a:tr>
            </a:tbl>
          </a:graphicData>
        </a:graphic>
      </p:graphicFrame>
    </p:spTree>
    <p:custDataLst>
      <p:tags r:id="rId1"/>
    </p:custDataLst>
    <p:extLst>
      <p:ext uri="{BB962C8B-B14F-4D97-AF65-F5344CB8AC3E}">
        <p14:creationId xmlns:p14="http://schemas.microsoft.com/office/powerpoint/2010/main" val="3414706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511587"/>
            <a:ext cx="8229600" cy="940966"/>
          </a:xfrm>
        </p:spPr>
        <p:txBody>
          <a:bodyPr>
            <a:noAutofit/>
          </a:bodyPr>
          <a:lstStyle/>
          <a:p>
            <a:r>
              <a:rPr lang="el-GR" sz="2800" dirty="0"/>
              <a:t>Η </a:t>
            </a:r>
            <a:r>
              <a:rPr lang="el-GR" sz="2800" dirty="0" smtClean="0"/>
              <a:t>Σχέση μεταξύ των Οριακών Εσόδων,  της Τιμής και της Ελαστικότητας Ζήτησης ως προς την τιμή (α).</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graphicFrame>
        <p:nvGraphicFramePr>
          <p:cNvPr id="7" name="Αντικείμενο 4"/>
          <p:cNvGraphicFramePr>
            <a:graphicFrameLocks noChangeAspect="1"/>
          </p:cNvGraphicFramePr>
          <p:nvPr>
            <p:extLst>
              <p:ext uri="{D42A27DB-BD31-4B8C-83A1-F6EECF244321}">
                <p14:modId xmlns:p14="http://schemas.microsoft.com/office/powerpoint/2010/main" val="1070869873"/>
              </p:ext>
            </p:extLst>
          </p:nvPr>
        </p:nvGraphicFramePr>
        <p:xfrm>
          <a:off x="558300" y="2060848"/>
          <a:ext cx="3665334" cy="1440160"/>
        </p:xfrm>
        <a:graphic>
          <a:graphicData uri="http://schemas.openxmlformats.org/presentationml/2006/ole">
            <mc:AlternateContent xmlns:mc="http://schemas.openxmlformats.org/markup-compatibility/2006">
              <mc:Choice xmlns:v="urn:schemas-microsoft-com:vml" Requires="v">
                <p:oleObj spid="_x0000_s13454" name="Equation" r:id="rId9" imgW="1066800" imgH="431800" progId="Equation.DSMT4">
                  <p:embed/>
                </p:oleObj>
              </mc:Choice>
              <mc:Fallback>
                <p:oleObj name="Equation" r:id="rId9" imgW="1066800" imgH="431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300" y="2060848"/>
                        <a:ext cx="3665334" cy="1440160"/>
                      </a:xfrm>
                      <a:prstGeom prst="rect">
                        <a:avLst/>
                      </a:prstGeom>
                      <a:noFill/>
                      <a:ln>
                        <a:solidFill>
                          <a:srgbClr val="0000FF"/>
                        </a:solidFill>
                      </a:ln>
                      <a:extLst/>
                    </p:spPr>
                  </p:pic>
                </p:oleObj>
              </mc:Fallback>
            </mc:AlternateContent>
          </a:graphicData>
        </a:graphic>
      </p:graphicFrame>
      <p:graphicFrame>
        <p:nvGraphicFramePr>
          <p:cNvPr id="10" name="Αντικείμενο 5"/>
          <p:cNvGraphicFramePr>
            <a:graphicFrameLocks noChangeAspect="1"/>
          </p:cNvGraphicFramePr>
          <p:nvPr>
            <p:extLst>
              <p:ext uri="{D42A27DB-BD31-4B8C-83A1-F6EECF244321}">
                <p14:modId xmlns:p14="http://schemas.microsoft.com/office/powerpoint/2010/main" val="54450476"/>
              </p:ext>
            </p:extLst>
          </p:nvPr>
        </p:nvGraphicFramePr>
        <p:xfrm>
          <a:off x="4732131" y="1965325"/>
          <a:ext cx="3826793" cy="4252913"/>
        </p:xfrm>
        <a:graphic>
          <a:graphicData uri="http://schemas.openxmlformats.org/presentationml/2006/ole">
            <mc:AlternateContent xmlns:mc="http://schemas.openxmlformats.org/markup-compatibility/2006">
              <mc:Choice xmlns:v="urn:schemas-microsoft-com:vml" Requires="v">
                <p:oleObj spid="_x0000_s13455" name="Equation" r:id="rId11" imgW="1600200" imgH="2324100" progId="Equation.DSMT4">
                  <p:embed/>
                </p:oleObj>
              </mc:Choice>
              <mc:Fallback>
                <p:oleObj name="Equation" r:id="rId11" imgW="1600200" imgH="2324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2131" y="1965325"/>
                        <a:ext cx="3826793" cy="4252913"/>
                      </a:xfrm>
                      <a:prstGeom prst="rect">
                        <a:avLst/>
                      </a:prstGeom>
                      <a:noFill/>
                      <a:ln>
                        <a:noFill/>
                      </a:ln>
                      <a:extLst/>
                    </p:spPr>
                  </p:pic>
                </p:oleObj>
              </mc:Fallback>
            </mc:AlternateContent>
          </a:graphicData>
        </a:graphic>
      </p:graphicFrame>
      <p:sp>
        <p:nvSpPr>
          <p:cNvPr id="3" name="Ορθογώνιο 2"/>
          <p:cNvSpPr/>
          <p:nvPr>
            <p:custDataLst>
              <p:tags r:id="rId6"/>
            </p:custDataLst>
          </p:nvPr>
        </p:nvSpPr>
        <p:spPr>
          <a:xfrm>
            <a:off x="558300" y="4411825"/>
            <a:ext cx="4032448" cy="646331"/>
          </a:xfrm>
          <a:prstGeom prst="rect">
            <a:avLst/>
          </a:prstGeom>
        </p:spPr>
        <p:txBody>
          <a:bodyPr wrap="square">
            <a:spAutoFit/>
          </a:bodyPr>
          <a:lstStyle/>
          <a:p>
            <a:r>
              <a:rPr lang="el-GR" dirty="0">
                <a:solidFill>
                  <a:srgbClr val="C00000"/>
                </a:solidFill>
              </a:rPr>
              <a:t>Όταν Ρ=€4, Ε=-2 τότε αντικαθιστώντας τις τιμές στην εξίσωση έχουμε ότι:</a:t>
            </a:r>
          </a:p>
        </p:txBody>
      </p:sp>
    </p:spTree>
    <p:custDataLst>
      <p:tags r:id="rId2"/>
    </p:custDataLst>
    <p:extLst>
      <p:ext uri="{BB962C8B-B14F-4D97-AF65-F5344CB8AC3E}">
        <p14:creationId xmlns:p14="http://schemas.microsoft.com/office/powerpoint/2010/main" val="2182293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319935"/>
            <a:ext cx="8229600" cy="940966"/>
          </a:xfrm>
        </p:spPr>
        <p:txBody>
          <a:bodyPr>
            <a:noAutofit/>
          </a:bodyPr>
          <a:lstStyle/>
          <a:p>
            <a:r>
              <a:rPr lang="el-GR" sz="2800" dirty="0"/>
              <a:t>Η </a:t>
            </a:r>
            <a:r>
              <a:rPr lang="el-GR" sz="2800" dirty="0" smtClean="0"/>
              <a:t>Σχέση μεταξύ των Οριακών Εσόδων,  της Τιμής και της Ελαστικότητας Ζήτησης ως προς την τιμή (β).</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
        <p:nvSpPr>
          <p:cNvPr id="2" name="Ορθογώνιο 1"/>
          <p:cNvSpPr/>
          <p:nvPr>
            <p:custDataLst>
              <p:tags r:id="rId6"/>
            </p:custDataLst>
          </p:nvPr>
        </p:nvSpPr>
        <p:spPr>
          <a:xfrm>
            <a:off x="89756" y="1832035"/>
            <a:ext cx="8964488" cy="4801314"/>
          </a:xfrm>
          <a:prstGeom prst="rect">
            <a:avLst/>
          </a:prstGeom>
        </p:spPr>
        <p:txBody>
          <a:bodyPr wrap="square">
            <a:spAutoFit/>
          </a:bodyPr>
          <a:lstStyle/>
          <a:p>
            <a:pPr marL="285750" indent="-285750">
              <a:buFont typeface="Wingdings" panose="05000000000000000000" pitchFamily="2" charset="2"/>
              <a:buChar char="ü"/>
            </a:pPr>
            <a:r>
              <a:rPr lang="el-GR" dirty="0"/>
              <a:t>Οι προηγούμενες σχέσεις ανάμεσα  στην Ελαστικότητα Ζήτησης ως προς την τιμή, τα συνολικά έσοδα (TR), τα Οριακά έσοδα (MR) και την τιμή (Ρ) ισχύουν  και για την  επιχείρηση και για τον κλάδο και κάτω από οποιαδήποτε μορφή οργάνωσης της αγοράς.</a:t>
            </a:r>
          </a:p>
          <a:p>
            <a:pPr marL="285750" indent="-285750">
              <a:buFont typeface="Wingdings" panose="05000000000000000000" pitchFamily="2" charset="2"/>
              <a:buChar char="ü"/>
            </a:pPr>
            <a:r>
              <a:rPr lang="el-GR" dirty="0"/>
              <a:t>Αν η επιχείρηση είναι τέλειος ανταγωνιστής στην αγορά προϊόντων, αντιμετωπίζει μια οριζόντια ή απείρως ελαστική καμπύλη ζήτησης  για το εμπόρευμα. Τότε η μεταβολή στα συνολικά έσοδα από την πώληση κάθε επιπλέον μονάδας του εμπορεύματος (MR) είναι ίση με την τιμή.</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r>
              <a:rPr lang="el-GR" dirty="0"/>
              <a:t>Αν η επιχείρηση πουλήσει 3Χ προϊόντα, τα συνολικά έσοδα είναι TR=€12.</a:t>
            </a:r>
          </a:p>
          <a:p>
            <a:pPr marL="285750" indent="-285750">
              <a:buFont typeface="Wingdings" panose="05000000000000000000" pitchFamily="2" charset="2"/>
              <a:buChar char="ü"/>
            </a:pPr>
            <a:r>
              <a:rPr lang="el-GR" dirty="0"/>
              <a:t>Αν η επιχείρηση πουλήσει 4Χ προϊόντα, τα συνολικά έσοδα είναι TR=€16</a:t>
            </a:r>
          </a:p>
          <a:p>
            <a:pPr marL="285750" indent="-285750">
              <a:buFont typeface="Wingdings" panose="05000000000000000000" pitchFamily="2" charset="2"/>
              <a:buChar char="ü"/>
            </a:pPr>
            <a:r>
              <a:rPr lang="el-GR" dirty="0"/>
              <a:t>Συνεπώς τα MR=P=4 και η καμπύλη ζήτησης και η καμπύλη των οριακών εσόδων συμπίπτουν.</a:t>
            </a:r>
          </a:p>
          <a:p>
            <a:pPr marL="285750" indent="-285750">
              <a:buFont typeface="Wingdings" panose="05000000000000000000" pitchFamily="2" charset="2"/>
              <a:buChar char="ü"/>
            </a:pPr>
            <a:r>
              <a:rPr lang="el-GR" dirty="0"/>
              <a:t>Αν η επιχείρηση αντιμετωπίζει μια κάθετη καμπύλη ζήτησης (δηλαδή η ζητούμενη ποσότητα να παραμείνει σταθερά ανεξάρτητα από την τιμή). Η Ελαστικότητα ζήτησης ως προς την τιμή είναι μηδέν (0) σε όλη την έκταση της καμπύλης ζήτησης (πολύ </a:t>
            </a:r>
            <a:r>
              <a:rPr lang="el-GR" dirty="0" err="1"/>
              <a:t>πολύ</a:t>
            </a:r>
            <a:r>
              <a:rPr lang="el-GR" dirty="0"/>
              <a:t> σπάνιο στην </a:t>
            </a:r>
            <a:r>
              <a:rPr lang="el-GR" dirty="0" smtClean="0"/>
              <a:t>πραγματικότητα)</a:t>
            </a:r>
            <a:endParaRPr lang="el-GR" dirty="0"/>
          </a:p>
        </p:txBody>
      </p:sp>
      <p:graphicFrame>
        <p:nvGraphicFramePr>
          <p:cNvPr id="9" name="Αντικείμενο 5"/>
          <p:cNvGraphicFramePr>
            <a:graphicFrameLocks noChangeAspect="1"/>
          </p:cNvGraphicFramePr>
          <p:nvPr>
            <p:extLst>
              <p:ext uri="{D42A27DB-BD31-4B8C-83A1-F6EECF244321}">
                <p14:modId xmlns:p14="http://schemas.microsoft.com/office/powerpoint/2010/main" val="2848294890"/>
              </p:ext>
            </p:extLst>
          </p:nvPr>
        </p:nvGraphicFramePr>
        <p:xfrm>
          <a:off x="3203848" y="3627160"/>
          <a:ext cx="2159000" cy="609600"/>
        </p:xfrm>
        <a:graphic>
          <a:graphicData uri="http://schemas.openxmlformats.org/presentationml/2006/ole">
            <mc:AlternateContent xmlns:mc="http://schemas.openxmlformats.org/markup-compatibility/2006">
              <mc:Choice xmlns:v="urn:schemas-microsoft-com:vml" Requires="v">
                <p:oleObj spid="_x0000_s14407" name="Equation" r:id="rId9" imgW="1320227" imgH="393529" progId="Equation.DSMT4">
                  <p:embed/>
                </p:oleObj>
              </mc:Choice>
              <mc:Fallback>
                <p:oleObj name="Equation" r:id="rId9" imgW="1320227"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3848" y="3627160"/>
                        <a:ext cx="215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extLst>
      <p:ext uri="{BB962C8B-B14F-4D97-AF65-F5344CB8AC3E}">
        <p14:creationId xmlns:p14="http://schemas.microsoft.com/office/powerpoint/2010/main" val="27694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39734" y="302189"/>
            <a:ext cx="8229600" cy="940966"/>
          </a:xfrm>
        </p:spPr>
        <p:txBody>
          <a:bodyPr>
            <a:noAutofit/>
          </a:bodyPr>
          <a:lstStyle/>
          <a:p>
            <a:r>
              <a:rPr lang="el-GR" sz="2800" dirty="0"/>
              <a:t>Η </a:t>
            </a:r>
            <a:r>
              <a:rPr lang="el-GR" sz="2800" dirty="0" smtClean="0"/>
              <a:t>Σχέση μεταξύ των Οριακών Εσόδων,  της Τιμής και της Ελαστικότητας Ζήτησης ως προς την τιμή (γ).</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
        <p:nvSpPr>
          <p:cNvPr id="7" name="Θέση περιεχομένου 2"/>
          <p:cNvSpPr>
            <a:spLocks noGrp="1"/>
          </p:cNvSpPr>
          <p:nvPr>
            <p:ph sz="quarter" idx="1"/>
            <p:custDataLst>
              <p:tags r:id="rId5"/>
            </p:custDataLst>
          </p:nvPr>
        </p:nvSpPr>
        <p:spPr>
          <a:xfrm>
            <a:off x="143508" y="1429053"/>
            <a:ext cx="8856984" cy="4450561"/>
          </a:xfrm>
        </p:spPr>
        <p:txBody>
          <a:bodyPr>
            <a:normAutofit fontScale="25000" lnSpcReduction="20000"/>
          </a:bodyPr>
          <a:lstStyle/>
          <a:p>
            <a:pPr marL="0" indent="0" algn="ctr">
              <a:buNone/>
              <a:defRPr/>
            </a:pPr>
            <a:r>
              <a:rPr lang="el-GR" sz="11200" u="sng" dirty="0" smtClean="0">
                <a:latin typeface="+mj-lt"/>
              </a:rPr>
              <a:t>Διαφορικός Λογισμός</a:t>
            </a:r>
          </a:p>
          <a:p>
            <a:pPr>
              <a:defRPr/>
            </a:pPr>
            <a:r>
              <a:rPr lang="el-GR" sz="5600" b="1" dirty="0" smtClean="0">
                <a:solidFill>
                  <a:srgbClr val="0000FF"/>
                </a:solidFill>
              </a:rPr>
              <a:t>Με βάση τον διαφορικό λογισμό ισχύει η σχέση </a:t>
            </a:r>
            <a:endParaRPr lang="en-US" sz="5600" b="1" dirty="0" smtClean="0">
              <a:solidFill>
                <a:srgbClr val="0000FF"/>
              </a:solidFill>
            </a:endParaRPr>
          </a:p>
          <a:p>
            <a:pPr>
              <a:defRPr/>
            </a:pPr>
            <a:endParaRPr lang="en-US" sz="5600" dirty="0"/>
          </a:p>
          <a:p>
            <a:pPr>
              <a:defRPr/>
            </a:pPr>
            <a:endParaRPr lang="en-US" sz="5600" dirty="0" smtClean="0"/>
          </a:p>
          <a:p>
            <a:pPr>
              <a:defRPr/>
            </a:pPr>
            <a:endParaRPr lang="el-GR" sz="5600" dirty="0" smtClean="0"/>
          </a:p>
          <a:p>
            <a:pPr>
              <a:defRPr/>
            </a:pPr>
            <a:endParaRPr lang="el-GR" sz="5600" dirty="0"/>
          </a:p>
          <a:p>
            <a:pPr marL="0" indent="0">
              <a:buFont typeface="Wingdings 2" panose="05020102010507070707" pitchFamily="18" charset="2"/>
              <a:buNone/>
              <a:defRPr/>
            </a:pPr>
            <a:r>
              <a:rPr lang="el-GR" sz="5600" dirty="0" smtClean="0">
                <a:solidFill>
                  <a:srgbClr val="C00000"/>
                </a:solidFill>
              </a:rPr>
              <a:t>Έστω η συνάρτηση ζήτησης είναι 	</a:t>
            </a:r>
            <a:r>
              <a:rPr lang="en-US" sz="5600" dirty="0" smtClean="0">
                <a:solidFill>
                  <a:srgbClr val="C00000"/>
                </a:solidFill>
              </a:rPr>
              <a:t>Q=600-100P</a:t>
            </a:r>
          </a:p>
          <a:p>
            <a:pPr marL="0" indent="0">
              <a:buFont typeface="Wingdings 2" panose="05020102010507070707" pitchFamily="18" charset="2"/>
              <a:buNone/>
              <a:defRPr/>
            </a:pPr>
            <a:r>
              <a:rPr lang="en-US" sz="5600" dirty="0" smtClean="0">
                <a:solidFill>
                  <a:srgbClr val="C00000"/>
                </a:solidFill>
              </a:rPr>
              <a:t> </a:t>
            </a:r>
            <a:r>
              <a:rPr lang="el-GR" sz="5600" dirty="0" smtClean="0">
                <a:solidFill>
                  <a:srgbClr val="C00000"/>
                </a:solidFill>
              </a:rPr>
              <a:t>Η τιμή                                                 	</a:t>
            </a:r>
            <a:r>
              <a:rPr lang="en-US" sz="5600" dirty="0" smtClean="0">
                <a:solidFill>
                  <a:srgbClr val="C00000"/>
                </a:solidFill>
              </a:rPr>
              <a:t>P=6-Q/100</a:t>
            </a:r>
            <a:endParaRPr lang="el-GR" sz="5600" dirty="0" smtClean="0">
              <a:solidFill>
                <a:srgbClr val="C00000"/>
              </a:solidFill>
            </a:endParaRPr>
          </a:p>
          <a:p>
            <a:pPr marL="0" indent="0">
              <a:buFont typeface="Wingdings 2" panose="05020102010507070707" pitchFamily="18" charset="2"/>
              <a:buNone/>
              <a:defRPr/>
            </a:pPr>
            <a:r>
              <a:rPr lang="el-GR" sz="5600" dirty="0" smtClean="0">
                <a:solidFill>
                  <a:srgbClr val="C00000"/>
                </a:solidFill>
              </a:rPr>
              <a:t>Η ζητούμενη ποσότητα 		</a:t>
            </a:r>
            <a:r>
              <a:rPr lang="en-US" sz="5600" dirty="0" smtClean="0">
                <a:solidFill>
                  <a:srgbClr val="C00000"/>
                </a:solidFill>
              </a:rPr>
              <a:t>Q=6Q-Q</a:t>
            </a:r>
            <a:r>
              <a:rPr lang="en-US" sz="5600" baseline="30000" dirty="0" smtClean="0">
                <a:solidFill>
                  <a:srgbClr val="C00000"/>
                </a:solidFill>
              </a:rPr>
              <a:t>2</a:t>
            </a:r>
            <a:r>
              <a:rPr lang="en-US" sz="5600" dirty="0" smtClean="0">
                <a:solidFill>
                  <a:srgbClr val="C00000"/>
                </a:solidFill>
              </a:rPr>
              <a:t>/100</a:t>
            </a:r>
          </a:p>
          <a:p>
            <a:pPr marL="0" indent="0">
              <a:buFont typeface="Wingdings 2" panose="05020102010507070707" pitchFamily="18" charset="2"/>
              <a:buNone/>
              <a:defRPr/>
            </a:pPr>
            <a:r>
              <a:rPr lang="el-GR" sz="5600" dirty="0" smtClean="0">
                <a:solidFill>
                  <a:srgbClr val="C00000"/>
                </a:solidFill>
              </a:rPr>
              <a:t>Τα συνολικά έσοδα 			</a:t>
            </a:r>
            <a:r>
              <a:rPr lang="en-US" sz="5600" dirty="0" smtClean="0">
                <a:solidFill>
                  <a:srgbClr val="C00000"/>
                </a:solidFill>
              </a:rPr>
              <a:t>TR=PQ</a:t>
            </a:r>
            <a:endParaRPr lang="el-GR" sz="5600" dirty="0">
              <a:solidFill>
                <a:srgbClr val="C00000"/>
              </a:solidFill>
            </a:endParaRPr>
          </a:p>
          <a:p>
            <a:pPr marL="0" indent="0">
              <a:buFont typeface="Wingdings 2" panose="05020102010507070707" pitchFamily="18" charset="2"/>
              <a:buNone/>
              <a:defRPr/>
            </a:pPr>
            <a:r>
              <a:rPr lang="el-GR" sz="5600" dirty="0" smtClean="0">
                <a:solidFill>
                  <a:srgbClr val="C00000"/>
                </a:solidFill>
              </a:rPr>
              <a:t>Τα οριακά έσοδα είναι 		</a:t>
            </a:r>
            <a:r>
              <a:rPr lang="en-US" sz="5600" dirty="0" smtClean="0">
                <a:solidFill>
                  <a:srgbClr val="C00000"/>
                </a:solidFill>
              </a:rPr>
              <a:t>MR=d(TR)/</a:t>
            </a:r>
            <a:r>
              <a:rPr lang="en-US" sz="5600" dirty="0" err="1" smtClean="0">
                <a:solidFill>
                  <a:srgbClr val="C00000"/>
                </a:solidFill>
              </a:rPr>
              <a:t>dQ</a:t>
            </a:r>
            <a:endParaRPr lang="en-US" sz="5600" dirty="0" smtClean="0">
              <a:solidFill>
                <a:srgbClr val="C00000"/>
              </a:solidFill>
            </a:endParaRPr>
          </a:p>
          <a:p>
            <a:pPr marL="0" indent="0">
              <a:buFont typeface="Wingdings 2" panose="05020102010507070707" pitchFamily="18" charset="2"/>
              <a:buNone/>
              <a:defRPr/>
            </a:pPr>
            <a:r>
              <a:rPr lang="el-GR" sz="5600" dirty="0" smtClean="0">
                <a:solidFill>
                  <a:srgbClr val="C00000"/>
                </a:solidFill>
              </a:rPr>
              <a:t>Δηλαδή η καμπύλη </a:t>
            </a:r>
            <a:r>
              <a:rPr lang="en-US" sz="5600" dirty="0" smtClean="0">
                <a:solidFill>
                  <a:srgbClr val="C00000"/>
                </a:solidFill>
              </a:rPr>
              <a:t>TR </a:t>
            </a:r>
            <a:r>
              <a:rPr lang="el-GR" sz="5600" dirty="0" smtClean="0">
                <a:solidFill>
                  <a:srgbClr val="C00000"/>
                </a:solidFill>
              </a:rPr>
              <a:t> έχει μηδενική κλίση στο </a:t>
            </a:r>
            <a:r>
              <a:rPr lang="en-US" sz="5600" dirty="0" smtClean="0">
                <a:solidFill>
                  <a:srgbClr val="C00000"/>
                </a:solidFill>
              </a:rPr>
              <a:t>Q=300. </a:t>
            </a:r>
            <a:endParaRPr lang="el-GR" sz="5600" dirty="0" smtClean="0">
              <a:solidFill>
                <a:srgbClr val="C00000"/>
              </a:solidFill>
            </a:endParaRPr>
          </a:p>
          <a:p>
            <a:pPr marL="0" indent="0">
              <a:buFont typeface="Wingdings 2" panose="05020102010507070707" pitchFamily="18" charset="2"/>
              <a:buNone/>
              <a:defRPr/>
            </a:pPr>
            <a:r>
              <a:rPr lang="el-GR" sz="5600" b="1" dirty="0" smtClean="0">
                <a:solidFill>
                  <a:srgbClr val="0000FF"/>
                </a:solidFill>
              </a:rPr>
              <a:t>Για να βεβαιωθούμε για το μέγιστο βρίσκουμε αν 2</a:t>
            </a:r>
            <a:r>
              <a:rPr lang="el-GR" sz="5600" b="1" baseline="30000" dirty="0" smtClean="0">
                <a:solidFill>
                  <a:srgbClr val="0000FF"/>
                </a:solidFill>
              </a:rPr>
              <a:t>η</a:t>
            </a:r>
            <a:r>
              <a:rPr lang="el-GR" sz="5600" b="1" dirty="0" smtClean="0">
                <a:solidFill>
                  <a:srgbClr val="0000FF"/>
                </a:solidFill>
              </a:rPr>
              <a:t> παράγωγος</a:t>
            </a:r>
          </a:p>
          <a:p>
            <a:pPr marL="0" indent="0">
              <a:buFont typeface="Wingdings 2" panose="05020102010507070707" pitchFamily="18" charset="2"/>
              <a:buNone/>
              <a:defRPr/>
            </a:pPr>
            <a:r>
              <a:rPr lang="el-GR" sz="5600" b="1" dirty="0" smtClean="0">
                <a:solidFill>
                  <a:srgbClr val="0000FF"/>
                </a:solidFill>
              </a:rPr>
              <a:t> είναι μικρότερη του μηδενός.</a:t>
            </a:r>
          </a:p>
          <a:p>
            <a:pPr marL="0" indent="0">
              <a:buFont typeface="Wingdings 2" panose="05020102010507070707" pitchFamily="18" charset="2"/>
              <a:buNone/>
              <a:defRPr/>
            </a:pPr>
            <a:endParaRPr lang="el-GR" sz="1600" dirty="0">
              <a:latin typeface="+mj-lt"/>
            </a:endParaRPr>
          </a:p>
        </p:txBody>
      </p:sp>
      <p:pic>
        <p:nvPicPr>
          <p:cNvPr id="3" name="Εικόνα 2" descr="εμ αρ ίσον πι επί παρένθεση 1 συν λόγος ένα προς ε με δείκτη πι."/>
          <p:cNvPicPr>
            <a:picLocks noChangeAspect="1"/>
          </p:cNvPicPr>
          <p:nvPr/>
        </p:nvPicPr>
        <p:blipFill>
          <a:blip r:embed="rId8"/>
          <a:stretch>
            <a:fillRect/>
          </a:stretch>
        </p:blipFill>
        <p:spPr>
          <a:xfrm>
            <a:off x="6084168" y="1973793"/>
            <a:ext cx="2016102" cy="792452"/>
          </a:xfrm>
          <a:prstGeom prst="rect">
            <a:avLst/>
          </a:prstGeom>
        </p:spPr>
      </p:pic>
      <p:pic>
        <p:nvPicPr>
          <p:cNvPr id="4" name="Εικόνα 3" descr="[DECORATIVE]"/>
          <p:cNvPicPr>
            <a:picLocks noChangeAspect="1"/>
          </p:cNvPicPr>
          <p:nvPr/>
        </p:nvPicPr>
        <p:blipFill>
          <a:blip r:embed="rId9"/>
          <a:stretch>
            <a:fillRect/>
          </a:stretch>
        </p:blipFill>
        <p:spPr>
          <a:xfrm>
            <a:off x="576370" y="2263322"/>
            <a:ext cx="3995630" cy="1080477"/>
          </a:xfrm>
          <a:prstGeom prst="rect">
            <a:avLst/>
          </a:prstGeom>
        </p:spPr>
      </p:pic>
      <p:pic>
        <p:nvPicPr>
          <p:cNvPr id="5" name="Εικόνα 4" descr="[DECORATIVE]"/>
          <p:cNvPicPr>
            <a:picLocks noChangeAspect="1"/>
          </p:cNvPicPr>
          <p:nvPr/>
        </p:nvPicPr>
        <p:blipFill>
          <a:blip r:embed="rId10"/>
          <a:stretch>
            <a:fillRect/>
          </a:stretch>
        </p:blipFill>
        <p:spPr>
          <a:xfrm>
            <a:off x="5035899" y="3202027"/>
            <a:ext cx="3650901" cy="1528009"/>
          </a:xfrm>
          <a:prstGeom prst="rect">
            <a:avLst/>
          </a:prstGeom>
        </p:spPr>
      </p:pic>
      <p:pic>
        <p:nvPicPr>
          <p:cNvPr id="6" name="Εικόνα 5" descr="[DECORATIVE]"/>
          <p:cNvPicPr>
            <a:picLocks noChangeAspect="1"/>
          </p:cNvPicPr>
          <p:nvPr/>
        </p:nvPicPr>
        <p:blipFill>
          <a:blip r:embed="rId11"/>
          <a:stretch>
            <a:fillRect/>
          </a:stretch>
        </p:blipFill>
        <p:spPr>
          <a:xfrm>
            <a:off x="5143061" y="4893046"/>
            <a:ext cx="3526273" cy="1655005"/>
          </a:xfrm>
          <a:prstGeom prst="rect">
            <a:avLst/>
          </a:prstGeom>
        </p:spPr>
      </p:pic>
      <p:sp>
        <p:nvSpPr>
          <p:cNvPr id="10" name="Δεξιό άγκιστρο 9" descr="[DECORATIVE]"/>
          <p:cNvSpPr/>
          <p:nvPr/>
        </p:nvSpPr>
        <p:spPr>
          <a:xfrm>
            <a:off x="4283968" y="3573016"/>
            <a:ext cx="576064"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Δεξιό άγκιστρο 10" descr="[DECORATIVE]"/>
          <p:cNvSpPr/>
          <p:nvPr/>
        </p:nvSpPr>
        <p:spPr>
          <a:xfrm>
            <a:off x="4990737" y="5120915"/>
            <a:ext cx="269715" cy="10610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ustDataLst>
      <p:tags r:id="rId1"/>
    </p:custDataLst>
    <p:extLst>
      <p:ext uri="{BB962C8B-B14F-4D97-AF65-F5344CB8AC3E}">
        <p14:creationId xmlns:p14="http://schemas.microsoft.com/office/powerpoint/2010/main" val="1377176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a:t>Μορφές </a:t>
            </a:r>
            <a:r>
              <a:rPr lang="el-GR" sz="2800" dirty="0" smtClean="0"/>
              <a:t>Ελαστικότητας Ζήτησης                                       σε Σχέση </a:t>
            </a:r>
            <a:r>
              <a:rPr lang="el-GR" sz="2800" dirty="0"/>
              <a:t>με την Τ</a:t>
            </a:r>
            <a:r>
              <a:rPr lang="el-GR" sz="2800" dirty="0" smtClean="0"/>
              <a:t>ιμή.</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
        <p:nvSpPr>
          <p:cNvPr id="2" name="Ορθογώνιο 1"/>
          <p:cNvSpPr/>
          <p:nvPr>
            <p:custDataLst>
              <p:tags r:id="rId5"/>
            </p:custDataLst>
          </p:nvPr>
        </p:nvSpPr>
        <p:spPr>
          <a:xfrm>
            <a:off x="36003" y="1319087"/>
            <a:ext cx="8964488" cy="5016758"/>
          </a:xfrm>
          <a:prstGeom prst="rect">
            <a:avLst/>
          </a:prstGeom>
        </p:spPr>
        <p:txBody>
          <a:bodyPr wrap="square">
            <a:spAutoFit/>
          </a:bodyPr>
          <a:lstStyle/>
          <a:p>
            <a:pPr marL="285750" indent="-285750">
              <a:buFont typeface="Wingdings" panose="05000000000000000000" pitchFamily="2" charset="2"/>
              <a:buChar char="ü"/>
            </a:pPr>
            <a:r>
              <a:rPr lang="el-GR" sz="1600" b="1" dirty="0" smtClean="0">
                <a:solidFill>
                  <a:srgbClr val="0000FF"/>
                </a:solidFill>
              </a:rPr>
              <a:t>Τελείως </a:t>
            </a:r>
            <a:r>
              <a:rPr lang="el-GR" sz="1600" b="1" dirty="0">
                <a:solidFill>
                  <a:srgbClr val="0000FF"/>
                </a:solidFill>
              </a:rPr>
              <a:t>ανελαστική: </a:t>
            </a:r>
            <a:r>
              <a:rPr lang="el-GR" sz="1600" dirty="0"/>
              <a:t>ισούται με μηδέν, γιατί οποιαδήποτε αλλαγή στην τιμή του προϊόντος δεν προκαλεί απολύτως καμία αλλαγή στην ζητούμενη ποσότητα. Παριστάνεται γραφικά με μία καμπύλη κάθετη στον άξονα των ποσοτήτων. (Παράδειγμα: αλάτι</a:t>
            </a:r>
            <a:r>
              <a:rPr lang="el-GR" sz="1600" dirty="0" smtClean="0"/>
              <a:t>).</a:t>
            </a:r>
          </a:p>
          <a:p>
            <a:endParaRPr lang="el-GR" sz="1600" dirty="0"/>
          </a:p>
          <a:p>
            <a:pPr marL="285750" indent="-285750">
              <a:buFont typeface="Wingdings" panose="05000000000000000000" pitchFamily="2" charset="2"/>
              <a:buChar char="ü"/>
            </a:pPr>
            <a:r>
              <a:rPr lang="el-GR" sz="1600" b="1" dirty="0" smtClean="0">
                <a:solidFill>
                  <a:srgbClr val="0000FF"/>
                </a:solidFill>
              </a:rPr>
              <a:t>Ανελαστική</a:t>
            </a:r>
            <a:r>
              <a:rPr lang="el-GR" sz="1600" b="1" dirty="0">
                <a:solidFill>
                  <a:srgbClr val="0000FF"/>
                </a:solidFill>
              </a:rPr>
              <a:t>:</a:t>
            </a:r>
            <a:r>
              <a:rPr lang="el-GR" sz="1600" dirty="0"/>
              <a:t> 0&lt;ΕΖ&lt;1, γιατί οποιαδήποτε αλλαγή στην τιμή του προϊόντος προκαλεί μια σχετικά πολύ μικρότερη αλλαγή στην ζητούμενη ποσότητα. Παριστάνεται γραφικά με μία καμπύλη περίπου κατακόρυφη. (Παράδειγμα: όλα σχεδόν τα αγροτικά προϊόντα</a:t>
            </a:r>
            <a:r>
              <a:rPr lang="el-GR" sz="1600" dirty="0" smtClean="0"/>
              <a:t>).</a:t>
            </a:r>
          </a:p>
          <a:p>
            <a:endParaRPr lang="el-GR" sz="1600" dirty="0"/>
          </a:p>
          <a:p>
            <a:pPr marL="285750" indent="-285750">
              <a:buFont typeface="Wingdings" panose="05000000000000000000" pitchFamily="2" charset="2"/>
              <a:buChar char="ü"/>
            </a:pPr>
            <a:r>
              <a:rPr lang="el-GR" sz="1600" b="1" dirty="0" err="1" smtClean="0">
                <a:solidFill>
                  <a:srgbClr val="0000FF"/>
                </a:solidFill>
              </a:rPr>
              <a:t>Μοναδιαία</a:t>
            </a:r>
            <a:r>
              <a:rPr lang="el-GR" sz="1600" b="1" dirty="0">
                <a:solidFill>
                  <a:srgbClr val="0000FF"/>
                </a:solidFill>
              </a:rPr>
              <a:t>:</a:t>
            </a:r>
            <a:r>
              <a:rPr lang="el-GR" sz="1600" dirty="0"/>
              <a:t> ισούται με μονάδα, γιατί οποιαδήποτε αλλαγή στην τιμή του προϊόντος προκαλεί μια ισόποση εκατοστιαία αλλαγή στην ζητούμενη ποσότητα. Παριστάνεται γραφικά με μία καμπύλη που έχει σχήμα υπερβολής. (Παράδειγμα: ορισμένα βιομηχανικά προϊόντα, φρούτα και τυρί</a:t>
            </a:r>
            <a:r>
              <a:rPr lang="el-GR" sz="1600" dirty="0" smtClean="0"/>
              <a:t>).</a:t>
            </a:r>
          </a:p>
          <a:p>
            <a:endParaRPr lang="el-GR" sz="1600" dirty="0"/>
          </a:p>
          <a:p>
            <a:pPr marL="285750" indent="-285750">
              <a:buFont typeface="Wingdings" panose="05000000000000000000" pitchFamily="2" charset="2"/>
              <a:buChar char="ü"/>
            </a:pPr>
            <a:r>
              <a:rPr lang="el-GR" sz="1600" b="1" dirty="0" smtClean="0">
                <a:solidFill>
                  <a:srgbClr val="0000FF"/>
                </a:solidFill>
              </a:rPr>
              <a:t>Ελαστική</a:t>
            </a:r>
            <a:r>
              <a:rPr lang="el-GR" sz="1600" b="1" dirty="0">
                <a:solidFill>
                  <a:srgbClr val="0000FF"/>
                </a:solidFill>
              </a:rPr>
              <a:t>:</a:t>
            </a:r>
            <a:r>
              <a:rPr lang="el-GR" sz="1600" dirty="0"/>
              <a:t> ΕΖ&gt;1, γιατί οποιαδήποτε αλλαγή στην τιμή του προϊόντος προκαλεί μια σχετικά πολύ μεγαλύτερη αλλαγή στην ζητούμενη ποσότητα. Παριστάνεται γραφικά με μία καμπύλη περίπου παράλληλη προς τον άξονα των ποσοτήτων. (Παράδειγμα: όλα σχεδόν τα βιομηχανικά προϊόντα</a:t>
            </a:r>
            <a:r>
              <a:rPr lang="el-GR" sz="1600" dirty="0" smtClean="0"/>
              <a:t>).</a:t>
            </a:r>
          </a:p>
          <a:p>
            <a:endParaRPr lang="el-GR" sz="1600" dirty="0"/>
          </a:p>
          <a:p>
            <a:pPr marL="285750" indent="-285750">
              <a:buFont typeface="Wingdings" panose="05000000000000000000" pitchFamily="2" charset="2"/>
              <a:buChar char="ü"/>
            </a:pPr>
            <a:r>
              <a:rPr lang="el-GR" sz="1600" b="1" dirty="0" smtClean="0">
                <a:solidFill>
                  <a:srgbClr val="0000FF"/>
                </a:solidFill>
              </a:rPr>
              <a:t>Τελείως </a:t>
            </a:r>
            <a:r>
              <a:rPr lang="el-GR" sz="1600" b="1" dirty="0">
                <a:solidFill>
                  <a:srgbClr val="0000FF"/>
                </a:solidFill>
              </a:rPr>
              <a:t>ελαστική:</a:t>
            </a:r>
            <a:r>
              <a:rPr lang="el-GR" sz="1600" dirty="0"/>
              <a:t> ισούται με άπειρο, γιατί οποιαδήποτε αλλαγή στην τιμή του προϊόντος προκαλεί μια απείρως μεγάλη αλλαγή στην ζητούμενη ποσότητα. Παριστάνεται γραφικά με μία καμπύλη παράλληλη στον άξονα των ποσοτήτων. (Παράδειγμα: η ζήτηση του προϊόντος ενός μεμονωμένου παραγωγού, από τις χιλιάδες που παράγουν το ίδιο προϊόν, από ένα ή λίγους αγοραστές).</a:t>
            </a:r>
          </a:p>
        </p:txBody>
      </p:sp>
    </p:spTree>
    <p:custDataLst>
      <p:tags r:id="rId1"/>
    </p:custDataLst>
    <p:extLst>
      <p:ext uri="{BB962C8B-B14F-4D97-AF65-F5344CB8AC3E}">
        <p14:creationId xmlns:p14="http://schemas.microsoft.com/office/powerpoint/2010/main" val="3436084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319935"/>
            <a:ext cx="8229600" cy="940966"/>
          </a:xfrm>
        </p:spPr>
        <p:txBody>
          <a:bodyPr>
            <a:noAutofit/>
          </a:bodyPr>
          <a:lstStyle/>
          <a:p>
            <a:r>
              <a:rPr lang="el-GR" sz="2800" dirty="0" smtClean="0"/>
              <a:t>Εισοδηματική Ελαστικότητα (α)</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
        <p:nvSpPr>
          <p:cNvPr id="2" name="Ορθογώνιο 1"/>
          <p:cNvSpPr/>
          <p:nvPr>
            <p:custDataLst>
              <p:tags r:id="rId6"/>
            </p:custDataLst>
          </p:nvPr>
        </p:nvSpPr>
        <p:spPr>
          <a:xfrm>
            <a:off x="36003" y="1319087"/>
            <a:ext cx="8964488" cy="2985433"/>
          </a:xfrm>
          <a:prstGeom prst="rect">
            <a:avLst/>
          </a:prstGeom>
        </p:spPr>
        <p:txBody>
          <a:bodyPr wrap="square">
            <a:spAutoFit/>
          </a:bodyPr>
          <a:lstStyle/>
          <a:p>
            <a:pPr marL="285750" indent="-285750">
              <a:buFont typeface="Wingdings" panose="05000000000000000000" pitchFamily="2" charset="2"/>
              <a:buChar char="ü"/>
            </a:pPr>
            <a:r>
              <a:rPr lang="el-GR" sz="2000" dirty="0"/>
              <a:t>Είναι μια μέτρηση για να βρεθεί πόσο επηρεάζεται η ζήτηση για ένα προϊόν από της μεταβολές του εισοδήματος των καταναλωτών. </a:t>
            </a:r>
            <a:endParaRPr lang="el-GR" sz="2000" dirty="0" smtClean="0"/>
          </a:p>
          <a:p>
            <a:endParaRPr lang="el-GR" sz="2000" dirty="0"/>
          </a:p>
          <a:p>
            <a:pPr marL="285750" indent="-285750">
              <a:buFont typeface="Wingdings" panose="05000000000000000000" pitchFamily="2" charset="2"/>
              <a:buChar char="ü"/>
            </a:pPr>
            <a:r>
              <a:rPr lang="el-GR" sz="2000" b="1" dirty="0">
                <a:solidFill>
                  <a:srgbClr val="0000FF"/>
                </a:solidFill>
              </a:rPr>
              <a:t>Εισοδηματική Ελαστικότητα ή Ελαστικότητα Ζήτησης ως προς το εισόδημα (</a:t>
            </a:r>
            <a:r>
              <a:rPr lang="el-GR" sz="2800" b="1" dirty="0" err="1">
                <a:solidFill>
                  <a:srgbClr val="0000FF"/>
                </a:solidFill>
              </a:rPr>
              <a:t>e</a:t>
            </a:r>
            <a:r>
              <a:rPr lang="el-GR" sz="2000" b="1" baseline="-25000" dirty="0" err="1">
                <a:solidFill>
                  <a:srgbClr val="0000FF"/>
                </a:solidFill>
              </a:rPr>
              <a:t>Y</a:t>
            </a:r>
            <a:r>
              <a:rPr lang="el-GR" sz="2000" b="1" dirty="0">
                <a:solidFill>
                  <a:srgbClr val="0000FF"/>
                </a:solidFill>
              </a:rPr>
              <a:t>)</a:t>
            </a:r>
            <a:r>
              <a:rPr lang="el-GR" sz="2000" dirty="0"/>
              <a:t>  ορίζεται  ως  η ποσοστιαία μεταβολή  της  ζητούμενης ποσότητας  η οποία προέρχεται από ποσοστιαία μεταβολή  του εισοδήματος του καταναλωτή. </a:t>
            </a:r>
            <a:endParaRPr lang="el-GR" sz="2000" dirty="0" smtClean="0"/>
          </a:p>
          <a:p>
            <a:pPr algn="ctr"/>
            <a:r>
              <a:rPr lang="el-GR" sz="2000" b="1" dirty="0" smtClean="0">
                <a:solidFill>
                  <a:srgbClr val="0000FF"/>
                </a:solidFill>
              </a:rPr>
              <a:t>ή</a:t>
            </a:r>
            <a:r>
              <a:rPr lang="el-GR" sz="2000" dirty="0" smtClean="0"/>
              <a:t>  </a:t>
            </a:r>
          </a:p>
          <a:p>
            <a:pPr marL="285750" indent="-285750">
              <a:buFont typeface="Wingdings" panose="05000000000000000000" pitchFamily="2" charset="2"/>
              <a:buChar char="ü"/>
            </a:pPr>
            <a:r>
              <a:rPr lang="el-GR" sz="2000" b="1" dirty="0" smtClean="0">
                <a:solidFill>
                  <a:srgbClr val="0000FF"/>
                </a:solidFill>
              </a:rPr>
              <a:t>Εισοδηματική </a:t>
            </a:r>
            <a:r>
              <a:rPr lang="el-GR" sz="2000" b="1" dirty="0">
                <a:solidFill>
                  <a:srgbClr val="0000FF"/>
                </a:solidFill>
              </a:rPr>
              <a:t>Ελαστικότητα ή Ελαστικότητα Ζήτησης: </a:t>
            </a:r>
            <a:r>
              <a:rPr lang="el-GR" sz="2000" dirty="0"/>
              <a:t>Η ποσοστιαία αλλαγή στη ζητούμενη ποσότητα σε σχέση με την ποσοστιαία αλλαγή στο εισόδημα.</a:t>
            </a:r>
          </a:p>
        </p:txBody>
      </p:sp>
      <p:graphicFrame>
        <p:nvGraphicFramePr>
          <p:cNvPr id="6" name="Object 3"/>
          <p:cNvGraphicFramePr>
            <a:graphicFrameLocks noChangeAspect="1"/>
          </p:cNvGraphicFramePr>
          <p:nvPr>
            <p:extLst>
              <p:ext uri="{D42A27DB-BD31-4B8C-83A1-F6EECF244321}">
                <p14:modId xmlns:p14="http://schemas.microsoft.com/office/powerpoint/2010/main" val="1587676613"/>
              </p:ext>
            </p:extLst>
          </p:nvPr>
        </p:nvGraphicFramePr>
        <p:xfrm>
          <a:off x="3131840" y="4293096"/>
          <a:ext cx="2376487" cy="1008063"/>
        </p:xfrm>
        <a:graphic>
          <a:graphicData uri="http://schemas.openxmlformats.org/presentationml/2006/ole">
            <mc:AlternateContent xmlns:mc="http://schemas.openxmlformats.org/markup-compatibility/2006">
              <mc:Choice xmlns:v="urn:schemas-microsoft-com:vml" Requires="v">
                <p:oleObj spid="_x0000_s15425" name="Equation" r:id="rId9" imgW="736600" imgH="419100" progId="Equation.DSMT4">
                  <p:embed/>
                </p:oleObj>
              </mc:Choice>
              <mc:Fallback>
                <p:oleObj name="Equation" r:id="rId9" imgW="736600" imgH="419100" progId="Equation.DSMT4">
                  <p:embed/>
                  <p:pic>
                    <p:nvPicPr>
                      <p:cNvPr id="0" name=""/>
                      <p:cNvPicPr>
                        <a:picLocks noChangeAspect="1" noChangeArrowheads="1"/>
                      </p:cNvPicPr>
                      <p:nvPr/>
                    </p:nvPicPr>
                    <p:blipFill>
                      <a:blip r:embed="rId10">
                        <a:lum bright="-100000" contrast="100000"/>
                        <a:extLst>
                          <a:ext uri="{28A0092B-C50C-407E-A947-70E740481C1C}">
                            <a14:useLocalDpi xmlns:a14="http://schemas.microsoft.com/office/drawing/2010/main" val="0"/>
                          </a:ext>
                        </a:extLst>
                      </a:blip>
                      <a:srcRect/>
                      <a:stretch>
                        <a:fillRect/>
                      </a:stretch>
                    </p:blipFill>
                    <p:spPr bwMode="auto">
                      <a:xfrm>
                        <a:off x="3131840" y="4293096"/>
                        <a:ext cx="2376487"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45918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Εισοδηματική Ελαστικότητα (β)</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
        <p:nvSpPr>
          <p:cNvPr id="3" name="Ορθογώνιο 2"/>
          <p:cNvSpPr/>
          <p:nvPr>
            <p:custDataLst>
              <p:tags r:id="rId5"/>
            </p:custDataLst>
          </p:nvPr>
        </p:nvSpPr>
        <p:spPr>
          <a:xfrm>
            <a:off x="472841" y="1021218"/>
            <a:ext cx="8352928" cy="5262979"/>
          </a:xfrm>
          <a:prstGeom prst="rect">
            <a:avLst/>
          </a:prstGeom>
        </p:spPr>
        <p:txBody>
          <a:bodyPr wrap="square">
            <a:spAutoFit/>
          </a:bodyPr>
          <a:lstStyle/>
          <a:p>
            <a:pPr marL="285750" indent="-285750">
              <a:buFont typeface="Arial" panose="020B0604020202020204" pitchFamily="34" charset="0"/>
              <a:buChar char="•"/>
            </a:pPr>
            <a:r>
              <a:rPr lang="el-GR" sz="1600" b="1" dirty="0" smtClean="0">
                <a:solidFill>
                  <a:srgbClr val="0000FF"/>
                </a:solidFill>
              </a:rPr>
              <a:t>θετική</a:t>
            </a:r>
            <a:r>
              <a:rPr lang="el-GR" sz="1600" b="1" dirty="0">
                <a:solidFill>
                  <a:srgbClr val="0000FF"/>
                </a:solidFill>
              </a:rPr>
              <a:t>:</a:t>
            </a:r>
            <a:r>
              <a:rPr lang="el-GR" sz="1600" dirty="0"/>
              <a:t> η εισοδηματική ελαστικότητα ζήτησης είναι θετική. Αυτό σημαίνει ότι αν το εισόδημα των καταναλωτών αυξηθεί τότε και η κατανάλωση του εν λόγω προϊόντος θα αυξηθεί επίσης</a:t>
            </a:r>
            <a:r>
              <a:rPr lang="el-GR" sz="1600" dirty="0" smtClean="0"/>
              <a:t>.</a:t>
            </a:r>
          </a:p>
          <a:p>
            <a:endParaRPr lang="el-GR" sz="1600" dirty="0"/>
          </a:p>
          <a:p>
            <a:pPr marL="285750" indent="-285750">
              <a:buFont typeface="Arial" panose="020B0604020202020204" pitchFamily="34" charset="0"/>
              <a:buChar char="•"/>
            </a:pPr>
            <a:r>
              <a:rPr lang="el-GR" sz="1600" b="1" dirty="0" smtClean="0">
                <a:solidFill>
                  <a:srgbClr val="0000FF"/>
                </a:solidFill>
              </a:rPr>
              <a:t>αρνητική</a:t>
            </a:r>
            <a:r>
              <a:rPr lang="el-GR" sz="1600" b="1" dirty="0">
                <a:solidFill>
                  <a:srgbClr val="0000FF"/>
                </a:solidFill>
              </a:rPr>
              <a:t>:</a:t>
            </a:r>
            <a:r>
              <a:rPr lang="el-GR" sz="1600" dirty="0"/>
              <a:t> η εισοδηματική ελαστικότητα ζήτησης είναι αρνητική. Αυτό σημαίνει ότι αν το εισόδημα των καταναλωτών αυξηθεί τότε η κατανάλωση του εν λόγω προϊόντος θα μειωθεί</a:t>
            </a:r>
            <a:r>
              <a:rPr lang="el-GR" sz="1600" dirty="0" smtClean="0"/>
              <a:t>.</a:t>
            </a:r>
          </a:p>
          <a:p>
            <a:endParaRPr lang="el-GR" sz="1600" dirty="0"/>
          </a:p>
          <a:p>
            <a:pPr marL="285750" indent="-285750">
              <a:buFont typeface="Arial" panose="020B0604020202020204" pitchFamily="34" charset="0"/>
              <a:buChar char="•"/>
            </a:pPr>
            <a:r>
              <a:rPr lang="el-GR" sz="1600" b="1" dirty="0" smtClean="0">
                <a:solidFill>
                  <a:srgbClr val="0000FF"/>
                </a:solidFill>
              </a:rPr>
              <a:t>μηδενική</a:t>
            </a:r>
            <a:r>
              <a:rPr lang="el-GR" sz="1600" b="1" dirty="0">
                <a:solidFill>
                  <a:srgbClr val="0000FF"/>
                </a:solidFill>
              </a:rPr>
              <a:t>:</a:t>
            </a:r>
            <a:r>
              <a:rPr lang="el-GR" sz="1600" dirty="0"/>
              <a:t> η εισοδηματική ελαστικότητα ζήτησης είναι μηδέν. Αυτό σημαίνει ότι αν το εισόδημα των καταναλωτών αυξομειωθεί τότε και η κατανάλωση του εν λόγω προϊόντος δεν θα μεταβληθεί καθόλου</a:t>
            </a:r>
            <a:r>
              <a:rPr lang="el-GR" sz="1600" dirty="0" smtClean="0"/>
              <a:t>.</a:t>
            </a:r>
          </a:p>
          <a:p>
            <a:endParaRPr lang="el-GR" sz="1600" dirty="0"/>
          </a:p>
          <a:p>
            <a:pPr marL="285750" indent="-285750">
              <a:buFont typeface="Arial" panose="020B0604020202020204" pitchFamily="34" charset="0"/>
              <a:buChar char="•"/>
            </a:pPr>
            <a:r>
              <a:rPr lang="el-GR" sz="1600" b="1" dirty="0" err="1" smtClean="0">
                <a:solidFill>
                  <a:srgbClr val="0000FF"/>
                </a:solidFill>
              </a:rPr>
              <a:t>μοναδιαία</a:t>
            </a:r>
            <a:r>
              <a:rPr lang="el-GR" sz="1600" b="1" dirty="0">
                <a:solidFill>
                  <a:srgbClr val="0000FF"/>
                </a:solidFill>
              </a:rPr>
              <a:t>:</a:t>
            </a:r>
            <a:r>
              <a:rPr lang="el-GR" sz="1600" dirty="0"/>
              <a:t> η εισοδηματική ελαστικότητα ζήτησης ισούται με τη μονάδα. Αυτό σημαίνει ότι αν το εισόδημα των καταναλωτών αυξομειωθεί κατά μία μονάδα τότε η κατανάλωση του εν λόγω προϊόντος θα αυξομειωθεί </a:t>
            </a:r>
            <a:r>
              <a:rPr lang="el-GR" sz="1600" dirty="0" err="1"/>
              <a:t>ισοποσοστιαία</a:t>
            </a:r>
            <a:r>
              <a:rPr lang="el-GR" sz="1600" dirty="0" smtClean="0"/>
              <a:t>.</a:t>
            </a:r>
          </a:p>
          <a:p>
            <a:endParaRPr lang="el-GR" sz="1600" dirty="0"/>
          </a:p>
          <a:p>
            <a:pPr marL="285750" indent="-285750">
              <a:buFont typeface="Arial" panose="020B0604020202020204" pitchFamily="34" charset="0"/>
              <a:buChar char="•"/>
            </a:pPr>
            <a:r>
              <a:rPr lang="el-GR" sz="1600" b="1" dirty="0" smtClean="0">
                <a:solidFill>
                  <a:srgbClr val="0000FF"/>
                </a:solidFill>
              </a:rPr>
              <a:t>ελαστική</a:t>
            </a:r>
            <a:r>
              <a:rPr lang="el-GR" sz="1600" b="1" dirty="0">
                <a:solidFill>
                  <a:srgbClr val="0000FF"/>
                </a:solidFill>
              </a:rPr>
              <a:t>:</a:t>
            </a:r>
            <a:r>
              <a:rPr lang="el-GR" sz="1600" dirty="0"/>
              <a:t> η εισοδηματική ελαστικότητα ζήτησης είναι μεγαλύτερη της μονάδας. Αυτό σημαίνει ότι αν το εισόδημα των καταναλωτών αυξομειωθεί κατά μία μονάδα τότε η κατανάλωση του εν λόγω προϊόντος θα αυξομειωθεί ανάλογα σε μεγαλύτερο ποσοστό</a:t>
            </a:r>
            <a:r>
              <a:rPr lang="el-GR" sz="1600" dirty="0" smtClean="0"/>
              <a:t>.</a:t>
            </a:r>
          </a:p>
          <a:p>
            <a:endParaRPr lang="el-GR" sz="1600" dirty="0"/>
          </a:p>
          <a:p>
            <a:pPr marL="285750" indent="-285750">
              <a:buFont typeface="Arial" panose="020B0604020202020204" pitchFamily="34" charset="0"/>
              <a:buChar char="•"/>
            </a:pPr>
            <a:r>
              <a:rPr lang="el-GR" sz="1600" b="1" dirty="0" smtClean="0">
                <a:solidFill>
                  <a:srgbClr val="0000FF"/>
                </a:solidFill>
              </a:rPr>
              <a:t>ανελαστική</a:t>
            </a:r>
            <a:r>
              <a:rPr lang="el-GR" sz="1600" b="1" dirty="0">
                <a:solidFill>
                  <a:srgbClr val="0000FF"/>
                </a:solidFill>
              </a:rPr>
              <a:t>:</a:t>
            </a:r>
            <a:r>
              <a:rPr lang="el-GR" sz="1600" dirty="0"/>
              <a:t> η εισοδηματική ελαστικότητα ζήτησης είναι μικρότερη της μονάδας. Αυτό σημαίνει ότι αν το εισόδημα των καταναλωτών αυξομειωθεί κατά μία μονάδα τότε η κατανάλωση του εν λόγω προϊόντος θα αυξομειωθεί ανάλογα σε μικρότερο ποσοστό.</a:t>
            </a:r>
          </a:p>
        </p:txBody>
      </p:sp>
    </p:spTree>
    <p:custDataLst>
      <p:tags r:id="rId1"/>
    </p:custDataLst>
    <p:extLst>
      <p:ext uri="{BB962C8B-B14F-4D97-AF65-F5344CB8AC3E}">
        <p14:creationId xmlns:p14="http://schemas.microsoft.com/office/powerpoint/2010/main" val="585129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319935"/>
            <a:ext cx="8229600" cy="940966"/>
          </a:xfrm>
        </p:spPr>
        <p:txBody>
          <a:bodyPr>
            <a:noAutofit/>
          </a:bodyPr>
          <a:lstStyle/>
          <a:p>
            <a:r>
              <a:rPr lang="el-GR" sz="2800" dirty="0" smtClean="0"/>
              <a:t>Εισοδηματική Ελαστικότητα (γ)</a:t>
            </a:r>
            <a:endParaRPr lang="el-GR" sz="28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
        <p:nvSpPr>
          <p:cNvPr id="3" name="Ορθογώνιο 2"/>
          <p:cNvSpPr/>
          <p:nvPr>
            <p:custDataLst>
              <p:tags r:id="rId6"/>
            </p:custDataLst>
          </p:nvPr>
        </p:nvSpPr>
        <p:spPr>
          <a:xfrm>
            <a:off x="472841" y="1021218"/>
            <a:ext cx="8352928" cy="5016758"/>
          </a:xfrm>
          <a:prstGeom prst="rect">
            <a:avLst/>
          </a:prstGeom>
        </p:spPr>
        <p:txBody>
          <a:bodyPr wrap="square">
            <a:spAutoFit/>
          </a:bodyPr>
          <a:lstStyle/>
          <a:p>
            <a:pPr marL="285750" indent="-285750">
              <a:buFont typeface="Arial" panose="020B0604020202020204" pitchFamily="34" charset="0"/>
              <a:buChar char="•"/>
            </a:pPr>
            <a:r>
              <a:rPr lang="el-GR" sz="1600" dirty="0"/>
              <a:t>Όταν η εισοδηματική ελαστικότητα ζήτησης είναι θετική, τότε το προϊόν είναι </a:t>
            </a:r>
            <a:r>
              <a:rPr lang="el-GR" sz="1600" b="1" dirty="0"/>
              <a:t>ένα κανονικό προϊόν</a:t>
            </a:r>
            <a:r>
              <a:rPr lang="el-GR" sz="1600" dirty="0"/>
              <a:t>, δηλαδή η ζητούμενη ποσότητα σε οποιαδήποτε δεδομένη τιμή αυξάνει όταν αυξάνεται το εισόδημα. </a:t>
            </a:r>
            <a:r>
              <a:rPr lang="el-GR" sz="1600" b="1" dirty="0" err="1">
                <a:solidFill>
                  <a:srgbClr val="0000FF"/>
                </a:solidFill>
              </a:rPr>
              <a:t>eY</a:t>
            </a:r>
            <a:r>
              <a:rPr lang="el-GR" sz="1600" b="1" dirty="0">
                <a:solidFill>
                  <a:srgbClr val="0000FF"/>
                </a:solidFill>
              </a:rPr>
              <a:t> &gt;0</a:t>
            </a:r>
          </a:p>
          <a:p>
            <a:pPr marL="285750" indent="-285750">
              <a:buFont typeface="Arial" panose="020B0604020202020204" pitchFamily="34" charset="0"/>
              <a:buChar char="•"/>
            </a:pPr>
            <a:r>
              <a:rPr lang="el-GR" sz="1600" dirty="0"/>
              <a:t>Όταν η εισοδηματική ελαστικότητα ζήτηση είναι αρνητική, τότε το προϊόν είναι </a:t>
            </a:r>
            <a:r>
              <a:rPr lang="el-GR" sz="1600" b="1" dirty="0"/>
              <a:t>ένα κατώτερο προϊόν</a:t>
            </a:r>
            <a:r>
              <a:rPr lang="el-GR" sz="1600" dirty="0"/>
              <a:t>, δηλαδή η ζητούμενη ποσότητα σε οποιαδήποτε δεδομένη τιμή μειώνεται όταν αυξάνεται το εισόδημα. </a:t>
            </a:r>
            <a:r>
              <a:rPr lang="el-GR" sz="1600" b="1" dirty="0" err="1">
                <a:solidFill>
                  <a:srgbClr val="0000FF"/>
                </a:solidFill>
              </a:rPr>
              <a:t>eY</a:t>
            </a:r>
            <a:r>
              <a:rPr lang="el-GR" sz="1600" b="1" dirty="0">
                <a:solidFill>
                  <a:srgbClr val="0000FF"/>
                </a:solidFill>
              </a:rPr>
              <a:t> &lt;0</a:t>
            </a:r>
          </a:p>
          <a:p>
            <a:pPr marL="285750" indent="-285750">
              <a:buFont typeface="Arial" panose="020B0604020202020204" pitchFamily="34" charset="0"/>
              <a:buChar char="•"/>
            </a:pPr>
            <a:r>
              <a:rPr lang="el-GR" sz="1600" dirty="0">
                <a:solidFill>
                  <a:srgbClr val="0000FF"/>
                </a:solidFill>
              </a:rPr>
              <a:t>Οι οικονομολόγοι χρησιμοποιούν εκτιμήσεις ελαστικότητας ζήτησης για να προβλέψουν ποιοι κλάδοι θα αναπτυχθούν με μεγαλύτερη ταχύτητα καθώς αυξάνει το εισόδημα των καταναλωτών</a:t>
            </a:r>
          </a:p>
          <a:p>
            <a:pPr marL="285750" indent="-285750">
              <a:buFont typeface="Arial" panose="020B0604020202020204" pitchFamily="34" charset="0"/>
              <a:buChar char="•"/>
            </a:pPr>
            <a:r>
              <a:rPr lang="el-GR" sz="1600" dirty="0"/>
              <a:t>Όταν </a:t>
            </a:r>
            <a:r>
              <a:rPr lang="el-GR" sz="1600" b="1" dirty="0" err="1">
                <a:solidFill>
                  <a:srgbClr val="0000FF"/>
                </a:solidFill>
              </a:rPr>
              <a:t>eY</a:t>
            </a:r>
            <a:r>
              <a:rPr lang="el-GR" sz="1600" b="1" dirty="0">
                <a:solidFill>
                  <a:srgbClr val="0000FF"/>
                </a:solidFill>
              </a:rPr>
              <a:t>&gt;1</a:t>
            </a:r>
            <a:r>
              <a:rPr lang="el-GR" sz="1600" dirty="0"/>
              <a:t> η κατανάλωση ενός αγαθού είναι αρκετά ανελαστική ως προς το εισόδημα . Μια % μεταβολή του εισοδήματος προκαλεί μεγαλύτερη % μεταβολή στην ζητούμενη ποσότητα. </a:t>
            </a:r>
            <a:r>
              <a:rPr lang="el-GR" sz="1600" dirty="0">
                <a:solidFill>
                  <a:srgbClr val="0000FF"/>
                </a:solidFill>
              </a:rPr>
              <a:t>(ΑΓΑΘΑ ΠΟΛΥΤΕΛΕΙΑΣ) </a:t>
            </a:r>
          </a:p>
          <a:p>
            <a:pPr marL="285750" indent="-285750">
              <a:buFont typeface="Arial" panose="020B0604020202020204" pitchFamily="34" charset="0"/>
              <a:buChar char="•"/>
            </a:pPr>
            <a:r>
              <a:rPr lang="el-GR" sz="1600" dirty="0">
                <a:solidFill>
                  <a:srgbClr val="0000FF"/>
                </a:solidFill>
              </a:rPr>
              <a:t>Όταν αυξάνει το εισόδημα, η ζήτηση για ελαστικά προϊόντα  ως προς το εισόδημα αυξάνει ταχύτερα από το εισόδημα. ΠΑΡΑΔΕΙΓΜΑ: Τα προϊόντα πολυτελείας, η δεύτερη κατοικία και τα ταξίδια στο εξωτερικό.</a:t>
            </a:r>
          </a:p>
          <a:p>
            <a:pPr marL="285750" indent="-285750">
              <a:buFont typeface="Arial" panose="020B0604020202020204" pitchFamily="34" charset="0"/>
              <a:buChar char="•"/>
            </a:pPr>
            <a:r>
              <a:rPr lang="el-GR" sz="1600" dirty="0"/>
              <a:t>Η ζήτηση για ένα προϊόν είναι ανελαστική ως προς το εισόδημα αν η εισοδηματική ελαστικότητα ζήτησης για το προϊόν αυτό είναι θετική αλλά μικρότερο του 1.</a:t>
            </a:r>
          </a:p>
          <a:p>
            <a:pPr marL="285750" indent="-285750">
              <a:buFont typeface="Arial" panose="020B0604020202020204" pitchFamily="34" charset="0"/>
              <a:buChar char="•"/>
            </a:pPr>
            <a:r>
              <a:rPr lang="el-GR" sz="1600" dirty="0"/>
              <a:t>Όταν το εισόδημα αυξάνεται, τότε η ζήτηση ανελαστικών προϊόντων ως προς το εισόδημα αυξάνει αλλά με πιο αργό ρυθμό από ότι το εισόδημα. ΠΑΡΑΔΕΙΓΜΑ: τα είδη πρώτης ανάγκης.</a:t>
            </a:r>
          </a:p>
          <a:p>
            <a:pPr marL="285750" indent="-285750">
              <a:buFont typeface="Arial" panose="020B0604020202020204" pitchFamily="34" charset="0"/>
              <a:buChar char="•"/>
            </a:pPr>
            <a:endParaRPr lang="el-GR" sz="1600" dirty="0"/>
          </a:p>
        </p:txBody>
      </p:sp>
      <p:graphicFrame>
        <p:nvGraphicFramePr>
          <p:cNvPr id="6" name="Object 3"/>
          <p:cNvGraphicFramePr>
            <a:graphicFrameLocks noChangeAspect="1"/>
          </p:cNvGraphicFramePr>
          <p:nvPr>
            <p:extLst>
              <p:ext uri="{D42A27DB-BD31-4B8C-83A1-F6EECF244321}">
                <p14:modId xmlns:p14="http://schemas.microsoft.com/office/powerpoint/2010/main" val="1621785404"/>
              </p:ext>
            </p:extLst>
          </p:nvPr>
        </p:nvGraphicFramePr>
        <p:xfrm>
          <a:off x="3347864" y="5666109"/>
          <a:ext cx="1728787" cy="649287"/>
        </p:xfrm>
        <a:graphic>
          <a:graphicData uri="http://schemas.openxmlformats.org/presentationml/2006/ole">
            <mc:AlternateContent xmlns:mc="http://schemas.openxmlformats.org/markup-compatibility/2006">
              <mc:Choice xmlns:v="urn:schemas-microsoft-com:vml" Requires="v">
                <p:oleObj spid="_x0000_s16447" name="Equation" r:id="rId9" imgW="736600" imgH="419100" progId="Equation.DSMT4">
                  <p:embed/>
                </p:oleObj>
              </mc:Choice>
              <mc:Fallback>
                <p:oleObj name="Equation" r:id="rId9" imgW="736600" imgH="419100" progId="Equation.DSMT4">
                  <p:embed/>
                  <p:pic>
                    <p:nvPicPr>
                      <p:cNvPr id="0" name=""/>
                      <p:cNvPicPr>
                        <a:picLocks noChangeAspect="1" noChangeArrowheads="1"/>
                      </p:cNvPicPr>
                      <p:nvPr/>
                    </p:nvPicPr>
                    <p:blipFill>
                      <a:blip r:embed="rId10">
                        <a:lum bright="-100000"/>
                        <a:extLst>
                          <a:ext uri="{28A0092B-C50C-407E-A947-70E740481C1C}">
                            <a14:useLocalDpi xmlns:a14="http://schemas.microsoft.com/office/drawing/2010/main" val="0"/>
                          </a:ext>
                        </a:extLst>
                      </a:blip>
                      <a:srcRect/>
                      <a:stretch>
                        <a:fillRect/>
                      </a:stretch>
                    </p:blipFill>
                    <p:spPr bwMode="auto">
                      <a:xfrm>
                        <a:off x="3347864" y="5666109"/>
                        <a:ext cx="1728787"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6189362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a:t>Εισόδημα και η καμπύλη ζήτησης</a:t>
            </a:r>
            <a:br>
              <a:rPr lang="el-GR" sz="2800" dirty="0"/>
            </a:br>
            <a:r>
              <a:rPr lang="el-GR" sz="2800" dirty="0" smtClean="0"/>
              <a:t>για </a:t>
            </a:r>
            <a:r>
              <a:rPr lang="el-GR" sz="2800" dirty="0"/>
              <a:t>μια αύξηση του εισοδήματος</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pic>
        <p:nvPicPr>
          <p:cNvPr id="2" name="Εικόνα 1" descr="δυο καμπύλες ζήτησης με μετατόπιση προς τα δεξιά και προς τα αριστερά."/>
          <p:cNvPicPr>
            <a:picLocks noChangeAspect="1"/>
          </p:cNvPicPr>
          <p:nvPr/>
        </p:nvPicPr>
        <p:blipFill>
          <a:blip r:embed="rId7"/>
          <a:stretch>
            <a:fillRect/>
          </a:stretch>
        </p:blipFill>
        <p:spPr>
          <a:xfrm>
            <a:off x="457200" y="1266615"/>
            <a:ext cx="8206634" cy="5048781"/>
          </a:xfrm>
          <a:prstGeom prst="rect">
            <a:avLst/>
          </a:prstGeom>
        </p:spPr>
      </p:pic>
    </p:spTree>
    <p:custDataLst>
      <p:tags r:id="rId1"/>
    </p:custDataLst>
    <p:extLst>
      <p:ext uri="{BB962C8B-B14F-4D97-AF65-F5344CB8AC3E}">
        <p14:creationId xmlns:p14="http://schemas.microsoft.com/office/powerpoint/2010/main" val="3729510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319935"/>
            <a:ext cx="8229600" cy="940966"/>
          </a:xfrm>
        </p:spPr>
        <p:txBody>
          <a:bodyPr>
            <a:noAutofit/>
          </a:bodyPr>
          <a:lstStyle/>
          <a:p>
            <a:r>
              <a:rPr lang="el-GR" sz="2800" dirty="0"/>
              <a:t>Σταυροειδής ελαστικότητα. </a:t>
            </a: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pic>
        <p:nvPicPr>
          <p:cNvPr id="3" name="Εικόνα 2" descr="Καμπύλη σταυροειδούς ελαστικότητας"/>
          <p:cNvPicPr>
            <a:picLocks noChangeAspect="1"/>
          </p:cNvPicPr>
          <p:nvPr/>
        </p:nvPicPr>
        <p:blipFill>
          <a:blip r:embed="rId9"/>
          <a:stretch>
            <a:fillRect/>
          </a:stretch>
        </p:blipFill>
        <p:spPr>
          <a:xfrm>
            <a:off x="4860355" y="1916832"/>
            <a:ext cx="4283645" cy="4175610"/>
          </a:xfrm>
          <a:prstGeom prst="rect">
            <a:avLst/>
          </a:prstGeom>
        </p:spPr>
      </p:pic>
      <p:graphicFrame>
        <p:nvGraphicFramePr>
          <p:cNvPr id="7" name="Object 7"/>
          <p:cNvGraphicFramePr>
            <a:graphicFrameLocks noChangeAspect="1"/>
          </p:cNvGraphicFramePr>
          <p:nvPr>
            <p:extLst>
              <p:ext uri="{D42A27DB-BD31-4B8C-83A1-F6EECF244321}">
                <p14:modId xmlns:p14="http://schemas.microsoft.com/office/powerpoint/2010/main" val="2103007452"/>
              </p:ext>
            </p:extLst>
          </p:nvPr>
        </p:nvGraphicFramePr>
        <p:xfrm>
          <a:off x="1281113" y="3248193"/>
          <a:ext cx="2376487" cy="1512888"/>
        </p:xfrm>
        <a:graphic>
          <a:graphicData uri="http://schemas.openxmlformats.org/presentationml/2006/ole">
            <mc:AlternateContent xmlns:mc="http://schemas.openxmlformats.org/markup-compatibility/2006">
              <mc:Choice xmlns:v="urn:schemas-microsoft-com:vml" Requires="v">
                <p:oleObj spid="_x0000_s17471" name="Equation" r:id="rId10" imgW="685800" imgH="901700" progId="Equation.DSMT4">
                  <p:embed/>
                </p:oleObj>
              </mc:Choice>
              <mc:Fallback>
                <p:oleObj name="Equation" r:id="rId10" imgW="685800" imgH="901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1113" y="3248193"/>
                        <a:ext cx="2376487" cy="151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Ορθογώνιο 3"/>
          <p:cNvSpPr/>
          <p:nvPr>
            <p:custDataLst>
              <p:tags r:id="rId6"/>
            </p:custDataLst>
          </p:nvPr>
        </p:nvSpPr>
        <p:spPr>
          <a:xfrm>
            <a:off x="115888" y="1436858"/>
            <a:ext cx="4775749" cy="4708981"/>
          </a:xfrm>
          <a:prstGeom prst="rect">
            <a:avLst/>
          </a:prstGeom>
        </p:spPr>
        <p:txBody>
          <a:bodyPr wrap="square">
            <a:spAutoFit/>
          </a:bodyPr>
          <a:lstStyle/>
          <a:p>
            <a:pPr>
              <a:defRPr/>
            </a:pPr>
            <a:r>
              <a:rPr lang="el-GR" sz="2000" dirty="0" smtClean="0">
                <a:solidFill>
                  <a:srgbClr val="0000FF"/>
                </a:solidFill>
              </a:rPr>
              <a:t>Η </a:t>
            </a:r>
            <a:r>
              <a:rPr lang="el-GR" sz="2000" dirty="0">
                <a:solidFill>
                  <a:srgbClr val="0000FF"/>
                </a:solidFill>
              </a:rPr>
              <a:t>σταυροειδής ελαστικότητα ζήτησης ως προς την τιμή </a:t>
            </a:r>
            <a:r>
              <a:rPr lang="el-GR" sz="2000" dirty="0"/>
              <a:t>ορίζεται ως ο λόγος της ποσοστιαίας μεταβολής στη ζητούμενη ποσότητα ενός προϊόντος προς την ποσοστιαία μεταβολή στην τιμή του </a:t>
            </a:r>
            <a:r>
              <a:rPr lang="el-GR" sz="2000" dirty="0" smtClean="0"/>
              <a:t>άλλου</a:t>
            </a:r>
            <a:r>
              <a:rPr lang="el-GR" sz="2000" dirty="0">
                <a:solidFill>
                  <a:srgbClr val="0000FF"/>
                </a:solidFill>
              </a:rPr>
              <a:t>.</a:t>
            </a:r>
            <a:r>
              <a:rPr lang="el-GR" sz="2000" dirty="0" smtClean="0">
                <a:solidFill>
                  <a:srgbClr val="FF0000"/>
                </a:solidFill>
              </a:rPr>
              <a:t> </a:t>
            </a:r>
            <a:endParaRPr lang="en-US" sz="2000" dirty="0">
              <a:solidFill>
                <a:srgbClr val="FF0000"/>
              </a:solidFill>
            </a:endParaRPr>
          </a:p>
          <a:p>
            <a:pPr>
              <a:defRPr/>
            </a:pPr>
            <a:endParaRPr lang="en-US" sz="2000" dirty="0">
              <a:solidFill>
                <a:srgbClr val="FF0000"/>
              </a:solidFill>
            </a:endParaRPr>
          </a:p>
          <a:p>
            <a:pPr>
              <a:defRPr/>
            </a:pPr>
            <a:endParaRPr lang="en-US" sz="2000" dirty="0">
              <a:solidFill>
                <a:srgbClr val="FF0000"/>
              </a:solidFill>
            </a:endParaRPr>
          </a:p>
          <a:p>
            <a:pPr>
              <a:defRPr/>
            </a:pPr>
            <a:endParaRPr lang="en-US" sz="2000" dirty="0">
              <a:solidFill>
                <a:srgbClr val="FF0000"/>
              </a:solidFill>
            </a:endParaRPr>
          </a:p>
          <a:p>
            <a:pPr>
              <a:defRPr/>
            </a:pPr>
            <a:endParaRPr lang="en-US" sz="2000" dirty="0">
              <a:solidFill>
                <a:srgbClr val="FF0000"/>
              </a:solidFill>
            </a:endParaRPr>
          </a:p>
          <a:p>
            <a:pPr>
              <a:defRPr/>
            </a:pPr>
            <a:endParaRPr lang="en-US" sz="2000" dirty="0">
              <a:solidFill>
                <a:srgbClr val="FF0000"/>
              </a:solidFill>
            </a:endParaRPr>
          </a:p>
          <a:p>
            <a:pPr>
              <a:defRPr/>
            </a:pPr>
            <a:endParaRPr lang="el-GR" sz="2000" dirty="0" smtClean="0"/>
          </a:p>
          <a:p>
            <a:pPr>
              <a:defRPr/>
            </a:pPr>
            <a:r>
              <a:rPr lang="el-GR" sz="2000" dirty="0" smtClean="0"/>
              <a:t>Εφόσον </a:t>
            </a:r>
            <a:r>
              <a:rPr lang="el-GR" sz="2000" dirty="0"/>
              <a:t>τα αγαθά Χ και Ψ είναι  συμπληρωματικά, το πρόσημο της ελαστικότητας είναι αρνητικό, ενώ αν είναι υποκατάστατα θετικό.</a:t>
            </a:r>
          </a:p>
        </p:txBody>
      </p:sp>
    </p:spTree>
    <p:custDataLst>
      <p:tags r:id="rId2"/>
    </p:custDataLst>
    <p:extLst>
      <p:ext uri="{BB962C8B-B14F-4D97-AF65-F5344CB8AC3E}">
        <p14:creationId xmlns:p14="http://schemas.microsoft.com/office/powerpoint/2010/main" val="1590669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Σταυροειδής ελαστικότητα. </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
        <p:nvSpPr>
          <p:cNvPr id="2" name="Ορθογώνιο 1"/>
          <p:cNvSpPr/>
          <p:nvPr>
            <p:custDataLst>
              <p:tags r:id="rId5"/>
            </p:custDataLst>
          </p:nvPr>
        </p:nvSpPr>
        <p:spPr>
          <a:xfrm>
            <a:off x="179512" y="1052736"/>
            <a:ext cx="8964488" cy="4770537"/>
          </a:xfrm>
          <a:prstGeom prst="rect">
            <a:avLst/>
          </a:prstGeom>
        </p:spPr>
        <p:txBody>
          <a:bodyPr wrap="square">
            <a:spAutoFit/>
          </a:bodyPr>
          <a:lstStyle/>
          <a:p>
            <a:pPr marL="285750" indent="-285750">
              <a:buFont typeface="Wingdings" panose="05000000000000000000" pitchFamily="2" charset="2"/>
              <a:buChar char="§"/>
            </a:pPr>
            <a:r>
              <a:rPr lang="el-GR" sz="1600" b="1" dirty="0">
                <a:solidFill>
                  <a:srgbClr val="0000FF"/>
                </a:solidFill>
              </a:rPr>
              <a:t>ΔΥΟ ΠΡΟΪΟΝΤΑ ΥΠΟΚΑΤΑΣΤΑΤΑ: </a:t>
            </a:r>
            <a:r>
              <a:rPr lang="el-GR" sz="1600" dirty="0"/>
              <a:t>(</a:t>
            </a:r>
            <a:r>
              <a:rPr lang="el-GR" sz="1600" dirty="0" err="1"/>
              <a:t>Χοτ-ντογκ</a:t>
            </a:r>
            <a:r>
              <a:rPr lang="el-GR" sz="1600" dirty="0"/>
              <a:t> και </a:t>
            </a:r>
            <a:r>
              <a:rPr lang="el-GR" sz="1600" dirty="0" err="1"/>
              <a:t>Χαρμπουγκερ</a:t>
            </a:r>
            <a:r>
              <a:rPr lang="el-GR" sz="1600" dirty="0"/>
              <a:t>) η σταυροειδής ελαστικότητα ως προς την τιμή είναι θετική. Μια αύξηση στη τιμή των </a:t>
            </a:r>
            <a:r>
              <a:rPr lang="el-GR" sz="1600" dirty="0" err="1"/>
              <a:t>Χοτ</a:t>
            </a:r>
            <a:r>
              <a:rPr lang="el-GR" sz="1600" dirty="0"/>
              <a:t> –</a:t>
            </a:r>
            <a:r>
              <a:rPr lang="el-GR" sz="1600" dirty="0" err="1"/>
              <a:t>Ντογκ</a:t>
            </a:r>
            <a:r>
              <a:rPr lang="el-GR" sz="1600" dirty="0"/>
              <a:t> αυξάνει τη ζήτηση για </a:t>
            </a:r>
            <a:r>
              <a:rPr lang="el-GR" sz="1600" dirty="0" err="1"/>
              <a:t>Χαρμπουγκερ</a:t>
            </a:r>
            <a:r>
              <a:rPr lang="el-GR" sz="1600" dirty="0"/>
              <a:t>.</a:t>
            </a:r>
          </a:p>
          <a:p>
            <a:pPr marL="285750" indent="-285750">
              <a:buFont typeface="Wingdings" panose="05000000000000000000" pitchFamily="2" charset="2"/>
              <a:buChar char="§"/>
            </a:pPr>
            <a:r>
              <a:rPr lang="el-GR" sz="1600" b="1" dirty="0">
                <a:solidFill>
                  <a:srgbClr val="0000FF"/>
                </a:solidFill>
              </a:rPr>
              <a:t>ΣΤΕΝΑ ΥΠΟΚΑΤΑΣΤΑΤΑ: </a:t>
            </a:r>
            <a:r>
              <a:rPr lang="el-GR" sz="1600" dirty="0"/>
              <a:t>Η σταυροειδής ελαστικότητα ζήτησης ως προς την τιμή θα είναι θετική και μεγάλη.</a:t>
            </a:r>
          </a:p>
          <a:p>
            <a:pPr marL="285750" indent="-285750">
              <a:buFont typeface="Wingdings" panose="05000000000000000000" pitchFamily="2" charset="2"/>
              <a:buChar char="§"/>
            </a:pPr>
            <a:r>
              <a:rPr lang="el-GR" sz="1600" b="1" dirty="0">
                <a:solidFill>
                  <a:srgbClr val="0000FF"/>
                </a:solidFill>
              </a:rPr>
              <a:t>ΔΕΝ ΕΊΝΑΙ ΣΤΕΝΑ ΥΠΟΚΑΤΑΣΤΑΤΑ: </a:t>
            </a:r>
            <a:r>
              <a:rPr lang="el-GR" sz="1600" dirty="0"/>
              <a:t>η σταυροειδής ελαστικότητα  ζήτησης ως προς την τιμή θα είναι θετική και μικρή</a:t>
            </a:r>
            <a:r>
              <a:rPr lang="el-GR" sz="1600" dirty="0" smtClean="0"/>
              <a:t>.</a:t>
            </a:r>
          </a:p>
          <a:p>
            <a:endParaRPr lang="el-GR" sz="1600" dirty="0"/>
          </a:p>
          <a:p>
            <a:pPr algn="ctr"/>
            <a:r>
              <a:rPr lang="el-GR" sz="1600" b="1" dirty="0">
                <a:solidFill>
                  <a:srgbClr val="0000FF"/>
                </a:solidFill>
              </a:rPr>
              <a:t>ΌΤΑΝ Η ΣΤΑΥΡΟΕΙΔΗΣ ΕΛΑΣΤΙΚΟΤΗΤΑ ΖΗΤΗΣΗ ΩΣ ΠΡΟΣ ΤΗΝ ΤΙΜΗ ΕΊΝΑΙ  ΘΕΤΙΚΗ, ΑΥΤΌ ΑΠΟΤΕΛΕΙ ΜΙΑ ΜΕΤΡΗΣΗ ΤΟΥ ΠΟΣΟ ΣΤΕΝΗ ΥΠΟΚΑΤΑΣΤΑΣΗ ΥΠΑΡΧΕΙ ΜΕΤΑΞΥ ΤΩΝ ΔΥΟ ΠΡΟΪΟΝΤΩΝ.  </a:t>
            </a:r>
          </a:p>
          <a:p>
            <a:pPr marL="285750" indent="-285750">
              <a:buFont typeface="Wingdings" panose="05000000000000000000" pitchFamily="2" charset="2"/>
              <a:buChar char="§"/>
            </a:pPr>
            <a:endParaRPr lang="el-GR" sz="1600" dirty="0"/>
          </a:p>
          <a:p>
            <a:r>
              <a:rPr lang="el-GR" sz="1600" dirty="0"/>
              <a:t>Όταν δυο προϊόντα είναι </a:t>
            </a:r>
            <a:r>
              <a:rPr lang="el-GR" sz="1600" b="1" dirty="0">
                <a:solidFill>
                  <a:srgbClr val="0000FF"/>
                </a:solidFill>
              </a:rPr>
              <a:t>ΣΥΜΠΛΗΡΩΜΑΤΙΚΑ</a:t>
            </a:r>
            <a:r>
              <a:rPr lang="el-GR" sz="1600" dirty="0"/>
              <a:t>, όπως το </a:t>
            </a:r>
            <a:r>
              <a:rPr lang="el-GR" sz="1600" dirty="0" err="1"/>
              <a:t>Χοτ</a:t>
            </a:r>
            <a:r>
              <a:rPr lang="el-GR" sz="1600" dirty="0"/>
              <a:t> </a:t>
            </a:r>
            <a:r>
              <a:rPr lang="el-GR" sz="1600" dirty="0" err="1"/>
              <a:t>Ντογκ</a:t>
            </a:r>
            <a:r>
              <a:rPr lang="el-GR" sz="1600" dirty="0"/>
              <a:t> και τα ψωμάκια, τότε η </a:t>
            </a:r>
            <a:r>
              <a:rPr lang="el-GR" sz="1600" b="1" dirty="0">
                <a:solidFill>
                  <a:srgbClr val="0000FF"/>
                </a:solidFill>
              </a:rPr>
              <a:t>σταυροειδής ελαστικότητα είναι αρνητική</a:t>
            </a:r>
            <a:r>
              <a:rPr lang="el-GR" sz="1600" dirty="0"/>
              <a:t>: Μια αύξηση στην τιμή των </a:t>
            </a:r>
            <a:r>
              <a:rPr lang="el-GR" sz="1600" dirty="0" err="1"/>
              <a:t>χοτ-ντογκ</a:t>
            </a:r>
            <a:r>
              <a:rPr lang="el-GR" sz="1600" dirty="0"/>
              <a:t> μειώνει τη ζήτηση για ψωμάκια </a:t>
            </a:r>
            <a:r>
              <a:rPr lang="el-GR" sz="1600" dirty="0" err="1"/>
              <a:t>χοτ-ντογκ</a:t>
            </a:r>
            <a:r>
              <a:rPr lang="el-GR" sz="1600" dirty="0"/>
              <a:t> . Η καμπύλη ζήτησης μετατοπίζεται δεξιά.</a:t>
            </a:r>
          </a:p>
          <a:p>
            <a:pPr marL="285750" indent="-285750">
              <a:buFont typeface="Wingdings" panose="05000000000000000000" pitchFamily="2" charset="2"/>
              <a:buChar char="§"/>
            </a:pPr>
            <a:endParaRPr lang="el-GR" sz="1600" dirty="0"/>
          </a:p>
          <a:p>
            <a:r>
              <a:rPr lang="el-GR" sz="1600" dirty="0"/>
              <a:t>Αν σε συμπληρωματικά προϊόντα η σταυροειδής ελαστικότητα ζήτησης ως προς την τιμή είναι απλώς ελάχιστα κάτω του μηδενός, τότε αυτά έχουν ισχνή συμπληρωματικότητα.</a:t>
            </a:r>
          </a:p>
          <a:p>
            <a:pPr marL="285750" indent="-285750">
              <a:buFont typeface="Wingdings" panose="05000000000000000000" pitchFamily="2" charset="2"/>
              <a:buChar char="§"/>
            </a:pPr>
            <a:endParaRPr lang="el-GR" sz="1600" dirty="0"/>
          </a:p>
          <a:p>
            <a:pPr algn="ctr"/>
            <a:r>
              <a:rPr lang="el-GR" sz="1600" b="1" dirty="0">
                <a:solidFill>
                  <a:srgbClr val="0000FF"/>
                </a:solidFill>
              </a:rPr>
              <a:t>ΤΟ ΠΡΟΣΗΜΟ ΕΊΝΑΙ ΠΟΛΎ ΣΗΜΑΝΤΙΚΟ ΓΙΑΤΙ ΜΑΣ ΛΕΕΙ ΑΝ ΤΑ </a:t>
            </a:r>
            <a:r>
              <a:rPr lang="el-GR" sz="1600" b="1" dirty="0" smtClean="0">
                <a:solidFill>
                  <a:srgbClr val="0000FF"/>
                </a:solidFill>
              </a:rPr>
              <a:t>ΠΡΟΪΌΝΤΑ                                                         </a:t>
            </a:r>
            <a:r>
              <a:rPr lang="el-GR" sz="1600" b="1" dirty="0">
                <a:solidFill>
                  <a:srgbClr val="0000FF"/>
                </a:solidFill>
              </a:rPr>
              <a:t>ΕΊΝΑΙ ΥΠΟΚΑΤΑΣΤΑΤΑ ή ΣΥΜΠΛΗΡΩΜΑΤΙΚΑ</a:t>
            </a:r>
          </a:p>
        </p:txBody>
      </p:sp>
    </p:spTree>
    <p:custDataLst>
      <p:tags r:id="rId1"/>
    </p:custDataLst>
    <p:extLst>
      <p:ext uri="{BB962C8B-B14F-4D97-AF65-F5344CB8AC3E}">
        <p14:creationId xmlns:p14="http://schemas.microsoft.com/office/powerpoint/2010/main" val="902293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Θεωρία Καταναλωτή</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
        <p:nvSpPr>
          <p:cNvPr id="2" name="Ορθογώνιο 1"/>
          <p:cNvSpPr/>
          <p:nvPr>
            <p:custDataLst>
              <p:tags r:id="rId5"/>
            </p:custDataLst>
          </p:nvPr>
        </p:nvSpPr>
        <p:spPr>
          <a:xfrm>
            <a:off x="413791" y="1124744"/>
            <a:ext cx="8208912" cy="4893647"/>
          </a:xfrm>
          <a:prstGeom prst="rect">
            <a:avLst/>
          </a:prstGeom>
        </p:spPr>
        <p:txBody>
          <a:bodyPr wrap="square">
            <a:spAutoFit/>
          </a:bodyPr>
          <a:lstStyle/>
          <a:p>
            <a:pPr marL="342900" indent="-342900">
              <a:buFont typeface="+mj-lt"/>
              <a:buAutoNum type="arabicPeriod"/>
            </a:pPr>
            <a:r>
              <a:rPr lang="el-GR" sz="2400" dirty="0" smtClean="0"/>
              <a:t>ΟΡΙΑΚΗ </a:t>
            </a:r>
            <a:r>
              <a:rPr lang="el-GR" sz="2400" dirty="0"/>
              <a:t>ΧΡΗΣΙΜΟΤΗΤΑ- ΙΣΟΡΡΟΠΙΑ ΚΑΤΑΝΑΛΩΤΟΥ</a:t>
            </a:r>
          </a:p>
          <a:p>
            <a:pPr lvl="1"/>
            <a:r>
              <a:rPr lang="el-GR" sz="2400" b="1" dirty="0">
                <a:solidFill>
                  <a:srgbClr val="0000FF"/>
                </a:solidFill>
              </a:rPr>
              <a:t>Α)</a:t>
            </a:r>
            <a:r>
              <a:rPr lang="el-GR" sz="2400" dirty="0"/>
              <a:t> Η μέθοδος της απολύτου χρησιμότητας. </a:t>
            </a:r>
          </a:p>
          <a:p>
            <a:pPr lvl="1"/>
            <a:r>
              <a:rPr lang="el-GR" sz="2400" b="1" dirty="0">
                <a:solidFill>
                  <a:srgbClr val="0000FF"/>
                </a:solidFill>
              </a:rPr>
              <a:t>Β)</a:t>
            </a:r>
            <a:r>
              <a:rPr lang="el-GR" sz="2400" dirty="0"/>
              <a:t> </a:t>
            </a:r>
            <a:r>
              <a:rPr lang="el-GR" sz="2400" dirty="0" smtClean="0"/>
              <a:t>Η </a:t>
            </a:r>
            <a:r>
              <a:rPr lang="el-GR" sz="2400" dirty="0"/>
              <a:t>μέθοδος των καμπυλών </a:t>
            </a:r>
            <a:r>
              <a:rPr lang="el-GR" sz="2400" dirty="0" smtClean="0"/>
              <a:t>αδιαφορίας.</a:t>
            </a:r>
            <a:endParaRPr lang="el-GR" sz="2400" dirty="0"/>
          </a:p>
          <a:p>
            <a:pPr marL="342900" indent="-342900">
              <a:buFont typeface="+mj-lt"/>
              <a:buAutoNum type="arabicPeriod"/>
            </a:pPr>
            <a:r>
              <a:rPr lang="el-GR" sz="2400" dirty="0" smtClean="0"/>
              <a:t>ΚΑΜΠΥΛΗ </a:t>
            </a:r>
            <a:r>
              <a:rPr lang="el-GR" sz="2400" dirty="0"/>
              <a:t>ΕΙΣΟΔΗΜΑΤΟΣ-ΚΑΤΑΝΑΛΩΣΕΩΣ ΚΑΙ ΚΑΜΠΥΛΗΣ ENGEL.</a:t>
            </a:r>
          </a:p>
          <a:p>
            <a:pPr lvl="1"/>
            <a:r>
              <a:rPr lang="el-GR" sz="2400" b="1" dirty="0" smtClean="0">
                <a:solidFill>
                  <a:srgbClr val="0000FF"/>
                </a:solidFill>
              </a:rPr>
              <a:t>Α)</a:t>
            </a:r>
            <a:r>
              <a:rPr lang="el-GR" sz="2400" dirty="0" smtClean="0"/>
              <a:t> Καμπύλη </a:t>
            </a:r>
            <a:r>
              <a:rPr lang="el-GR" sz="2400" dirty="0"/>
              <a:t>Εισοδήματος –καταναλώσεως.</a:t>
            </a:r>
          </a:p>
          <a:p>
            <a:pPr lvl="1"/>
            <a:r>
              <a:rPr lang="el-GR" sz="2400" b="1" dirty="0" smtClean="0">
                <a:solidFill>
                  <a:srgbClr val="0000FF"/>
                </a:solidFill>
              </a:rPr>
              <a:t>Β)</a:t>
            </a:r>
            <a:r>
              <a:rPr lang="el-GR" sz="2400" dirty="0" smtClean="0"/>
              <a:t> Καμπύλη </a:t>
            </a:r>
            <a:r>
              <a:rPr lang="el-GR" sz="2400" dirty="0" err="1" smtClean="0"/>
              <a:t>Engel</a:t>
            </a:r>
            <a:r>
              <a:rPr lang="el-GR" sz="2400" dirty="0"/>
              <a:t>.</a:t>
            </a:r>
          </a:p>
          <a:p>
            <a:pPr marL="342900" indent="-342900">
              <a:buFont typeface="+mj-lt"/>
              <a:buAutoNum type="arabicPeriod"/>
            </a:pPr>
            <a:r>
              <a:rPr lang="el-GR" sz="2400" dirty="0" smtClean="0"/>
              <a:t>Η </a:t>
            </a:r>
            <a:r>
              <a:rPr lang="el-GR" sz="2400" dirty="0"/>
              <a:t>ΚΑΜΠΥΛΗ ΤΙΜΗΣ –ΚΑΤΑΝΑΛΩΣΕΩΣ  ΚΑΙ Η ΚΑΜΠΥΛΗ ΖΗΤΗΣΕΩΣ .</a:t>
            </a:r>
          </a:p>
          <a:p>
            <a:pPr lvl="1"/>
            <a:r>
              <a:rPr lang="el-GR" sz="2400" b="1" dirty="0" smtClean="0">
                <a:solidFill>
                  <a:srgbClr val="0000FF"/>
                </a:solidFill>
              </a:rPr>
              <a:t>Α)</a:t>
            </a:r>
            <a:r>
              <a:rPr lang="el-GR" sz="2400" dirty="0" smtClean="0"/>
              <a:t> </a:t>
            </a:r>
            <a:r>
              <a:rPr lang="el-GR" sz="2400" dirty="0"/>
              <a:t>Η καμπύλη τιμής-καταναλώσεως .</a:t>
            </a:r>
          </a:p>
          <a:p>
            <a:pPr lvl="1"/>
            <a:r>
              <a:rPr lang="el-GR" sz="2400" b="1" dirty="0">
                <a:solidFill>
                  <a:srgbClr val="0000FF"/>
                </a:solidFill>
              </a:rPr>
              <a:t>Β)</a:t>
            </a:r>
            <a:r>
              <a:rPr lang="el-GR" sz="2400" dirty="0"/>
              <a:t> Η καμπύλη ζητήσεως.</a:t>
            </a:r>
          </a:p>
          <a:p>
            <a:pPr marL="342900" indent="-342900">
              <a:buFont typeface="+mj-lt"/>
              <a:buAutoNum type="arabicPeriod"/>
            </a:pPr>
            <a:r>
              <a:rPr lang="el-GR" sz="2400" dirty="0" smtClean="0"/>
              <a:t>ΑΠΟΤΕΛΕΣΜΑ </a:t>
            </a:r>
            <a:r>
              <a:rPr lang="el-GR" sz="2400" dirty="0"/>
              <a:t>ΥΠΟΚΑΤΑΣΤΑΣΕΩΣ ΚΑΙ ΕΙΣΟΔΗΜΑΤΟΣ</a:t>
            </a:r>
          </a:p>
          <a:p>
            <a:endParaRPr lang="el-GR" sz="2400" b="1" dirty="0">
              <a:solidFill>
                <a:srgbClr val="0000FF"/>
              </a:solidFill>
            </a:endParaRPr>
          </a:p>
        </p:txBody>
      </p:sp>
    </p:spTree>
    <p:custDataLst>
      <p:tags r:id="rId1"/>
    </p:custDataLst>
    <p:extLst>
      <p:ext uri="{BB962C8B-B14F-4D97-AF65-F5344CB8AC3E}">
        <p14:creationId xmlns:p14="http://schemas.microsoft.com/office/powerpoint/2010/main" val="3026032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Χρησιμότητα Καταναλωτή</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
        <p:nvSpPr>
          <p:cNvPr id="2" name="Ορθογώνιο 1"/>
          <p:cNvSpPr/>
          <p:nvPr>
            <p:custDataLst>
              <p:tags r:id="rId5"/>
            </p:custDataLst>
          </p:nvPr>
        </p:nvSpPr>
        <p:spPr>
          <a:xfrm>
            <a:off x="413791" y="1124744"/>
            <a:ext cx="8208912" cy="3416320"/>
          </a:xfrm>
          <a:prstGeom prst="rect">
            <a:avLst/>
          </a:prstGeom>
        </p:spPr>
        <p:txBody>
          <a:bodyPr wrap="square">
            <a:spAutoFit/>
          </a:bodyPr>
          <a:lstStyle/>
          <a:p>
            <a:pPr marL="342900" indent="-342900">
              <a:buFont typeface="+mj-lt"/>
              <a:buAutoNum type="arabicPeriod"/>
            </a:pPr>
            <a:r>
              <a:rPr lang="el-GR" sz="2400" b="1" dirty="0">
                <a:solidFill>
                  <a:srgbClr val="0000FF"/>
                </a:solidFill>
              </a:rPr>
              <a:t>Η Χρησιμότητα του καταναλωτή </a:t>
            </a:r>
            <a:r>
              <a:rPr lang="el-GR" sz="2400" dirty="0"/>
              <a:t>είναι  μια μέτρηση της ικανοποίησης του καταναλωτή από την κατανάλωση  αγαθών. </a:t>
            </a:r>
          </a:p>
          <a:p>
            <a:pPr marL="342900" indent="-342900">
              <a:buFont typeface="+mj-lt"/>
              <a:buAutoNum type="arabicPeriod"/>
            </a:pPr>
            <a:r>
              <a:rPr lang="el-GR" sz="2400" b="1" dirty="0">
                <a:solidFill>
                  <a:srgbClr val="0000FF"/>
                </a:solidFill>
              </a:rPr>
              <a:t>Ο καταναλωτικός συνδυασμός </a:t>
            </a:r>
            <a:r>
              <a:rPr lang="el-GR" sz="2400" dirty="0"/>
              <a:t>είναι το σύνολο  των προϊόντων και υπηρεσιών που  καταναλώνονται από ένα άτομο.</a:t>
            </a:r>
          </a:p>
          <a:p>
            <a:pPr marL="342900" indent="-342900">
              <a:buFont typeface="+mj-lt"/>
              <a:buAutoNum type="arabicPeriod"/>
            </a:pPr>
            <a:r>
              <a:rPr lang="el-GR" sz="2400" b="1" dirty="0">
                <a:solidFill>
                  <a:srgbClr val="0000FF"/>
                </a:solidFill>
              </a:rPr>
              <a:t>Η συνάρτηση  χρησιμότητας </a:t>
            </a:r>
            <a:r>
              <a:rPr lang="el-GR" sz="2400" dirty="0"/>
              <a:t>ενός ατόμου παρέχει τη συνολική χρησιμότητα που προκύπτει από τον καταναλωτικό συνδυασμό. </a:t>
            </a:r>
          </a:p>
        </p:txBody>
      </p:sp>
    </p:spTree>
    <p:custDataLst>
      <p:tags r:id="rId1"/>
    </p:custDataLst>
    <p:extLst>
      <p:ext uri="{BB962C8B-B14F-4D97-AF65-F5344CB8AC3E}">
        <p14:creationId xmlns:p14="http://schemas.microsoft.com/office/powerpoint/2010/main" val="1350447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Α1) </a:t>
            </a:r>
            <a:r>
              <a:rPr lang="el-GR" sz="2800" dirty="0"/>
              <a:t>Η μέθοδος της απολύτου χρησιμότητας. </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
        <p:nvSpPr>
          <p:cNvPr id="2" name="Ορθογώνιο 1"/>
          <p:cNvSpPr/>
          <p:nvPr>
            <p:custDataLst>
              <p:tags r:id="rId5"/>
            </p:custDataLst>
          </p:nvPr>
        </p:nvSpPr>
        <p:spPr>
          <a:xfrm>
            <a:off x="413791" y="1124744"/>
            <a:ext cx="4374233" cy="5262979"/>
          </a:xfrm>
          <a:prstGeom prst="rect">
            <a:avLst/>
          </a:prstGeom>
        </p:spPr>
        <p:txBody>
          <a:bodyPr wrap="square">
            <a:spAutoFit/>
          </a:bodyPr>
          <a:lstStyle/>
          <a:p>
            <a:pPr marL="342900" indent="-342900">
              <a:buFont typeface="Arial" panose="020B0604020202020204" pitchFamily="34" charset="0"/>
              <a:buChar char="•"/>
            </a:pPr>
            <a:r>
              <a:rPr lang="el-GR" sz="1600" dirty="0"/>
              <a:t>Μια συνάρτηση χρησιμότητας μας δείχνει τη συνολική χρησιμότητα που σχετίζεται με ένα προϊόν ή με ένα σύνολο προϊόντων.</a:t>
            </a:r>
          </a:p>
          <a:p>
            <a:pPr marL="342900" indent="-342900">
              <a:buFont typeface="Arial" panose="020B0604020202020204" pitchFamily="34" charset="0"/>
              <a:buChar char="•"/>
            </a:pPr>
            <a:r>
              <a:rPr lang="el-GR" sz="1600" b="1" dirty="0">
                <a:solidFill>
                  <a:srgbClr val="0000FF"/>
                </a:solidFill>
              </a:rPr>
              <a:t>n</a:t>
            </a:r>
            <a:r>
              <a:rPr lang="el-GR" sz="1600" dirty="0"/>
              <a:t>=αγαθά</a:t>
            </a:r>
          </a:p>
          <a:p>
            <a:r>
              <a:rPr lang="el-GR" sz="1600" dirty="0"/>
              <a:t>	</a:t>
            </a:r>
            <a:r>
              <a:rPr lang="el-GR" sz="1600" b="1" dirty="0">
                <a:solidFill>
                  <a:srgbClr val="0000FF"/>
                </a:solidFill>
              </a:rPr>
              <a:t>x1, x2, …,</a:t>
            </a:r>
            <a:r>
              <a:rPr lang="el-GR" sz="1600" b="1" dirty="0" err="1">
                <a:solidFill>
                  <a:srgbClr val="0000FF"/>
                </a:solidFill>
              </a:rPr>
              <a:t>xn</a:t>
            </a:r>
            <a:r>
              <a:rPr lang="el-GR" sz="1600" b="1" dirty="0">
                <a:solidFill>
                  <a:srgbClr val="0000FF"/>
                </a:solidFill>
              </a:rPr>
              <a:t> </a:t>
            </a:r>
            <a:r>
              <a:rPr lang="el-GR" sz="1600" dirty="0"/>
              <a:t>οι ποσότητες των αγαθών</a:t>
            </a:r>
          </a:p>
          <a:p>
            <a:r>
              <a:rPr lang="el-GR" sz="1600" dirty="0"/>
              <a:t>	</a:t>
            </a:r>
            <a:r>
              <a:rPr lang="el-GR" sz="1600" b="1" dirty="0">
                <a:solidFill>
                  <a:srgbClr val="0000FF"/>
                </a:solidFill>
              </a:rPr>
              <a:t>U(x1, x2, …,</a:t>
            </a:r>
            <a:r>
              <a:rPr lang="el-GR" sz="1600" b="1" dirty="0" err="1">
                <a:solidFill>
                  <a:srgbClr val="0000FF"/>
                </a:solidFill>
              </a:rPr>
              <a:t>xn</a:t>
            </a:r>
            <a:r>
              <a:rPr lang="el-GR" sz="1600" b="1" dirty="0">
                <a:solidFill>
                  <a:srgbClr val="0000FF"/>
                </a:solidFill>
              </a:rPr>
              <a:t> ) </a:t>
            </a:r>
            <a:r>
              <a:rPr lang="el-GR" sz="1600" dirty="0"/>
              <a:t>είναι ο </a:t>
            </a:r>
            <a:r>
              <a:rPr lang="el-GR" sz="1600" b="1" dirty="0">
                <a:solidFill>
                  <a:srgbClr val="0000FF"/>
                </a:solidFill>
              </a:rPr>
              <a:t>συντελεστής χρησιμότητας</a:t>
            </a:r>
            <a:r>
              <a:rPr lang="el-GR" sz="1600" dirty="0"/>
              <a:t>. Ο </a:t>
            </a:r>
            <a:r>
              <a:rPr lang="el-GR" sz="1600" dirty="0" smtClean="0"/>
              <a:t>	συντελεστής </a:t>
            </a:r>
            <a:r>
              <a:rPr lang="el-GR" sz="1600" dirty="0"/>
              <a:t>δείχνει τη χρησιμότητα των ποσοτήτων </a:t>
            </a:r>
            <a:r>
              <a:rPr lang="el-GR" sz="1600" dirty="0" smtClean="0"/>
              <a:t>	του </a:t>
            </a:r>
            <a:r>
              <a:rPr lang="el-GR" sz="1600" dirty="0"/>
              <a:t>κάθε προϊόντος</a:t>
            </a:r>
            <a:r>
              <a:rPr lang="el-GR" sz="1600" dirty="0" smtClean="0"/>
              <a:t>.</a:t>
            </a:r>
          </a:p>
          <a:p>
            <a:endParaRPr lang="el-GR" sz="1600" dirty="0"/>
          </a:p>
          <a:p>
            <a:pPr marL="342900" indent="-342900">
              <a:buFont typeface="Arial" panose="020B0604020202020204" pitchFamily="34" charset="0"/>
              <a:buChar char="•"/>
            </a:pPr>
            <a:r>
              <a:rPr lang="el-GR" sz="1600" dirty="0" smtClean="0"/>
              <a:t>Ένα </a:t>
            </a:r>
            <a:r>
              <a:rPr lang="el-GR" sz="1600" dirty="0"/>
              <a:t>προϊόν έχει αξία διότι είναι χρήσιμο.</a:t>
            </a:r>
          </a:p>
          <a:p>
            <a:pPr marL="342900" indent="-342900">
              <a:buFont typeface="Arial" panose="020B0604020202020204" pitchFamily="34" charset="0"/>
              <a:buChar char="•"/>
            </a:pPr>
            <a:r>
              <a:rPr lang="el-GR" sz="1600" dirty="0"/>
              <a:t>Το μέγεθος της χρησιμότητας αυξάνεται μέχρι ενός ορίου λόγω κορεσμού. Από ένα σημείο και μετά,  (σημείο Α) η  ολική χρησιμότητα είναι αρνητική.</a:t>
            </a:r>
          </a:p>
          <a:p>
            <a:pPr marL="342900" indent="-342900">
              <a:buFont typeface="Arial" panose="020B0604020202020204" pitchFamily="34" charset="0"/>
              <a:buChar char="•"/>
            </a:pPr>
            <a:r>
              <a:rPr lang="el-GR" sz="1600" b="1" dirty="0">
                <a:solidFill>
                  <a:srgbClr val="0000FF"/>
                </a:solidFill>
              </a:rPr>
              <a:t>ΟΡΙΑΚΗ ΧΡΗΣΙΜΟΤΗΤΑ:</a:t>
            </a:r>
            <a:r>
              <a:rPr lang="el-GR" sz="1600" dirty="0"/>
              <a:t> Η κάθε πρόσθετη μονάδα χρήσης του αγαθού.</a:t>
            </a:r>
          </a:p>
          <a:p>
            <a:pPr marL="342900" indent="-342900">
              <a:buFont typeface="Arial" panose="020B0604020202020204" pitchFamily="34" charset="0"/>
              <a:buChar char="•"/>
            </a:pPr>
            <a:r>
              <a:rPr lang="el-GR" sz="1600" b="1" dirty="0">
                <a:solidFill>
                  <a:srgbClr val="0000FF"/>
                </a:solidFill>
              </a:rPr>
              <a:t>ΣΗΜΕΙΟ Α:</a:t>
            </a:r>
            <a:r>
              <a:rPr lang="el-GR" sz="1600" dirty="0"/>
              <a:t> Η οριακή χρησιμότητα είναι  μηδέν.</a:t>
            </a:r>
          </a:p>
          <a:p>
            <a:pPr marL="342900" indent="-342900">
              <a:buFont typeface="Arial" panose="020B0604020202020204" pitchFamily="34" charset="0"/>
              <a:buChar char="•"/>
            </a:pPr>
            <a:r>
              <a:rPr lang="el-GR" sz="1600" b="1" dirty="0">
                <a:solidFill>
                  <a:srgbClr val="0000FF"/>
                </a:solidFill>
              </a:rPr>
              <a:t>ΑΡΝΗΤΙΚΗ ΟΡΙΑΚΗ ΧΡΗΣΙΜΟΤΗΤΑ:</a:t>
            </a:r>
            <a:r>
              <a:rPr lang="el-GR" sz="1600" dirty="0"/>
              <a:t> Η μείωση της συνολικής χρησιμότητας.</a:t>
            </a:r>
          </a:p>
        </p:txBody>
      </p:sp>
      <p:pic>
        <p:nvPicPr>
          <p:cNvPr id="3" name="Εικόνα 2" descr="καμπύλη χρησιμότητας ως προς την ποσότητα ενός προιόντος. απεικονίζεται η οριακή χρησιμότητας."/>
          <p:cNvPicPr>
            <a:picLocks noChangeAspect="1"/>
          </p:cNvPicPr>
          <p:nvPr/>
        </p:nvPicPr>
        <p:blipFill>
          <a:blip r:embed="rId8"/>
          <a:stretch>
            <a:fillRect/>
          </a:stretch>
        </p:blipFill>
        <p:spPr>
          <a:xfrm>
            <a:off x="4960540" y="2568713"/>
            <a:ext cx="3527797" cy="3815959"/>
          </a:xfrm>
          <a:prstGeom prst="rect">
            <a:avLst/>
          </a:prstGeom>
        </p:spPr>
      </p:pic>
      <p:sp>
        <p:nvSpPr>
          <p:cNvPr id="4" name="Ορθογώνιο 3"/>
          <p:cNvSpPr/>
          <p:nvPr/>
        </p:nvSpPr>
        <p:spPr>
          <a:xfrm>
            <a:off x="4974232" y="1154716"/>
            <a:ext cx="2622104" cy="646331"/>
          </a:xfrm>
          <a:prstGeom prst="rect">
            <a:avLst/>
          </a:prstGeom>
        </p:spPr>
        <p:txBody>
          <a:bodyPr wrap="square">
            <a:spAutoFit/>
          </a:bodyPr>
          <a:lstStyle/>
          <a:p>
            <a:pPr marL="285750" indent="-285750">
              <a:buFont typeface="Arial" panose="020B0604020202020204" pitchFamily="34" charset="0"/>
              <a:buChar char="•"/>
            </a:pPr>
            <a:r>
              <a:rPr lang="en-US" altLang="el-GR" dirty="0" smtClean="0">
                <a:latin typeface="Calibri" panose="020F0502020204030204" pitchFamily="34" charset="0"/>
                <a:ea typeface="Calibri" panose="020F0502020204030204" pitchFamily="34" charset="0"/>
                <a:cs typeface="Calibri" panose="020F0502020204030204" pitchFamily="34" charset="0"/>
              </a:rPr>
              <a:t>U</a:t>
            </a:r>
            <a:r>
              <a:rPr lang="el-GR" altLang="el-GR" dirty="0" smtClean="0">
                <a:latin typeface="Calibri" panose="020F0502020204030204" pitchFamily="34" charset="0"/>
                <a:ea typeface="Calibri" panose="020F0502020204030204" pitchFamily="34" charset="0"/>
                <a:cs typeface="Calibri" panose="020F0502020204030204" pitchFamily="34" charset="0"/>
              </a:rPr>
              <a:t> </a:t>
            </a:r>
            <a:r>
              <a:rPr lang="en-US" altLang="el-GR" dirty="0" smtClean="0">
                <a:latin typeface="Calibri" panose="020F0502020204030204" pitchFamily="34" charset="0"/>
                <a:ea typeface="Calibri" panose="020F0502020204030204" pitchFamily="34" charset="0"/>
                <a:cs typeface="Calibri" panose="020F0502020204030204" pitchFamily="34" charset="0"/>
              </a:rPr>
              <a:t>=</a:t>
            </a:r>
            <a:r>
              <a:rPr lang="el-GR" altLang="el-GR" dirty="0" smtClean="0">
                <a:latin typeface="Calibri" panose="020F0502020204030204" pitchFamily="34" charset="0"/>
                <a:ea typeface="Calibri" panose="020F0502020204030204" pitchFamily="34" charset="0"/>
                <a:cs typeface="Calibri" panose="020F0502020204030204" pitchFamily="34" charset="0"/>
              </a:rPr>
              <a:t> χρησιμότητα</a:t>
            </a:r>
            <a:r>
              <a:rPr lang="el-GR" altLang="el-GR"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l-GR" altLang="el-GR" dirty="0" smtClean="0">
                <a:latin typeface="Calibri" panose="020F0502020204030204" pitchFamily="34" charset="0"/>
                <a:ea typeface="Calibri" panose="020F0502020204030204" pitchFamily="34" charset="0"/>
                <a:cs typeface="Calibri" panose="020F0502020204030204" pitchFamily="34" charset="0"/>
              </a:rPr>
              <a:t>Χ = </a:t>
            </a:r>
            <a:r>
              <a:rPr lang="el-GR" altLang="el-GR" dirty="0">
                <a:latin typeface="Calibri" panose="020F0502020204030204" pitchFamily="34" charset="0"/>
                <a:ea typeface="Calibri" panose="020F0502020204030204" pitchFamily="34" charset="0"/>
                <a:cs typeface="Calibri" panose="020F0502020204030204" pitchFamily="34" charset="0"/>
              </a:rPr>
              <a:t>ποσότητα</a:t>
            </a:r>
          </a:p>
        </p:txBody>
      </p:sp>
    </p:spTree>
    <p:custDataLst>
      <p:tags r:id="rId1"/>
    </p:custDataLst>
    <p:extLst>
      <p:ext uri="{BB962C8B-B14F-4D97-AF65-F5344CB8AC3E}">
        <p14:creationId xmlns:p14="http://schemas.microsoft.com/office/powerpoint/2010/main" val="21648542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Α2) </a:t>
            </a:r>
            <a:r>
              <a:rPr lang="el-GR" sz="2800" dirty="0"/>
              <a:t>Η μέθοδος της απολύτου χρησιμότητας. </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
        <p:nvSpPr>
          <p:cNvPr id="2" name="Ορθογώνιο 1"/>
          <p:cNvSpPr/>
          <p:nvPr>
            <p:custDataLst>
              <p:tags r:id="rId5"/>
            </p:custDataLst>
          </p:nvPr>
        </p:nvSpPr>
        <p:spPr>
          <a:xfrm>
            <a:off x="416817" y="1052736"/>
            <a:ext cx="4374233" cy="6032421"/>
          </a:xfrm>
          <a:prstGeom prst="rect">
            <a:avLst/>
          </a:prstGeom>
        </p:spPr>
        <p:txBody>
          <a:bodyPr wrap="square">
            <a:spAutoFit/>
          </a:bodyPr>
          <a:lstStyle/>
          <a:p>
            <a:pPr marL="268288" lvl="0" indent="-268288" fontAlgn="base">
              <a:lnSpc>
                <a:spcPct val="90000"/>
              </a:lnSpc>
              <a:spcBef>
                <a:spcPts val="575"/>
              </a:spcBef>
              <a:spcAft>
                <a:spcPct val="0"/>
              </a:spcAft>
              <a:buClr>
                <a:srgbClr val="D34817"/>
              </a:buClr>
              <a:buSzPct val="85000"/>
              <a:buFont typeface="Wingdings 2" panose="05020102010507070707" pitchFamily="18" charset="2"/>
              <a:buChar char=""/>
            </a:pPr>
            <a:r>
              <a:rPr lang="el-GR" altLang="el-GR" sz="1600" b="1" dirty="0">
                <a:solidFill>
                  <a:srgbClr val="0000FF"/>
                </a:solidFill>
                <a:latin typeface="Calibri" panose="020F0502020204030204" pitchFamily="34" charset="0"/>
                <a:ea typeface="Calibri" panose="020F0502020204030204" pitchFamily="34" charset="0"/>
                <a:cs typeface="Calibri" panose="020F0502020204030204" pitchFamily="34" charset="0"/>
              </a:rPr>
              <a:t>Πρώτος νόμος του </a:t>
            </a:r>
            <a:r>
              <a:rPr lang="en-US" altLang="el-GR" sz="1600" b="1" dirty="0" err="1">
                <a:solidFill>
                  <a:srgbClr val="0000FF"/>
                </a:solidFill>
                <a:latin typeface="Calibri" panose="020F0502020204030204" pitchFamily="34" charset="0"/>
                <a:ea typeface="Calibri" panose="020F0502020204030204" pitchFamily="34" charset="0"/>
                <a:cs typeface="Calibri" panose="020F0502020204030204" pitchFamily="34" charset="0"/>
              </a:rPr>
              <a:t>Gossen</a:t>
            </a:r>
            <a:r>
              <a:rPr lang="el-GR" altLang="el-GR" sz="16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l-GR" altLang="el-GR" sz="1600" b="1" dirty="0">
                <a:solidFill>
                  <a:srgbClr val="002060"/>
                </a:solidFill>
                <a:latin typeface="Calibri" panose="020F0502020204030204" pitchFamily="34" charset="0"/>
                <a:ea typeface="Calibri" panose="020F0502020204030204" pitchFamily="34" charset="0"/>
                <a:cs typeface="Calibri" panose="020F0502020204030204" pitchFamily="34" charset="0"/>
              </a:rPr>
              <a:t>Το άτομο είναι αρχικώς διατεθειμένο να πληρώσει αρκετά, προκειμένου να καταναλώσει το αγαθό. Η κάθε επιπρόσθετη μονάδα του αποφέρει και ολιγότερη ικανοποίηση.</a:t>
            </a:r>
          </a:p>
          <a:p>
            <a:pPr marL="268288" lvl="0" indent="-268288" fontAlgn="base">
              <a:lnSpc>
                <a:spcPct val="90000"/>
              </a:lnSpc>
              <a:spcBef>
                <a:spcPts val="575"/>
              </a:spcBef>
              <a:spcAft>
                <a:spcPct val="0"/>
              </a:spcAft>
              <a:buClr>
                <a:srgbClr val="D34817"/>
              </a:buClr>
              <a:buSzPct val="85000"/>
              <a:buFont typeface="Wingdings 2" panose="05020102010507070707" pitchFamily="18" charset="2"/>
              <a:buChar char=""/>
            </a:pP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-Αν το εισόδημα  Υ του καταναλωτή,</a:t>
            </a:r>
          </a:p>
          <a:p>
            <a:pPr marL="268288" lvl="0" indent="-268288" fontAlgn="base">
              <a:lnSpc>
                <a:spcPct val="90000"/>
              </a:lnSpc>
              <a:spcBef>
                <a:spcPts val="575"/>
              </a:spcBef>
              <a:spcAft>
                <a:spcPct val="0"/>
              </a:spcAft>
              <a:buClr>
                <a:srgbClr val="D34817"/>
              </a:buClr>
              <a:buSzPct val="85000"/>
            </a:pP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	-Χ και Ψ τα αγαθά από τα οποία πρέπει ο καταναλωτής να επιλέξει διάφορες ποσότητες με σκοπό τη μεγιστοποίηση της συνολικής χρησιμότητας.</a:t>
            </a:r>
          </a:p>
          <a:p>
            <a:pPr marL="268288" lvl="0" indent="-268288" fontAlgn="base">
              <a:lnSpc>
                <a:spcPct val="90000"/>
              </a:lnSpc>
              <a:spcBef>
                <a:spcPts val="575"/>
              </a:spcBef>
              <a:spcAft>
                <a:spcPct val="0"/>
              </a:spcAft>
              <a:buClr>
                <a:srgbClr val="D34817"/>
              </a:buClr>
              <a:buSzPct val="85000"/>
            </a:pP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l-GR" altLang="el-GR" sz="1600" dirty="0">
                <a:solidFill>
                  <a:prstClr val="black"/>
                </a:solidFill>
                <a:latin typeface="Cambria" panose="02040503050406030204" pitchFamily="18" charset="0"/>
              </a:rPr>
              <a:t> Ρ</a:t>
            </a:r>
            <a:r>
              <a:rPr lang="en-US" altLang="el-GR" sz="1600" baseline="-25000" dirty="0">
                <a:solidFill>
                  <a:prstClr val="black"/>
                </a:solidFill>
                <a:latin typeface="Perpetua"/>
              </a:rPr>
              <a:t>x</a:t>
            </a:r>
            <a:r>
              <a:rPr lang="el-GR" altLang="el-GR" sz="1600" dirty="0">
                <a:solidFill>
                  <a:prstClr val="black"/>
                </a:solidFill>
                <a:latin typeface="Cambria" panose="02040503050406030204" pitchFamily="18" charset="0"/>
              </a:rPr>
              <a:t> και </a:t>
            </a:r>
            <a:r>
              <a:rPr lang="el-GR" altLang="el-GR" sz="1600" dirty="0" err="1">
                <a:solidFill>
                  <a:prstClr val="black"/>
                </a:solidFill>
                <a:latin typeface="Cambria" panose="02040503050406030204" pitchFamily="18" charset="0"/>
              </a:rPr>
              <a:t>Ρ</a:t>
            </a:r>
            <a:r>
              <a:rPr lang="el-GR" altLang="el-GR" sz="1600" baseline="-25000" dirty="0" err="1">
                <a:solidFill>
                  <a:prstClr val="black"/>
                </a:solidFill>
                <a:latin typeface="Cambria" panose="02040503050406030204" pitchFamily="18" charset="0"/>
              </a:rPr>
              <a:t>ψ</a:t>
            </a:r>
            <a:r>
              <a:rPr lang="el-GR" altLang="el-GR" sz="1600" baseline="-25000" dirty="0">
                <a:solidFill>
                  <a:prstClr val="black"/>
                </a:solidFill>
                <a:latin typeface="Cambria" panose="02040503050406030204" pitchFamily="18" charset="0"/>
              </a:rPr>
              <a:t>  </a:t>
            </a: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 οι τιμές των δυο αγαθών.</a:t>
            </a:r>
          </a:p>
          <a:p>
            <a:pPr marL="268288" lvl="0" indent="-268288" fontAlgn="base">
              <a:lnSpc>
                <a:spcPct val="90000"/>
              </a:lnSpc>
              <a:spcBef>
                <a:spcPts val="575"/>
              </a:spcBef>
              <a:spcAft>
                <a:spcPct val="0"/>
              </a:spcAft>
              <a:buClr>
                <a:srgbClr val="D34817"/>
              </a:buClr>
              <a:buSzPct val="85000"/>
            </a:pPr>
            <a:endPar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68288" lvl="0" indent="-268288" algn="ctr" fontAlgn="base">
              <a:lnSpc>
                <a:spcPct val="90000"/>
              </a:lnSpc>
              <a:spcBef>
                <a:spcPts val="575"/>
              </a:spcBef>
              <a:spcAft>
                <a:spcPct val="0"/>
              </a:spcAft>
              <a:buClr>
                <a:srgbClr val="D34817"/>
              </a:buClr>
              <a:buSzPct val="85000"/>
            </a:pP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Υ= </a:t>
            </a:r>
            <a:r>
              <a:rPr lang="el-GR" altLang="el-GR" sz="1600" dirty="0">
                <a:solidFill>
                  <a:prstClr val="black"/>
                </a:solidFill>
                <a:latin typeface="Cambria" panose="02040503050406030204" pitchFamily="18" charset="0"/>
              </a:rPr>
              <a:t> Ρ</a:t>
            </a:r>
            <a:r>
              <a:rPr lang="en-US" altLang="el-GR" sz="1600" baseline="-25000" dirty="0">
                <a:solidFill>
                  <a:prstClr val="black"/>
                </a:solidFill>
                <a:latin typeface="Perpetua"/>
              </a:rPr>
              <a:t>x</a:t>
            </a:r>
            <a:r>
              <a:rPr lang="el-GR" altLang="el-GR" sz="1600" dirty="0">
                <a:solidFill>
                  <a:prstClr val="black"/>
                </a:solidFill>
                <a:latin typeface="Cambria" panose="02040503050406030204" pitchFamily="18" charset="0"/>
              </a:rPr>
              <a:t> Χ+ </a:t>
            </a:r>
            <a:r>
              <a:rPr lang="el-GR" altLang="el-GR" sz="1600" dirty="0" err="1">
                <a:solidFill>
                  <a:prstClr val="black"/>
                </a:solidFill>
                <a:latin typeface="Cambria" panose="02040503050406030204" pitchFamily="18" charset="0"/>
              </a:rPr>
              <a:t>Ρ</a:t>
            </a:r>
            <a:r>
              <a:rPr lang="el-GR" altLang="el-GR" sz="1600" baseline="-25000" dirty="0" err="1">
                <a:solidFill>
                  <a:prstClr val="black"/>
                </a:solidFill>
                <a:latin typeface="Cambria" panose="02040503050406030204" pitchFamily="18" charset="0"/>
              </a:rPr>
              <a:t>ψ</a:t>
            </a:r>
            <a:r>
              <a:rPr lang="el-GR" altLang="el-GR" sz="1600" dirty="0" err="1">
                <a:solidFill>
                  <a:prstClr val="black"/>
                </a:solidFill>
                <a:latin typeface="Calibri" panose="020F0502020204030204" pitchFamily="34" charset="0"/>
                <a:ea typeface="Calibri" panose="020F0502020204030204" pitchFamily="34" charset="0"/>
                <a:cs typeface="Calibri" panose="020F0502020204030204" pitchFamily="34" charset="0"/>
              </a:rPr>
              <a:t>Ψ</a:t>
            </a:r>
            <a:endPar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68288" lvl="0" indent="-268288" algn="ctr" fontAlgn="base">
              <a:lnSpc>
                <a:spcPct val="90000"/>
              </a:lnSpc>
              <a:spcBef>
                <a:spcPts val="575"/>
              </a:spcBef>
              <a:spcAft>
                <a:spcPct val="0"/>
              </a:spcAft>
              <a:buClr>
                <a:srgbClr val="D34817"/>
              </a:buClr>
              <a:buSzPct val="85000"/>
            </a:pPr>
            <a:endPar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68288" lvl="0" indent="-268288" algn="just" fontAlgn="base">
              <a:lnSpc>
                <a:spcPct val="90000"/>
              </a:lnSpc>
              <a:spcBef>
                <a:spcPts val="575"/>
              </a:spcBef>
              <a:spcAft>
                <a:spcPct val="0"/>
              </a:spcAft>
              <a:buClr>
                <a:srgbClr val="D34817"/>
              </a:buClr>
              <a:buSzPct val="85000"/>
            </a:pP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Η </a:t>
            </a:r>
            <a:r>
              <a:rPr lang="el-GR" altLang="el-GR" sz="1600" b="1" dirty="0">
                <a:solidFill>
                  <a:srgbClr val="0000FF"/>
                </a:solidFill>
                <a:latin typeface="Calibri" panose="020F0502020204030204" pitchFamily="34" charset="0"/>
                <a:ea typeface="Calibri" panose="020F0502020204030204" pitchFamily="34" charset="0"/>
                <a:cs typeface="Calibri" panose="020F0502020204030204" pitchFamily="34" charset="0"/>
              </a:rPr>
              <a:t>γραμμή εισοδήματος ΑΒ: </a:t>
            </a: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Είναι οι δυνατοί συνδυασμοί αγοράς του καταναλωτή για τα δυο αγαθά (Χ,Ψ) δεδομένου του Υ.</a:t>
            </a:r>
          </a:p>
          <a:p>
            <a:pPr marL="268288" lvl="0" indent="-268288" algn="just" fontAlgn="base">
              <a:lnSpc>
                <a:spcPct val="90000"/>
              </a:lnSpc>
              <a:spcBef>
                <a:spcPts val="575"/>
              </a:spcBef>
              <a:spcAft>
                <a:spcPct val="0"/>
              </a:spcAft>
              <a:buClr>
                <a:srgbClr val="D34817"/>
              </a:buClr>
              <a:buSzPct val="85000"/>
            </a:pP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Η </a:t>
            </a:r>
            <a:r>
              <a:rPr lang="el-GR" altLang="el-GR" sz="1600" b="1" dirty="0">
                <a:solidFill>
                  <a:srgbClr val="0000FF"/>
                </a:solidFill>
                <a:latin typeface="Calibri" panose="020F0502020204030204" pitchFamily="34" charset="0"/>
                <a:ea typeface="Calibri" panose="020F0502020204030204" pitchFamily="34" charset="0"/>
                <a:cs typeface="Calibri" panose="020F0502020204030204" pitchFamily="34" charset="0"/>
              </a:rPr>
              <a:t>κλίση της γραμμής εισοδήματος </a:t>
            </a: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είναι αρνητική γιατί η αύξηση της κατανάλωσης του ενός αγαθού επιτυγχάνεται με τη μείωση της κατανάλωσης του άλλου και </a:t>
            </a:r>
            <a:r>
              <a:rPr lang="el-GR" altLang="el-GR" sz="16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ισούται με                   δηλαδή </a:t>
            </a:r>
            <a:r>
              <a:rPr lang="el-GR" altLang="el-GR" sz="1600" dirty="0">
                <a:solidFill>
                  <a:prstClr val="black"/>
                </a:solidFill>
                <a:latin typeface="Calibri" panose="020F0502020204030204" pitchFamily="34" charset="0"/>
                <a:ea typeface="Calibri" panose="020F0502020204030204" pitchFamily="34" charset="0"/>
                <a:cs typeface="Calibri" panose="020F0502020204030204" pitchFamily="34" charset="0"/>
              </a:rPr>
              <a:t>με το λόγο των τιμών.</a:t>
            </a:r>
          </a:p>
          <a:p>
            <a:pPr marL="268288" lvl="0" indent="-268288" algn="ctr" fontAlgn="base">
              <a:lnSpc>
                <a:spcPct val="90000"/>
              </a:lnSpc>
              <a:spcBef>
                <a:spcPts val="575"/>
              </a:spcBef>
              <a:spcAft>
                <a:spcPct val="0"/>
              </a:spcAft>
              <a:buClr>
                <a:srgbClr val="D34817"/>
              </a:buClr>
              <a:buSzPct val="85000"/>
            </a:pPr>
            <a:endParaRPr lang="el-GR" altLang="el-GR" sz="1600" baseline="-250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268288" lvl="0" indent="-268288" algn="ctr" fontAlgn="base">
              <a:lnSpc>
                <a:spcPct val="90000"/>
              </a:lnSpc>
              <a:spcBef>
                <a:spcPts val="575"/>
              </a:spcBef>
              <a:spcAft>
                <a:spcPct val="0"/>
              </a:spcAft>
              <a:buClr>
                <a:srgbClr val="D34817"/>
              </a:buClr>
              <a:buSzPct val="85000"/>
            </a:pPr>
            <a:endParaRPr lang="el-GR" altLang="el-GR" sz="1600" baseline="-250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Εικόνα 4" descr="καμπύλη μεταβολής ποσοτήτων 2 αγαθών ως προς την συνολική χρησιμότητά τους."/>
          <p:cNvPicPr>
            <a:picLocks noChangeAspect="1"/>
          </p:cNvPicPr>
          <p:nvPr/>
        </p:nvPicPr>
        <p:blipFill>
          <a:blip r:embed="rId8"/>
          <a:stretch>
            <a:fillRect/>
          </a:stretch>
        </p:blipFill>
        <p:spPr>
          <a:xfrm>
            <a:off x="5076056" y="1568125"/>
            <a:ext cx="3831511" cy="4388941"/>
          </a:xfrm>
          <a:prstGeom prst="rect">
            <a:avLst/>
          </a:prstGeom>
        </p:spPr>
      </p:pic>
      <p:pic>
        <p:nvPicPr>
          <p:cNvPr id="6" name="Εικόνα 5" descr="λόγος - Πι χι προς πι ψι."/>
          <p:cNvPicPr>
            <a:picLocks noChangeAspect="1"/>
          </p:cNvPicPr>
          <p:nvPr/>
        </p:nvPicPr>
        <p:blipFill>
          <a:blip r:embed="rId9"/>
          <a:stretch>
            <a:fillRect/>
          </a:stretch>
        </p:blipFill>
        <p:spPr>
          <a:xfrm>
            <a:off x="4768212" y="5789533"/>
            <a:ext cx="451860" cy="624717"/>
          </a:xfrm>
          <a:prstGeom prst="rect">
            <a:avLst/>
          </a:prstGeom>
        </p:spPr>
      </p:pic>
    </p:spTree>
    <p:custDataLst>
      <p:tags r:id="rId1"/>
    </p:custDataLst>
    <p:extLst>
      <p:ext uri="{BB962C8B-B14F-4D97-AF65-F5344CB8AC3E}">
        <p14:creationId xmlns:p14="http://schemas.microsoft.com/office/powerpoint/2010/main" val="2034759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Α3) </a:t>
            </a:r>
            <a:r>
              <a:rPr lang="el-GR" sz="2800" dirty="0"/>
              <a:t>Η μέθοδος της απολύτου χρησιμότητας. </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pic>
        <p:nvPicPr>
          <p:cNvPr id="5" name="Εικόνα 4" descr="καμπύλη μεταβολής ποσοτήτων 2 αγαθών ως προς την συνολική χρησιμότητά τους."/>
          <p:cNvPicPr>
            <a:picLocks noChangeAspect="1"/>
          </p:cNvPicPr>
          <p:nvPr/>
        </p:nvPicPr>
        <p:blipFill>
          <a:blip r:embed="rId9"/>
          <a:stretch>
            <a:fillRect/>
          </a:stretch>
        </p:blipFill>
        <p:spPr>
          <a:xfrm>
            <a:off x="5076056" y="1568125"/>
            <a:ext cx="3831511" cy="4388941"/>
          </a:xfrm>
          <a:prstGeom prst="rect">
            <a:avLst/>
          </a:prstGeom>
        </p:spPr>
      </p:pic>
      <p:sp>
        <p:nvSpPr>
          <p:cNvPr id="9" name="2 - Θέση περιεχομένου"/>
          <p:cNvSpPr txBox="1">
            <a:spLocks/>
          </p:cNvSpPr>
          <p:nvPr>
            <p:custDataLst>
              <p:tags r:id="rId5"/>
            </p:custDataLst>
          </p:nvPr>
        </p:nvSpPr>
        <p:spPr bwMode="auto">
          <a:xfrm>
            <a:off x="0" y="1193800"/>
            <a:ext cx="493204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Char char=""/>
              <a:tabLst/>
              <a:defRPr/>
            </a:pPr>
            <a:r>
              <a:rPr kumimoji="0" lang="el-GR" altLang="el-GR" sz="1400" b="1" i="0" u="none" strike="noStrike" kern="1200" cap="none" spc="0" normalizeH="0" baseline="0" noProof="0" dirty="0" smtClean="0">
                <a:ln>
                  <a:noFill/>
                </a:ln>
                <a:solidFill>
                  <a:srgbClr val="0000FF"/>
                </a:solidFill>
                <a:effectLst/>
                <a:uLnTx/>
                <a:uFillTx/>
                <a:ea typeface="Calibri" panose="020F0502020204030204" pitchFamily="34" charset="0"/>
                <a:cs typeface="Calibri" panose="020F0502020204030204" pitchFamily="34" charset="0"/>
              </a:rPr>
              <a:t>2</a:t>
            </a:r>
            <a:r>
              <a:rPr kumimoji="0" lang="el-GR" altLang="el-GR" sz="1400" b="1" i="0" u="none" strike="noStrike" kern="1200" cap="none" spc="0" normalizeH="0" baseline="30000" noProof="0" dirty="0" smtClean="0">
                <a:ln>
                  <a:noFill/>
                </a:ln>
                <a:solidFill>
                  <a:srgbClr val="0000FF"/>
                </a:solidFill>
                <a:effectLst/>
                <a:uLnTx/>
                <a:uFillTx/>
                <a:ea typeface="Calibri" panose="020F0502020204030204" pitchFamily="34" charset="0"/>
                <a:cs typeface="Calibri" panose="020F0502020204030204" pitchFamily="34" charset="0"/>
              </a:rPr>
              <a:t>ος</a:t>
            </a:r>
            <a:r>
              <a:rPr kumimoji="0" lang="el-GR" altLang="el-GR" sz="1400" b="1" i="0" u="none" strike="noStrike" kern="1200" cap="none" spc="0" normalizeH="0" baseline="0" noProof="0" dirty="0" smtClean="0">
                <a:ln>
                  <a:noFill/>
                </a:ln>
                <a:solidFill>
                  <a:srgbClr val="0000FF"/>
                </a:solidFill>
                <a:effectLst/>
                <a:uLnTx/>
                <a:uFillTx/>
                <a:ea typeface="Calibri" panose="020F0502020204030204" pitchFamily="34" charset="0"/>
                <a:cs typeface="Calibri" panose="020F0502020204030204" pitchFamily="34" charset="0"/>
              </a:rPr>
              <a:t> Νόμος του </a:t>
            </a:r>
            <a:r>
              <a:rPr kumimoji="0" lang="en-US" altLang="el-GR" sz="1400" b="1" i="0" u="none" strike="noStrike" kern="1200" cap="none" spc="0" normalizeH="0" baseline="0" noProof="0" dirty="0" err="1" smtClean="0">
                <a:ln>
                  <a:noFill/>
                </a:ln>
                <a:solidFill>
                  <a:srgbClr val="0000FF"/>
                </a:solidFill>
                <a:effectLst/>
                <a:uLnTx/>
                <a:uFillTx/>
                <a:ea typeface="Calibri" panose="020F0502020204030204" pitchFamily="34" charset="0"/>
                <a:cs typeface="Calibri" panose="020F0502020204030204" pitchFamily="34" charset="0"/>
              </a:rPr>
              <a:t>Gossen</a:t>
            </a:r>
            <a:r>
              <a:rPr kumimoji="0" lang="el-GR" altLang="el-GR" sz="1400" b="1" i="0" u="none" strike="noStrike" kern="1200" cap="none" spc="0" normalizeH="0" baseline="0" noProof="0" dirty="0" smtClean="0">
                <a:ln>
                  <a:noFill/>
                </a:ln>
                <a:solidFill>
                  <a:srgbClr val="0000FF"/>
                </a:solidFill>
                <a:effectLst/>
                <a:uLnTx/>
                <a:uFillTx/>
                <a:ea typeface="Calibri" panose="020F0502020204030204" pitchFamily="34" charset="0"/>
                <a:cs typeface="Calibri" panose="020F0502020204030204" pitchFamily="34" charset="0"/>
              </a:rPr>
              <a:t>: </a:t>
            </a:r>
            <a:r>
              <a:rPr kumimoji="0" lang="el-GR" altLang="el-GR" sz="1400" b="1" i="0" u="none" strike="noStrike" kern="1200" cap="none" spc="0" normalizeH="0" baseline="0" noProof="0" dirty="0" smtClean="0">
                <a:ln>
                  <a:noFill/>
                </a:ln>
                <a:solidFill>
                  <a:srgbClr val="002060"/>
                </a:solidFill>
                <a:effectLst/>
                <a:uLnTx/>
                <a:uFillTx/>
                <a:ea typeface="Calibri" panose="020F0502020204030204" pitchFamily="34" charset="0"/>
                <a:cs typeface="Calibri" panose="020F0502020204030204" pitchFamily="34" charset="0"/>
              </a:rPr>
              <a:t>Η μεγιστοποίηση της χρησιμότητας του καταναλωτή επιτυγχάνεται όταν εξισώνονται οι οριακές χρησιμότητες των τελευταίων χρηματικών μονάδων</a:t>
            </a:r>
            <a:r>
              <a:rPr kumimoji="0" lang="el-GR" altLang="el-GR" sz="14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rPr>
              <a:t>, δηλαδή: </a:t>
            </a:r>
          </a:p>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None/>
              <a:tabLst/>
              <a:defRPr/>
            </a:pPr>
            <a:r>
              <a:rPr kumimoji="0" lang="el-GR" altLang="el-GR" sz="14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rPr>
              <a:t>																				</a:t>
            </a:r>
          </a:p>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None/>
              <a:tabLst/>
              <a:defRPr/>
            </a:pPr>
            <a:r>
              <a:rPr kumimoji="0" lang="el-GR" altLang="el-GR" sz="14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rPr>
              <a:t>Υπό τον περιορισμό: </a:t>
            </a:r>
            <a:r>
              <a:rPr kumimoji="0" lang="el-GR" altLang="el-GR" sz="1400" b="0" i="0" u="none" strike="noStrike" kern="1200" cap="none" spc="0" normalizeH="0" baseline="0" noProof="0" dirty="0" smtClean="0">
                <a:ln>
                  <a:noFill/>
                </a:ln>
                <a:solidFill>
                  <a:sysClr val="windowText" lastClr="000000"/>
                </a:solidFill>
                <a:effectLst/>
                <a:uLnTx/>
                <a:uFillTx/>
              </a:rPr>
              <a:t>Υ=  Ρ</a:t>
            </a:r>
            <a:r>
              <a:rPr kumimoji="0" lang="en-US" altLang="el-GR" sz="1400" b="0" i="0" u="none" strike="noStrike" kern="1200" cap="none" spc="0" normalizeH="0" baseline="-25000" noProof="0" dirty="0" smtClean="0">
                <a:ln>
                  <a:noFill/>
                </a:ln>
                <a:solidFill>
                  <a:sysClr val="windowText" lastClr="000000"/>
                </a:solidFill>
                <a:effectLst/>
                <a:uLnTx/>
                <a:uFillTx/>
              </a:rPr>
              <a:t>x</a:t>
            </a:r>
            <a:r>
              <a:rPr kumimoji="0" lang="el-GR" altLang="el-GR" sz="1400" b="0" i="0" u="none" strike="noStrike" kern="1200" cap="none" spc="0" normalizeH="0" baseline="0" noProof="0" dirty="0" smtClean="0">
                <a:ln>
                  <a:noFill/>
                </a:ln>
                <a:solidFill>
                  <a:sysClr val="windowText" lastClr="000000"/>
                </a:solidFill>
                <a:effectLst/>
                <a:uLnTx/>
                <a:uFillTx/>
              </a:rPr>
              <a:t> Χ+ Ρ</a:t>
            </a:r>
            <a:r>
              <a:rPr kumimoji="0" lang="el-GR" altLang="el-GR" sz="1400" b="0" i="0" u="none" strike="noStrike" kern="1200" cap="none" spc="0" normalizeH="0" baseline="-25000" noProof="0" dirty="0" smtClean="0">
                <a:ln>
                  <a:noFill/>
                </a:ln>
                <a:solidFill>
                  <a:sysClr val="windowText" lastClr="000000"/>
                </a:solidFill>
                <a:effectLst/>
                <a:uLnTx/>
                <a:uFillTx/>
              </a:rPr>
              <a:t>Ω</a:t>
            </a:r>
            <a:r>
              <a:rPr kumimoji="0" lang="el-GR" altLang="el-GR" sz="1400" b="0" i="0" u="none" strike="noStrike" kern="1200" cap="none" spc="0" normalizeH="0" baseline="0" noProof="0" dirty="0" smtClean="0">
                <a:ln>
                  <a:noFill/>
                </a:ln>
                <a:solidFill>
                  <a:sysClr val="windowText" lastClr="000000"/>
                </a:solidFill>
                <a:effectLst/>
                <a:uLnTx/>
                <a:uFillTx/>
              </a:rPr>
              <a:t>Ω+ Ρ</a:t>
            </a:r>
            <a:r>
              <a:rPr kumimoji="0" lang="el-GR" altLang="el-GR" sz="1400" b="0" i="0" u="none" strike="noStrike" kern="1200" cap="none" spc="0" normalizeH="0" baseline="-25000" noProof="0" dirty="0" smtClean="0">
                <a:ln>
                  <a:noFill/>
                </a:ln>
                <a:solidFill>
                  <a:sysClr val="windowText" lastClr="000000"/>
                </a:solidFill>
                <a:effectLst/>
                <a:uLnTx/>
                <a:uFillTx/>
              </a:rPr>
              <a:t>Ζ</a:t>
            </a:r>
            <a:r>
              <a:rPr kumimoji="0" lang="el-GR" altLang="el-GR" sz="1400" b="0" i="0" u="none" strike="noStrike" kern="1200" cap="none" spc="0" normalizeH="0" baseline="0" noProof="0" dirty="0" smtClean="0">
                <a:ln>
                  <a:noFill/>
                </a:ln>
                <a:solidFill>
                  <a:sysClr val="windowText" lastClr="000000"/>
                </a:solidFill>
                <a:effectLst/>
                <a:uLnTx/>
                <a:uFillTx/>
              </a:rPr>
              <a:t> Ζ+…</a:t>
            </a:r>
          </a:p>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None/>
              <a:tabLst/>
              <a:defRPr/>
            </a:pPr>
            <a:r>
              <a:rPr kumimoji="0" lang="el-GR" altLang="el-GR" sz="1400" b="0" i="0" u="none" strike="noStrike" kern="1200" cap="none" spc="0" normalizeH="0" baseline="0" noProof="0" dirty="0" smtClean="0">
                <a:ln>
                  <a:noFill/>
                </a:ln>
                <a:solidFill>
                  <a:sysClr val="windowText" lastClr="000000"/>
                </a:solidFill>
                <a:effectLst/>
                <a:uLnTx/>
                <a:uFillTx/>
              </a:rPr>
              <a:t>	Το άτομο στοχεύοντας  στη μεγιστοποίηση της απόλαυσης  από τη χρήση διαφόρων αγαθών , με δεδομένους τους περιορισμούς,  αδιαφορεί για το απόλυτο ύψος  εκάστης, εξισώνοντας τις χρησιμότητες.</a:t>
            </a:r>
          </a:p>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None/>
              <a:tabLst/>
              <a:defRPr/>
            </a:pPr>
            <a:r>
              <a:rPr kumimoji="0" lang="el-GR" altLang="el-GR" sz="1400" b="1" i="0" u="none" strike="noStrike" kern="1200" cap="none" spc="0" normalizeH="0" baseline="0" noProof="0" dirty="0" smtClean="0">
                <a:ln>
                  <a:noFill/>
                </a:ln>
                <a:solidFill>
                  <a:srgbClr val="0000FF"/>
                </a:solidFill>
                <a:effectLst/>
                <a:uLnTx/>
                <a:uFillTx/>
                <a:ea typeface="Calibri" panose="020F0502020204030204" pitchFamily="34" charset="0"/>
                <a:cs typeface="Calibri" panose="020F0502020204030204" pitchFamily="34" charset="0"/>
              </a:rPr>
              <a:t>ΑΝΑΚΕΦΑΛΑΙΩΣΗ ΥΠΟΘΕΣΕΩΝ:</a:t>
            </a:r>
          </a:p>
          <a:p>
            <a:pPr marL="173038" marR="0" lvl="0" indent="-173038" algn="l" defTabSz="914400" rtl="0" eaLnBrk="1" fontAlgn="base" latinLnBrk="0" hangingPunct="1">
              <a:lnSpc>
                <a:spcPct val="90000"/>
              </a:lnSpc>
              <a:spcBef>
                <a:spcPts val="575"/>
              </a:spcBef>
              <a:spcAft>
                <a:spcPct val="0"/>
              </a:spcAft>
              <a:buClr>
                <a:srgbClr val="FF0000"/>
              </a:buClr>
              <a:buSzPct val="100000"/>
              <a:buFont typeface="Wingdings 2" panose="05020102010507070707" pitchFamily="18" charset="2"/>
              <a:buAutoNum type="arabicPeriod"/>
              <a:tabLst/>
              <a:defRPr/>
            </a:pPr>
            <a:r>
              <a:rPr kumimoji="0" lang="el-GR" altLang="el-GR" sz="14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rPr>
              <a:t>Ο καταναλωτής διαθέτει μια ιδεατή συνάρτηση προτιμήσεων.</a:t>
            </a:r>
            <a:r>
              <a:rPr kumimoji="0" lang="el-GR" altLang="el-GR" sz="1400" b="0" i="0" u="none" strike="noStrike" kern="1200" cap="none" spc="0" normalizeH="0" baseline="0" noProof="0" dirty="0" smtClean="0">
                <a:ln>
                  <a:noFill/>
                </a:ln>
                <a:solidFill>
                  <a:sysClr val="windowText" lastClr="000000"/>
                </a:solidFill>
                <a:effectLst/>
                <a:uLnTx/>
                <a:uFillTx/>
              </a:rPr>
              <a:t> Υ=  Ρ</a:t>
            </a:r>
            <a:r>
              <a:rPr kumimoji="0" lang="en-US" altLang="el-GR" sz="1400" b="0" i="0" u="none" strike="noStrike" kern="1200" cap="none" spc="0" normalizeH="0" baseline="-25000" noProof="0" dirty="0" smtClean="0">
                <a:ln>
                  <a:noFill/>
                </a:ln>
                <a:solidFill>
                  <a:sysClr val="windowText" lastClr="000000"/>
                </a:solidFill>
                <a:effectLst/>
                <a:uLnTx/>
                <a:uFillTx/>
              </a:rPr>
              <a:t>x</a:t>
            </a:r>
            <a:r>
              <a:rPr kumimoji="0" lang="el-GR" altLang="el-GR" sz="1400" b="0" i="0" u="none" strike="noStrike" kern="1200" cap="none" spc="0" normalizeH="0" baseline="0" noProof="0" dirty="0" smtClean="0">
                <a:ln>
                  <a:noFill/>
                </a:ln>
                <a:solidFill>
                  <a:sysClr val="windowText" lastClr="000000"/>
                </a:solidFill>
                <a:effectLst/>
                <a:uLnTx/>
                <a:uFillTx/>
              </a:rPr>
              <a:t> Χ+ Ρ</a:t>
            </a:r>
            <a:r>
              <a:rPr kumimoji="0" lang="el-GR" altLang="el-GR" sz="1400" b="0" i="0" u="none" strike="noStrike" kern="1200" cap="none" spc="0" normalizeH="0" baseline="-25000" noProof="0" dirty="0" smtClean="0">
                <a:ln>
                  <a:noFill/>
                </a:ln>
                <a:solidFill>
                  <a:sysClr val="windowText" lastClr="000000"/>
                </a:solidFill>
                <a:effectLst/>
                <a:uLnTx/>
                <a:uFillTx/>
              </a:rPr>
              <a:t>Ω</a:t>
            </a:r>
            <a:r>
              <a:rPr kumimoji="0" lang="el-GR" altLang="el-GR" sz="1400" b="0" i="0" u="none" strike="noStrike" kern="1200" cap="none" spc="0" normalizeH="0" baseline="0" noProof="0" dirty="0" smtClean="0">
                <a:ln>
                  <a:noFill/>
                </a:ln>
                <a:solidFill>
                  <a:sysClr val="windowText" lastClr="000000"/>
                </a:solidFill>
                <a:effectLst/>
                <a:uLnTx/>
                <a:uFillTx/>
              </a:rPr>
              <a:t>Ω+ Ρ</a:t>
            </a:r>
            <a:r>
              <a:rPr kumimoji="0" lang="el-GR" altLang="el-GR" sz="1400" b="0" i="0" u="none" strike="noStrike" kern="1200" cap="none" spc="0" normalizeH="0" baseline="-25000" noProof="0" dirty="0" smtClean="0">
                <a:ln>
                  <a:noFill/>
                </a:ln>
                <a:solidFill>
                  <a:sysClr val="windowText" lastClr="000000"/>
                </a:solidFill>
                <a:effectLst/>
                <a:uLnTx/>
                <a:uFillTx/>
              </a:rPr>
              <a:t>Ζ</a:t>
            </a:r>
            <a:r>
              <a:rPr kumimoji="0" lang="el-GR" altLang="el-GR" sz="1400" b="0" i="0" u="none" strike="noStrike" kern="1200" cap="none" spc="0" normalizeH="0" baseline="0" noProof="0" dirty="0" smtClean="0">
                <a:ln>
                  <a:noFill/>
                </a:ln>
                <a:solidFill>
                  <a:sysClr val="windowText" lastClr="000000"/>
                </a:solidFill>
                <a:effectLst/>
                <a:uLnTx/>
                <a:uFillTx/>
              </a:rPr>
              <a:t> Ζ+…</a:t>
            </a:r>
          </a:p>
          <a:p>
            <a:pPr marL="173038" marR="0" lvl="0" indent="-173038" algn="l" defTabSz="914400" rtl="0" eaLnBrk="1" fontAlgn="base" latinLnBrk="0" hangingPunct="1">
              <a:lnSpc>
                <a:spcPct val="90000"/>
              </a:lnSpc>
              <a:spcBef>
                <a:spcPts val="575"/>
              </a:spcBef>
              <a:spcAft>
                <a:spcPct val="0"/>
              </a:spcAft>
              <a:buClr>
                <a:srgbClr val="FF0000"/>
              </a:buClr>
              <a:buSzPct val="100000"/>
              <a:buFont typeface="Wingdings 2" panose="05020102010507070707" pitchFamily="18" charset="2"/>
              <a:buAutoNum type="arabicPeriod"/>
              <a:tabLst/>
              <a:defRPr/>
            </a:pPr>
            <a:r>
              <a:rPr kumimoji="0" lang="el-GR" altLang="el-GR" sz="14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rPr>
              <a:t>Υπάρχει περιορισμός στο εισόδημα Υ.</a:t>
            </a:r>
          </a:p>
          <a:p>
            <a:pPr marL="173038" marR="0" lvl="0" indent="-173038" algn="l" defTabSz="914400" rtl="0" eaLnBrk="1" fontAlgn="base" latinLnBrk="0" hangingPunct="1">
              <a:lnSpc>
                <a:spcPct val="90000"/>
              </a:lnSpc>
              <a:spcBef>
                <a:spcPts val="575"/>
              </a:spcBef>
              <a:spcAft>
                <a:spcPct val="0"/>
              </a:spcAft>
              <a:buClr>
                <a:srgbClr val="FF0000"/>
              </a:buClr>
              <a:buSzPct val="100000"/>
              <a:buFont typeface="Wingdings 2" panose="05020102010507070707" pitchFamily="18" charset="2"/>
              <a:buAutoNum type="arabicPeriod"/>
              <a:tabLst/>
              <a:defRPr/>
            </a:pPr>
            <a:r>
              <a:rPr kumimoji="0" lang="el-GR" altLang="el-GR" sz="14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rPr>
              <a:t>Ο καταναλωτής γνωρίζει τις τιμές και τις ιδιότητες των αγαθών για να έχει τη δυνατότητα να συγκρίνει τους διάφορους εναλλακτικούς συνδυασμούς. </a:t>
            </a:r>
          </a:p>
          <a:p>
            <a:pPr marL="173038" marR="0" lvl="0" indent="-173038" algn="l" defTabSz="914400" rtl="0" eaLnBrk="1" fontAlgn="base" latinLnBrk="0" hangingPunct="1">
              <a:lnSpc>
                <a:spcPct val="90000"/>
              </a:lnSpc>
              <a:spcBef>
                <a:spcPts val="575"/>
              </a:spcBef>
              <a:spcAft>
                <a:spcPct val="0"/>
              </a:spcAft>
              <a:buClr>
                <a:srgbClr val="FF0000"/>
              </a:buClr>
              <a:buSzPct val="100000"/>
              <a:buFont typeface="Wingdings 2" panose="05020102010507070707" pitchFamily="18" charset="2"/>
              <a:buAutoNum type="arabicPeriod"/>
              <a:tabLst/>
              <a:defRPr/>
            </a:pPr>
            <a:r>
              <a:rPr kumimoji="0" lang="el-GR" altLang="el-GR" sz="14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rPr>
              <a:t>Η συνολική χρησιμότητα  είναι το άθροισμα των επιμέρους χρησιμοτήτων.</a:t>
            </a:r>
          </a:p>
          <a:p>
            <a:pPr marL="173038" marR="0" lvl="0" indent="-173038" algn="l" defTabSz="914400" rtl="0" eaLnBrk="1" fontAlgn="base" latinLnBrk="0" hangingPunct="1">
              <a:lnSpc>
                <a:spcPct val="90000"/>
              </a:lnSpc>
              <a:spcBef>
                <a:spcPts val="575"/>
              </a:spcBef>
              <a:spcAft>
                <a:spcPct val="0"/>
              </a:spcAft>
              <a:buClr>
                <a:srgbClr val="FF0000"/>
              </a:buClr>
              <a:buSzPct val="100000"/>
              <a:buFont typeface="Wingdings 2" panose="05020102010507070707" pitchFamily="18" charset="2"/>
              <a:buNone/>
              <a:tabLst/>
              <a:defRPr/>
            </a:pPr>
            <a:r>
              <a:rPr kumimoji="0" lang="el-GR" altLang="el-GR" sz="1400" b="1"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rPr>
              <a:t>Είναι θεωρητική σύλληψη η δυνατότητα μέτρησης της χρησιμότητας σε κάθε άτομο.</a:t>
            </a:r>
          </a:p>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None/>
              <a:tabLst/>
              <a:defRPr/>
            </a:pPr>
            <a:endParaRPr kumimoji="0" lang="el-GR" altLang="el-GR" sz="1400" b="0" i="0" u="none" strike="noStrike" kern="1200" cap="none" spc="0" normalizeH="0" baseline="0" noProof="0" dirty="0" smtClean="0">
              <a:ln>
                <a:noFill/>
              </a:ln>
              <a:solidFill>
                <a:sysClr val="windowText" lastClr="000000"/>
              </a:solidFill>
              <a:effectLst/>
              <a:uLnTx/>
              <a:uFillTx/>
            </a:endParaRPr>
          </a:p>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None/>
              <a:tabLst/>
              <a:defRPr/>
            </a:pPr>
            <a:endParaRPr kumimoji="0" lang="el-GR" altLang="el-GR" sz="14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endParaRPr>
          </a:p>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None/>
              <a:tabLst/>
              <a:defRPr/>
            </a:pPr>
            <a:endParaRPr kumimoji="0" lang="el-GR" altLang="el-GR" sz="14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endParaRPr>
          </a:p>
          <a:p>
            <a:pPr marL="173038" marR="0" lvl="0" indent="-173038" algn="l" defTabSz="914400" rtl="0" eaLnBrk="1" fontAlgn="base" latinLnBrk="0" hangingPunct="1">
              <a:lnSpc>
                <a:spcPct val="90000"/>
              </a:lnSpc>
              <a:spcBef>
                <a:spcPts val="575"/>
              </a:spcBef>
              <a:spcAft>
                <a:spcPct val="0"/>
              </a:spcAft>
              <a:buClr>
                <a:srgbClr val="D34817"/>
              </a:buClr>
              <a:buSzPct val="85000"/>
              <a:buFont typeface="Wingdings 2" panose="05020102010507070707" pitchFamily="18" charset="2"/>
              <a:buNone/>
              <a:tabLst/>
              <a:defRPr/>
            </a:pPr>
            <a:endParaRPr kumimoji="0" lang="el-GR" altLang="el-GR" sz="1400" b="0" i="0" u="none" strike="noStrike" kern="1200" cap="none" spc="0" normalizeH="0" baseline="0" noProof="0" dirty="0" smtClean="0">
              <a:ln>
                <a:noFill/>
              </a:ln>
              <a:solidFill>
                <a:sysClr val="windowText" lastClr="000000"/>
              </a:solidFill>
              <a:effectLst/>
              <a:uLnTx/>
              <a:uFillTx/>
              <a:ea typeface="Calibri" panose="020F0502020204030204" pitchFamily="34" charset="0"/>
              <a:cs typeface="Calibri" panose="020F0502020204030204" pitchFamily="34" charset="0"/>
            </a:endParaRPr>
          </a:p>
        </p:txBody>
      </p:sp>
      <p:pic>
        <p:nvPicPr>
          <p:cNvPr id="3" name="Εικόνα 2" descr="μαθηματικός τύπος : λόγος οριακής χρησιμότητας χ ίσον με λόγο οριακής χρησιμότητας ωμέγα"/>
          <p:cNvPicPr>
            <a:picLocks noChangeAspect="1"/>
          </p:cNvPicPr>
          <p:nvPr/>
        </p:nvPicPr>
        <p:blipFill>
          <a:blip r:embed="rId10"/>
          <a:stretch>
            <a:fillRect/>
          </a:stretch>
        </p:blipFill>
        <p:spPr>
          <a:xfrm>
            <a:off x="898939" y="1988840"/>
            <a:ext cx="3239783" cy="576051"/>
          </a:xfrm>
          <a:prstGeom prst="rect">
            <a:avLst/>
          </a:prstGeom>
        </p:spPr>
      </p:pic>
      <p:sp>
        <p:nvSpPr>
          <p:cNvPr id="10" name="7 - Ορθογώνιο"/>
          <p:cNvSpPr/>
          <p:nvPr>
            <p:custDataLst>
              <p:tags r:id="rId6"/>
            </p:custDataLst>
          </p:nvPr>
        </p:nvSpPr>
        <p:spPr>
          <a:xfrm>
            <a:off x="5594454" y="1215820"/>
            <a:ext cx="3313113" cy="584200"/>
          </a:xfrm>
          <a:prstGeom prst="rect">
            <a:avLst/>
          </a:prstGeom>
          <a:solidFill>
            <a:schemeClr val="bg2"/>
          </a:solidFill>
        </p:spPr>
        <p:txBody>
          <a:bodyPr>
            <a:spAutoFit/>
          </a:bodyPr>
          <a:lstStyle/>
          <a:p>
            <a:pPr>
              <a:defRPr/>
            </a:pPr>
            <a:r>
              <a:rPr lang="el-GR" sz="1600" dirty="0">
                <a:latin typeface="+mj-lt"/>
                <a:cs typeface="Arial" charset="0"/>
              </a:rPr>
              <a:t>Το Τμήμα ΑΒ0 είναι ο χώρος των καταναλωτικών δυνατοτήτων</a:t>
            </a:r>
          </a:p>
        </p:txBody>
      </p:sp>
    </p:spTree>
    <p:custDataLst>
      <p:tags r:id="rId1"/>
    </p:custDataLst>
    <p:extLst>
      <p:ext uri="{BB962C8B-B14F-4D97-AF65-F5344CB8AC3E}">
        <p14:creationId xmlns:p14="http://schemas.microsoft.com/office/powerpoint/2010/main" val="2958208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Οι καμπύλες Αδιαφορίας </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
        <p:nvSpPr>
          <p:cNvPr id="9" name="2 - Θέση περιεχομένου"/>
          <p:cNvSpPr txBox="1">
            <a:spLocks/>
          </p:cNvSpPr>
          <p:nvPr>
            <p:custDataLst>
              <p:tags r:id="rId5"/>
            </p:custDataLst>
          </p:nvPr>
        </p:nvSpPr>
        <p:spPr bwMode="auto">
          <a:xfrm>
            <a:off x="0" y="1193800"/>
            <a:ext cx="4283968"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lvl="0" indent="0" algn="ctr" eaLnBrk="1" hangingPunct="1">
              <a:lnSpc>
                <a:spcPct val="90000"/>
              </a:lnSpc>
              <a:buClr>
                <a:srgbClr val="D34817"/>
              </a:buClr>
              <a:buNone/>
            </a:pPr>
            <a:r>
              <a:rPr lang="el-GR" altLang="el-GR" sz="1800" b="1" dirty="0" smtClean="0">
                <a:solidFill>
                  <a:srgbClr val="0000FF"/>
                </a:solidFill>
                <a:ea typeface="Calibri" panose="020F0502020204030204" pitchFamily="34" charset="0"/>
                <a:cs typeface="Calibri" panose="020F0502020204030204" pitchFamily="34" charset="0"/>
              </a:rPr>
              <a:t>Τα </a:t>
            </a:r>
            <a:r>
              <a:rPr lang="el-GR" altLang="el-GR" sz="1800" b="1" dirty="0">
                <a:solidFill>
                  <a:srgbClr val="0000FF"/>
                </a:solidFill>
                <a:ea typeface="Calibri" panose="020F0502020204030204" pitchFamily="34" charset="0"/>
                <a:cs typeface="Calibri" panose="020F0502020204030204" pitchFamily="34" charset="0"/>
              </a:rPr>
              <a:t>τρία επίπεδα που οδηγούν στην κατανόηση της συμπεριφοράς του καταναλωτή:</a:t>
            </a:r>
          </a:p>
          <a:p>
            <a:pPr marL="342900" lvl="0" indent="-342900" eaLnBrk="1" hangingPunct="1">
              <a:lnSpc>
                <a:spcPct val="90000"/>
              </a:lnSpc>
              <a:buClr>
                <a:srgbClr val="D34817"/>
              </a:buClr>
              <a:buFont typeface="+mj-lt"/>
              <a:buAutoNum type="arabicPeriod"/>
            </a:pPr>
            <a:r>
              <a:rPr lang="el-GR" altLang="el-GR" sz="1800" dirty="0">
                <a:ea typeface="Calibri" panose="020F0502020204030204" pitchFamily="34" charset="0"/>
                <a:cs typeface="Calibri" panose="020F0502020204030204" pitchFamily="34" charset="0"/>
              </a:rPr>
              <a:t>Τι θέλει να κάνει ο καταναλωτής. (Προτιμήσεις).</a:t>
            </a:r>
          </a:p>
          <a:p>
            <a:pPr marL="342900" lvl="0" indent="-342900" eaLnBrk="1" hangingPunct="1">
              <a:lnSpc>
                <a:spcPct val="90000"/>
              </a:lnSpc>
              <a:buClr>
                <a:srgbClr val="D34817"/>
              </a:buClr>
              <a:buFont typeface="+mj-lt"/>
              <a:buAutoNum type="arabicPeriod"/>
            </a:pPr>
            <a:r>
              <a:rPr lang="el-GR" altLang="el-GR" sz="1800" dirty="0">
                <a:ea typeface="Calibri" panose="020F0502020204030204" pitchFamily="34" charset="0"/>
                <a:cs typeface="Calibri" panose="020F0502020204030204" pitchFamily="34" charset="0"/>
              </a:rPr>
              <a:t>Τι μπορεί να κάνει ο καταναλωτής με περιοριστικό παράγοντα το εισόδημα του και οι τιμές των αγαθών.</a:t>
            </a:r>
          </a:p>
          <a:p>
            <a:pPr marL="342900" lvl="0" indent="-342900" eaLnBrk="1" hangingPunct="1">
              <a:lnSpc>
                <a:spcPct val="90000"/>
              </a:lnSpc>
              <a:buClr>
                <a:srgbClr val="D34817"/>
              </a:buClr>
              <a:buFont typeface="+mj-lt"/>
              <a:buAutoNum type="arabicPeriod"/>
            </a:pPr>
            <a:r>
              <a:rPr lang="el-GR" altLang="el-GR" sz="1800" dirty="0">
                <a:ea typeface="Calibri" panose="020F0502020204030204" pitchFamily="34" charset="0"/>
                <a:cs typeface="Calibri" panose="020F0502020204030204" pitchFamily="34" charset="0"/>
              </a:rPr>
              <a:t>Τα 2 προηγούμενα επίπεδα καθορίζουν την εφικτή επιλογή του καταναλωτή που μεγιστοποιεί την ευημερία του. </a:t>
            </a:r>
          </a:p>
        </p:txBody>
      </p:sp>
      <p:sp>
        <p:nvSpPr>
          <p:cNvPr id="2" name="Ορθογώνιο 1"/>
          <p:cNvSpPr/>
          <p:nvPr>
            <p:custDataLst>
              <p:tags r:id="rId6"/>
            </p:custDataLst>
          </p:nvPr>
        </p:nvSpPr>
        <p:spPr>
          <a:xfrm>
            <a:off x="4427984" y="1124744"/>
            <a:ext cx="4572000" cy="4278094"/>
          </a:xfrm>
          <a:prstGeom prst="rect">
            <a:avLst/>
          </a:prstGeom>
        </p:spPr>
        <p:txBody>
          <a:bodyPr>
            <a:spAutoFit/>
          </a:bodyPr>
          <a:lstStyle/>
          <a:p>
            <a:pPr algn="ctr"/>
            <a:r>
              <a:rPr lang="el-GR" sz="1600" b="1" dirty="0">
                <a:solidFill>
                  <a:srgbClr val="0000FF"/>
                </a:solidFill>
              </a:rPr>
              <a:t>Τι θέλει να κάνει ο καταναλωτής. </a:t>
            </a:r>
            <a:r>
              <a:rPr lang="el-GR" sz="1600" dirty="0"/>
              <a:t>(Προτιμήσεις</a:t>
            </a:r>
            <a:r>
              <a:rPr lang="el-GR" sz="1600" dirty="0" smtClean="0"/>
              <a:t>).</a:t>
            </a:r>
          </a:p>
          <a:p>
            <a:endParaRPr lang="el-GR" sz="1600" dirty="0"/>
          </a:p>
          <a:p>
            <a:endParaRPr lang="el-GR" sz="1600" dirty="0"/>
          </a:p>
          <a:p>
            <a:pPr marL="342900" indent="-342900">
              <a:buAutoNum type="arabicPeriod"/>
            </a:pPr>
            <a:r>
              <a:rPr lang="el-GR" sz="1600" dirty="0" smtClean="0"/>
              <a:t>Πρέπει </a:t>
            </a:r>
            <a:r>
              <a:rPr lang="el-GR" sz="1600" dirty="0"/>
              <a:t>να είναι γνωστές οι προτιμήσεις  των καταναλωτών γιατί σε διαφορετική περίπτωση δεν είναι δυνατό  να δημιουργηθεί η θεωρία του </a:t>
            </a:r>
            <a:r>
              <a:rPr lang="el-GR" sz="1600" dirty="0" smtClean="0"/>
              <a:t>καταναλωτή.</a:t>
            </a:r>
          </a:p>
          <a:p>
            <a:pPr marL="342900" indent="-342900">
              <a:buAutoNum type="arabicPeriod"/>
            </a:pPr>
            <a:r>
              <a:rPr lang="el-GR" sz="1600" dirty="0" smtClean="0"/>
              <a:t>Οι </a:t>
            </a:r>
            <a:r>
              <a:rPr lang="el-GR" sz="1600" dirty="0"/>
              <a:t>προτιμήσεις των καταναλωτών θα πρέπει να έχουν συνέπεια. Δηλαδή ο καταναλωτής προτιμά το προϊόν Χ από το προϊόν Υ και το  προϊόν Υ από το προϊόν </a:t>
            </a:r>
            <a:r>
              <a:rPr lang="el-GR" sz="1600" dirty="0" smtClean="0"/>
              <a:t>Ζ.</a:t>
            </a:r>
          </a:p>
          <a:p>
            <a:pPr marL="342900" indent="-342900">
              <a:buAutoNum type="arabicPeriod"/>
            </a:pPr>
            <a:r>
              <a:rPr lang="el-GR" sz="1600" dirty="0" smtClean="0"/>
              <a:t>Ο </a:t>
            </a:r>
            <a:r>
              <a:rPr lang="el-GR" sz="1600" dirty="0"/>
              <a:t>καταναλωτής ποτέ δεν αισθάνεται κορεσμένος.  Ο κορεσμός όμως είναι ένας παράγοντας λιγότερος σημαντικός από τους  2 προηγούμενους  γιατί ο καταναλωτής μπορεί να </a:t>
            </a:r>
            <a:r>
              <a:rPr lang="el-GR" sz="1600" dirty="0" err="1"/>
              <a:t>κορεστεί</a:t>
            </a:r>
            <a:r>
              <a:rPr lang="el-GR" sz="1600" dirty="0"/>
              <a:t> από τη χρήση ενός προϊόντος. </a:t>
            </a:r>
          </a:p>
          <a:p>
            <a:endParaRPr lang="el-GR" sz="1600" dirty="0"/>
          </a:p>
        </p:txBody>
      </p:sp>
    </p:spTree>
    <p:custDataLst>
      <p:tags r:id="rId1"/>
    </p:custDataLst>
    <p:extLst>
      <p:ext uri="{BB962C8B-B14F-4D97-AF65-F5344CB8AC3E}">
        <p14:creationId xmlns:p14="http://schemas.microsoft.com/office/powerpoint/2010/main" val="2163952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Β1) </a:t>
            </a:r>
            <a:r>
              <a:rPr lang="el-GR" sz="2800" dirty="0"/>
              <a:t>Η μέθοδος της </a:t>
            </a:r>
            <a:r>
              <a:rPr lang="el-GR" sz="2800" dirty="0" smtClean="0"/>
              <a:t>καμπύλων αδιαφορίας. </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
        <p:nvSpPr>
          <p:cNvPr id="9" name="2 - Θέση περιεχομένου"/>
          <p:cNvSpPr txBox="1">
            <a:spLocks/>
          </p:cNvSpPr>
          <p:nvPr>
            <p:custDataLst>
              <p:tags r:id="rId5"/>
            </p:custDataLst>
          </p:nvPr>
        </p:nvSpPr>
        <p:spPr bwMode="auto">
          <a:xfrm>
            <a:off x="0" y="1193800"/>
            <a:ext cx="493204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73038" lvl="0" indent="-173038" eaLnBrk="1" hangingPunct="1">
              <a:lnSpc>
                <a:spcPct val="90000"/>
              </a:lnSpc>
              <a:buClr>
                <a:srgbClr val="D34817"/>
              </a:buClr>
            </a:pPr>
            <a:r>
              <a:rPr lang="el-GR" altLang="el-GR" sz="1400" b="1" dirty="0">
                <a:solidFill>
                  <a:srgbClr val="0000FF"/>
                </a:solidFill>
                <a:ea typeface="Calibri" panose="020F0502020204030204" pitchFamily="34" charset="0"/>
                <a:cs typeface="Calibri" panose="020F0502020204030204" pitchFamily="34" charset="0"/>
              </a:rPr>
              <a:t>Καμπύλη Αδιαφορίας</a:t>
            </a:r>
            <a:r>
              <a:rPr lang="el-GR" altLang="el-GR" sz="1400" dirty="0">
                <a:ea typeface="Calibri" panose="020F0502020204030204" pitchFamily="34" charset="0"/>
                <a:cs typeface="Calibri" panose="020F0502020204030204" pitchFamily="34" charset="0"/>
              </a:rPr>
              <a:t>  </a:t>
            </a:r>
            <a:r>
              <a:rPr lang="el-GR" altLang="el-GR" sz="1400" u="sng" dirty="0">
                <a:ea typeface="Calibri" panose="020F0502020204030204" pitchFamily="34" charset="0"/>
                <a:cs typeface="Calibri" panose="020F0502020204030204" pitchFamily="34" charset="0"/>
              </a:rPr>
              <a:t>είναι ο γεωμετρικός τόπος των σημείων, τα οποία εμφανίζουν το ίδιο μέγεθος συνολικής χρησιμότητας, με απόρροια ο καταναλωτής να μένει αδιάφορος για κάθε συνδυασμό. </a:t>
            </a:r>
          </a:p>
          <a:p>
            <a:pPr marL="173038" lvl="0" indent="-173038" eaLnBrk="1" hangingPunct="1">
              <a:lnSpc>
                <a:spcPct val="90000"/>
              </a:lnSpc>
              <a:buClr>
                <a:srgbClr val="D34817"/>
              </a:buClr>
            </a:pPr>
            <a:r>
              <a:rPr lang="el-GR" altLang="el-GR" sz="1400" dirty="0">
                <a:ea typeface="Calibri" panose="020F0502020204030204" pitchFamily="34" charset="0"/>
                <a:cs typeface="Calibri" panose="020F0502020204030204" pitchFamily="34" charset="0"/>
              </a:rPr>
              <a:t>Όσο </a:t>
            </a:r>
            <a:r>
              <a:rPr lang="el-GR" altLang="el-GR" sz="1400" b="1" dirty="0">
                <a:ea typeface="Calibri" panose="020F0502020204030204" pitchFamily="34" charset="0"/>
                <a:cs typeface="Calibri" panose="020F0502020204030204" pitchFamily="34" charset="0"/>
              </a:rPr>
              <a:t>απομακρύνεται κάποιος από την αρχή των αξόνων,</a:t>
            </a:r>
            <a:r>
              <a:rPr lang="el-GR" altLang="el-GR" sz="1400" dirty="0">
                <a:ea typeface="Calibri" panose="020F0502020204030204" pitchFamily="34" charset="0"/>
                <a:cs typeface="Calibri" panose="020F0502020204030204" pitchFamily="34" charset="0"/>
              </a:rPr>
              <a:t> τόσο η συνολική χρησιμότητα μεγαλώνει.</a:t>
            </a:r>
          </a:p>
          <a:p>
            <a:pPr marL="173038" lvl="0" indent="-173038" eaLnBrk="1" hangingPunct="1">
              <a:lnSpc>
                <a:spcPct val="90000"/>
              </a:lnSpc>
              <a:buClr>
                <a:srgbClr val="D34817"/>
              </a:buClr>
            </a:pPr>
            <a:r>
              <a:rPr lang="el-GR" altLang="el-GR" sz="1400" dirty="0">
                <a:ea typeface="Calibri" panose="020F0502020204030204" pitchFamily="34" charset="0"/>
                <a:cs typeface="Calibri" panose="020F0502020204030204" pitchFamily="34" charset="0"/>
              </a:rPr>
              <a:t>Η κάθε καμπύλη αδιαφορίας (1,2,3) εμφανίζει συνδυασμούς ποσοτήτων που παρουσιάζουν την ίδια χρησιμότητα για  τον καταναλωτή.</a:t>
            </a:r>
          </a:p>
          <a:p>
            <a:pPr marL="173038" lvl="0" indent="-173038" eaLnBrk="1" hangingPunct="1">
              <a:lnSpc>
                <a:spcPct val="90000"/>
              </a:lnSpc>
              <a:buClr>
                <a:srgbClr val="D34817"/>
              </a:buClr>
            </a:pPr>
            <a:r>
              <a:rPr lang="el-GR" altLang="el-GR" sz="1400" dirty="0">
                <a:ea typeface="Calibri" panose="020F0502020204030204" pitchFamily="34" charset="0"/>
                <a:cs typeface="Calibri" panose="020F0502020204030204" pitchFamily="34" charset="0"/>
              </a:rPr>
              <a:t>Μεταξύ των καμπυλών υπάρχουν άπειρες καμπύλες αδιαφορίας.</a:t>
            </a:r>
          </a:p>
          <a:p>
            <a:pPr marL="173038" lvl="0" indent="-173038" eaLnBrk="1" hangingPunct="1">
              <a:lnSpc>
                <a:spcPct val="90000"/>
              </a:lnSpc>
              <a:buClr>
                <a:srgbClr val="D34817"/>
              </a:buClr>
            </a:pPr>
            <a:r>
              <a:rPr lang="el-GR" altLang="el-GR" sz="1400" b="1" dirty="0">
                <a:solidFill>
                  <a:srgbClr val="0000FF"/>
                </a:solidFill>
                <a:ea typeface="Calibri" panose="020F0502020204030204" pitchFamily="34" charset="0"/>
                <a:cs typeface="Calibri" panose="020F0502020204030204" pitchFamily="34" charset="0"/>
              </a:rPr>
              <a:t>ΕΧΟΥΝ ΑΡΝΗΤΙΚΗ ΚΛΙΣΗ</a:t>
            </a:r>
            <a:r>
              <a:rPr lang="el-GR" altLang="el-GR" sz="1400" dirty="0">
                <a:ea typeface="Calibri" panose="020F0502020204030204" pitchFamily="34" charset="0"/>
                <a:cs typeface="Calibri" panose="020F0502020204030204" pitchFamily="34" charset="0"/>
              </a:rPr>
              <a:t>. Όταν μειώνεται η κατανάλωση του ενός αγαθού πρέπει να αυξάνεται η κατανάλωση του άλλου έτσι ώστε η συνολική χρησιμότητα να παραμένει η ίδια.</a:t>
            </a:r>
          </a:p>
          <a:p>
            <a:pPr marL="173038" lvl="0" indent="-173038" eaLnBrk="1" hangingPunct="1">
              <a:lnSpc>
                <a:spcPct val="90000"/>
              </a:lnSpc>
              <a:buClr>
                <a:srgbClr val="D34817"/>
              </a:buClr>
            </a:pPr>
            <a:r>
              <a:rPr lang="el-GR" altLang="el-GR" sz="1400" b="1" dirty="0">
                <a:solidFill>
                  <a:srgbClr val="0000FF"/>
                </a:solidFill>
                <a:ea typeface="Calibri" panose="020F0502020204030204" pitchFamily="34" charset="0"/>
                <a:cs typeface="Calibri" panose="020F0502020204030204" pitchFamily="34" charset="0"/>
              </a:rPr>
              <a:t>ΕΊΝΑΙ ΚΥΡΤΕΣ ΠΡΟΣ ΤΗΝ ΑΡΧΗ ΤΩΝ ΑΞΟΝΩΝ  </a:t>
            </a:r>
            <a:r>
              <a:rPr lang="el-GR" altLang="el-GR" sz="1400" dirty="0">
                <a:ea typeface="Calibri" panose="020F0502020204030204" pitchFamily="34" charset="0"/>
                <a:cs typeface="Calibri" panose="020F0502020204030204" pitchFamily="34" charset="0"/>
              </a:rPr>
              <a:t>λόγω του Φθίνοντος Οριακού Λόγου  Υποκαταστάσεως. </a:t>
            </a:r>
            <a:r>
              <a:rPr lang="el-GR" altLang="el-GR" sz="1400" b="1" dirty="0">
                <a:solidFill>
                  <a:srgbClr val="0000FF"/>
                </a:solidFill>
                <a:ea typeface="Calibri" panose="020F0502020204030204" pitchFamily="34" charset="0"/>
                <a:cs typeface="Calibri" panose="020F0502020204030204" pitchFamily="34" charset="0"/>
              </a:rPr>
              <a:t>(</a:t>
            </a:r>
            <a:r>
              <a:rPr lang="el-GR" altLang="el-GR" sz="1400" b="1" dirty="0" err="1">
                <a:solidFill>
                  <a:srgbClr val="0000FF"/>
                </a:solidFill>
                <a:ea typeface="Calibri" panose="020F0502020204030204" pitchFamily="34" charset="0"/>
                <a:cs typeface="Calibri" panose="020F0502020204030204" pitchFamily="34" charset="0"/>
              </a:rPr>
              <a:t>ΜRS</a:t>
            </a:r>
            <a:r>
              <a:rPr lang="el-GR" altLang="el-GR" sz="1400" b="1" baseline="-25000" dirty="0" err="1">
                <a:solidFill>
                  <a:srgbClr val="0000FF"/>
                </a:solidFill>
                <a:ea typeface="Calibri" panose="020F0502020204030204" pitchFamily="34" charset="0"/>
                <a:cs typeface="Calibri" panose="020F0502020204030204" pitchFamily="34" charset="0"/>
              </a:rPr>
              <a:t>χψ</a:t>
            </a:r>
            <a:r>
              <a:rPr lang="el-GR" altLang="el-GR" sz="1400" b="1" dirty="0">
                <a:solidFill>
                  <a:srgbClr val="0000FF"/>
                </a:solidFill>
                <a:ea typeface="Calibri" panose="020F0502020204030204" pitchFamily="34" charset="0"/>
                <a:cs typeface="Calibri" panose="020F0502020204030204" pitchFamily="34" charset="0"/>
              </a:rPr>
              <a:t>)</a:t>
            </a:r>
          </a:p>
          <a:p>
            <a:pPr marL="0" lvl="0" indent="0" eaLnBrk="1" hangingPunct="1">
              <a:lnSpc>
                <a:spcPct val="90000"/>
              </a:lnSpc>
              <a:buClr>
                <a:srgbClr val="D34817"/>
              </a:buClr>
              <a:buNone/>
            </a:pPr>
            <a:endParaRPr lang="el-GR" altLang="el-GR" sz="1400" dirty="0">
              <a:ea typeface="Calibri" panose="020F0502020204030204" pitchFamily="34" charset="0"/>
              <a:cs typeface="Calibri" panose="020F0502020204030204" pitchFamily="34" charset="0"/>
            </a:endParaRPr>
          </a:p>
          <a:p>
            <a:pPr marL="173038" lvl="0" indent="-173038" eaLnBrk="1" hangingPunct="1">
              <a:lnSpc>
                <a:spcPct val="90000"/>
              </a:lnSpc>
              <a:buClr>
                <a:srgbClr val="D34817"/>
              </a:buClr>
            </a:pPr>
            <a:endParaRPr lang="el-GR" altLang="el-GR" sz="1400" dirty="0">
              <a:ea typeface="Calibri" panose="020F0502020204030204" pitchFamily="34" charset="0"/>
              <a:cs typeface="Calibri" panose="020F0502020204030204" pitchFamily="34" charset="0"/>
            </a:endParaRPr>
          </a:p>
          <a:p>
            <a:pPr marL="173038" lvl="0" indent="-173038" eaLnBrk="1" hangingPunct="1">
              <a:lnSpc>
                <a:spcPct val="90000"/>
              </a:lnSpc>
              <a:buClr>
                <a:srgbClr val="D34817"/>
              </a:buClr>
            </a:pPr>
            <a:endParaRPr lang="el-GR" altLang="el-GR" sz="1400" dirty="0">
              <a:ea typeface="Calibri" panose="020F0502020204030204" pitchFamily="34" charset="0"/>
              <a:cs typeface="Calibri" panose="020F0502020204030204" pitchFamily="34" charset="0"/>
            </a:endParaRPr>
          </a:p>
        </p:txBody>
      </p:sp>
      <p:pic>
        <p:nvPicPr>
          <p:cNvPr id="2" name="Εικόνα 1" descr="καμπύλη αδιαφορίας"/>
          <p:cNvPicPr>
            <a:picLocks noChangeAspect="1"/>
          </p:cNvPicPr>
          <p:nvPr/>
        </p:nvPicPr>
        <p:blipFill>
          <a:blip r:embed="rId9"/>
          <a:stretch>
            <a:fillRect/>
          </a:stretch>
        </p:blipFill>
        <p:spPr>
          <a:xfrm>
            <a:off x="5037661" y="1193800"/>
            <a:ext cx="3749365" cy="3511600"/>
          </a:xfrm>
          <a:prstGeom prst="rect">
            <a:avLst/>
          </a:prstGeom>
        </p:spPr>
      </p:pic>
      <p:sp>
        <p:nvSpPr>
          <p:cNvPr id="4" name="Ορθογώνιο 3"/>
          <p:cNvSpPr/>
          <p:nvPr>
            <p:custDataLst>
              <p:tags r:id="rId6"/>
            </p:custDataLst>
          </p:nvPr>
        </p:nvSpPr>
        <p:spPr>
          <a:xfrm>
            <a:off x="89756" y="5145300"/>
            <a:ext cx="8964488" cy="867930"/>
          </a:xfrm>
          <a:prstGeom prst="rect">
            <a:avLst/>
          </a:prstGeom>
        </p:spPr>
        <p:txBody>
          <a:bodyPr wrap="square">
            <a:spAutoFit/>
          </a:bodyPr>
          <a:lstStyle/>
          <a:p>
            <a:pPr marL="173038" lvl="0" indent="-173038">
              <a:lnSpc>
                <a:spcPct val="90000"/>
              </a:lnSpc>
              <a:buClr>
                <a:srgbClr val="D34817"/>
              </a:buClr>
            </a:pPr>
            <a:r>
              <a:rPr lang="el-GR" altLang="el-GR" sz="1400" dirty="0">
                <a:solidFill>
                  <a:prstClr val="black"/>
                </a:solidFill>
                <a:ea typeface="Calibri" panose="020F0502020204030204" pitchFamily="34" charset="0"/>
                <a:cs typeface="Calibri" panose="020F0502020204030204" pitchFamily="34" charset="0"/>
              </a:rPr>
              <a:t>Η δυνατότητα υποκαταστάσεως ενός αγαθού από ένα άλλο εκφράζεται από τον </a:t>
            </a:r>
            <a:r>
              <a:rPr lang="el-GR" altLang="el-GR" sz="1400" b="1" dirty="0">
                <a:solidFill>
                  <a:srgbClr val="0000FF"/>
                </a:solidFill>
                <a:ea typeface="Calibri" panose="020F0502020204030204" pitchFamily="34" charset="0"/>
                <a:cs typeface="Calibri" panose="020F0502020204030204" pitchFamily="34" charset="0"/>
              </a:rPr>
              <a:t>Οριακό Λόγο Υποκαταστάσεως (</a:t>
            </a:r>
            <a:r>
              <a:rPr lang="el-GR" altLang="el-GR" sz="1400" b="1" dirty="0" err="1">
                <a:solidFill>
                  <a:srgbClr val="0000FF"/>
                </a:solidFill>
                <a:ea typeface="Calibri" panose="020F0502020204030204" pitchFamily="34" charset="0"/>
                <a:cs typeface="Calibri" panose="020F0502020204030204" pitchFamily="34" charset="0"/>
              </a:rPr>
              <a:t>ΜRS</a:t>
            </a:r>
            <a:r>
              <a:rPr lang="el-GR" altLang="el-GR" sz="1400" b="1" baseline="-25000" dirty="0" err="1">
                <a:solidFill>
                  <a:srgbClr val="0000FF"/>
                </a:solidFill>
                <a:ea typeface="Calibri" panose="020F0502020204030204" pitchFamily="34" charset="0"/>
                <a:cs typeface="Calibri" panose="020F0502020204030204" pitchFamily="34" charset="0"/>
              </a:rPr>
              <a:t>χψ</a:t>
            </a:r>
            <a:r>
              <a:rPr lang="el-GR" altLang="el-GR" sz="1400" b="1" dirty="0" smtClean="0">
                <a:solidFill>
                  <a:srgbClr val="0000FF"/>
                </a:solidFill>
                <a:ea typeface="Calibri" panose="020F0502020204030204" pitchFamily="34" charset="0"/>
                <a:cs typeface="Calibri" panose="020F0502020204030204" pitchFamily="34" charset="0"/>
              </a:rPr>
              <a:t>)</a:t>
            </a:r>
          </a:p>
          <a:p>
            <a:pPr marL="173038" lvl="0" indent="-173038">
              <a:lnSpc>
                <a:spcPct val="90000"/>
              </a:lnSpc>
              <a:buClr>
                <a:srgbClr val="D34817"/>
              </a:buClr>
            </a:pPr>
            <a:endParaRPr lang="el-GR" altLang="el-GR" sz="1400" b="1" dirty="0">
              <a:solidFill>
                <a:srgbClr val="0000FF"/>
              </a:solidFill>
              <a:ea typeface="Calibri" panose="020F0502020204030204" pitchFamily="34" charset="0"/>
              <a:cs typeface="Calibri" panose="020F0502020204030204" pitchFamily="34" charset="0"/>
            </a:endParaRPr>
          </a:p>
          <a:p>
            <a:pPr marL="173038" lvl="0" indent="-173038">
              <a:lnSpc>
                <a:spcPct val="90000"/>
              </a:lnSpc>
              <a:buClr>
                <a:srgbClr val="D34817"/>
              </a:buClr>
            </a:pPr>
            <a:r>
              <a:rPr lang="el-GR" altLang="el-GR" sz="1400" dirty="0">
                <a:solidFill>
                  <a:prstClr val="black"/>
                </a:solidFill>
                <a:ea typeface="Calibri" panose="020F0502020204030204" pitchFamily="34" charset="0"/>
                <a:cs typeface="Calibri" panose="020F0502020204030204" pitchFamily="34" charset="0"/>
              </a:rPr>
              <a:t>O </a:t>
            </a:r>
            <a:r>
              <a:rPr lang="el-GR" altLang="el-GR" sz="1400" b="1" dirty="0" err="1">
                <a:solidFill>
                  <a:srgbClr val="0000FF"/>
                </a:solidFill>
                <a:ea typeface="Calibri" panose="020F0502020204030204" pitchFamily="34" charset="0"/>
                <a:cs typeface="Calibri" panose="020F0502020204030204" pitchFamily="34" charset="0"/>
              </a:rPr>
              <a:t>ΜRS</a:t>
            </a:r>
            <a:r>
              <a:rPr lang="el-GR" altLang="el-GR" sz="1400" b="1" baseline="-25000" dirty="0" err="1">
                <a:solidFill>
                  <a:srgbClr val="0000FF"/>
                </a:solidFill>
                <a:ea typeface="Calibri" panose="020F0502020204030204" pitchFamily="34" charset="0"/>
                <a:cs typeface="Calibri" panose="020F0502020204030204" pitchFamily="34" charset="0"/>
              </a:rPr>
              <a:t>χψ</a:t>
            </a:r>
            <a:r>
              <a:rPr lang="el-GR" altLang="el-GR" sz="1400" b="1" dirty="0">
                <a:solidFill>
                  <a:srgbClr val="0000FF"/>
                </a:solidFill>
                <a:ea typeface="Calibri" panose="020F0502020204030204" pitchFamily="34" charset="0"/>
                <a:cs typeface="Calibri" panose="020F0502020204030204" pitchFamily="34" charset="0"/>
              </a:rPr>
              <a:t> </a:t>
            </a:r>
            <a:r>
              <a:rPr lang="el-GR" altLang="el-GR" sz="1400" dirty="0">
                <a:solidFill>
                  <a:prstClr val="black"/>
                </a:solidFill>
                <a:ea typeface="Calibri" panose="020F0502020204030204" pitchFamily="34" charset="0"/>
                <a:cs typeface="Calibri" panose="020F0502020204030204" pitchFamily="34" charset="0"/>
              </a:rPr>
              <a:t>ορίζεται ως «</a:t>
            </a:r>
            <a:r>
              <a:rPr lang="el-GR" altLang="el-GR" sz="1400" b="1" dirty="0">
                <a:solidFill>
                  <a:prstClr val="black"/>
                </a:solidFill>
                <a:ea typeface="Calibri" panose="020F0502020204030204" pitchFamily="34" charset="0"/>
                <a:cs typeface="Calibri" panose="020F0502020204030204" pitchFamily="34" charset="0"/>
              </a:rPr>
              <a:t>η μεταβολή της ποσότητας του αγαθού ψ η οποία αντικαθίσταται από την ποσότητα του αγαθού χ, προκειμένου να διατηρείται η συνολική χρησιμότητα</a:t>
            </a:r>
            <a:r>
              <a:rPr lang="el-GR" altLang="el-GR" sz="1400" dirty="0">
                <a:solidFill>
                  <a:prstClr val="black"/>
                </a:solidFill>
                <a:ea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3318868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Οριακός Λόγος Υποκατάστασης</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
        <p:nvSpPr>
          <p:cNvPr id="9" name="2 - Θέση περιεχομένου"/>
          <p:cNvSpPr txBox="1">
            <a:spLocks/>
          </p:cNvSpPr>
          <p:nvPr>
            <p:custDataLst>
              <p:tags r:id="rId5"/>
            </p:custDataLst>
          </p:nvPr>
        </p:nvSpPr>
        <p:spPr bwMode="auto">
          <a:xfrm>
            <a:off x="0" y="1193800"/>
            <a:ext cx="3275856" cy="3243312"/>
          </a:xfrm>
          <a:prstGeom prst="rect">
            <a:avLst/>
          </a:prstGeom>
          <a:solidFill>
            <a:schemeClr val="bg1">
              <a:lumMod val="85000"/>
            </a:schemeClr>
          </a:solidFill>
          <a:ln>
            <a:noFill/>
          </a:ln>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73038" lvl="0" indent="-173038" eaLnBrk="1" hangingPunct="1">
              <a:lnSpc>
                <a:spcPct val="90000"/>
              </a:lnSpc>
              <a:buClr>
                <a:srgbClr val="D34817"/>
              </a:buClr>
            </a:pPr>
            <a:r>
              <a:rPr lang="el-GR" altLang="el-GR" sz="2000" dirty="0">
                <a:ea typeface="Calibri" panose="020F0502020204030204" pitchFamily="34" charset="0"/>
                <a:cs typeface="Calibri" panose="020F0502020204030204" pitchFamily="34" charset="0"/>
              </a:rPr>
              <a:t>Ο οριακός λόγος υποκατάστασης είναι ο λόγος στον οποίο ο καταναλωτής είναι διατεθειμένος να υποκαταστήσει μία λίγο μεγαλύτερη κατανάλωση του </a:t>
            </a:r>
            <a:r>
              <a:rPr lang="el-GR" altLang="el-GR" sz="2000" b="1" dirty="0">
                <a:ea typeface="Calibri" panose="020F0502020204030204" pitchFamily="34" charset="0"/>
                <a:cs typeface="Calibri" panose="020F0502020204030204" pitchFamily="34" charset="0"/>
              </a:rPr>
              <a:t>αγαθού 2</a:t>
            </a:r>
            <a:r>
              <a:rPr lang="el-GR" altLang="el-GR" sz="2000" dirty="0">
                <a:ea typeface="Calibri" panose="020F0502020204030204" pitchFamily="34" charset="0"/>
                <a:cs typeface="Calibri" panose="020F0502020204030204" pitchFamily="34" charset="0"/>
              </a:rPr>
              <a:t> με μία λίγο μικρότερη κατανάλωση του </a:t>
            </a:r>
            <a:r>
              <a:rPr lang="el-GR" altLang="el-GR" sz="2000" b="1" dirty="0">
                <a:ea typeface="Calibri" panose="020F0502020204030204" pitchFamily="34" charset="0"/>
                <a:cs typeface="Calibri" panose="020F0502020204030204" pitchFamily="34" charset="0"/>
              </a:rPr>
              <a:t>αγαθού 1</a:t>
            </a:r>
          </a:p>
        </p:txBody>
      </p:sp>
      <p:sp>
        <p:nvSpPr>
          <p:cNvPr id="4" name="Ορθογώνιο 3"/>
          <p:cNvSpPr/>
          <p:nvPr>
            <p:custDataLst>
              <p:tags r:id="rId6"/>
            </p:custDataLst>
          </p:nvPr>
        </p:nvSpPr>
        <p:spPr>
          <a:xfrm>
            <a:off x="310487" y="5449392"/>
            <a:ext cx="7645889" cy="646331"/>
          </a:xfrm>
          <a:prstGeom prst="rect">
            <a:avLst/>
          </a:prstGeom>
          <a:solidFill>
            <a:schemeClr val="accent3">
              <a:lumMod val="60000"/>
              <a:lumOff val="40000"/>
            </a:schemeClr>
          </a:solidFill>
        </p:spPr>
        <p:txBody>
          <a:bodyPr wrap="square">
            <a:spAutoFit/>
          </a:bodyPr>
          <a:lstStyle/>
          <a:p>
            <a:pPr marL="173038" lvl="0" indent="-173038" algn="ctr">
              <a:lnSpc>
                <a:spcPct val="90000"/>
              </a:lnSpc>
              <a:buClr>
                <a:srgbClr val="D34817"/>
              </a:buClr>
            </a:pPr>
            <a:r>
              <a:rPr lang="el-GR" altLang="el-GR" sz="2000" dirty="0">
                <a:solidFill>
                  <a:prstClr val="black"/>
                </a:solidFill>
                <a:ea typeface="Calibri" panose="020F0502020204030204" pitchFamily="34" charset="0"/>
                <a:cs typeface="Calibri" panose="020F0502020204030204" pitchFamily="34" charset="0"/>
              </a:rPr>
              <a:t>Ο οριακός λόγος υποκατάστασης μετράει την </a:t>
            </a:r>
            <a:r>
              <a:rPr lang="en-US" altLang="el-GR" sz="2000" dirty="0" smtClean="0">
                <a:solidFill>
                  <a:prstClr val="black"/>
                </a:solidFill>
                <a:ea typeface="Calibri" panose="020F0502020204030204" pitchFamily="34" charset="0"/>
                <a:cs typeface="Calibri" panose="020F0502020204030204" pitchFamily="34" charset="0"/>
              </a:rPr>
              <a:t>                                                        </a:t>
            </a:r>
            <a:r>
              <a:rPr lang="el-GR" altLang="el-GR" sz="2000" b="1" dirty="0" smtClean="0">
                <a:solidFill>
                  <a:schemeClr val="accent2">
                    <a:lumMod val="50000"/>
                  </a:schemeClr>
                </a:solidFill>
                <a:ea typeface="Calibri" panose="020F0502020204030204" pitchFamily="34" charset="0"/>
                <a:cs typeface="Calibri" panose="020F0502020204030204" pitchFamily="34" charset="0"/>
              </a:rPr>
              <a:t>κλίση της</a:t>
            </a:r>
            <a:r>
              <a:rPr lang="en-US" altLang="el-GR" sz="2000" b="1" dirty="0" smtClean="0">
                <a:solidFill>
                  <a:schemeClr val="accent2">
                    <a:lumMod val="50000"/>
                  </a:schemeClr>
                </a:solidFill>
                <a:ea typeface="Calibri" panose="020F0502020204030204" pitchFamily="34" charset="0"/>
                <a:cs typeface="Calibri" panose="020F0502020204030204" pitchFamily="34" charset="0"/>
              </a:rPr>
              <a:t> </a:t>
            </a:r>
            <a:r>
              <a:rPr lang="el-GR" altLang="el-GR" sz="2000" b="1" dirty="0" smtClean="0">
                <a:solidFill>
                  <a:schemeClr val="accent2">
                    <a:lumMod val="50000"/>
                  </a:schemeClr>
                </a:solidFill>
                <a:ea typeface="Calibri" panose="020F0502020204030204" pitchFamily="34" charset="0"/>
                <a:cs typeface="Calibri" panose="020F0502020204030204" pitchFamily="34" charset="0"/>
              </a:rPr>
              <a:t> </a:t>
            </a:r>
            <a:r>
              <a:rPr lang="el-GR" altLang="el-GR" sz="2000" b="1" dirty="0">
                <a:solidFill>
                  <a:schemeClr val="accent2">
                    <a:lumMod val="50000"/>
                  </a:schemeClr>
                </a:solidFill>
                <a:ea typeface="Calibri" panose="020F0502020204030204" pitchFamily="34" charset="0"/>
                <a:cs typeface="Calibri" panose="020F0502020204030204" pitchFamily="34" charset="0"/>
              </a:rPr>
              <a:t>καμπύλης αδιαφορίας </a:t>
            </a:r>
            <a:r>
              <a:rPr lang="el-GR" altLang="el-GR" sz="2000" dirty="0">
                <a:solidFill>
                  <a:prstClr val="black"/>
                </a:solidFill>
                <a:ea typeface="Calibri" panose="020F0502020204030204" pitchFamily="34" charset="0"/>
                <a:cs typeface="Calibri" panose="020F0502020204030204" pitchFamily="34" charset="0"/>
              </a:rPr>
              <a:t>σε ένα συγκεκριμένο σημείο της</a:t>
            </a:r>
          </a:p>
        </p:txBody>
      </p:sp>
      <p:grpSp>
        <p:nvGrpSpPr>
          <p:cNvPr id="6" name="Ομάδα 5" descr="Καμπύλη αδιαφορίας"/>
          <p:cNvGrpSpPr/>
          <p:nvPr/>
        </p:nvGrpSpPr>
        <p:grpSpPr>
          <a:xfrm>
            <a:off x="3207909" y="1193800"/>
            <a:ext cx="5586376" cy="3145879"/>
            <a:chOff x="1526784" y="1810128"/>
            <a:chExt cx="6090432" cy="3359187"/>
          </a:xfrm>
        </p:grpSpPr>
        <p:pic>
          <p:nvPicPr>
            <p:cNvPr id="3" name="Εικόνα 2" descr="Καμπύλη αδιαφορίας"/>
            <p:cNvPicPr>
              <a:picLocks noChangeAspect="1"/>
            </p:cNvPicPr>
            <p:nvPr/>
          </p:nvPicPr>
          <p:blipFill>
            <a:blip r:embed="rId9"/>
            <a:stretch>
              <a:fillRect/>
            </a:stretch>
          </p:blipFill>
          <p:spPr>
            <a:xfrm>
              <a:off x="1526784" y="1810128"/>
              <a:ext cx="6090432" cy="3359187"/>
            </a:xfrm>
            <a:prstGeom prst="rect">
              <a:avLst/>
            </a:prstGeom>
          </p:spPr>
        </p:pic>
        <p:pic>
          <p:nvPicPr>
            <p:cNvPr id="5" name="Εικόνα 4" descr="[DECORATIVE]"/>
            <p:cNvPicPr>
              <a:picLocks noChangeAspect="1"/>
            </p:cNvPicPr>
            <p:nvPr/>
          </p:nvPicPr>
          <p:blipFill>
            <a:blip r:embed="rId10"/>
            <a:stretch>
              <a:fillRect/>
            </a:stretch>
          </p:blipFill>
          <p:spPr>
            <a:xfrm>
              <a:off x="2483768" y="3356992"/>
              <a:ext cx="176799" cy="377985"/>
            </a:xfrm>
            <a:prstGeom prst="rect">
              <a:avLst/>
            </a:prstGeom>
          </p:spPr>
        </p:pic>
      </p:grpSp>
    </p:spTree>
    <p:custDataLst>
      <p:tags r:id="rId1"/>
    </p:custDataLst>
    <p:extLst>
      <p:ext uri="{BB962C8B-B14F-4D97-AF65-F5344CB8AC3E}">
        <p14:creationId xmlns:p14="http://schemas.microsoft.com/office/powerpoint/2010/main" val="24794985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Β</a:t>
            </a:r>
            <a:r>
              <a:rPr lang="en-US" sz="2800" dirty="0"/>
              <a:t>2</a:t>
            </a:r>
            <a:r>
              <a:rPr lang="el-GR" sz="2800" dirty="0" smtClean="0"/>
              <a:t>) </a:t>
            </a:r>
            <a:r>
              <a:rPr lang="el-GR" sz="2800" dirty="0"/>
              <a:t>Η μέθοδος της </a:t>
            </a:r>
            <a:r>
              <a:rPr lang="el-GR" sz="2800" dirty="0" smtClean="0"/>
              <a:t>καμπύλων αδιαφορίας. </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
        <p:nvSpPr>
          <p:cNvPr id="9" name="2 - Θέση περιεχομένου"/>
          <p:cNvSpPr txBox="1">
            <a:spLocks/>
          </p:cNvSpPr>
          <p:nvPr>
            <p:custDataLst>
              <p:tags r:id="rId5"/>
            </p:custDataLst>
          </p:nvPr>
        </p:nvSpPr>
        <p:spPr bwMode="auto">
          <a:xfrm>
            <a:off x="-1" y="1193800"/>
            <a:ext cx="5037661"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73038" lvl="0" indent="-173038" eaLnBrk="1" hangingPunct="1">
              <a:lnSpc>
                <a:spcPct val="90000"/>
              </a:lnSpc>
              <a:buClr>
                <a:srgbClr val="D34817"/>
              </a:buClr>
            </a:pPr>
            <a:r>
              <a:rPr lang="el-GR" altLang="el-GR" sz="1400" b="1" dirty="0">
                <a:ea typeface="Calibri" panose="020F0502020204030204" pitchFamily="34" charset="0"/>
                <a:cs typeface="Calibri" panose="020F0502020204030204" pitchFamily="34" charset="0"/>
              </a:rPr>
              <a:t>ΙΣΟΡΡΟΠΙΑ ΚΑΤΑΝΑΛΩΤΗ: </a:t>
            </a:r>
            <a:r>
              <a:rPr lang="el-GR" altLang="el-GR" sz="1400" dirty="0">
                <a:solidFill>
                  <a:schemeClr val="tx2">
                    <a:lumMod val="75000"/>
                  </a:schemeClr>
                </a:solidFill>
                <a:ea typeface="Calibri" panose="020F0502020204030204" pitchFamily="34" charset="0"/>
                <a:cs typeface="Calibri" panose="020F0502020204030204" pitchFamily="34" charset="0"/>
              </a:rPr>
              <a:t>Επιτυγχάνεται όταν ο καταναλωτής απολαμβάνει τη μεγαλύτερη δυνατή ωφελιμότητα, ΜΕ ΔΕΔΟΜΕΝΟ το εισόδημα του. </a:t>
            </a:r>
            <a:endParaRPr lang="en-US" altLang="el-GR" sz="1400" dirty="0" smtClean="0">
              <a:solidFill>
                <a:schemeClr val="tx2">
                  <a:lumMod val="75000"/>
                </a:schemeClr>
              </a:solidFill>
              <a:ea typeface="Calibri" panose="020F0502020204030204" pitchFamily="34" charset="0"/>
              <a:cs typeface="Calibri" panose="020F0502020204030204" pitchFamily="34" charset="0"/>
            </a:endParaRPr>
          </a:p>
          <a:p>
            <a:pPr marL="0" lvl="0" indent="0" eaLnBrk="1" hangingPunct="1">
              <a:lnSpc>
                <a:spcPct val="90000"/>
              </a:lnSpc>
              <a:buClr>
                <a:srgbClr val="D34817"/>
              </a:buClr>
              <a:buNone/>
            </a:pPr>
            <a:endParaRPr lang="el-GR" altLang="el-GR" sz="1400" dirty="0">
              <a:solidFill>
                <a:schemeClr val="tx2">
                  <a:lumMod val="75000"/>
                </a:schemeClr>
              </a:solidFill>
              <a:ea typeface="Calibri" panose="020F0502020204030204" pitchFamily="34" charset="0"/>
              <a:cs typeface="Calibri" panose="020F0502020204030204" pitchFamily="34" charset="0"/>
            </a:endParaRPr>
          </a:p>
          <a:p>
            <a:pPr marL="173038" lvl="0" indent="-173038" eaLnBrk="1" hangingPunct="1">
              <a:lnSpc>
                <a:spcPct val="90000"/>
              </a:lnSpc>
              <a:buClr>
                <a:srgbClr val="D34817"/>
              </a:buClr>
            </a:pPr>
            <a:r>
              <a:rPr lang="el-GR" altLang="el-GR" sz="1400" dirty="0" smtClean="0">
                <a:ea typeface="Calibri" panose="020F0502020204030204" pitchFamily="34" charset="0"/>
                <a:cs typeface="Calibri" panose="020F0502020204030204" pitchFamily="34" charset="0"/>
              </a:rPr>
              <a:t>Το Τμήμα ΓΔΟ καλείται </a:t>
            </a:r>
            <a:r>
              <a:rPr lang="el-GR" altLang="el-GR" sz="1400" b="1" dirty="0" smtClean="0">
                <a:solidFill>
                  <a:schemeClr val="tx2">
                    <a:lumMod val="75000"/>
                  </a:schemeClr>
                </a:solidFill>
                <a:ea typeface="Calibri" panose="020F0502020204030204" pitchFamily="34" charset="0"/>
                <a:cs typeface="Calibri" panose="020F0502020204030204" pitchFamily="34" charset="0"/>
              </a:rPr>
              <a:t>χώρος καταναλωτικών δαπανών</a:t>
            </a:r>
            <a:r>
              <a:rPr lang="el-GR" altLang="el-GR" sz="1400" b="1" dirty="0" smtClean="0">
                <a:ea typeface="Calibri" panose="020F0502020204030204" pitchFamily="34" charset="0"/>
                <a:cs typeface="Calibri" panose="020F0502020204030204" pitchFamily="34" charset="0"/>
              </a:rPr>
              <a:t>.</a:t>
            </a:r>
          </a:p>
          <a:p>
            <a:pPr marL="173038" lvl="0" indent="-173038" eaLnBrk="1" hangingPunct="1">
              <a:lnSpc>
                <a:spcPct val="90000"/>
              </a:lnSpc>
              <a:buClr>
                <a:srgbClr val="D34817"/>
              </a:buClr>
            </a:pPr>
            <a:r>
              <a:rPr lang="el-GR" altLang="el-GR" sz="1400" b="1" dirty="0" smtClean="0">
                <a:solidFill>
                  <a:schemeClr val="tx2">
                    <a:lumMod val="75000"/>
                  </a:schemeClr>
                </a:solidFill>
                <a:ea typeface="Calibri" panose="020F0502020204030204" pitchFamily="34" charset="0"/>
                <a:cs typeface="Calibri" panose="020F0502020204030204" pitchFamily="34" charset="0"/>
              </a:rPr>
              <a:t>Αν </a:t>
            </a:r>
            <a:r>
              <a:rPr lang="el-GR" altLang="el-GR" sz="1400" b="1" dirty="0">
                <a:solidFill>
                  <a:schemeClr val="tx2">
                    <a:lumMod val="75000"/>
                  </a:schemeClr>
                </a:solidFill>
                <a:ea typeface="Calibri" panose="020F0502020204030204" pitchFamily="34" charset="0"/>
                <a:cs typeface="Calibri" panose="020F0502020204030204" pitchFamily="34" charset="0"/>
              </a:rPr>
              <a:t>μεταβληθεί το εισόδημα </a:t>
            </a:r>
            <a:r>
              <a:rPr lang="el-GR" altLang="el-GR" sz="1400" dirty="0">
                <a:ea typeface="Calibri" panose="020F0502020204030204" pitchFamily="34" charset="0"/>
                <a:cs typeface="Calibri" panose="020F0502020204030204" pitchFamily="34" charset="0"/>
              </a:rPr>
              <a:t>θα μετακινηθεί παράλληλα και η καμπύλη αδιαφορίας, εφόσον οι τιμές παραμένουν σταθερές.</a:t>
            </a:r>
          </a:p>
          <a:p>
            <a:pPr marL="173038" lvl="0" indent="-173038" eaLnBrk="1" hangingPunct="1">
              <a:lnSpc>
                <a:spcPct val="90000"/>
              </a:lnSpc>
              <a:buClr>
                <a:srgbClr val="D34817"/>
              </a:buClr>
            </a:pPr>
            <a:r>
              <a:rPr lang="el-GR" altLang="el-GR" sz="1400" dirty="0">
                <a:ea typeface="Calibri" panose="020F0502020204030204" pitchFamily="34" charset="0"/>
                <a:cs typeface="Calibri" panose="020F0502020204030204" pitchFamily="34" charset="0"/>
              </a:rPr>
              <a:t> Αν το εισόδημα είναι σταθερό και </a:t>
            </a:r>
            <a:r>
              <a:rPr lang="el-GR" altLang="el-GR" sz="1400" b="1" dirty="0">
                <a:solidFill>
                  <a:schemeClr val="tx2">
                    <a:lumMod val="75000"/>
                  </a:schemeClr>
                </a:solidFill>
                <a:ea typeface="Calibri" panose="020F0502020204030204" pitchFamily="34" charset="0"/>
                <a:cs typeface="Calibri" panose="020F0502020204030204" pitchFamily="34" charset="0"/>
              </a:rPr>
              <a:t>μεταβληθεί η τιμή ή τιμές των αγαθών</a:t>
            </a:r>
            <a:r>
              <a:rPr lang="el-GR" altLang="el-GR" sz="1400" dirty="0">
                <a:solidFill>
                  <a:schemeClr val="tx2">
                    <a:lumMod val="75000"/>
                  </a:schemeClr>
                </a:solidFill>
                <a:ea typeface="Calibri" panose="020F0502020204030204" pitchFamily="34" charset="0"/>
                <a:cs typeface="Calibri" panose="020F0502020204030204" pitchFamily="34" charset="0"/>
              </a:rPr>
              <a:t> </a:t>
            </a:r>
            <a:r>
              <a:rPr lang="el-GR" altLang="el-GR" sz="1400" dirty="0">
                <a:ea typeface="Calibri" panose="020F0502020204030204" pitchFamily="34" charset="0"/>
                <a:cs typeface="Calibri" panose="020F0502020204030204" pitchFamily="34" charset="0"/>
              </a:rPr>
              <a:t>τότε μεταβάλλεται η κλίση της καμπύλης. </a:t>
            </a:r>
          </a:p>
          <a:p>
            <a:pPr marL="173038" lvl="0" indent="-173038" eaLnBrk="1" hangingPunct="1">
              <a:lnSpc>
                <a:spcPct val="90000"/>
              </a:lnSpc>
              <a:buClr>
                <a:srgbClr val="D34817"/>
              </a:buClr>
            </a:pPr>
            <a:r>
              <a:rPr lang="el-GR" altLang="el-GR" sz="1400" dirty="0">
                <a:ea typeface="Calibri" panose="020F0502020204030204" pitchFamily="34" charset="0"/>
                <a:cs typeface="Calibri" panose="020F0502020204030204" pitchFamily="34" charset="0"/>
              </a:rPr>
              <a:t>Όταν η εισοδηματική γραμμή είναι ΓΔ ο καταναλωτής βρίσκεται σε ισορροπία στο σημείο Α. Το σημείο Α είναι το σημείο επαφής της καμπύλης αδιαφορίας και της εισοδηματικής γραμμής. Στο σημείο αυτό μεγιστοποιείται η χρησιμότητα του καταναλωτή.</a:t>
            </a:r>
          </a:p>
          <a:p>
            <a:pPr marL="173038" lvl="0" indent="-173038" eaLnBrk="1" hangingPunct="1">
              <a:lnSpc>
                <a:spcPct val="90000"/>
              </a:lnSpc>
              <a:buClr>
                <a:srgbClr val="D34817"/>
              </a:buClr>
            </a:pPr>
            <a:r>
              <a:rPr lang="el-GR" altLang="el-GR" sz="1400" dirty="0">
                <a:ea typeface="Calibri" panose="020F0502020204030204" pitchFamily="34" charset="0"/>
                <a:cs typeface="Calibri" panose="020F0502020204030204" pitchFamily="34" charset="0"/>
              </a:rPr>
              <a:t>Δεν μπορεί να απολαμβάνει τους συνδυασμούς της καμπύλης 3.</a:t>
            </a:r>
          </a:p>
          <a:p>
            <a:pPr marL="173038" lvl="0" indent="-173038" eaLnBrk="1" hangingPunct="1">
              <a:lnSpc>
                <a:spcPct val="90000"/>
              </a:lnSpc>
              <a:buClr>
                <a:srgbClr val="D34817"/>
              </a:buClr>
            </a:pPr>
            <a:r>
              <a:rPr lang="el-GR" altLang="el-GR" sz="1400" dirty="0">
                <a:ea typeface="Calibri" panose="020F0502020204030204" pitchFamily="34" charset="0"/>
                <a:cs typeface="Calibri" panose="020F0502020204030204" pitchFamily="34" charset="0"/>
              </a:rPr>
              <a:t>Στα σημεία Β και Ε δεν ισορροπεί γιατί δεν μεγιστοποιεί τη χρησιμότητα του.</a:t>
            </a:r>
          </a:p>
        </p:txBody>
      </p:sp>
      <p:pic>
        <p:nvPicPr>
          <p:cNvPr id="5" name="Εικόνα 4" descr="καμπύλη ισορροπιας καταναλωτή."/>
          <p:cNvPicPr>
            <a:picLocks noChangeAspect="1"/>
          </p:cNvPicPr>
          <p:nvPr/>
        </p:nvPicPr>
        <p:blipFill>
          <a:blip r:embed="rId8"/>
          <a:stretch>
            <a:fillRect/>
          </a:stretch>
        </p:blipFill>
        <p:spPr>
          <a:xfrm>
            <a:off x="5037660" y="1001183"/>
            <a:ext cx="4212701" cy="5371042"/>
          </a:xfrm>
          <a:prstGeom prst="rect">
            <a:avLst/>
          </a:prstGeom>
        </p:spPr>
      </p:pic>
    </p:spTree>
    <p:custDataLst>
      <p:tags r:id="rId1"/>
    </p:custDataLst>
    <p:extLst>
      <p:ext uri="{BB962C8B-B14F-4D97-AF65-F5344CB8AC3E}">
        <p14:creationId xmlns:p14="http://schemas.microsoft.com/office/powerpoint/2010/main" val="2152650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Β</a:t>
            </a:r>
            <a:r>
              <a:rPr lang="en-US" sz="2800" dirty="0" smtClean="0"/>
              <a:t>3</a:t>
            </a:r>
            <a:r>
              <a:rPr lang="el-GR" sz="2800" dirty="0" smtClean="0"/>
              <a:t>) </a:t>
            </a:r>
            <a:r>
              <a:rPr lang="el-GR" sz="2800" dirty="0"/>
              <a:t>Η μέθοδος της </a:t>
            </a:r>
            <a:r>
              <a:rPr lang="el-GR" sz="2800" dirty="0" smtClean="0"/>
              <a:t>καμπύλων αδιαφορίας. </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
        <p:nvSpPr>
          <p:cNvPr id="9" name="2 - Θέση περιεχομένου"/>
          <p:cNvSpPr txBox="1">
            <a:spLocks/>
          </p:cNvSpPr>
          <p:nvPr>
            <p:custDataLst>
              <p:tags r:id="rId5"/>
            </p:custDataLst>
          </p:nvPr>
        </p:nvSpPr>
        <p:spPr bwMode="auto">
          <a:xfrm>
            <a:off x="-1" y="1193800"/>
            <a:ext cx="5037661"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173038" lvl="0" indent="-173038" eaLnBrk="1" hangingPunct="1">
              <a:lnSpc>
                <a:spcPct val="90000"/>
              </a:lnSpc>
              <a:buClr>
                <a:srgbClr val="D34817"/>
              </a:buClr>
            </a:pPr>
            <a:r>
              <a:rPr lang="el-GR" altLang="el-GR" sz="1800" b="1" dirty="0">
                <a:ea typeface="Calibri" panose="020F0502020204030204" pitchFamily="34" charset="0"/>
                <a:cs typeface="Calibri" panose="020F0502020204030204" pitchFamily="34" charset="0"/>
              </a:rPr>
              <a:t>Αν η μεταβολή των τιμών και των δυο αγαθών είναι ισόποση</a:t>
            </a:r>
            <a:r>
              <a:rPr lang="el-GR" altLang="el-GR" sz="1800" dirty="0">
                <a:ea typeface="Calibri" panose="020F0502020204030204" pitchFamily="34" charset="0"/>
                <a:cs typeface="Calibri" panose="020F0502020204030204" pitchFamily="34" charset="0"/>
              </a:rPr>
              <a:t>, τότε υπάρχει παράλληλη μετατόπιση προς αντίθετη κατεύθυνση. </a:t>
            </a:r>
          </a:p>
          <a:p>
            <a:pPr marL="173038" lvl="0" indent="-173038" eaLnBrk="1" hangingPunct="1">
              <a:lnSpc>
                <a:spcPct val="90000"/>
              </a:lnSpc>
              <a:buClr>
                <a:srgbClr val="D34817"/>
              </a:buClr>
            </a:pPr>
            <a:r>
              <a:rPr lang="el-GR" altLang="el-GR" sz="1800" b="1" dirty="0">
                <a:ea typeface="Calibri" panose="020F0502020204030204" pitchFamily="34" charset="0"/>
                <a:cs typeface="Calibri" panose="020F0502020204030204" pitchFamily="34" charset="0"/>
              </a:rPr>
              <a:t>Αύξηση του εισοδήματος </a:t>
            </a:r>
            <a:r>
              <a:rPr lang="el-GR" altLang="el-GR" sz="1800" dirty="0">
                <a:ea typeface="Calibri" panose="020F0502020204030204" pitchFamily="34" charset="0"/>
                <a:cs typeface="Calibri" panose="020F0502020204030204" pitchFamily="34" charset="0"/>
              </a:rPr>
              <a:t>σε σταθερές τιμές, θα προκαλέσει μετατόπιση της καμπύλης  προς τα δεξιά.</a:t>
            </a:r>
          </a:p>
          <a:p>
            <a:pPr marL="173038" lvl="0" indent="-173038" eaLnBrk="1" hangingPunct="1">
              <a:lnSpc>
                <a:spcPct val="90000"/>
              </a:lnSpc>
              <a:buClr>
                <a:srgbClr val="D34817"/>
              </a:buClr>
            </a:pPr>
            <a:r>
              <a:rPr lang="el-GR" altLang="el-GR" sz="1800" b="1" dirty="0">
                <a:ea typeface="Calibri" panose="020F0502020204030204" pitchFamily="34" charset="0"/>
                <a:cs typeface="Calibri" panose="020F0502020204030204" pitchFamily="34" charset="0"/>
              </a:rPr>
              <a:t>Μείωση του εισοδήματος </a:t>
            </a:r>
            <a:r>
              <a:rPr lang="el-GR" altLang="el-GR" sz="1800" dirty="0">
                <a:ea typeface="Calibri" panose="020F0502020204030204" pitchFamily="34" charset="0"/>
                <a:cs typeface="Calibri" panose="020F0502020204030204" pitchFamily="34" charset="0"/>
              </a:rPr>
              <a:t>σε σταθερές τιμές, θα προκαλέσει μετατόπιση της καμπύλης  προς τα αριστερά.</a:t>
            </a:r>
          </a:p>
          <a:p>
            <a:pPr marL="173038" lvl="0" indent="-173038" eaLnBrk="1" hangingPunct="1">
              <a:lnSpc>
                <a:spcPct val="90000"/>
              </a:lnSpc>
              <a:buClr>
                <a:srgbClr val="D34817"/>
              </a:buClr>
            </a:pPr>
            <a:r>
              <a:rPr lang="el-GR" altLang="el-GR" sz="1800" b="1" dirty="0">
                <a:ea typeface="Calibri" panose="020F0502020204030204" pitchFamily="34" charset="0"/>
                <a:cs typeface="Calibri" panose="020F0502020204030204" pitchFamily="34" charset="0"/>
              </a:rPr>
              <a:t>Μείωση της τιμής μόνο σε ένα αγαθό</a:t>
            </a:r>
            <a:r>
              <a:rPr lang="el-GR" altLang="el-GR" sz="1800" dirty="0">
                <a:ea typeface="Calibri" panose="020F0502020204030204" pitchFamily="34" charset="0"/>
                <a:cs typeface="Calibri" panose="020F0502020204030204" pitchFamily="34" charset="0"/>
              </a:rPr>
              <a:t> και δεδομένου ότι το εισόδημα παραμένει σταθερό, τότε η εισοδηματική γραμμή μετακινείται από τη αρχική θέση ΑΒ στην θέση ΓΒ.</a:t>
            </a:r>
          </a:p>
          <a:p>
            <a:pPr marL="173038" lvl="0" indent="-173038" eaLnBrk="1" hangingPunct="1">
              <a:lnSpc>
                <a:spcPct val="90000"/>
              </a:lnSpc>
              <a:buClr>
                <a:srgbClr val="D34817"/>
              </a:buClr>
            </a:pPr>
            <a:endParaRPr lang="el-GR" altLang="el-GR" sz="1800" dirty="0">
              <a:ea typeface="Calibri" panose="020F0502020204030204" pitchFamily="34" charset="0"/>
              <a:cs typeface="Calibri" panose="020F0502020204030204" pitchFamily="34" charset="0"/>
            </a:endParaRPr>
          </a:p>
        </p:txBody>
      </p:sp>
      <p:pic>
        <p:nvPicPr>
          <p:cNvPr id="2" name="Εικόνα 1" descr="καμπύλη αδιαφορίας"/>
          <p:cNvPicPr>
            <a:picLocks noChangeAspect="1"/>
          </p:cNvPicPr>
          <p:nvPr/>
        </p:nvPicPr>
        <p:blipFill>
          <a:blip r:embed="rId8"/>
          <a:stretch>
            <a:fillRect/>
          </a:stretch>
        </p:blipFill>
        <p:spPr>
          <a:xfrm>
            <a:off x="4743717" y="1075750"/>
            <a:ext cx="3803621" cy="3201809"/>
          </a:xfrm>
          <a:prstGeom prst="rect">
            <a:avLst/>
          </a:prstGeom>
        </p:spPr>
      </p:pic>
      <p:pic>
        <p:nvPicPr>
          <p:cNvPr id="3" name="Εικόνα 2" descr="καμπύλη αδιαφορίας"/>
          <p:cNvPicPr>
            <a:picLocks noChangeAspect="1"/>
          </p:cNvPicPr>
          <p:nvPr/>
        </p:nvPicPr>
        <p:blipFill>
          <a:blip r:embed="rId9"/>
          <a:stretch>
            <a:fillRect/>
          </a:stretch>
        </p:blipFill>
        <p:spPr>
          <a:xfrm>
            <a:off x="4825112" y="3885787"/>
            <a:ext cx="3456175" cy="2531273"/>
          </a:xfrm>
          <a:prstGeom prst="rect">
            <a:avLst/>
          </a:prstGeom>
        </p:spPr>
      </p:pic>
    </p:spTree>
    <p:custDataLst>
      <p:tags r:id="rId1"/>
    </p:custDataLst>
    <p:extLst>
      <p:ext uri="{BB962C8B-B14F-4D97-AF65-F5344CB8AC3E}">
        <p14:creationId xmlns:p14="http://schemas.microsoft.com/office/powerpoint/2010/main" val="2966031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21406" y="1196752"/>
            <a:ext cx="8229600" cy="4525963"/>
          </a:xfrm>
        </p:spPr>
        <p:txBody>
          <a:bodyPr>
            <a:noAutofit/>
          </a:bodyPr>
          <a:lstStyle/>
          <a:p>
            <a:pPr lvl="0"/>
            <a:r>
              <a:rPr lang="el-GR" sz="1600" dirty="0" smtClean="0"/>
              <a:t>Να ορίζει ο σπουδαστής την Ελαστικότητα Ζήτησης.</a:t>
            </a:r>
            <a:endParaRPr lang="en-US" sz="1600" dirty="0" smtClean="0"/>
          </a:p>
          <a:p>
            <a:pPr lvl="0"/>
            <a:r>
              <a:rPr lang="el-GR" sz="1600" dirty="0" smtClean="0"/>
              <a:t>Να αναφέρει τους παράγοντες που την επηρεάζουν.</a:t>
            </a:r>
            <a:endParaRPr lang="el-GR" sz="1600" dirty="0" smtClean="0"/>
          </a:p>
          <a:p>
            <a:pPr lvl="0"/>
            <a:r>
              <a:rPr lang="el-GR" sz="1600" dirty="0" smtClean="0"/>
              <a:t>Να ορίζει τη </a:t>
            </a:r>
            <a:r>
              <a:rPr lang="el-GR" sz="1600" dirty="0" err="1" smtClean="0"/>
              <a:t>μοναδιαί</a:t>
            </a:r>
            <a:r>
              <a:rPr lang="el-GR" sz="1600" dirty="0" err="1" smtClean="0"/>
              <a:t>α</a:t>
            </a:r>
            <a:r>
              <a:rPr lang="el-GR" sz="1600" dirty="0" smtClean="0"/>
              <a:t> ελαστικότητα.</a:t>
            </a:r>
          </a:p>
          <a:p>
            <a:pPr lvl="0"/>
            <a:r>
              <a:rPr lang="el-GR" sz="1600" dirty="0" smtClean="0"/>
              <a:t>Να ορίζει την μηδενικ</a:t>
            </a:r>
            <a:r>
              <a:rPr lang="el-GR" sz="1600" dirty="0" smtClean="0"/>
              <a:t>ή ελαστικότητα.</a:t>
            </a:r>
          </a:p>
          <a:p>
            <a:pPr lvl="0"/>
            <a:r>
              <a:rPr lang="el-GR" sz="1600" dirty="0" smtClean="0"/>
              <a:t>Να ορίζει την άπειρη ελαστικότητα.</a:t>
            </a:r>
          </a:p>
          <a:p>
            <a:pPr lvl="0"/>
            <a:r>
              <a:rPr lang="el-GR" sz="1600" dirty="0" smtClean="0"/>
              <a:t>Να ορίζει την τοξοειδή ελαστικότητα.</a:t>
            </a:r>
            <a:endParaRPr lang="el-GR" sz="1600" dirty="0" smtClean="0"/>
          </a:p>
          <a:p>
            <a:pPr lvl="0"/>
            <a:r>
              <a:rPr lang="el-GR" sz="1600" dirty="0" smtClean="0"/>
              <a:t>Να αναφέρει τις μορφές ελαστικότητας ζήτησης σε σχέση με την τιμή.</a:t>
            </a:r>
          </a:p>
          <a:p>
            <a:pPr lvl="0"/>
            <a:r>
              <a:rPr lang="el-GR" sz="1600" dirty="0" smtClean="0"/>
              <a:t>Να διακρίνει τα κανονικό από το κατώτερο αγαθό.</a:t>
            </a:r>
          </a:p>
          <a:p>
            <a:pPr lvl="0"/>
            <a:r>
              <a:rPr lang="el-GR" sz="1600" dirty="0" smtClean="0"/>
              <a:t>Να ορίζει τη χρησιμότητα του καταναλωτή.</a:t>
            </a:r>
          </a:p>
          <a:p>
            <a:pPr lvl="0"/>
            <a:r>
              <a:rPr lang="el-GR" sz="1600" dirty="0" smtClean="0"/>
              <a:t>Να περιγράφει τη μέθοδο των καμπύλων αδιαφορίας.</a:t>
            </a:r>
          </a:p>
          <a:p>
            <a:pPr lvl="0"/>
            <a:r>
              <a:rPr lang="el-GR" sz="1600" dirty="0" smtClean="0"/>
              <a:t>Να περιγράφει τη διαδικασία εξαγωγής των καμπύλων </a:t>
            </a:r>
            <a:r>
              <a:rPr lang="en-US" sz="1600" dirty="0" err="1" smtClean="0"/>
              <a:t>engel</a:t>
            </a:r>
            <a:r>
              <a:rPr lang="en-US" sz="1600" dirty="0" smtClean="0"/>
              <a:t> </a:t>
            </a:r>
            <a:r>
              <a:rPr lang="el-GR" sz="1600" dirty="0" smtClean="0"/>
              <a:t>και ζήτησης.</a:t>
            </a:r>
          </a:p>
          <a:p>
            <a:pPr lvl="0"/>
            <a:r>
              <a:rPr lang="el-GR" sz="1600" dirty="0" smtClean="0"/>
              <a:t>Να περιγράφει το αποτέλεσμα υποκαταστάσεως  και εισοδήματος. </a:t>
            </a:r>
            <a:endParaRPr lang="el-GR" sz="1600" dirty="0" smtClean="0"/>
          </a:p>
          <a:p>
            <a:pPr lvl="0"/>
            <a:r>
              <a:rPr lang="el-GR" sz="1600" dirty="0" smtClean="0"/>
              <a:t>Αν ορίζει τα αγα</a:t>
            </a:r>
            <a:r>
              <a:rPr lang="el-GR" sz="1600" dirty="0"/>
              <a:t>θ</a:t>
            </a:r>
            <a:r>
              <a:rPr lang="el-GR" sz="1600" dirty="0" smtClean="0"/>
              <a:t>ά </a:t>
            </a:r>
            <a:r>
              <a:rPr lang="en-US" sz="1600" dirty="0" err="1" smtClean="0"/>
              <a:t>Giffen</a:t>
            </a:r>
            <a:r>
              <a:rPr lang="el-GR" sz="1600" dirty="0"/>
              <a:t>.</a:t>
            </a:r>
            <a:endParaRPr lang="el-GR" sz="1600" dirty="0"/>
          </a:p>
        </p:txBody>
      </p:sp>
      <p:sp>
        <p:nvSpPr>
          <p:cNvPr id="5" name="Θέση υποσέλιδου 3" descr="."/>
          <p:cNvSpPr txBox="1">
            <a:spLocks/>
          </p:cNvSpPr>
          <p:nvPr>
            <p:custDataLst>
              <p:tags r:id="rId4"/>
            </p:custDataLst>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a:t>Παραδείγματα Καμπύλων Αδιαφορίας (1)</a:t>
            </a:r>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
        <p:nvSpPr>
          <p:cNvPr id="9" name="2 - Θέση περιεχομένου"/>
          <p:cNvSpPr txBox="1">
            <a:spLocks/>
          </p:cNvSpPr>
          <p:nvPr>
            <p:custDataLst>
              <p:tags r:id="rId5"/>
            </p:custDataLst>
          </p:nvPr>
        </p:nvSpPr>
        <p:spPr bwMode="auto">
          <a:xfrm>
            <a:off x="-1" y="1193800"/>
            <a:ext cx="8892481" cy="165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lvl="0" eaLnBrk="1" hangingPunct="1">
              <a:lnSpc>
                <a:spcPct val="90000"/>
              </a:lnSpc>
              <a:buClr>
                <a:srgbClr val="D34817"/>
              </a:buClr>
              <a:buFont typeface="Wingdings" panose="05000000000000000000" pitchFamily="2" charset="2"/>
              <a:buChar char="q"/>
            </a:pPr>
            <a:r>
              <a:rPr lang="el-GR" altLang="el-GR" sz="1600" dirty="0">
                <a:ea typeface="Calibri" panose="020F0502020204030204" pitchFamily="34" charset="0"/>
                <a:cs typeface="Calibri" panose="020F0502020204030204" pitchFamily="34" charset="0"/>
              </a:rPr>
              <a:t>Δύο προϊόντα είναι </a:t>
            </a:r>
            <a:r>
              <a:rPr lang="el-GR" altLang="el-GR" sz="1600" b="1" dirty="0">
                <a:solidFill>
                  <a:schemeClr val="accent2">
                    <a:lumMod val="75000"/>
                  </a:schemeClr>
                </a:solidFill>
                <a:ea typeface="Calibri" panose="020F0502020204030204" pitchFamily="34" charset="0"/>
                <a:cs typeface="Calibri" panose="020F0502020204030204" pitchFamily="34" charset="0"/>
              </a:rPr>
              <a:t>τέλεια συμπληρωματικά </a:t>
            </a:r>
            <a:r>
              <a:rPr lang="el-GR" altLang="el-GR" sz="1600" dirty="0">
                <a:ea typeface="Calibri" panose="020F0502020204030204" pitchFamily="34" charset="0"/>
                <a:cs typeface="Calibri" panose="020F0502020204030204" pitchFamily="34" charset="0"/>
              </a:rPr>
              <a:t>όταν ένας καταναλωτής θέλει να καταναλώσει με την ίδια αναλογία, ανεξάρτητα της σχετικής τιμής τους. Στην περίπτωση αυτή οι καμπύλες αδιαφορίας παίρνουν τη μορφή ορθών γωνιών.  Αν κάποιος αγοράσει ένα αριστερό ηχείο θα αγοράσει και ένα δεξιό ηχείο. Ο λόγος είναι ότι ούτε ένα επιπλέον αριστερό  ηχείο  χωρίς ένα επιπλέον δεξί ηχείο, και αντιστρόφως, προσθέτουν κάτι στη συνολική χρησιμότητα. Έτσι </a:t>
            </a:r>
            <a:r>
              <a:rPr lang="el-GR" altLang="el-GR" sz="1600" b="1" dirty="0">
                <a:solidFill>
                  <a:srgbClr val="0000FF"/>
                </a:solidFill>
                <a:ea typeface="Calibri" panose="020F0502020204030204" pitchFamily="34" charset="0"/>
                <a:cs typeface="Calibri" panose="020F0502020204030204" pitchFamily="34" charset="0"/>
              </a:rPr>
              <a:t>ο οριακός λόγος υποκατάστασης </a:t>
            </a:r>
            <a:r>
              <a:rPr lang="el-GR" altLang="el-GR" sz="1600" dirty="0">
                <a:ea typeface="Calibri" panose="020F0502020204030204" pitchFamily="34" charset="0"/>
                <a:cs typeface="Calibri" panose="020F0502020204030204" pitchFamily="34" charset="0"/>
              </a:rPr>
              <a:t>είναι </a:t>
            </a:r>
            <a:r>
              <a:rPr lang="el-GR" altLang="el-GR" sz="1600" b="1" dirty="0">
                <a:solidFill>
                  <a:srgbClr val="0000FF"/>
                </a:solidFill>
                <a:ea typeface="Calibri" panose="020F0502020204030204" pitchFamily="34" charset="0"/>
                <a:cs typeface="Calibri" panose="020F0502020204030204" pitchFamily="34" charset="0"/>
              </a:rPr>
              <a:t>ακαθόριστος</a:t>
            </a:r>
            <a:r>
              <a:rPr lang="el-GR" altLang="el-GR" sz="1600" dirty="0">
                <a:solidFill>
                  <a:srgbClr val="0000FF"/>
                </a:solidFill>
                <a:ea typeface="Calibri" panose="020F0502020204030204" pitchFamily="34" charset="0"/>
                <a:cs typeface="Calibri" panose="020F0502020204030204" pitchFamily="34" charset="0"/>
              </a:rPr>
              <a:t> </a:t>
            </a:r>
            <a:r>
              <a:rPr lang="el-GR" altLang="el-GR" sz="1600" dirty="0">
                <a:ea typeface="Calibri" panose="020F0502020204030204" pitchFamily="34" charset="0"/>
                <a:cs typeface="Calibri" panose="020F0502020204030204" pitchFamily="34" charset="0"/>
              </a:rPr>
              <a:t>επειδή </a:t>
            </a:r>
            <a:r>
              <a:rPr lang="el-GR" altLang="el-GR" sz="1600" b="1" dirty="0">
                <a:solidFill>
                  <a:schemeClr val="accent2">
                    <a:lumMod val="75000"/>
                  </a:schemeClr>
                </a:solidFill>
                <a:ea typeface="Calibri" panose="020F0502020204030204" pitchFamily="34" charset="0"/>
                <a:cs typeface="Calibri" panose="020F0502020204030204" pitchFamily="34" charset="0"/>
              </a:rPr>
              <a:t>οι προτιμήσεις του καταναλωτή δεν επιτρέπουν οποιαδήποτε υποκατάσταση μεταξύ των προϊόντων. (άλλα τέλεια συμπληρωματικά προϊόντα είναι τα αυτοκίνητα και τα ελαστικά).</a:t>
            </a:r>
          </a:p>
        </p:txBody>
      </p:sp>
      <p:pic>
        <p:nvPicPr>
          <p:cNvPr id="4" name="Εικόνα 3" descr="καμπύλη αδιαφορίας τέλεια υπκατάστατων αγαθών"/>
          <p:cNvPicPr>
            <a:picLocks noChangeAspect="1"/>
          </p:cNvPicPr>
          <p:nvPr/>
        </p:nvPicPr>
        <p:blipFill>
          <a:blip r:embed="rId9"/>
          <a:stretch>
            <a:fillRect/>
          </a:stretch>
        </p:blipFill>
        <p:spPr>
          <a:xfrm>
            <a:off x="251520" y="3068960"/>
            <a:ext cx="3240360" cy="1855804"/>
          </a:xfrm>
          <a:prstGeom prst="rect">
            <a:avLst/>
          </a:prstGeom>
        </p:spPr>
      </p:pic>
      <p:pic>
        <p:nvPicPr>
          <p:cNvPr id="5" name="Εικόνα 4" descr="καμπύλη αδιαφορίας τέλεια συμπληρωματικών αγαθών"/>
          <p:cNvPicPr>
            <a:picLocks noChangeAspect="1"/>
          </p:cNvPicPr>
          <p:nvPr/>
        </p:nvPicPr>
        <p:blipFill>
          <a:blip r:embed="rId10"/>
          <a:stretch>
            <a:fillRect/>
          </a:stretch>
        </p:blipFill>
        <p:spPr>
          <a:xfrm>
            <a:off x="4917336" y="3068960"/>
            <a:ext cx="3456384" cy="1851485"/>
          </a:xfrm>
          <a:prstGeom prst="rect">
            <a:avLst/>
          </a:prstGeom>
        </p:spPr>
      </p:pic>
      <p:sp>
        <p:nvSpPr>
          <p:cNvPr id="6" name="Ορθογώνιο 5"/>
          <p:cNvSpPr/>
          <p:nvPr>
            <p:custDataLst>
              <p:tags r:id="rId6"/>
            </p:custDataLst>
          </p:nvPr>
        </p:nvSpPr>
        <p:spPr>
          <a:xfrm>
            <a:off x="89030" y="5073739"/>
            <a:ext cx="8280920" cy="1169551"/>
          </a:xfrm>
          <a:prstGeom prst="rect">
            <a:avLst/>
          </a:prstGeom>
        </p:spPr>
        <p:txBody>
          <a:bodyPr wrap="square">
            <a:spAutoFit/>
          </a:bodyPr>
          <a:lstStyle/>
          <a:p>
            <a:pPr marL="285750" indent="-285750">
              <a:buFont typeface="Wingdings" panose="05000000000000000000" pitchFamily="2" charset="2"/>
              <a:buChar char="q"/>
            </a:pPr>
            <a:r>
              <a:rPr lang="el-GR" sz="1400" dirty="0"/>
              <a:t>Δυο προϊόντα είναι </a:t>
            </a:r>
            <a:r>
              <a:rPr lang="el-GR" sz="1400" b="1" dirty="0">
                <a:solidFill>
                  <a:schemeClr val="accent2">
                    <a:lumMod val="50000"/>
                  </a:schemeClr>
                </a:solidFill>
              </a:rPr>
              <a:t>τέλεια υποκατάστατα </a:t>
            </a:r>
            <a:r>
              <a:rPr lang="el-GR" sz="1400" dirty="0"/>
              <a:t>εάν </a:t>
            </a:r>
            <a:r>
              <a:rPr lang="el-GR" sz="1400" b="1" dirty="0">
                <a:solidFill>
                  <a:srgbClr val="0000FF"/>
                </a:solidFill>
              </a:rPr>
              <a:t>ο οριακός λόγος υποκατάστασης του ενός προϊόντος από το άλλο είναι σταθερός</a:t>
            </a:r>
            <a:r>
              <a:rPr lang="el-GR" sz="1400" dirty="0">
                <a:solidFill>
                  <a:srgbClr val="0000FF"/>
                </a:solidFill>
              </a:rPr>
              <a:t>,</a:t>
            </a:r>
            <a:r>
              <a:rPr lang="el-GR" sz="1400" dirty="0"/>
              <a:t> ανεξάρτητα από την ποσότητα κατανάλωσης του ενός προϊόντος από το άλλο.  Έτσι ο καταναλωτής είναι πάντοτε  πρόθυμος να υποκαταστήσει την ίδια ποσότητα  ενός προϊόντος με μια μονάδα του άλλου προϊόντος.  Οι καμπύλες αδιαφορίας στην περίπτωση αυτή είναι ευθείες γραμμές και τα προϊόντα </a:t>
            </a:r>
            <a:r>
              <a:rPr lang="el-GR" sz="1400" b="1" dirty="0">
                <a:solidFill>
                  <a:srgbClr val="0000FF"/>
                </a:solidFill>
              </a:rPr>
              <a:t>τέλεια υποκατάστατα</a:t>
            </a:r>
            <a:r>
              <a:rPr lang="el-GR" sz="1400" b="1" dirty="0"/>
              <a:t>. </a:t>
            </a:r>
          </a:p>
        </p:txBody>
      </p:sp>
    </p:spTree>
    <p:custDataLst>
      <p:tags r:id="rId1"/>
    </p:custDataLst>
    <p:extLst>
      <p:ext uri="{BB962C8B-B14F-4D97-AF65-F5344CB8AC3E}">
        <p14:creationId xmlns:p14="http://schemas.microsoft.com/office/powerpoint/2010/main" val="8509487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a:t>Η </a:t>
            </a:r>
            <a:r>
              <a:rPr lang="el-GR" sz="2800" dirty="0" smtClean="0"/>
              <a:t>Καμπύλη Εισοδήματος - Καταναλώσεων</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
        <p:nvSpPr>
          <p:cNvPr id="10" name="Ορθογώνιο 9"/>
          <p:cNvSpPr/>
          <p:nvPr>
            <p:custDataLst>
              <p:tags r:id="rId5"/>
            </p:custDataLst>
          </p:nvPr>
        </p:nvSpPr>
        <p:spPr>
          <a:xfrm>
            <a:off x="174255" y="1165153"/>
            <a:ext cx="4572000" cy="4801314"/>
          </a:xfrm>
          <a:prstGeom prst="rect">
            <a:avLst/>
          </a:prstGeom>
        </p:spPr>
        <p:txBody>
          <a:bodyPr>
            <a:spAutoFit/>
          </a:bodyPr>
          <a:lstStyle/>
          <a:p>
            <a:pPr marL="285750" indent="-285750">
              <a:buFont typeface="Wingdings" panose="05000000000000000000" pitchFamily="2" charset="2"/>
              <a:buChar char="q"/>
            </a:pPr>
            <a:r>
              <a:rPr lang="el-GR" b="1" dirty="0">
                <a:solidFill>
                  <a:srgbClr val="0000FF"/>
                </a:solidFill>
              </a:rPr>
              <a:t>Η Καμπύλη εισοδήματος-καταναλώσεως </a:t>
            </a:r>
            <a:r>
              <a:rPr lang="el-GR" dirty="0"/>
              <a:t>(ω) είναι η γραμμή, ο γεωμετρικός τόπος, η οποία διέρχεται από τα σημεία στα οποία </a:t>
            </a:r>
            <a:r>
              <a:rPr lang="el-GR" u="sng" dirty="0">
                <a:solidFill>
                  <a:srgbClr val="C00000"/>
                </a:solidFill>
              </a:rPr>
              <a:t>ο καταναλωτής μεγιστοποιεί κάθε φορά το όφελος του σε διαδοχικές μεταβολές του εισοδήματος.</a:t>
            </a:r>
          </a:p>
          <a:p>
            <a:pPr marL="285750" indent="-285750">
              <a:buFont typeface="Wingdings" panose="05000000000000000000" pitchFamily="2" charset="2"/>
              <a:buChar char="q"/>
            </a:pPr>
            <a:r>
              <a:rPr lang="el-GR" dirty="0"/>
              <a:t>Μια άνοδος εισοδήματος μετατόπισε την εισοδηματική γραμμή από το ΑΒ στο ΓΔ, ενώ μια άλλη στο ΕΖ </a:t>
            </a:r>
            <a:r>
              <a:rPr lang="el-GR" dirty="0" err="1"/>
              <a:t>κ.ο.κ.</a:t>
            </a:r>
            <a:r>
              <a:rPr lang="el-GR" dirty="0"/>
              <a:t> Τα διαδοχικά σημεία στα οποία ο καταναλωτής μεγιστοποιεί κάθε φορά το όφελος του (σημείο επαφής της εισοδηματικής γραμμής  με την καμπύλη αδιαφορίας) είναι τα Κ,Λ,Μ,Ν, </a:t>
            </a:r>
            <a:r>
              <a:rPr lang="el-GR" dirty="0" err="1"/>
              <a:t>υπο</a:t>
            </a:r>
            <a:r>
              <a:rPr lang="el-GR" dirty="0"/>
              <a:t> την προϋπόθεση ότι οι τιμές των αγαθών είναι σταθερές.  </a:t>
            </a:r>
            <a:r>
              <a:rPr lang="el-GR" dirty="0" smtClean="0"/>
              <a:t>          </a:t>
            </a:r>
            <a:r>
              <a:rPr lang="el-GR" b="1" dirty="0" smtClean="0">
                <a:solidFill>
                  <a:srgbClr val="0000FF"/>
                </a:solidFill>
              </a:rPr>
              <a:t>Η </a:t>
            </a:r>
            <a:r>
              <a:rPr lang="el-GR" b="1" dirty="0">
                <a:solidFill>
                  <a:srgbClr val="0000FF"/>
                </a:solidFill>
              </a:rPr>
              <a:t>Καμπύλη εισοδήματος-καταναλώσεως είναι η </a:t>
            </a:r>
            <a:r>
              <a:rPr lang="el-GR" dirty="0"/>
              <a:t> </a:t>
            </a:r>
            <a:r>
              <a:rPr lang="el-GR" b="1" dirty="0">
                <a:solidFill>
                  <a:srgbClr val="C00000"/>
                </a:solidFill>
              </a:rPr>
              <a:t>(ω) </a:t>
            </a:r>
          </a:p>
        </p:txBody>
      </p:sp>
      <p:pic>
        <p:nvPicPr>
          <p:cNvPr id="11" name="Εικόνα 10" descr="καμπύλη εισοδήματος κατανάλωσης"/>
          <p:cNvPicPr>
            <a:picLocks noChangeAspect="1"/>
          </p:cNvPicPr>
          <p:nvPr/>
        </p:nvPicPr>
        <p:blipFill>
          <a:blip r:embed="rId8"/>
          <a:stretch>
            <a:fillRect/>
          </a:stretch>
        </p:blipFill>
        <p:spPr>
          <a:xfrm>
            <a:off x="4834038" y="1047060"/>
            <a:ext cx="3787748" cy="5191197"/>
          </a:xfrm>
          <a:prstGeom prst="rect">
            <a:avLst/>
          </a:prstGeom>
        </p:spPr>
      </p:pic>
    </p:spTree>
    <p:custDataLst>
      <p:tags r:id="rId1"/>
    </p:custDataLst>
    <p:extLst>
      <p:ext uri="{BB962C8B-B14F-4D97-AF65-F5344CB8AC3E}">
        <p14:creationId xmlns:p14="http://schemas.microsoft.com/office/powerpoint/2010/main" val="3214644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a:t>Καμπύλη </a:t>
            </a:r>
            <a:r>
              <a:rPr lang="en-US" sz="2800" dirty="0"/>
              <a:t>Engel</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
        <p:nvSpPr>
          <p:cNvPr id="10" name="Ορθογώνιο 9"/>
          <p:cNvSpPr/>
          <p:nvPr>
            <p:custDataLst>
              <p:tags r:id="rId5"/>
            </p:custDataLst>
          </p:nvPr>
        </p:nvSpPr>
        <p:spPr>
          <a:xfrm>
            <a:off x="174255" y="1165153"/>
            <a:ext cx="4469753" cy="4616648"/>
          </a:xfrm>
          <a:prstGeom prst="rect">
            <a:avLst/>
          </a:prstGeom>
        </p:spPr>
        <p:txBody>
          <a:bodyPr wrap="square">
            <a:spAutoFit/>
          </a:bodyPr>
          <a:lstStyle/>
          <a:p>
            <a:pPr marL="285750" indent="-285750">
              <a:buFont typeface="Wingdings" panose="05000000000000000000" pitchFamily="2" charset="2"/>
              <a:buChar char="q"/>
            </a:pPr>
            <a:r>
              <a:rPr lang="el-GR" sz="1400" b="1" u="sng" dirty="0">
                <a:solidFill>
                  <a:srgbClr val="0000FF"/>
                </a:solidFill>
              </a:rPr>
              <a:t>Εάν συσχετιστεί το εισόδημα με την ποσότητα του κάθε αγαθού, δημιουργούνται οι καμπύλες </a:t>
            </a:r>
            <a:r>
              <a:rPr lang="el-GR" sz="1400" b="1" u="sng" dirty="0" err="1">
                <a:solidFill>
                  <a:srgbClr val="0000FF"/>
                </a:solidFill>
              </a:rPr>
              <a:t>Engel</a:t>
            </a:r>
            <a:r>
              <a:rPr lang="el-GR" sz="1400" b="1" u="sng" dirty="0">
                <a:solidFill>
                  <a:srgbClr val="0000FF"/>
                </a:solidFill>
              </a:rPr>
              <a:t>.</a:t>
            </a:r>
          </a:p>
          <a:p>
            <a:pPr marL="285750" indent="-285750">
              <a:buFont typeface="Wingdings" panose="05000000000000000000" pitchFamily="2" charset="2"/>
              <a:buChar char="q"/>
            </a:pPr>
            <a:r>
              <a:rPr lang="el-GR" sz="1400" b="1" dirty="0"/>
              <a:t>ΝΟΜΟΣ ΤΟΥ  ENGEL:  </a:t>
            </a:r>
            <a:r>
              <a:rPr lang="el-GR" sz="1400" b="1" dirty="0">
                <a:solidFill>
                  <a:srgbClr val="C00000"/>
                </a:solidFill>
              </a:rPr>
              <a:t>Η εισοδηματική ελαστικότητα ζήτησης των τροφίμων μειώνεται αυξανομένου του εισοδήματος και είναι συνήθως μικρότερη της μονάδας.</a:t>
            </a:r>
          </a:p>
          <a:p>
            <a:pPr marL="285750" indent="-285750">
              <a:buFont typeface="Wingdings" panose="05000000000000000000" pitchFamily="2" charset="2"/>
              <a:buChar char="q"/>
            </a:pPr>
            <a:r>
              <a:rPr lang="el-GR" sz="1400" dirty="0"/>
              <a:t>Η εισοδηματική ελαστικότητα ζήτησης των  βιομηχανικών προϊόντων  είναι συνήθως μεγαλύτερη της μονάδας.</a:t>
            </a:r>
          </a:p>
          <a:p>
            <a:pPr marL="285750" indent="-285750">
              <a:buFont typeface="Wingdings" panose="05000000000000000000" pitchFamily="2" charset="2"/>
              <a:buChar char="q"/>
            </a:pPr>
            <a:r>
              <a:rPr lang="el-GR" sz="1400" dirty="0"/>
              <a:t>Όταν η καμπύλη </a:t>
            </a:r>
            <a:r>
              <a:rPr lang="el-GR" sz="1400" b="1" dirty="0" err="1">
                <a:solidFill>
                  <a:srgbClr val="C00000"/>
                </a:solidFill>
              </a:rPr>
              <a:t>Engel</a:t>
            </a:r>
            <a:r>
              <a:rPr lang="el-GR" sz="1400" b="1" dirty="0">
                <a:solidFill>
                  <a:srgbClr val="C00000"/>
                </a:solidFill>
              </a:rPr>
              <a:t> έχει θετική κλίση </a:t>
            </a:r>
            <a:r>
              <a:rPr lang="el-GR" sz="1400" dirty="0"/>
              <a:t>, το αγαθό είναι κανονικό. </a:t>
            </a:r>
            <a:r>
              <a:rPr lang="el-GR" sz="1400" b="1" dirty="0" err="1">
                <a:solidFill>
                  <a:srgbClr val="C00000"/>
                </a:solidFill>
              </a:rPr>
              <a:t>eY</a:t>
            </a:r>
            <a:r>
              <a:rPr lang="el-GR" sz="1400" b="1" dirty="0">
                <a:solidFill>
                  <a:srgbClr val="C00000"/>
                </a:solidFill>
              </a:rPr>
              <a:t> &gt;0</a:t>
            </a:r>
          </a:p>
          <a:p>
            <a:pPr marL="285750" indent="-285750">
              <a:buFont typeface="Wingdings" panose="05000000000000000000" pitchFamily="2" charset="2"/>
              <a:buChar char="q"/>
            </a:pPr>
            <a:r>
              <a:rPr lang="el-GR" sz="1400" dirty="0"/>
              <a:t>Αν καμπύλη </a:t>
            </a:r>
            <a:r>
              <a:rPr lang="el-GR" sz="1400" b="1" dirty="0" err="1">
                <a:solidFill>
                  <a:srgbClr val="C00000"/>
                </a:solidFill>
              </a:rPr>
              <a:t>Engel</a:t>
            </a:r>
            <a:r>
              <a:rPr lang="el-GR" sz="1400" b="1" dirty="0">
                <a:solidFill>
                  <a:srgbClr val="C00000"/>
                </a:solidFill>
              </a:rPr>
              <a:t> έχει αρνητική κλίση</a:t>
            </a:r>
            <a:r>
              <a:rPr lang="el-GR" sz="1400" dirty="0"/>
              <a:t>, το αγαθό είναι </a:t>
            </a:r>
            <a:r>
              <a:rPr lang="el-GR" sz="1400" dirty="0" smtClean="0"/>
              <a:t>κατώτερο </a:t>
            </a:r>
            <a:r>
              <a:rPr lang="el-GR" sz="1400" b="1" dirty="0" smtClean="0">
                <a:solidFill>
                  <a:srgbClr val="C00000"/>
                </a:solidFill>
              </a:rPr>
              <a:t>(</a:t>
            </a:r>
            <a:r>
              <a:rPr lang="el-GR" sz="1400" b="1" dirty="0" err="1">
                <a:solidFill>
                  <a:srgbClr val="C00000"/>
                </a:solidFill>
              </a:rPr>
              <a:t>ey</a:t>
            </a:r>
            <a:r>
              <a:rPr lang="el-GR" sz="1400" b="1" dirty="0">
                <a:solidFill>
                  <a:srgbClr val="C00000"/>
                </a:solidFill>
              </a:rPr>
              <a:t>&lt;0)</a:t>
            </a:r>
            <a:r>
              <a:rPr lang="el-GR" sz="1400" dirty="0"/>
              <a:t>.</a:t>
            </a:r>
          </a:p>
          <a:p>
            <a:pPr marL="285750" indent="-285750">
              <a:buFont typeface="Wingdings" panose="05000000000000000000" pitchFamily="2" charset="2"/>
              <a:buChar char="q"/>
            </a:pPr>
            <a:r>
              <a:rPr lang="el-GR" sz="1400" b="1" dirty="0">
                <a:solidFill>
                  <a:srgbClr val="C00000"/>
                </a:solidFill>
              </a:rPr>
              <a:t>Οι απόψεις του </a:t>
            </a:r>
            <a:r>
              <a:rPr lang="el-GR" sz="1400" b="1" dirty="0" err="1">
                <a:solidFill>
                  <a:srgbClr val="C00000"/>
                </a:solidFill>
              </a:rPr>
              <a:t>Engel</a:t>
            </a:r>
            <a:r>
              <a:rPr lang="el-GR" sz="1400" b="1" dirty="0">
                <a:solidFill>
                  <a:srgbClr val="C00000"/>
                </a:solidFill>
              </a:rPr>
              <a:t> επικεντρώθηκαν στην κατανάλωση τροφίμων και έτυχαν ευρύτατης αποδοχής </a:t>
            </a:r>
            <a:r>
              <a:rPr lang="el-GR" sz="1400" dirty="0"/>
              <a:t>. Έτσι, η εισοδηματική ελαστικότητα ζήτησης των τροφίμων μειώνεται αυξανομένου του εισοδήματος και είναι κατά κανόνα μικρότερη της μονάδας, ενώ αντίθετα είναι μεγαλύτερη της μονάδας η αντίστοιχη των βιομηχανικών προϊόντων. </a:t>
            </a:r>
          </a:p>
          <a:p>
            <a:pPr marL="285750" indent="-285750">
              <a:buFont typeface="Wingdings" panose="05000000000000000000" pitchFamily="2" charset="2"/>
              <a:buChar char="q"/>
            </a:pPr>
            <a:endParaRPr lang="el-GR" sz="1400" dirty="0"/>
          </a:p>
        </p:txBody>
      </p:sp>
      <p:pic>
        <p:nvPicPr>
          <p:cNvPr id="2" name="Εικόνα 1" descr="καμπύλη εντζελ για το αγαθό χι."/>
          <p:cNvPicPr>
            <a:picLocks noChangeAspect="1"/>
          </p:cNvPicPr>
          <p:nvPr/>
        </p:nvPicPr>
        <p:blipFill>
          <a:blip r:embed="rId8"/>
          <a:stretch>
            <a:fillRect/>
          </a:stretch>
        </p:blipFill>
        <p:spPr>
          <a:xfrm>
            <a:off x="4979911" y="1052736"/>
            <a:ext cx="3566469" cy="4346825"/>
          </a:xfrm>
          <a:prstGeom prst="rect">
            <a:avLst/>
          </a:prstGeom>
        </p:spPr>
      </p:pic>
    </p:spTree>
    <p:custDataLst>
      <p:tags r:id="rId1"/>
    </p:custDataLst>
    <p:extLst>
      <p:ext uri="{BB962C8B-B14F-4D97-AF65-F5344CB8AC3E}">
        <p14:creationId xmlns:p14="http://schemas.microsoft.com/office/powerpoint/2010/main" val="3940920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a:t>Η </a:t>
            </a:r>
            <a:r>
              <a:rPr lang="el-GR" sz="2800" dirty="0" smtClean="0"/>
              <a:t>Καμπύλη Τιμής – Καταναλώσεως  και </a:t>
            </a:r>
            <a:br>
              <a:rPr lang="el-GR" sz="2800" dirty="0" smtClean="0"/>
            </a:br>
            <a:r>
              <a:rPr lang="el-GR" sz="2800" dirty="0" smtClean="0"/>
              <a:t>η Καμπύλη Ζήτησης</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
        <p:nvSpPr>
          <p:cNvPr id="10" name="Ορθογώνιο 9"/>
          <p:cNvSpPr/>
          <p:nvPr>
            <p:custDataLst>
              <p:tags r:id="rId5"/>
            </p:custDataLst>
          </p:nvPr>
        </p:nvSpPr>
        <p:spPr>
          <a:xfrm>
            <a:off x="251520" y="1484784"/>
            <a:ext cx="4469753" cy="4185761"/>
          </a:xfrm>
          <a:prstGeom prst="rect">
            <a:avLst/>
          </a:prstGeom>
        </p:spPr>
        <p:txBody>
          <a:bodyPr wrap="square">
            <a:spAutoFit/>
          </a:bodyPr>
          <a:lstStyle/>
          <a:p>
            <a:pPr marL="285750" indent="-285750">
              <a:buFont typeface="Wingdings" panose="05000000000000000000" pitchFamily="2" charset="2"/>
              <a:buChar char="q"/>
            </a:pPr>
            <a:r>
              <a:rPr lang="el-GR" sz="1400" b="1" dirty="0">
                <a:solidFill>
                  <a:srgbClr val="0000FF"/>
                </a:solidFill>
              </a:rPr>
              <a:t>Η ΚΑΜΠΥΛΗ ΤΙΜΗΣ –ΚΑΤΑΝΑΛΩΣΕΩΣ</a:t>
            </a:r>
          </a:p>
          <a:p>
            <a:pPr marL="285750" indent="-285750">
              <a:buFont typeface="Wingdings" panose="05000000000000000000" pitchFamily="2" charset="2"/>
              <a:buChar char="q"/>
            </a:pPr>
            <a:r>
              <a:rPr lang="el-GR" sz="1400" b="1" dirty="0">
                <a:solidFill>
                  <a:srgbClr val="0000FF"/>
                </a:solidFill>
              </a:rPr>
              <a:t>Σε περίπτωση που το εισόδημα του καταναλωτή παραμένει σταθερό, αλλά μεταβάλλονται οι σχετικές τιμές των αγαθών Χ και Ψ, τότε η Γραμμή καταναλωτικών  Δυνατοτήτων  μετακινείται.</a:t>
            </a:r>
          </a:p>
          <a:p>
            <a:pPr marL="285750" indent="-285750">
              <a:buFont typeface="Wingdings" panose="05000000000000000000" pitchFamily="2" charset="2"/>
              <a:buChar char="q"/>
            </a:pPr>
            <a:r>
              <a:rPr lang="el-GR" sz="1400" b="1" dirty="0"/>
              <a:t>- Αν μειωθεί η τιμή του αγαθού Χ , χωρίς να μεταβληθεί το εισόδημα και η τιμή του αγαθού Ψ, τότε  ο καταναλωτής  μπορεί να αγοράσει μεγαλύτερες ποσότητες του Χ και η γραμμή εισοδήματος ή η καμπύλη καταναλωτικών δυνατοτήτων  μετακινείται από  ΑΒ στην ΑΓ κοκ.</a:t>
            </a:r>
          </a:p>
          <a:p>
            <a:pPr marL="285750" indent="-285750">
              <a:buFont typeface="Wingdings" panose="05000000000000000000" pitchFamily="2" charset="2"/>
              <a:buChar char="q"/>
            </a:pPr>
            <a:r>
              <a:rPr lang="el-GR" sz="1400" b="1" dirty="0"/>
              <a:t>- Τα σημεία Κ,Λ, Μ, Ν είναι τα σημεία ισορροπίας όπου η εισοδηματική γραμμή εφάπτεται των μεγαλύτερων δυνατών καμπυλών αδιαφορίας. </a:t>
            </a:r>
          </a:p>
          <a:p>
            <a:pPr marL="285750" indent="-285750">
              <a:buFont typeface="Wingdings" panose="05000000000000000000" pitchFamily="2" charset="2"/>
              <a:buChar char="q"/>
            </a:pPr>
            <a:r>
              <a:rPr lang="el-GR" sz="1400" b="1" dirty="0"/>
              <a:t>- Η </a:t>
            </a:r>
            <a:r>
              <a:rPr lang="el-GR" sz="1400" b="1" dirty="0">
                <a:solidFill>
                  <a:srgbClr val="0000FF"/>
                </a:solidFill>
              </a:rPr>
              <a:t>Ζ</a:t>
            </a:r>
            <a:r>
              <a:rPr lang="el-GR" sz="1400" b="1" dirty="0"/>
              <a:t> η οποία συνδέει τα σημεία ισορροπίας ονομάζεται </a:t>
            </a:r>
            <a:r>
              <a:rPr lang="el-GR" sz="1400" b="1" dirty="0">
                <a:solidFill>
                  <a:srgbClr val="0000FF"/>
                </a:solidFill>
              </a:rPr>
              <a:t>Η ΚΑΜΠΥΛΗ ΤΙΜΗΣ –ΚΑΤΑΝΑΛΩΣΕΩΣ </a:t>
            </a:r>
            <a:r>
              <a:rPr lang="el-GR" sz="1400" b="1" dirty="0">
                <a:solidFill>
                  <a:srgbClr val="C00000"/>
                </a:solidFill>
              </a:rPr>
              <a:t>(Είναι ο γεωμετρικός τόπος των σημείων όπου μεγιστοποιείται η απόλαυση  του καταναλωτή)</a:t>
            </a:r>
          </a:p>
          <a:p>
            <a:pPr marL="285750" indent="-285750">
              <a:buFont typeface="Wingdings" panose="05000000000000000000" pitchFamily="2" charset="2"/>
              <a:buChar char="q"/>
            </a:pPr>
            <a:endParaRPr lang="el-GR" sz="1400" dirty="0">
              <a:solidFill>
                <a:srgbClr val="C00000"/>
              </a:solidFill>
            </a:endParaRPr>
          </a:p>
        </p:txBody>
      </p:sp>
      <p:pic>
        <p:nvPicPr>
          <p:cNvPr id="3" name="Εικόνα 2" descr="καμπύλη τιμής κατανάλωσης."/>
          <p:cNvPicPr>
            <a:picLocks noChangeAspect="1"/>
          </p:cNvPicPr>
          <p:nvPr/>
        </p:nvPicPr>
        <p:blipFill>
          <a:blip r:embed="rId8"/>
          <a:stretch>
            <a:fillRect/>
          </a:stretch>
        </p:blipFill>
        <p:spPr>
          <a:xfrm>
            <a:off x="5220072" y="1254841"/>
            <a:ext cx="3556975" cy="5025661"/>
          </a:xfrm>
          <a:prstGeom prst="rect">
            <a:avLst/>
          </a:prstGeom>
        </p:spPr>
      </p:pic>
    </p:spTree>
    <p:custDataLst>
      <p:tags r:id="rId1"/>
    </p:custDataLst>
    <p:extLst>
      <p:ext uri="{BB962C8B-B14F-4D97-AF65-F5344CB8AC3E}">
        <p14:creationId xmlns:p14="http://schemas.microsoft.com/office/powerpoint/2010/main" val="1363706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ΣΥΝΟΨΗ</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
        <p:nvSpPr>
          <p:cNvPr id="2" name="Ορθογώνιο 1"/>
          <p:cNvSpPr/>
          <p:nvPr>
            <p:custDataLst>
              <p:tags r:id="rId5"/>
            </p:custDataLst>
          </p:nvPr>
        </p:nvSpPr>
        <p:spPr>
          <a:xfrm>
            <a:off x="220266" y="902757"/>
            <a:ext cx="4176464" cy="2308324"/>
          </a:xfrm>
          <a:prstGeom prst="rect">
            <a:avLst/>
          </a:prstGeom>
        </p:spPr>
        <p:txBody>
          <a:bodyPr wrap="square">
            <a:spAutoFit/>
          </a:bodyPr>
          <a:lstStyle/>
          <a:p>
            <a:pPr marL="285750" indent="-285750">
              <a:buFont typeface="Wingdings" panose="05000000000000000000" pitchFamily="2" charset="2"/>
              <a:buChar char="Ø"/>
            </a:pPr>
            <a:r>
              <a:rPr lang="el-GR" b="1" dirty="0">
                <a:solidFill>
                  <a:srgbClr val="0000FF"/>
                </a:solidFill>
              </a:rPr>
              <a:t>Η Καμπύλη εισοδήματος-καταναλώσεως (ω) </a:t>
            </a:r>
            <a:r>
              <a:rPr lang="el-GR" dirty="0"/>
              <a:t>είναι η γραμμή, ο γεωμετρικός τόπος, η οποία </a:t>
            </a:r>
            <a:r>
              <a:rPr lang="el-GR" dirty="0" smtClean="0"/>
              <a:t>διέρχεται </a:t>
            </a:r>
            <a:r>
              <a:rPr lang="el-GR" dirty="0"/>
              <a:t>από τα σημεία στα οποία ο καταναλωτής μεγιστοποιεί κάθε φορά το όφελος του σε διαδοχικές μεταβολές του εισοδήματος.</a:t>
            </a:r>
          </a:p>
          <a:p>
            <a:pPr marL="285750" indent="-285750">
              <a:buFont typeface="Wingdings" panose="05000000000000000000" pitchFamily="2" charset="2"/>
              <a:buChar char="Ø"/>
            </a:pPr>
            <a:endParaRPr lang="el-GR" dirty="0"/>
          </a:p>
        </p:txBody>
      </p:sp>
      <p:sp>
        <p:nvSpPr>
          <p:cNvPr id="4" name="Ορθογώνιο 3"/>
          <p:cNvSpPr/>
          <p:nvPr>
            <p:custDataLst>
              <p:tags r:id="rId6"/>
            </p:custDataLst>
          </p:nvPr>
        </p:nvSpPr>
        <p:spPr>
          <a:xfrm>
            <a:off x="4633664" y="902757"/>
            <a:ext cx="4572000" cy="2308324"/>
          </a:xfrm>
          <a:prstGeom prst="rect">
            <a:avLst/>
          </a:prstGeom>
        </p:spPr>
        <p:txBody>
          <a:bodyPr>
            <a:spAutoFit/>
          </a:bodyPr>
          <a:lstStyle/>
          <a:p>
            <a:pPr marL="285750" indent="-285750">
              <a:buFont typeface="Wingdings" panose="05000000000000000000" pitchFamily="2" charset="2"/>
              <a:buChar char="Ø"/>
            </a:pPr>
            <a:r>
              <a:rPr lang="el-GR" b="1" dirty="0">
                <a:solidFill>
                  <a:srgbClr val="0000FF"/>
                </a:solidFill>
              </a:rPr>
              <a:t>Η ΚΑΜΠΥΛΗ ΤΙΜΗΣ –ΚΑΤΑΝΑΛΩΣΕΩΣ</a:t>
            </a:r>
          </a:p>
          <a:p>
            <a:pPr marL="285750" indent="-285750">
              <a:buFont typeface="Wingdings" panose="05000000000000000000" pitchFamily="2" charset="2"/>
              <a:buChar char="Ø"/>
            </a:pPr>
            <a:r>
              <a:rPr lang="el-GR" dirty="0"/>
              <a:t>Σε περίπτωση που το εισόδημα του καταναλωτή παραμένει σταθερό, αλλά μεταβάλλονται οι σχετικές τιμές των αγαθών Χ και Ψ, τότε η Γραμμή καταναλωτικών  Δυνατοτήτων  μετακινείται.</a:t>
            </a:r>
          </a:p>
          <a:p>
            <a:pPr marL="285750" indent="-285750">
              <a:buFont typeface="Wingdings" panose="05000000000000000000" pitchFamily="2" charset="2"/>
              <a:buChar char="Ø"/>
            </a:pPr>
            <a:endParaRPr lang="el-GR" dirty="0"/>
          </a:p>
        </p:txBody>
      </p:sp>
      <p:pic>
        <p:nvPicPr>
          <p:cNvPr id="5" name="Εικόνα 4" descr="καμπύλη εισοδήματος κατανάλωσης"/>
          <p:cNvPicPr>
            <a:picLocks noChangeAspect="1"/>
          </p:cNvPicPr>
          <p:nvPr/>
        </p:nvPicPr>
        <p:blipFill>
          <a:blip r:embed="rId9"/>
          <a:stretch>
            <a:fillRect/>
          </a:stretch>
        </p:blipFill>
        <p:spPr>
          <a:xfrm>
            <a:off x="220266" y="2852936"/>
            <a:ext cx="3499392" cy="3379471"/>
          </a:xfrm>
          <a:prstGeom prst="rect">
            <a:avLst/>
          </a:prstGeom>
        </p:spPr>
      </p:pic>
      <p:pic>
        <p:nvPicPr>
          <p:cNvPr id="6" name="Εικόνα 5" descr="καμπύλη τιμής καταναλώσεως"/>
          <p:cNvPicPr>
            <a:picLocks noChangeAspect="1"/>
          </p:cNvPicPr>
          <p:nvPr/>
        </p:nvPicPr>
        <p:blipFill>
          <a:blip r:embed="rId10"/>
          <a:stretch>
            <a:fillRect/>
          </a:stretch>
        </p:blipFill>
        <p:spPr>
          <a:xfrm>
            <a:off x="4581446" y="2646534"/>
            <a:ext cx="3689196" cy="3689339"/>
          </a:xfrm>
          <a:prstGeom prst="rect">
            <a:avLst/>
          </a:prstGeom>
        </p:spPr>
      </p:pic>
    </p:spTree>
    <p:custDataLst>
      <p:tags r:id="rId1"/>
    </p:custDataLst>
    <p:extLst>
      <p:ext uri="{BB962C8B-B14F-4D97-AF65-F5344CB8AC3E}">
        <p14:creationId xmlns:p14="http://schemas.microsoft.com/office/powerpoint/2010/main" val="41253962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Αποτελέσματα Υποκαταστάσεως και Εισοδήματος (1)</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pic>
        <p:nvPicPr>
          <p:cNvPr id="3" name="Εικόνα 2" descr="καμπύλη ζήτησης αγαθού χι."/>
          <p:cNvPicPr>
            <a:picLocks noChangeAspect="1"/>
          </p:cNvPicPr>
          <p:nvPr/>
        </p:nvPicPr>
        <p:blipFill>
          <a:blip r:embed="rId8"/>
          <a:stretch>
            <a:fillRect/>
          </a:stretch>
        </p:blipFill>
        <p:spPr>
          <a:xfrm>
            <a:off x="5364088" y="1556792"/>
            <a:ext cx="3527797" cy="3023508"/>
          </a:xfrm>
          <a:prstGeom prst="rect">
            <a:avLst/>
          </a:prstGeom>
        </p:spPr>
      </p:pic>
      <p:sp>
        <p:nvSpPr>
          <p:cNvPr id="7" name="Ορθογώνιο 6"/>
          <p:cNvSpPr/>
          <p:nvPr>
            <p:custDataLst>
              <p:tags r:id="rId5"/>
            </p:custDataLst>
          </p:nvPr>
        </p:nvSpPr>
        <p:spPr>
          <a:xfrm>
            <a:off x="179512" y="1412776"/>
            <a:ext cx="4824536" cy="3693319"/>
          </a:xfrm>
          <a:prstGeom prst="rect">
            <a:avLst/>
          </a:prstGeom>
        </p:spPr>
        <p:txBody>
          <a:bodyPr wrap="square">
            <a:spAutoFit/>
          </a:bodyPr>
          <a:lstStyle/>
          <a:p>
            <a:pPr marL="285750" indent="-285750">
              <a:buFont typeface="Arial" panose="020B0604020202020204" pitchFamily="34" charset="0"/>
              <a:buChar char="•"/>
            </a:pPr>
            <a:r>
              <a:rPr lang="el-GR" dirty="0"/>
              <a:t>Όπως από την καμπύλη Εισοδήματος- κατανάλωσης εξήχθη η καμπύλη </a:t>
            </a:r>
            <a:r>
              <a:rPr lang="el-GR" dirty="0" err="1"/>
              <a:t>Engel</a:t>
            </a:r>
            <a:r>
              <a:rPr lang="el-GR" dirty="0"/>
              <a:t> έτσι και </a:t>
            </a:r>
            <a:r>
              <a:rPr lang="el-GR" b="1" dirty="0">
                <a:solidFill>
                  <a:srgbClr val="0000FF"/>
                </a:solidFill>
              </a:rPr>
              <a:t>από την καμπύλη Τιμής κατανάλωσης εξάγεται η καμπύλη ζήτησης  για ένα αγαθό Χ</a:t>
            </a:r>
            <a:r>
              <a:rPr lang="el-GR" dirty="0"/>
              <a:t>, αν συσχετισθούν οι ποσότητες του αγαθού που είναι διατεθειμένος να πληρώσει ο καταναλωτής με τις διάφορες τιμές που έχει το αγαθό. </a:t>
            </a:r>
            <a:endParaRPr lang="el-GR" dirty="0" smtClean="0"/>
          </a:p>
          <a:p>
            <a:endParaRPr lang="el-GR" dirty="0"/>
          </a:p>
          <a:p>
            <a:pPr marL="285750" indent="-285750">
              <a:buFont typeface="Arial" panose="020B0604020202020204" pitchFamily="34" charset="0"/>
              <a:buChar char="•"/>
            </a:pPr>
            <a:r>
              <a:rPr lang="el-GR" dirty="0"/>
              <a:t>Αν το εισόδημα και η τιμή του αγαθού παραμένουν σταθερά, τότε δημιουργείται η καμπύλη ζήτησης του αγαθού Χ. </a:t>
            </a:r>
          </a:p>
          <a:p>
            <a:pPr marL="285750" indent="-285750">
              <a:buFont typeface="Arial" panose="020B0604020202020204" pitchFamily="34" charset="0"/>
              <a:buChar char="•"/>
            </a:pPr>
            <a:endParaRPr lang="el-GR" dirty="0"/>
          </a:p>
        </p:txBody>
      </p:sp>
    </p:spTree>
    <p:custDataLst>
      <p:tags r:id="rId1"/>
    </p:custDataLst>
    <p:extLst>
      <p:ext uri="{BB962C8B-B14F-4D97-AF65-F5344CB8AC3E}">
        <p14:creationId xmlns:p14="http://schemas.microsoft.com/office/powerpoint/2010/main" val="9249541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319935"/>
            <a:ext cx="8229600" cy="940966"/>
          </a:xfrm>
        </p:spPr>
        <p:txBody>
          <a:bodyPr>
            <a:noAutofit/>
          </a:bodyPr>
          <a:lstStyle/>
          <a:p>
            <a:r>
              <a:rPr lang="el-GR" sz="2800" dirty="0" smtClean="0"/>
              <a:t>Αποτελέσματα Υποκαταστάσεως και Εισοδήματος (2)</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
        <p:nvSpPr>
          <p:cNvPr id="7" name="Ορθογώνιο 6"/>
          <p:cNvSpPr/>
          <p:nvPr>
            <p:custDataLst>
              <p:tags r:id="rId5"/>
            </p:custDataLst>
          </p:nvPr>
        </p:nvSpPr>
        <p:spPr>
          <a:xfrm>
            <a:off x="304875" y="1337673"/>
            <a:ext cx="4824536" cy="5016758"/>
          </a:xfrm>
          <a:prstGeom prst="rect">
            <a:avLst/>
          </a:prstGeom>
        </p:spPr>
        <p:txBody>
          <a:bodyPr wrap="square">
            <a:spAutoFit/>
          </a:bodyPr>
          <a:lstStyle/>
          <a:p>
            <a:r>
              <a:rPr lang="el-GR" sz="1600" b="1" dirty="0" smtClean="0"/>
              <a:t>Ο </a:t>
            </a:r>
            <a:r>
              <a:rPr lang="el-GR" sz="1600" b="1" dirty="0" err="1"/>
              <a:t>Hicks</a:t>
            </a:r>
            <a:r>
              <a:rPr lang="el-GR" sz="1600" b="1" dirty="0"/>
              <a:t>  προσπαθεί να εξηγήσει τις επιπτώσεις των μεταβολών της τιμής. </a:t>
            </a:r>
            <a:endParaRPr lang="el-GR" sz="1600" b="1" dirty="0" smtClean="0"/>
          </a:p>
          <a:p>
            <a:endParaRPr lang="el-GR" sz="1600" b="1" dirty="0"/>
          </a:p>
          <a:p>
            <a:pPr marL="285750" indent="-285750">
              <a:buFont typeface="Arial" panose="020B0604020202020204" pitchFamily="34" charset="0"/>
              <a:buChar char="•"/>
            </a:pPr>
            <a:r>
              <a:rPr lang="el-GR" sz="1600" dirty="0"/>
              <a:t>Όταν η τιμή ενός αγαθού μειώνεται, ο καταναλωτής, συνήθως υποκαθιστά με το αγαθό αυτό άλλα (με σταθερές τις τιμές τους) αγαθά.</a:t>
            </a:r>
          </a:p>
          <a:p>
            <a:pPr marL="285750" indent="-285750">
              <a:buFont typeface="Arial" panose="020B0604020202020204" pitchFamily="34" charset="0"/>
              <a:buChar char="•"/>
            </a:pPr>
            <a:r>
              <a:rPr lang="el-GR" sz="1600" b="1" dirty="0"/>
              <a:t>Μείωση της τιμής ενός αγαθού συνεπάγεται, κατά κανόνα, αύξηση της ζητούμενης ποσότητας </a:t>
            </a:r>
            <a:r>
              <a:rPr lang="el-GR" sz="1600" dirty="0"/>
              <a:t>(Αυτό είναι το  </a:t>
            </a:r>
            <a:r>
              <a:rPr lang="el-GR" sz="1600" b="1" dirty="0">
                <a:solidFill>
                  <a:srgbClr val="0000FF"/>
                </a:solidFill>
              </a:rPr>
              <a:t>Αποτέλεσμα υποκαταστάσεως- </a:t>
            </a:r>
            <a:r>
              <a:rPr lang="el-GR" sz="1600" b="1" dirty="0" err="1">
                <a:solidFill>
                  <a:srgbClr val="0000FF"/>
                </a:solidFill>
              </a:rPr>
              <a:t>Substitution</a:t>
            </a:r>
            <a:r>
              <a:rPr lang="el-GR" sz="1600" b="1" dirty="0">
                <a:solidFill>
                  <a:srgbClr val="0000FF"/>
                </a:solidFill>
              </a:rPr>
              <a:t> </a:t>
            </a:r>
            <a:r>
              <a:rPr lang="el-GR" sz="1600" b="1" dirty="0" err="1">
                <a:solidFill>
                  <a:srgbClr val="0000FF"/>
                </a:solidFill>
              </a:rPr>
              <a:t>effect</a:t>
            </a:r>
            <a:r>
              <a:rPr lang="el-GR" sz="1600" dirty="0" smtClean="0"/>
              <a:t>).</a:t>
            </a:r>
          </a:p>
          <a:p>
            <a:endParaRPr lang="el-GR" sz="1600" dirty="0"/>
          </a:p>
          <a:p>
            <a:r>
              <a:rPr lang="el-GR" sz="1600" dirty="0" smtClean="0"/>
              <a:t>Λόγω </a:t>
            </a:r>
            <a:r>
              <a:rPr lang="el-GR" sz="1600" dirty="0"/>
              <a:t>της μείωσης της τιμής του αγαθού, αυξάνεται το πραγματικό εισόδημα, οπότε ο καταναλωτής έχει τη δυνατότητα να αγοράσει περισσότερες ποσότητες.</a:t>
            </a:r>
          </a:p>
          <a:p>
            <a:r>
              <a:rPr lang="el-GR" sz="1600" dirty="0" smtClean="0"/>
              <a:t>Αν </a:t>
            </a:r>
            <a:r>
              <a:rPr lang="el-GR" sz="1600" dirty="0"/>
              <a:t>το αγαθό είναι </a:t>
            </a:r>
            <a:r>
              <a:rPr lang="el-GR" sz="1600" b="1" dirty="0"/>
              <a:t>ΚΑΝΟΝΙΚΟ</a:t>
            </a:r>
            <a:r>
              <a:rPr lang="el-GR" sz="1600" dirty="0"/>
              <a:t> είναι πιθανόν να αγοραστούν μεγαλύτερες ποσότητες. </a:t>
            </a:r>
          </a:p>
          <a:p>
            <a:r>
              <a:rPr lang="el-GR" sz="1600" dirty="0" smtClean="0"/>
              <a:t>Αν </a:t>
            </a:r>
            <a:r>
              <a:rPr lang="el-GR" sz="1600" dirty="0"/>
              <a:t>είναι </a:t>
            </a:r>
            <a:r>
              <a:rPr lang="el-GR" sz="1600" b="1" dirty="0"/>
              <a:t>ΚΑΤΩΤΕΡΟ  ΑΓΑΘΟ </a:t>
            </a:r>
            <a:r>
              <a:rPr lang="el-GR" sz="1600" dirty="0"/>
              <a:t>στρέφεται στην κατανάλωση κάποιου άλλου. (</a:t>
            </a:r>
            <a:r>
              <a:rPr lang="el-GR" sz="1600" b="1" dirty="0"/>
              <a:t>Αυτό είναι το </a:t>
            </a:r>
            <a:r>
              <a:rPr lang="el-GR" sz="1600" b="1" dirty="0">
                <a:solidFill>
                  <a:srgbClr val="0000FF"/>
                </a:solidFill>
              </a:rPr>
              <a:t>Αποτέλεσμα εισοδήματος-</a:t>
            </a:r>
            <a:r>
              <a:rPr lang="el-GR" sz="1600" b="1" dirty="0" err="1">
                <a:solidFill>
                  <a:srgbClr val="0000FF"/>
                </a:solidFill>
              </a:rPr>
              <a:t>income</a:t>
            </a:r>
            <a:r>
              <a:rPr lang="el-GR" sz="1600" b="1" dirty="0">
                <a:solidFill>
                  <a:srgbClr val="0000FF"/>
                </a:solidFill>
              </a:rPr>
              <a:t> </a:t>
            </a:r>
            <a:r>
              <a:rPr lang="el-GR" sz="1600" b="1" dirty="0" err="1">
                <a:solidFill>
                  <a:srgbClr val="0000FF"/>
                </a:solidFill>
              </a:rPr>
              <a:t>effect</a:t>
            </a:r>
            <a:r>
              <a:rPr lang="el-GR" sz="1600" dirty="0"/>
              <a:t>)</a:t>
            </a:r>
          </a:p>
          <a:p>
            <a:pPr marL="285750" indent="-285750">
              <a:buFont typeface="Arial" panose="020B0604020202020204" pitchFamily="34" charset="0"/>
              <a:buChar char="•"/>
            </a:pPr>
            <a:endParaRPr lang="el-GR" sz="1600" dirty="0"/>
          </a:p>
        </p:txBody>
      </p:sp>
      <p:pic>
        <p:nvPicPr>
          <p:cNvPr id="2" name="Εικόνα 1" descr="καμπύλη αποτελέσματος υπκαταστάσεως και εισοδήματος."/>
          <p:cNvPicPr>
            <a:picLocks noChangeAspect="1"/>
          </p:cNvPicPr>
          <p:nvPr/>
        </p:nvPicPr>
        <p:blipFill>
          <a:blip r:embed="rId8"/>
          <a:stretch>
            <a:fillRect/>
          </a:stretch>
        </p:blipFill>
        <p:spPr>
          <a:xfrm>
            <a:off x="5148064" y="1337673"/>
            <a:ext cx="3853006" cy="4645555"/>
          </a:xfrm>
          <a:prstGeom prst="rect">
            <a:avLst/>
          </a:prstGeom>
        </p:spPr>
      </p:pic>
    </p:spTree>
    <p:custDataLst>
      <p:tags r:id="rId1"/>
    </p:custDataLst>
    <p:extLst>
      <p:ext uri="{BB962C8B-B14F-4D97-AF65-F5344CB8AC3E}">
        <p14:creationId xmlns:p14="http://schemas.microsoft.com/office/powerpoint/2010/main" val="29943558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69776" y="0"/>
            <a:ext cx="8229600" cy="940966"/>
          </a:xfrm>
        </p:spPr>
        <p:txBody>
          <a:bodyPr>
            <a:noAutofit/>
          </a:bodyPr>
          <a:lstStyle/>
          <a:p>
            <a:r>
              <a:rPr lang="el-GR" sz="2800" dirty="0" smtClean="0"/>
              <a:t>Αποτελέσματα Υποκαταστάσεως και Εισοδήματος (3)</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
        <p:nvSpPr>
          <p:cNvPr id="7" name="Ορθογώνιο 6"/>
          <p:cNvSpPr/>
          <p:nvPr>
            <p:custDataLst>
              <p:tags r:id="rId5"/>
            </p:custDataLst>
          </p:nvPr>
        </p:nvSpPr>
        <p:spPr>
          <a:xfrm>
            <a:off x="107504" y="807273"/>
            <a:ext cx="5256584" cy="5447645"/>
          </a:xfrm>
          <a:prstGeom prst="rect">
            <a:avLst/>
          </a:prstGeom>
        </p:spPr>
        <p:txBody>
          <a:bodyPr wrap="square">
            <a:spAutoFit/>
          </a:bodyPr>
          <a:lstStyle/>
          <a:p>
            <a:pPr marL="171450" indent="-171450">
              <a:spcBef>
                <a:spcPts val="600"/>
              </a:spcBef>
              <a:spcAft>
                <a:spcPts val="600"/>
              </a:spcAft>
              <a:buFont typeface="Arial" panose="020B0604020202020204" pitchFamily="34" charset="0"/>
              <a:buChar char="•"/>
            </a:pPr>
            <a:r>
              <a:rPr lang="el-GR" altLang="el-GR" sz="1400" u="sng" dirty="0"/>
              <a:t>Σημείο ισορροπίας: Κ- </a:t>
            </a:r>
            <a:r>
              <a:rPr lang="el-GR" altLang="el-GR" sz="1400" dirty="0"/>
              <a:t>Είναι το σημείο επαφής της γραμμής εισοδήματος ΑΒ και της μεγαλύτερης δυνατής καμπύλης Αδιαφορίας 1.</a:t>
            </a:r>
          </a:p>
          <a:p>
            <a:pPr>
              <a:spcBef>
                <a:spcPts val="600"/>
              </a:spcBef>
              <a:spcAft>
                <a:spcPts val="600"/>
              </a:spcAft>
            </a:pPr>
            <a:r>
              <a:rPr lang="el-GR" altLang="el-GR" sz="1400" dirty="0" smtClean="0"/>
              <a:t>	</a:t>
            </a:r>
            <a:r>
              <a:rPr lang="el-GR" altLang="el-GR" sz="1400" b="1" dirty="0" smtClean="0"/>
              <a:t>Η </a:t>
            </a:r>
            <a:r>
              <a:rPr lang="el-GR" altLang="el-GR" sz="1400" b="1" dirty="0"/>
              <a:t>μείωση της τιμής μετακινεί την ΑΒ στη θέση ΑΓ.</a:t>
            </a:r>
          </a:p>
          <a:p>
            <a:pPr marL="171450" indent="-171450">
              <a:spcBef>
                <a:spcPct val="0"/>
              </a:spcBef>
              <a:buFont typeface="Arial" panose="020B0604020202020204" pitchFamily="34" charset="0"/>
              <a:buChar char="•"/>
            </a:pPr>
            <a:r>
              <a:rPr lang="el-GR" altLang="el-GR" sz="1400" dirty="0"/>
              <a:t>Ο καταναλωτής ισορροπεί αρχικά στο   σημείο Ν και οι ποσότητες που αγοράζονται είναι </a:t>
            </a:r>
            <a:r>
              <a:rPr lang="en-US" altLang="el-GR" sz="1400" dirty="0"/>
              <a:t>X</a:t>
            </a:r>
            <a:r>
              <a:rPr lang="en-US" altLang="el-GR" sz="1400" baseline="-25000" dirty="0"/>
              <a:t>2</a:t>
            </a:r>
            <a:r>
              <a:rPr lang="el-GR" altLang="el-GR" sz="1400" baseline="-25000" dirty="0"/>
              <a:t>  </a:t>
            </a:r>
            <a:r>
              <a:rPr lang="el-GR" altLang="el-GR" sz="1400" dirty="0"/>
              <a:t>ενώ πριν τη μείωση ήταν </a:t>
            </a:r>
            <a:r>
              <a:rPr lang="en-US" altLang="el-GR" sz="1400" dirty="0"/>
              <a:t>X</a:t>
            </a:r>
            <a:r>
              <a:rPr lang="el-GR" altLang="el-GR" sz="1400" baseline="-25000" dirty="0"/>
              <a:t>1 </a:t>
            </a:r>
            <a:r>
              <a:rPr lang="el-GR" altLang="el-GR" sz="1400" dirty="0"/>
              <a:t>(Η αύξηση των ποσοτήτων από </a:t>
            </a:r>
            <a:r>
              <a:rPr lang="en-US" altLang="el-GR" sz="1400" dirty="0"/>
              <a:t>X</a:t>
            </a:r>
            <a:r>
              <a:rPr lang="el-GR" altLang="el-GR" sz="1400" baseline="-25000" dirty="0"/>
              <a:t>1</a:t>
            </a:r>
            <a:r>
              <a:rPr lang="el-GR" altLang="el-GR" sz="1400" dirty="0"/>
              <a:t>  σε </a:t>
            </a:r>
            <a:r>
              <a:rPr lang="en-US" altLang="el-GR" sz="1400" dirty="0"/>
              <a:t>X</a:t>
            </a:r>
            <a:r>
              <a:rPr lang="en-US" altLang="el-GR" sz="1400" baseline="-25000" dirty="0"/>
              <a:t>2 </a:t>
            </a:r>
            <a:r>
              <a:rPr lang="el-GR" altLang="el-GR" sz="1400" dirty="0"/>
              <a:t>είναι </a:t>
            </a:r>
            <a:r>
              <a:rPr lang="el-GR" altLang="el-GR" sz="1400" b="1" i="1" dirty="0">
                <a:solidFill>
                  <a:srgbClr val="FF0000"/>
                </a:solidFill>
              </a:rPr>
              <a:t>Αποτέλεσμα υποκαταστάσεως- </a:t>
            </a:r>
            <a:r>
              <a:rPr lang="en-US" altLang="el-GR" sz="1400" b="1" i="1" dirty="0">
                <a:solidFill>
                  <a:srgbClr val="FF0000"/>
                </a:solidFill>
              </a:rPr>
              <a:t>Substitution effect</a:t>
            </a:r>
            <a:r>
              <a:rPr lang="el-GR" altLang="el-GR" sz="1400" b="1" i="1" dirty="0">
                <a:solidFill>
                  <a:srgbClr val="FF0000"/>
                </a:solidFill>
              </a:rPr>
              <a:t>. </a:t>
            </a:r>
            <a:r>
              <a:rPr lang="el-GR" altLang="el-GR" sz="1400" b="1" i="1" dirty="0">
                <a:hlinkClick r:id="rId8" action="ppaction://hlinkpres?slideindex=78&amp;slidetitle=Διαφάνεια 78"/>
              </a:rPr>
              <a:t>Μείωση της τιμής του αγαθού</a:t>
            </a:r>
            <a:r>
              <a:rPr lang="el-GR" altLang="el-GR" sz="1400" b="1" i="1" dirty="0"/>
              <a:t> </a:t>
            </a:r>
            <a:r>
              <a:rPr lang="el-GR" altLang="el-GR" sz="1400" i="1" dirty="0"/>
              <a:t>Χ αύξησε την κατανάλωση του</a:t>
            </a:r>
            <a:r>
              <a:rPr lang="en-US" altLang="el-GR" sz="1400" i="1" dirty="0"/>
              <a:t>).</a:t>
            </a:r>
            <a:r>
              <a:rPr lang="el-GR" altLang="el-GR" sz="1400" i="1" dirty="0"/>
              <a:t> </a:t>
            </a:r>
            <a:r>
              <a:rPr lang="el-GR" altLang="el-GR" sz="1400" dirty="0">
                <a:ea typeface="Calibri" panose="020F0502020204030204" pitchFamily="34" charset="0"/>
                <a:cs typeface="Calibri" panose="020F0502020204030204" pitchFamily="34" charset="0"/>
              </a:rPr>
              <a:t>Υποκαθίστανται ποσότητες του Ψ από τις ποσότητες του Χ   </a:t>
            </a:r>
            <a:r>
              <a:rPr lang="el-GR" altLang="el-GR" sz="1400" dirty="0"/>
              <a:t>(Χ</a:t>
            </a:r>
            <a:r>
              <a:rPr lang="el-GR" altLang="el-GR" sz="1400" baseline="-25000" dirty="0"/>
              <a:t>1</a:t>
            </a:r>
            <a:r>
              <a:rPr lang="el-GR" altLang="el-GR" sz="1400" dirty="0"/>
              <a:t>-Χ</a:t>
            </a:r>
            <a:r>
              <a:rPr lang="el-GR" altLang="el-GR" sz="1400" baseline="-25000" dirty="0"/>
              <a:t>2</a:t>
            </a:r>
            <a:r>
              <a:rPr lang="el-GR" altLang="el-GR" sz="1400" dirty="0"/>
              <a:t>).</a:t>
            </a:r>
          </a:p>
          <a:p>
            <a:pPr marL="171450" indent="-171450">
              <a:spcBef>
                <a:spcPct val="0"/>
              </a:spcBef>
              <a:buFont typeface="Arial" panose="020B0604020202020204" pitchFamily="34" charset="0"/>
              <a:buChar char="•"/>
            </a:pPr>
            <a:r>
              <a:rPr lang="el-GR" altLang="el-GR" sz="1400" i="1" dirty="0"/>
              <a:t>Το σημείο Ν ευρίσκεται έπειτα από μια νοητή μετατόπιση της γραμμής ΑΓ παράλληλα ώστε να εφάπτεται της καμπύλης αδιαφορίας 1) </a:t>
            </a:r>
            <a:endParaRPr lang="el-GR" altLang="el-GR" sz="1400" dirty="0"/>
          </a:p>
          <a:p>
            <a:pPr marL="171450" indent="-171450">
              <a:spcBef>
                <a:spcPts val="600"/>
              </a:spcBef>
              <a:spcAft>
                <a:spcPts val="600"/>
              </a:spcAft>
              <a:buFont typeface="Arial" panose="020B0604020202020204" pitchFamily="34" charset="0"/>
              <a:buChar char="•"/>
            </a:pPr>
            <a:r>
              <a:rPr lang="el-GR" altLang="el-GR" sz="1400" dirty="0"/>
              <a:t>Το νέο σημείο ισορροπίας είναι το Λ, σημείο επαφής της Γραμμής του εισοδήματος με ΑΓ με τη μεγαλύτερη δυνατή καμπύλη Αδιαφορίας 2. Η αύξηση της ποσότητας από</a:t>
            </a:r>
            <a:r>
              <a:rPr lang="en-US" altLang="el-GR" sz="1400" dirty="0"/>
              <a:t> X</a:t>
            </a:r>
            <a:r>
              <a:rPr lang="en-US" altLang="el-GR" sz="1400" baseline="-25000" dirty="0"/>
              <a:t>2</a:t>
            </a:r>
            <a:r>
              <a:rPr lang="el-GR" altLang="el-GR" sz="1400" baseline="-25000" dirty="0"/>
              <a:t> </a:t>
            </a:r>
            <a:r>
              <a:rPr lang="el-GR" altLang="el-GR" sz="1400" dirty="0"/>
              <a:t> σε </a:t>
            </a:r>
            <a:r>
              <a:rPr lang="en-US" altLang="el-GR" sz="1400" dirty="0"/>
              <a:t>X</a:t>
            </a:r>
            <a:r>
              <a:rPr lang="el-GR" altLang="el-GR" sz="1400" baseline="-25000" dirty="0"/>
              <a:t>3 </a:t>
            </a:r>
            <a:r>
              <a:rPr lang="el-GR" altLang="el-GR" sz="1400" dirty="0"/>
              <a:t> είναι </a:t>
            </a:r>
            <a:r>
              <a:rPr lang="el-GR" altLang="el-GR" sz="1400" b="1" i="1" dirty="0">
                <a:solidFill>
                  <a:srgbClr val="FF0000"/>
                </a:solidFill>
              </a:rPr>
              <a:t>Αποτέλεσμα εισοδήματος-</a:t>
            </a:r>
            <a:r>
              <a:rPr lang="en-US" altLang="el-GR" sz="1400" b="1" i="1" dirty="0">
                <a:solidFill>
                  <a:srgbClr val="FF0000"/>
                </a:solidFill>
              </a:rPr>
              <a:t>income effect</a:t>
            </a:r>
            <a:r>
              <a:rPr lang="el-GR" altLang="el-GR" sz="1400" b="1" i="1" dirty="0">
                <a:solidFill>
                  <a:srgbClr val="FF0000"/>
                </a:solidFill>
              </a:rPr>
              <a:t>.</a:t>
            </a:r>
          </a:p>
          <a:p>
            <a:pPr marL="171450" indent="-171450">
              <a:spcBef>
                <a:spcPts val="600"/>
              </a:spcBef>
              <a:spcAft>
                <a:spcPts val="600"/>
              </a:spcAft>
              <a:buFont typeface="Arial" panose="020B0604020202020204" pitchFamily="34" charset="0"/>
              <a:buChar char="•"/>
            </a:pPr>
            <a:r>
              <a:rPr lang="el-GR" altLang="el-GR" sz="1400" b="1" i="1" dirty="0">
                <a:solidFill>
                  <a:srgbClr val="FF0000"/>
                </a:solidFill>
              </a:rPr>
              <a:t>Επομένως το συνολικό αποτέλεσμα (</a:t>
            </a:r>
            <a:r>
              <a:rPr lang="en-US" altLang="el-GR" sz="1400" b="1" dirty="0"/>
              <a:t>X</a:t>
            </a:r>
            <a:r>
              <a:rPr lang="el-GR" altLang="el-GR" sz="1400" b="1" baseline="-25000" dirty="0"/>
              <a:t>1 </a:t>
            </a:r>
            <a:r>
              <a:rPr lang="el-GR" altLang="el-GR" sz="1400" b="1" i="1" dirty="0">
                <a:solidFill>
                  <a:srgbClr val="FF0000"/>
                </a:solidFill>
              </a:rPr>
              <a:t>-</a:t>
            </a:r>
            <a:r>
              <a:rPr lang="en-US" altLang="el-GR" sz="1400" b="1" dirty="0"/>
              <a:t> X</a:t>
            </a:r>
            <a:r>
              <a:rPr lang="el-GR" altLang="el-GR" sz="1400" b="1" baseline="-25000" dirty="0"/>
              <a:t>3</a:t>
            </a:r>
            <a:r>
              <a:rPr lang="el-GR" altLang="el-GR" sz="1400" b="1" i="1" dirty="0">
                <a:solidFill>
                  <a:srgbClr val="FF0000"/>
                </a:solidFill>
              </a:rPr>
              <a:t>) συντίθεται από το αποτέλεσμα υποκαταστάσεως (</a:t>
            </a:r>
            <a:r>
              <a:rPr lang="en-US" altLang="el-GR" sz="1400" b="1" dirty="0"/>
              <a:t>X</a:t>
            </a:r>
            <a:r>
              <a:rPr lang="el-GR" altLang="el-GR" sz="1400" b="1" baseline="-25000" dirty="0"/>
              <a:t>1 </a:t>
            </a:r>
            <a:r>
              <a:rPr lang="el-GR" altLang="el-GR" sz="1400" b="1" i="1" dirty="0">
                <a:solidFill>
                  <a:srgbClr val="FF0000"/>
                </a:solidFill>
              </a:rPr>
              <a:t>-</a:t>
            </a:r>
            <a:r>
              <a:rPr lang="en-US" altLang="el-GR" sz="1400" b="1" dirty="0"/>
              <a:t> X</a:t>
            </a:r>
            <a:r>
              <a:rPr lang="en-US" altLang="el-GR" sz="1400" b="1" baseline="-25000" dirty="0"/>
              <a:t>2</a:t>
            </a:r>
            <a:r>
              <a:rPr lang="el-GR" altLang="el-GR" sz="1400" b="1" i="1" dirty="0">
                <a:solidFill>
                  <a:srgbClr val="FF0000"/>
                </a:solidFill>
              </a:rPr>
              <a:t>) και εισοδήματος (</a:t>
            </a:r>
            <a:r>
              <a:rPr lang="en-US" altLang="el-GR" sz="1400" b="1" dirty="0"/>
              <a:t> X</a:t>
            </a:r>
            <a:r>
              <a:rPr lang="en-US" altLang="el-GR" sz="1400" b="1" baseline="-25000" dirty="0"/>
              <a:t>2</a:t>
            </a:r>
            <a:r>
              <a:rPr lang="el-GR" altLang="el-GR" sz="1400" b="1" i="1" dirty="0">
                <a:solidFill>
                  <a:srgbClr val="FF0000"/>
                </a:solidFill>
              </a:rPr>
              <a:t> -</a:t>
            </a:r>
            <a:r>
              <a:rPr lang="en-US" altLang="el-GR" sz="1400" b="1" dirty="0"/>
              <a:t> X</a:t>
            </a:r>
            <a:r>
              <a:rPr lang="el-GR" altLang="el-GR" sz="1400" b="1" baseline="-25000" dirty="0"/>
              <a:t>3</a:t>
            </a:r>
            <a:r>
              <a:rPr lang="el-GR" altLang="el-GR" sz="1400" b="1" i="1" dirty="0">
                <a:solidFill>
                  <a:srgbClr val="FF0000"/>
                </a:solidFill>
              </a:rPr>
              <a:t>) . Η μείωση της τιμής του αγαθού Χ προκάλεσε αύξηση του διαθέσιμου εισοδήματος. </a:t>
            </a:r>
          </a:p>
          <a:p>
            <a:pPr algn="ctr">
              <a:spcBef>
                <a:spcPts val="600"/>
              </a:spcBef>
              <a:spcAft>
                <a:spcPts val="600"/>
              </a:spcAft>
            </a:pPr>
            <a:r>
              <a:rPr lang="el-GR" altLang="el-GR" sz="1400" b="1" i="1" dirty="0" smtClean="0"/>
              <a:t>ΑΝΤΙΣΤΟΙΧΑ </a:t>
            </a:r>
            <a:r>
              <a:rPr lang="el-GR" altLang="el-GR" sz="1400" b="1" i="1" dirty="0"/>
              <a:t>ΣΥΜΒΑΙΝΕΙ ΑΝ ΑΥΞΗΘΕΙ Η ΤΙΜΗ ΤΩΝ ΑΓΑΘΩΝ</a:t>
            </a:r>
            <a:r>
              <a:rPr lang="el-GR" altLang="el-GR" sz="1400" b="1" i="1" dirty="0" smtClean="0"/>
              <a:t>.</a:t>
            </a:r>
            <a:endParaRPr lang="el-GR" altLang="el-GR" sz="1400" b="1" dirty="0"/>
          </a:p>
        </p:txBody>
      </p:sp>
      <p:pic>
        <p:nvPicPr>
          <p:cNvPr id="2" name="Εικόνα 1" descr="Καμπύλη υπκαταστάσεως και εισοδήματος."/>
          <p:cNvPicPr>
            <a:picLocks noChangeAspect="1"/>
          </p:cNvPicPr>
          <p:nvPr/>
        </p:nvPicPr>
        <p:blipFill>
          <a:blip r:embed="rId9"/>
          <a:stretch>
            <a:fillRect/>
          </a:stretch>
        </p:blipFill>
        <p:spPr>
          <a:xfrm>
            <a:off x="5364088" y="1058386"/>
            <a:ext cx="3585957" cy="4323575"/>
          </a:xfrm>
          <a:prstGeom prst="rect">
            <a:avLst/>
          </a:prstGeom>
        </p:spPr>
      </p:pic>
    </p:spTree>
    <p:custDataLst>
      <p:tags r:id="rId1"/>
    </p:custDataLst>
    <p:extLst>
      <p:ext uri="{BB962C8B-B14F-4D97-AF65-F5344CB8AC3E}">
        <p14:creationId xmlns:p14="http://schemas.microsoft.com/office/powerpoint/2010/main" val="5888018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69776" y="0"/>
            <a:ext cx="8229600" cy="940966"/>
          </a:xfrm>
        </p:spPr>
        <p:txBody>
          <a:bodyPr>
            <a:noAutofit/>
          </a:bodyPr>
          <a:lstStyle/>
          <a:p>
            <a:r>
              <a:rPr lang="el-GR" sz="2800" dirty="0" smtClean="0"/>
              <a:t>Αποτελέσματα Υποκαταστάσεως και Εισοδήματος (4)</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
        <p:nvSpPr>
          <p:cNvPr id="7" name="Ορθογώνιο 6"/>
          <p:cNvSpPr/>
          <p:nvPr>
            <p:custDataLst>
              <p:tags r:id="rId5"/>
            </p:custDataLst>
          </p:nvPr>
        </p:nvSpPr>
        <p:spPr>
          <a:xfrm>
            <a:off x="107504" y="807273"/>
            <a:ext cx="5256584" cy="5262979"/>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l-GR" altLang="el-GR" dirty="0"/>
              <a:t>Στα </a:t>
            </a:r>
            <a:r>
              <a:rPr lang="el-GR" altLang="el-GR" b="1" dirty="0">
                <a:solidFill>
                  <a:srgbClr val="0000FF"/>
                </a:solidFill>
              </a:rPr>
              <a:t>κατώτερα αγαθά (e&lt;0) </a:t>
            </a:r>
            <a:r>
              <a:rPr lang="el-GR" altLang="el-GR" dirty="0"/>
              <a:t>το αποτέλεσμα εισοδήματος είναι αντίθετης κατεύθυνσης από εκείνο του αποτελέσματος υποκαταστάσεως, δηλαδή είναι αρνητικό. Η μεταβολή του πραγματικού εισοδήματος είναι αντίρροπη προς τη μεταβολή της ζητούμενης ποσότητας. </a:t>
            </a:r>
            <a:endParaRPr lang="el-GR" altLang="el-GR" dirty="0" smtClean="0"/>
          </a:p>
          <a:p>
            <a:pPr lvl="1">
              <a:spcBef>
                <a:spcPts val="600"/>
              </a:spcBef>
              <a:spcAft>
                <a:spcPts val="600"/>
              </a:spcAft>
            </a:pPr>
            <a:r>
              <a:rPr lang="el-GR" altLang="el-GR" dirty="0" smtClean="0"/>
              <a:t>Σε </a:t>
            </a:r>
            <a:r>
              <a:rPr lang="el-GR" altLang="el-GR" dirty="0"/>
              <a:t>ακραία περίπτωση, κατώτατου αγαθού που το αρνητικό  αποτέλεσμα εισοδήματος να υπερβεί το αποτέλεσμα υποκατάστασης, και παρά την μείωση της τιμής, να μειωθούν και οι ζητούμενες  ποσότητες. Τα αγαθά αυτά λέγονται </a:t>
            </a:r>
            <a:r>
              <a:rPr lang="el-GR" altLang="el-GR" b="1" dirty="0">
                <a:solidFill>
                  <a:srgbClr val="0000FF"/>
                </a:solidFill>
              </a:rPr>
              <a:t>ΑΓΑΘΑ GIFFEN</a:t>
            </a:r>
          </a:p>
          <a:p>
            <a:pPr marL="742950" lvl="1" indent="-285750">
              <a:spcBef>
                <a:spcPts val="600"/>
              </a:spcBef>
              <a:spcAft>
                <a:spcPts val="600"/>
              </a:spcAft>
              <a:buFont typeface="Arial" panose="020B0604020202020204" pitchFamily="34" charset="0"/>
              <a:buChar char="•"/>
            </a:pPr>
            <a:r>
              <a:rPr lang="el-GR" altLang="el-GR" dirty="0"/>
              <a:t>Αρχικό σημείο ισορροπίας </a:t>
            </a:r>
            <a:r>
              <a:rPr lang="el-GR" altLang="el-GR" b="1" dirty="0">
                <a:solidFill>
                  <a:srgbClr val="0000FF"/>
                </a:solidFill>
              </a:rPr>
              <a:t>: Κ (Σημείο επαφής  της Γραμμής εισοδήματος ΑΒ και της καμπύλη αδιαφορίας 1)</a:t>
            </a:r>
          </a:p>
          <a:p>
            <a:pPr>
              <a:spcBef>
                <a:spcPts val="600"/>
              </a:spcBef>
              <a:spcAft>
                <a:spcPts val="600"/>
              </a:spcAft>
            </a:pPr>
            <a:endParaRPr lang="el-GR" altLang="el-GR" dirty="0"/>
          </a:p>
        </p:txBody>
      </p:sp>
      <p:pic>
        <p:nvPicPr>
          <p:cNvPr id="3" name="Εικόνα 2" descr="Καμπύλη υπκαταστάσεως και εισοδήματος. αγαθα γκίφεν."/>
          <p:cNvPicPr>
            <a:picLocks noChangeAspect="1"/>
          </p:cNvPicPr>
          <p:nvPr/>
        </p:nvPicPr>
        <p:blipFill>
          <a:blip r:embed="rId8"/>
          <a:stretch>
            <a:fillRect/>
          </a:stretch>
        </p:blipFill>
        <p:spPr>
          <a:xfrm>
            <a:off x="5381674" y="692675"/>
            <a:ext cx="3706689" cy="5663675"/>
          </a:xfrm>
          <a:prstGeom prst="rect">
            <a:avLst/>
          </a:prstGeom>
        </p:spPr>
      </p:pic>
    </p:spTree>
    <p:custDataLst>
      <p:tags r:id="rId1"/>
    </p:custDataLst>
    <p:extLst>
      <p:ext uri="{BB962C8B-B14F-4D97-AF65-F5344CB8AC3E}">
        <p14:creationId xmlns:p14="http://schemas.microsoft.com/office/powerpoint/2010/main" val="3931145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69776" y="0"/>
            <a:ext cx="8229600" cy="940966"/>
          </a:xfrm>
        </p:spPr>
        <p:txBody>
          <a:bodyPr>
            <a:noAutofit/>
          </a:bodyPr>
          <a:lstStyle/>
          <a:p>
            <a:r>
              <a:rPr lang="el-GR" sz="2800" dirty="0" smtClean="0"/>
              <a:t>Αγαθά </a:t>
            </a:r>
            <a:r>
              <a:rPr lang="en-US" sz="2800" dirty="0" err="1" smtClean="0"/>
              <a:t>Giffen</a:t>
            </a:r>
            <a:r>
              <a:rPr lang="en-US" sz="2800" dirty="0" smtClean="0"/>
              <a:t> (1)</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
        <p:nvSpPr>
          <p:cNvPr id="7" name="Ορθογώνιο 6"/>
          <p:cNvSpPr/>
          <p:nvPr>
            <p:custDataLst>
              <p:tags r:id="rId5"/>
            </p:custDataLst>
          </p:nvPr>
        </p:nvSpPr>
        <p:spPr>
          <a:xfrm>
            <a:off x="-276473" y="798949"/>
            <a:ext cx="5256584" cy="5940088"/>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l-GR" altLang="el-GR" sz="1600" dirty="0"/>
              <a:t>Το αρχικό σημείο ισορροπίας είναι Κ.</a:t>
            </a:r>
          </a:p>
          <a:p>
            <a:pPr marL="742950" lvl="1" indent="-285750">
              <a:spcBef>
                <a:spcPts val="600"/>
              </a:spcBef>
              <a:spcAft>
                <a:spcPts val="600"/>
              </a:spcAft>
              <a:buFont typeface="Arial" panose="020B0604020202020204" pitchFamily="34" charset="0"/>
              <a:buChar char="•"/>
            </a:pPr>
            <a:r>
              <a:rPr lang="el-GR" altLang="el-GR" sz="1600" dirty="0"/>
              <a:t>Μείωση της τιμής οδηγεί στο νέο σημείο ισορροπίας Ν λόγω του αποτελέσματος της υποκαταστάσεως (όπου η καμπύλη αδιαφορίας (1) εφάπτεται της νοητής Α΄Γ΄ η οποία είναι παράλληλη μετατόπιση της ΑΓ.</a:t>
            </a:r>
          </a:p>
          <a:p>
            <a:pPr marL="742950" lvl="1" indent="-285750">
              <a:spcBef>
                <a:spcPts val="600"/>
              </a:spcBef>
              <a:spcAft>
                <a:spcPts val="600"/>
              </a:spcAft>
              <a:buFont typeface="Arial" panose="020B0604020202020204" pitchFamily="34" charset="0"/>
              <a:buChar char="•"/>
            </a:pPr>
            <a:r>
              <a:rPr lang="el-GR" altLang="el-GR" sz="1600" dirty="0"/>
              <a:t>Υποκαθίστανται ποσότητες του Ψ από τις ποσότητες του Χ   (Χ1-Χ2). </a:t>
            </a:r>
            <a:r>
              <a:rPr lang="el-GR" altLang="el-GR" sz="1600" b="1" dirty="0"/>
              <a:t>(ΑΠΟΤΕΛΕΣΜΑ ΥΠΟΚΑΤΑΣΤΑΣΕΩΣ)</a:t>
            </a:r>
          </a:p>
          <a:p>
            <a:pPr marL="742950" lvl="1" indent="-285750">
              <a:spcBef>
                <a:spcPts val="600"/>
              </a:spcBef>
              <a:spcAft>
                <a:spcPts val="600"/>
              </a:spcAft>
              <a:buFont typeface="Arial" panose="020B0604020202020204" pitchFamily="34" charset="0"/>
              <a:buChar char="•"/>
            </a:pPr>
            <a:r>
              <a:rPr lang="el-GR" altLang="el-GR" sz="1600" dirty="0"/>
              <a:t>Ταυτόχρονα, Μετακινείται  η γραμμή εισοδήματος στη θέση ΑΓ από την θέση ΑΒ. </a:t>
            </a:r>
          </a:p>
          <a:p>
            <a:pPr marL="742950" lvl="1" indent="-285750">
              <a:spcBef>
                <a:spcPts val="600"/>
              </a:spcBef>
              <a:spcAft>
                <a:spcPts val="600"/>
              </a:spcAft>
              <a:buFont typeface="Arial" panose="020B0604020202020204" pitchFamily="34" charset="0"/>
              <a:buChar char="•"/>
            </a:pPr>
            <a:r>
              <a:rPr lang="el-GR" altLang="el-GR" sz="1600" b="1" dirty="0"/>
              <a:t>Το σημείο που εφάπτεται της υψηλότερης δυνατής καμπύλης είναι το Λ.</a:t>
            </a:r>
          </a:p>
          <a:p>
            <a:pPr marL="742950" lvl="1" indent="-285750">
              <a:spcBef>
                <a:spcPts val="600"/>
              </a:spcBef>
              <a:spcAft>
                <a:spcPts val="600"/>
              </a:spcAft>
              <a:buFont typeface="Arial" panose="020B0604020202020204" pitchFamily="34" charset="0"/>
              <a:buChar char="•"/>
            </a:pPr>
            <a:r>
              <a:rPr lang="el-GR" altLang="el-GR" sz="1600" b="1" dirty="0">
                <a:solidFill>
                  <a:srgbClr val="0000FF"/>
                </a:solidFill>
              </a:rPr>
              <a:t>Οι ποσότητες </a:t>
            </a:r>
            <a:r>
              <a:rPr lang="el-GR" altLang="el-GR" sz="1600" b="1" dirty="0"/>
              <a:t>Χ3</a:t>
            </a:r>
            <a:r>
              <a:rPr lang="el-GR" altLang="el-GR" sz="1600" b="1" dirty="0">
                <a:solidFill>
                  <a:srgbClr val="0000FF"/>
                </a:solidFill>
              </a:rPr>
              <a:t>  είναι λιγότερες από τις αρχικές . Έτσι η μείωση των τιμών του αγαθού  Χ  συρρίκνωσε τις ζητούμενες ποσότητες Χ (Το φαινόμενο αυτό ονομάζεται το  παράδοξο  </a:t>
            </a:r>
            <a:r>
              <a:rPr lang="el-GR" altLang="el-GR" sz="1600" b="1" dirty="0" err="1">
                <a:solidFill>
                  <a:srgbClr val="0000FF"/>
                </a:solidFill>
              </a:rPr>
              <a:t>Giffen</a:t>
            </a:r>
            <a:r>
              <a:rPr lang="el-GR" altLang="el-GR" sz="1600" b="1" dirty="0">
                <a:solidFill>
                  <a:srgbClr val="0000FF"/>
                </a:solidFill>
              </a:rPr>
              <a:t> από τον οικονομολόγο </a:t>
            </a:r>
            <a:r>
              <a:rPr lang="el-GR" altLang="el-GR" sz="1600" b="1" dirty="0" err="1">
                <a:solidFill>
                  <a:srgbClr val="0000FF"/>
                </a:solidFill>
              </a:rPr>
              <a:t>Rober</a:t>
            </a:r>
            <a:r>
              <a:rPr lang="el-GR" altLang="el-GR" sz="1600" b="1" dirty="0">
                <a:solidFill>
                  <a:srgbClr val="0000FF"/>
                </a:solidFill>
              </a:rPr>
              <a:t> </a:t>
            </a:r>
            <a:r>
              <a:rPr lang="el-GR" altLang="el-GR" sz="1600" b="1" dirty="0" err="1">
                <a:solidFill>
                  <a:srgbClr val="0000FF"/>
                </a:solidFill>
              </a:rPr>
              <a:t>Giffen</a:t>
            </a:r>
            <a:r>
              <a:rPr lang="el-GR" altLang="el-GR" sz="1600" b="1" dirty="0">
                <a:solidFill>
                  <a:srgbClr val="0000FF"/>
                </a:solidFill>
              </a:rPr>
              <a:t> (22 </a:t>
            </a:r>
            <a:r>
              <a:rPr lang="el-GR" altLang="el-GR" sz="1600" b="1" dirty="0" err="1">
                <a:solidFill>
                  <a:srgbClr val="0000FF"/>
                </a:solidFill>
              </a:rPr>
              <a:t>July</a:t>
            </a:r>
            <a:r>
              <a:rPr lang="el-GR" altLang="el-GR" sz="1600" b="1" dirty="0">
                <a:solidFill>
                  <a:srgbClr val="0000FF"/>
                </a:solidFill>
              </a:rPr>
              <a:t> 1837 – 12 </a:t>
            </a:r>
            <a:r>
              <a:rPr lang="el-GR" altLang="el-GR" sz="1600" b="1" dirty="0" err="1">
                <a:solidFill>
                  <a:srgbClr val="0000FF"/>
                </a:solidFill>
              </a:rPr>
              <a:t>April</a:t>
            </a:r>
            <a:r>
              <a:rPr lang="el-GR" altLang="el-GR" sz="1600" b="1" dirty="0">
                <a:solidFill>
                  <a:srgbClr val="0000FF"/>
                </a:solidFill>
              </a:rPr>
              <a:t> 1910) . </a:t>
            </a:r>
          </a:p>
          <a:p>
            <a:pPr marL="742950" lvl="1" indent="-285750">
              <a:spcBef>
                <a:spcPts val="600"/>
              </a:spcBef>
              <a:spcAft>
                <a:spcPts val="600"/>
              </a:spcAft>
              <a:buFont typeface="Arial" panose="020B0604020202020204" pitchFamily="34" charset="0"/>
              <a:buChar char="•"/>
            </a:pPr>
            <a:endParaRPr lang="el-GR" altLang="el-GR" sz="1600" dirty="0"/>
          </a:p>
        </p:txBody>
      </p:sp>
      <p:pic>
        <p:nvPicPr>
          <p:cNvPr id="3" name="Εικόνα 2" descr="καμπύλη μεταβολής Αγαθών γκίφεν"/>
          <p:cNvPicPr>
            <a:picLocks noChangeAspect="1"/>
          </p:cNvPicPr>
          <p:nvPr/>
        </p:nvPicPr>
        <p:blipFill>
          <a:blip r:embed="rId8"/>
          <a:stretch>
            <a:fillRect/>
          </a:stretch>
        </p:blipFill>
        <p:spPr>
          <a:xfrm>
            <a:off x="5381674" y="692675"/>
            <a:ext cx="3706689" cy="5663675"/>
          </a:xfrm>
          <a:prstGeom prst="rect">
            <a:avLst/>
          </a:prstGeom>
        </p:spPr>
      </p:pic>
    </p:spTree>
    <p:custDataLst>
      <p:tags r:id="rId1"/>
    </p:custDataLst>
    <p:extLst>
      <p:ext uri="{BB962C8B-B14F-4D97-AF65-F5344CB8AC3E}">
        <p14:creationId xmlns:p14="http://schemas.microsoft.com/office/powerpoint/2010/main" val="2831455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539552" y="1196752"/>
            <a:ext cx="7272808" cy="2880320"/>
          </a:xfrm>
        </p:spPr>
        <p:txBody>
          <a:bodyPr>
            <a:noAutofit/>
          </a:bodyPr>
          <a:lstStyle/>
          <a:p>
            <a:pPr lvl="1">
              <a:buFont typeface="Wingdings" pitchFamily="2" charset="2"/>
              <a:buChar char="§"/>
            </a:pPr>
            <a:r>
              <a:rPr lang="el-GR" sz="1600" dirty="0" smtClean="0">
                <a:hlinkClick r:id="rId8" action="ppaction://hlinksldjump"/>
              </a:rPr>
              <a:t>Ελαστικότητα </a:t>
            </a:r>
            <a:r>
              <a:rPr lang="el-GR" sz="1600" dirty="0">
                <a:hlinkClick r:id="rId8" action="ppaction://hlinksldjump"/>
              </a:rPr>
              <a:t>Ζήτησης</a:t>
            </a:r>
            <a:r>
              <a:rPr lang="el-GR" sz="1600" dirty="0"/>
              <a:t>.</a:t>
            </a:r>
          </a:p>
          <a:p>
            <a:pPr lvl="1">
              <a:buFont typeface="Wingdings" pitchFamily="2" charset="2"/>
              <a:buChar char="§"/>
            </a:pPr>
            <a:r>
              <a:rPr lang="el-GR" sz="1600" dirty="0" err="1" smtClean="0">
                <a:hlinkClick r:id="rId9" action="ppaction://hlinksldjump"/>
              </a:rPr>
              <a:t>Μοναδιαία</a:t>
            </a:r>
            <a:r>
              <a:rPr lang="el-GR" sz="1600" dirty="0" smtClean="0">
                <a:hlinkClick r:id="rId9" action="ppaction://hlinksldjump"/>
              </a:rPr>
              <a:t> </a:t>
            </a:r>
            <a:r>
              <a:rPr lang="el-GR" sz="1600" dirty="0">
                <a:hlinkClick r:id="rId9" action="ppaction://hlinksldjump"/>
              </a:rPr>
              <a:t>ελαστικότητα.</a:t>
            </a:r>
            <a:endParaRPr lang="el-GR" sz="1600" dirty="0"/>
          </a:p>
          <a:p>
            <a:pPr lvl="1">
              <a:buFont typeface="Wingdings" pitchFamily="2" charset="2"/>
              <a:buChar char="§"/>
            </a:pPr>
            <a:r>
              <a:rPr lang="el-GR" sz="1600" dirty="0" smtClean="0">
                <a:hlinkClick r:id="rId10" action="ppaction://hlinksldjump"/>
              </a:rPr>
              <a:t>Άπειρη </a:t>
            </a:r>
            <a:r>
              <a:rPr lang="el-GR" sz="1600" dirty="0">
                <a:hlinkClick r:id="rId10" action="ppaction://hlinksldjump"/>
              </a:rPr>
              <a:t>ελαστικότητα</a:t>
            </a:r>
            <a:r>
              <a:rPr lang="el-GR" sz="1600" dirty="0" smtClean="0"/>
              <a:t>.</a:t>
            </a:r>
          </a:p>
          <a:p>
            <a:pPr lvl="1">
              <a:buFont typeface="Wingdings" pitchFamily="2" charset="2"/>
              <a:buChar char="§"/>
            </a:pPr>
            <a:r>
              <a:rPr lang="el-GR" sz="1600" dirty="0">
                <a:hlinkClick r:id="rId11" action="ppaction://hlinksldjump"/>
              </a:rPr>
              <a:t>Μηδενική ελαστικότητα</a:t>
            </a:r>
            <a:r>
              <a:rPr lang="el-GR" sz="1600" dirty="0"/>
              <a:t>.</a:t>
            </a:r>
          </a:p>
          <a:p>
            <a:pPr lvl="1">
              <a:buFont typeface="Wingdings" pitchFamily="2" charset="2"/>
              <a:buChar char="§"/>
            </a:pPr>
            <a:r>
              <a:rPr lang="el-GR" sz="1600" dirty="0" smtClean="0">
                <a:hlinkClick r:id="rId12" action="ppaction://hlinksldjump"/>
              </a:rPr>
              <a:t>Τοξοειδή </a:t>
            </a:r>
            <a:r>
              <a:rPr lang="el-GR" sz="1600" dirty="0">
                <a:hlinkClick r:id="rId12" action="ppaction://hlinksldjump"/>
              </a:rPr>
              <a:t>ελαστικότητα.</a:t>
            </a:r>
            <a:endParaRPr lang="el-GR" sz="1600" dirty="0"/>
          </a:p>
          <a:p>
            <a:pPr lvl="1">
              <a:buFont typeface="Wingdings" pitchFamily="2" charset="2"/>
              <a:buChar char="§"/>
            </a:pPr>
            <a:r>
              <a:rPr lang="el-GR" sz="1600" dirty="0" smtClean="0">
                <a:hlinkClick r:id="rId13" action="ppaction://hlinksldjump"/>
              </a:rPr>
              <a:t>Μορφές </a:t>
            </a:r>
            <a:r>
              <a:rPr lang="el-GR" sz="1600" dirty="0">
                <a:hlinkClick r:id="rId13" action="ppaction://hlinksldjump"/>
              </a:rPr>
              <a:t>ελαστικότητας ζήτησης σε σχέση με την τιμή.</a:t>
            </a:r>
            <a:endParaRPr lang="el-GR" sz="1600" dirty="0"/>
          </a:p>
          <a:p>
            <a:pPr lvl="1">
              <a:buFont typeface="Wingdings" pitchFamily="2" charset="2"/>
              <a:buChar char="§"/>
            </a:pPr>
            <a:r>
              <a:rPr lang="el-GR" sz="1600" dirty="0" smtClean="0">
                <a:hlinkClick r:id="rId14" action="ppaction://hlinksldjump"/>
              </a:rPr>
              <a:t>Εισοδηματική Ελαστικότητα.</a:t>
            </a:r>
            <a:endParaRPr lang="el-GR" sz="1600" dirty="0" smtClean="0"/>
          </a:p>
          <a:p>
            <a:pPr lvl="1">
              <a:buFont typeface="Wingdings" pitchFamily="2" charset="2"/>
              <a:buChar char="§"/>
            </a:pPr>
            <a:r>
              <a:rPr lang="el-GR" sz="1600" dirty="0" smtClean="0">
                <a:hlinkClick r:id="rId15" action="ppaction://hlinksldjump"/>
              </a:rPr>
              <a:t>Χρησιμότητα </a:t>
            </a:r>
            <a:r>
              <a:rPr lang="el-GR" sz="1600" dirty="0">
                <a:hlinkClick r:id="rId15" action="ppaction://hlinksldjump"/>
              </a:rPr>
              <a:t>του καταναλωτή</a:t>
            </a:r>
            <a:r>
              <a:rPr lang="el-GR" sz="1600" dirty="0"/>
              <a:t>.</a:t>
            </a:r>
          </a:p>
          <a:p>
            <a:pPr lvl="1">
              <a:buFont typeface="Wingdings" pitchFamily="2" charset="2"/>
              <a:buChar char="§"/>
            </a:pPr>
            <a:r>
              <a:rPr lang="el-GR" sz="1600" dirty="0" smtClean="0">
                <a:hlinkClick r:id="rId16" action="ppaction://hlinksldjump"/>
              </a:rPr>
              <a:t>Η μέθοδος </a:t>
            </a:r>
            <a:r>
              <a:rPr lang="el-GR" sz="1600" dirty="0">
                <a:hlinkClick r:id="rId16" action="ppaction://hlinksldjump"/>
              </a:rPr>
              <a:t>των καμπύλων αδιαφορίας.</a:t>
            </a:r>
            <a:endParaRPr lang="el-GR" sz="1600" dirty="0"/>
          </a:p>
          <a:p>
            <a:pPr lvl="1">
              <a:buFont typeface="Wingdings" pitchFamily="2" charset="2"/>
              <a:buChar char="§"/>
            </a:pPr>
            <a:r>
              <a:rPr lang="el-GR" sz="1600" dirty="0">
                <a:hlinkClick r:id="rId17" action="ppaction://hlinksldjump"/>
              </a:rPr>
              <a:t>Η</a:t>
            </a:r>
            <a:r>
              <a:rPr lang="el-GR" sz="1600" dirty="0" smtClean="0">
                <a:hlinkClick r:id="rId17" action="ppaction://hlinksldjump"/>
              </a:rPr>
              <a:t> </a:t>
            </a:r>
            <a:r>
              <a:rPr lang="el-GR" sz="1600" dirty="0">
                <a:hlinkClick r:id="rId17" action="ppaction://hlinksldjump"/>
              </a:rPr>
              <a:t>διαδικασία εξαγωγής των καμπύλων </a:t>
            </a:r>
            <a:r>
              <a:rPr lang="el-GR" sz="1600" dirty="0" err="1">
                <a:hlinkClick r:id="rId17" action="ppaction://hlinksldjump"/>
              </a:rPr>
              <a:t>engel</a:t>
            </a:r>
            <a:r>
              <a:rPr lang="el-GR" sz="1600" dirty="0">
                <a:hlinkClick r:id="rId17" action="ppaction://hlinksldjump"/>
              </a:rPr>
              <a:t> και ζήτησης</a:t>
            </a:r>
            <a:r>
              <a:rPr lang="el-GR" sz="1600" dirty="0"/>
              <a:t>.</a:t>
            </a:r>
          </a:p>
          <a:p>
            <a:pPr lvl="1">
              <a:buFont typeface="Wingdings" pitchFamily="2" charset="2"/>
              <a:buChar char="§"/>
            </a:pPr>
            <a:r>
              <a:rPr lang="el-GR" sz="1600" dirty="0" smtClean="0">
                <a:hlinkClick r:id="rId18" action="ppaction://hlinksldjump"/>
              </a:rPr>
              <a:t>Το </a:t>
            </a:r>
            <a:r>
              <a:rPr lang="el-GR" sz="1600" dirty="0">
                <a:hlinkClick r:id="rId18" action="ppaction://hlinksldjump"/>
              </a:rPr>
              <a:t>αποτέλεσμα </a:t>
            </a:r>
            <a:r>
              <a:rPr lang="el-GR" sz="1600" dirty="0" smtClean="0">
                <a:hlinkClick r:id="rId18" action="ppaction://hlinksldjump"/>
              </a:rPr>
              <a:t>της υποκαταστάσεως  </a:t>
            </a:r>
            <a:r>
              <a:rPr lang="el-GR" sz="1600" dirty="0">
                <a:hlinkClick r:id="rId18" action="ppaction://hlinksldjump"/>
              </a:rPr>
              <a:t>και </a:t>
            </a:r>
            <a:r>
              <a:rPr lang="el-GR" sz="1600" dirty="0" smtClean="0">
                <a:hlinkClick r:id="rId18" action="ppaction://hlinksldjump"/>
              </a:rPr>
              <a:t>του εισοδήματο</a:t>
            </a:r>
            <a:r>
              <a:rPr lang="el-GR" sz="1600" dirty="0" smtClean="0"/>
              <a:t>ς</a:t>
            </a:r>
            <a:r>
              <a:rPr lang="el-GR" sz="1600" dirty="0"/>
              <a:t>. </a:t>
            </a:r>
          </a:p>
          <a:p>
            <a:pPr lvl="1">
              <a:buFont typeface="Wingdings" pitchFamily="2" charset="2"/>
              <a:buChar char="§"/>
            </a:pPr>
            <a:r>
              <a:rPr lang="el-GR" sz="1600" dirty="0" smtClean="0">
                <a:hlinkClick r:id="rId19" action="ppaction://hlinksldjump"/>
              </a:rPr>
              <a:t>Τα </a:t>
            </a:r>
            <a:r>
              <a:rPr lang="el-GR" sz="1600" dirty="0">
                <a:hlinkClick r:id="rId19" action="ppaction://hlinksldjump"/>
              </a:rPr>
              <a:t>αγαθά </a:t>
            </a:r>
            <a:r>
              <a:rPr lang="el-GR" sz="1600" dirty="0" err="1">
                <a:hlinkClick r:id="rId19" action="ppaction://hlinksldjump"/>
              </a:rPr>
              <a:t>Giffen</a:t>
            </a:r>
            <a:r>
              <a:rPr lang="el-GR" sz="1600" dirty="0">
                <a:hlinkClick r:id="rId19" action="ppaction://hlinksldjump"/>
              </a:rPr>
              <a:t>.</a:t>
            </a:r>
            <a:endParaRPr lang="el-GR" sz="1600"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69776" y="0"/>
            <a:ext cx="8229600" cy="940966"/>
          </a:xfrm>
        </p:spPr>
        <p:txBody>
          <a:bodyPr>
            <a:noAutofit/>
          </a:bodyPr>
          <a:lstStyle/>
          <a:p>
            <a:r>
              <a:rPr lang="el-GR" sz="2800" dirty="0" smtClean="0"/>
              <a:t>Αγαθά </a:t>
            </a:r>
            <a:r>
              <a:rPr lang="en-US" sz="2800" dirty="0" err="1" smtClean="0"/>
              <a:t>Giffen</a:t>
            </a:r>
            <a:r>
              <a:rPr lang="en-US" sz="2800" dirty="0" smtClean="0"/>
              <a:t> (2)</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
        <p:nvSpPr>
          <p:cNvPr id="7" name="Ορθογώνιο 6"/>
          <p:cNvSpPr/>
          <p:nvPr>
            <p:custDataLst>
              <p:tags r:id="rId5"/>
            </p:custDataLst>
          </p:nvPr>
        </p:nvSpPr>
        <p:spPr>
          <a:xfrm>
            <a:off x="-324544" y="1296835"/>
            <a:ext cx="8880921" cy="4585871"/>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l-GR" altLang="el-GR" dirty="0"/>
              <a:t>Για τα περισσότερα προϊόντα, η ελαστικότητα ζήτησης ως προς την τιμή είναι αρνητική. Με άλλα λόγια, η τιμή και ζήτηση έχουν αντίθετη σχέση. Η τιμή αυξάνεται και η ζητούμενη ποσότητα μειώνεται (και αντιθέτως). </a:t>
            </a:r>
          </a:p>
          <a:p>
            <a:pPr marL="742950" lvl="1" indent="-285750">
              <a:spcBef>
                <a:spcPts val="600"/>
              </a:spcBef>
              <a:spcAft>
                <a:spcPts val="600"/>
              </a:spcAft>
              <a:buFont typeface="Arial" panose="020B0604020202020204" pitchFamily="34" charset="0"/>
              <a:buChar char="•"/>
            </a:pPr>
            <a:r>
              <a:rPr lang="el-GR" altLang="el-GR" dirty="0"/>
              <a:t>Τα αγαθά </a:t>
            </a:r>
            <a:r>
              <a:rPr lang="el-GR" altLang="el-GR" b="1" dirty="0" err="1">
                <a:solidFill>
                  <a:srgbClr val="0000FF"/>
                </a:solidFill>
              </a:rPr>
              <a:t>Giffen</a:t>
            </a:r>
            <a:r>
              <a:rPr lang="el-GR" altLang="el-GR" b="1" dirty="0">
                <a:solidFill>
                  <a:srgbClr val="0000FF"/>
                </a:solidFill>
              </a:rPr>
              <a:t> </a:t>
            </a:r>
            <a:r>
              <a:rPr lang="el-GR" altLang="el-GR" b="1" dirty="0" err="1">
                <a:solidFill>
                  <a:srgbClr val="0000FF"/>
                </a:solidFill>
              </a:rPr>
              <a:t>good</a:t>
            </a:r>
            <a:r>
              <a:rPr lang="el-GR" altLang="el-GR" b="1" dirty="0">
                <a:solidFill>
                  <a:srgbClr val="0000FF"/>
                </a:solidFill>
              </a:rPr>
              <a:t> </a:t>
            </a:r>
            <a:r>
              <a:rPr lang="el-GR" altLang="el-GR" dirty="0"/>
              <a:t>είναι μια εξαίρεση. Η ελαστικότητα ζήτησης ως προς την τιμή είναι θετική. Όταν οι τιμές αυξάνονται, η ζητούμενη ποσότητα αυξάνεται επίσης και αντιθέτως. Για να επαληθεύεται αυτό, θα πρέπει να αλλάζουν μόνο οι τιμές για να μεταβληθεί η ζήτηση. </a:t>
            </a:r>
          </a:p>
          <a:p>
            <a:pPr marL="742950" lvl="1" indent="-285750">
              <a:spcBef>
                <a:spcPts val="600"/>
              </a:spcBef>
              <a:spcAft>
                <a:spcPts val="600"/>
              </a:spcAft>
              <a:buFont typeface="Arial" panose="020B0604020202020204" pitchFamily="34" charset="0"/>
              <a:buChar char="•"/>
            </a:pPr>
            <a:r>
              <a:rPr lang="el-GR" altLang="el-GR" dirty="0"/>
              <a:t>Τα </a:t>
            </a:r>
            <a:r>
              <a:rPr lang="el-GR" altLang="el-GR" b="1" dirty="0" err="1">
                <a:solidFill>
                  <a:srgbClr val="0000FF"/>
                </a:solidFill>
              </a:rPr>
              <a:t>Giffen</a:t>
            </a:r>
            <a:r>
              <a:rPr lang="el-GR" altLang="el-GR" b="1" dirty="0">
                <a:solidFill>
                  <a:srgbClr val="0000FF"/>
                </a:solidFill>
              </a:rPr>
              <a:t> </a:t>
            </a:r>
            <a:r>
              <a:rPr lang="el-GR" altLang="el-GR" b="1" dirty="0" err="1">
                <a:solidFill>
                  <a:srgbClr val="0000FF"/>
                </a:solidFill>
              </a:rPr>
              <a:t>goods</a:t>
            </a:r>
            <a:r>
              <a:rPr lang="el-GR" altLang="el-GR" b="1" dirty="0">
                <a:solidFill>
                  <a:srgbClr val="0000FF"/>
                </a:solidFill>
              </a:rPr>
              <a:t> ονομάστηκαν έτσι από τον </a:t>
            </a:r>
            <a:r>
              <a:rPr lang="el-GR" altLang="el-GR" b="1" dirty="0" err="1">
                <a:solidFill>
                  <a:srgbClr val="0000FF"/>
                </a:solidFill>
              </a:rPr>
              <a:t>Rober</a:t>
            </a:r>
            <a:r>
              <a:rPr lang="el-GR" altLang="el-GR" b="1" dirty="0">
                <a:solidFill>
                  <a:srgbClr val="0000FF"/>
                </a:solidFill>
              </a:rPr>
              <a:t> </a:t>
            </a:r>
            <a:r>
              <a:rPr lang="el-GR" altLang="el-GR" b="1" dirty="0" err="1">
                <a:solidFill>
                  <a:srgbClr val="0000FF"/>
                </a:solidFill>
              </a:rPr>
              <a:t>Giffen</a:t>
            </a:r>
            <a:r>
              <a:rPr lang="el-GR" altLang="el-GR" b="1" dirty="0">
                <a:solidFill>
                  <a:srgbClr val="0000FF"/>
                </a:solidFill>
              </a:rPr>
              <a:t> </a:t>
            </a:r>
            <a:r>
              <a:rPr lang="el-GR" altLang="el-GR" dirty="0"/>
              <a:t>( Ο </a:t>
            </a:r>
            <a:r>
              <a:rPr lang="el-GR" altLang="el-GR" dirty="0" err="1"/>
              <a:t>Sir</a:t>
            </a:r>
            <a:r>
              <a:rPr lang="el-GR" altLang="el-GR" dirty="0"/>
              <a:t> </a:t>
            </a:r>
            <a:r>
              <a:rPr lang="el-GR" altLang="el-GR" dirty="0" err="1"/>
              <a:t>Robert</a:t>
            </a:r>
            <a:r>
              <a:rPr lang="el-GR" altLang="el-GR" dirty="0"/>
              <a:t> </a:t>
            </a:r>
            <a:r>
              <a:rPr lang="el-GR" altLang="el-GR" dirty="0" err="1"/>
              <a:t>Giffen</a:t>
            </a:r>
            <a:r>
              <a:rPr lang="el-GR" altLang="el-GR" dirty="0"/>
              <a:t> , 22 Ιουλίου 1837 – 12 Απριλίου 1910 ήταν ένας Σκωτσέζος οικονομολόγος).</a:t>
            </a:r>
          </a:p>
          <a:p>
            <a:pPr marL="742950" lvl="1" indent="-285750">
              <a:spcBef>
                <a:spcPts val="600"/>
              </a:spcBef>
              <a:spcAft>
                <a:spcPts val="600"/>
              </a:spcAft>
              <a:buFont typeface="Arial" panose="020B0604020202020204" pitchFamily="34" charset="0"/>
              <a:buChar char="•"/>
            </a:pPr>
            <a:r>
              <a:rPr lang="el-GR" altLang="el-GR" dirty="0"/>
              <a:t>Το κλασικό παράδειγμα που δόθηκε από τον </a:t>
            </a:r>
            <a:r>
              <a:rPr lang="el-GR" altLang="el-GR" dirty="0" err="1"/>
              <a:t>Marshall</a:t>
            </a:r>
            <a:r>
              <a:rPr lang="el-GR" altLang="el-GR" dirty="0"/>
              <a:t> είναι ότι για ένα κατώτερο διατροφικό προϊόν </a:t>
            </a:r>
            <a:r>
              <a:rPr lang="el-GR" altLang="el-GR" b="1" dirty="0">
                <a:solidFill>
                  <a:srgbClr val="0000FF"/>
                </a:solidFill>
              </a:rPr>
              <a:t>(</a:t>
            </a:r>
            <a:r>
              <a:rPr lang="el-GR" altLang="el-GR" b="1" dirty="0" err="1">
                <a:solidFill>
                  <a:srgbClr val="0000FF"/>
                </a:solidFill>
              </a:rPr>
              <a:t>staple</a:t>
            </a:r>
            <a:r>
              <a:rPr lang="el-GR" altLang="el-GR" b="1" dirty="0">
                <a:solidFill>
                  <a:srgbClr val="0000FF"/>
                </a:solidFill>
              </a:rPr>
              <a:t> </a:t>
            </a:r>
            <a:r>
              <a:rPr lang="el-GR" altLang="el-GR" b="1" dirty="0" err="1">
                <a:solidFill>
                  <a:srgbClr val="0000FF"/>
                </a:solidFill>
              </a:rPr>
              <a:t>Foods</a:t>
            </a:r>
            <a:r>
              <a:rPr lang="el-GR" altLang="el-GR" b="1" dirty="0">
                <a:solidFill>
                  <a:srgbClr val="0000FF"/>
                </a:solidFill>
              </a:rPr>
              <a:t>: είναι ένα τρόφιμο που είναι η βάση δίαιτας και ειδικότερα για φτωχούς)</a:t>
            </a:r>
            <a:r>
              <a:rPr lang="el-GR" altLang="el-GR" dirty="0"/>
              <a:t>, οι καταναλωτές δεν μπορούν να καταναλώσουν καλύτερα προϊόντα . Έτσι στρέφονται στα </a:t>
            </a:r>
            <a:r>
              <a:rPr lang="el-GR" altLang="el-GR" b="1" dirty="0" err="1">
                <a:solidFill>
                  <a:srgbClr val="0000FF"/>
                </a:solidFill>
              </a:rPr>
              <a:t>staple</a:t>
            </a:r>
            <a:r>
              <a:rPr lang="el-GR" altLang="el-GR" b="1" dirty="0">
                <a:solidFill>
                  <a:srgbClr val="0000FF"/>
                </a:solidFill>
              </a:rPr>
              <a:t> </a:t>
            </a:r>
            <a:r>
              <a:rPr lang="el-GR" altLang="el-GR" b="1" dirty="0" err="1">
                <a:solidFill>
                  <a:srgbClr val="0000FF"/>
                </a:solidFill>
              </a:rPr>
              <a:t>Foods</a:t>
            </a:r>
            <a:r>
              <a:rPr lang="el-GR" altLang="el-GR" dirty="0"/>
              <a:t>. </a:t>
            </a:r>
          </a:p>
          <a:p>
            <a:pPr marL="742950" lvl="1" indent="-285750">
              <a:spcBef>
                <a:spcPts val="600"/>
              </a:spcBef>
              <a:spcAft>
                <a:spcPts val="600"/>
              </a:spcAft>
              <a:buFont typeface="Arial" panose="020B0604020202020204" pitchFamily="34" charset="0"/>
              <a:buChar char="•"/>
            </a:pPr>
            <a:endParaRPr lang="el-GR" altLang="el-GR" dirty="0"/>
          </a:p>
        </p:txBody>
      </p:sp>
    </p:spTree>
    <p:custDataLst>
      <p:tags r:id="rId1"/>
    </p:custDataLst>
    <p:extLst>
      <p:ext uri="{BB962C8B-B14F-4D97-AF65-F5344CB8AC3E}">
        <p14:creationId xmlns:p14="http://schemas.microsoft.com/office/powerpoint/2010/main" val="4995994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69776" y="0"/>
            <a:ext cx="8229600" cy="940966"/>
          </a:xfrm>
        </p:spPr>
        <p:txBody>
          <a:bodyPr>
            <a:noAutofit/>
          </a:bodyPr>
          <a:lstStyle/>
          <a:p>
            <a:r>
              <a:rPr lang="el-GR" sz="2800" dirty="0" smtClean="0"/>
              <a:t>Αγαθά </a:t>
            </a:r>
            <a:r>
              <a:rPr lang="en-US" sz="2800" dirty="0" err="1" smtClean="0"/>
              <a:t>Giffen</a:t>
            </a:r>
            <a:r>
              <a:rPr lang="en-US" sz="2800" dirty="0" smtClean="0"/>
              <a:t> (3)</a:t>
            </a:r>
            <a:endParaRPr lang="el-GR" sz="2800" dirty="0"/>
          </a:p>
        </p:txBody>
      </p:sp>
      <p:sp>
        <p:nvSpPr>
          <p:cNvPr id="8" name="Θέση υποσέλιδου 3" descr="."/>
          <p:cNvSpPr txBox="1">
            <a:spLocks/>
          </p:cNvSpPr>
          <p:nvPr>
            <p:custDataLst>
              <p:tags r:id="rId3"/>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4"/>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
        <p:nvSpPr>
          <p:cNvPr id="7" name="Ορθογώνιο 6"/>
          <p:cNvSpPr/>
          <p:nvPr>
            <p:custDataLst>
              <p:tags r:id="rId5"/>
            </p:custDataLst>
          </p:nvPr>
        </p:nvSpPr>
        <p:spPr>
          <a:xfrm>
            <a:off x="-324544" y="1296835"/>
            <a:ext cx="8880921" cy="5570756"/>
          </a:xfrm>
          <a:prstGeom prst="rect">
            <a:avLst/>
          </a:prstGeom>
        </p:spPr>
        <p:txBody>
          <a:bodyPr wrap="square">
            <a:spAutoFit/>
          </a:bodyPr>
          <a:lstStyle/>
          <a:p>
            <a:pPr marL="742950" lvl="1" indent="-285750">
              <a:spcBef>
                <a:spcPts val="600"/>
              </a:spcBef>
              <a:spcAft>
                <a:spcPts val="600"/>
              </a:spcAft>
              <a:buFont typeface="Arial" panose="020B0604020202020204" pitchFamily="34" charset="0"/>
              <a:buChar char="•"/>
            </a:pPr>
            <a:r>
              <a:rPr lang="el-GR" altLang="el-GR" sz="1400" b="1" dirty="0" smtClean="0">
                <a:solidFill>
                  <a:srgbClr val="0000FF"/>
                </a:solidFill>
              </a:rPr>
              <a:t>Ποια είναι η διαφορά ενός αγαθού </a:t>
            </a:r>
            <a:r>
              <a:rPr lang="el-GR" altLang="el-GR" sz="1400" b="1" dirty="0" err="1" smtClean="0">
                <a:solidFill>
                  <a:srgbClr val="0000FF"/>
                </a:solidFill>
              </a:rPr>
              <a:t>Giffen</a:t>
            </a:r>
            <a:r>
              <a:rPr lang="el-GR" altLang="el-GR" sz="1400" b="1" dirty="0" smtClean="0">
                <a:solidFill>
                  <a:srgbClr val="0000FF"/>
                </a:solidFill>
              </a:rPr>
              <a:t> και ενός κατώτερου αγαθού;</a:t>
            </a:r>
          </a:p>
          <a:p>
            <a:pPr marL="742950" lvl="1" indent="-285750">
              <a:spcBef>
                <a:spcPts val="600"/>
              </a:spcBef>
              <a:spcAft>
                <a:spcPts val="600"/>
              </a:spcAft>
              <a:buFont typeface="Arial" panose="020B0604020202020204" pitchFamily="34" charset="0"/>
              <a:buChar char="•"/>
            </a:pPr>
            <a:r>
              <a:rPr lang="el-GR" altLang="el-GR" sz="1400" b="1" u="sng" dirty="0" smtClean="0">
                <a:solidFill>
                  <a:srgbClr val="C00000"/>
                </a:solidFill>
              </a:rPr>
              <a:t>Ένα </a:t>
            </a:r>
            <a:r>
              <a:rPr lang="el-GR" altLang="el-GR" sz="1400" b="1" u="sng" dirty="0">
                <a:solidFill>
                  <a:srgbClr val="C00000"/>
                </a:solidFill>
              </a:rPr>
              <a:t>αγαθό  </a:t>
            </a:r>
            <a:r>
              <a:rPr lang="el-GR" altLang="el-GR" sz="1400" b="1" u="sng" dirty="0" err="1">
                <a:solidFill>
                  <a:srgbClr val="C00000"/>
                </a:solidFill>
              </a:rPr>
              <a:t>Giffen</a:t>
            </a:r>
            <a:r>
              <a:rPr lang="el-GR" altLang="el-GR" sz="1400" b="1" u="sng" dirty="0">
                <a:solidFill>
                  <a:srgbClr val="C00000"/>
                </a:solidFill>
              </a:rPr>
              <a:t> είναι ένα αγαθό του οποίου η κατανάλωση αυξάνεται καθώς η τιμή αυξάνεται. </a:t>
            </a:r>
            <a:r>
              <a:rPr lang="en-US" altLang="el-GR" sz="1400" b="1" u="sng" dirty="0" smtClean="0">
                <a:solidFill>
                  <a:srgbClr val="C00000"/>
                </a:solidFill>
              </a:rPr>
              <a:t>           </a:t>
            </a:r>
            <a:r>
              <a:rPr lang="el-GR" altLang="el-GR" sz="1400" dirty="0" smtClean="0"/>
              <a:t>(</a:t>
            </a:r>
            <a:r>
              <a:rPr lang="el-GR" altLang="el-GR" sz="1400" dirty="0"/>
              <a:t>λογικά εφόσον η τιμή αυξάνεται θα έπρεπε η κατανάλωση να μειώνεται). Έτσι η καμπύλη ζήτησης θα έχει θετική κλίση αντί για αρνητική κλίση. Ένα κατώτερο αγαθό είναι ένα αγαθό του οποίου μειώνεται η ζήτηση όταν αυξάνεται το εισόδημα του καταναλωτή, σε αντίθεση με το κανονικό αγαθό (η ζήτηση αυξάνεται όταν το εισόδημα αυξάνεται). Η έννοια της κατωτερότητας έχει σχέση περισσότερο με την οικονομική δυνατότητα παρά με την ποιότητα του προϊόντος.</a:t>
            </a:r>
          </a:p>
          <a:p>
            <a:pPr lvl="1">
              <a:spcBef>
                <a:spcPts val="600"/>
              </a:spcBef>
              <a:spcAft>
                <a:spcPts val="600"/>
              </a:spcAft>
            </a:pPr>
            <a:r>
              <a:rPr lang="el-GR" altLang="el-GR" sz="1400" b="1" dirty="0"/>
              <a:t>ΠΑΡΑΔΕΙΓΜΑΤΑ</a:t>
            </a:r>
            <a:r>
              <a:rPr lang="el-GR" altLang="el-GR" sz="1400" b="1" dirty="0" smtClean="0"/>
              <a:t>:</a:t>
            </a:r>
            <a:endParaRPr lang="en-US" altLang="el-GR" sz="1400" b="1" dirty="0" smtClean="0"/>
          </a:p>
          <a:p>
            <a:pPr marL="742950" lvl="1" indent="-285750">
              <a:spcBef>
                <a:spcPts val="600"/>
              </a:spcBef>
              <a:spcAft>
                <a:spcPts val="600"/>
              </a:spcAft>
              <a:buFont typeface="Arial" panose="020B0604020202020204" pitchFamily="34" charset="0"/>
              <a:buChar char="•"/>
            </a:pPr>
            <a:r>
              <a:rPr lang="el-GR" altLang="el-GR" sz="1400" b="1" dirty="0" smtClean="0">
                <a:solidFill>
                  <a:srgbClr val="0000FF"/>
                </a:solidFill>
              </a:rPr>
              <a:t>Κατώτερα </a:t>
            </a:r>
            <a:r>
              <a:rPr lang="el-GR" altLang="el-GR" sz="1400" b="1" dirty="0">
                <a:solidFill>
                  <a:srgbClr val="0000FF"/>
                </a:solidFill>
              </a:rPr>
              <a:t>αγαθά:  </a:t>
            </a:r>
            <a:r>
              <a:rPr lang="el-GR" altLang="el-GR" sz="1400" dirty="0"/>
              <a:t>Τα φτηνά προϊόντα</a:t>
            </a:r>
          </a:p>
          <a:p>
            <a:pPr marL="742950" lvl="1" indent="-285750">
              <a:spcBef>
                <a:spcPts val="600"/>
              </a:spcBef>
              <a:spcAft>
                <a:spcPts val="600"/>
              </a:spcAft>
              <a:buFont typeface="Arial" panose="020B0604020202020204" pitchFamily="34" charset="0"/>
              <a:buChar char="•"/>
            </a:pPr>
            <a:r>
              <a:rPr lang="el-GR" altLang="el-GR" sz="1400" b="1" dirty="0">
                <a:solidFill>
                  <a:srgbClr val="0000FF"/>
                </a:solidFill>
              </a:rPr>
              <a:t>Αγαθά </a:t>
            </a:r>
            <a:r>
              <a:rPr lang="el-GR" altLang="el-GR" sz="1400" b="1" dirty="0" err="1">
                <a:solidFill>
                  <a:srgbClr val="0000FF"/>
                </a:solidFill>
              </a:rPr>
              <a:t>Giffen</a:t>
            </a:r>
            <a:r>
              <a:rPr lang="el-GR" altLang="el-GR" sz="1400" b="1" dirty="0">
                <a:solidFill>
                  <a:srgbClr val="0000FF"/>
                </a:solidFill>
              </a:rPr>
              <a:t>: </a:t>
            </a:r>
            <a:r>
              <a:rPr lang="el-GR" altLang="el-GR" sz="1400" dirty="0"/>
              <a:t>Το ρύζι και το στάρι στην Κίνα</a:t>
            </a:r>
            <a:r>
              <a:rPr lang="el-GR" altLang="el-GR" sz="1400" dirty="0" smtClean="0"/>
              <a:t>.</a:t>
            </a:r>
            <a:endParaRPr lang="en-US" altLang="el-GR" sz="1400" dirty="0" smtClean="0"/>
          </a:p>
          <a:p>
            <a:pPr lvl="1">
              <a:spcBef>
                <a:spcPts val="600"/>
              </a:spcBef>
              <a:spcAft>
                <a:spcPts val="600"/>
              </a:spcAft>
            </a:pPr>
            <a:endParaRPr lang="el-GR" altLang="el-GR" sz="1400" dirty="0"/>
          </a:p>
          <a:p>
            <a:pPr lvl="1">
              <a:spcBef>
                <a:spcPts val="600"/>
              </a:spcBef>
              <a:spcAft>
                <a:spcPts val="600"/>
              </a:spcAft>
            </a:pPr>
            <a:r>
              <a:rPr lang="el-GR" altLang="el-GR" sz="1400" b="1" dirty="0">
                <a:solidFill>
                  <a:srgbClr val="0000FF"/>
                </a:solidFill>
              </a:rPr>
              <a:t>Ο </a:t>
            </a:r>
            <a:r>
              <a:rPr lang="el-GR" altLang="el-GR" sz="1400" b="1" dirty="0" err="1">
                <a:solidFill>
                  <a:srgbClr val="0000FF"/>
                </a:solidFill>
              </a:rPr>
              <a:t>Anthony</a:t>
            </a:r>
            <a:r>
              <a:rPr lang="el-GR" altLang="el-GR" sz="1400" b="1" dirty="0">
                <a:solidFill>
                  <a:srgbClr val="0000FF"/>
                </a:solidFill>
              </a:rPr>
              <a:t> </a:t>
            </a:r>
            <a:r>
              <a:rPr lang="el-GR" altLang="el-GR" sz="1400" b="1" dirty="0" err="1">
                <a:solidFill>
                  <a:srgbClr val="0000FF"/>
                </a:solidFill>
              </a:rPr>
              <a:t>Bopp</a:t>
            </a:r>
            <a:r>
              <a:rPr lang="el-GR" altLang="el-GR" sz="1400" b="1" dirty="0">
                <a:solidFill>
                  <a:srgbClr val="0000FF"/>
                </a:solidFill>
              </a:rPr>
              <a:t> (1983) </a:t>
            </a:r>
            <a:r>
              <a:rPr lang="el-GR" altLang="el-GR" sz="1400" dirty="0"/>
              <a:t>ισχυρίζεται ότι το πετρέλαιο είναι ένα χαμηλής ποιότητας καύσιμη ύλη για την θέρμανση του σπιτιού και είναι ένα αγαθό </a:t>
            </a:r>
            <a:r>
              <a:rPr lang="el-GR" altLang="el-GR" sz="1400" dirty="0" err="1"/>
              <a:t>Giffen</a:t>
            </a:r>
            <a:r>
              <a:rPr lang="el-GR" altLang="el-GR" sz="1400" dirty="0"/>
              <a:t>.  Οι </a:t>
            </a:r>
            <a:r>
              <a:rPr lang="el-GR" altLang="el-GR" sz="1400" dirty="0" err="1"/>
              <a:t>Schmuel</a:t>
            </a:r>
            <a:r>
              <a:rPr lang="el-GR" altLang="el-GR" sz="1400" dirty="0"/>
              <a:t> </a:t>
            </a:r>
            <a:r>
              <a:rPr lang="el-GR" altLang="el-GR" sz="1400" dirty="0" err="1"/>
              <a:t>Baruch</a:t>
            </a:r>
            <a:r>
              <a:rPr lang="el-GR" altLang="el-GR" sz="1400" dirty="0"/>
              <a:t> και  </a:t>
            </a:r>
            <a:r>
              <a:rPr lang="el-GR" altLang="el-GR" sz="1400" dirty="0" err="1"/>
              <a:t>Yakar</a:t>
            </a:r>
            <a:r>
              <a:rPr lang="el-GR" altLang="el-GR" sz="1400" dirty="0"/>
              <a:t> </a:t>
            </a:r>
            <a:r>
              <a:rPr lang="el-GR" altLang="el-GR" sz="1400" dirty="0" err="1"/>
              <a:t>Kanai</a:t>
            </a:r>
            <a:r>
              <a:rPr lang="el-GR" altLang="el-GR" sz="1400" dirty="0"/>
              <a:t> (2001) θεωρούν ότι το </a:t>
            </a:r>
            <a:r>
              <a:rPr lang="el-GR" altLang="el-GR" sz="1400" dirty="0" err="1"/>
              <a:t>shochu</a:t>
            </a:r>
            <a:r>
              <a:rPr lang="el-GR" altLang="el-GR" sz="1400" dirty="0"/>
              <a:t>, ένα Ιαπωνικό αλκοολούχο ποτό θα μπορούσε να είναι ένα </a:t>
            </a:r>
            <a:r>
              <a:rPr lang="el-GR" altLang="el-GR" sz="1400" dirty="0" err="1"/>
              <a:t>Giffen</a:t>
            </a:r>
            <a:r>
              <a:rPr lang="el-GR" altLang="el-GR" sz="1400" dirty="0"/>
              <a:t> </a:t>
            </a:r>
            <a:r>
              <a:rPr lang="el-GR" altLang="el-GR" sz="1400" dirty="0" err="1"/>
              <a:t>good</a:t>
            </a:r>
            <a:r>
              <a:rPr lang="el-GR" altLang="el-GR" sz="1400" dirty="0"/>
              <a:t>. Και στις δυο περιπτώσεις, οι συγγραφείς ακολουθούν οικονομετρικές μεθοδολογίες για να αποδείξουν αυτά που ισχυρίζονται. Θεωρούνται όμως ελλιπείς. </a:t>
            </a:r>
          </a:p>
          <a:p>
            <a:pPr marL="742950" lvl="1" indent="-285750">
              <a:spcBef>
                <a:spcPts val="600"/>
              </a:spcBef>
              <a:spcAft>
                <a:spcPts val="600"/>
              </a:spcAft>
              <a:buFont typeface="Arial" panose="020B0604020202020204" pitchFamily="34" charset="0"/>
              <a:buChar char="•"/>
            </a:pPr>
            <a:endParaRPr lang="el-GR" altLang="el-GR" sz="1400" dirty="0"/>
          </a:p>
          <a:p>
            <a:pPr marL="742950" lvl="1" indent="-285750">
              <a:spcBef>
                <a:spcPts val="600"/>
              </a:spcBef>
              <a:spcAft>
                <a:spcPts val="600"/>
              </a:spcAft>
              <a:buFont typeface="Arial" panose="020B0604020202020204" pitchFamily="34" charset="0"/>
              <a:buChar char="•"/>
            </a:pPr>
            <a:endParaRPr lang="el-GR" altLang="el-GR" sz="1400" dirty="0"/>
          </a:p>
          <a:p>
            <a:pPr marL="742950" lvl="1" indent="-285750">
              <a:spcBef>
                <a:spcPts val="600"/>
              </a:spcBef>
              <a:spcAft>
                <a:spcPts val="600"/>
              </a:spcAft>
              <a:buFont typeface="Arial" panose="020B0604020202020204" pitchFamily="34" charset="0"/>
              <a:buChar char="•"/>
            </a:pPr>
            <a:endParaRPr lang="el-GR" altLang="el-GR" sz="1400" dirty="0"/>
          </a:p>
        </p:txBody>
      </p:sp>
    </p:spTree>
    <p:custDataLst>
      <p:tags r:id="rId1"/>
    </p:custDataLst>
    <p:extLst>
      <p:ext uri="{BB962C8B-B14F-4D97-AF65-F5344CB8AC3E}">
        <p14:creationId xmlns:p14="http://schemas.microsoft.com/office/powerpoint/2010/main" val="3706480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133779"/>
            <a:ext cx="8229600" cy="811580"/>
          </a:xfrm>
        </p:spPr>
        <p:txBody>
          <a:bodyPr>
            <a:noAutofit/>
          </a:bodyPr>
          <a:lstStyle/>
          <a:p>
            <a:r>
              <a:rPr lang="el-GR" sz="4000" dirty="0" smtClean="0"/>
              <a:t>Βιβλιογραφία</a:t>
            </a:r>
            <a:r>
              <a:rPr lang="en-US" sz="4000" dirty="0" smtClean="0"/>
              <a:t> </a:t>
            </a:r>
            <a:endParaRPr lang="el-GR" sz="4000" dirty="0"/>
          </a:p>
        </p:txBody>
      </p:sp>
      <p:sp>
        <p:nvSpPr>
          <p:cNvPr id="7" name="Ορθογώνιο 6"/>
          <p:cNvSpPr/>
          <p:nvPr>
            <p:custDataLst>
              <p:tags r:id="rId3"/>
            </p:custDataLst>
          </p:nvPr>
        </p:nvSpPr>
        <p:spPr>
          <a:xfrm>
            <a:off x="323528" y="1340768"/>
            <a:ext cx="8568952" cy="3539430"/>
          </a:xfrm>
          <a:prstGeom prst="rect">
            <a:avLst/>
          </a:prstGeom>
        </p:spPr>
        <p:txBody>
          <a:bodyPr wrap="square">
            <a:spAutoFit/>
          </a:bodyPr>
          <a:lstStyle/>
          <a:p>
            <a:r>
              <a:rPr lang="el-GR" sz="1600" dirty="0"/>
              <a:t>ΠΑΠΑΗΛΙΑΣ ΘΕΟΔΩΡΟΣ (2006)  Παραδόσεις Πολιτικής Οικονομίας Εκδόσεις ΑΘ. ΣΤΑΜΟΥΛΗΣ. </a:t>
            </a:r>
            <a:r>
              <a:rPr lang="el-GR" sz="1600" dirty="0" smtClean="0"/>
              <a:t>ΑΘΗΝΑ</a:t>
            </a:r>
          </a:p>
          <a:p>
            <a:endParaRPr lang="el-GR" sz="1600" dirty="0"/>
          </a:p>
          <a:p>
            <a:r>
              <a:rPr lang="el-GR" sz="1600" dirty="0" smtClean="0"/>
              <a:t>D</a:t>
            </a:r>
            <a:r>
              <a:rPr lang="el-GR" sz="1600" dirty="0"/>
              <a:t>. BEGG, S.FISCER, R. DOMBUSCH Εισαγωγή στην Οικονομική ΤΟΜΟΣ Α  </a:t>
            </a:r>
            <a:r>
              <a:rPr lang="el-GR" sz="1600" dirty="0" err="1"/>
              <a:t>Eκ</a:t>
            </a:r>
            <a:r>
              <a:rPr lang="el-GR" sz="1600" dirty="0"/>
              <a:t>. </a:t>
            </a:r>
            <a:r>
              <a:rPr lang="el-GR" sz="1600" dirty="0" smtClean="0"/>
              <a:t>ΚΡΙΤΙΚΗ</a:t>
            </a:r>
          </a:p>
          <a:p>
            <a:endParaRPr lang="el-GR" sz="1600" dirty="0"/>
          </a:p>
          <a:p>
            <a:r>
              <a:rPr lang="el-GR" sz="1600" dirty="0" smtClean="0"/>
              <a:t>SALVATOR </a:t>
            </a:r>
            <a:r>
              <a:rPr lang="el-GR" sz="1600" dirty="0"/>
              <a:t>DOMINICK (2007) Η επιχειρησιακή Οικονομική στο Διεθνές Οικονομικό Περιβάλλον. </a:t>
            </a:r>
            <a:r>
              <a:rPr lang="el-GR" sz="1600" dirty="0" err="1"/>
              <a:t>Εκδ</a:t>
            </a:r>
            <a:r>
              <a:rPr lang="el-GR" sz="1600" dirty="0"/>
              <a:t>. </a:t>
            </a:r>
            <a:r>
              <a:rPr lang="el-GR" sz="1600" dirty="0" smtClean="0"/>
              <a:t>GUTENBERG</a:t>
            </a:r>
          </a:p>
          <a:p>
            <a:endParaRPr lang="el-GR" sz="1600" dirty="0"/>
          </a:p>
          <a:p>
            <a:r>
              <a:rPr lang="el-GR" sz="1600" dirty="0" err="1" smtClean="0"/>
              <a:t>Dominick</a:t>
            </a:r>
            <a:r>
              <a:rPr lang="el-GR" sz="1600" dirty="0" smtClean="0"/>
              <a:t> </a:t>
            </a:r>
            <a:r>
              <a:rPr lang="el-GR" sz="1600" dirty="0" err="1"/>
              <a:t>Salvatore</a:t>
            </a:r>
            <a:r>
              <a:rPr lang="el-GR" sz="1600" dirty="0"/>
              <a:t>  (2012) « ΕΠΙΧΕΙΡΗΣΙΑΚΗ ΟΙΚΟΝΟΜΙΚΗ ΣΤΟ ΔΙΕΘΝΕΣ ΟΙΚΟΝΟΜΙΚΟ ΠΕΡΙΒΑΛΛΟΝ  ΕΚΔ.  </a:t>
            </a:r>
            <a:r>
              <a:rPr lang="el-GR" sz="1600" dirty="0" smtClean="0"/>
              <a:t>GUTENBERG</a:t>
            </a:r>
          </a:p>
          <a:p>
            <a:endParaRPr lang="el-GR" sz="1600" dirty="0"/>
          </a:p>
          <a:p>
            <a:r>
              <a:rPr lang="en-US" sz="1600" dirty="0" smtClean="0"/>
              <a:t>M</a:t>
            </a:r>
            <a:r>
              <a:rPr lang="en-US" sz="1600" dirty="0"/>
              <a:t>. FRIEDMAN “The </a:t>
            </a:r>
            <a:r>
              <a:rPr lang="en-US" sz="1600" dirty="0" err="1"/>
              <a:t>Methology</a:t>
            </a:r>
            <a:r>
              <a:rPr lang="en-US" sz="1600" dirty="0"/>
              <a:t> of Positive Economics”  </a:t>
            </a:r>
            <a:r>
              <a:rPr lang="en-US" sz="1600" dirty="0" err="1"/>
              <a:t>στο</a:t>
            </a:r>
            <a:r>
              <a:rPr lang="en-US" sz="1600" dirty="0"/>
              <a:t> Essays in Positive Economics (Chicago: University of Chicago Press, 1953)</a:t>
            </a:r>
          </a:p>
          <a:p>
            <a:endParaRPr lang="el-GR" sz="1600" dirty="0"/>
          </a:p>
        </p:txBody>
      </p:sp>
      <p:sp>
        <p:nvSpPr>
          <p:cNvPr id="6"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1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5908129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
        <p:nvSpPr>
          <p:cNvPr id="5" name="TextBox 4"/>
          <p:cNvSpPr txBox="1"/>
          <p:nvPr/>
        </p:nvSpPr>
        <p:spPr>
          <a:xfrm>
            <a:off x="3923928" y="4149080"/>
            <a:ext cx="4824536" cy="360040"/>
          </a:xfrm>
          <a:prstGeom prst="rect">
            <a:avLst/>
          </a:prstGeom>
        </p:spPr>
        <p:txBody>
          <a:bodyPr vert="horz" wrap="square" lIns="91440" tIns="45720" rIns="91440" bIns="45720" rtlCol="0" anchor="ctr">
            <a:noAutofit/>
          </a:bodyPr>
          <a:lstStyle/>
          <a:p>
            <a:r>
              <a:rPr lang="el-GR" sz="2400" dirty="0" smtClean="0"/>
              <a:t>Επεξεργασία : Χρήστος Μέγας</a:t>
            </a:r>
          </a:p>
        </p:txBody>
      </p:sp>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260648"/>
            <a:ext cx="8229600" cy="940966"/>
          </a:xfrm>
        </p:spPr>
        <p:txBody>
          <a:bodyPr>
            <a:noAutofit/>
          </a:bodyPr>
          <a:lstStyle/>
          <a:p>
            <a:r>
              <a:rPr lang="el-GR" dirty="0"/>
              <a:t>Η </a:t>
            </a:r>
            <a:r>
              <a:rPr lang="el-GR" dirty="0" smtClean="0"/>
              <a:t>Ελαστικότητα Ζήτησης </a:t>
            </a:r>
            <a:br>
              <a:rPr lang="el-GR" dirty="0" smtClean="0"/>
            </a:br>
            <a:r>
              <a:rPr lang="el-GR" dirty="0" smtClean="0"/>
              <a:t>ως προς την Τιμή </a:t>
            </a:r>
            <a:endParaRPr lang="en-US" sz="2800" b="0" dirty="0"/>
          </a:p>
        </p:txBody>
      </p:sp>
      <p:sp>
        <p:nvSpPr>
          <p:cNvPr id="9" name="Θέση περιεχομένου 8"/>
          <p:cNvSpPr>
            <a:spLocks noGrp="1"/>
          </p:cNvSpPr>
          <p:nvPr>
            <p:ph idx="1"/>
            <p:custDataLst>
              <p:tags r:id="rId3"/>
            </p:custDataLst>
          </p:nvPr>
        </p:nvSpPr>
        <p:spPr>
          <a:xfrm>
            <a:off x="323528" y="1988840"/>
            <a:ext cx="8568952" cy="2946752"/>
          </a:xfrm>
        </p:spPr>
        <p:txBody>
          <a:bodyPr>
            <a:noAutofit/>
          </a:bodyPr>
          <a:lstStyle/>
          <a:p>
            <a:pPr>
              <a:buFont typeface="Wingdings" panose="05000000000000000000" pitchFamily="2" charset="2"/>
              <a:buChar char="q"/>
            </a:pPr>
            <a:r>
              <a:rPr lang="el-GR" sz="1600" dirty="0"/>
              <a:t> Η ανταπόκριση που έχει στη ζητούμενη ποσότητα ενός εμπορεύματος μια μεταβολή στην τιμή είναι πολύ σημαντική για την επιχείρηση.</a:t>
            </a:r>
          </a:p>
          <a:p>
            <a:pPr>
              <a:buFont typeface="Wingdings" panose="05000000000000000000" pitchFamily="2" charset="2"/>
              <a:buChar char="q"/>
            </a:pPr>
            <a:r>
              <a:rPr lang="el-GR" sz="1600" dirty="0"/>
              <a:t>Μερικές φορές η τιμή του εμπορεύματος αυξάνει αρκετά τις πωλήσεις ώστε να αυξηθούν τα συνολικά έσοδα.</a:t>
            </a:r>
          </a:p>
          <a:p>
            <a:pPr>
              <a:buFont typeface="Wingdings" panose="05000000000000000000" pitchFamily="2" charset="2"/>
              <a:buChar char="q"/>
            </a:pPr>
            <a:r>
              <a:rPr lang="el-GR" sz="1600" dirty="0"/>
              <a:t>Άλλες φορές η μείωση της τιμής του εμπορεύματος μειώνει τα συνολικά έσοδα.</a:t>
            </a:r>
          </a:p>
          <a:p>
            <a:pPr>
              <a:buFont typeface="Wingdings" panose="05000000000000000000" pitchFamily="2" charset="2"/>
              <a:buChar char="q"/>
            </a:pPr>
            <a:r>
              <a:rPr lang="el-GR" sz="1600" dirty="0"/>
              <a:t>Οι πολιτικές των τιμών της επιχείρησης, επειδή επηρεάζουν τις πωλήσεις, επηρεάζουν και το κόστος παραγωγής , άρα και την κερδοφορία.</a:t>
            </a:r>
          </a:p>
          <a:p>
            <a:pPr>
              <a:buFont typeface="Wingdings" panose="05000000000000000000" pitchFamily="2" charset="2"/>
              <a:buChar char="q"/>
            </a:pPr>
            <a:r>
              <a:rPr lang="el-GR" sz="1600" dirty="0"/>
              <a:t>Συνεπώς είναι απαραίτητο να μελετήσουμε τα ΜΕΤΡΑ ΑΝΤΑΠΟΚΡΙΣΗΣ (ΕΛΑΣΤΙΚΟΤΗΤΑΣ) στη ζητούμενη ποσότητα του εμπορεύματος προς μια μεταβολή στην τιμή του. </a:t>
            </a:r>
            <a:endParaRPr lang="el-GR" sz="500" dirty="0"/>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2"/>
            </p:custDataLst>
          </p:nvPr>
        </p:nvSpPr>
        <p:spPr>
          <a:xfrm>
            <a:off x="457200" y="553516"/>
            <a:ext cx="8229600" cy="940966"/>
          </a:xfrm>
        </p:spPr>
        <p:txBody>
          <a:bodyPr>
            <a:noAutofit/>
          </a:bodyPr>
          <a:lstStyle/>
          <a:p>
            <a:r>
              <a:rPr lang="el-GR" dirty="0"/>
              <a:t>Τι προσδιορίζει την ελαστικότητα ως προς την τιμή;</a:t>
            </a:r>
            <a:br>
              <a:rPr lang="el-GR" dirty="0"/>
            </a:br>
            <a:endParaRPr lang="en-US" sz="2800" b="0" dirty="0"/>
          </a:p>
        </p:txBody>
      </p:sp>
      <p:sp>
        <p:nvSpPr>
          <p:cNvPr id="9" name="Θέση περιεχομένου 8"/>
          <p:cNvSpPr>
            <a:spLocks noGrp="1"/>
          </p:cNvSpPr>
          <p:nvPr>
            <p:ph idx="1"/>
            <p:custDataLst>
              <p:tags r:id="rId3"/>
            </p:custDataLst>
          </p:nvPr>
        </p:nvSpPr>
        <p:spPr>
          <a:xfrm>
            <a:off x="323528" y="1988840"/>
            <a:ext cx="8568952" cy="2946752"/>
          </a:xfrm>
        </p:spPr>
        <p:txBody>
          <a:bodyPr>
            <a:noAutofit/>
          </a:bodyPr>
          <a:lstStyle/>
          <a:p>
            <a:pPr marL="0" indent="0">
              <a:buNone/>
            </a:pPr>
            <a:r>
              <a:rPr lang="el-GR" sz="1600" b="1" dirty="0">
                <a:solidFill>
                  <a:srgbClr val="0000FF"/>
                </a:solidFill>
              </a:rPr>
              <a:t>Η ευκολία με την οποία οι καταναλωτές μπορούν να υποκαταστήσουν ένα αγαθό με κάποιο άλλο.</a:t>
            </a:r>
          </a:p>
          <a:p>
            <a:pPr marL="0" indent="0">
              <a:buNone/>
            </a:pPr>
            <a:r>
              <a:rPr lang="el-GR" sz="1600" b="1" dirty="0"/>
              <a:t>ΠΑΡΑΔΕΙΓΜΑ:</a:t>
            </a:r>
          </a:p>
          <a:p>
            <a:pPr>
              <a:buFont typeface="Wingdings" panose="05000000000000000000" pitchFamily="2" charset="2"/>
              <a:buChar char="q"/>
            </a:pPr>
            <a:r>
              <a:rPr lang="el-GR" sz="1600" dirty="0" smtClean="0"/>
              <a:t>οι </a:t>
            </a:r>
            <a:r>
              <a:rPr lang="el-GR" sz="1600" dirty="0"/>
              <a:t>καταναλωτές μπορούν να υποκαταστήσουν εύκολα μια μάρκα απορρυπαντικού με κάποια άλλη αν η τιμή της πρώτης αυξηθεί.</a:t>
            </a:r>
          </a:p>
          <a:p>
            <a:pPr>
              <a:buFont typeface="Wingdings" panose="05000000000000000000" pitchFamily="2" charset="2"/>
              <a:buChar char="q"/>
            </a:pPr>
            <a:r>
              <a:rPr lang="el-GR" sz="1600" dirty="0" smtClean="0"/>
              <a:t>άρα </a:t>
            </a:r>
            <a:r>
              <a:rPr lang="el-GR" sz="1600" dirty="0"/>
              <a:t>αναμένουμε ότι η ζήτηση θα είναι </a:t>
            </a:r>
            <a:r>
              <a:rPr lang="el-GR" sz="1600" b="1" dirty="0">
                <a:solidFill>
                  <a:srgbClr val="0000FF"/>
                </a:solidFill>
              </a:rPr>
              <a:t>ελαστική</a:t>
            </a:r>
            <a:r>
              <a:rPr lang="el-GR" sz="1600" dirty="0"/>
              <a:t>. </a:t>
            </a:r>
          </a:p>
          <a:p>
            <a:pPr>
              <a:buFont typeface="Wingdings" panose="05000000000000000000" pitchFamily="2" charset="2"/>
              <a:buChar char="q"/>
            </a:pPr>
            <a:r>
              <a:rPr lang="el-GR" sz="1600" dirty="0" smtClean="0"/>
              <a:t>αλλά </a:t>
            </a:r>
            <a:r>
              <a:rPr lang="el-GR" sz="1600" dirty="0"/>
              <a:t>αν αυξηθεί η τιμή όλων των απορρυπαντικών, ο καταναλωτής δεν θα μπορεί κάνει υποκατάσταση.</a:t>
            </a:r>
          </a:p>
          <a:p>
            <a:pPr>
              <a:buFont typeface="Wingdings" panose="05000000000000000000" pitchFamily="2" charset="2"/>
              <a:buChar char="q"/>
            </a:pPr>
            <a:r>
              <a:rPr lang="el-GR" sz="1600" dirty="0" smtClean="0"/>
              <a:t>άρα</a:t>
            </a:r>
            <a:r>
              <a:rPr lang="el-GR" sz="1600" dirty="0"/>
              <a:t>, σε αυτήν την περίπτωση, αναμένουμε ότι η ζήτηση θα είναι </a:t>
            </a:r>
            <a:r>
              <a:rPr lang="el-GR" sz="1600" b="1" dirty="0" smtClean="0">
                <a:solidFill>
                  <a:srgbClr val="0000FF"/>
                </a:solidFill>
              </a:rPr>
              <a:t>ανελαστική.</a:t>
            </a:r>
            <a:endParaRPr lang="el-GR" sz="500" b="1" dirty="0">
              <a:solidFill>
                <a:srgbClr val="0000FF"/>
              </a:solidFill>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77852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457200" y="260648"/>
            <a:ext cx="8229600" cy="1512168"/>
          </a:xfrm>
        </p:spPr>
        <p:txBody>
          <a:bodyPr>
            <a:noAutofit/>
          </a:bodyPr>
          <a:lstStyle/>
          <a:p>
            <a:r>
              <a:rPr lang="el-GR" dirty="0" smtClean="0"/>
              <a:t>Χαρακτηριστικά ελαστικότητας </a:t>
            </a:r>
            <a:r>
              <a:rPr lang="el-GR" dirty="0"/>
              <a:t>ως προς την </a:t>
            </a:r>
            <a:r>
              <a:rPr lang="el-GR" dirty="0" smtClean="0"/>
              <a:t>τιμή</a:t>
            </a:r>
            <a:r>
              <a:rPr lang="el-GR" dirty="0"/>
              <a:t/>
            </a:r>
            <a:br>
              <a:rPr lang="el-GR" dirty="0"/>
            </a:br>
            <a:endParaRPr lang="en-US" sz="2800" b="0" dirty="0"/>
          </a:p>
        </p:txBody>
      </p:sp>
      <p:sp>
        <p:nvSpPr>
          <p:cNvPr id="9" name="Θέση περιεχομένου 8"/>
          <p:cNvSpPr>
            <a:spLocks noGrp="1"/>
          </p:cNvSpPr>
          <p:nvPr>
            <p:ph idx="1"/>
            <p:custDataLst>
              <p:tags r:id="rId4"/>
            </p:custDataLst>
          </p:nvPr>
        </p:nvSpPr>
        <p:spPr>
          <a:xfrm>
            <a:off x="323528" y="1556792"/>
            <a:ext cx="8640960" cy="2946752"/>
          </a:xfrm>
        </p:spPr>
        <p:txBody>
          <a:bodyPr>
            <a:noAutofit/>
          </a:bodyPr>
          <a:lstStyle/>
          <a:p>
            <a:pPr marL="0" indent="0">
              <a:buNone/>
            </a:pPr>
            <a:r>
              <a:rPr lang="el-GR" sz="1400" b="1" dirty="0">
                <a:solidFill>
                  <a:srgbClr val="0000FF"/>
                </a:solidFill>
              </a:rPr>
              <a:t>Η </a:t>
            </a:r>
            <a:r>
              <a:rPr lang="el-GR" sz="1400" b="1" dirty="0" smtClean="0">
                <a:solidFill>
                  <a:srgbClr val="0000FF"/>
                </a:solidFill>
              </a:rPr>
              <a:t>Ελαστικότητα </a:t>
            </a:r>
            <a:r>
              <a:rPr lang="el-GR" sz="1400" b="1" dirty="0">
                <a:solidFill>
                  <a:srgbClr val="0000FF"/>
                </a:solidFill>
              </a:rPr>
              <a:t>είναι μια μέτρηση ανεξάρτητη από μονάδες μέτρησης </a:t>
            </a:r>
            <a:r>
              <a:rPr lang="el-GR" sz="1400" dirty="0" smtClean="0"/>
              <a:t>και μετράει την μεταβολή </a:t>
            </a:r>
            <a:r>
              <a:rPr lang="el-GR" sz="1400" dirty="0"/>
              <a:t>της ζητούμενης ποσότητας ενός αγαθού σε μια μεταβολή της τιμής του και συμβολίζεται ως e.</a:t>
            </a:r>
          </a:p>
          <a:p>
            <a:pPr marL="0" indent="0">
              <a:buNone/>
            </a:pPr>
            <a:r>
              <a:rPr lang="el-GR" sz="1400" b="1" dirty="0">
                <a:solidFill>
                  <a:srgbClr val="0000FF"/>
                </a:solidFill>
              </a:rPr>
              <a:t>Η Ελαστικότητα ζήτησης έχει αρνητικό πρόσημο  επειδή η τιμή και η ποσότητα κινούνται αντίθετα.</a:t>
            </a:r>
          </a:p>
          <a:p>
            <a:pPr marL="0" indent="0">
              <a:buNone/>
            </a:pPr>
            <a:endParaRPr lang="el-GR" sz="1400" b="1" dirty="0">
              <a:solidFill>
                <a:srgbClr val="0000FF"/>
              </a:solidFill>
            </a:endParaRPr>
          </a:p>
          <a:p>
            <a:pPr marL="0" indent="0">
              <a:buNone/>
            </a:pPr>
            <a:endParaRPr lang="el-GR" sz="1400" b="1" dirty="0">
              <a:solidFill>
                <a:srgbClr val="0000FF"/>
              </a:solidFill>
            </a:endParaRPr>
          </a:p>
          <a:p>
            <a:pPr marL="0" indent="0" algn="ctr">
              <a:buNone/>
            </a:pPr>
            <a:r>
              <a:rPr lang="el-GR" sz="1400" u="sng" dirty="0" smtClean="0"/>
              <a:t>Q  </a:t>
            </a:r>
            <a:r>
              <a:rPr lang="el-GR" sz="1400" u="sng" dirty="0"/>
              <a:t>και P   η ποσότητα και η τιμή , </a:t>
            </a:r>
            <a:r>
              <a:rPr lang="el-GR" sz="1400" u="sng" dirty="0" err="1"/>
              <a:t>dQ</a:t>
            </a:r>
            <a:r>
              <a:rPr lang="el-GR" sz="1400" u="sng" dirty="0"/>
              <a:t>  και </a:t>
            </a:r>
            <a:r>
              <a:rPr lang="el-GR" sz="1400" u="sng" dirty="0" err="1"/>
              <a:t>dP</a:t>
            </a:r>
            <a:r>
              <a:rPr lang="el-GR" sz="1400" u="sng" dirty="0"/>
              <a:t>  οι μεταβολές της ποσότητα και της τιμής</a:t>
            </a:r>
          </a:p>
          <a:p>
            <a:pPr>
              <a:buFont typeface="Wingdings" panose="05000000000000000000" pitchFamily="2" charset="2"/>
              <a:buChar char="Ø"/>
            </a:pPr>
            <a:r>
              <a:rPr lang="el-GR" sz="1400" b="1" dirty="0">
                <a:solidFill>
                  <a:srgbClr val="0000FF"/>
                </a:solidFill>
              </a:rPr>
              <a:t>Ελαστικότητα . . . . . μετρά τον βαθμό αντίδρασης των καταναλωτών και των παραγωγών στις</a:t>
            </a:r>
          </a:p>
          <a:p>
            <a:pPr>
              <a:buFont typeface="Wingdings" panose="05000000000000000000" pitchFamily="2" charset="2"/>
              <a:buChar char="Ø"/>
            </a:pPr>
            <a:r>
              <a:rPr lang="el-GR" sz="1400" b="1" dirty="0">
                <a:solidFill>
                  <a:srgbClr val="0000FF"/>
                </a:solidFill>
              </a:rPr>
              <a:t>	αλλαγές στις συνθήκες της αγοράς. . .</a:t>
            </a:r>
          </a:p>
          <a:p>
            <a:pPr>
              <a:buFont typeface="Wingdings" panose="05000000000000000000" pitchFamily="2" charset="2"/>
              <a:buChar char="Ø"/>
            </a:pPr>
            <a:r>
              <a:rPr lang="el-GR" sz="1400" b="1" dirty="0">
                <a:solidFill>
                  <a:srgbClr val="0000FF"/>
                </a:solidFill>
              </a:rPr>
              <a:t>. . . µας επιτρέπει να  </a:t>
            </a:r>
            <a:r>
              <a:rPr lang="el-GR" sz="1400" b="1" dirty="0" err="1">
                <a:solidFill>
                  <a:srgbClr val="0000FF"/>
                </a:solidFill>
              </a:rPr>
              <a:t>αναλύουµε</a:t>
            </a:r>
            <a:r>
              <a:rPr lang="el-GR" sz="1400" b="1" dirty="0">
                <a:solidFill>
                  <a:srgbClr val="0000FF"/>
                </a:solidFill>
              </a:rPr>
              <a:t> την προσφορά και την ζήτηση µε περισσότερη ακρίβεια</a:t>
            </a:r>
          </a:p>
          <a:p>
            <a:pPr marL="0" indent="0">
              <a:buNone/>
            </a:pPr>
            <a:r>
              <a:rPr lang="el-GR" sz="1400" dirty="0"/>
              <a:t>ΠΑΡΑΔΕΙΓΜΑ:  </a:t>
            </a:r>
          </a:p>
          <a:p>
            <a:pPr marL="0" indent="0">
              <a:buNone/>
            </a:pPr>
            <a:endParaRPr lang="el-GR" sz="1400" b="1" dirty="0">
              <a:solidFill>
                <a:srgbClr val="0000FF"/>
              </a:solidFill>
            </a:endParaRPr>
          </a:p>
          <a:p>
            <a:pPr marL="0" indent="0">
              <a:buNone/>
            </a:pPr>
            <a:endParaRPr lang="el-GR" sz="800" b="1" dirty="0">
              <a:solidFill>
                <a:srgbClr val="0000FF"/>
              </a:solidFill>
            </a:endParaRPr>
          </a:p>
          <a:p>
            <a:pPr>
              <a:buFont typeface="Wingdings" panose="05000000000000000000" pitchFamily="2" charset="2"/>
              <a:buChar char="ü"/>
            </a:pPr>
            <a:r>
              <a:rPr lang="el-GR" sz="1400" b="1" dirty="0"/>
              <a:t>Η ελαστικότητα e=-5. Αυτό σημαίνει ότι η ζητούμενη ποσότητα μειώνεται 5% για κάθε αύξηση της τιμής κατά 1% ενώ διατηρούνται σταθερές όλες οι υπόλοιπες μεταβλητές της συνάρτησης ζήτησης.</a:t>
            </a:r>
          </a:p>
        </p:txBody>
      </p:sp>
      <p:graphicFrame>
        <p:nvGraphicFramePr>
          <p:cNvPr id="7" name="Object 5"/>
          <p:cNvGraphicFramePr>
            <a:graphicFrameLocks noChangeAspect="1"/>
          </p:cNvGraphicFramePr>
          <p:nvPr>
            <p:extLst>
              <p:ext uri="{D42A27DB-BD31-4B8C-83A1-F6EECF244321}">
                <p14:modId xmlns:p14="http://schemas.microsoft.com/office/powerpoint/2010/main" val="1760098367"/>
              </p:ext>
            </p:extLst>
          </p:nvPr>
        </p:nvGraphicFramePr>
        <p:xfrm>
          <a:off x="629666" y="2496786"/>
          <a:ext cx="7777162" cy="792163"/>
        </p:xfrm>
        <a:graphic>
          <a:graphicData uri="http://schemas.openxmlformats.org/presentationml/2006/ole">
            <mc:AlternateContent xmlns:mc="http://schemas.openxmlformats.org/markup-compatibility/2006">
              <mc:Choice xmlns:v="urn:schemas-microsoft-com:vml" Requires="v">
                <p:oleObj spid="_x0000_s5284" name="Equation" r:id="rId9" imgW="4292600" imgH="419100" progId="Equation.DSMT4">
                  <p:embed/>
                </p:oleObj>
              </mc:Choice>
              <mc:Fallback>
                <p:oleObj name="Equation" r:id="rId9" imgW="4292600" imgH="419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9666" y="2496786"/>
                        <a:ext cx="77771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Αντικείμενο 1"/>
          <p:cNvGraphicFramePr>
            <a:graphicFrameLocks noChangeAspect="1"/>
          </p:cNvGraphicFramePr>
          <p:nvPr>
            <p:extLst>
              <p:ext uri="{D42A27DB-BD31-4B8C-83A1-F6EECF244321}">
                <p14:modId xmlns:p14="http://schemas.microsoft.com/office/powerpoint/2010/main" val="2080382253"/>
              </p:ext>
            </p:extLst>
          </p:nvPr>
        </p:nvGraphicFramePr>
        <p:xfrm>
          <a:off x="863600" y="4902870"/>
          <a:ext cx="7416800" cy="649288"/>
        </p:xfrm>
        <a:graphic>
          <a:graphicData uri="http://schemas.openxmlformats.org/presentationml/2006/ole">
            <mc:AlternateContent xmlns:mc="http://schemas.openxmlformats.org/markup-compatibility/2006">
              <mc:Choice xmlns:v="urn:schemas-microsoft-com:vml" Requires="v">
                <p:oleObj spid="_x0000_s5285" name="Equation" r:id="rId11" imgW="5346700" imgH="419100" progId="Equation.DSMT4">
                  <p:embed/>
                </p:oleObj>
              </mc:Choice>
              <mc:Fallback>
                <p:oleObj name="Equation" r:id="rId11" imgW="5346700" imgH="4191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3600" y="4902870"/>
                        <a:ext cx="74168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2"/>
    </p:custDataLst>
    <p:extLst>
      <p:ext uri="{BB962C8B-B14F-4D97-AF65-F5344CB8AC3E}">
        <p14:creationId xmlns:p14="http://schemas.microsoft.com/office/powerpoint/2010/main" val="2614805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descr="Παγκόσμιος Ιστός.&#10;World Wide Web.&#10; ή&#10; W,W,W.&#10; ή Web 1."/>
          <p:cNvSpPr>
            <a:spLocks noGrp="1" noChangeArrowheads="1"/>
          </p:cNvSpPr>
          <p:nvPr>
            <p:ph type="title"/>
            <p:custDataLst>
              <p:tags r:id="rId3"/>
            </p:custDataLst>
          </p:nvPr>
        </p:nvSpPr>
        <p:spPr>
          <a:xfrm>
            <a:off x="0" y="260648"/>
            <a:ext cx="9036050" cy="940966"/>
          </a:xfrm>
        </p:spPr>
        <p:txBody>
          <a:bodyPr>
            <a:noAutofit/>
          </a:bodyPr>
          <a:lstStyle/>
          <a:p>
            <a:r>
              <a:rPr lang="el-GR" sz="3600" dirty="0" smtClean="0"/>
              <a:t>Εύρεση Ελαστικότητας Ζήτησης (α)</a:t>
            </a:r>
            <a:endParaRPr lang="en-US" sz="2000" b="0" dirty="0"/>
          </a:p>
        </p:txBody>
      </p:sp>
      <p:sp>
        <p:nvSpPr>
          <p:cNvPr id="9" name="Θέση περιεχομένου 8"/>
          <p:cNvSpPr>
            <a:spLocks noGrp="1"/>
          </p:cNvSpPr>
          <p:nvPr>
            <p:ph idx="1"/>
            <p:custDataLst>
              <p:tags r:id="rId4"/>
            </p:custDataLst>
          </p:nvPr>
        </p:nvSpPr>
        <p:spPr>
          <a:xfrm>
            <a:off x="194722" y="1201614"/>
            <a:ext cx="4881333" cy="4867294"/>
          </a:xfrm>
        </p:spPr>
        <p:txBody>
          <a:bodyPr>
            <a:noAutofit/>
          </a:bodyPr>
          <a:lstStyle/>
          <a:p>
            <a:pPr>
              <a:buFont typeface="Wingdings" panose="05000000000000000000" pitchFamily="2" charset="2"/>
              <a:buChar char="Ø"/>
            </a:pPr>
            <a:r>
              <a:rPr lang="el-GR" sz="1200" dirty="0" smtClean="0"/>
              <a:t>Αν </a:t>
            </a:r>
            <a:r>
              <a:rPr lang="el-GR" sz="1200" dirty="0"/>
              <a:t>το σημείο εκκίνησης είναι το Α και το σημείο τερματισμού το Β, τότε η ελαστικότητα ζήτησης είναι:</a:t>
            </a:r>
          </a:p>
          <a:p>
            <a:pPr>
              <a:buFont typeface="Wingdings" panose="05000000000000000000" pitchFamily="2" charset="2"/>
              <a:buChar char="Ø"/>
            </a:pPr>
            <a:endParaRPr lang="el-GR" sz="1200" dirty="0"/>
          </a:p>
          <a:p>
            <a:pPr>
              <a:buFont typeface="Wingdings" panose="05000000000000000000" pitchFamily="2" charset="2"/>
              <a:buChar char="Ø"/>
            </a:pPr>
            <a:endParaRPr lang="el-GR" sz="1200" dirty="0"/>
          </a:p>
          <a:p>
            <a:pPr>
              <a:buFont typeface="Wingdings" panose="05000000000000000000" pitchFamily="2" charset="2"/>
              <a:buChar char="Ø"/>
            </a:pPr>
            <a:endParaRPr lang="el-GR" sz="1200" dirty="0"/>
          </a:p>
          <a:p>
            <a:pPr>
              <a:buFont typeface="Wingdings" panose="05000000000000000000" pitchFamily="2" charset="2"/>
              <a:buChar char="Ø"/>
            </a:pPr>
            <a:endParaRPr lang="el-GR" sz="1200" dirty="0"/>
          </a:p>
          <a:p>
            <a:pPr>
              <a:buFont typeface="Wingdings" panose="05000000000000000000" pitchFamily="2" charset="2"/>
              <a:buChar char="Ø"/>
            </a:pPr>
            <a:endParaRPr lang="el-GR" sz="1200" dirty="0"/>
          </a:p>
          <a:p>
            <a:pPr>
              <a:buFont typeface="Wingdings" panose="05000000000000000000" pitchFamily="2" charset="2"/>
              <a:buChar char="Ø"/>
            </a:pPr>
            <a:endParaRPr lang="el-GR" sz="1200" dirty="0" smtClean="0"/>
          </a:p>
          <a:p>
            <a:pPr>
              <a:buFont typeface="Wingdings" panose="05000000000000000000" pitchFamily="2" charset="2"/>
              <a:buChar char="Ø"/>
            </a:pPr>
            <a:endParaRPr lang="el-GR" sz="1200" dirty="0" smtClean="0"/>
          </a:p>
          <a:p>
            <a:pPr>
              <a:buFont typeface="Wingdings" panose="05000000000000000000" pitchFamily="2" charset="2"/>
              <a:buChar char="Ø"/>
            </a:pPr>
            <a:r>
              <a:rPr lang="el-GR" sz="1200" b="1" dirty="0" smtClean="0"/>
              <a:t>Η </a:t>
            </a:r>
            <a:r>
              <a:rPr lang="el-GR" sz="1200" b="1" dirty="0"/>
              <a:t>τιμή και η ζητούμενη ποσότητα  κινούνται αντίθετα,  το πρόσημο της ελαστικότητας  ζήτησης θα είναι αρνητικό.</a:t>
            </a:r>
          </a:p>
          <a:p>
            <a:pPr marL="0" indent="0">
              <a:buNone/>
            </a:pPr>
            <a:r>
              <a:rPr lang="el-GR" sz="1200" dirty="0" smtClean="0"/>
              <a:t>	e&lt;1 : </a:t>
            </a:r>
            <a:r>
              <a:rPr lang="el-GR" sz="1200" b="1" dirty="0" smtClean="0">
                <a:solidFill>
                  <a:srgbClr val="0000FF"/>
                </a:solidFill>
              </a:rPr>
              <a:t>Ανελαστική ζήτηση.</a:t>
            </a:r>
          </a:p>
          <a:p>
            <a:pPr marL="0" indent="0">
              <a:buNone/>
            </a:pPr>
            <a:r>
              <a:rPr lang="el-GR" sz="1200" b="1" dirty="0" smtClean="0"/>
              <a:t>Είδη  πρώτης ανάγκης.</a:t>
            </a:r>
          </a:p>
          <a:p>
            <a:pPr>
              <a:buFont typeface="Wingdings" panose="05000000000000000000" pitchFamily="2" charset="2"/>
              <a:buChar char="Ø"/>
            </a:pPr>
            <a:endParaRPr lang="el-GR" sz="1200" dirty="0"/>
          </a:p>
          <a:p>
            <a:pPr>
              <a:buFont typeface="Wingdings" panose="05000000000000000000" pitchFamily="2" charset="2"/>
              <a:buChar char="Ø"/>
            </a:pPr>
            <a:r>
              <a:rPr lang="el-GR" sz="1200" b="1" dirty="0">
                <a:solidFill>
                  <a:srgbClr val="0000FF"/>
                </a:solidFill>
              </a:rPr>
              <a:t>Ελαστική ζήτηση</a:t>
            </a:r>
          </a:p>
          <a:p>
            <a:pPr>
              <a:buFont typeface="Wingdings" panose="05000000000000000000" pitchFamily="2" charset="2"/>
              <a:buChar char="Ø"/>
            </a:pPr>
            <a:endParaRPr lang="el-GR" sz="700" dirty="0"/>
          </a:p>
          <a:p>
            <a:pPr>
              <a:buFont typeface="Wingdings" panose="05000000000000000000" pitchFamily="2" charset="2"/>
              <a:buChar char="Ø"/>
            </a:pPr>
            <a:endParaRPr lang="el-GR" sz="700" dirty="0"/>
          </a:p>
          <a:p>
            <a:pPr>
              <a:buFont typeface="Wingdings" panose="05000000000000000000" pitchFamily="2" charset="2"/>
              <a:buChar char="Ø"/>
            </a:pPr>
            <a:endParaRPr lang="el-GR" sz="700" dirty="0"/>
          </a:p>
        </p:txBody>
      </p:sp>
      <p:graphicFrame>
        <p:nvGraphicFramePr>
          <p:cNvPr id="11" name="Object 5"/>
          <p:cNvGraphicFramePr>
            <a:graphicFrameLocks noChangeAspect="1"/>
          </p:cNvGraphicFramePr>
          <p:nvPr>
            <p:extLst>
              <p:ext uri="{D42A27DB-BD31-4B8C-83A1-F6EECF244321}">
                <p14:modId xmlns:p14="http://schemas.microsoft.com/office/powerpoint/2010/main" val="712374821"/>
              </p:ext>
            </p:extLst>
          </p:nvPr>
        </p:nvGraphicFramePr>
        <p:xfrm>
          <a:off x="5199018" y="1072501"/>
          <a:ext cx="3487782" cy="2954292"/>
        </p:xfrm>
        <a:graphic>
          <a:graphicData uri="http://schemas.openxmlformats.org/presentationml/2006/ole">
            <mc:AlternateContent xmlns:mc="http://schemas.openxmlformats.org/markup-compatibility/2006">
              <mc:Choice xmlns:v="urn:schemas-microsoft-com:vml" Requires="v">
                <p:oleObj spid="_x0000_s4439" r:id="rId9" imgW="3926988" imgH="3832133" progId="Visio.Drawing.4">
                  <p:embed/>
                </p:oleObj>
              </mc:Choice>
              <mc:Fallback>
                <p:oleObj r:id="rId9" imgW="3926988" imgH="3832133" progId="Visio.Drawing.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9018" y="1072501"/>
                        <a:ext cx="3487782" cy="2954292"/>
                      </a:xfrm>
                      <a:prstGeom prst="rect">
                        <a:avLst/>
                      </a:prstGeom>
                      <a:noFill/>
                      <a:ln>
                        <a:noFill/>
                      </a:ln>
                      <a:extLst/>
                    </p:spPr>
                  </p:pic>
                </p:oleObj>
              </mc:Fallback>
            </mc:AlternateContent>
          </a:graphicData>
        </a:graphic>
      </p:graphicFrame>
      <p:graphicFrame>
        <p:nvGraphicFramePr>
          <p:cNvPr id="12" name="Αντικείμενο 1"/>
          <p:cNvGraphicFramePr>
            <a:graphicFrameLocks noChangeAspect="1"/>
          </p:cNvGraphicFramePr>
          <p:nvPr>
            <p:extLst>
              <p:ext uri="{D42A27DB-BD31-4B8C-83A1-F6EECF244321}">
                <p14:modId xmlns:p14="http://schemas.microsoft.com/office/powerpoint/2010/main" val="1520333283"/>
              </p:ext>
            </p:extLst>
          </p:nvPr>
        </p:nvGraphicFramePr>
        <p:xfrm>
          <a:off x="5199018" y="3859659"/>
          <a:ext cx="4032250" cy="2663825"/>
        </p:xfrm>
        <a:graphic>
          <a:graphicData uri="http://schemas.openxmlformats.org/presentationml/2006/ole">
            <mc:AlternateContent xmlns:mc="http://schemas.openxmlformats.org/markup-compatibility/2006">
              <mc:Choice xmlns:v="urn:schemas-microsoft-com:vml" Requires="v">
                <p:oleObj spid="_x0000_s4440" r:id="rId11" imgW="4154639" imgH="3130207" progId="Visio.Drawing.4">
                  <p:embed/>
                </p:oleObj>
              </mc:Choice>
              <mc:Fallback>
                <p:oleObj r:id="rId11" imgW="4154639" imgH="3130207" progId="Visio.Drawing.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9018" y="3859659"/>
                        <a:ext cx="40322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8"/>
          <p:cNvGraphicFramePr>
            <a:graphicFrameLocks noChangeAspect="1"/>
          </p:cNvGraphicFramePr>
          <p:nvPr>
            <p:extLst>
              <p:ext uri="{D42A27DB-BD31-4B8C-83A1-F6EECF244321}">
                <p14:modId xmlns:p14="http://schemas.microsoft.com/office/powerpoint/2010/main" val="702344580"/>
              </p:ext>
            </p:extLst>
          </p:nvPr>
        </p:nvGraphicFramePr>
        <p:xfrm>
          <a:off x="702286" y="1894272"/>
          <a:ext cx="1584325" cy="1439863"/>
        </p:xfrm>
        <a:graphic>
          <a:graphicData uri="http://schemas.openxmlformats.org/presentationml/2006/ole">
            <mc:AlternateContent xmlns:mc="http://schemas.openxmlformats.org/markup-compatibility/2006">
              <mc:Choice xmlns:v="urn:schemas-microsoft-com:vml" Requires="v">
                <p:oleObj spid="_x0000_s4441" name="Equation" r:id="rId13" imgW="838200" imgH="914400" progId="Equation.DSMT4">
                  <p:embed/>
                </p:oleObj>
              </mc:Choice>
              <mc:Fallback>
                <p:oleObj name="Equation" r:id="rId13" imgW="838200" imgH="914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286" y="1894272"/>
                        <a:ext cx="1584325" cy="143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779192554"/>
              </p:ext>
            </p:extLst>
          </p:nvPr>
        </p:nvGraphicFramePr>
        <p:xfrm>
          <a:off x="2789238" y="2225797"/>
          <a:ext cx="1728787" cy="647700"/>
        </p:xfrm>
        <a:graphic>
          <a:graphicData uri="http://schemas.openxmlformats.org/presentationml/2006/ole">
            <mc:AlternateContent xmlns:mc="http://schemas.openxmlformats.org/markup-compatibility/2006">
              <mc:Choice xmlns:v="urn:schemas-microsoft-com:vml" Requires="v">
                <p:oleObj spid="_x0000_s4442" name="Equation" r:id="rId15" imgW="850531" imgH="418918" progId="Equation.DSMT4">
                  <p:embed/>
                </p:oleObj>
              </mc:Choice>
              <mc:Fallback>
                <p:oleObj name="Equation" r:id="rId15" imgW="850531" imgH="418918"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9238" y="2225797"/>
                        <a:ext cx="172878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Εικόνα 2" descr="ακολουθεί μαθηματικός τύπος : ε ίσον ντε κιού προς ντέ πι επι λόγος πι προς κιου μεγαλύτερο το 1."/>
          <p:cNvPicPr>
            <a:picLocks noChangeAspect="1"/>
          </p:cNvPicPr>
          <p:nvPr/>
        </p:nvPicPr>
        <p:blipFill>
          <a:blip r:embed="rId17"/>
          <a:stretch>
            <a:fillRect/>
          </a:stretch>
        </p:blipFill>
        <p:spPr>
          <a:xfrm>
            <a:off x="2123728" y="5300086"/>
            <a:ext cx="2302593" cy="937226"/>
          </a:xfrm>
          <a:prstGeom prst="rect">
            <a:avLst/>
          </a:prstGeom>
        </p:spPr>
      </p:pic>
      <p:sp>
        <p:nvSpPr>
          <p:cNvPr id="8" name="Θέση υποσέλιδου 3" descr="."/>
          <p:cNvSpPr txBox="1">
            <a:spLocks/>
          </p:cNvSpPr>
          <p:nvPr>
            <p:custDataLst>
              <p:tags r:id="rId5"/>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smtClean="0"/>
              <a:t>Μικροοικονομική Θεωρία και Πολιτική</a:t>
            </a:r>
            <a:endParaRPr lang="en-US" sz="1400" dirty="0"/>
          </a:p>
        </p:txBody>
      </p:sp>
      <p:sp>
        <p:nvSpPr>
          <p:cNvPr id="24" name="Θέση αριθμού διαφάνειας 5" descr="."/>
          <p:cNvSpPr txBox="1">
            <a:spLocks/>
          </p:cNvSpPr>
          <p:nvPr>
            <p:custDataLst>
              <p:tags r:id="rId6"/>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2"/>
    </p:custDataLst>
    <p:extLst>
      <p:ext uri="{BB962C8B-B14F-4D97-AF65-F5344CB8AC3E}">
        <p14:creationId xmlns:p14="http://schemas.microsoft.com/office/powerpoint/2010/main" val="82437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2/4/2015 12:12:0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22,8,24,7,10,3,"/>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READINGORDER" val="22,8,24,2,9,"/>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22,8,24,7,3,4,5,6,10,11,"/>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READINGORDER" val="22,8,24,2,"/>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22,8,24,2,6,"/>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READINGORDER" val="22,8,24,3,"/>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READINGORDER" val="22,8,24,3,6,"/>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5.xml><?xml version="1.0" encoding="utf-8"?>
<p:tagLst xmlns:a="http://schemas.openxmlformats.org/drawingml/2006/main" xmlns:r="http://schemas.openxmlformats.org/officeDocument/2006/relationships" xmlns:p="http://schemas.openxmlformats.org/presentationml/2006/main">
  <p:tag name="ZHAW.ACCESSIBILITYADDIN.READINGORDER" val="22,8,24,2,"/>
</p:tagLst>
</file>

<file path=ppt/tags/tag1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9.xml><?xml version="1.0" encoding="utf-8"?>
<p:tagLst xmlns:a="http://schemas.openxmlformats.org/drawingml/2006/main" xmlns:r="http://schemas.openxmlformats.org/officeDocument/2006/relationships" xmlns:p="http://schemas.openxmlformats.org/presentationml/2006/main">
  <p:tag name="ZHAW.ACCESSIBILITYADDIN.READINGORDER" val="22,8,24,3,7,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4.xml><?xml version="1.0" encoding="utf-8"?>
<p:tagLst xmlns:a="http://schemas.openxmlformats.org/drawingml/2006/main" xmlns:r="http://schemas.openxmlformats.org/officeDocument/2006/relationships" xmlns:p="http://schemas.openxmlformats.org/presentationml/2006/main">
  <p:tag name="ZHAW.ACCESSIBILITYADDIN.READINGORDER" val="22,8,24,2,"/>
</p:tagLst>
</file>

<file path=ppt/tags/tag1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49.xml><?xml version="1.0" encoding="utf-8"?>
<p:tagLst xmlns:a="http://schemas.openxmlformats.org/drawingml/2006/main" xmlns:r="http://schemas.openxmlformats.org/officeDocument/2006/relationships" xmlns:p="http://schemas.openxmlformats.org/presentationml/2006/main">
  <p:tag name="ZHAW.ACCESSIBILITYADDIN.READINGORDER" val="22,8,24,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4.xml><?xml version="1.0" encoding="utf-8"?>
<p:tagLst xmlns:a="http://schemas.openxmlformats.org/drawingml/2006/main" xmlns:r="http://schemas.openxmlformats.org/officeDocument/2006/relationships" xmlns:p="http://schemas.openxmlformats.org/presentationml/2006/main">
  <p:tag name="ZHAW.ACCESSIBILITYADDIN.READINGORDER" val="22,8,24,2,"/>
</p:tagLst>
</file>

<file path=ppt/tags/tag1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9.xml><?xml version="1.0" encoding="utf-8"?>
<p:tagLst xmlns:a="http://schemas.openxmlformats.org/drawingml/2006/main" xmlns:r="http://schemas.openxmlformats.org/officeDocument/2006/relationships" xmlns:p="http://schemas.openxmlformats.org/presentationml/2006/main">
  <p:tag name="ZHAW.ACCESSIBILITYADDIN.READINGORDER" val="22,8,24,2,3,4,"/>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4.xml><?xml version="1.0" encoding="utf-8"?>
<p:tagLst xmlns:a="http://schemas.openxmlformats.org/drawingml/2006/main" xmlns:r="http://schemas.openxmlformats.org/officeDocument/2006/relationships" xmlns:p="http://schemas.openxmlformats.org/presentationml/2006/main">
  <p:tag name="ZHAW.ACCESSIBILITYADDIN.READINGORDER" val="22,8,24,2,5,6,"/>
</p:tagLst>
</file>

<file path=ppt/tags/tag1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9.xml><?xml version="1.0" encoding="utf-8"?>
<p:tagLst xmlns:a="http://schemas.openxmlformats.org/drawingml/2006/main" xmlns:r="http://schemas.openxmlformats.org/officeDocument/2006/relationships" xmlns:p="http://schemas.openxmlformats.org/presentationml/2006/main">
  <p:tag name="ZHAW.ACCESSIBILITYADDIN.READINGORDER" val="22,8,24,5,9,3,10,"/>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5.xml><?xml version="1.0" encoding="utf-8"?>
<p:tagLst xmlns:a="http://schemas.openxmlformats.org/drawingml/2006/main" xmlns:r="http://schemas.openxmlformats.org/officeDocument/2006/relationships" xmlns:p="http://schemas.openxmlformats.org/presentationml/2006/main">
  <p:tag name="ZHAW.ACCESSIBILITYADDIN.READINGORDER" val="22,8,24,9,2,"/>
</p:tagLst>
</file>

<file path=ppt/tags/tag1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1.xml><?xml version="1.0" encoding="utf-8"?>
<p:tagLst xmlns:a="http://schemas.openxmlformats.org/drawingml/2006/main" xmlns:r="http://schemas.openxmlformats.org/officeDocument/2006/relationships" xmlns:p="http://schemas.openxmlformats.org/presentationml/2006/main">
  <p:tag name="ZHAW.ACCESSIBILITYADDIN.READINGORDER" val="22,8,24,9,2,4,"/>
</p:tagLst>
</file>

<file path=ppt/tags/tag1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7.xml><?xml version="1.0" encoding="utf-8"?>
<p:tagLst xmlns:a="http://schemas.openxmlformats.org/drawingml/2006/main" xmlns:r="http://schemas.openxmlformats.org/officeDocument/2006/relationships" xmlns:p="http://schemas.openxmlformats.org/presentationml/2006/main">
  <p:tag name="ZHAW.ACCESSIBILITYADDIN.READINGORDER" val="22,8,24,9,4,6,"/>
</p:tagLst>
</file>

<file path=ppt/tags/tag1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3.xml><?xml version="1.0" encoding="utf-8"?>
<p:tagLst xmlns:a="http://schemas.openxmlformats.org/drawingml/2006/main" xmlns:r="http://schemas.openxmlformats.org/officeDocument/2006/relationships" xmlns:p="http://schemas.openxmlformats.org/presentationml/2006/main">
  <p:tag name="ZHAW.ACCESSIBILITYADDIN.READINGORDER" val="22,8,24,9,5,"/>
</p:tagLst>
</file>

<file path=ppt/tags/tag1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98.xml><?xml version="1.0" encoding="utf-8"?>
<p:tagLst xmlns:a="http://schemas.openxmlformats.org/drawingml/2006/main" xmlns:r="http://schemas.openxmlformats.org/officeDocument/2006/relationships" xmlns:p="http://schemas.openxmlformats.org/presentationml/2006/main">
  <p:tag name="ZHAW.ACCESSIBILITYADDIN.READINGORDER" val="22,8,24,9,2,3,"/>
</p:tagLst>
</file>

<file path=ppt/tags/tag1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3.xml><?xml version="1.0" encoding="utf-8"?>
<p:tagLst xmlns:a="http://schemas.openxmlformats.org/drawingml/2006/main" xmlns:r="http://schemas.openxmlformats.org/officeDocument/2006/relationships" xmlns:p="http://schemas.openxmlformats.org/presentationml/2006/main">
  <p:tag name="ZHAW.ACCESSIBILITYADDIN.READINGORDER" val="22,8,24,9,4,5,6,"/>
</p:tagLst>
</file>

<file path=ppt/tags/tag20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09.xml><?xml version="1.0" encoding="utf-8"?>
<p:tagLst xmlns:a="http://schemas.openxmlformats.org/drawingml/2006/main" xmlns:r="http://schemas.openxmlformats.org/officeDocument/2006/relationships" xmlns:p="http://schemas.openxmlformats.org/presentationml/2006/main">
  <p:tag name="ZHAW.ACCESSIBILITYADDIN.READINGORDER" val="22,8,24,10,1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4.xml><?xml version="1.0" encoding="utf-8"?>
<p:tagLst xmlns:a="http://schemas.openxmlformats.org/drawingml/2006/main" xmlns:r="http://schemas.openxmlformats.org/officeDocument/2006/relationships" xmlns:p="http://schemas.openxmlformats.org/presentationml/2006/main">
  <p:tag name="ZHAW.ACCESSIBILITYADDIN.READINGORDER" val="22,8,24,10,2,"/>
</p:tagLst>
</file>

<file path=ppt/tags/tag2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9.xml><?xml version="1.0" encoding="utf-8"?>
<p:tagLst xmlns:a="http://schemas.openxmlformats.org/drawingml/2006/main" xmlns:r="http://schemas.openxmlformats.org/officeDocument/2006/relationships" xmlns:p="http://schemas.openxmlformats.org/presentationml/2006/main">
  <p:tag name="ZHAW.ACCESSIBILITYADDIN.READINGORDER" val="22,8,24,10,3,"/>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4.xml><?xml version="1.0" encoding="utf-8"?>
<p:tagLst xmlns:a="http://schemas.openxmlformats.org/drawingml/2006/main" xmlns:r="http://schemas.openxmlformats.org/officeDocument/2006/relationships" xmlns:p="http://schemas.openxmlformats.org/presentationml/2006/main">
  <p:tag name="ZHAW.ACCESSIBILITYADDIN.READINGORDER" val="22,8,24,2,4,5,6,"/>
</p:tagLst>
</file>

<file path=ppt/tags/tag2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30.xml><?xml version="1.0" encoding="utf-8"?>
<p:tagLst xmlns:a="http://schemas.openxmlformats.org/drawingml/2006/main" xmlns:r="http://schemas.openxmlformats.org/officeDocument/2006/relationships" xmlns:p="http://schemas.openxmlformats.org/presentationml/2006/main">
  <p:tag name="ZHAW.ACCESSIBILITYADDIN.READINGORDER" val="22,8,24,3,7,"/>
</p:tagLst>
</file>

<file path=ppt/tags/tag2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5.xml><?xml version="1.0" encoding="utf-8"?>
<p:tagLst xmlns:a="http://schemas.openxmlformats.org/drawingml/2006/main" xmlns:r="http://schemas.openxmlformats.org/officeDocument/2006/relationships" xmlns:p="http://schemas.openxmlformats.org/presentationml/2006/main">
  <p:tag name="ZHAW.ACCESSIBILITYADDIN.READINGORDER" val="22,8,24,7,2,"/>
</p:tagLst>
</file>

<file path=ppt/tags/tag2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0.xml><?xml version="1.0" encoding="utf-8"?>
<p:tagLst xmlns:a="http://schemas.openxmlformats.org/drawingml/2006/main" xmlns:r="http://schemas.openxmlformats.org/officeDocument/2006/relationships" xmlns:p="http://schemas.openxmlformats.org/presentationml/2006/main">
  <p:tag name="ZHAW.ACCESSIBILITYADDIN.READINGORDER" val="22,8,24,7,2,"/>
</p:tagLst>
</file>

<file path=ppt/tags/tag2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5.xml><?xml version="1.0" encoding="utf-8"?>
<p:tagLst xmlns:a="http://schemas.openxmlformats.org/drawingml/2006/main" xmlns:r="http://schemas.openxmlformats.org/officeDocument/2006/relationships" xmlns:p="http://schemas.openxmlformats.org/presentationml/2006/main">
  <p:tag name="ZHAW.ACCESSIBILITYADDIN.READINGORDER" val="22,8,24,7,3,"/>
</p:tagLst>
</file>

<file path=ppt/tags/tag2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0.xml><?xml version="1.0" encoding="utf-8"?>
<p:tagLst xmlns:a="http://schemas.openxmlformats.org/drawingml/2006/main" xmlns:r="http://schemas.openxmlformats.org/officeDocument/2006/relationships" xmlns:p="http://schemas.openxmlformats.org/presentationml/2006/main">
  <p:tag name="ZHAW.ACCESSIBILITYADDIN.READINGORDER" val="22,8,24,7,3,"/>
</p:tagLst>
</file>

<file path=ppt/tags/tag2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5.xml><?xml version="1.0" encoding="utf-8"?>
<p:tagLst xmlns:a="http://schemas.openxmlformats.org/drawingml/2006/main" xmlns:r="http://schemas.openxmlformats.org/officeDocument/2006/relationships" xmlns:p="http://schemas.openxmlformats.org/presentationml/2006/main">
  <p:tag name="ZHAW.ACCESSIBILITYADDIN.READINGORDER" val="22,8,24,7,"/>
</p:tagLst>
</file>

<file path=ppt/tags/tag2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0.xml><?xml version="1.0" encoding="utf-8"?>
<p:tagLst xmlns:a="http://schemas.openxmlformats.org/drawingml/2006/main" xmlns:r="http://schemas.openxmlformats.org/officeDocument/2006/relationships" xmlns:p="http://schemas.openxmlformats.org/presentationml/2006/main">
  <p:tag name="ZHAW.ACCESSIBILITYADDIN.READINGORDER" val="22,8,24,7,"/>
</p:tagLst>
</file>

<file path=ppt/tags/tag2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5.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2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0.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2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22,9,7,10,8,2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2,9,11,12,13,14,3,8,2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8,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22,8,24,7,10,11,12,13,14,15,16,"/>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 name="ZHAW.ACCESSIBILITYADDIN.TABLEHEADER" val="R0;"/>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22,8,24,7,13,16,2,3,4,"/>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 name="ZHAW.ACCESSIBILITYADDIN.TABLEHEADER" val="R0;"/>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22,8,24,5,6,1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READINGORDER" val="22,8,24,6,9,"/>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22,8,24,6,7,10,"/>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22,8,24,6,7,9,2,"/>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22,9,8,24,6,"/>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22,8,24,7,10,"/>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 name="ZHAW.ACCESSIBILITYADDIN.TABLEHEADER" val="R0;"/>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 name="ZHAW.ACCESSIBILITYADDIN.TABLEHEADER" val="R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ACDB58F-9CE4-4B26-9C5E-A389510CDF7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1</Template>
  <TotalTime>8429</TotalTime>
  <Words>5492</Words>
  <Application>Microsoft Office PowerPoint</Application>
  <PresentationFormat>Προβολή στην οθόνη (4:3)</PresentationFormat>
  <Paragraphs>644</Paragraphs>
  <Slides>53</Slides>
  <Notes>53</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3</vt:i4>
      </vt:variant>
      <vt:variant>
        <vt:lpstr>Τίτλοι διαφανειών</vt:lpstr>
      </vt:variant>
      <vt:variant>
        <vt:i4>53</vt:i4>
      </vt:variant>
    </vt:vector>
  </HeadingPairs>
  <TitlesOfParts>
    <vt:vector size="63" baseType="lpstr">
      <vt:lpstr>Arial</vt:lpstr>
      <vt:lpstr>Calibri</vt:lpstr>
      <vt:lpstr>Cambria</vt:lpstr>
      <vt:lpstr>Perpetua</vt:lpstr>
      <vt:lpstr>Wingdings</vt:lpstr>
      <vt:lpstr>Wingdings 2</vt:lpstr>
      <vt:lpstr>Θέμα του Office</vt:lpstr>
      <vt:lpstr>Equation</vt:lpstr>
      <vt:lpstr>Visio.Drawing.4</vt:lpstr>
      <vt:lpstr>Visio.Drawing.11</vt:lpstr>
      <vt:lpstr>Μικροοικονομική                             Θεωρία και Πολιτική             </vt:lpstr>
      <vt:lpstr>Άδειες Χρήσης</vt:lpstr>
      <vt:lpstr>Χρηματοδότηση</vt:lpstr>
      <vt:lpstr>Σκοποί  ενότητας</vt:lpstr>
      <vt:lpstr>Περιεχόμενα ενότητας</vt:lpstr>
      <vt:lpstr>Η Ελαστικότητα Ζήτησης  ως προς την Τιμή </vt:lpstr>
      <vt:lpstr>Τι προσδιορίζει την ελαστικότητα ως προς την τιμή; </vt:lpstr>
      <vt:lpstr>Χαρακτηριστικά ελαστικότητας ως προς την τιμή </vt:lpstr>
      <vt:lpstr>Εύρεση Ελαστικότητας Ζήτησης (α)</vt:lpstr>
      <vt:lpstr>Οι προσδιοριστικοί παράγοντες του ύψους της ελαστικότητας ως προς την τιμή ενός αγαθού.</vt:lpstr>
      <vt:lpstr>Οι προσδιοριστικοί παράγοντες του ύψους της ελαστικότητας ως προς την τιμή ενός αγαθού.</vt:lpstr>
      <vt:lpstr>Ελαστική Ζήτηση.</vt:lpstr>
      <vt:lpstr>Μοναδιαία Ελαστικότητα.</vt:lpstr>
      <vt:lpstr>Άπειρη Ελαστικότητα. (απείρως ελαστική ζήτηση) </vt:lpstr>
      <vt:lpstr>Μηδενική Ελαστικότητα e = 0 </vt:lpstr>
      <vt:lpstr>Τοξοειδής Ελαστικότητα </vt:lpstr>
      <vt:lpstr>Παράδειγμα </vt:lpstr>
      <vt:lpstr>Ελαστικότητα τιμής συνολικά έσοδα και οριακά έσοδα (α)  </vt:lpstr>
      <vt:lpstr>Ελαστικότητα τιμής συνολικά έσοδα και οριακά έσοδα (β) </vt:lpstr>
      <vt:lpstr>Η Σχέση μεταξύ των Οριακών Εσόδων,  της Τιμής και της Ελαστικότητας Ζήτησης ως προς την τιμή (α).</vt:lpstr>
      <vt:lpstr>Η Σχέση μεταξύ των Οριακών Εσόδων,  της Τιμής και της Ελαστικότητας Ζήτησης ως προς την τιμή (β).</vt:lpstr>
      <vt:lpstr>Η Σχέση μεταξύ των Οριακών Εσόδων,  της Τιμής και της Ελαστικότητας Ζήτησης ως προς την τιμή (γ).</vt:lpstr>
      <vt:lpstr>Μορφές Ελαστικότητας Ζήτησης                                       σε Σχέση με την Τιμή.</vt:lpstr>
      <vt:lpstr>Εισοδηματική Ελαστικότητα (α)</vt:lpstr>
      <vt:lpstr>Εισοδηματική Ελαστικότητα (β)</vt:lpstr>
      <vt:lpstr>Εισοδηματική Ελαστικότητα (γ)</vt:lpstr>
      <vt:lpstr>Εισόδημα και η καμπύλη ζήτησης για μια αύξηση του εισοδήματος</vt:lpstr>
      <vt:lpstr>Σταυροειδής ελαστικότητα. </vt:lpstr>
      <vt:lpstr>Σταυροειδής ελαστικότητα. </vt:lpstr>
      <vt:lpstr>Θεωρία Καταναλωτή</vt:lpstr>
      <vt:lpstr>Χρησιμότητα Καταναλωτή</vt:lpstr>
      <vt:lpstr>Α1) Η μέθοδος της απολύτου χρησιμότητας. </vt:lpstr>
      <vt:lpstr>Α2) Η μέθοδος της απολύτου χρησιμότητας. </vt:lpstr>
      <vt:lpstr>Α3) Η μέθοδος της απολύτου χρησιμότητας. </vt:lpstr>
      <vt:lpstr>Οι καμπύλες Αδιαφορίας </vt:lpstr>
      <vt:lpstr>Β1) Η μέθοδος της καμπύλων αδιαφορίας. </vt:lpstr>
      <vt:lpstr>Οριακός Λόγος Υποκατάστασης</vt:lpstr>
      <vt:lpstr>Β2) Η μέθοδος της καμπύλων αδιαφορίας. </vt:lpstr>
      <vt:lpstr>Β3) Η μέθοδος της καμπύλων αδιαφορίας. </vt:lpstr>
      <vt:lpstr>Παραδείγματα Καμπύλων Αδιαφορίας (1)</vt:lpstr>
      <vt:lpstr>Η Καμπύλη Εισοδήματος - Καταναλώσεων</vt:lpstr>
      <vt:lpstr>Καμπύλη Engel</vt:lpstr>
      <vt:lpstr>Η Καμπύλη Τιμής – Καταναλώσεως  και  η Καμπύλη Ζήτησης</vt:lpstr>
      <vt:lpstr>ΣΥΝΟΨΗ</vt:lpstr>
      <vt:lpstr>Αποτελέσματα Υποκαταστάσεως και Εισοδήματος (1)</vt:lpstr>
      <vt:lpstr>Αποτελέσματα Υποκαταστάσεως και Εισοδήματος (2)</vt:lpstr>
      <vt:lpstr>Αποτελέσματα Υποκαταστάσεως και Εισοδήματος (3)</vt:lpstr>
      <vt:lpstr>Αποτελέσματα Υποκαταστάσεως και Εισοδήματος (4)</vt:lpstr>
      <vt:lpstr>Αγαθά Giffen (1)</vt:lpstr>
      <vt:lpstr>Αγαθά Giffen (2)</vt:lpstr>
      <vt:lpstr>Αγαθά Giffen (3)</vt:lpstr>
      <vt:lpstr>Βιβλιογραφία </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Tilemahos Stilianos</cp:lastModifiedBy>
  <cp:revision>227</cp:revision>
  <dcterms:created xsi:type="dcterms:W3CDTF">2014-04-07T11:24:35Z</dcterms:created>
  <dcterms:modified xsi:type="dcterms:W3CDTF">2015-12-02T06:37:23Z</dcterms:modified>
</cp:coreProperties>
</file>