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9" r:id="rId26"/>
    <p:sldId id="274" r:id="rId27"/>
  </p:sldIdLst>
  <p:sldSz cx="9144000" cy="6858000" type="screen4x3"/>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98746" autoAdjust="0"/>
  </p:normalViewPr>
  <p:slideViewPr>
    <p:cSldViewPr>
      <p:cViewPr>
        <p:scale>
          <a:sx n="80" d="100"/>
          <a:sy n="80" d="100"/>
        </p:scale>
        <p:origin x="-840" y="66"/>
      </p:cViewPr>
      <p:guideLst>
        <p:guide orient="horz" pos="2160"/>
        <p:guide pos="2880"/>
      </p:guideLst>
    </p:cSldViewPr>
  </p:slideViewPr>
  <p:outlineViewPr>
    <p:cViewPr>
      <p:scale>
        <a:sx n="33" d="100"/>
        <a:sy n="33" d="100"/>
      </p:scale>
      <p:origin x="0" y="1702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25/7/2015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5A61845-FA29-4A38-B69C-741A2B8CAAC9}"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14348" y="1857364"/>
            <a:ext cx="7772400" cy="1285883"/>
          </a:xfrm>
        </p:spPr>
        <p:txBody>
          <a:bodyPr/>
          <a:lstStyle/>
          <a:p>
            <a:r>
              <a:rPr lang="el-GR" dirty="0" smtClean="0">
                <a:effectLst/>
                <a:latin typeface="+mj-lt"/>
              </a:rPr>
              <a:t>Ειδική Φυσική Αγωγή</a:t>
            </a:r>
            <a:endParaRPr lang="el-GR" dirty="0">
              <a:effectLst/>
              <a:latin typeface="+mj-lt"/>
            </a:endParaRPr>
          </a:p>
        </p:txBody>
      </p:sp>
      <p:sp>
        <p:nvSpPr>
          <p:cNvPr id="3" name="Υπότιτλος 2"/>
          <p:cNvSpPr>
            <a:spLocks noGrp="1"/>
          </p:cNvSpPr>
          <p:nvPr>
            <p:ph type="subTitle" idx="1"/>
          </p:nvPr>
        </p:nvSpPr>
        <p:spPr>
          <a:xfrm>
            <a:off x="0" y="3000372"/>
            <a:ext cx="9144000" cy="2143140"/>
          </a:xfrm>
        </p:spPr>
        <p:txBody>
          <a:bodyPr>
            <a:noAutofit/>
          </a:bodyPr>
          <a:lstStyle/>
          <a:p>
            <a:r>
              <a:rPr lang="el-GR" sz="2800" b="1" dirty="0">
                <a:effectLst/>
                <a:latin typeface="+mj-lt"/>
              </a:rPr>
              <a:t>Ενότητα </a:t>
            </a:r>
            <a:r>
              <a:rPr lang="el-GR" sz="2800" b="1" dirty="0" smtClean="0">
                <a:latin typeface="+mj-lt"/>
              </a:rPr>
              <a:t>7</a:t>
            </a:r>
            <a:r>
              <a:rPr lang="el-GR" sz="2800" b="1" dirty="0" smtClean="0">
                <a:effectLst/>
                <a:latin typeface="+mj-lt"/>
              </a:rPr>
              <a:t>η</a:t>
            </a:r>
            <a:r>
              <a:rPr lang="el-GR" sz="2800" b="1" dirty="0" smtClean="0">
                <a:effectLst/>
                <a:latin typeface="+mj-lt"/>
              </a:rPr>
              <a:t>:</a:t>
            </a:r>
            <a:r>
              <a:rPr lang="en-US" sz="2800" dirty="0" smtClean="0">
                <a:effectLst/>
                <a:latin typeface="+mj-lt"/>
              </a:rPr>
              <a:t> </a:t>
            </a:r>
            <a:r>
              <a:rPr lang="el-GR" sz="2800" dirty="0" smtClean="0">
                <a:latin typeface="+mj-lt"/>
              </a:rPr>
              <a:t>Μυασθένεια </a:t>
            </a:r>
            <a:r>
              <a:rPr lang="en-US" sz="2800" dirty="0" smtClean="0">
                <a:latin typeface="+mj-lt"/>
              </a:rPr>
              <a:t>Gravis – </a:t>
            </a:r>
            <a:r>
              <a:rPr lang="el-GR" sz="2800" dirty="0" smtClean="0">
                <a:latin typeface="+mj-lt"/>
              </a:rPr>
              <a:t>Μυϊκή Δυστροφία</a:t>
            </a:r>
            <a:endParaRPr lang="el-GR" sz="2800" dirty="0" smtClean="0">
              <a:effectLst/>
              <a:latin typeface="+mj-lt"/>
            </a:endParaRPr>
          </a:p>
          <a:p>
            <a:endParaRPr lang="el-GR" sz="2800" dirty="0" smtClean="0">
              <a:effectLst/>
              <a:latin typeface="+mj-lt"/>
            </a:endParaRPr>
          </a:p>
          <a:p>
            <a:r>
              <a:rPr lang="el-GR" sz="2800" dirty="0" err="1" smtClean="0">
                <a:effectLst/>
                <a:latin typeface="+mj-lt"/>
              </a:rPr>
              <a:t>Κοκαρίδας</a:t>
            </a:r>
            <a:r>
              <a:rPr lang="el-GR" sz="2800" dirty="0" smtClean="0">
                <a:effectLst/>
                <a:latin typeface="+mj-lt"/>
              </a:rPr>
              <a:t> Δημήτρης</a:t>
            </a:r>
          </a:p>
          <a:p>
            <a:r>
              <a:rPr lang="el-GR" sz="2800" dirty="0" smtClean="0">
                <a:effectLst/>
                <a:latin typeface="+mj-lt"/>
              </a:rPr>
              <a:t>Τμήμα</a:t>
            </a:r>
            <a:r>
              <a:rPr lang="en-US" sz="2800" dirty="0" smtClean="0">
                <a:effectLst/>
                <a:latin typeface="+mj-lt"/>
              </a:rPr>
              <a:t> </a:t>
            </a:r>
            <a:r>
              <a:rPr lang="el-GR" sz="2800" dirty="0" smtClean="0">
                <a:effectLst/>
                <a:latin typeface="+mj-lt"/>
              </a:rPr>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pic>
        <p:nvPicPr>
          <p:cNvPr id="10" name="Picture 6" descr="http://mirrors.creativecommons.org/presskit/buttons/88x31/png/by-s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95736" y="5826928"/>
            <a:ext cx="1584561" cy="5544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5"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7171" name="Rectangle 3"/>
          <p:cNvSpPr>
            <a:spLocks noGrp="1" noChangeArrowheads="1"/>
          </p:cNvSpPr>
          <p:nvPr>
            <p:ph type="body" idx="1"/>
          </p:nvPr>
        </p:nvSpPr>
        <p:spPr/>
        <p:txBody>
          <a:bodyPr/>
          <a:lstStyle/>
          <a:p>
            <a:pPr algn="just" eaLnBrk="1" hangingPunct="1">
              <a:lnSpc>
                <a:spcPct val="80000"/>
              </a:lnSpc>
            </a:pPr>
            <a:r>
              <a:rPr lang="el-GR" sz="2400" dirty="0" smtClean="0">
                <a:latin typeface="+mj-lt"/>
              </a:rPr>
              <a:t>Από την στιγμή που η μυϊκή αδυναμία παρουσιάζει διακυμάνσεις, ο καθηγητής φυσικής αγωγής θα πρέπει να στοχεύει κυρίως στην διατήρηση ή αν είναι εφικτό στην βελτίωση της γενικότερης φυσικής κατάστασης του ασθενή  με προοδευτικό τρόπο, ο οποίος πρέπει να  συμβαδίζει με το επίπεδο αντοχής στην κόπωση που εκδηλώνει ο ασκούμενος. </a:t>
            </a:r>
          </a:p>
          <a:p>
            <a:pPr algn="just" eaLnBrk="1" hangingPunct="1">
              <a:lnSpc>
                <a:spcPct val="80000"/>
              </a:lnSpc>
            </a:pPr>
            <a:r>
              <a:rPr lang="el-GR" sz="2400" dirty="0" smtClean="0">
                <a:latin typeface="+mj-lt"/>
              </a:rPr>
              <a:t>Και τούτο γιατί σπάνια παρατηρείται επιδείνωση της μυϊκής αδυναμίας στην περίπτωση που η άσκηση επιφέρει μεγαλύτερη κόπωση από ότι θα έπρεπε.</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8195" name="Rectangle 3"/>
          <p:cNvSpPr>
            <a:spLocks noGrp="1" noChangeArrowheads="1"/>
          </p:cNvSpPr>
          <p:nvPr>
            <p:ph type="body" idx="1"/>
          </p:nvPr>
        </p:nvSpPr>
        <p:spPr/>
        <p:txBody>
          <a:bodyPr/>
          <a:lstStyle/>
          <a:p>
            <a:pPr algn="just" eaLnBrk="1" hangingPunct="1"/>
            <a:r>
              <a:rPr lang="el-GR" sz="2600" dirty="0" smtClean="0">
                <a:latin typeface="+mj-lt"/>
              </a:rPr>
              <a:t>Ασκήσεις αναπνοής, </a:t>
            </a:r>
            <a:r>
              <a:rPr lang="el-GR" sz="2600" dirty="0" err="1" smtClean="0">
                <a:latin typeface="+mj-lt"/>
              </a:rPr>
              <a:t>ορθοσωμίας</a:t>
            </a:r>
            <a:r>
              <a:rPr lang="el-GR" sz="2600" dirty="0" smtClean="0">
                <a:latin typeface="+mj-lt"/>
              </a:rPr>
              <a:t> και ενδυνάμωσης προτείνονται ανεπιφύλακτα όπως και η κολύμβηση που λόγω  του λιγότερου βάρους που επιβαρύνει τις αρθρώσεις και της λιγότερης δύναμης που απαιτείται για κίνηση μπορεί να βελτιώσει το γενικότερο επίπεδο δραστηριότητας του ασκούμενου με μυασθένεια.</a:t>
            </a:r>
            <a:r>
              <a:rPr lang="el-GR" dirty="0" smtClean="0">
                <a:latin typeface="+mj-lt"/>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9219" name="Rectangle 3"/>
          <p:cNvSpPr>
            <a:spLocks noGrp="1" noChangeArrowheads="1"/>
          </p:cNvSpPr>
          <p:nvPr>
            <p:ph type="body" idx="1"/>
          </p:nvPr>
        </p:nvSpPr>
        <p:spPr/>
        <p:txBody>
          <a:bodyPr/>
          <a:lstStyle/>
          <a:p>
            <a:pPr algn="just" eaLnBrk="1" hangingPunct="1"/>
            <a:r>
              <a:rPr lang="el-GR" sz="2600" dirty="0" smtClean="0">
                <a:latin typeface="+mj-lt"/>
              </a:rPr>
              <a:t>Γενικά, ένα πρόγραμμα με ασκήσεις ενδυνάμωσης σε συνδυασμό με την φαρμακευτική αγωγή και την χορήγηση συμπληρωμάτων διατροφής έχει δείξει ότι βοηθά στην αύξηση της μυϊκής δύναμης και του </a:t>
            </a:r>
            <a:r>
              <a:rPr lang="el-GR" sz="2600" dirty="0" err="1" smtClean="0">
                <a:latin typeface="+mj-lt"/>
              </a:rPr>
              <a:t>άλιπου</a:t>
            </a:r>
            <a:r>
              <a:rPr lang="el-GR" sz="2600" dirty="0" smtClean="0">
                <a:latin typeface="+mj-lt"/>
              </a:rPr>
              <a:t> σωματικού βάρους του ασκούμενου με μυασθένεια </a:t>
            </a:r>
            <a:r>
              <a:rPr lang="en-US" sz="2600" dirty="0" smtClean="0">
                <a:latin typeface="+mj-lt"/>
              </a:rPr>
              <a:t>Gravis</a:t>
            </a:r>
            <a:r>
              <a:rPr lang="el-GR" sz="2600" dirty="0" smtClean="0">
                <a:latin typeface="+mj-lt"/>
              </a:rPr>
              <a:t>.</a:t>
            </a:r>
            <a:r>
              <a:rPr lang="el-GR" dirty="0" smtClean="0">
                <a:latin typeface="+mj-lt"/>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dirty="0" smtClean="0">
                <a:latin typeface="+mj-lt"/>
              </a:rPr>
              <a:t>Μυϊκή Δυστροφία</a:t>
            </a:r>
          </a:p>
        </p:txBody>
      </p:sp>
      <p:sp>
        <p:nvSpPr>
          <p:cNvPr id="10243" name="Rectangle 3"/>
          <p:cNvSpPr>
            <a:spLocks noGrp="1" noChangeArrowheads="1"/>
          </p:cNvSpPr>
          <p:nvPr>
            <p:ph type="body" idx="1"/>
          </p:nvPr>
        </p:nvSpPr>
        <p:spPr/>
        <p:txBody>
          <a:bodyPr/>
          <a:lstStyle/>
          <a:p>
            <a:pPr algn="just" eaLnBrk="1" hangingPunct="1"/>
            <a:r>
              <a:rPr lang="el-GR" dirty="0" smtClean="0">
                <a:latin typeface="+mj-lt"/>
              </a:rPr>
              <a:t>Η μυϊκή δυστροφία είναι κληρονομική νόσος που χαρακτηρίζεται από προοδευτική εκφύλιση των μυϊκών ινών και αντικατάστασή τους από λίπος και συνδετικό ιστό.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dirty="0" smtClean="0">
                <a:latin typeface="+mj-lt"/>
              </a:rPr>
              <a:t>Μυϊκή Δυστροφία</a:t>
            </a:r>
          </a:p>
        </p:txBody>
      </p:sp>
      <p:sp>
        <p:nvSpPr>
          <p:cNvPr id="11267" name="Rectangle 3"/>
          <p:cNvSpPr>
            <a:spLocks noGrp="1" noChangeArrowheads="1"/>
          </p:cNvSpPr>
          <p:nvPr>
            <p:ph type="body" idx="1"/>
          </p:nvPr>
        </p:nvSpPr>
        <p:spPr/>
        <p:txBody>
          <a:bodyPr/>
          <a:lstStyle/>
          <a:p>
            <a:pPr algn="just" eaLnBrk="1" hangingPunct="1">
              <a:lnSpc>
                <a:spcPct val="90000"/>
              </a:lnSpc>
            </a:pPr>
            <a:r>
              <a:rPr lang="el-GR" sz="2400" dirty="0" smtClean="0">
                <a:latin typeface="+mj-lt"/>
              </a:rPr>
              <a:t>Υπάρχουν τέσσερις τύποι μυϊκής δυστροφίας που διαφέρουν μεταξύ τους ως προς την ηλικία έναρξης της νόσου, την κατανομή της μυϊκής αδυναμίας,  και τους ρυθμούς με τους οποίους η νόσος προχωράει. Οι τύποι αυτοί είναι:</a:t>
            </a:r>
          </a:p>
          <a:p>
            <a:pPr algn="just" eaLnBrk="1" hangingPunct="1">
              <a:lnSpc>
                <a:spcPct val="90000"/>
              </a:lnSpc>
            </a:pPr>
            <a:r>
              <a:rPr lang="el-GR" sz="2400" dirty="0" smtClean="0">
                <a:latin typeface="+mj-lt"/>
              </a:rPr>
              <a:t>Η μυϊκή δυστροφία </a:t>
            </a:r>
            <a:r>
              <a:rPr lang="el-GR" sz="2400" dirty="0" err="1" smtClean="0">
                <a:latin typeface="+mj-lt"/>
              </a:rPr>
              <a:t>Duchenne</a:t>
            </a:r>
            <a:r>
              <a:rPr lang="el-GR" sz="2400" dirty="0" smtClean="0">
                <a:latin typeface="+mj-lt"/>
              </a:rPr>
              <a:t>. </a:t>
            </a:r>
          </a:p>
          <a:p>
            <a:pPr algn="just" eaLnBrk="1" hangingPunct="1">
              <a:lnSpc>
                <a:spcPct val="90000"/>
              </a:lnSpc>
            </a:pPr>
            <a:r>
              <a:rPr lang="el-GR" sz="2400" dirty="0" smtClean="0">
                <a:latin typeface="+mj-lt"/>
              </a:rPr>
              <a:t>Η δυστροφία </a:t>
            </a:r>
            <a:r>
              <a:rPr lang="en-US" sz="2400" dirty="0" smtClean="0">
                <a:latin typeface="+mj-lt"/>
              </a:rPr>
              <a:t>Becker</a:t>
            </a:r>
            <a:r>
              <a:rPr lang="el-GR" sz="2400" dirty="0" smtClean="0">
                <a:latin typeface="+mj-lt"/>
              </a:rPr>
              <a:t>.</a:t>
            </a:r>
          </a:p>
          <a:p>
            <a:pPr algn="just" eaLnBrk="1" hangingPunct="1">
              <a:lnSpc>
                <a:spcPct val="90000"/>
              </a:lnSpc>
            </a:pPr>
            <a:r>
              <a:rPr lang="el-GR" sz="2400" dirty="0" smtClean="0">
                <a:latin typeface="+mj-lt"/>
              </a:rPr>
              <a:t>Η </a:t>
            </a:r>
            <a:r>
              <a:rPr lang="el-GR" sz="2400" dirty="0" err="1" smtClean="0">
                <a:latin typeface="+mj-lt"/>
              </a:rPr>
              <a:t>μυοτονική</a:t>
            </a:r>
            <a:r>
              <a:rPr lang="el-GR" sz="2400" dirty="0" smtClean="0">
                <a:latin typeface="+mj-lt"/>
              </a:rPr>
              <a:t> μυϊκή δυστροφία (νόσος </a:t>
            </a:r>
            <a:r>
              <a:rPr lang="en-US" sz="2400" dirty="0" err="1" smtClean="0">
                <a:latin typeface="+mj-lt"/>
              </a:rPr>
              <a:t>Steinert</a:t>
            </a:r>
            <a:r>
              <a:rPr lang="el-GR" sz="2400" dirty="0" smtClean="0">
                <a:latin typeface="+mj-lt"/>
              </a:rPr>
              <a:t>). </a:t>
            </a:r>
          </a:p>
          <a:p>
            <a:pPr algn="just" eaLnBrk="1" hangingPunct="1">
              <a:lnSpc>
                <a:spcPct val="90000"/>
              </a:lnSpc>
            </a:pPr>
            <a:r>
              <a:rPr lang="el-GR" sz="2400" dirty="0" smtClean="0">
                <a:latin typeface="+mj-lt"/>
              </a:rPr>
              <a:t>Η δυστροφία  των </a:t>
            </a:r>
            <a:r>
              <a:rPr lang="el-GR" sz="2400" dirty="0" err="1" smtClean="0">
                <a:latin typeface="+mj-lt"/>
              </a:rPr>
              <a:t>προσωπο</a:t>
            </a:r>
            <a:r>
              <a:rPr lang="el-GR" sz="2400" dirty="0" smtClean="0">
                <a:latin typeface="+mj-lt"/>
              </a:rPr>
              <a:t>-</a:t>
            </a:r>
            <a:r>
              <a:rPr lang="el-GR" sz="2400" dirty="0" err="1" smtClean="0">
                <a:latin typeface="+mj-lt"/>
              </a:rPr>
              <a:t>βραχιονίων</a:t>
            </a:r>
            <a:r>
              <a:rPr lang="el-GR" sz="2400" dirty="0" smtClean="0">
                <a:latin typeface="+mj-lt"/>
              </a:rPr>
              <a:t>-ωμοπλατιαίων μυών (</a:t>
            </a:r>
            <a:r>
              <a:rPr lang="en-GB" sz="2400" dirty="0" smtClean="0">
                <a:latin typeface="+mj-lt"/>
              </a:rPr>
              <a:t>FSHD</a:t>
            </a:r>
            <a:r>
              <a:rPr lang="el-GR" sz="2400" dirty="0" smtClean="0">
                <a:latin typeface="+mj-lt"/>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dirty="0" smtClean="0">
                <a:latin typeface="+mj-lt"/>
              </a:rPr>
              <a:t>Μυϊκή δυστροφία </a:t>
            </a:r>
            <a:r>
              <a:rPr lang="en-US" dirty="0" err="1" smtClean="0">
                <a:latin typeface="+mj-lt"/>
              </a:rPr>
              <a:t>Duchenne</a:t>
            </a:r>
            <a:endParaRPr lang="el-GR" dirty="0" smtClean="0">
              <a:latin typeface="+mj-lt"/>
            </a:endParaRPr>
          </a:p>
        </p:txBody>
      </p:sp>
      <p:sp>
        <p:nvSpPr>
          <p:cNvPr id="12291" name="Rectangle 3"/>
          <p:cNvSpPr>
            <a:spLocks noGrp="1" noChangeArrowheads="1"/>
          </p:cNvSpPr>
          <p:nvPr>
            <p:ph type="body" idx="1"/>
          </p:nvPr>
        </p:nvSpPr>
        <p:spPr/>
        <p:txBody>
          <a:bodyPr/>
          <a:lstStyle/>
          <a:p>
            <a:pPr algn="just" eaLnBrk="1" hangingPunct="1">
              <a:lnSpc>
                <a:spcPct val="90000"/>
              </a:lnSpc>
            </a:pPr>
            <a:r>
              <a:rPr lang="el-GR" sz="2600" dirty="0" smtClean="0">
                <a:latin typeface="+mj-lt"/>
              </a:rPr>
              <a:t>Είναι η πιο συνήθης μορφή μυϊκής δυστροφίας και δυστυχώς η πιο σοβαρή. </a:t>
            </a:r>
          </a:p>
          <a:p>
            <a:pPr algn="just" eaLnBrk="1" hangingPunct="1">
              <a:lnSpc>
                <a:spcPct val="90000"/>
              </a:lnSpc>
            </a:pPr>
            <a:r>
              <a:rPr lang="el-GR" sz="2600" dirty="0" smtClean="0">
                <a:latin typeface="+mj-lt"/>
              </a:rPr>
              <a:t>Τα πρώτα συμπτώματα εμφανίζονται στην ηλικία από 2 – 7 χρονών με δυσκολία ανόδου στη σκάλα, συχνές πτώσεις και αδυναμία ανόρθωσης από το έδαφος. </a:t>
            </a:r>
          </a:p>
          <a:p>
            <a:pPr algn="just" eaLnBrk="1" hangingPunct="1">
              <a:lnSpc>
                <a:spcPct val="90000"/>
              </a:lnSpc>
            </a:pPr>
            <a:r>
              <a:rPr lang="el-GR" sz="2600" dirty="0" smtClean="0">
                <a:latin typeface="+mj-lt"/>
              </a:rPr>
              <a:t>Στην προσπάθεια του που κάνει το παιδί για να σηκωθεί ακολουθεί μία συγκεκριμένη αλληλουχία κινήσεων προκειμένου να σταθεί όρθιο, που είναι χαρακτηριστική της νόσου.</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M"/>
          <p:cNvPicPr>
            <a:picLocks noChangeAspect="1" noChangeArrowheads="1"/>
          </p:cNvPicPr>
          <p:nvPr/>
        </p:nvPicPr>
        <p:blipFill>
          <a:blip r:embed="rId2"/>
          <a:srcRect/>
          <a:stretch>
            <a:fillRect/>
          </a:stretch>
        </p:blipFill>
        <p:spPr bwMode="auto">
          <a:xfrm>
            <a:off x="757238" y="1887538"/>
            <a:ext cx="2232025" cy="2108200"/>
          </a:xfrm>
          <a:prstGeom prst="rect">
            <a:avLst/>
          </a:prstGeom>
          <a:noFill/>
          <a:ln w="9525">
            <a:noFill/>
            <a:miter lim="800000"/>
            <a:headEnd/>
            <a:tailEnd/>
          </a:ln>
        </p:spPr>
      </p:pic>
      <p:pic>
        <p:nvPicPr>
          <p:cNvPr id="13315" name="Picture 8" descr="M"/>
          <p:cNvPicPr>
            <a:picLocks noChangeAspect="1" noChangeArrowheads="1"/>
          </p:cNvPicPr>
          <p:nvPr/>
        </p:nvPicPr>
        <p:blipFill>
          <a:blip r:embed="rId3"/>
          <a:srcRect/>
          <a:stretch>
            <a:fillRect/>
          </a:stretch>
        </p:blipFill>
        <p:spPr bwMode="auto">
          <a:xfrm>
            <a:off x="3349625" y="1887538"/>
            <a:ext cx="2232025" cy="2106612"/>
          </a:xfrm>
          <a:prstGeom prst="rect">
            <a:avLst/>
          </a:prstGeom>
          <a:noFill/>
          <a:ln w="9525">
            <a:noFill/>
            <a:miter lim="800000"/>
            <a:headEnd/>
            <a:tailEnd/>
          </a:ln>
        </p:spPr>
      </p:pic>
      <p:pic>
        <p:nvPicPr>
          <p:cNvPr id="13316" name="Picture 7" descr="M"/>
          <p:cNvPicPr>
            <a:picLocks noChangeAspect="1" noChangeArrowheads="1"/>
          </p:cNvPicPr>
          <p:nvPr/>
        </p:nvPicPr>
        <p:blipFill>
          <a:blip r:embed="rId4"/>
          <a:srcRect/>
          <a:stretch>
            <a:fillRect/>
          </a:stretch>
        </p:blipFill>
        <p:spPr bwMode="auto">
          <a:xfrm>
            <a:off x="5940425" y="1844675"/>
            <a:ext cx="2160588" cy="2155825"/>
          </a:xfrm>
          <a:prstGeom prst="rect">
            <a:avLst/>
          </a:prstGeom>
          <a:noFill/>
          <a:ln w="9525">
            <a:noFill/>
            <a:miter lim="800000"/>
            <a:headEnd/>
            <a:tailEnd/>
          </a:ln>
        </p:spPr>
      </p:pic>
      <p:pic>
        <p:nvPicPr>
          <p:cNvPr id="13317" name="Picture 6" descr="M"/>
          <p:cNvPicPr>
            <a:picLocks noChangeAspect="1" noChangeArrowheads="1"/>
          </p:cNvPicPr>
          <p:nvPr/>
        </p:nvPicPr>
        <p:blipFill>
          <a:blip r:embed="rId5"/>
          <a:srcRect/>
          <a:stretch>
            <a:fillRect/>
          </a:stretch>
        </p:blipFill>
        <p:spPr bwMode="auto">
          <a:xfrm>
            <a:off x="769938" y="4192588"/>
            <a:ext cx="2219325" cy="2095500"/>
          </a:xfrm>
          <a:prstGeom prst="rect">
            <a:avLst/>
          </a:prstGeom>
          <a:noFill/>
          <a:ln w="9525">
            <a:noFill/>
            <a:miter lim="800000"/>
            <a:headEnd/>
            <a:tailEnd/>
          </a:ln>
        </p:spPr>
      </p:pic>
      <p:pic>
        <p:nvPicPr>
          <p:cNvPr id="13318" name="Picture 5" descr="M"/>
          <p:cNvPicPr>
            <a:picLocks noChangeAspect="1" noChangeArrowheads="1"/>
          </p:cNvPicPr>
          <p:nvPr/>
        </p:nvPicPr>
        <p:blipFill>
          <a:blip r:embed="rId6"/>
          <a:srcRect/>
          <a:stretch>
            <a:fillRect/>
          </a:stretch>
        </p:blipFill>
        <p:spPr bwMode="auto">
          <a:xfrm>
            <a:off x="3349625" y="4192588"/>
            <a:ext cx="2232025" cy="2108200"/>
          </a:xfrm>
          <a:prstGeom prst="rect">
            <a:avLst/>
          </a:prstGeom>
          <a:noFill/>
          <a:ln w="9525">
            <a:noFill/>
            <a:miter lim="800000"/>
            <a:headEnd/>
            <a:tailEnd/>
          </a:ln>
        </p:spPr>
      </p:pic>
      <p:pic>
        <p:nvPicPr>
          <p:cNvPr id="13319" name="Picture 4" descr="M"/>
          <p:cNvPicPr>
            <a:picLocks noChangeAspect="1" noChangeArrowheads="1"/>
          </p:cNvPicPr>
          <p:nvPr/>
        </p:nvPicPr>
        <p:blipFill>
          <a:blip r:embed="rId7"/>
          <a:srcRect/>
          <a:stretch>
            <a:fillRect/>
          </a:stretch>
        </p:blipFill>
        <p:spPr bwMode="auto">
          <a:xfrm>
            <a:off x="5940425" y="4267200"/>
            <a:ext cx="2160588" cy="2041525"/>
          </a:xfrm>
          <a:prstGeom prst="rect">
            <a:avLst/>
          </a:prstGeom>
          <a:noFill/>
          <a:ln w="9525">
            <a:noFill/>
            <a:miter lim="800000"/>
            <a:headEnd/>
            <a:tailEnd/>
          </a:ln>
        </p:spPr>
      </p:pic>
      <p:sp>
        <p:nvSpPr>
          <p:cNvPr id="13320" name="Rectangle 10"/>
          <p:cNvSpPr>
            <a:spLocks noChangeArrowheads="1"/>
          </p:cNvSpPr>
          <p:nvPr/>
        </p:nvSpPr>
        <p:spPr bwMode="auto">
          <a:xfrm>
            <a:off x="0" y="-1550988"/>
            <a:ext cx="9144000" cy="0"/>
          </a:xfrm>
          <a:prstGeom prst="rect">
            <a:avLst/>
          </a:prstGeom>
          <a:noFill/>
          <a:ln w="9525">
            <a:noFill/>
            <a:miter lim="800000"/>
            <a:headEnd/>
            <a:tailEnd/>
          </a:ln>
        </p:spPr>
        <p:txBody>
          <a:bodyPr wrap="none" anchor="ctr">
            <a:spAutoFit/>
          </a:bodyPr>
          <a:lstStyle/>
          <a:p>
            <a:endParaRPr lang="el-GR"/>
          </a:p>
        </p:txBody>
      </p:sp>
      <p:sp>
        <p:nvSpPr>
          <p:cNvPr id="13321" name="Rectangle 11"/>
          <p:cNvSpPr>
            <a:spLocks noChangeArrowheads="1"/>
          </p:cNvSpPr>
          <p:nvPr/>
        </p:nvSpPr>
        <p:spPr bwMode="auto">
          <a:xfrm>
            <a:off x="0" y="8164513"/>
            <a:ext cx="5330825" cy="244475"/>
          </a:xfrm>
          <a:prstGeom prst="rect">
            <a:avLst/>
          </a:prstGeom>
          <a:noFill/>
          <a:ln w="9525">
            <a:noFill/>
            <a:miter lim="800000"/>
            <a:headEnd/>
            <a:tailEnd/>
          </a:ln>
        </p:spPr>
        <p:txBody>
          <a:bodyPr wrap="none" anchor="ctr">
            <a:spAutoFit/>
          </a:bodyPr>
          <a:lstStyle/>
          <a:p>
            <a:r>
              <a:rPr lang="el-GR" sz="1000">
                <a:cs typeface="Times New Roman" pitchFamily="18" charset="0"/>
              </a:rPr>
              <a:t>Η επιδείνωση της κινητικής κατάστασης είναι γρήγορη καθώς η νόσος προσβάλλει προοδευτικά τα </a:t>
            </a:r>
            <a:endParaRPr lang="el-GR"/>
          </a:p>
        </p:txBody>
      </p:sp>
      <p:sp>
        <p:nvSpPr>
          <p:cNvPr id="13322" name="Rectangle 12"/>
          <p:cNvSpPr>
            <a:spLocks noGrp="1" noChangeArrowheads="1"/>
          </p:cNvSpPr>
          <p:nvPr>
            <p:ph type="title"/>
          </p:nvPr>
        </p:nvSpPr>
        <p:spPr/>
        <p:txBody>
          <a:bodyPr/>
          <a:lstStyle/>
          <a:p>
            <a:pPr eaLnBrk="1" hangingPunct="1"/>
            <a:r>
              <a:rPr lang="el-GR" sz="4300" dirty="0" smtClean="0">
                <a:latin typeface="+mj-lt"/>
              </a:rPr>
              <a:t>Αλληλουχία Κινήσεων</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1"/>
          <p:cNvSpPr>
            <a:spLocks noGrp="1" noChangeArrowheads="1"/>
          </p:cNvSpPr>
          <p:nvPr>
            <p:ph type="title"/>
          </p:nvPr>
        </p:nvSpPr>
        <p:spPr/>
        <p:txBody>
          <a:bodyPr/>
          <a:lstStyle/>
          <a:p>
            <a:pPr eaLnBrk="1" hangingPunct="1"/>
            <a:r>
              <a:rPr lang="el-GR" sz="4000" dirty="0" smtClean="0">
                <a:latin typeface="+mj-lt"/>
              </a:rPr>
              <a:t>Απώλεια Βασικών </a:t>
            </a:r>
            <a:br>
              <a:rPr lang="el-GR" sz="4000" dirty="0" smtClean="0">
                <a:latin typeface="+mj-lt"/>
              </a:rPr>
            </a:br>
            <a:r>
              <a:rPr lang="el-GR" sz="4000" dirty="0" smtClean="0">
                <a:latin typeface="+mj-lt"/>
              </a:rPr>
              <a:t>Κινητικών Δεξιοτήτων</a:t>
            </a:r>
          </a:p>
        </p:txBody>
      </p:sp>
      <p:sp>
        <p:nvSpPr>
          <p:cNvPr id="14339" name="Rectangle 95"/>
          <p:cNvSpPr>
            <a:spLocks noGrp="1" noChangeArrowheads="1"/>
          </p:cNvSpPr>
          <p:nvPr>
            <p:ph type="body" idx="1"/>
          </p:nvPr>
        </p:nvSpPr>
        <p:spPr>
          <a:xfrm>
            <a:off x="457200" y="1916113"/>
            <a:ext cx="8229600" cy="4210050"/>
          </a:xfrm>
        </p:spPr>
        <p:txBody>
          <a:bodyPr/>
          <a:lstStyle/>
          <a:p>
            <a:pPr algn="just" eaLnBrk="1" hangingPunct="1">
              <a:lnSpc>
                <a:spcPct val="90000"/>
              </a:lnSpc>
            </a:pPr>
            <a:r>
              <a:rPr lang="el-GR" sz="2200" dirty="0" smtClean="0">
                <a:latin typeface="+mj-lt"/>
              </a:rPr>
              <a:t>Η επιδείνωση της κινητικής κατάστασης είναι γρήγορη καθώς η νόσος προσβάλλει προοδευτικά τα κάτω άκρα, τους μύες της πυέλου, της σπονδυλικής στήλης και των άνω άκρων ενώ στους μύες της κνήμης εναποτίθεται λίπος που δίνει την αίσθηση υπερτροφίας.</a:t>
            </a:r>
            <a:r>
              <a:rPr lang="el-GR" sz="2200" b="1" dirty="0" smtClean="0">
                <a:latin typeface="+mj-lt"/>
              </a:rPr>
              <a:t> </a:t>
            </a:r>
          </a:p>
          <a:p>
            <a:pPr algn="just" eaLnBrk="1" hangingPunct="1">
              <a:lnSpc>
                <a:spcPct val="90000"/>
              </a:lnSpc>
            </a:pPr>
            <a:r>
              <a:rPr lang="el-GR" sz="2200" dirty="0" smtClean="0">
                <a:latin typeface="+mj-lt"/>
              </a:rPr>
              <a:t>Αποτέλεσμα είναι το παιδί να χάνει</a:t>
            </a:r>
            <a:r>
              <a:rPr lang="el-GR" sz="2200" b="1" dirty="0" smtClean="0">
                <a:latin typeface="+mj-lt"/>
              </a:rPr>
              <a:t> </a:t>
            </a:r>
            <a:r>
              <a:rPr lang="el-GR" sz="2200" dirty="0" smtClean="0">
                <a:latin typeface="+mj-lt"/>
              </a:rPr>
              <a:t>σταδιακά τις βασικές κινητικές δεξιότητες μέχρι την ηλικία</a:t>
            </a:r>
            <a:r>
              <a:rPr lang="el-GR" sz="2200" b="1" dirty="0" smtClean="0">
                <a:latin typeface="+mj-lt"/>
              </a:rPr>
              <a:t> </a:t>
            </a:r>
            <a:r>
              <a:rPr lang="el-GR" sz="2200" dirty="0" smtClean="0">
                <a:latin typeface="+mj-lt"/>
              </a:rPr>
              <a:t>των 12 ετών όπου και καθηλώνεται σε αναπηρικό </a:t>
            </a:r>
            <a:r>
              <a:rPr lang="el-GR" sz="2200" dirty="0" err="1" smtClean="0">
                <a:latin typeface="+mj-lt"/>
              </a:rPr>
              <a:t>αμαξίδιο</a:t>
            </a:r>
            <a:r>
              <a:rPr lang="el-GR" sz="2200" dirty="0" smtClean="0">
                <a:latin typeface="+mj-lt"/>
              </a:rPr>
              <a:t>. </a:t>
            </a:r>
          </a:p>
          <a:p>
            <a:pPr algn="just" eaLnBrk="1" hangingPunct="1">
              <a:lnSpc>
                <a:spcPct val="90000"/>
              </a:lnSpc>
            </a:pPr>
            <a:r>
              <a:rPr lang="el-GR" sz="2200" dirty="0" smtClean="0">
                <a:latin typeface="+mj-lt"/>
              </a:rPr>
              <a:t>Το παιδί χρειάζεται φυσιοθεραπεία για την αποφυγή παραμορφώσεων και αναπνευστικών λοιμώξεων. Προοδευτικά προσβάλλονται οι αναπνευστικοί μύες και το μυοκάρδιο με αποτέλεσμα τον θάνατο μέχρι την ηλικία των 20 ετών.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88913"/>
            <a:ext cx="8229600" cy="1143000"/>
          </a:xfrm>
        </p:spPr>
        <p:txBody>
          <a:bodyPr/>
          <a:lstStyle/>
          <a:p>
            <a:pPr eaLnBrk="1" hangingPunct="1"/>
            <a:r>
              <a:rPr lang="el-GR" sz="4000" dirty="0" smtClean="0">
                <a:latin typeface="+mj-lt"/>
              </a:rPr>
              <a:t>Απώλεια Βασικών </a:t>
            </a:r>
            <a:br>
              <a:rPr lang="el-GR" sz="4000" dirty="0" smtClean="0">
                <a:latin typeface="+mj-lt"/>
              </a:rPr>
            </a:br>
            <a:r>
              <a:rPr lang="el-GR" sz="4000" dirty="0" smtClean="0">
                <a:latin typeface="+mj-lt"/>
              </a:rPr>
              <a:t>Κινητικών Δεξιοτήτων</a:t>
            </a:r>
          </a:p>
        </p:txBody>
      </p:sp>
      <p:graphicFrame>
        <p:nvGraphicFramePr>
          <p:cNvPr id="114691" name="Group 3"/>
          <p:cNvGraphicFramePr>
            <a:graphicFrameLocks noGrp="1"/>
          </p:cNvGraphicFramePr>
          <p:nvPr>
            <p:ph idx="1"/>
          </p:nvPr>
        </p:nvGraphicFramePr>
        <p:xfrm>
          <a:off x="206375" y="1484313"/>
          <a:ext cx="8686800" cy="5277487"/>
        </p:xfrm>
        <a:graphic>
          <a:graphicData uri="http://schemas.openxmlformats.org/drawingml/2006/table">
            <a:tbl>
              <a:tblPr/>
              <a:tblGrid>
                <a:gridCol w="5276850"/>
                <a:gridCol w="3409950"/>
              </a:tblGrid>
              <a:tr h="554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Arial" charset="0"/>
                          <a:cs typeface="Times New Roman" pitchFamily="18" charset="0"/>
                        </a:rPr>
                        <a:t>Βασικές δεξιότητες</a:t>
                      </a:r>
                      <a:endParaRPr kumimoji="0" lang="el-G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Arial" charset="0"/>
                          <a:cs typeface="Times New Roman" pitchFamily="18" charset="0"/>
                        </a:rPr>
                        <a:t>Μέσος Όρος Ηλικίας </a:t>
                      </a:r>
                      <a:endParaRPr kumimoji="0" lang="el-G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5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Arial" charset="0"/>
                          <a:cs typeface="Times New Roman" pitchFamily="18" charset="0"/>
                        </a:rPr>
                        <a:t>Χάνει την ικανότητα να σηκώνεται από την καρέκλα.</a:t>
                      </a:r>
                      <a:endParaRPr kumimoji="0" lang="el-GR" sz="2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Times New Roman" pitchFamily="18" charset="0"/>
                        </a:rPr>
                        <a:t>9 </a:t>
                      </a:r>
                      <a:r>
                        <a:rPr kumimoji="0" lang="el-GR" sz="2400" b="0" i="0" u="none" strike="noStrike" cap="none" normalizeH="0" baseline="0" smtClean="0">
                          <a:ln>
                            <a:noFill/>
                          </a:ln>
                          <a:solidFill>
                            <a:schemeClr val="tx1"/>
                          </a:solidFill>
                          <a:effectLst/>
                          <a:latin typeface="Arial" charset="0"/>
                          <a:cs typeface="Times New Roman" pitchFamily="18" charset="0"/>
                        </a:rPr>
                        <a:t>χρονών</a:t>
                      </a:r>
                      <a:r>
                        <a:rPr kumimoji="0" lang="en-GB" sz="2400" b="0" i="0" u="none" strike="noStrike" cap="none" normalizeH="0" baseline="0" smtClean="0">
                          <a:ln>
                            <a:noFill/>
                          </a:ln>
                          <a:solidFill>
                            <a:schemeClr val="tx1"/>
                          </a:solidFill>
                          <a:effectLst/>
                          <a:latin typeface="Arial" charset="0"/>
                          <a:cs typeface="Times New Roman" pitchFamily="18" charset="0"/>
                        </a:rPr>
                        <a:t>, 5 </a:t>
                      </a:r>
                      <a:r>
                        <a:rPr kumimoji="0" lang="el-GR" sz="2400" b="0" i="0" u="none" strike="noStrike" cap="none" normalizeH="0" baseline="0" smtClean="0">
                          <a:ln>
                            <a:noFill/>
                          </a:ln>
                          <a:solidFill>
                            <a:schemeClr val="tx1"/>
                          </a:solidFill>
                          <a:effectLst/>
                          <a:latin typeface="Arial" charset="0"/>
                          <a:cs typeface="Times New Roman" pitchFamily="18" charset="0"/>
                        </a:rPr>
                        <a:t>μηνών</a:t>
                      </a:r>
                      <a:endParaRPr kumimoji="0" lang="el-GR" sz="2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84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Arial" charset="0"/>
                          <a:cs typeface="Times New Roman" pitchFamily="18" charset="0"/>
                        </a:rPr>
                        <a:t>Χάνει την ικανότητα να σηκώνεται από το πάτωμα</a:t>
                      </a:r>
                      <a:endParaRPr kumimoji="0" lang="el-GR" sz="2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Times New Roman" pitchFamily="18" charset="0"/>
                        </a:rPr>
                        <a:t>10 </a:t>
                      </a:r>
                      <a:r>
                        <a:rPr kumimoji="0" lang="el-GR" sz="2400" b="0" i="0" u="none" strike="noStrike" cap="none" normalizeH="0" baseline="0" smtClean="0">
                          <a:ln>
                            <a:noFill/>
                          </a:ln>
                          <a:solidFill>
                            <a:schemeClr val="tx1"/>
                          </a:solidFill>
                          <a:effectLst/>
                          <a:latin typeface="Arial" charset="0"/>
                          <a:cs typeface="Times New Roman" pitchFamily="18" charset="0"/>
                        </a:rPr>
                        <a:t>χρονών</a:t>
                      </a:r>
                      <a:r>
                        <a:rPr kumimoji="0" lang="en-GB" sz="2400" b="0" i="0" u="none" strike="noStrike" cap="none" normalizeH="0" baseline="0" smtClean="0">
                          <a:ln>
                            <a:noFill/>
                          </a:ln>
                          <a:solidFill>
                            <a:schemeClr val="tx1"/>
                          </a:solidFill>
                          <a:effectLst/>
                          <a:latin typeface="Arial" charset="0"/>
                          <a:cs typeface="Times New Roman" pitchFamily="18" charset="0"/>
                        </a:rPr>
                        <a:t>, 2 </a:t>
                      </a:r>
                      <a:r>
                        <a:rPr kumimoji="0" lang="el-GR" sz="2400" b="0" i="0" u="none" strike="noStrike" cap="none" normalizeH="0" baseline="0" smtClean="0">
                          <a:ln>
                            <a:noFill/>
                          </a:ln>
                          <a:solidFill>
                            <a:schemeClr val="tx1"/>
                          </a:solidFill>
                          <a:effectLst/>
                          <a:latin typeface="Arial" charset="0"/>
                          <a:cs typeface="Times New Roman" pitchFamily="18" charset="0"/>
                        </a:rPr>
                        <a:t>μηνών</a:t>
                      </a:r>
                      <a:endParaRPr kumimoji="0" lang="el-GR" sz="2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85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Arial" charset="0"/>
                          <a:cs typeface="Times New Roman" pitchFamily="18" charset="0"/>
                        </a:rPr>
                        <a:t>Χάνει την ικανότητα να ανεβαίνει τις σκάλες</a:t>
                      </a:r>
                      <a:endParaRPr kumimoji="0" lang="el-GR" sz="2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Times New Roman" pitchFamily="18" charset="0"/>
                        </a:rPr>
                        <a:t>10 </a:t>
                      </a:r>
                      <a:r>
                        <a:rPr kumimoji="0" lang="el-GR" sz="2400" b="0" i="0" u="none" strike="noStrike" cap="none" normalizeH="0" baseline="0" smtClean="0">
                          <a:ln>
                            <a:noFill/>
                          </a:ln>
                          <a:solidFill>
                            <a:schemeClr val="tx1"/>
                          </a:solidFill>
                          <a:effectLst/>
                          <a:latin typeface="Arial" charset="0"/>
                          <a:cs typeface="Times New Roman" pitchFamily="18" charset="0"/>
                        </a:rPr>
                        <a:t>χρονών,</a:t>
                      </a:r>
                      <a:r>
                        <a:rPr kumimoji="0" lang="en-GB" sz="2400" b="0" i="0" u="none" strike="noStrike" cap="none" normalizeH="0" baseline="0" smtClean="0">
                          <a:ln>
                            <a:noFill/>
                          </a:ln>
                          <a:solidFill>
                            <a:schemeClr val="tx1"/>
                          </a:solidFill>
                          <a:effectLst/>
                          <a:latin typeface="Arial" charset="0"/>
                          <a:cs typeface="Times New Roman" pitchFamily="18" charset="0"/>
                        </a:rPr>
                        <a:t> 5 </a:t>
                      </a:r>
                      <a:r>
                        <a:rPr kumimoji="0" lang="el-GR" sz="2400" b="0" i="0" u="none" strike="noStrike" cap="none" normalizeH="0" baseline="0" smtClean="0">
                          <a:ln>
                            <a:noFill/>
                          </a:ln>
                          <a:solidFill>
                            <a:schemeClr val="tx1"/>
                          </a:solidFill>
                          <a:effectLst/>
                          <a:latin typeface="Arial" charset="0"/>
                          <a:cs typeface="Times New Roman" pitchFamily="18" charset="0"/>
                        </a:rPr>
                        <a:t>μηνών</a:t>
                      </a:r>
                      <a:endParaRPr kumimoji="0" lang="el-GR" sz="2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42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Arial" charset="0"/>
                          <a:cs typeface="Times New Roman" pitchFamily="18" charset="0"/>
                        </a:rPr>
                        <a:t>Περπατά μόνο με βοήθεια ή με νάρθηκες</a:t>
                      </a:r>
                      <a:endParaRPr kumimoji="0" lang="el-GR" sz="2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Times New Roman" pitchFamily="18" charset="0"/>
                        </a:rPr>
                        <a:t>10 </a:t>
                      </a:r>
                      <a:r>
                        <a:rPr kumimoji="0" lang="el-GR" sz="2400" b="0" i="0" u="none" strike="noStrike" cap="none" normalizeH="0" baseline="0" smtClean="0">
                          <a:ln>
                            <a:noFill/>
                          </a:ln>
                          <a:solidFill>
                            <a:schemeClr val="tx1"/>
                          </a:solidFill>
                          <a:effectLst/>
                          <a:latin typeface="Arial" charset="0"/>
                          <a:cs typeface="Times New Roman" pitchFamily="18" charset="0"/>
                        </a:rPr>
                        <a:t>χρονών</a:t>
                      </a:r>
                      <a:r>
                        <a:rPr kumimoji="0" lang="en-GB" sz="2400" b="0" i="0" u="none" strike="noStrike" cap="none" normalizeH="0" baseline="0" smtClean="0">
                          <a:ln>
                            <a:noFill/>
                          </a:ln>
                          <a:solidFill>
                            <a:schemeClr val="tx1"/>
                          </a:solidFill>
                          <a:effectLst/>
                          <a:latin typeface="Arial" charset="0"/>
                          <a:cs typeface="Times New Roman" pitchFamily="18" charset="0"/>
                        </a:rPr>
                        <a:t>, 10 </a:t>
                      </a:r>
                      <a:r>
                        <a:rPr kumimoji="0" lang="el-GR" sz="2400" b="0" i="0" u="none" strike="noStrike" cap="none" normalizeH="0" baseline="0" smtClean="0">
                          <a:ln>
                            <a:noFill/>
                          </a:ln>
                          <a:solidFill>
                            <a:schemeClr val="tx1"/>
                          </a:solidFill>
                          <a:effectLst/>
                          <a:latin typeface="Arial" charset="0"/>
                          <a:cs typeface="Times New Roman" pitchFamily="18" charset="0"/>
                        </a:rPr>
                        <a:t>μηνών</a:t>
                      </a:r>
                      <a:endParaRPr kumimoji="0" lang="el-GR" sz="2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445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Arial" charset="0"/>
                          <a:cs typeface="Times New Roman" pitchFamily="18" charset="0"/>
                        </a:rPr>
                        <a:t>Δεν μπορεί να περπατήσει 30 μέτρα </a:t>
                      </a:r>
                      <a:endParaRPr kumimoji="0" lang="el-GR" sz="2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Times New Roman" pitchFamily="18" charset="0"/>
                        </a:rPr>
                        <a:t>11 </a:t>
                      </a:r>
                      <a:r>
                        <a:rPr kumimoji="0" lang="el-GR" sz="2400" b="0" i="0" u="none" strike="noStrike" cap="none" normalizeH="0" baseline="0" smtClean="0">
                          <a:ln>
                            <a:noFill/>
                          </a:ln>
                          <a:solidFill>
                            <a:schemeClr val="tx1"/>
                          </a:solidFill>
                          <a:effectLst/>
                          <a:latin typeface="Arial" charset="0"/>
                          <a:cs typeface="Times New Roman" pitchFamily="18" charset="0"/>
                        </a:rPr>
                        <a:t>χρονών</a:t>
                      </a:r>
                      <a:r>
                        <a:rPr kumimoji="0" lang="en-GB" sz="2400" b="0" i="0" u="none" strike="noStrike" cap="none" normalizeH="0" baseline="0" smtClean="0">
                          <a:ln>
                            <a:noFill/>
                          </a:ln>
                          <a:solidFill>
                            <a:schemeClr val="tx1"/>
                          </a:solidFill>
                          <a:effectLst/>
                          <a:latin typeface="Arial" charset="0"/>
                          <a:cs typeface="Times New Roman" pitchFamily="18" charset="0"/>
                        </a:rPr>
                        <a:t>, 5</a:t>
                      </a:r>
                      <a:r>
                        <a:rPr kumimoji="0" lang="el-GR" sz="2400" b="0" i="0" u="none" strike="noStrike" cap="none" normalizeH="0" baseline="0" smtClean="0">
                          <a:ln>
                            <a:noFill/>
                          </a:ln>
                          <a:solidFill>
                            <a:schemeClr val="tx1"/>
                          </a:solidFill>
                          <a:effectLst/>
                          <a:latin typeface="Arial" charset="0"/>
                          <a:cs typeface="Times New Roman" pitchFamily="18" charset="0"/>
                        </a:rPr>
                        <a:t> μηνών</a:t>
                      </a:r>
                      <a:endParaRPr kumimoji="0" lang="el-GR" sz="2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00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Arial" charset="0"/>
                          <a:cs typeface="Times New Roman" pitchFamily="18" charset="0"/>
                        </a:rPr>
                        <a:t>Καθηλώνεται μόνιμα σε αμαξίδιο</a:t>
                      </a:r>
                      <a:endParaRPr kumimoji="0" lang="el-GR" sz="2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Arial" charset="0"/>
                          <a:cs typeface="Times New Roman" pitchFamily="18" charset="0"/>
                        </a:rPr>
                        <a:t>12 χρονών, 4 μηνών</a:t>
                      </a:r>
                      <a:endParaRPr kumimoji="0" lang="el-GR" sz="2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sz="4000" dirty="0" smtClean="0">
                <a:latin typeface="+mj-lt"/>
              </a:rPr>
              <a:t>Μυϊκή δυστροφία </a:t>
            </a:r>
            <a:r>
              <a:rPr lang="en-US" sz="4000" dirty="0" smtClean="0">
                <a:latin typeface="+mj-lt"/>
              </a:rPr>
              <a:t>Becker</a:t>
            </a:r>
            <a:endParaRPr lang="el-GR" sz="4000" dirty="0" smtClean="0">
              <a:latin typeface="+mj-lt"/>
            </a:endParaRPr>
          </a:p>
        </p:txBody>
      </p:sp>
      <p:sp>
        <p:nvSpPr>
          <p:cNvPr id="16387" name="Rectangle 3"/>
          <p:cNvSpPr>
            <a:spLocks noGrp="1" noChangeArrowheads="1"/>
          </p:cNvSpPr>
          <p:nvPr>
            <p:ph type="body" idx="1"/>
          </p:nvPr>
        </p:nvSpPr>
        <p:spPr/>
        <p:txBody>
          <a:bodyPr/>
          <a:lstStyle/>
          <a:p>
            <a:pPr algn="just" eaLnBrk="1" hangingPunct="1"/>
            <a:r>
              <a:rPr lang="el-GR" sz="2800" dirty="0" smtClean="0">
                <a:latin typeface="+mj-lt"/>
              </a:rPr>
              <a:t>Η μυϊκή δυστροφία τύπου </a:t>
            </a:r>
            <a:r>
              <a:rPr lang="en-US" sz="2800" dirty="0" smtClean="0">
                <a:latin typeface="+mj-lt"/>
              </a:rPr>
              <a:t>Becker</a:t>
            </a:r>
            <a:r>
              <a:rPr lang="el-GR" sz="2800" dirty="0" smtClean="0">
                <a:latin typeface="+mj-lt"/>
              </a:rPr>
              <a:t> χαρακτηρίζεται από την ίδια κλινική εικόνα με την δυστροφία τύπου </a:t>
            </a:r>
            <a:r>
              <a:rPr lang="en-US" sz="2800" dirty="0" err="1" smtClean="0">
                <a:latin typeface="+mj-lt"/>
              </a:rPr>
              <a:t>Duchenne</a:t>
            </a:r>
            <a:r>
              <a:rPr lang="el-GR" sz="2800" dirty="0" smtClean="0">
                <a:latin typeface="+mj-lt"/>
              </a:rPr>
              <a:t> αλλά γίνεται εμφανής στην ηλικία των 12 ετών και έχει πιο αργή εξέλιξη. Έτσι, το άτομο μπορεί να βαδίζει μέχρι την ηλικία των 16-20 ετών  με τον θάνατο να επέρχεται γύρω στα 40 χρόνια.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effectLst/>
                <a:latin typeface="+mj-lt"/>
              </a:rPr>
              <a:t>Άδειες Χρήσης</a:t>
            </a:r>
            <a:endParaRPr lang="el-GR" dirty="0">
              <a:effectLst/>
              <a:latin typeface="+mj-lt"/>
            </a:endParaRPr>
          </a:p>
        </p:txBody>
      </p:sp>
      <p:sp>
        <p:nvSpPr>
          <p:cNvPr id="9" name="Subtitle 8"/>
          <p:cNvSpPr>
            <a:spLocks noGrp="1"/>
          </p:cNvSpPr>
          <p:nvPr>
            <p:ph idx="1"/>
          </p:nvPr>
        </p:nvSpPr>
        <p:spPr/>
        <p:txBody>
          <a:bodyPr>
            <a:normAutofit/>
          </a:bodyPr>
          <a:lstStyle/>
          <a:p>
            <a:pPr algn="l"/>
            <a:r>
              <a:rPr lang="el-GR" sz="2800" dirty="0" smtClean="0">
                <a:effectLst/>
                <a:latin typeface="+mj-lt"/>
              </a:rPr>
              <a:t>Το παρόν εκπαιδευτικό υλικό υπόκειται σε</a:t>
            </a:r>
            <a:r>
              <a:rPr lang="en-US" sz="2800" dirty="0" smtClean="0">
                <a:effectLst/>
                <a:latin typeface="+mj-lt"/>
              </a:rPr>
              <a:t> </a:t>
            </a:r>
            <a:r>
              <a:rPr lang="el-GR" sz="2800" dirty="0" smtClean="0">
                <a:effectLst/>
                <a:latin typeface="+mj-lt"/>
              </a:rPr>
              <a:t>άδειες χρήσης </a:t>
            </a:r>
            <a:r>
              <a:rPr lang="en-US" sz="2800" dirty="0" smtClean="0">
                <a:effectLst/>
                <a:latin typeface="+mj-lt"/>
              </a:rPr>
              <a:t>Creative Commons. </a:t>
            </a:r>
          </a:p>
          <a:p>
            <a:pPr algn="l"/>
            <a:r>
              <a:rPr lang="el-GR" sz="2800" dirty="0" smtClean="0">
                <a:effectLst/>
                <a:latin typeface="+mj-lt"/>
              </a:rPr>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6" name="Picture 6" descr="http://mirrors.creativecommons.org/presskit/buttons/88x31/png/by-s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8947" y="4941168"/>
            <a:ext cx="1584561" cy="55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17411" name="Rectangle 3"/>
          <p:cNvSpPr>
            <a:spLocks noGrp="1" noChangeArrowheads="1"/>
          </p:cNvSpPr>
          <p:nvPr>
            <p:ph type="body" idx="1"/>
          </p:nvPr>
        </p:nvSpPr>
        <p:spPr/>
        <p:txBody>
          <a:bodyPr/>
          <a:lstStyle/>
          <a:p>
            <a:pPr algn="just" eaLnBrk="1" hangingPunct="1">
              <a:lnSpc>
                <a:spcPct val="80000"/>
              </a:lnSpc>
            </a:pPr>
            <a:r>
              <a:rPr lang="el-GR" sz="2200" b="1" dirty="0" smtClean="0">
                <a:latin typeface="+mj-lt"/>
              </a:rPr>
              <a:t>Βελτίωση αερόβιας ικανότητας.  </a:t>
            </a:r>
          </a:p>
          <a:p>
            <a:pPr algn="just" eaLnBrk="1" hangingPunct="1">
              <a:lnSpc>
                <a:spcPct val="80000"/>
              </a:lnSpc>
            </a:pPr>
            <a:r>
              <a:rPr lang="el-GR" sz="2200" dirty="0" smtClean="0">
                <a:latin typeface="+mj-lt"/>
              </a:rPr>
              <a:t>Η εκτέλεση των ασκήσεων πρέπει να γίνεται σε ένταση που αντιστοιχεί στους 12 – 14 βαθμούς της κλίμακα αντιλαμβανόμενης κόπωσης του </a:t>
            </a:r>
            <a:r>
              <a:rPr lang="en-US" sz="2200" dirty="0" smtClean="0">
                <a:latin typeface="+mj-lt"/>
              </a:rPr>
              <a:t>Borg</a:t>
            </a:r>
            <a:r>
              <a:rPr lang="el-GR" sz="2200" dirty="0" smtClean="0">
                <a:latin typeface="+mj-lt"/>
              </a:rPr>
              <a:t> σκοπεύοντας στην διάρκεια και όχι στην ένταση.</a:t>
            </a:r>
          </a:p>
          <a:p>
            <a:pPr algn="just" eaLnBrk="1" hangingPunct="1">
              <a:lnSpc>
                <a:spcPct val="80000"/>
              </a:lnSpc>
            </a:pPr>
            <a:r>
              <a:rPr lang="el-GR" sz="2200" dirty="0" smtClean="0">
                <a:latin typeface="+mj-lt"/>
              </a:rPr>
              <a:t> Ανάλογα με το επίπεδο λειτουργικότητας μπορεί να χρησιμοποιηθούν ασκήσεις που επιστρατεύουν μεγάλες μυϊκές ομάδες όπως ή βάδιση  20-30 μέτρων την φορά, με περιόδους ξεκούρασης ενδιάμεσα, ή να χρησιμοποιηθεί διάδρομος, χειροκίνητο ποδήλατο ή και το ίδιο το </a:t>
            </a:r>
            <a:r>
              <a:rPr lang="el-GR" sz="2200" dirty="0" err="1" smtClean="0">
                <a:latin typeface="+mj-lt"/>
              </a:rPr>
              <a:t>αμαξίδιο</a:t>
            </a:r>
            <a:r>
              <a:rPr lang="el-GR" sz="2200" dirty="0" smtClean="0">
                <a:latin typeface="+mj-lt"/>
              </a:rPr>
              <a:t>. </a:t>
            </a:r>
          </a:p>
          <a:p>
            <a:pPr algn="just" eaLnBrk="1" hangingPunct="1">
              <a:lnSpc>
                <a:spcPct val="80000"/>
              </a:lnSpc>
            </a:pPr>
            <a:r>
              <a:rPr lang="el-GR" sz="2200" dirty="0" smtClean="0">
                <a:latin typeface="+mj-lt"/>
              </a:rPr>
              <a:t>Η κολύμβηση αποτελεί με διαφορά την καλύτερη δραστηριότητα για το παιδί με μυϊκή δυστροφία επικεντρώνοντας στις κινήσεις των χεριών για την αντιστάθμιση της μυϊκής αδυναμίας των κάτω άκρων.</a:t>
            </a:r>
          </a:p>
          <a:p>
            <a:pPr eaLnBrk="1" hangingPunct="1">
              <a:lnSpc>
                <a:spcPct val="80000"/>
              </a:lnSpc>
              <a:buFontTx/>
              <a:buNone/>
            </a:pPr>
            <a:endParaRPr lang="el-GR" sz="2200" dirty="0" smtClean="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18435" name="Rectangle 3"/>
          <p:cNvSpPr>
            <a:spLocks noGrp="1" noChangeArrowheads="1"/>
          </p:cNvSpPr>
          <p:nvPr>
            <p:ph type="body" idx="1"/>
          </p:nvPr>
        </p:nvSpPr>
        <p:spPr/>
        <p:txBody>
          <a:bodyPr/>
          <a:lstStyle/>
          <a:p>
            <a:pPr algn="just" eaLnBrk="1" hangingPunct="1">
              <a:lnSpc>
                <a:spcPct val="90000"/>
              </a:lnSpc>
            </a:pPr>
            <a:r>
              <a:rPr lang="el-GR" sz="2400" b="1" dirty="0" smtClean="0">
                <a:latin typeface="+mj-lt"/>
              </a:rPr>
              <a:t>Ενδυνάμωση.</a:t>
            </a:r>
            <a:r>
              <a:rPr lang="el-GR" sz="2400" dirty="0" smtClean="0">
                <a:latin typeface="+mj-lt"/>
              </a:rPr>
              <a:t> </a:t>
            </a:r>
          </a:p>
          <a:p>
            <a:pPr algn="just" eaLnBrk="1" hangingPunct="1">
              <a:lnSpc>
                <a:spcPct val="90000"/>
              </a:lnSpc>
            </a:pPr>
            <a:r>
              <a:rPr lang="el-GR" sz="2400" dirty="0" smtClean="0">
                <a:latin typeface="+mj-lt"/>
              </a:rPr>
              <a:t>Οι ασκήσεις θα πρέπει να στοχεύουν στην διατήρηση της δύναμης των χεριών, των ώμων, των ποδιών και των ισχίων, δίνοντας έμφαση στην αύξηση των επαναλήψεων και όχι του βάρους. </a:t>
            </a:r>
          </a:p>
          <a:p>
            <a:pPr algn="just" eaLnBrk="1" hangingPunct="1">
              <a:lnSpc>
                <a:spcPct val="90000"/>
              </a:lnSpc>
            </a:pPr>
            <a:r>
              <a:rPr lang="el-GR" sz="2400" dirty="0" smtClean="0">
                <a:latin typeface="+mj-lt"/>
              </a:rPr>
              <a:t>Για επιβάρυνση μπορεί να χρησιμοποιηθεί το ίδιο το βάρος του σώματος,  ή πολύ ελαφρά βάρη αρχίζοντας με ένα σετ των 8-12 επαναλήψεων έως ότου το παιδί φτάσει να εκτελεί 3 σετ των ίδιων επαναλήψεων σε συχνότητα 3 φορές την εβδομάδα. </a:t>
            </a:r>
          </a:p>
          <a:p>
            <a:pPr algn="just" eaLnBrk="1" hangingPunct="1">
              <a:lnSpc>
                <a:spcPct val="90000"/>
              </a:lnSpc>
            </a:pPr>
            <a:r>
              <a:rPr lang="el-GR" sz="2400" dirty="0" smtClean="0">
                <a:latin typeface="+mj-lt"/>
              </a:rPr>
              <a:t>Η εκγύμναση των ίδιων μυϊκών ομάδων σε δύο συνεχόμενες ημέρες πρέπει να αποφεύγεται.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19459" name="Rectangle 3"/>
          <p:cNvSpPr>
            <a:spLocks noGrp="1" noChangeArrowheads="1"/>
          </p:cNvSpPr>
          <p:nvPr>
            <p:ph type="body" idx="1"/>
          </p:nvPr>
        </p:nvSpPr>
        <p:spPr/>
        <p:txBody>
          <a:bodyPr/>
          <a:lstStyle/>
          <a:p>
            <a:pPr algn="just" eaLnBrk="1" hangingPunct="1">
              <a:lnSpc>
                <a:spcPct val="90000"/>
              </a:lnSpc>
            </a:pPr>
            <a:r>
              <a:rPr lang="el-GR" sz="2400" b="1" dirty="0" smtClean="0">
                <a:latin typeface="+mj-lt"/>
              </a:rPr>
              <a:t>Ανάπτυξη ευλυγισίας.</a:t>
            </a:r>
            <a:r>
              <a:rPr lang="el-GR" sz="2400" dirty="0" smtClean="0">
                <a:latin typeface="+mj-lt"/>
              </a:rPr>
              <a:t>  </a:t>
            </a:r>
          </a:p>
          <a:p>
            <a:pPr algn="just" eaLnBrk="1" hangingPunct="1">
              <a:lnSpc>
                <a:spcPct val="90000"/>
              </a:lnSpc>
            </a:pPr>
            <a:r>
              <a:rPr lang="el-GR" sz="2400" dirty="0" smtClean="0">
                <a:latin typeface="+mj-lt"/>
              </a:rPr>
              <a:t>Επικέντρωση σε μυϊκές ομάδες που είναι επιρρεπείς σε συσπάσεις όπως των ισχίων, του γονάτου, των ώμων, των καρπών και των δακτύλων. </a:t>
            </a:r>
          </a:p>
          <a:p>
            <a:pPr algn="just" eaLnBrk="1" hangingPunct="1">
              <a:lnSpc>
                <a:spcPct val="90000"/>
              </a:lnSpc>
            </a:pPr>
            <a:r>
              <a:rPr lang="el-GR" sz="2400" dirty="0" smtClean="0">
                <a:latin typeface="+mj-lt"/>
              </a:rPr>
              <a:t>Οι ασκήσεις πρέπει να γίνονται καθημερινά τρεις με τέσσερις φορές την ημέρα και πρέπει να είναι παθητικές ή και ενεργητικές αρκεί να αποφεύγεται η υπερβολική διάταση. </a:t>
            </a:r>
          </a:p>
          <a:p>
            <a:pPr algn="just" eaLnBrk="1" hangingPunct="1">
              <a:lnSpc>
                <a:spcPct val="90000"/>
              </a:lnSpc>
            </a:pPr>
            <a:r>
              <a:rPr lang="el-GR" sz="2400" dirty="0" smtClean="0">
                <a:latin typeface="+mj-lt"/>
              </a:rPr>
              <a:t>Σε κάθε άσκηση, η διάταση καλό είναι να κρατείται τουλάχιστον για 15-30 δευτερόλεπτα για να επιτευχθεί το μέγιστο όφελος και να εκτελείται τρεις φορές, διατηρώντας πάντοτε τη σωστή στάση σώματος.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20483" name="Rectangle 3"/>
          <p:cNvSpPr>
            <a:spLocks noGrp="1" noChangeArrowheads="1"/>
          </p:cNvSpPr>
          <p:nvPr>
            <p:ph type="body" idx="1"/>
          </p:nvPr>
        </p:nvSpPr>
        <p:spPr/>
        <p:txBody>
          <a:bodyPr/>
          <a:lstStyle/>
          <a:p>
            <a:pPr algn="just" eaLnBrk="1" hangingPunct="1">
              <a:lnSpc>
                <a:spcPct val="80000"/>
              </a:lnSpc>
            </a:pPr>
            <a:r>
              <a:rPr lang="el-GR" sz="2000" b="1" dirty="0" smtClean="0">
                <a:latin typeface="+mj-lt"/>
              </a:rPr>
              <a:t>Εξοικείωση.</a:t>
            </a:r>
            <a:r>
              <a:rPr lang="el-GR" sz="2000" dirty="0" smtClean="0">
                <a:latin typeface="+mj-lt"/>
              </a:rPr>
              <a:t> </a:t>
            </a:r>
          </a:p>
          <a:p>
            <a:pPr algn="just" eaLnBrk="1" hangingPunct="1">
              <a:lnSpc>
                <a:spcPct val="80000"/>
              </a:lnSpc>
            </a:pPr>
            <a:r>
              <a:rPr lang="el-GR" sz="2000" dirty="0" smtClean="0">
                <a:latin typeface="+mj-lt"/>
              </a:rPr>
              <a:t>Ο  καθηγητής φυσικής αγωγής πρέπει να εισάγει ασκήσεις στο αναπηρικό </a:t>
            </a:r>
            <a:r>
              <a:rPr lang="el-GR" sz="2000" dirty="0" err="1" smtClean="0">
                <a:latin typeface="+mj-lt"/>
              </a:rPr>
              <a:t>αμαξίδιο</a:t>
            </a:r>
            <a:r>
              <a:rPr lang="el-GR" sz="2000" dirty="0" smtClean="0">
                <a:latin typeface="+mj-lt"/>
              </a:rPr>
              <a:t> και να δημιουργήσει μία θετική εικόνα στο παιδί για την χρήση του προτού το παιδί με μυϊκή δυστροφία καθηλωθεί σε αυτό. </a:t>
            </a:r>
          </a:p>
          <a:p>
            <a:pPr algn="just" eaLnBrk="1" hangingPunct="1">
              <a:lnSpc>
                <a:spcPct val="80000"/>
              </a:lnSpc>
            </a:pPr>
            <a:r>
              <a:rPr lang="el-GR" sz="2000" dirty="0" smtClean="0">
                <a:latin typeface="+mj-lt"/>
              </a:rPr>
              <a:t>Όπως και στις άλλες </a:t>
            </a:r>
            <a:r>
              <a:rPr lang="el-GR" sz="2000" dirty="0" err="1" smtClean="0">
                <a:latin typeface="+mj-lt"/>
              </a:rPr>
              <a:t>νευρομυϊκές</a:t>
            </a:r>
            <a:r>
              <a:rPr lang="el-GR" sz="2000" dirty="0" smtClean="0">
                <a:latin typeface="+mj-lt"/>
              </a:rPr>
              <a:t> παθήσεις, ο καθηγητής φυσικής αγωγής  θα πρέπει να δείχνει υπομονή και να δίνει ελευθερία στο παιδί να επιλέξει τον ρυθμό στον οποίο μπορεί να εκτελέσει την άσκηση αλλά και τον εξοπλισμό που θέλει να χρησιμοποιήσει. </a:t>
            </a:r>
          </a:p>
          <a:p>
            <a:pPr algn="just" eaLnBrk="1" hangingPunct="1">
              <a:lnSpc>
                <a:spcPct val="80000"/>
              </a:lnSpc>
            </a:pPr>
            <a:r>
              <a:rPr lang="el-GR" sz="2000" dirty="0" smtClean="0">
                <a:latin typeface="+mj-lt"/>
              </a:rPr>
              <a:t>Επιπλέον θα πρέπει να βρεθούν τρόποι έτσι ώστε το παιδί να συμμετέχει και με διαφορετικούς τρόπους μέσα στο μάθημα όπως να βοηθήσει τον γυμναστή στην οργάνωση του μαθήματος, με επιβράβευση  ανά πάσα στιγμή για την βοήθεια που προσφέρει και τις ικανότητες λήψης αποφάσεων που επιδεικνύει.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21507" name="Rectangle 3"/>
          <p:cNvSpPr>
            <a:spLocks noGrp="1" noChangeArrowheads="1"/>
          </p:cNvSpPr>
          <p:nvPr>
            <p:ph type="body" idx="1"/>
          </p:nvPr>
        </p:nvSpPr>
        <p:spPr/>
        <p:txBody>
          <a:bodyPr/>
          <a:lstStyle/>
          <a:p>
            <a:pPr algn="just" eaLnBrk="1" hangingPunct="1">
              <a:lnSpc>
                <a:spcPct val="90000"/>
              </a:lnSpc>
            </a:pPr>
            <a:r>
              <a:rPr lang="el-GR" sz="2600" b="1" dirty="0" smtClean="0">
                <a:latin typeface="+mj-lt"/>
              </a:rPr>
              <a:t>Διατήρηση λειτουργιών.</a:t>
            </a:r>
            <a:r>
              <a:rPr lang="el-GR" sz="2600" dirty="0" smtClean="0">
                <a:latin typeface="+mj-lt"/>
              </a:rPr>
              <a:t> </a:t>
            </a:r>
          </a:p>
          <a:p>
            <a:pPr algn="just" eaLnBrk="1" hangingPunct="1">
              <a:lnSpc>
                <a:spcPct val="90000"/>
              </a:lnSpc>
            </a:pPr>
            <a:r>
              <a:rPr lang="el-GR" sz="2600" dirty="0" smtClean="0">
                <a:latin typeface="+mj-lt"/>
              </a:rPr>
              <a:t>Από την στιγμή που στην μυϊκή δυστροφία η έκπτωση του επιπέδου λειτουργικότητας είναι γρήγορη, θα πρέπει βασικός στόχος να είναι η διατήρηση των λειτουργιών του παιδιού και όχι η βελτίωσή τους αγνοώντας την αρχή της αύξησης της έντασης που συνήθως ισχύει στην φυσική αγωγή.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l-GR" sz="4400" b="1" dirty="0"/>
              <a:t>Βιβλιογραφία</a:t>
            </a:r>
          </a:p>
        </p:txBody>
      </p:sp>
      <p:sp>
        <p:nvSpPr>
          <p:cNvPr id="23555" name="Rectangle 5"/>
          <p:cNvSpPr>
            <a:spLocks noChangeArrowheads="1"/>
          </p:cNvSpPr>
          <p:nvPr/>
        </p:nvSpPr>
        <p:spPr bwMode="auto">
          <a:xfrm>
            <a:off x="323850" y="1628775"/>
            <a:ext cx="8135938" cy="4824413"/>
          </a:xfrm>
          <a:prstGeom prst="rect">
            <a:avLst/>
          </a:prstGeom>
          <a:noFill/>
          <a:ln w="9525">
            <a:noFill/>
            <a:miter lim="800000"/>
            <a:headEnd/>
            <a:tailEnd/>
          </a:ln>
        </p:spPr>
        <p:txBody>
          <a:bodyPr/>
          <a:lstStyle/>
          <a:p>
            <a:pPr marL="609600" indent="-609600" algn="just">
              <a:spcBef>
                <a:spcPct val="20000"/>
              </a:spcBef>
              <a:buFontTx/>
              <a:buChar char="•"/>
            </a:pPr>
            <a:r>
              <a:rPr lang="el-GR" sz="2400" dirty="0"/>
              <a:t>Αγγελοπούλου – </a:t>
            </a:r>
            <a:r>
              <a:rPr lang="el-GR" sz="2400" dirty="0" err="1"/>
              <a:t>Σακαντάμη</a:t>
            </a:r>
            <a:r>
              <a:rPr lang="el-GR" sz="2400" dirty="0"/>
              <a:t>, Ν. (2004). </a:t>
            </a:r>
            <a:r>
              <a:rPr lang="el-GR" sz="2400" i="1" dirty="0"/>
              <a:t>Ειδική Αγωγή: Αναπτυξιακές διαταραχές και χρόνιες μειονεξίες.</a:t>
            </a:r>
            <a:r>
              <a:rPr lang="el-GR" sz="2400" dirty="0"/>
              <a:t> Θεσσαλονίκη: Εκδόσεις Πανεπιστημίου Μακεδονίας.</a:t>
            </a:r>
            <a:r>
              <a:rPr lang="el-GR" sz="3200" dirty="0"/>
              <a:t> </a:t>
            </a:r>
            <a:endParaRPr lang="el-GR" sz="2400" dirty="0"/>
          </a:p>
          <a:p>
            <a:pPr marL="609600" indent="-609600" algn="just">
              <a:spcBef>
                <a:spcPct val="20000"/>
              </a:spcBef>
              <a:buFontTx/>
              <a:buChar char="•"/>
            </a:pPr>
            <a:r>
              <a:rPr lang="el-GR" sz="2400" dirty="0" err="1"/>
              <a:t>Κοκαρίδας</a:t>
            </a:r>
            <a:r>
              <a:rPr lang="el-GR" sz="2400" dirty="0"/>
              <a:t>, Δ. (2010). </a:t>
            </a:r>
            <a:r>
              <a:rPr lang="el-GR" sz="2400" i="1" dirty="0"/>
              <a:t>Άσκηση και αναπηρία: εξατομίκευση, προσαρμογές και προοπτικές ένταξης. Θεσσαλονίκη:</a:t>
            </a:r>
            <a:r>
              <a:rPr lang="el-GR" sz="2400" dirty="0"/>
              <a:t> Εκδόσεις Χριστοδουλίδη.</a:t>
            </a:r>
            <a:endParaRPr lang="en-US" sz="2400" dirty="0"/>
          </a:p>
          <a:p>
            <a:pPr marL="609600" indent="-609600" algn="just">
              <a:spcBef>
                <a:spcPct val="20000"/>
              </a:spcBef>
              <a:buFontTx/>
              <a:buChar char="•"/>
            </a:pPr>
            <a:r>
              <a:rPr lang="en-GB" sz="2400" dirty="0"/>
              <a:t>Stout, J. R., </a:t>
            </a:r>
            <a:r>
              <a:rPr lang="en-GB" sz="2400" dirty="0" err="1"/>
              <a:t>Eckerson</a:t>
            </a:r>
            <a:r>
              <a:rPr lang="en-GB" sz="2400" dirty="0"/>
              <a:t>, J. M., May, E., Coulter, C., &amp; Bradley-</a:t>
            </a:r>
            <a:r>
              <a:rPr lang="en-GB" sz="2400" dirty="0" err="1"/>
              <a:t>Popovich</a:t>
            </a:r>
            <a:r>
              <a:rPr lang="en-GB" sz="2400" dirty="0"/>
              <a:t>, G. E. (2001). Effects of resistance exercise and </a:t>
            </a:r>
            <a:r>
              <a:rPr lang="en-GB" sz="2400" dirty="0" err="1"/>
              <a:t>creatine</a:t>
            </a:r>
            <a:r>
              <a:rPr lang="en-GB" sz="2400" dirty="0"/>
              <a:t> supplementation on myasthenia gravis: </a:t>
            </a:r>
            <a:r>
              <a:rPr lang="en-GB" sz="2400" i="1" dirty="0"/>
              <a:t>A case study. </a:t>
            </a:r>
            <a:r>
              <a:rPr lang="el-GR" sz="2400" i="1" dirty="0" err="1"/>
              <a:t>Medicine</a:t>
            </a:r>
            <a:r>
              <a:rPr lang="el-GR" sz="2400" i="1" dirty="0"/>
              <a:t> </a:t>
            </a:r>
            <a:r>
              <a:rPr lang="el-GR" sz="2400" i="1" dirty="0" err="1"/>
              <a:t>and</a:t>
            </a:r>
            <a:r>
              <a:rPr lang="el-GR" sz="2400" i="1" dirty="0"/>
              <a:t> </a:t>
            </a:r>
            <a:r>
              <a:rPr lang="el-GR" sz="2400" i="1" dirty="0" err="1"/>
              <a:t>Science</a:t>
            </a:r>
            <a:r>
              <a:rPr lang="el-GR" sz="2400" i="1" dirty="0"/>
              <a:t> </a:t>
            </a:r>
            <a:r>
              <a:rPr lang="el-GR" sz="2400" i="1" dirty="0" err="1"/>
              <a:t>in</a:t>
            </a:r>
            <a:r>
              <a:rPr lang="el-GR" sz="2400" i="1" dirty="0"/>
              <a:t> </a:t>
            </a:r>
            <a:r>
              <a:rPr lang="el-GR" sz="2400" i="1" dirty="0" err="1"/>
              <a:t>Sports</a:t>
            </a:r>
            <a:r>
              <a:rPr lang="el-GR" sz="2400" i="1" dirty="0"/>
              <a:t> </a:t>
            </a:r>
            <a:r>
              <a:rPr lang="el-GR" sz="2400" i="1" dirty="0" err="1"/>
              <a:t>and</a:t>
            </a:r>
            <a:r>
              <a:rPr lang="el-GR" sz="2400" i="1" dirty="0"/>
              <a:t> </a:t>
            </a:r>
            <a:r>
              <a:rPr lang="el-GR" sz="2400" i="1" dirty="0" err="1"/>
              <a:t>Exercise</a:t>
            </a:r>
            <a:r>
              <a:rPr lang="el-GR" sz="2400" i="1" dirty="0"/>
              <a:t>, 33</a:t>
            </a:r>
            <a:r>
              <a:rPr lang="el-GR" sz="2400" dirty="0"/>
              <a:t>(6), 869-872.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effectLst/>
                <a:latin typeface="+mj-lt"/>
              </a:rPr>
              <a:t>Τέλος Ενότητας</a:t>
            </a:r>
            <a:endParaRPr lang="el-GR" dirty="0">
              <a:effectLst/>
              <a:latin typeface="+mj-lt"/>
            </a:endParaRP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pic>
        <p:nvPicPr>
          <p:cNvPr id="2054" name="Picture 6" descr="http://mirrors.creativecommons.org/presskit/buttons/88x31/png/by-s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5826670"/>
            <a:ext cx="1584561" cy="5544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5" cstate="print"/>
            <a:stretch>
              <a:fillRect/>
            </a:stretch>
          </p:blipFill>
          <p:spPr>
            <a:xfrm>
              <a:off x="6489226" y="468279"/>
              <a:ext cx="1968974" cy="1303321"/>
            </a:xfrm>
            <a:prstGeom prst="rect">
              <a:avLst/>
            </a:prstGeom>
          </p:spPr>
        </p:pic>
        <p:grpSp>
          <p:nvGrpSpPr>
            <p:cNvPr id="3"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Χρηματοδότηση</a:t>
            </a:r>
            <a:endParaRPr lang="el-GR" dirty="0">
              <a:effectLst/>
              <a:latin typeface="+mj-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effectLst/>
                <a:latin typeface="+mj-lt"/>
              </a:rPr>
              <a:t>Το παρόν εκπαιδευτικό υλικό έχει αναπτυχθεί στα πλαίσια του εκπαιδευτικού έργου του διδάσκοντα.</a:t>
            </a:r>
            <a:endParaRPr lang="en-US" sz="2400" dirty="0" smtClean="0">
              <a:effectLst/>
              <a:latin typeface="+mj-lt"/>
            </a:endParaRPr>
          </a:p>
          <a:p>
            <a:r>
              <a:rPr lang="el-GR" sz="2400" dirty="0" smtClean="0">
                <a:effectLst/>
                <a:latin typeface="+mj-lt"/>
              </a:rPr>
              <a:t>Το έργο «</a:t>
            </a:r>
            <a:r>
              <a:rPr lang="el-GR" sz="2400" b="1" dirty="0" smtClean="0">
                <a:effectLst/>
                <a:latin typeface="+mj-lt"/>
              </a:rPr>
              <a:t>Ανοικτά Ακαδημαϊκά Μαθήματα Πανεπιστημίου Θεσσαλίας</a:t>
            </a:r>
            <a:r>
              <a:rPr lang="el-GR" sz="2400" dirty="0" smtClean="0">
                <a:effectLst/>
                <a:latin typeface="+mj-lt"/>
              </a:rPr>
              <a:t>» έχει χρηματοδοτήσει μόνο τη αναδιαμόρφωση του εκπαιδευτικού υλικού. </a:t>
            </a:r>
          </a:p>
          <a:p>
            <a:r>
              <a:rPr lang="el-GR" sz="2400" dirty="0" smtClean="0">
                <a:effectLst/>
                <a:latin typeface="+mj-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Σκοποί  ενότητας</a:t>
            </a:r>
            <a:endParaRPr lang="el-GR" dirty="0">
              <a:effectLst/>
              <a:latin typeface="+mj-lt"/>
            </a:endParaRPr>
          </a:p>
        </p:txBody>
      </p:sp>
      <p:sp>
        <p:nvSpPr>
          <p:cNvPr id="3" name="Content Placeholder 2"/>
          <p:cNvSpPr>
            <a:spLocks noGrp="1"/>
          </p:cNvSpPr>
          <p:nvPr>
            <p:ph idx="1"/>
          </p:nvPr>
        </p:nvSpPr>
        <p:spPr/>
        <p:txBody>
          <a:bodyPr/>
          <a:lstStyle/>
          <a:p>
            <a:pPr algn="just">
              <a:spcBef>
                <a:spcPct val="20000"/>
              </a:spcBef>
              <a:buFontTx/>
              <a:buChar char="•"/>
            </a:pPr>
            <a:r>
              <a:rPr lang="el-GR" dirty="0" smtClean="0">
                <a:effectLst/>
                <a:latin typeface="+mj-lt"/>
              </a:rPr>
              <a:t>Να παρουσιάσει </a:t>
            </a:r>
            <a:r>
              <a:rPr lang="el-GR" dirty="0" smtClean="0">
                <a:effectLst/>
                <a:latin typeface="+mj-lt"/>
              </a:rPr>
              <a:t>την</a:t>
            </a:r>
            <a:r>
              <a:rPr lang="en-US" dirty="0" smtClean="0">
                <a:effectLst/>
                <a:latin typeface="+mj-lt"/>
              </a:rPr>
              <a:t> </a:t>
            </a:r>
            <a:r>
              <a:rPr lang="el-GR" dirty="0" smtClean="0">
                <a:effectLst/>
                <a:latin typeface="+mj-lt"/>
              </a:rPr>
              <a:t>μυασθένεια </a:t>
            </a:r>
            <a:r>
              <a:rPr lang="en-US" dirty="0" smtClean="0">
                <a:effectLst/>
                <a:latin typeface="+mj-lt"/>
              </a:rPr>
              <a:t>Gravis </a:t>
            </a:r>
            <a:r>
              <a:rPr lang="el-GR" dirty="0" smtClean="0">
                <a:effectLst/>
                <a:latin typeface="+mj-lt"/>
              </a:rPr>
              <a:t>και τη μυϊκή δυστροφία. </a:t>
            </a:r>
            <a:endParaRPr lang="el-GR" dirty="0">
              <a:effectLst/>
              <a:latin typeface="+mj-lt"/>
            </a:endParaRP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Περιεχόμενα ενότητας</a:t>
            </a:r>
            <a:endParaRPr lang="el-GR" dirty="0">
              <a:effectLst/>
              <a:latin typeface="+mj-lt"/>
            </a:endParaRPr>
          </a:p>
        </p:txBody>
      </p:sp>
      <p:sp>
        <p:nvSpPr>
          <p:cNvPr id="3" name="Content Placeholder 2"/>
          <p:cNvSpPr>
            <a:spLocks noGrp="1"/>
          </p:cNvSpPr>
          <p:nvPr>
            <p:ph idx="1"/>
          </p:nvPr>
        </p:nvSpPr>
        <p:spPr>
          <a:xfrm>
            <a:off x="457200" y="1600200"/>
            <a:ext cx="7829576" cy="4525963"/>
          </a:xfrm>
        </p:spPr>
        <p:txBody>
          <a:bodyPr/>
          <a:lstStyle/>
          <a:p>
            <a:pPr algn="just"/>
            <a:r>
              <a:rPr lang="el-GR" sz="2800" dirty="0" smtClean="0">
                <a:effectLst/>
                <a:latin typeface="+mj-lt"/>
              </a:rPr>
              <a:t>Μυασθένεια </a:t>
            </a:r>
            <a:r>
              <a:rPr lang="en-US" sz="2800" dirty="0" smtClean="0">
                <a:effectLst/>
                <a:latin typeface="+mj-lt"/>
              </a:rPr>
              <a:t>Gravis, </a:t>
            </a:r>
            <a:r>
              <a:rPr lang="el-GR" sz="2800" dirty="0" smtClean="0">
                <a:effectLst/>
                <a:latin typeface="+mj-lt"/>
              </a:rPr>
              <a:t>δράση </a:t>
            </a:r>
            <a:r>
              <a:rPr lang="el-GR" sz="2800" dirty="0" err="1" smtClean="0">
                <a:effectLst/>
                <a:latin typeface="+mj-lt"/>
              </a:rPr>
              <a:t>ακετυλοχολίνης</a:t>
            </a:r>
            <a:r>
              <a:rPr lang="el-GR" sz="2800" dirty="0" smtClean="0">
                <a:effectLst/>
                <a:latin typeface="+mj-lt"/>
              </a:rPr>
              <a:t>, συμπτώματα, πρόγνωση και προσαρμογές άσκησης.</a:t>
            </a:r>
          </a:p>
          <a:p>
            <a:pPr algn="just"/>
            <a:r>
              <a:rPr lang="el-GR" sz="2800" dirty="0" smtClean="0">
                <a:effectLst/>
                <a:latin typeface="+mj-lt"/>
              </a:rPr>
              <a:t> </a:t>
            </a:r>
            <a:r>
              <a:rPr lang="el-GR" sz="2800" dirty="0" smtClean="0">
                <a:latin typeface="+mj-lt"/>
              </a:rPr>
              <a:t>Μυϊκή δυστροφία, </a:t>
            </a:r>
            <a:r>
              <a:rPr lang="en-US" sz="2800" dirty="0" err="1" smtClean="0">
                <a:latin typeface="+mj-lt"/>
              </a:rPr>
              <a:t>Duchenne</a:t>
            </a:r>
            <a:r>
              <a:rPr lang="en-US" sz="2800" dirty="0" smtClean="0">
                <a:latin typeface="+mj-lt"/>
              </a:rPr>
              <a:t>, Becker, </a:t>
            </a:r>
            <a:r>
              <a:rPr lang="el-GR" sz="2800" dirty="0" smtClean="0">
                <a:latin typeface="+mj-lt"/>
              </a:rPr>
              <a:t>απώλεια βασικών κινητικών δεξιοτήτων </a:t>
            </a:r>
            <a:r>
              <a:rPr lang="el-GR" sz="2800" smtClean="0">
                <a:latin typeface="+mj-lt"/>
              </a:rPr>
              <a:t>και προσαρμογές άσκησης.</a:t>
            </a:r>
            <a:endParaRPr lang="el-GR" sz="2800" dirty="0">
              <a:effectLst/>
              <a:latin typeface="+mj-lt"/>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l-GR" dirty="0" smtClean="0">
                <a:latin typeface="+mj-lt"/>
              </a:rPr>
              <a:t>Μυασθένεια </a:t>
            </a:r>
            <a:r>
              <a:rPr lang="en-US" dirty="0" smtClean="0">
                <a:latin typeface="+mj-lt"/>
              </a:rPr>
              <a:t>Gravis</a:t>
            </a:r>
            <a:endParaRPr lang="el-GR" dirty="0" smtClean="0">
              <a:latin typeface="+mj-lt"/>
            </a:endParaRPr>
          </a:p>
        </p:txBody>
      </p:sp>
      <p:sp>
        <p:nvSpPr>
          <p:cNvPr id="3075" name="Rectangle 3"/>
          <p:cNvSpPr>
            <a:spLocks noGrp="1" noChangeArrowheads="1"/>
          </p:cNvSpPr>
          <p:nvPr>
            <p:ph type="body" idx="1"/>
          </p:nvPr>
        </p:nvSpPr>
        <p:spPr/>
        <p:txBody>
          <a:bodyPr/>
          <a:lstStyle/>
          <a:p>
            <a:pPr algn="just" eaLnBrk="1" hangingPunct="1"/>
            <a:r>
              <a:rPr lang="el-GR" dirty="0" smtClean="0">
                <a:latin typeface="+mj-lt"/>
              </a:rPr>
              <a:t>Η μυασθένεια </a:t>
            </a:r>
            <a:r>
              <a:rPr lang="el-GR" dirty="0" err="1" smtClean="0">
                <a:latin typeface="+mj-lt"/>
              </a:rPr>
              <a:t>Gravis</a:t>
            </a:r>
            <a:r>
              <a:rPr lang="el-GR" dirty="0" smtClean="0">
                <a:latin typeface="+mj-lt"/>
              </a:rPr>
              <a:t> είναι μια χρόνιο </a:t>
            </a:r>
            <a:r>
              <a:rPr lang="el-GR" dirty="0" err="1" smtClean="0">
                <a:latin typeface="+mj-lt"/>
              </a:rPr>
              <a:t>αυτοάνοσο</a:t>
            </a:r>
            <a:r>
              <a:rPr lang="el-GR" dirty="0" smtClean="0">
                <a:latin typeface="+mj-lt"/>
              </a:rPr>
              <a:t>  νόσημα όπου ο ίδιος ο οργανισμός αναπτύσσει αντισώματα  κατά των υποδοχέων </a:t>
            </a:r>
            <a:r>
              <a:rPr lang="el-GR" dirty="0" err="1" smtClean="0">
                <a:latin typeface="+mj-lt"/>
              </a:rPr>
              <a:t>ακετυλοχολίνης</a:t>
            </a:r>
            <a:r>
              <a:rPr lang="el-GR" dirty="0" smtClean="0">
                <a:latin typeface="+mj-lt"/>
              </a:rPr>
              <a:t> των τελικών κινητικών πλακών των γραμμωτών μυών.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l-GR" dirty="0" smtClean="0">
                <a:latin typeface="+mj-lt"/>
              </a:rPr>
              <a:t>Δράση </a:t>
            </a:r>
            <a:r>
              <a:rPr lang="el-GR" dirty="0" err="1" smtClean="0">
                <a:latin typeface="+mj-lt"/>
              </a:rPr>
              <a:t>Ακετυλοχολίνης</a:t>
            </a:r>
            <a:endParaRPr lang="el-GR" dirty="0" smtClean="0">
              <a:latin typeface="+mj-lt"/>
            </a:endParaRPr>
          </a:p>
        </p:txBody>
      </p:sp>
      <p:sp>
        <p:nvSpPr>
          <p:cNvPr id="4099" name="Rectangle 3"/>
          <p:cNvSpPr>
            <a:spLocks noGrp="1" noChangeArrowheads="1"/>
          </p:cNvSpPr>
          <p:nvPr>
            <p:ph type="body" idx="1"/>
          </p:nvPr>
        </p:nvSpPr>
        <p:spPr>
          <a:xfrm>
            <a:off x="250825" y="1484313"/>
            <a:ext cx="8642350" cy="5184775"/>
          </a:xfrm>
        </p:spPr>
        <p:txBody>
          <a:bodyPr/>
          <a:lstStyle/>
          <a:p>
            <a:pPr algn="just" eaLnBrk="1" hangingPunct="1">
              <a:lnSpc>
                <a:spcPct val="80000"/>
              </a:lnSpc>
            </a:pPr>
            <a:r>
              <a:rPr lang="el-GR" sz="2400" dirty="0" smtClean="0">
                <a:latin typeface="+mj-lt"/>
              </a:rPr>
              <a:t>Η </a:t>
            </a:r>
            <a:r>
              <a:rPr lang="el-GR" sz="2400" dirty="0" err="1" smtClean="0">
                <a:latin typeface="+mj-lt"/>
              </a:rPr>
              <a:t>ακετυλοχολίνη</a:t>
            </a:r>
            <a:r>
              <a:rPr lang="el-GR" sz="2400" dirty="0" smtClean="0">
                <a:latin typeface="+mj-lt"/>
              </a:rPr>
              <a:t> είναι ο φυσιολογικός </a:t>
            </a:r>
            <a:r>
              <a:rPr lang="el-GR" sz="2400" dirty="0" err="1" smtClean="0">
                <a:latin typeface="+mj-lt"/>
              </a:rPr>
              <a:t>νευρομεταβιβαστής</a:t>
            </a:r>
            <a:r>
              <a:rPr lang="el-GR" sz="2400" dirty="0" smtClean="0">
                <a:latin typeface="+mj-lt"/>
              </a:rPr>
              <a:t> στις </a:t>
            </a:r>
            <a:r>
              <a:rPr lang="el-GR" sz="2400" dirty="0" err="1" smtClean="0">
                <a:latin typeface="+mj-lt"/>
              </a:rPr>
              <a:t>νευρομυϊκές</a:t>
            </a:r>
            <a:r>
              <a:rPr lang="el-GR" sz="2400" dirty="0" smtClean="0">
                <a:latin typeface="+mj-lt"/>
              </a:rPr>
              <a:t> συνάψεις, στο σημείο (τελική κινητική πλάκα) όπου  το νευρικό κύτταρο μεταδίδει το ερέθισμα στο αντίστοιχο μυϊκό κύτταρο για την έναρξη της μυϊκής συστολής.</a:t>
            </a:r>
            <a:r>
              <a:rPr lang="el-GR" sz="2400" b="1" dirty="0" smtClean="0">
                <a:latin typeface="+mj-lt"/>
              </a:rPr>
              <a:t> </a:t>
            </a:r>
            <a:r>
              <a:rPr lang="el-GR" sz="2400" dirty="0" smtClean="0">
                <a:latin typeface="+mj-lt"/>
              </a:rPr>
              <a:t>Συγκεκριμένα: </a:t>
            </a:r>
          </a:p>
          <a:p>
            <a:pPr lvl="1" algn="just" eaLnBrk="1" hangingPunct="1">
              <a:lnSpc>
                <a:spcPct val="80000"/>
              </a:lnSpc>
            </a:pPr>
            <a:r>
              <a:rPr lang="el-GR" sz="2000" dirty="0" smtClean="0">
                <a:latin typeface="+mj-lt"/>
              </a:rPr>
              <a:t>Με κάθε νευρικό ερέθισμα εκκρίνονται από το νευρικό κύτταρο κοκκία που περιέχουν </a:t>
            </a:r>
            <a:r>
              <a:rPr lang="el-GR" sz="2000" dirty="0" err="1" smtClean="0">
                <a:latin typeface="+mj-lt"/>
              </a:rPr>
              <a:t>ακετυλοχολίνη</a:t>
            </a:r>
            <a:r>
              <a:rPr lang="el-GR" sz="2000" dirty="0" smtClean="0">
                <a:latin typeface="+mj-lt"/>
              </a:rPr>
              <a:t>, η οποία διαχέεται μέσα στη </a:t>
            </a:r>
            <a:r>
              <a:rPr lang="el-GR" sz="2000" dirty="0" err="1" smtClean="0">
                <a:latin typeface="+mj-lt"/>
              </a:rPr>
              <a:t>συναπτική</a:t>
            </a:r>
            <a:r>
              <a:rPr lang="el-GR" sz="2000" dirty="0" smtClean="0">
                <a:latin typeface="+mj-lt"/>
              </a:rPr>
              <a:t> σχισμή για να δεσμευτεί  στην μεμβράνη του μυϊκού κυττάρου από τους αντίστοιχους υποδοχείς της </a:t>
            </a:r>
            <a:r>
              <a:rPr lang="el-GR" sz="2000" dirty="0" err="1" smtClean="0">
                <a:latin typeface="+mj-lt"/>
              </a:rPr>
              <a:t>ακετυλοχολίνης</a:t>
            </a:r>
            <a:r>
              <a:rPr lang="el-GR" sz="2000" dirty="0" smtClean="0">
                <a:latin typeface="+mj-lt"/>
              </a:rPr>
              <a:t>. </a:t>
            </a:r>
          </a:p>
          <a:p>
            <a:pPr lvl="1" algn="just" eaLnBrk="1" hangingPunct="1">
              <a:lnSpc>
                <a:spcPct val="80000"/>
              </a:lnSpc>
            </a:pPr>
            <a:r>
              <a:rPr lang="el-GR" sz="2000" dirty="0" smtClean="0">
                <a:latin typeface="+mj-lt"/>
              </a:rPr>
              <a:t>Με τη δέσμευση της </a:t>
            </a:r>
            <a:r>
              <a:rPr lang="el-GR" sz="2000" dirty="0" err="1" smtClean="0">
                <a:latin typeface="+mj-lt"/>
              </a:rPr>
              <a:t>ακετυλοχολίνης</a:t>
            </a:r>
            <a:r>
              <a:rPr lang="el-GR" sz="2000" dirty="0" smtClean="0">
                <a:latin typeface="+mj-lt"/>
              </a:rPr>
              <a:t> από τους υποδοχείς της, δημιουργείται ηλεκτρικό ερέθισμα στο μυϊκό κύτταρο και αρχίζει η μυϊκή συστολή. </a:t>
            </a:r>
          </a:p>
          <a:p>
            <a:pPr lvl="1" algn="just" eaLnBrk="1" hangingPunct="1">
              <a:lnSpc>
                <a:spcPct val="80000"/>
              </a:lnSpc>
            </a:pPr>
            <a:r>
              <a:rPr lang="el-GR" sz="2000" dirty="0" smtClean="0">
                <a:latin typeface="+mj-lt"/>
              </a:rPr>
              <a:t>Η χρονική διάρκεια δράσης της </a:t>
            </a:r>
            <a:r>
              <a:rPr lang="el-GR" sz="2000" dirty="0" err="1" smtClean="0">
                <a:latin typeface="+mj-lt"/>
              </a:rPr>
              <a:t>ακετυλοχολίνης</a:t>
            </a:r>
            <a:r>
              <a:rPr lang="el-GR" sz="2000" dirty="0" smtClean="0">
                <a:latin typeface="+mj-lt"/>
              </a:rPr>
              <a:t> είναι ελάχιστη και σύντομα δεσμεύεται από το ένζυμο </a:t>
            </a:r>
            <a:r>
              <a:rPr lang="el-GR" sz="2000" dirty="0" err="1" smtClean="0">
                <a:latin typeface="+mj-lt"/>
              </a:rPr>
              <a:t>ακετυλοχολινεστεράση</a:t>
            </a:r>
            <a:r>
              <a:rPr lang="el-GR" sz="2000" dirty="0" smtClean="0">
                <a:latin typeface="+mj-lt"/>
              </a:rPr>
              <a:t> που υπάρχει μέσα στη </a:t>
            </a:r>
            <a:r>
              <a:rPr lang="el-GR" sz="2000" dirty="0" err="1" smtClean="0">
                <a:latin typeface="+mj-lt"/>
              </a:rPr>
              <a:t>συναπτική</a:t>
            </a:r>
            <a:r>
              <a:rPr lang="el-GR" sz="2000" dirty="0" smtClean="0">
                <a:latin typeface="+mj-lt"/>
              </a:rPr>
              <a:t> σχισμή και διασπάται. </a:t>
            </a:r>
          </a:p>
          <a:p>
            <a:pPr lvl="1" algn="just" eaLnBrk="1" hangingPunct="1">
              <a:lnSpc>
                <a:spcPct val="80000"/>
              </a:lnSpc>
            </a:pPr>
            <a:r>
              <a:rPr lang="el-GR" sz="2000" dirty="0" smtClean="0">
                <a:latin typeface="+mj-lt"/>
              </a:rPr>
              <a:t>Με την άφιξη νέου νευρικού ερεθίσματος επαναλαμβάνεται η ίδια διαδικασία, μέσω της οποίας  το νευρικό σύστημα ελέγχει τη συστολή των μυών και κατά συνέπεια την κίνηση του σώματος.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l-GR" dirty="0" smtClean="0">
                <a:latin typeface="+mj-lt"/>
              </a:rPr>
              <a:t>Μυασθένεια </a:t>
            </a:r>
            <a:r>
              <a:rPr lang="el-GR" dirty="0" err="1" smtClean="0">
                <a:latin typeface="+mj-lt"/>
              </a:rPr>
              <a:t>Gravis</a:t>
            </a:r>
            <a:endParaRPr lang="el-GR" dirty="0" smtClean="0">
              <a:latin typeface="+mj-lt"/>
            </a:endParaRPr>
          </a:p>
        </p:txBody>
      </p:sp>
      <p:sp>
        <p:nvSpPr>
          <p:cNvPr id="5123" name="Rectangle 3"/>
          <p:cNvSpPr>
            <a:spLocks noGrp="1" noChangeArrowheads="1"/>
          </p:cNvSpPr>
          <p:nvPr>
            <p:ph type="body" idx="1"/>
          </p:nvPr>
        </p:nvSpPr>
        <p:spPr>
          <a:xfrm>
            <a:off x="457200" y="1600200"/>
            <a:ext cx="8362950" cy="4924425"/>
          </a:xfrm>
        </p:spPr>
        <p:txBody>
          <a:bodyPr>
            <a:normAutofit lnSpcReduction="10000"/>
          </a:bodyPr>
          <a:lstStyle/>
          <a:p>
            <a:pPr algn="just" eaLnBrk="1" hangingPunct="1">
              <a:lnSpc>
                <a:spcPct val="80000"/>
              </a:lnSpc>
            </a:pPr>
            <a:r>
              <a:rPr lang="el-GR" sz="2200" dirty="0" smtClean="0">
                <a:latin typeface="+mj-lt"/>
              </a:rPr>
              <a:t>Στη μυασθένεια </a:t>
            </a:r>
            <a:r>
              <a:rPr lang="el-GR" sz="2200" dirty="0" err="1" smtClean="0">
                <a:latin typeface="+mj-lt"/>
              </a:rPr>
              <a:t>Gravis</a:t>
            </a:r>
            <a:r>
              <a:rPr lang="el-GR" sz="2200" dirty="0" smtClean="0">
                <a:latin typeface="+mj-lt"/>
              </a:rPr>
              <a:t> τα </a:t>
            </a:r>
            <a:r>
              <a:rPr lang="el-GR" sz="2200" dirty="0" err="1" smtClean="0">
                <a:latin typeface="+mj-lt"/>
              </a:rPr>
              <a:t>αυτοαντισώματα</a:t>
            </a:r>
            <a:r>
              <a:rPr lang="el-GR" sz="2200" dirty="0" smtClean="0">
                <a:latin typeface="+mj-lt"/>
              </a:rPr>
              <a:t> καταστρέφουν μεγάλο μέρος των υποδοχέων της </a:t>
            </a:r>
            <a:r>
              <a:rPr lang="el-GR" sz="2200" dirty="0" err="1" smtClean="0">
                <a:latin typeface="+mj-lt"/>
              </a:rPr>
              <a:t>ακετυλοχολίνης</a:t>
            </a:r>
            <a:r>
              <a:rPr lang="el-GR" sz="2200" dirty="0" smtClean="0">
                <a:latin typeface="+mj-lt"/>
              </a:rPr>
              <a:t> με αποτέλεσμα η </a:t>
            </a:r>
            <a:r>
              <a:rPr lang="el-GR" sz="2200" dirty="0" err="1" smtClean="0">
                <a:latin typeface="+mj-lt"/>
              </a:rPr>
              <a:t>ακετυλοχολίνη</a:t>
            </a:r>
            <a:r>
              <a:rPr lang="el-GR" sz="2200" dirty="0" smtClean="0">
                <a:latin typeface="+mj-lt"/>
              </a:rPr>
              <a:t> να μην μπορεί να δεσμευτεί, η διέγερση να σταματά και οι μυς να μην  συστέλλονται. Αυτό εκφράζεται με: </a:t>
            </a:r>
          </a:p>
          <a:p>
            <a:pPr lvl="1" eaLnBrk="1" hangingPunct="1">
              <a:lnSpc>
                <a:spcPct val="80000"/>
              </a:lnSpc>
            </a:pPr>
            <a:r>
              <a:rPr lang="el-GR" sz="2200" dirty="0" smtClean="0">
                <a:latin typeface="+mj-lt"/>
              </a:rPr>
              <a:t>μυϊκή αδυναμία και προσβολή όλων των μυών </a:t>
            </a:r>
          </a:p>
          <a:p>
            <a:pPr lvl="1" eaLnBrk="1" hangingPunct="1">
              <a:lnSpc>
                <a:spcPct val="80000"/>
              </a:lnSpc>
            </a:pPr>
            <a:r>
              <a:rPr lang="el-GR" sz="2200" dirty="0" smtClean="0">
                <a:latin typeface="+mj-lt"/>
              </a:rPr>
              <a:t>υποτονία, </a:t>
            </a:r>
          </a:p>
          <a:p>
            <a:pPr lvl="1" eaLnBrk="1" hangingPunct="1">
              <a:lnSpc>
                <a:spcPct val="80000"/>
              </a:lnSpc>
            </a:pPr>
            <a:r>
              <a:rPr lang="el-GR" sz="2200" dirty="0" smtClean="0">
                <a:latin typeface="+mj-lt"/>
              </a:rPr>
              <a:t>βλεφαρόπτωση, </a:t>
            </a:r>
          </a:p>
          <a:p>
            <a:pPr lvl="1" eaLnBrk="1" hangingPunct="1">
              <a:lnSpc>
                <a:spcPct val="80000"/>
              </a:lnSpc>
            </a:pPr>
            <a:r>
              <a:rPr lang="el-GR" sz="2200" dirty="0" smtClean="0">
                <a:latin typeface="+mj-lt"/>
              </a:rPr>
              <a:t>διπλωπία, </a:t>
            </a:r>
          </a:p>
          <a:p>
            <a:pPr lvl="1" eaLnBrk="1" hangingPunct="1">
              <a:lnSpc>
                <a:spcPct val="80000"/>
              </a:lnSpc>
            </a:pPr>
            <a:r>
              <a:rPr lang="el-GR" sz="2200" dirty="0" smtClean="0">
                <a:latin typeface="+mj-lt"/>
              </a:rPr>
              <a:t>δυσαρθρία, </a:t>
            </a:r>
          </a:p>
          <a:p>
            <a:pPr lvl="1" eaLnBrk="1" hangingPunct="1">
              <a:lnSpc>
                <a:spcPct val="80000"/>
              </a:lnSpc>
            </a:pPr>
            <a:r>
              <a:rPr lang="el-GR" sz="2200" dirty="0" err="1" smtClean="0">
                <a:latin typeface="+mj-lt"/>
              </a:rPr>
              <a:t>δυσκαταποσία</a:t>
            </a:r>
            <a:r>
              <a:rPr lang="el-GR" sz="2200" dirty="0" smtClean="0">
                <a:latin typeface="+mj-lt"/>
              </a:rPr>
              <a:t> </a:t>
            </a:r>
          </a:p>
          <a:p>
            <a:pPr lvl="1" eaLnBrk="1" hangingPunct="1">
              <a:lnSpc>
                <a:spcPct val="80000"/>
              </a:lnSpc>
            </a:pPr>
            <a:r>
              <a:rPr lang="el-GR" sz="2200" dirty="0" smtClean="0">
                <a:latin typeface="+mj-lt"/>
              </a:rPr>
              <a:t>‘ρηχή’ αναπνοή. </a:t>
            </a:r>
          </a:p>
          <a:p>
            <a:pPr algn="just" eaLnBrk="1" hangingPunct="1">
              <a:lnSpc>
                <a:spcPct val="80000"/>
              </a:lnSpc>
            </a:pPr>
            <a:r>
              <a:rPr lang="el-GR" sz="2200" dirty="0" smtClean="0">
                <a:latin typeface="+mj-lt"/>
              </a:rPr>
              <a:t>Σε περίπτωση προσβολής των αναπνευστικών μυών (μυασθενική κρίση), η  νόσος γίνεται απειλητική για τη ζωή του ασθενούς με  κίνδυνο  αναπνευστικής ανεπάρκειας.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dirty="0" smtClean="0">
                <a:latin typeface="+mj-lt"/>
              </a:rPr>
              <a:t>Πρόγνωση</a:t>
            </a:r>
          </a:p>
        </p:txBody>
      </p:sp>
      <p:sp>
        <p:nvSpPr>
          <p:cNvPr id="6147" name="Rectangle 3"/>
          <p:cNvSpPr>
            <a:spLocks noGrp="1" noChangeArrowheads="1"/>
          </p:cNvSpPr>
          <p:nvPr>
            <p:ph type="body" idx="1"/>
          </p:nvPr>
        </p:nvSpPr>
        <p:spPr/>
        <p:txBody>
          <a:bodyPr/>
          <a:lstStyle/>
          <a:p>
            <a:pPr algn="just" eaLnBrk="1" hangingPunct="1">
              <a:lnSpc>
                <a:spcPct val="90000"/>
              </a:lnSpc>
            </a:pPr>
            <a:r>
              <a:rPr lang="el-GR" sz="2400" dirty="0" smtClean="0">
                <a:latin typeface="+mj-lt"/>
              </a:rPr>
              <a:t>Ασφαλής πρόγνωση ως προς την έκβαση της μυασθένειας δεν υπάρχει δεδομένου ότι η σοβαρότητα της νόσου ποικίλλει ανάλογα με τον αριθμό αντισωμάτων που λειτουργούν ενάντια στους υποδοχείς της </a:t>
            </a:r>
            <a:r>
              <a:rPr lang="el-GR" sz="2400" dirty="0" err="1" smtClean="0">
                <a:latin typeface="+mj-lt"/>
              </a:rPr>
              <a:t>ακετυλιχολίνης</a:t>
            </a:r>
            <a:r>
              <a:rPr lang="el-GR" sz="2400" dirty="0" smtClean="0">
                <a:latin typeface="+mj-lt"/>
              </a:rPr>
              <a:t>. </a:t>
            </a:r>
          </a:p>
          <a:p>
            <a:pPr algn="just" eaLnBrk="1" hangingPunct="1">
              <a:lnSpc>
                <a:spcPct val="90000"/>
              </a:lnSpc>
            </a:pPr>
            <a:r>
              <a:rPr lang="el-GR" sz="2400" dirty="0" smtClean="0">
                <a:latin typeface="+mj-lt"/>
              </a:rPr>
              <a:t>Η αφαίρεση του θύμου αδένα όπου παράγονται τα αντισώματα, έχει καλά αποτελέσματα στην αντιμετώπιση της νόσου όπως και η θεραπεία με </a:t>
            </a:r>
            <a:r>
              <a:rPr lang="el-GR" sz="2400" dirty="0" err="1" smtClean="0">
                <a:latin typeface="+mj-lt"/>
              </a:rPr>
              <a:t>αντιχολινεστερασικά</a:t>
            </a:r>
            <a:r>
              <a:rPr lang="el-GR" sz="2400" dirty="0" smtClean="0">
                <a:latin typeface="+mj-lt"/>
              </a:rPr>
              <a:t> φάρμακα. </a:t>
            </a:r>
          </a:p>
          <a:p>
            <a:pPr algn="just" eaLnBrk="1" hangingPunct="1">
              <a:lnSpc>
                <a:spcPct val="90000"/>
              </a:lnSpc>
            </a:pPr>
            <a:r>
              <a:rPr lang="el-GR" sz="2400" dirty="0" smtClean="0">
                <a:latin typeface="+mj-lt"/>
              </a:rPr>
              <a:t>Ανεξάρτητα πάντως από την βαρύτητα της νόσου, η εμφάνιση του προσώπου του πάσχοντα με τα μισόκλειστα μάτια και την έκδηλη κόπωση είναι χαρακτηριστική.</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1661</Words>
  <Application>Microsoft Office PowerPoint</Application>
  <PresentationFormat>Προβολή στην οθόνη (4:3)</PresentationFormat>
  <Paragraphs>124</Paragraphs>
  <Slides>26</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Ειδική Φυσική Αγωγή</vt:lpstr>
      <vt:lpstr>Άδειες Χρήσης</vt:lpstr>
      <vt:lpstr>Χρηματοδότηση</vt:lpstr>
      <vt:lpstr>Σκοποί  ενότητας</vt:lpstr>
      <vt:lpstr>Περιεχόμενα ενότητας</vt:lpstr>
      <vt:lpstr>Μυασθένεια Gravis</vt:lpstr>
      <vt:lpstr>Δράση Ακετυλοχολίνης</vt:lpstr>
      <vt:lpstr>Μυασθένεια Gravis</vt:lpstr>
      <vt:lpstr>Πρόγνωση</vt:lpstr>
      <vt:lpstr>Προσαρμογές Άσκησης</vt:lpstr>
      <vt:lpstr>Προσαρμογές Άσκησης</vt:lpstr>
      <vt:lpstr>Προσαρμογές Άσκησης</vt:lpstr>
      <vt:lpstr>Μυϊκή Δυστροφία</vt:lpstr>
      <vt:lpstr>Μυϊκή Δυστροφία</vt:lpstr>
      <vt:lpstr>Μυϊκή δυστροφία Duchenne</vt:lpstr>
      <vt:lpstr>Αλληλουχία Κινήσεων</vt:lpstr>
      <vt:lpstr>Απώλεια Βασικών  Κινητικών Δεξιοτήτων</vt:lpstr>
      <vt:lpstr>Απώλεια Βασικών  Κινητικών Δεξιοτήτων</vt:lpstr>
      <vt:lpstr>Μυϊκή δυστροφία Becker</vt:lpstr>
      <vt:lpstr>Προσαρμογές Άσκησης</vt:lpstr>
      <vt:lpstr>Προσαρμογές Άσκησης</vt:lpstr>
      <vt:lpstr>Προσαρμογές Άσκησης</vt:lpstr>
      <vt:lpstr>Προσαρμογές Άσκησης</vt:lpstr>
      <vt:lpstr>Προσαρμογές Άσκησης</vt:lpstr>
      <vt:lpstr>Διαφάνεια 25</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186</cp:revision>
  <dcterms:created xsi:type="dcterms:W3CDTF">2012-09-06T09:03:05Z</dcterms:created>
  <dcterms:modified xsi:type="dcterms:W3CDTF">2015-07-24T22:21:02Z</dcterms:modified>
</cp:coreProperties>
</file>