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25" r:id="rId18"/>
  </p:sldIdLst>
  <p:sldSz cx="9144000" cy="6858000" type="screen4x3"/>
  <p:notesSz cx="6858000" cy="9144000"/>
  <p:custDataLst>
    <p:tags r:id="rId2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414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3414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725C4191-D6AC-4A7E-88CA-6C02F68A1A14}" type="slidenum">
              <a:rPr lang="en-GB" altLang="el-GR" smtClean="0">
                <a:latin typeface="Tahoma" pitchFamily="34" charset="0"/>
              </a:rPr>
              <a:pPr eaLnBrk="1" hangingPunct="1"/>
              <a:t>15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288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2288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2BE5B22B-7053-4EA7-B73B-1419F8F836F8}" type="slidenum">
              <a:rPr lang="en-GB" altLang="el-GR" smtClean="0">
                <a:latin typeface="Tahoma" pitchFamily="34" charset="0"/>
              </a:rPr>
              <a:pPr eaLnBrk="1" hangingPunct="1"/>
              <a:t>5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390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2390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195EAB26-7A5E-42A4-A931-4749DEFC2CCC}" type="slidenum">
              <a:rPr lang="en-GB" altLang="el-GR" smtClean="0">
                <a:latin typeface="Tahoma" pitchFamily="34" charset="0"/>
              </a:rPr>
              <a:pPr eaLnBrk="1" hangingPunct="1"/>
              <a:t>6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493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2493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09A4C180-3AA6-4436-99E4-783FDEA746FB}" type="slidenum">
              <a:rPr lang="en-GB" altLang="el-GR" smtClean="0">
                <a:latin typeface="Tahoma" pitchFamily="34" charset="0"/>
              </a:rPr>
              <a:pPr eaLnBrk="1" hangingPunct="1"/>
              <a:t>7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595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2595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AC7E3745-EA04-4A7C-A646-141121364FB0}" type="slidenum">
              <a:rPr lang="en-GB" altLang="el-GR" smtClean="0">
                <a:latin typeface="Tahoma" pitchFamily="34" charset="0"/>
              </a:rPr>
              <a:pPr eaLnBrk="1" hangingPunct="1"/>
              <a:t>8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800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2800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D4E2183E-A510-4CAD-946B-EB392D49443E}" type="slidenum">
              <a:rPr lang="en-GB" altLang="el-GR" smtClean="0">
                <a:latin typeface="Tahoma" pitchFamily="34" charset="0"/>
              </a:rPr>
              <a:pPr eaLnBrk="1" hangingPunct="1"/>
              <a:t>9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902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2902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FCF9FCA4-4009-4665-B6B8-6D658F7E84E7}" type="slidenum">
              <a:rPr lang="en-GB" altLang="el-GR" smtClean="0">
                <a:latin typeface="Tahoma" pitchFamily="34" charset="0"/>
              </a:rPr>
              <a:pPr eaLnBrk="1" hangingPunct="1"/>
              <a:t>10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107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3107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8B5436E0-9A9F-4292-A378-2AC913647390}" type="slidenum">
              <a:rPr lang="en-GB" altLang="el-GR" smtClean="0">
                <a:latin typeface="Tahoma" pitchFamily="34" charset="0"/>
              </a:rPr>
              <a:pPr eaLnBrk="1" hangingPunct="1"/>
              <a:t>11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2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3312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F5CA788E-0E3A-49B2-A9DE-B56FD1747DC2}" type="slidenum">
              <a:rPr lang="en-GB" altLang="el-GR" smtClean="0">
                <a:latin typeface="Tahoma" pitchFamily="34" charset="0"/>
              </a:rPr>
              <a:pPr eaLnBrk="1" hangingPunct="1"/>
              <a:t>14</a:t>
            </a:fld>
            <a:endParaRPr lang="en-GB" altLang="el-GR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Τίτλος, Γράφημα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γραφήματος"/>
          <p:cNvSpPr>
            <a:spLocks noGrp="1"/>
          </p:cNvSpPr>
          <p:nvPr>
            <p:ph type="chart" sz="half" idx="1"/>
          </p:nvPr>
        </p:nvSpPr>
        <p:spPr>
          <a:xfrm>
            <a:off x="228600" y="1447800"/>
            <a:ext cx="4267200" cy="4800600"/>
          </a:xfrm>
        </p:spPr>
        <p:txBody>
          <a:bodyPr>
            <a:normAutofit/>
          </a:bodyPr>
          <a:lstStyle/>
          <a:p>
            <a:pPr lvl="0"/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8200" y="1447800"/>
            <a:ext cx="4267200" cy="4800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2286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0104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E9D4E-99E1-47C1-BD71-9C1F13D26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5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Αρχές Διοίκησης και Διαχείρισης Έργων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287692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12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Οικονομική Διαχείριση Έργων </a:t>
            </a:r>
            <a:r>
              <a:rPr lang="el-GR" sz="3000" smtClean="0">
                <a:solidFill>
                  <a:prstClr val="black"/>
                </a:solidFill>
                <a:cs typeface="Arial" charset="0"/>
              </a:rPr>
              <a:t>– Ταμειακές Ροές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Φιτσιλής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Παναγιώτης,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Εισροές - Εκροές</a:t>
            </a:r>
            <a:endParaRPr lang="en-US" altLang="el-GR" dirty="0" smtClean="0"/>
          </a:p>
        </p:txBody>
      </p:sp>
      <p:grpSp>
        <p:nvGrpSpPr>
          <p:cNvPr id="60" name="Ομάδα 59"/>
          <p:cNvGrpSpPr/>
          <p:nvPr/>
        </p:nvGrpSpPr>
        <p:grpSpPr>
          <a:xfrm>
            <a:off x="721657" y="2469032"/>
            <a:ext cx="8056643" cy="2904185"/>
            <a:chOff x="179512" y="3501008"/>
            <a:chExt cx="8056643" cy="2904185"/>
          </a:xfrm>
        </p:grpSpPr>
        <p:cxnSp>
          <p:nvCxnSpPr>
            <p:cNvPr id="3" name="Ευθεία γραμμή σύνδεσης 2"/>
            <p:cNvCxnSpPr/>
            <p:nvPr/>
          </p:nvCxnSpPr>
          <p:spPr>
            <a:xfrm>
              <a:off x="1403648" y="3501008"/>
              <a:ext cx="0" cy="2520280"/>
            </a:xfrm>
            <a:prstGeom prst="line">
              <a:avLst/>
            </a:prstGeom>
            <a:ln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Ευθεία γραμμή σύνδεσης 5"/>
            <p:cNvCxnSpPr/>
            <p:nvPr/>
          </p:nvCxnSpPr>
          <p:spPr>
            <a:xfrm>
              <a:off x="1403648" y="6021288"/>
              <a:ext cx="6408712" cy="0"/>
            </a:xfrm>
            <a:prstGeom prst="line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6200000">
              <a:off x="-536212" y="4576773"/>
              <a:ext cx="2016224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smtClean="0"/>
                <a:t>Αθροιστικά</a:t>
              </a:r>
            </a:p>
            <a:p>
              <a:pPr algn="ctr"/>
              <a:r>
                <a:rPr lang="el-GR" sz="1600" dirty="0" smtClean="0"/>
                <a:t>Έσοδα - </a:t>
              </a:r>
              <a:r>
                <a:rPr lang="el-GR" sz="1600" dirty="0" err="1" smtClean="0"/>
                <a:t>Εξοδα</a:t>
              </a:r>
              <a:endParaRPr lang="el-GR" sz="1200" dirty="0"/>
            </a:p>
          </p:txBody>
        </p:sp>
        <p:cxnSp>
          <p:nvCxnSpPr>
            <p:cNvPr id="16" name="Ευθεία γραμμή σύνδεσης 15"/>
            <p:cNvCxnSpPr/>
            <p:nvPr/>
          </p:nvCxnSpPr>
          <p:spPr>
            <a:xfrm>
              <a:off x="2195736" y="5877273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Ευθεία γραμμή σύνδεσης 18"/>
            <p:cNvCxnSpPr/>
            <p:nvPr/>
          </p:nvCxnSpPr>
          <p:spPr>
            <a:xfrm>
              <a:off x="2915816" y="5877272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>
            <a:xfrm>
              <a:off x="3635896" y="5877273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0"/>
            <p:cNvCxnSpPr/>
            <p:nvPr/>
          </p:nvCxnSpPr>
          <p:spPr>
            <a:xfrm>
              <a:off x="4355976" y="5877272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Ευθεία γραμμή σύνδεσης 21"/>
            <p:cNvCxnSpPr/>
            <p:nvPr/>
          </p:nvCxnSpPr>
          <p:spPr>
            <a:xfrm>
              <a:off x="5076056" y="5877272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Ευθεία γραμμή σύνδεσης 22"/>
            <p:cNvCxnSpPr/>
            <p:nvPr/>
          </p:nvCxnSpPr>
          <p:spPr>
            <a:xfrm>
              <a:off x="5724128" y="5877272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Ευθεία γραμμή σύνδεσης 23"/>
            <p:cNvCxnSpPr/>
            <p:nvPr/>
          </p:nvCxnSpPr>
          <p:spPr>
            <a:xfrm>
              <a:off x="6300192" y="5877272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088055" y="6066639"/>
              <a:ext cx="1148100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smtClean="0"/>
                <a:t>Μήνες</a:t>
              </a:r>
              <a:endParaRPr lang="el-GR" sz="1200" dirty="0"/>
            </a:p>
          </p:txBody>
        </p:sp>
        <p:cxnSp>
          <p:nvCxnSpPr>
            <p:cNvPr id="38" name="Ευθεία γραμμή σύνδεσης 37"/>
            <p:cNvCxnSpPr/>
            <p:nvPr/>
          </p:nvCxnSpPr>
          <p:spPr>
            <a:xfrm flipV="1">
              <a:off x="2915816" y="5661248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2915816" y="5661248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>
              <a:off x="4355976" y="5085184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Ευθεία γραμμή σύνδεσης 44"/>
            <p:cNvCxnSpPr/>
            <p:nvPr/>
          </p:nvCxnSpPr>
          <p:spPr>
            <a:xfrm flipH="1">
              <a:off x="5796136" y="4509120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 flipV="1">
              <a:off x="4355976" y="5085184"/>
              <a:ext cx="0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 flipV="1">
              <a:off x="5796136" y="4509120"/>
              <a:ext cx="0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827584" y="4077072"/>
              <a:ext cx="5950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200</a:t>
              </a:r>
            </a:p>
            <a:p>
              <a:endParaRPr lang="el-GR" dirty="0"/>
            </a:p>
            <a:p>
              <a:r>
                <a:rPr lang="el-GR" dirty="0" smtClean="0"/>
                <a:t>150</a:t>
              </a:r>
            </a:p>
            <a:p>
              <a:endParaRPr lang="el-GR" dirty="0"/>
            </a:p>
            <a:p>
              <a:r>
                <a:rPr lang="el-GR" dirty="0" smtClean="0"/>
                <a:t>50</a:t>
              </a:r>
              <a:endParaRPr lang="el-GR" dirty="0"/>
            </a:p>
          </p:txBody>
        </p:sp>
        <p:cxnSp>
          <p:nvCxnSpPr>
            <p:cNvPr id="50" name="Ευθεία γραμμή σύνδεσης 49"/>
            <p:cNvCxnSpPr/>
            <p:nvPr/>
          </p:nvCxnSpPr>
          <p:spPr>
            <a:xfrm flipH="1">
              <a:off x="1403648" y="4293096"/>
              <a:ext cx="14401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H="1">
              <a:off x="1403648" y="4869159"/>
              <a:ext cx="14401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 flipH="1">
              <a:off x="1403648" y="5373216"/>
              <a:ext cx="14401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Ελεύθερη σχεδίαση 50"/>
            <p:cNvSpPr/>
            <p:nvPr/>
          </p:nvSpPr>
          <p:spPr>
            <a:xfrm>
              <a:off x="1392072" y="4721979"/>
              <a:ext cx="5874495" cy="1296684"/>
            </a:xfrm>
            <a:custGeom>
              <a:avLst/>
              <a:gdLst>
                <a:gd name="connsiteX0" fmla="*/ 0 w 5874495"/>
                <a:gd name="connsiteY0" fmla="*/ 1296684 h 1296684"/>
                <a:gd name="connsiteX1" fmla="*/ 1214650 w 5874495"/>
                <a:gd name="connsiteY1" fmla="*/ 928194 h 1296684"/>
                <a:gd name="connsiteX2" fmla="*/ 2402006 w 5874495"/>
                <a:gd name="connsiteY2" fmla="*/ 450522 h 1296684"/>
                <a:gd name="connsiteX3" fmla="*/ 3057098 w 5874495"/>
                <a:gd name="connsiteY3" fmla="*/ 177567 h 1296684"/>
                <a:gd name="connsiteX4" fmla="*/ 4162567 w 5874495"/>
                <a:gd name="connsiteY4" fmla="*/ 13794 h 1296684"/>
                <a:gd name="connsiteX5" fmla="*/ 5663821 w 5874495"/>
                <a:gd name="connsiteY5" fmla="*/ 13794 h 1296684"/>
                <a:gd name="connsiteX6" fmla="*/ 5827594 w 5874495"/>
                <a:gd name="connsiteY6" fmla="*/ 54737 h 1296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74495" h="1296684">
                  <a:moveTo>
                    <a:pt x="0" y="1296684"/>
                  </a:moveTo>
                  <a:cubicBezTo>
                    <a:pt x="407158" y="1182952"/>
                    <a:pt x="814316" y="1069221"/>
                    <a:pt x="1214650" y="928194"/>
                  </a:cubicBezTo>
                  <a:cubicBezTo>
                    <a:pt x="1614984" y="787167"/>
                    <a:pt x="2402006" y="450522"/>
                    <a:pt x="2402006" y="450522"/>
                  </a:cubicBezTo>
                  <a:cubicBezTo>
                    <a:pt x="2709081" y="325418"/>
                    <a:pt x="2763671" y="250355"/>
                    <a:pt x="3057098" y="177567"/>
                  </a:cubicBezTo>
                  <a:cubicBezTo>
                    <a:pt x="3350525" y="104779"/>
                    <a:pt x="3728113" y="41089"/>
                    <a:pt x="4162567" y="13794"/>
                  </a:cubicBezTo>
                  <a:cubicBezTo>
                    <a:pt x="4597021" y="-13502"/>
                    <a:pt x="5386317" y="6970"/>
                    <a:pt x="5663821" y="13794"/>
                  </a:cubicBezTo>
                  <a:cubicBezTo>
                    <a:pt x="5941325" y="20618"/>
                    <a:pt x="5884459" y="37677"/>
                    <a:pt x="5827594" y="5473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046977" y="6032255"/>
              <a:ext cx="51220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1            2          3           </a:t>
              </a:r>
              <a:r>
                <a:rPr lang="el-GR" dirty="0" err="1" smtClean="0"/>
                <a:t>3</a:t>
              </a:r>
              <a:r>
                <a:rPr lang="el-GR" dirty="0" smtClean="0"/>
                <a:t>          4          5         6</a:t>
              </a:r>
              <a:endParaRPr lang="el-GR" dirty="0"/>
            </a:p>
          </p:txBody>
        </p:sp>
        <p:cxnSp>
          <p:nvCxnSpPr>
            <p:cNvPr id="55" name="Ευθύγραμμο βέλος σύνδεσης 54"/>
            <p:cNvCxnSpPr/>
            <p:nvPr/>
          </p:nvCxnSpPr>
          <p:spPr>
            <a:xfrm flipH="1" flipV="1">
              <a:off x="5940152" y="5085184"/>
              <a:ext cx="360040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Ευθύγραμμο βέλος σύνδεσης 57"/>
            <p:cNvCxnSpPr/>
            <p:nvPr/>
          </p:nvCxnSpPr>
          <p:spPr>
            <a:xfrm>
              <a:off x="3779912" y="4797152"/>
              <a:ext cx="216024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2766477" y="4421331"/>
              <a:ext cx="1013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έξοδα</a:t>
              </a:r>
              <a:endParaRPr lang="el-GR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516216" y="5187641"/>
              <a:ext cx="1013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έσοδα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3367827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Το προφίλ με ύπαρξη προκαταβολής</a:t>
            </a:r>
            <a:endParaRPr lang="en-US" altLang="el-GR" smtClean="0"/>
          </a:p>
        </p:txBody>
      </p:sp>
      <p:grpSp>
        <p:nvGrpSpPr>
          <p:cNvPr id="42" name="Ομάδα 41"/>
          <p:cNvGrpSpPr/>
          <p:nvPr/>
        </p:nvGrpSpPr>
        <p:grpSpPr>
          <a:xfrm>
            <a:off x="297862" y="2385091"/>
            <a:ext cx="8056643" cy="3104240"/>
            <a:chOff x="297862" y="2385091"/>
            <a:chExt cx="8056643" cy="3104240"/>
          </a:xfrm>
        </p:grpSpPr>
        <p:cxnSp>
          <p:nvCxnSpPr>
            <p:cNvPr id="6" name="Ευθεία γραμμή σύνδεσης 5"/>
            <p:cNvCxnSpPr/>
            <p:nvPr/>
          </p:nvCxnSpPr>
          <p:spPr>
            <a:xfrm>
              <a:off x="1521998" y="2385091"/>
              <a:ext cx="0" cy="2520280"/>
            </a:xfrm>
            <a:prstGeom prst="line">
              <a:avLst/>
            </a:prstGeom>
            <a:ln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Ευθεία γραμμή σύνδεσης 6"/>
            <p:cNvCxnSpPr/>
            <p:nvPr/>
          </p:nvCxnSpPr>
          <p:spPr>
            <a:xfrm>
              <a:off x="1521998" y="4905371"/>
              <a:ext cx="6408712" cy="0"/>
            </a:xfrm>
            <a:prstGeom prst="line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 rot="16200000">
              <a:off x="-417862" y="3460856"/>
              <a:ext cx="2016224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smtClean="0"/>
                <a:t>Αθροιστικά</a:t>
              </a:r>
            </a:p>
            <a:p>
              <a:pPr algn="ctr"/>
              <a:r>
                <a:rPr lang="el-GR" sz="1600" dirty="0" smtClean="0"/>
                <a:t>Έσοδα - </a:t>
              </a:r>
              <a:r>
                <a:rPr lang="el-GR" sz="1600" dirty="0" err="1" smtClean="0"/>
                <a:t>Εξοδα</a:t>
              </a:r>
              <a:endParaRPr lang="el-GR" sz="1200" dirty="0"/>
            </a:p>
          </p:txBody>
        </p:sp>
        <p:cxnSp>
          <p:nvCxnSpPr>
            <p:cNvPr id="9" name="Ευθεία γραμμή σύνδεσης 8"/>
            <p:cNvCxnSpPr/>
            <p:nvPr/>
          </p:nvCxnSpPr>
          <p:spPr>
            <a:xfrm>
              <a:off x="2314086" y="4761356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Ευθεία γραμμή σύνδεσης 9"/>
            <p:cNvCxnSpPr/>
            <p:nvPr/>
          </p:nvCxnSpPr>
          <p:spPr>
            <a:xfrm>
              <a:off x="3034166" y="4761355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Ευθεία γραμμή σύνδεσης 10"/>
            <p:cNvCxnSpPr/>
            <p:nvPr/>
          </p:nvCxnSpPr>
          <p:spPr>
            <a:xfrm>
              <a:off x="3754246" y="4761356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Ευθεία γραμμή σύνδεσης 11"/>
            <p:cNvCxnSpPr/>
            <p:nvPr/>
          </p:nvCxnSpPr>
          <p:spPr>
            <a:xfrm>
              <a:off x="4474326" y="4761355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Ευθεία γραμμή σύνδεσης 12"/>
            <p:cNvCxnSpPr/>
            <p:nvPr/>
          </p:nvCxnSpPr>
          <p:spPr>
            <a:xfrm>
              <a:off x="5194406" y="4761355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5842478" y="4761355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εία γραμμή σύνδεσης 14"/>
            <p:cNvCxnSpPr/>
            <p:nvPr/>
          </p:nvCxnSpPr>
          <p:spPr>
            <a:xfrm>
              <a:off x="6418542" y="4761355"/>
              <a:ext cx="0" cy="144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206405" y="4950722"/>
              <a:ext cx="1148100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smtClean="0"/>
                <a:t>Μήνες</a:t>
              </a:r>
              <a:endParaRPr lang="el-GR" sz="1200" dirty="0"/>
            </a:p>
          </p:txBody>
        </p:sp>
        <p:grpSp>
          <p:nvGrpSpPr>
            <p:cNvPr id="3" name="Ομάδα 2"/>
            <p:cNvGrpSpPr/>
            <p:nvPr/>
          </p:nvGrpSpPr>
          <p:grpSpPr>
            <a:xfrm>
              <a:off x="1547664" y="3140968"/>
              <a:ext cx="4320480" cy="1368152"/>
              <a:chOff x="3034166" y="3393203"/>
              <a:chExt cx="4320480" cy="1368152"/>
            </a:xfrm>
          </p:grpSpPr>
          <p:cxnSp>
            <p:nvCxnSpPr>
              <p:cNvPr id="17" name="Ευθεία γραμμή σύνδεσης 16"/>
              <p:cNvCxnSpPr/>
              <p:nvPr/>
            </p:nvCxnSpPr>
            <p:spPr>
              <a:xfrm flipV="1">
                <a:off x="3034166" y="4545331"/>
                <a:ext cx="0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εία γραμμή σύνδεσης 17"/>
              <p:cNvCxnSpPr/>
              <p:nvPr/>
            </p:nvCxnSpPr>
            <p:spPr>
              <a:xfrm flipH="1">
                <a:off x="3034166" y="4545331"/>
                <a:ext cx="14401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Ευθεία γραμμή σύνδεσης 18"/>
              <p:cNvCxnSpPr/>
              <p:nvPr/>
            </p:nvCxnSpPr>
            <p:spPr>
              <a:xfrm flipH="1">
                <a:off x="4474326" y="3969267"/>
                <a:ext cx="14401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Ευθεία γραμμή σύνδεσης 19"/>
              <p:cNvCxnSpPr/>
              <p:nvPr/>
            </p:nvCxnSpPr>
            <p:spPr>
              <a:xfrm flipH="1">
                <a:off x="5914486" y="3393203"/>
                <a:ext cx="14401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Ευθεία γραμμή σύνδεσης 20"/>
              <p:cNvCxnSpPr/>
              <p:nvPr/>
            </p:nvCxnSpPr>
            <p:spPr>
              <a:xfrm flipV="1">
                <a:off x="4474326" y="3969267"/>
                <a:ext cx="0" cy="5760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Ευθεία γραμμή σύνδεσης 21"/>
              <p:cNvCxnSpPr/>
              <p:nvPr/>
            </p:nvCxnSpPr>
            <p:spPr>
              <a:xfrm flipV="1">
                <a:off x="5914486" y="3393203"/>
                <a:ext cx="0" cy="5760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945934" y="2961155"/>
              <a:ext cx="5950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200</a:t>
              </a:r>
            </a:p>
            <a:p>
              <a:endParaRPr lang="el-GR" dirty="0"/>
            </a:p>
            <a:p>
              <a:r>
                <a:rPr lang="el-GR" dirty="0" smtClean="0"/>
                <a:t>150</a:t>
              </a:r>
            </a:p>
            <a:p>
              <a:endParaRPr lang="el-GR" dirty="0"/>
            </a:p>
            <a:p>
              <a:r>
                <a:rPr lang="el-GR" dirty="0" smtClean="0"/>
                <a:t>50</a:t>
              </a:r>
              <a:endParaRPr lang="el-GR" dirty="0"/>
            </a:p>
          </p:txBody>
        </p:sp>
        <p:cxnSp>
          <p:nvCxnSpPr>
            <p:cNvPr id="24" name="Ευθεία γραμμή σύνδεσης 23"/>
            <p:cNvCxnSpPr/>
            <p:nvPr/>
          </p:nvCxnSpPr>
          <p:spPr>
            <a:xfrm flipH="1">
              <a:off x="1521998" y="3177179"/>
              <a:ext cx="14401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Ευθεία γραμμή σύνδεσης 24"/>
            <p:cNvCxnSpPr/>
            <p:nvPr/>
          </p:nvCxnSpPr>
          <p:spPr>
            <a:xfrm flipH="1">
              <a:off x="1521998" y="3753242"/>
              <a:ext cx="14401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Ευθεία γραμμή σύνδεσης 25"/>
            <p:cNvCxnSpPr/>
            <p:nvPr/>
          </p:nvCxnSpPr>
          <p:spPr>
            <a:xfrm flipH="1">
              <a:off x="1521998" y="4257299"/>
              <a:ext cx="14401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Ελεύθερη σχεδίαση 26"/>
            <p:cNvSpPr/>
            <p:nvPr/>
          </p:nvSpPr>
          <p:spPr>
            <a:xfrm>
              <a:off x="1510422" y="3606062"/>
              <a:ext cx="5874495" cy="1296684"/>
            </a:xfrm>
            <a:custGeom>
              <a:avLst/>
              <a:gdLst>
                <a:gd name="connsiteX0" fmla="*/ 0 w 5874495"/>
                <a:gd name="connsiteY0" fmla="*/ 1296684 h 1296684"/>
                <a:gd name="connsiteX1" fmla="*/ 1214650 w 5874495"/>
                <a:gd name="connsiteY1" fmla="*/ 928194 h 1296684"/>
                <a:gd name="connsiteX2" fmla="*/ 2402006 w 5874495"/>
                <a:gd name="connsiteY2" fmla="*/ 450522 h 1296684"/>
                <a:gd name="connsiteX3" fmla="*/ 3057098 w 5874495"/>
                <a:gd name="connsiteY3" fmla="*/ 177567 h 1296684"/>
                <a:gd name="connsiteX4" fmla="*/ 4162567 w 5874495"/>
                <a:gd name="connsiteY4" fmla="*/ 13794 h 1296684"/>
                <a:gd name="connsiteX5" fmla="*/ 5663821 w 5874495"/>
                <a:gd name="connsiteY5" fmla="*/ 13794 h 1296684"/>
                <a:gd name="connsiteX6" fmla="*/ 5827594 w 5874495"/>
                <a:gd name="connsiteY6" fmla="*/ 54737 h 1296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74495" h="1296684">
                  <a:moveTo>
                    <a:pt x="0" y="1296684"/>
                  </a:moveTo>
                  <a:cubicBezTo>
                    <a:pt x="407158" y="1182952"/>
                    <a:pt x="814316" y="1069221"/>
                    <a:pt x="1214650" y="928194"/>
                  </a:cubicBezTo>
                  <a:cubicBezTo>
                    <a:pt x="1614984" y="787167"/>
                    <a:pt x="2402006" y="450522"/>
                    <a:pt x="2402006" y="450522"/>
                  </a:cubicBezTo>
                  <a:cubicBezTo>
                    <a:pt x="2709081" y="325418"/>
                    <a:pt x="2763671" y="250355"/>
                    <a:pt x="3057098" y="177567"/>
                  </a:cubicBezTo>
                  <a:cubicBezTo>
                    <a:pt x="3350525" y="104779"/>
                    <a:pt x="3728113" y="41089"/>
                    <a:pt x="4162567" y="13794"/>
                  </a:cubicBezTo>
                  <a:cubicBezTo>
                    <a:pt x="4597021" y="-13502"/>
                    <a:pt x="5386317" y="6970"/>
                    <a:pt x="5663821" y="13794"/>
                  </a:cubicBezTo>
                  <a:cubicBezTo>
                    <a:pt x="5941325" y="20618"/>
                    <a:pt x="5884459" y="37677"/>
                    <a:pt x="5827594" y="5473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65327" y="4916338"/>
              <a:ext cx="51220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1            2          3           </a:t>
              </a:r>
              <a:r>
                <a:rPr lang="el-GR" dirty="0" err="1" smtClean="0"/>
                <a:t>3</a:t>
              </a:r>
              <a:r>
                <a:rPr lang="el-GR" dirty="0" smtClean="0"/>
                <a:t>          4          5         6</a:t>
              </a:r>
              <a:endParaRPr lang="el-GR" dirty="0"/>
            </a:p>
          </p:txBody>
        </p:sp>
        <p:cxnSp>
          <p:nvCxnSpPr>
            <p:cNvPr id="29" name="Ευθύγραμμο βέλος σύνδεσης 28"/>
            <p:cNvCxnSpPr>
              <a:stCxn id="32" idx="1"/>
            </p:cNvCxnSpPr>
            <p:nvPr/>
          </p:nvCxnSpPr>
          <p:spPr>
            <a:xfrm flipH="1" flipV="1">
              <a:off x="4546334" y="3233406"/>
              <a:ext cx="2088232" cy="10229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ύγραμμο βέλος σύνδεσης 29"/>
            <p:cNvCxnSpPr/>
            <p:nvPr/>
          </p:nvCxnSpPr>
          <p:spPr>
            <a:xfrm>
              <a:off x="3898262" y="3681235"/>
              <a:ext cx="216024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884827" y="3305414"/>
              <a:ext cx="1013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έξοδα</a:t>
              </a:r>
              <a:endParaRPr lang="el-GR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34566" y="4071724"/>
              <a:ext cx="1013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έσοδα</a:t>
              </a:r>
              <a:endParaRPr lang="el-GR" dirty="0"/>
            </a:p>
          </p:txBody>
        </p:sp>
        <p:cxnSp>
          <p:nvCxnSpPr>
            <p:cNvPr id="36" name="Ευθεία γραμμή σύνδεσης 35"/>
            <p:cNvCxnSpPr/>
            <p:nvPr/>
          </p:nvCxnSpPr>
          <p:spPr>
            <a:xfrm>
              <a:off x="5868144" y="3140968"/>
              <a:ext cx="1419237" cy="362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97862" y="5119999"/>
              <a:ext cx="186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</a:rPr>
                <a:t>προκαταβολή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Ευθύγραμμο βέλος σύνδεσης 40"/>
            <p:cNvCxnSpPr/>
            <p:nvPr/>
          </p:nvCxnSpPr>
          <p:spPr>
            <a:xfrm flipV="1">
              <a:off x="1187624" y="4293096"/>
              <a:ext cx="648072" cy="8845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394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Κανονικές και ακανόνιστες ταμειακές ροές</a:t>
            </a:r>
            <a:endParaRPr lang="en-US" altLang="el-GR" dirty="0" smtClean="0"/>
          </a:p>
        </p:txBody>
      </p:sp>
      <p:sp>
        <p:nvSpPr>
          <p:cNvPr id="58372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Κανονικές ταμειακές ροές </a:t>
            </a:r>
            <a:r>
              <a:rPr lang="en-GB" altLang="el-GR" smtClean="0"/>
              <a:t>(CF) </a:t>
            </a:r>
            <a:r>
              <a:rPr lang="el-GR" altLang="el-GR" smtClean="0"/>
              <a:t>έργου</a:t>
            </a:r>
            <a:r>
              <a:rPr lang="en-US" altLang="el-GR" smtClean="0"/>
              <a:t>:</a:t>
            </a:r>
          </a:p>
          <a:p>
            <a:pPr lvl="1"/>
            <a:r>
              <a:rPr lang="el-GR" altLang="el-GR" smtClean="0"/>
              <a:t>Αρνητικές </a:t>
            </a:r>
            <a:r>
              <a:rPr lang="en-US" altLang="el-GR" smtClean="0"/>
              <a:t>CF </a:t>
            </a:r>
            <a:r>
              <a:rPr lang="el-GR" altLang="el-GR" smtClean="0"/>
              <a:t>ακολουθούμενες από μια σειρά θεικών ταμειακών ροών </a:t>
            </a:r>
            <a:r>
              <a:rPr lang="en-US" altLang="el-GR" smtClean="0"/>
              <a:t>.  </a:t>
            </a:r>
          </a:p>
          <a:p>
            <a:pPr lvl="1"/>
            <a:r>
              <a:rPr lang="el-GR" altLang="el-GR" smtClean="0"/>
              <a:t>Μια αλλαγή πρόσημου</a:t>
            </a:r>
            <a:r>
              <a:rPr lang="en-US" altLang="el-GR" smtClean="0"/>
              <a:t>.</a:t>
            </a:r>
          </a:p>
          <a:p>
            <a:r>
              <a:rPr lang="el-GR" altLang="el-GR" smtClean="0"/>
              <a:t>Ακανόνιστες ταμειακές ροές </a:t>
            </a:r>
            <a:r>
              <a:rPr lang="en-GB" altLang="el-GR" smtClean="0"/>
              <a:t>(CF) </a:t>
            </a:r>
            <a:r>
              <a:rPr lang="el-GR" altLang="el-GR" smtClean="0"/>
              <a:t>έργου </a:t>
            </a:r>
            <a:r>
              <a:rPr lang="en-US" altLang="el-GR" smtClean="0"/>
              <a:t>:</a:t>
            </a:r>
          </a:p>
          <a:p>
            <a:pPr lvl="1"/>
            <a:r>
              <a:rPr lang="el-GR" altLang="el-GR" smtClean="0"/>
              <a:t>Συνεχεία εναλλαγές πρόσημου</a:t>
            </a:r>
            <a:r>
              <a:rPr lang="en-US" altLang="el-GR" smtClean="0"/>
              <a:t>.</a:t>
            </a:r>
          </a:p>
          <a:p>
            <a:pPr lvl="1"/>
            <a:r>
              <a:rPr lang="el-GR" altLang="el-GR" smtClean="0"/>
              <a:t>Η πιο συνηθισμένη περίπτωση</a:t>
            </a:r>
            <a:r>
              <a:rPr lang="en-US" altLang="el-GR" smtClean="0"/>
              <a:t>:  </a:t>
            </a:r>
            <a:r>
              <a:rPr lang="el-GR" altLang="el-GR" smtClean="0"/>
              <a:t>Αρνητική </a:t>
            </a:r>
            <a:r>
              <a:rPr lang="en-US" altLang="el-GR" smtClean="0"/>
              <a:t>CF, </a:t>
            </a:r>
            <a:r>
              <a:rPr lang="el-GR" altLang="el-GR" smtClean="0"/>
              <a:t>μετά σειρά θετικών </a:t>
            </a:r>
            <a:r>
              <a:rPr lang="en-US" altLang="el-GR" smtClean="0"/>
              <a:t>CFs, </a:t>
            </a:r>
            <a:r>
              <a:rPr lang="el-GR" altLang="el-GR" smtClean="0"/>
              <a:t>και στο τέλος αρνητική</a:t>
            </a:r>
            <a:r>
              <a:rPr lang="en-GB" altLang="el-GR" smtClean="0"/>
              <a:t> CF.</a:t>
            </a:r>
            <a:endParaRPr lang="en-US" altLang="el-GR" dirty="0" smtClean="0"/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466D3DF1-7F4B-4727-B32A-7CBF3FB41DEA}" type="slidenum">
              <a:rPr lang="en-US" altLang="el-GR" smtClean="0"/>
              <a:pPr/>
              <a:t>12</a:t>
            </a:fld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43268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Εισροή </a:t>
            </a:r>
            <a:r>
              <a:rPr lang="en-US" altLang="el-GR" dirty="0" smtClean="0"/>
              <a:t>(+) </a:t>
            </a:r>
            <a:r>
              <a:rPr lang="el-GR" altLang="el-GR" dirty="0" smtClean="0"/>
              <a:t>ή Εκροή </a:t>
            </a:r>
            <a:r>
              <a:rPr lang="en-US" altLang="el-GR" dirty="0" smtClean="0"/>
              <a:t>(-) </a:t>
            </a:r>
            <a:r>
              <a:rPr lang="el-GR" altLang="el-GR" dirty="0" smtClean="0"/>
              <a:t>μέσα στο έτος </a:t>
            </a:r>
            <a:endParaRPr lang="en-US" altLang="el-GR" dirty="0" smtClean="0"/>
          </a:p>
        </p:txBody>
      </p:sp>
      <p:graphicFrame>
        <p:nvGraphicFramePr>
          <p:cNvPr id="255171" name="Group 19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398149"/>
              </p:ext>
            </p:extLst>
          </p:nvPr>
        </p:nvGraphicFramePr>
        <p:xfrm>
          <a:off x="457200" y="1828800"/>
          <a:ext cx="8229597" cy="4114800"/>
        </p:xfrm>
        <a:graphic>
          <a:graphicData uri="http://schemas.openxmlformats.org/drawingml/2006/table">
            <a:tbl>
              <a:tblPr/>
              <a:tblGrid>
                <a:gridCol w="994916"/>
                <a:gridCol w="1033767"/>
                <a:gridCol w="1033767"/>
                <a:gridCol w="1033767"/>
                <a:gridCol w="1032079"/>
                <a:gridCol w="1033767"/>
                <a:gridCol w="1033767"/>
                <a:gridCol w="1033767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ΑΚ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ΑΚ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ΑΚ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7296" marR="9729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D236C406-A21D-40C4-88B9-A0C00EFB400F}" type="slidenum">
              <a:rPr lang="en-US" altLang="el-GR" smtClean="0"/>
              <a:pPr/>
              <a:t>13</a:t>
            </a:fld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24566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Γιατί η προκαταβολή είναι συμφέρουσα για όλους?</a:t>
            </a:r>
            <a:endParaRPr lang="en-US" altLang="el-GR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Συνήθως οι πελάτες είναι πιο αξιόπιστοι οικονομικά από τους αναδόχους</a:t>
            </a:r>
          </a:p>
          <a:p>
            <a:r>
              <a:rPr lang="el-GR" altLang="el-GR" smtClean="0"/>
              <a:t>Μεταφέρει το οικονομικό κόστος στον ιδιοκτήτη του έργου</a:t>
            </a:r>
          </a:p>
          <a:p>
            <a:r>
              <a:rPr lang="el-GR" altLang="el-GR" smtClean="0"/>
              <a:t>Μπορεί να εξασφαλίσει καλύτερη χρηματοδότηση του έργου</a:t>
            </a:r>
            <a:endParaRPr lang="en-US" altLang="el-GR" smtClean="0"/>
          </a:p>
          <a:p>
            <a:r>
              <a:rPr lang="el-GR" altLang="el-GR" smtClean="0"/>
              <a:t>Μειώνει συνολικά το κόστος του έργου</a:t>
            </a:r>
            <a:endParaRPr lang="en-US" altLang="el-GR" smtClean="0"/>
          </a:p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77404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Σύνθετος υπολογισμός ταμειακών ροών</a:t>
            </a:r>
            <a:endParaRPr lang="en-US" altLang="el-GR" dirty="0" smtClean="0"/>
          </a:p>
        </p:txBody>
      </p:sp>
      <p:pic>
        <p:nvPicPr>
          <p:cNvPr id="56323" name="Picture 4" descr="Fig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1681163" y="1768475"/>
            <a:ext cx="6248400" cy="448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238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Ταμειακή ροή (</a:t>
            </a:r>
            <a:r>
              <a:rPr lang="en-GB" dirty="0" smtClean="0"/>
              <a:t>cash flow)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ταμειακή ροή ορίζεται από τη </a:t>
            </a:r>
            <a:r>
              <a:rPr lang="el-GR" dirty="0" smtClean="0">
                <a:solidFill>
                  <a:srgbClr val="FF0000"/>
                </a:solidFill>
              </a:rPr>
              <a:t>διαφορά δύο μεγεθών</a:t>
            </a:r>
            <a:r>
              <a:rPr lang="el-GR" dirty="0" smtClean="0"/>
              <a:t>: </a:t>
            </a:r>
          </a:p>
          <a:p>
            <a:pPr lvl="1"/>
            <a:r>
              <a:rPr lang="el-GR" dirty="0" smtClean="0"/>
              <a:t>της ταμειακής εισροής και </a:t>
            </a:r>
          </a:p>
          <a:p>
            <a:pPr lvl="1"/>
            <a:r>
              <a:rPr lang="el-GR" dirty="0" smtClean="0"/>
              <a:t>της ταμειακής εκροής. </a:t>
            </a:r>
          </a:p>
          <a:p>
            <a:r>
              <a:rPr lang="el-GR" dirty="0" smtClean="0"/>
              <a:t>Η </a:t>
            </a:r>
            <a:r>
              <a:rPr lang="el-GR" dirty="0"/>
              <a:t>ταμειακή ροή </a:t>
            </a:r>
            <a:r>
              <a:rPr lang="el-GR" dirty="0" smtClean="0"/>
              <a:t>αυτή μπορεί να είναι θετική ή αρνητική.</a:t>
            </a:r>
          </a:p>
          <a:p>
            <a:r>
              <a:rPr lang="el-GR" dirty="0" smtClean="0"/>
              <a:t> Η ταμειακή ροή αναφέρεται σε μια συγκεκριμένη χρονική περίοδο λειτουργίας, συνήθως ετήσια. Επομένως, για ένα έργο καταστρώνεται ο πίνακας των ετήσιων ταμειακών ροών για την διάρκεια του έργου.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8022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 smtClean="0"/>
              <a:t>Αθροιστική καμπύλη κόστους </a:t>
            </a:r>
            <a:r>
              <a:rPr lang="en-US" altLang="el-GR" dirty="0" smtClean="0"/>
              <a:t>S-Curve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altLang="el-GR" dirty="0" smtClean="0"/>
              <a:t>Η </a:t>
            </a:r>
            <a:r>
              <a:rPr lang="en-US" altLang="el-GR" dirty="0" smtClean="0"/>
              <a:t>S curve </a:t>
            </a:r>
            <a:r>
              <a:rPr lang="el-GR" altLang="el-GR" dirty="0" smtClean="0"/>
              <a:t>παρουσιάζει το κόστος σε σχέση με το χρόνο</a:t>
            </a:r>
            <a:endParaRPr lang="en-US" altLang="el-GR" dirty="0" smtClean="0"/>
          </a:p>
          <a:p>
            <a:r>
              <a:rPr lang="el-GR" altLang="el-GR" dirty="0" smtClean="0"/>
              <a:t>Αθροιστικό κόστος </a:t>
            </a:r>
          </a:p>
          <a:p>
            <a:r>
              <a:rPr lang="el-GR" altLang="el-GR" dirty="0" smtClean="0"/>
              <a:t>Άμεσο και έμμεσο κόστος</a:t>
            </a:r>
          </a:p>
        </p:txBody>
      </p: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228600" y="1828800"/>
            <a:ext cx="4267200" cy="3352800"/>
            <a:chOff x="672" y="1824"/>
            <a:chExt cx="2688" cy="2112"/>
          </a:xfrm>
        </p:grpSpPr>
        <p:sp>
          <p:nvSpPr>
            <p:cNvPr id="46083" name="Rectangle 3"/>
            <p:cNvSpPr>
              <a:spLocks noChangeArrowheads="1"/>
            </p:cNvSpPr>
            <p:nvPr/>
          </p:nvSpPr>
          <p:spPr bwMode="auto">
            <a:xfrm>
              <a:off x="672" y="1824"/>
              <a:ext cx="2592" cy="211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dirty="0">
                <a:gradFill flip="none" rotWithShape="1">
                  <a:gsLst>
                    <a:gs pos="0">
                      <a:schemeClr val="tx1">
                        <a:tint val="66000"/>
                        <a:satMod val="160000"/>
                      </a:schemeClr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endParaRPr>
            </a:p>
          </p:txBody>
        </p:sp>
        <p:sp>
          <p:nvSpPr>
            <p:cNvPr id="44038" name="Line 4"/>
            <p:cNvSpPr>
              <a:spLocks noChangeShapeType="1"/>
            </p:cNvSpPr>
            <p:nvPr/>
          </p:nvSpPr>
          <p:spPr bwMode="auto">
            <a:xfrm>
              <a:off x="864" y="3600"/>
              <a:ext cx="23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39" name="Line 5"/>
            <p:cNvSpPr>
              <a:spLocks noChangeShapeType="1"/>
            </p:cNvSpPr>
            <p:nvPr/>
          </p:nvSpPr>
          <p:spPr bwMode="auto">
            <a:xfrm flipV="1">
              <a:off x="864" y="1872"/>
              <a:ext cx="0" cy="1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0" name="Freeform 6"/>
            <p:cNvSpPr>
              <a:spLocks/>
            </p:cNvSpPr>
            <p:nvPr/>
          </p:nvSpPr>
          <p:spPr bwMode="auto">
            <a:xfrm>
              <a:off x="858" y="2232"/>
              <a:ext cx="2145" cy="1358"/>
            </a:xfrm>
            <a:custGeom>
              <a:avLst/>
              <a:gdLst>
                <a:gd name="T0" fmla="*/ 0 w 2145"/>
                <a:gd name="T1" fmla="*/ 1358 h 1358"/>
                <a:gd name="T2" fmla="*/ 200 w 2145"/>
                <a:gd name="T3" fmla="*/ 1292 h 1358"/>
                <a:gd name="T4" fmla="*/ 323 w 2145"/>
                <a:gd name="T5" fmla="*/ 1236 h 1358"/>
                <a:gd name="T6" fmla="*/ 489 w 2145"/>
                <a:gd name="T7" fmla="*/ 1125 h 1358"/>
                <a:gd name="T8" fmla="*/ 589 w 2145"/>
                <a:gd name="T9" fmla="*/ 992 h 1358"/>
                <a:gd name="T10" fmla="*/ 623 w 2145"/>
                <a:gd name="T11" fmla="*/ 958 h 1358"/>
                <a:gd name="T12" fmla="*/ 689 w 2145"/>
                <a:gd name="T13" fmla="*/ 858 h 1358"/>
                <a:gd name="T14" fmla="*/ 745 w 2145"/>
                <a:gd name="T15" fmla="*/ 792 h 1358"/>
                <a:gd name="T16" fmla="*/ 800 w 2145"/>
                <a:gd name="T17" fmla="*/ 692 h 1358"/>
                <a:gd name="T18" fmla="*/ 812 w 2145"/>
                <a:gd name="T19" fmla="*/ 658 h 1358"/>
                <a:gd name="T20" fmla="*/ 845 w 2145"/>
                <a:gd name="T21" fmla="*/ 625 h 1358"/>
                <a:gd name="T22" fmla="*/ 867 w 2145"/>
                <a:gd name="T23" fmla="*/ 581 h 1358"/>
                <a:gd name="T24" fmla="*/ 1200 w 2145"/>
                <a:gd name="T25" fmla="*/ 225 h 1358"/>
                <a:gd name="T26" fmla="*/ 1389 w 2145"/>
                <a:gd name="T27" fmla="*/ 81 h 1358"/>
                <a:gd name="T28" fmla="*/ 2145 w 2145"/>
                <a:gd name="T29" fmla="*/ 3 h 135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45"/>
                <a:gd name="T46" fmla="*/ 0 h 1358"/>
                <a:gd name="T47" fmla="*/ 2145 w 2145"/>
                <a:gd name="T48" fmla="*/ 1358 h 135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45" h="1358">
                  <a:moveTo>
                    <a:pt x="0" y="1358"/>
                  </a:moveTo>
                  <a:cubicBezTo>
                    <a:pt x="66" y="1336"/>
                    <a:pt x="135" y="1317"/>
                    <a:pt x="200" y="1292"/>
                  </a:cubicBezTo>
                  <a:cubicBezTo>
                    <a:pt x="244" y="1275"/>
                    <a:pt x="279" y="1250"/>
                    <a:pt x="323" y="1236"/>
                  </a:cubicBezTo>
                  <a:cubicBezTo>
                    <a:pt x="370" y="1189"/>
                    <a:pt x="440" y="1173"/>
                    <a:pt x="489" y="1125"/>
                  </a:cubicBezTo>
                  <a:cubicBezTo>
                    <a:pt x="530" y="1085"/>
                    <a:pt x="557" y="1039"/>
                    <a:pt x="589" y="992"/>
                  </a:cubicBezTo>
                  <a:cubicBezTo>
                    <a:pt x="598" y="979"/>
                    <a:pt x="613" y="971"/>
                    <a:pt x="623" y="958"/>
                  </a:cubicBezTo>
                  <a:cubicBezTo>
                    <a:pt x="648" y="927"/>
                    <a:pt x="660" y="886"/>
                    <a:pt x="689" y="858"/>
                  </a:cubicBezTo>
                  <a:cubicBezTo>
                    <a:pt x="732" y="816"/>
                    <a:pt x="714" y="838"/>
                    <a:pt x="745" y="792"/>
                  </a:cubicBezTo>
                  <a:cubicBezTo>
                    <a:pt x="764" y="733"/>
                    <a:pt x="749" y="768"/>
                    <a:pt x="800" y="692"/>
                  </a:cubicBezTo>
                  <a:cubicBezTo>
                    <a:pt x="807" y="682"/>
                    <a:pt x="805" y="668"/>
                    <a:pt x="812" y="658"/>
                  </a:cubicBezTo>
                  <a:cubicBezTo>
                    <a:pt x="821" y="645"/>
                    <a:pt x="836" y="638"/>
                    <a:pt x="845" y="625"/>
                  </a:cubicBezTo>
                  <a:cubicBezTo>
                    <a:pt x="855" y="612"/>
                    <a:pt x="858" y="595"/>
                    <a:pt x="867" y="581"/>
                  </a:cubicBezTo>
                  <a:cubicBezTo>
                    <a:pt x="955" y="447"/>
                    <a:pt x="1075" y="323"/>
                    <a:pt x="1200" y="225"/>
                  </a:cubicBezTo>
                  <a:cubicBezTo>
                    <a:pt x="1258" y="179"/>
                    <a:pt x="1317" y="104"/>
                    <a:pt x="1389" y="81"/>
                  </a:cubicBezTo>
                  <a:cubicBezTo>
                    <a:pt x="1635" y="0"/>
                    <a:pt x="1887" y="3"/>
                    <a:pt x="2145" y="3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1008" y="3504"/>
              <a:ext cx="23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pitchFamily="34" charset="0"/>
                </a:rPr>
                <a:t>Duration</a:t>
              </a:r>
              <a:endPara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98704" y="4746630"/>
            <a:ext cx="3430359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Συνολικά έξοδα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033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0" descr="dai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077200" cy="458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04800"/>
            <a:ext cx="3352800" cy="146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4648200" y="3048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l-GR" sz="4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Ταμειακή ροή</a:t>
            </a:r>
            <a:endParaRPr lang="en-US" sz="4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36783" y="1911894"/>
            <a:ext cx="262283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Χρονοδιάγραμμα έργου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4499828"/>
            <a:ext cx="2100255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Ανάγκες σε χρήμα 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260648"/>
            <a:ext cx="4032448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200" dirty="0" err="1" smtClean="0"/>
              <a:t>Δραστηρ</a:t>
            </a:r>
            <a:r>
              <a:rPr lang="el-GR" sz="1200" dirty="0" smtClean="0"/>
              <a:t>.      Μήνες          Κόστος       </a:t>
            </a:r>
            <a:r>
              <a:rPr lang="el-GR" sz="1200" dirty="0" err="1" smtClean="0"/>
              <a:t>Κόστος</a:t>
            </a:r>
            <a:r>
              <a:rPr lang="el-GR" sz="1200" dirty="0" smtClean="0"/>
              <a:t> / ημέρα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957336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-828600" y="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l-G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Ταμειακή ροή</a:t>
            </a:r>
            <a:endParaRPr lang="en-US" sz="36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810000" y="285750"/>
          <a:ext cx="5334000" cy="327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Worksheet" r:id="rId4" imgW="9306151" imgH="5724766" progId="Excel.Sheet.8">
                  <p:embed/>
                </p:oleObj>
              </mc:Choice>
              <mc:Fallback>
                <p:oleObj name="Worksheet" r:id="rId4" imgW="9306151" imgH="572476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85750"/>
                        <a:ext cx="5334000" cy="327977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561387"/>
              </p:ext>
            </p:extLst>
          </p:nvPr>
        </p:nvGraphicFramePr>
        <p:xfrm>
          <a:off x="3810000" y="3500438"/>
          <a:ext cx="4764088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Φύλλο εργασίας" r:id="rId7" imgW="9306034" imgH="5715096" progId="Excel.Sheet.8">
                  <p:embed/>
                </p:oleObj>
              </mc:Choice>
              <mc:Fallback>
                <p:oleObj name="Φύλλο εργασίας" r:id="rId7" imgW="9306034" imgH="571509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00438"/>
                        <a:ext cx="4764088" cy="261302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9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52513"/>
            <a:ext cx="3352800" cy="14620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4" name="Picture 10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3260725" cy="3429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6012" y="991761"/>
            <a:ext cx="4032448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200" dirty="0" err="1" smtClean="0"/>
              <a:t>Δραστηρ</a:t>
            </a:r>
            <a:r>
              <a:rPr lang="el-GR" sz="1200" dirty="0" smtClean="0"/>
              <a:t>.      Μήνες          Κόστος       </a:t>
            </a:r>
            <a:r>
              <a:rPr lang="el-GR" sz="1200" dirty="0" err="1" smtClean="0"/>
              <a:t>Κόστος</a:t>
            </a:r>
            <a:r>
              <a:rPr lang="el-GR" sz="1200" dirty="0" smtClean="0"/>
              <a:t> / ημέρα</a:t>
            </a:r>
            <a:endParaRPr lang="el-GR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76012" y="2708920"/>
            <a:ext cx="4032448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Μήνας 	</a:t>
            </a:r>
            <a:r>
              <a:rPr lang="el-GR" sz="1200" dirty="0" err="1" smtClean="0"/>
              <a:t>Δραστηρ</a:t>
            </a:r>
            <a:r>
              <a:rPr lang="el-GR" sz="1200" dirty="0" smtClean="0"/>
              <a:t>.  Κόστος   μήνα    </a:t>
            </a:r>
            <a:r>
              <a:rPr lang="el-GR" sz="1200" dirty="0" err="1" smtClean="0"/>
              <a:t>Συνολ</a:t>
            </a:r>
            <a:r>
              <a:rPr lang="el-GR" sz="1200" dirty="0" smtClean="0"/>
              <a:t>. Κόστος</a:t>
            </a:r>
            <a:endParaRPr lang="el-GR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644008" y="415697"/>
            <a:ext cx="403244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Μηνιαία έξοδα</a:t>
            </a:r>
            <a:endParaRPr lang="el-GR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427984" y="3501008"/>
            <a:ext cx="403244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Συνολικά έξοδα</a:t>
            </a:r>
            <a:endParaRPr lang="el-GR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3" y="3239398"/>
            <a:ext cx="1152129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dirty="0" smtClean="0"/>
              <a:t>Μήνας</a:t>
            </a:r>
            <a:endParaRPr lang="el-GR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828687" y="5805264"/>
            <a:ext cx="1152129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dirty="0" smtClean="0"/>
              <a:t>Μήνας</a:t>
            </a:r>
            <a:endParaRPr lang="el-GR" sz="12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341442" y="1870440"/>
            <a:ext cx="1395482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dirty="0" smtClean="0"/>
              <a:t>Κόστος</a:t>
            </a:r>
            <a:endParaRPr lang="el-GR" sz="10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3284984" y="4499992"/>
            <a:ext cx="1395482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dirty="0" smtClean="0"/>
              <a:t>Κόστος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59252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Ταμειακές ροές παράγονται …</a:t>
            </a:r>
            <a:endParaRPr lang="en-US" altLang="el-GR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l-GR" smtClean="0"/>
              <a:t>Σταδιακές πληρωμές συνδεδεμένες με την πρόοδο του έργου (</a:t>
            </a:r>
            <a:r>
              <a:rPr lang="en-US" altLang="el-GR" smtClean="0"/>
              <a:t>Progress Payments</a:t>
            </a:r>
            <a:r>
              <a:rPr lang="el-GR" altLang="el-GR" smtClean="0"/>
              <a:t>)</a:t>
            </a:r>
            <a:r>
              <a:rPr lang="en-US" altLang="el-GR" smtClean="0"/>
              <a:t> </a:t>
            </a:r>
            <a:endParaRPr lang="el-GR" altLang="el-GR" smtClean="0"/>
          </a:p>
          <a:p>
            <a:r>
              <a:rPr lang="el-GR" altLang="el-GR" smtClean="0"/>
              <a:t>Βασίζονται σε εκτίμηση της προόδου </a:t>
            </a:r>
            <a:endParaRPr lang="en-US" altLang="el-GR" smtClean="0"/>
          </a:p>
          <a:p>
            <a:r>
              <a:rPr lang="el-GR" altLang="el-GR" smtClean="0"/>
              <a:t>Η αξιολόγηση εξαρτάται από το είδος της σύμβασης</a:t>
            </a:r>
          </a:p>
          <a:p>
            <a:pPr lvl="1"/>
            <a:r>
              <a:rPr lang="en-US" altLang="el-GR" smtClean="0"/>
              <a:t>Lump Sum: % </a:t>
            </a:r>
            <a:r>
              <a:rPr lang="el-GR" altLang="el-GR" smtClean="0"/>
              <a:t>της προόδου</a:t>
            </a:r>
            <a:endParaRPr lang="en-US" altLang="el-GR" smtClean="0"/>
          </a:p>
          <a:p>
            <a:pPr lvl="1"/>
            <a:r>
              <a:rPr lang="en-US" altLang="el-GR" smtClean="0"/>
              <a:t>Unit Price: </a:t>
            </a:r>
            <a:r>
              <a:rPr lang="el-GR" altLang="el-GR" smtClean="0"/>
              <a:t>Με βάση μετρήσεις για τους πόρους που χρησιμοποιήθηκαν</a:t>
            </a:r>
          </a:p>
          <a:p>
            <a:r>
              <a:rPr lang="el-GR" altLang="el-GR" smtClean="0"/>
              <a:t>Η πληρωμή γίνεται </a:t>
            </a:r>
          </a:p>
          <a:p>
            <a:pPr lvl="1"/>
            <a:r>
              <a:rPr lang="el-GR" altLang="el-GR" smtClean="0"/>
              <a:t>είτε στα ορόσημα του έργου, παραδοτέα</a:t>
            </a:r>
          </a:p>
          <a:p>
            <a:pPr lvl="1"/>
            <a:r>
              <a:rPr lang="el-GR" altLang="el-GR" smtClean="0"/>
              <a:t>Είτε μηνιαία </a:t>
            </a:r>
          </a:p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371664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Το προφίλ της ταμειακής ροής</a:t>
            </a:r>
            <a:endParaRPr lang="en-US" altLang="el-GR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Μορφή σκάλας </a:t>
            </a:r>
          </a:p>
          <a:p>
            <a:pPr lvl="1"/>
            <a:r>
              <a:rPr lang="el-GR" altLang="el-GR" smtClean="0"/>
              <a:t>Συνήθως όταν υπάρχουν μηνιαίες πληρωμές</a:t>
            </a:r>
          </a:p>
          <a:p>
            <a:pPr lvl="1"/>
            <a:r>
              <a:rPr lang="el-GR" altLang="el-GR" smtClean="0"/>
              <a:t>Εύκολη οικονομική διαχείριση</a:t>
            </a:r>
            <a:endParaRPr lang="en-US" altLang="el-GR" smtClean="0"/>
          </a:p>
        </p:txBody>
      </p:sp>
      <p:grpSp>
        <p:nvGrpSpPr>
          <p:cNvPr id="48132" name="14 - Ομάδα"/>
          <p:cNvGrpSpPr>
            <a:grpSpLocks/>
          </p:cNvGrpSpPr>
          <p:nvPr/>
        </p:nvGrpSpPr>
        <p:grpSpPr bwMode="auto">
          <a:xfrm>
            <a:off x="0" y="3357563"/>
            <a:ext cx="4267200" cy="3124200"/>
            <a:chOff x="2500313" y="3376613"/>
            <a:chExt cx="4267200" cy="3124200"/>
          </a:xfrm>
        </p:grpSpPr>
        <p:sp>
          <p:nvSpPr>
            <p:cNvPr id="48146" name="Rectangle 4"/>
            <p:cNvSpPr>
              <a:spLocks noChangeArrowheads="1"/>
            </p:cNvSpPr>
            <p:nvPr/>
          </p:nvSpPr>
          <p:spPr bwMode="auto">
            <a:xfrm>
              <a:off x="2786063" y="3857625"/>
              <a:ext cx="3714750" cy="228123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8147" name="Line 5"/>
            <p:cNvSpPr>
              <a:spLocks noChangeShapeType="1"/>
            </p:cNvSpPr>
            <p:nvPr/>
          </p:nvSpPr>
          <p:spPr bwMode="auto">
            <a:xfrm flipV="1">
              <a:off x="2805113" y="3376613"/>
              <a:ext cx="0" cy="2743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6"/>
            <p:cNvSpPr>
              <a:spLocks noChangeShapeType="1"/>
            </p:cNvSpPr>
            <p:nvPr/>
          </p:nvSpPr>
          <p:spPr bwMode="auto">
            <a:xfrm>
              <a:off x="2805113" y="6119813"/>
              <a:ext cx="3657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9" name="Line 7"/>
            <p:cNvSpPr>
              <a:spLocks noChangeShapeType="1"/>
            </p:cNvSpPr>
            <p:nvPr/>
          </p:nvSpPr>
          <p:spPr bwMode="auto">
            <a:xfrm flipV="1">
              <a:off x="3948113" y="5815013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0" name="Line 8"/>
            <p:cNvSpPr>
              <a:spLocks noChangeShapeType="1"/>
            </p:cNvSpPr>
            <p:nvPr/>
          </p:nvSpPr>
          <p:spPr bwMode="auto">
            <a:xfrm>
              <a:off x="3948113" y="5815013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1" name="Line 9"/>
            <p:cNvSpPr>
              <a:spLocks noChangeShapeType="1"/>
            </p:cNvSpPr>
            <p:nvPr/>
          </p:nvSpPr>
          <p:spPr bwMode="auto">
            <a:xfrm flipV="1">
              <a:off x="4786313" y="4900613"/>
              <a:ext cx="0" cy="914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2" name="Line 10"/>
            <p:cNvSpPr>
              <a:spLocks noChangeShapeType="1"/>
            </p:cNvSpPr>
            <p:nvPr/>
          </p:nvSpPr>
          <p:spPr bwMode="auto">
            <a:xfrm>
              <a:off x="4786313" y="4900613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3" name="Line 11"/>
            <p:cNvSpPr>
              <a:spLocks noChangeShapeType="1"/>
            </p:cNvSpPr>
            <p:nvPr/>
          </p:nvSpPr>
          <p:spPr bwMode="auto">
            <a:xfrm flipV="1">
              <a:off x="5776913" y="4062413"/>
              <a:ext cx="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54" name="Line 12"/>
            <p:cNvSpPr>
              <a:spLocks noChangeShapeType="1"/>
            </p:cNvSpPr>
            <p:nvPr/>
          </p:nvSpPr>
          <p:spPr bwMode="auto">
            <a:xfrm>
              <a:off x="5776913" y="4062413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2500313" y="4214813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/>
            <a:lstStyle/>
            <a:p>
              <a:pPr algn="ctr">
                <a:defRPr/>
              </a:pPr>
              <a:r>
                <a:rPr lang="el-GR" sz="20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pitchFamily="34" charset="0"/>
                </a:rPr>
                <a:t>€</a:t>
              </a:r>
              <a:endPara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3033713" y="5967413"/>
              <a:ext cx="37338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pitchFamily="34" charset="0"/>
                </a:rPr>
                <a:t>Duration</a:t>
              </a:r>
              <a:endPara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48133" name="15 - Ομάδα"/>
          <p:cNvGrpSpPr>
            <a:grpSpLocks/>
          </p:cNvGrpSpPr>
          <p:nvPr/>
        </p:nvGrpSpPr>
        <p:grpSpPr bwMode="auto">
          <a:xfrm>
            <a:off x="4643438" y="2997200"/>
            <a:ext cx="4267200" cy="3352800"/>
            <a:chOff x="3000375" y="3505200"/>
            <a:chExt cx="4267200" cy="3352800"/>
          </a:xfrm>
        </p:grpSpPr>
        <p:sp>
          <p:nvSpPr>
            <p:cNvPr id="48134" name="Rectangle 4"/>
            <p:cNvSpPr>
              <a:spLocks noChangeArrowheads="1"/>
            </p:cNvSpPr>
            <p:nvPr/>
          </p:nvSpPr>
          <p:spPr bwMode="auto">
            <a:xfrm>
              <a:off x="3000375" y="3505200"/>
              <a:ext cx="4114800" cy="33528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8135" name="Line 5"/>
            <p:cNvSpPr>
              <a:spLocks noChangeShapeType="1"/>
            </p:cNvSpPr>
            <p:nvPr/>
          </p:nvSpPr>
          <p:spPr bwMode="auto">
            <a:xfrm flipV="1">
              <a:off x="3305175" y="3581400"/>
              <a:ext cx="0" cy="2743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36" name="Line 6"/>
            <p:cNvSpPr>
              <a:spLocks noChangeShapeType="1"/>
            </p:cNvSpPr>
            <p:nvPr/>
          </p:nvSpPr>
          <p:spPr bwMode="auto">
            <a:xfrm>
              <a:off x="3305175" y="6324600"/>
              <a:ext cx="3657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37" name="Line 7"/>
            <p:cNvSpPr>
              <a:spLocks noChangeShapeType="1"/>
            </p:cNvSpPr>
            <p:nvPr/>
          </p:nvSpPr>
          <p:spPr bwMode="auto">
            <a:xfrm flipV="1">
              <a:off x="4448175" y="60198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38" name="Line 8"/>
            <p:cNvSpPr>
              <a:spLocks noChangeShapeType="1"/>
            </p:cNvSpPr>
            <p:nvPr/>
          </p:nvSpPr>
          <p:spPr bwMode="auto">
            <a:xfrm>
              <a:off x="4448175" y="6019800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39" name="Line 9"/>
            <p:cNvSpPr>
              <a:spLocks noChangeShapeType="1"/>
            </p:cNvSpPr>
            <p:nvPr/>
          </p:nvSpPr>
          <p:spPr bwMode="auto">
            <a:xfrm flipV="1">
              <a:off x="5286375" y="5105400"/>
              <a:ext cx="0" cy="914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0" name="Line 10"/>
            <p:cNvSpPr>
              <a:spLocks noChangeShapeType="1"/>
            </p:cNvSpPr>
            <p:nvPr/>
          </p:nvSpPr>
          <p:spPr bwMode="auto">
            <a:xfrm>
              <a:off x="5286375" y="5105400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1" name="Line 11"/>
            <p:cNvSpPr>
              <a:spLocks noChangeShapeType="1"/>
            </p:cNvSpPr>
            <p:nvPr/>
          </p:nvSpPr>
          <p:spPr bwMode="auto">
            <a:xfrm flipV="1">
              <a:off x="6276975" y="4267200"/>
              <a:ext cx="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2" name="Line 12"/>
            <p:cNvSpPr>
              <a:spLocks noChangeShapeType="1"/>
            </p:cNvSpPr>
            <p:nvPr/>
          </p:nvSpPr>
          <p:spPr bwMode="auto">
            <a:xfrm>
              <a:off x="6276975" y="4267200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3000375" y="44196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/>
            <a:lstStyle/>
            <a:p>
              <a:pPr algn="ctr">
                <a:defRPr/>
              </a:pPr>
              <a:r>
                <a:rPr lang="el-GR" sz="20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pitchFamily="34" charset="0"/>
                </a:rPr>
                <a:t>€</a:t>
              </a:r>
              <a:endPara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3533775" y="6172200"/>
              <a:ext cx="37338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b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pitchFamily="34" charset="0"/>
                </a:rPr>
                <a:t>Duration</a:t>
              </a:r>
              <a:endPara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48145" name="Freeform 15"/>
            <p:cNvSpPr>
              <a:spLocks/>
            </p:cNvSpPr>
            <p:nvPr/>
          </p:nvSpPr>
          <p:spPr bwMode="auto">
            <a:xfrm>
              <a:off x="3295650" y="4648200"/>
              <a:ext cx="3514725" cy="1660525"/>
            </a:xfrm>
            <a:custGeom>
              <a:avLst/>
              <a:gdLst>
                <a:gd name="T0" fmla="*/ 0 w 2145"/>
                <a:gd name="T1" fmla="*/ 2147483647 h 1358"/>
                <a:gd name="T2" fmla="*/ 2147483647 w 2145"/>
                <a:gd name="T3" fmla="*/ 2147483647 h 1358"/>
                <a:gd name="T4" fmla="*/ 2147483647 w 2145"/>
                <a:gd name="T5" fmla="*/ 2147483647 h 1358"/>
                <a:gd name="T6" fmla="*/ 2147483647 w 2145"/>
                <a:gd name="T7" fmla="*/ 2147483647 h 1358"/>
                <a:gd name="T8" fmla="*/ 2147483647 w 2145"/>
                <a:gd name="T9" fmla="*/ 2147483647 h 1358"/>
                <a:gd name="T10" fmla="*/ 2147483647 w 2145"/>
                <a:gd name="T11" fmla="*/ 2147483647 h 1358"/>
                <a:gd name="T12" fmla="*/ 2147483647 w 2145"/>
                <a:gd name="T13" fmla="*/ 2147483647 h 1358"/>
                <a:gd name="T14" fmla="*/ 2147483647 w 2145"/>
                <a:gd name="T15" fmla="*/ 2147483647 h 1358"/>
                <a:gd name="T16" fmla="*/ 2147483647 w 2145"/>
                <a:gd name="T17" fmla="*/ 2147483647 h 1358"/>
                <a:gd name="T18" fmla="*/ 2147483647 w 2145"/>
                <a:gd name="T19" fmla="*/ 2147483647 h 1358"/>
                <a:gd name="T20" fmla="*/ 2147483647 w 2145"/>
                <a:gd name="T21" fmla="*/ 2147483647 h 1358"/>
                <a:gd name="T22" fmla="*/ 2147483647 w 2145"/>
                <a:gd name="T23" fmla="*/ 2147483647 h 1358"/>
                <a:gd name="T24" fmla="*/ 2147483647 w 2145"/>
                <a:gd name="T25" fmla="*/ 2147483647 h 1358"/>
                <a:gd name="T26" fmla="*/ 2147483647 w 2145"/>
                <a:gd name="T27" fmla="*/ 2147483647 h 1358"/>
                <a:gd name="T28" fmla="*/ 2147483647 w 2145"/>
                <a:gd name="T29" fmla="*/ 2147483647 h 135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45"/>
                <a:gd name="T46" fmla="*/ 0 h 1358"/>
                <a:gd name="T47" fmla="*/ 2145 w 2145"/>
                <a:gd name="T48" fmla="*/ 1358 h 135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45" h="1358">
                  <a:moveTo>
                    <a:pt x="0" y="1358"/>
                  </a:moveTo>
                  <a:cubicBezTo>
                    <a:pt x="66" y="1336"/>
                    <a:pt x="135" y="1317"/>
                    <a:pt x="200" y="1292"/>
                  </a:cubicBezTo>
                  <a:cubicBezTo>
                    <a:pt x="244" y="1275"/>
                    <a:pt x="279" y="1250"/>
                    <a:pt x="323" y="1236"/>
                  </a:cubicBezTo>
                  <a:cubicBezTo>
                    <a:pt x="370" y="1189"/>
                    <a:pt x="440" y="1173"/>
                    <a:pt x="489" y="1125"/>
                  </a:cubicBezTo>
                  <a:cubicBezTo>
                    <a:pt x="530" y="1085"/>
                    <a:pt x="557" y="1039"/>
                    <a:pt x="589" y="992"/>
                  </a:cubicBezTo>
                  <a:cubicBezTo>
                    <a:pt x="598" y="979"/>
                    <a:pt x="613" y="971"/>
                    <a:pt x="623" y="958"/>
                  </a:cubicBezTo>
                  <a:cubicBezTo>
                    <a:pt x="648" y="927"/>
                    <a:pt x="660" y="886"/>
                    <a:pt x="689" y="858"/>
                  </a:cubicBezTo>
                  <a:cubicBezTo>
                    <a:pt x="732" y="816"/>
                    <a:pt x="714" y="838"/>
                    <a:pt x="745" y="792"/>
                  </a:cubicBezTo>
                  <a:cubicBezTo>
                    <a:pt x="764" y="733"/>
                    <a:pt x="749" y="768"/>
                    <a:pt x="800" y="692"/>
                  </a:cubicBezTo>
                  <a:cubicBezTo>
                    <a:pt x="807" y="682"/>
                    <a:pt x="805" y="668"/>
                    <a:pt x="812" y="658"/>
                  </a:cubicBezTo>
                  <a:cubicBezTo>
                    <a:pt x="821" y="645"/>
                    <a:pt x="836" y="638"/>
                    <a:pt x="845" y="625"/>
                  </a:cubicBezTo>
                  <a:cubicBezTo>
                    <a:pt x="855" y="612"/>
                    <a:pt x="858" y="595"/>
                    <a:pt x="867" y="581"/>
                  </a:cubicBezTo>
                  <a:cubicBezTo>
                    <a:pt x="955" y="447"/>
                    <a:pt x="1075" y="323"/>
                    <a:pt x="1200" y="225"/>
                  </a:cubicBezTo>
                  <a:cubicBezTo>
                    <a:pt x="1258" y="179"/>
                    <a:pt x="1317" y="104"/>
                    <a:pt x="1389" y="81"/>
                  </a:cubicBezTo>
                  <a:cubicBezTo>
                    <a:pt x="1635" y="0"/>
                    <a:pt x="1887" y="3"/>
                    <a:pt x="2145" y="3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621260" y="6180723"/>
            <a:ext cx="201622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Διάρκεια</a:t>
            </a:r>
            <a:endParaRPr lang="el-GR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6179613" y="5877272"/>
            <a:ext cx="201622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Διάρκεια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59854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2300834D-42DA-475E-BF70-1B18F633248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574</Words>
  <Application>Microsoft Office PowerPoint</Application>
  <PresentationFormat>On-screen Show (4:3)</PresentationFormat>
  <Paragraphs>156</Paragraphs>
  <Slides>16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Θέμα του Office</vt:lpstr>
      <vt:lpstr>Worksheet</vt:lpstr>
      <vt:lpstr>Φύλλο εργασίας</vt:lpstr>
      <vt:lpstr>Αρχές Διοίκησης και Διαχείρισης Έργων</vt:lpstr>
      <vt:lpstr>Άδειες χρήσης </vt:lpstr>
      <vt:lpstr>Χρηματοδότηση </vt:lpstr>
      <vt:lpstr>Ταμειακή ροή (cash flow)</vt:lpstr>
      <vt:lpstr>Αθροιστική καμπύλη κόστους S-Curve</vt:lpstr>
      <vt:lpstr>PowerPoint Presentation</vt:lpstr>
      <vt:lpstr>PowerPoint Presentation</vt:lpstr>
      <vt:lpstr>Ταμειακές ροές παράγονται …</vt:lpstr>
      <vt:lpstr>Το προφίλ της ταμειακής ροής</vt:lpstr>
      <vt:lpstr>Εισροές - Εκροές</vt:lpstr>
      <vt:lpstr>Το προφίλ με ύπαρξη προκαταβολής</vt:lpstr>
      <vt:lpstr>Κανονικές και ακανόνιστες ταμειακές ροές</vt:lpstr>
      <vt:lpstr>Εισροή (+) ή Εκροή (-) μέσα στο έτος </vt:lpstr>
      <vt:lpstr>Γιατί η προκαταβολή είναι συμφέρουσα για όλους?</vt:lpstr>
      <vt:lpstr>Σύνθετος υπολογισμός ταμειακών ροών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272</cp:revision>
  <dcterms:created xsi:type="dcterms:W3CDTF">2013-10-22T19:39:27Z</dcterms:created>
  <dcterms:modified xsi:type="dcterms:W3CDTF">2016-03-16T09:50:32Z</dcterms:modified>
  <cp:category>ΑΝΟΙΧΤΑ ΑΚΑΔΗΜΑΙΚΑ ΜΑΘΗΜΑΤΑ</cp:category>
  <cp:contentStatus>Τελικό</cp:contentStatus>
</cp:coreProperties>
</file>