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257" r:id="rId3"/>
    <p:sldId id="293" r:id="rId4"/>
    <p:sldId id="294" r:id="rId5"/>
    <p:sldId id="295" r:id="rId6"/>
    <p:sldId id="258" r:id="rId7"/>
    <p:sldId id="259" r:id="rId8"/>
    <p:sldId id="296" r:id="rId9"/>
    <p:sldId id="260" r:id="rId10"/>
    <p:sldId id="297" r:id="rId11"/>
    <p:sldId id="261" r:id="rId12"/>
    <p:sldId id="298" r:id="rId13"/>
    <p:sldId id="282" r:id="rId14"/>
    <p:sldId id="262" r:id="rId15"/>
    <p:sldId id="299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917-3D5D-4FCB-86C8-C29280A03437}" type="datetimeFigureOut">
              <a:rPr lang="el-GR" smtClean="0"/>
              <a:t>8/6/2015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FC49-A98E-4B9B-BAA6-9A4EFF6298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9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BF6-D267-4CC4-B90D-C8D5A4A51FA6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1C63-F66A-4BC0-8932-17BA42029811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DB4C-7DEB-4F24-8D52-EE8DBC51C1AF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1D8A-F4FE-40DE-9B76-28027E53A099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A5E3-72F9-4B9C-8282-4A798A90020C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EDD2-5BF3-4736-9496-6FC780E8B59E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56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AB45-5637-4815-AB21-1F3129E233A8}" type="datetime1">
              <a:rPr lang="el-GR" smtClean="0"/>
              <a:t>8/6/2015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6098-D791-4F14-9D17-5CFF01E03E19}" type="datetime1">
              <a:rPr lang="el-GR" smtClean="0"/>
              <a:t>8/6/2015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DBE-9174-45D9-8748-1A7F79EDAFE9}" type="datetime1">
              <a:rPr lang="el-GR" smtClean="0"/>
              <a:t>8/6/2015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3AB9-4C43-4B62-9643-3B21393813C6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9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FA79-776D-44B2-A9F4-FE2A449FFB48}" type="datetime1">
              <a:rPr lang="el-GR" smtClean="0"/>
              <a:t>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781D-CBDF-492F-9604-E13B03092DB6}" type="datetime1">
              <a:rPr lang="el-GR" smtClean="0"/>
              <a:t>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5.wmf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png"/><Relationship Id="rId4" Type="http://schemas.openxmlformats.org/officeDocument/2006/relationships/image" Target="../media/image9.wm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10" Type="http://schemas.openxmlformats.org/officeDocument/2006/relationships/image" Target="../media/image24.png"/><Relationship Id="rId4" Type="http://schemas.openxmlformats.org/officeDocument/2006/relationships/image" Target="../media/image5.w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794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ΣΤΑΤΙΚΗ Ι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0" y="2684512"/>
            <a:ext cx="9144000" cy="67248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Ενότητα 1</a:t>
            </a:r>
            <a:r>
              <a:rPr lang="el-GR" b="1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: Ο ΔΙΣΚΟΣ ΚΑΙ Η ΔΟΚΟΣ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3356992"/>
            <a:ext cx="8892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tx1"/>
                </a:solidFill>
              </a:rPr>
              <a:t>Διάλεξη: Διαγράμματα δοκού με τη μέθοδο της ομόλογης αμφιέρειστης.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144016" y="4437112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>
                <a:solidFill>
                  <a:schemeClr val="tx1"/>
                </a:solidFill>
              </a:rPr>
              <a:t>Καθηγητής Ε. Μυστακίδης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Τμήμα Πολιτικών Μηχανικών Π.Θ.</a:t>
            </a:r>
            <a:endParaRPr lang="el-GR" sz="2600" dirty="0">
              <a:solidFill>
                <a:schemeClr val="tx1"/>
              </a:solidFill>
            </a:endParaRPr>
          </a:p>
        </p:txBody>
      </p:sp>
      <p:pic>
        <p:nvPicPr>
          <p:cNvPr id="9" name="Picture 1" descr="Λογότυπο Πανεπιστήμιο Θεσσαλί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800"/>
            <a:ext cx="147216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2195737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ΠΑΝΕΠΙΣΤΗΜΙΟ ΘΕΣΣΑΛΙΑΣ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22533" name="Picture 2" descr="Λογότυπο ανοιχτά ακαδημαϊκά μαθήματ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53"/>
            <a:ext cx="2235695" cy="18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3" descr="Λογότυπο ΕΣΠΑ 2007-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97921" cy="1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Παρατηρήσεις πάνω στη μέθοδο</a:t>
            </a:r>
            <a:endParaRPr lang="el-GR" sz="2800" b="1" dirty="0"/>
          </a:p>
        </p:txBody>
      </p:sp>
      <p:sp>
        <p:nvSpPr>
          <p:cNvPr id="10" name="Right Arrow 1" descr="Σχήμα βέλος."/>
          <p:cNvSpPr/>
          <p:nvPr/>
        </p:nvSpPr>
        <p:spPr>
          <a:xfrm>
            <a:off x="179512" y="1484784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67544" y="1412776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Από την τελευταία σχέση φαίνεται πως αν υπολογιστεί η Μ</a:t>
            </a:r>
            <a:r>
              <a:rPr lang="el-GR" sz="2400" baseline="-25000" dirty="0" smtClean="0"/>
              <a:t>Α </a:t>
            </a:r>
            <a:r>
              <a:rPr lang="el-GR" sz="2400" dirty="0" smtClean="0"/>
              <a:t>και γνωρίζοντας</a:t>
            </a:r>
            <a:r>
              <a:rPr lang="el-GR" sz="2400" baseline="-25000" dirty="0" smtClean="0"/>
              <a:t> </a:t>
            </a:r>
            <a:r>
              <a:rPr lang="el-GR" sz="2400" dirty="0" smtClean="0"/>
              <a:t>το Μ</a:t>
            </a:r>
            <a:r>
              <a:rPr lang="el-GR" sz="2400" baseline="-25000" dirty="0" smtClean="0"/>
              <a:t>ο</a:t>
            </a:r>
            <a:r>
              <a:rPr lang="el-GR" sz="2400" dirty="0" smtClean="0"/>
              <a:t>, μπορεί να υπολογιστεί το διάγραμμα ροπών του υπό μελέτη τμήματος.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501008"/>
            <a:ext cx="8856984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ΓΕΝΙΚΟ ΣΥΜΠΕΡΑΣΜΑ: </a:t>
            </a:r>
            <a:r>
              <a:rPr lang="el-GR" sz="2400" dirty="0" smtClean="0"/>
              <a:t>Αν μπορούν να υπολογιστούν οι ροπές Μ</a:t>
            </a:r>
            <a:r>
              <a:rPr lang="el-GR" sz="2400" baseline="-25000" dirty="0" smtClean="0"/>
              <a:t>Α</a:t>
            </a:r>
            <a:r>
              <a:rPr lang="el-GR" sz="2400" dirty="0" smtClean="0"/>
              <a:t> και Μ</a:t>
            </a:r>
            <a:r>
              <a:rPr lang="el-GR" sz="2400" baseline="-25000" dirty="0" smtClean="0"/>
              <a:t>Β</a:t>
            </a:r>
            <a:r>
              <a:rPr lang="el-GR" sz="2400" dirty="0" smtClean="0"/>
              <a:t> ενός τμήματος, τότε αρκεί να είναι γνωστ</a:t>
            </a:r>
            <a:r>
              <a:rPr lang="el-GR" sz="2400" dirty="0"/>
              <a:t>ά</a:t>
            </a:r>
            <a:r>
              <a:rPr lang="el-GR" sz="2400" dirty="0" smtClean="0"/>
              <a:t> τα διαγράμματα </a:t>
            </a:r>
            <a:r>
              <a:rPr lang="en-US" sz="2400" dirty="0" smtClean="0"/>
              <a:t>Q</a:t>
            </a:r>
            <a:r>
              <a:rPr lang="el-GR" sz="2400" baseline="-25000" dirty="0" smtClean="0"/>
              <a:t>ο</a:t>
            </a:r>
            <a:r>
              <a:rPr lang="el-GR" sz="2400" dirty="0" smtClean="0"/>
              <a:t> και Μ</a:t>
            </a:r>
            <a:r>
              <a:rPr lang="el-GR" sz="2400" baseline="-25000" dirty="0" smtClean="0"/>
              <a:t>ο</a:t>
            </a:r>
            <a:r>
              <a:rPr lang="el-GR" sz="2400" dirty="0" smtClean="0"/>
              <a:t> της αντίστοιχης αμφιέρειστης δοκού, ώστε να υπολογιστεί οποιοδήποτε διάγραμμα, οποιουδήποτε φορέα.</a:t>
            </a:r>
            <a:endParaRPr lang="el-GR" sz="24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2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2630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Σχεδιασμός διαγραμμάτων του τμήματος ΑΒ (1)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662880" y="1052736"/>
            <a:ext cx="8229600" cy="53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Τι σημαίνει γεωμετρικά η σχέση: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/>
              <p:cNvSpPr txBox="1"/>
              <p:nvPr/>
            </p:nvSpPr>
            <p:spPr>
              <a:xfrm>
                <a:off x="5248082" y="1176717"/>
                <a:ext cx="3500382" cy="400110"/>
              </a:xfrm>
              <a:prstGeom prst="rect">
                <a:avLst/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l-GR" sz="2000" b="0" i="1" smtClean="0">
                          <a:latin typeface="Cambria Math"/>
                        </a:rPr>
                        <m:t>𝛥</m:t>
                      </m:r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1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82" y="1176717"/>
                <a:ext cx="350038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3"/>
          <p:cNvSpPr txBox="1">
            <a:spLocks/>
          </p:cNvSpPr>
          <p:nvPr/>
        </p:nvSpPr>
        <p:spPr>
          <a:xfrm>
            <a:off x="4572000" y="1772816"/>
            <a:ext cx="449999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dirty="0" smtClean="0"/>
              <a:t>Ζητούμενο είναι να σχεδιαστεί το διάγραμμα Μ στο τμήμα ΑΒ.</a:t>
            </a:r>
          </a:p>
          <a:p>
            <a:pPr marL="0" indent="0">
              <a:buFont typeface="Arial" pitchFamily="34" charset="0"/>
              <a:buNone/>
            </a:pP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Έστω ότι έχουν υπολογιστεί οι Μ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 και Μ</a:t>
            </a:r>
            <a:r>
              <a:rPr lang="el-GR" sz="2000" baseline="-25000" dirty="0" smtClean="0"/>
              <a:t>Β</a:t>
            </a:r>
            <a:r>
              <a:rPr lang="el-GR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Υπάρχει η ευθεία που ενώνει </a:t>
            </a:r>
            <a:r>
              <a:rPr lang="el-GR" sz="2000" dirty="0"/>
              <a:t>Μ</a:t>
            </a:r>
            <a:r>
              <a:rPr lang="el-GR" sz="2000" baseline="-25000" dirty="0"/>
              <a:t>Α</a:t>
            </a:r>
            <a:r>
              <a:rPr lang="el-GR" sz="2000" dirty="0"/>
              <a:t> και Μ</a:t>
            </a:r>
            <a:r>
              <a:rPr lang="el-GR" sz="2000" baseline="-25000" dirty="0"/>
              <a:t>Β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Η ευθεία αυτή ονομάζεται 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κλείουσα</a:t>
            </a:r>
            <a:r>
              <a:rPr lang="el-GR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Υπάρχει η ευθεία που καθορίζει το τμήμα Μ</a:t>
            </a:r>
            <a:r>
              <a:rPr lang="el-GR" sz="2000" baseline="-25000" dirty="0" smtClean="0"/>
              <a:t>Β</a:t>
            </a:r>
            <a:r>
              <a:rPr lang="el-GR" sz="2000" dirty="0" smtClean="0"/>
              <a:t>-Μ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Το Μ</a:t>
            </a:r>
            <a:r>
              <a:rPr lang="el-GR" sz="2000" baseline="-25000" dirty="0" smtClean="0"/>
              <a:t>Β</a:t>
            </a:r>
            <a:r>
              <a:rPr lang="el-GR" sz="2000" dirty="0" smtClean="0"/>
              <a:t>-Μ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/</a:t>
            </a:r>
            <a:r>
              <a:rPr lang="en-US" sz="2000" i="1" dirty="0" smtClean="0">
                <a:latin typeface="Times" panose="02020603060405020304" pitchFamily="18" charset="0"/>
              </a:rPr>
              <a:t>l</a:t>
            </a:r>
            <a:r>
              <a:rPr lang="en-US" sz="2000" dirty="0" smtClean="0"/>
              <a:t> </a:t>
            </a:r>
            <a:r>
              <a:rPr lang="el-GR" sz="2000" dirty="0" smtClean="0"/>
              <a:t>είναι η εφαπτομένη της γωνίας 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φ</a:t>
            </a:r>
            <a:r>
              <a:rPr lang="el-GR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Για κάθε θέση </a:t>
            </a:r>
            <a:r>
              <a:rPr lang="en-US" sz="2000" dirty="0" smtClean="0"/>
              <a:t>x </a:t>
            </a:r>
            <a:r>
              <a:rPr lang="el-GR" sz="2000" dirty="0" smtClean="0"/>
              <a:t>του τμήματος υπολογίζεται η τεταγμένη 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Q*x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Font typeface="Arial" pitchFamily="34" charset="0"/>
              <a:buNone/>
            </a:pPr>
            <a:endParaRPr lang="el-GR" sz="20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graphicFrame>
        <p:nvGraphicFramePr>
          <p:cNvPr id="13" name="Figure 1" descr="Εικόνα που περιγράφει τη διαδικασία σχεδίασης του διαγράμματος των ροπών στο τμήμα ΑΒ της δοκού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72308"/>
              </p:ext>
            </p:extLst>
          </p:nvPr>
        </p:nvGraphicFramePr>
        <p:xfrm>
          <a:off x="35496" y="1542678"/>
          <a:ext cx="4742902" cy="531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Picture (32-bit)" r:id="rId6" imgW="2209680" imgH="2476440" progId="MetafileCompanion32.Picture.1">
                  <p:embed/>
                </p:oleObj>
              </mc:Choice>
              <mc:Fallback>
                <p:oleObj name="Picture (32-bit)" r:id="rId6" imgW="2209680" imgH="24764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96" y="1542678"/>
                        <a:ext cx="4742902" cy="5315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0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Σχεδιασμός διαγραμμάτων του τμήματος ΑΒ </a:t>
            </a:r>
            <a:r>
              <a:rPr lang="el-GR" sz="2800" b="1" dirty="0" smtClean="0"/>
              <a:t>(2)</a:t>
            </a:r>
            <a:endParaRPr lang="el-GR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0" y="1052736"/>
            <a:ext cx="4499992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Σχεδιάζεται το διάγραμμα 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l-GR" sz="2000" b="1" baseline="-25000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x)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000" dirty="0" smtClean="0"/>
              <a:t>της ομόλογης αμφιέρειστης δοκού που φορτίζεται με κατανεμημένο ίδιο με εκείνο του τμήματος ΑΒ.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Σε κάθε θέση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000" dirty="0" smtClean="0"/>
              <a:t>της κλείουσας του τμήματος ΑΒ προστίθεται στην τεταγμένη</a:t>
            </a:r>
            <a:r>
              <a:rPr lang="en-US" sz="2000" dirty="0" smtClean="0"/>
              <a:t> 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US" sz="2000" b="1" baseline="-25000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q*x</a:t>
            </a:r>
            <a:r>
              <a:rPr lang="en-US" sz="2000" dirty="0" smtClean="0"/>
              <a:t>  </a:t>
            </a:r>
            <a:r>
              <a:rPr lang="el-GR" sz="2000" dirty="0" smtClean="0"/>
              <a:t>η τεταγμένη 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l-GR" sz="2000" b="1" baseline="-25000" dirty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x)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000" dirty="0" smtClean="0"/>
              <a:t>και έτσι προκύπτει το ζητούμενο διάγραμμα ροπών.</a:t>
            </a:r>
            <a:endParaRPr lang="el-G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Το διάγραμμα </a:t>
            </a:r>
            <a:r>
              <a:rPr lang="en-US" sz="2000" dirty="0" smtClean="0"/>
              <a:t>Q </a:t>
            </a:r>
            <a:r>
              <a:rPr lang="el-GR" sz="2000" dirty="0" smtClean="0"/>
              <a:t>του τμήματος ΑΒ προκύπτει αν στο διάγραμμα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l-GR" sz="2000" b="1" baseline="-25000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r>
              <a:rPr lang="el-GR" sz="2000" dirty="0" smtClean="0"/>
              <a:t> της ομόλογης αμφιέρειστης δοκού, προστεθεί η ποσότητα 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000" dirty="0" smtClean="0"/>
              <a:t>.</a:t>
            </a:r>
            <a:endParaRPr lang="el-G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l-GR" sz="20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graphicFrame>
        <p:nvGraphicFramePr>
          <p:cNvPr id="13" name="Figure 1" descr="Εικόνα που περιγράφει τη διαδικασία σχεδίασης του διαγράμματος των ροπών στο τμήμα ΑΒ της δοκού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72943"/>
              </p:ext>
            </p:extLst>
          </p:nvPr>
        </p:nvGraphicFramePr>
        <p:xfrm>
          <a:off x="35496" y="1052736"/>
          <a:ext cx="4742902" cy="531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Picture (32-bit)" r:id="rId3" imgW="2209680" imgH="2476440" progId="MetafileCompanion32.Picture.1">
                  <p:embed/>
                </p:oleObj>
              </mc:Choice>
              <mc:Fallback>
                <p:oleObj name="Picture (32-bit)" r:id="rId3" imgW="2209680" imgH="24764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1052736"/>
                        <a:ext cx="4742902" cy="5315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51920" y="5157192"/>
            <a:ext cx="529208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000" dirty="0" smtClean="0"/>
              <a:t>Αν σε κάποιο υπό μελέτη τμήμα δεν υπάρχει κατανεμημένο φορτίο αλλά μόνο συγκεντρωμένα, τότε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o</a:t>
            </a:r>
            <a:r>
              <a:rPr lang="en-US" sz="2000" dirty="0" smtClean="0"/>
              <a:t>(x)=0 </a:t>
            </a:r>
            <a:r>
              <a:rPr lang="el-GR" sz="2000" dirty="0" smtClean="0"/>
              <a:t>και άρα το ζητούμενο διάγραμμα </a:t>
            </a:r>
            <a:r>
              <a:rPr lang="en-US" sz="2000" dirty="0" smtClean="0"/>
              <a:t>Q</a:t>
            </a:r>
            <a:r>
              <a:rPr lang="el-GR" sz="2000" dirty="0" smtClean="0"/>
              <a:t> είναι ουσιαστικά το Δ</a:t>
            </a:r>
            <a:r>
              <a:rPr lang="en-US" sz="2000" dirty="0" smtClean="0"/>
              <a:t>Q.</a:t>
            </a:r>
            <a:endParaRPr lang="el-GR" sz="2000" dirty="0" smtClean="0"/>
          </a:p>
        </p:txBody>
      </p:sp>
      <p:sp>
        <p:nvSpPr>
          <p:cNvPr id="2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0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γνωστή μέθοδος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Έστω πρόβολος μήκους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που φορτίζεται με κατανεμημένο φορτίο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q.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Ζητούμενα είναι τα διαγράμματα Μ και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Q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του φορέα.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32040" y="2060848"/>
            <a:ext cx="396044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Αρχικά, το παράδειγμα θα λυθεί με τη γνωστή μέθοδο εύρεσης των διαγραμμάτων</a:t>
            </a:r>
            <a:r>
              <a:rPr lang="en-US" sz="2400" dirty="0" smtClean="0"/>
              <a:t>, </a:t>
            </a:r>
            <a:r>
              <a:rPr lang="el-GR" sz="2400" dirty="0" smtClean="0"/>
              <a:t>τη μέθοδο των εμβαδών και στη συνέχεια θα λυθεί με τη νέα μέθοδο που βασίζεται στην ομόλογη αμφιέρειστη δοκό, έτσι ώστε να γίνει και σύγκριση των αποτελεσμάτων.</a:t>
            </a:r>
          </a:p>
          <a:p>
            <a:pPr marL="0" indent="0">
              <a:buFont typeface="Arial" pitchFamily="34" charset="0"/>
              <a:buNone/>
            </a:pPr>
            <a:endParaRPr lang="el-GR" sz="2400" dirty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Το σχήμα περιγράφει τη γνωστή μέθοδο εύρεσης των Μ και </a:t>
            </a:r>
            <a:r>
              <a:rPr lang="en-US" sz="2400" dirty="0" smtClean="0"/>
              <a:t>Q.</a:t>
            </a: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endParaRPr lang="el-GR" sz="2400" dirty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graphicFrame>
        <p:nvGraphicFramePr>
          <p:cNvPr id="2" name="Figure 1" descr="Εικόνα που περιγράφει τη διαδικασία εύρεσης των διαγραμμάτων Μ και Q του προβόλου, στον οποίο ασκείται σταθερό κατανεμημένο φορτίο q, με τη μέθοδο των εμβαδώ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75178"/>
              </p:ext>
            </p:extLst>
          </p:nvPr>
        </p:nvGraphicFramePr>
        <p:xfrm>
          <a:off x="251520" y="2204864"/>
          <a:ext cx="4192120" cy="393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Picture (32-bit)" r:id="rId3" imgW="1695600" imgH="1590840" progId="MetafileCompanion32.Picture.1">
                  <p:embed/>
                </p:oleObj>
              </mc:Choice>
              <mc:Fallback>
                <p:oleObj name="Picture (32-bit)" r:id="rId3" imgW="1695600" imgH="15908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204864"/>
                        <a:ext cx="4192120" cy="393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7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νέα μέθοδος</a:t>
            </a:r>
            <a:endParaRPr lang="el-GR" sz="2800" b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707904" y="1196752"/>
            <a:ext cx="5472608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Υπολογίζονται Μ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 =-</a:t>
            </a:r>
            <a:r>
              <a:rPr lang="en-US" sz="2000" dirty="0" smtClean="0"/>
              <a:t>ql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/2</a:t>
            </a:r>
            <a:r>
              <a:rPr lang="el-GR" sz="2000" dirty="0" smtClean="0"/>
              <a:t> και Μ</a:t>
            </a:r>
            <a:r>
              <a:rPr lang="el-GR" sz="2000" baseline="-25000" dirty="0" smtClean="0"/>
              <a:t>Β</a:t>
            </a:r>
            <a:r>
              <a:rPr lang="en-US" sz="2000" baseline="-25000" dirty="0"/>
              <a:t> </a:t>
            </a:r>
            <a:r>
              <a:rPr lang="en-US" sz="2000" dirty="0" smtClean="0"/>
              <a:t>=0 </a:t>
            </a:r>
            <a:r>
              <a:rPr lang="el-GR" sz="2000" dirty="0" smtClean="0"/>
              <a:t>για τον πρόβολο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Σχεδιάζονται τα διαγράμματα Μ</a:t>
            </a:r>
            <a:r>
              <a:rPr lang="el-GR" sz="2000" baseline="-25000" dirty="0" smtClean="0"/>
              <a:t>ο</a:t>
            </a:r>
            <a:r>
              <a:rPr lang="el-GR" sz="2000" dirty="0" smtClean="0"/>
              <a:t> και </a:t>
            </a:r>
            <a:r>
              <a:rPr lang="en-US" sz="2000" dirty="0" smtClean="0"/>
              <a:t>Q</a:t>
            </a:r>
            <a:r>
              <a:rPr lang="el-GR" sz="2000" baseline="-25000" dirty="0"/>
              <a:t>ο</a:t>
            </a:r>
            <a:r>
              <a:rPr lang="el-GR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Για το σχεδιασμό του διαγράμματος Μ του προβόλου αρχικά σχεδιάζεται η κλείουσα. Από τη μέση της φέρνουμε το </a:t>
            </a:r>
            <a:r>
              <a:rPr lang="en-US" sz="2000" dirty="0" smtClean="0"/>
              <a:t>f </a:t>
            </a:r>
            <a:r>
              <a:rPr lang="el-GR" sz="2000" dirty="0" smtClean="0"/>
              <a:t>και το </a:t>
            </a:r>
            <a:r>
              <a:rPr lang="en-US" sz="2000" dirty="0" smtClean="0"/>
              <a:t>2f. </a:t>
            </a:r>
            <a:r>
              <a:rPr lang="el-GR" sz="2000" dirty="0" smtClean="0"/>
              <a:t>Το </a:t>
            </a:r>
            <a:r>
              <a:rPr lang="en-US" sz="2000" dirty="0" smtClean="0"/>
              <a:t>2f</a:t>
            </a:r>
            <a:r>
              <a:rPr lang="el-GR" sz="2000" dirty="0" smtClean="0"/>
              <a:t> τέμνει τον άξονα του προβόλου. Από το σημείο τομής φέρνουμε ευθείες στο Μ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 και στο Μ</a:t>
            </a:r>
            <a:r>
              <a:rPr lang="el-GR" sz="2000" baseline="-25000" dirty="0" smtClean="0"/>
              <a:t>Β</a:t>
            </a:r>
            <a:r>
              <a:rPr lang="el-GR" sz="2000" dirty="0" smtClean="0"/>
              <a:t>. Διαγράφουμε την παραβολή 2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βαθμού με εφαπτομένες τις δύο αυτές ευθείες.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Για το σχεδιασμό του διαγράμματος </a:t>
            </a:r>
            <a:r>
              <a:rPr lang="en-US" sz="2000" dirty="0" smtClean="0"/>
              <a:t>Q </a:t>
            </a:r>
            <a:r>
              <a:rPr lang="el-GR" sz="2000" dirty="0" smtClean="0"/>
              <a:t>του προβόλου υπολογίζεται </a:t>
            </a:r>
            <a:r>
              <a:rPr lang="en-US" sz="2000" dirty="0" smtClean="0"/>
              <a:t> </a:t>
            </a:r>
            <a:r>
              <a:rPr lang="el-GR" sz="2000" dirty="0" smtClean="0"/>
              <a:t>Δ</a:t>
            </a:r>
            <a:r>
              <a:rPr lang="en-US" sz="2000" dirty="0" smtClean="0"/>
              <a:t>Q</a:t>
            </a:r>
            <a:r>
              <a:rPr lang="en-US" sz="2000" dirty="0"/>
              <a:t>=</a:t>
            </a:r>
            <a:r>
              <a:rPr lang="el-GR" sz="2000" dirty="0" smtClean="0"/>
              <a:t>Μ</a:t>
            </a:r>
            <a:r>
              <a:rPr lang="el-GR" sz="2000" baseline="30000" dirty="0" smtClean="0"/>
              <a:t>δ</a:t>
            </a:r>
            <a:r>
              <a:rPr lang="el-GR" sz="2000" dirty="0" smtClean="0"/>
              <a:t>-Μ</a:t>
            </a:r>
            <a:r>
              <a:rPr lang="el-GR" sz="2000" baseline="30000" dirty="0" smtClean="0"/>
              <a:t>α</a:t>
            </a:r>
            <a:r>
              <a:rPr lang="el-GR" sz="2000" dirty="0" smtClean="0"/>
              <a:t>/</a:t>
            </a:r>
            <a:r>
              <a:rPr lang="en-US" sz="2000" dirty="0" smtClean="0"/>
              <a:t>l =</a:t>
            </a:r>
            <a:r>
              <a:rPr lang="en-US" sz="2000" dirty="0" err="1" smtClean="0"/>
              <a:t>ql</a:t>
            </a:r>
            <a:r>
              <a:rPr lang="en-US" sz="2000" dirty="0" smtClean="0"/>
              <a:t>/2. </a:t>
            </a:r>
            <a:r>
              <a:rPr lang="el-GR" sz="2000" dirty="0" smtClean="0"/>
              <a:t>Στη συνέχεια προστίθεται το Δ</a:t>
            </a:r>
            <a:r>
              <a:rPr lang="en-US" sz="2000" dirty="0" smtClean="0"/>
              <a:t>Q </a:t>
            </a:r>
            <a:r>
              <a:rPr lang="el-GR" sz="2000" dirty="0" smtClean="0"/>
              <a:t>στο διάγραμμα </a:t>
            </a:r>
            <a:r>
              <a:rPr lang="en-US" sz="2000" dirty="0" smtClean="0"/>
              <a:t>Q</a:t>
            </a:r>
            <a:r>
              <a:rPr lang="el-GR" sz="2000" dirty="0" smtClean="0"/>
              <a:t> </a:t>
            </a:r>
            <a:r>
              <a:rPr lang="en-US" sz="2000" baseline="-25000" dirty="0" smtClean="0"/>
              <a:t>o</a:t>
            </a:r>
            <a:r>
              <a:rPr lang="en-US" sz="2000" dirty="0" smtClean="0"/>
              <a:t> </a:t>
            </a:r>
            <a:r>
              <a:rPr lang="el-GR" sz="2000" dirty="0" smtClean="0"/>
              <a:t>της αμφιέρειστης και προκύπτει το ζητούμενο διάγραμμα.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Font typeface="Arial" pitchFamily="34" charset="0"/>
              <a:buNone/>
            </a:pPr>
            <a:endParaRPr lang="el-GR" sz="20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graphicFrame>
        <p:nvGraphicFramePr>
          <p:cNvPr id="9" name="Figure 1" descr="Εικόνα που περιγράφει τη διαδικασία εύρεσης των διαγραμμάτων Μ και Q του προβόλου, στον οποίο ασκείται σταθερό κατανεμημένο φορτίο q, με βάση τη νέα μέθοδ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42174"/>
              </p:ext>
            </p:extLst>
          </p:nvPr>
        </p:nvGraphicFramePr>
        <p:xfrm>
          <a:off x="12204" y="1124744"/>
          <a:ext cx="3726274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Picture (32-bit)" r:id="rId3" imgW="1609560" imgH="2457360" progId="MetafileCompanion32.Picture.1">
                  <p:embed/>
                </p:oleObj>
              </mc:Choice>
              <mc:Fallback>
                <p:oleObj name="Picture (32-bit)" r:id="rId3" imgW="1609560" imgH="24573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4" y="1124744"/>
                        <a:ext cx="3726274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1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2</a:t>
            </a:r>
            <a:r>
              <a:rPr lang="el-GR" sz="2800" b="1" baseline="30000" dirty="0" smtClean="0"/>
              <a:t>ο</a:t>
            </a:r>
            <a:endParaRPr lang="el-GR" sz="2800" b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635896" y="1268760"/>
            <a:ext cx="5472608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Υπολογίζονται Μ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 =-</a:t>
            </a:r>
            <a:r>
              <a:rPr lang="en-US" sz="2000" dirty="0" smtClean="0"/>
              <a:t>Pl</a:t>
            </a:r>
            <a:r>
              <a:rPr lang="el-GR" sz="2000" dirty="0" smtClean="0"/>
              <a:t>-</a:t>
            </a:r>
            <a:r>
              <a:rPr lang="en-US" sz="2000" dirty="0" smtClean="0"/>
              <a:t>ql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/2</a:t>
            </a:r>
            <a:r>
              <a:rPr lang="el-GR" sz="2000" dirty="0" smtClean="0"/>
              <a:t> και Μ</a:t>
            </a:r>
            <a:r>
              <a:rPr lang="el-GR" sz="2000" baseline="-25000" dirty="0" smtClean="0"/>
              <a:t>Β</a:t>
            </a:r>
            <a:r>
              <a:rPr lang="en-US" sz="2000" baseline="-25000" dirty="0"/>
              <a:t> </a:t>
            </a:r>
            <a:r>
              <a:rPr lang="en-US" sz="2000" dirty="0" smtClean="0"/>
              <a:t>=0 </a:t>
            </a:r>
            <a:r>
              <a:rPr lang="el-GR" sz="2000" dirty="0" smtClean="0"/>
              <a:t>για τον πρόβολο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Σχεδιάζονται τα διαγράμματα Μ</a:t>
            </a:r>
            <a:r>
              <a:rPr lang="el-GR" sz="2000" baseline="-25000" dirty="0" smtClean="0"/>
              <a:t>ο</a:t>
            </a:r>
            <a:r>
              <a:rPr lang="el-GR" sz="2000" dirty="0" smtClean="0"/>
              <a:t> και </a:t>
            </a:r>
            <a:r>
              <a:rPr lang="en-US" sz="2000" dirty="0" smtClean="0"/>
              <a:t>Q</a:t>
            </a:r>
            <a:r>
              <a:rPr lang="el-GR" sz="2000" baseline="-25000" dirty="0"/>
              <a:t>ο</a:t>
            </a:r>
            <a:r>
              <a:rPr lang="el-GR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Για το σχεδιασμό του διαγράμματος Μ του προβόλου αρχικά σχεδιάζεται η κλείουσα. Από τη μέση της φέρνουμε το </a:t>
            </a:r>
            <a:r>
              <a:rPr lang="en-US" sz="2000" dirty="0" smtClean="0"/>
              <a:t>f </a:t>
            </a:r>
            <a:r>
              <a:rPr lang="el-GR" sz="2000" dirty="0" smtClean="0"/>
              <a:t>και το </a:t>
            </a:r>
            <a:r>
              <a:rPr lang="en-US" sz="2000" dirty="0" smtClean="0"/>
              <a:t>2f. </a:t>
            </a:r>
            <a:r>
              <a:rPr lang="el-GR" sz="2000" dirty="0" smtClean="0"/>
              <a:t>Από το </a:t>
            </a:r>
            <a:r>
              <a:rPr lang="en-US" sz="2000" dirty="0" smtClean="0"/>
              <a:t>2f</a:t>
            </a:r>
            <a:r>
              <a:rPr lang="el-GR" sz="2000" dirty="0" smtClean="0"/>
              <a:t> φέρνουμε ευθείες στο Μ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 και στο Μ</a:t>
            </a:r>
            <a:r>
              <a:rPr lang="el-GR" sz="2000" baseline="-25000" dirty="0" smtClean="0"/>
              <a:t>Β</a:t>
            </a:r>
            <a:r>
              <a:rPr lang="el-GR" sz="2000" dirty="0" smtClean="0"/>
              <a:t>. Διαγράφουμε την παραβολή 2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βαθμού με εφαπτομένες τις δύο αυτές ευθείες.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Για το σχεδιασμό του διαγράμματος </a:t>
            </a:r>
            <a:r>
              <a:rPr lang="en-US" sz="2000" dirty="0" smtClean="0"/>
              <a:t>Q </a:t>
            </a:r>
            <a:r>
              <a:rPr lang="el-GR" sz="2000" dirty="0" smtClean="0"/>
              <a:t>του προβόλου υπολογίζεται </a:t>
            </a:r>
            <a:r>
              <a:rPr lang="en-US" sz="2000" dirty="0" smtClean="0"/>
              <a:t> </a:t>
            </a:r>
            <a:r>
              <a:rPr lang="el-GR" sz="2000" dirty="0" smtClean="0"/>
              <a:t>Δ</a:t>
            </a:r>
            <a:r>
              <a:rPr lang="en-US" sz="2000" dirty="0" smtClean="0"/>
              <a:t>Q</a:t>
            </a:r>
            <a:r>
              <a:rPr lang="en-US" sz="2000" dirty="0"/>
              <a:t>=</a:t>
            </a:r>
            <a:r>
              <a:rPr lang="el-GR" sz="2000" dirty="0" smtClean="0"/>
              <a:t>Μ</a:t>
            </a:r>
            <a:r>
              <a:rPr lang="el-GR" sz="2000" baseline="30000" dirty="0" smtClean="0"/>
              <a:t>δ</a:t>
            </a:r>
            <a:r>
              <a:rPr lang="el-GR" sz="2000" dirty="0" smtClean="0"/>
              <a:t>-Μ</a:t>
            </a:r>
            <a:r>
              <a:rPr lang="el-GR" sz="2000" baseline="30000" dirty="0" smtClean="0"/>
              <a:t>α</a:t>
            </a:r>
            <a:r>
              <a:rPr lang="el-GR" sz="2000" dirty="0" smtClean="0"/>
              <a:t>/</a:t>
            </a:r>
            <a:r>
              <a:rPr lang="en-US" sz="2000" dirty="0" smtClean="0"/>
              <a:t>l =</a:t>
            </a:r>
            <a:r>
              <a:rPr lang="en-US" sz="2000" dirty="0" err="1" smtClean="0"/>
              <a:t>P+ql</a:t>
            </a:r>
            <a:r>
              <a:rPr lang="en-US" sz="2000" dirty="0" smtClean="0"/>
              <a:t>/2. </a:t>
            </a:r>
            <a:r>
              <a:rPr lang="el-GR" sz="2000" dirty="0" smtClean="0"/>
              <a:t>Στη συνέχεια προστίθεται το Δ</a:t>
            </a:r>
            <a:r>
              <a:rPr lang="en-US" sz="2000" dirty="0" smtClean="0"/>
              <a:t>Q </a:t>
            </a:r>
            <a:r>
              <a:rPr lang="el-GR" sz="2000" dirty="0" smtClean="0"/>
              <a:t>στο διάγραμμα </a:t>
            </a:r>
            <a:r>
              <a:rPr lang="en-US" sz="2000" dirty="0" smtClean="0"/>
              <a:t>Q</a:t>
            </a:r>
            <a:r>
              <a:rPr lang="el-GR" sz="2000" dirty="0" smtClean="0"/>
              <a:t> </a:t>
            </a:r>
            <a:r>
              <a:rPr lang="en-US" sz="2000" baseline="-25000" dirty="0" smtClean="0"/>
              <a:t>o</a:t>
            </a:r>
            <a:r>
              <a:rPr lang="en-US" sz="2000" dirty="0" smtClean="0"/>
              <a:t> </a:t>
            </a:r>
            <a:r>
              <a:rPr lang="el-GR" sz="2000" dirty="0" smtClean="0"/>
              <a:t>της αμφιέρειστης και προκύπτει το ζητούμενο διάγραμμα.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Font typeface="Arial" pitchFamily="34" charset="0"/>
              <a:buNone/>
            </a:pPr>
            <a:endParaRPr lang="el-GR" sz="20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graphicFrame>
        <p:nvGraphicFramePr>
          <p:cNvPr id="4" name="Figure 1" descr="Εικόνα που περιγράφει τη διαδικασία εύρεσης των διαγραμμάτων Μ και Q του προβόλου, στον οποίο ασκείται σταθερό κατανεμημένο φορτίο q και συγκεντρωμένο φορτίο P στο ελεύθερο άκρο του, με βάση τη νέα μέθοδ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578459"/>
              </p:ext>
            </p:extLst>
          </p:nvPr>
        </p:nvGraphicFramePr>
        <p:xfrm>
          <a:off x="107504" y="1071368"/>
          <a:ext cx="3267824" cy="56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Picture (32-bit)" r:id="rId3" imgW="1438200" imgH="2495520" progId="MetafileCompanion32.Picture.1">
                  <p:embed/>
                </p:oleObj>
              </mc:Choice>
              <mc:Fallback>
                <p:oleObj name="Picture (32-bit)" r:id="rId3" imgW="1438200" imgH="24955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071368"/>
                        <a:ext cx="3267824" cy="56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41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Νέα μέθοδος εύρεσης διαγραμμάτων 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71364" y="1196752"/>
            <a:ext cx="8549108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dirty="0" smtClean="0"/>
              <a:t>Η νέα μέθοδος εύρεσης των διαγραμμάτων Μ και </a:t>
            </a:r>
            <a:r>
              <a:rPr lang="en-US" sz="2600" dirty="0" smtClean="0"/>
              <a:t>Q</a:t>
            </a:r>
            <a:r>
              <a:rPr lang="el-GR" sz="2600" dirty="0" smtClean="0"/>
              <a:t> βασίζεται σ’ αυτά της 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αμφιέρειστης δοκού (μέθοδος ομόλογης αμφιέρειστης)</a:t>
            </a:r>
            <a:r>
              <a:rPr lang="el-GR" sz="2600" dirty="0" smtClean="0"/>
              <a:t>.</a:t>
            </a:r>
          </a:p>
        </p:txBody>
      </p:sp>
      <p:graphicFrame>
        <p:nvGraphicFramePr>
          <p:cNvPr id="9" name="Figure 1" descr="Εικόνα αμφιέρειστης δοκού μήκους l στην οποία επιβάλλεται κατανεμημένο φορτίο που εξαρτάται σπό τη θέση του εκάστοτε σημείου της δοκού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006394"/>
              </p:ext>
            </p:extLst>
          </p:nvPr>
        </p:nvGraphicFramePr>
        <p:xfrm>
          <a:off x="683568" y="2204864"/>
          <a:ext cx="6494804" cy="27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Picture (32-bit)" r:id="rId3" imgW="4838760" imgH="2038320" progId="MetafileCompanion32.Picture.1">
                  <p:embed/>
                </p:oleObj>
              </mc:Choice>
              <mc:Fallback>
                <p:oleObj name="Picture (32-bit)" r:id="rId3" imgW="4838760" imgH="20383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204864"/>
                        <a:ext cx="6494804" cy="273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5085184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αμφιέρειστη δοκός με κατανεμημένο φορτίο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q(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ξ)</a:t>
            </a:r>
            <a:r>
              <a:rPr lang="el-GR" sz="2400" b="1" dirty="0" smtClean="0"/>
              <a:t>. </a:t>
            </a:r>
            <a:r>
              <a:rPr lang="el-GR" sz="2400" dirty="0" smtClean="0"/>
              <a:t>Το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ξ</a:t>
            </a:r>
            <a:r>
              <a:rPr lang="el-GR" sz="2400" dirty="0" smtClean="0"/>
              <a:t> καθορίζει τη θέση ενός σημείου του φορέα σε σχέση με την αριστερή στήριξη και το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ξ’ </a:t>
            </a:r>
            <a:r>
              <a:rPr lang="el-GR" sz="2400" dirty="0" smtClean="0"/>
              <a:t>αντίστοιχα σε σχέση με τη δεξιά στήριξη. Για οποιοδήποτε σημείο της δοκού</a:t>
            </a:r>
            <a:r>
              <a:rPr lang="el-GR" sz="2400" b="1" dirty="0" smtClean="0"/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 smtClean="0"/>
              <a:t> </a:t>
            </a:r>
            <a:r>
              <a:rPr lang="el-GR" sz="2400" dirty="0" smtClean="0"/>
              <a:t>θα ισχύει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ξ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ξ’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" panose="02020603060405020304" pitchFamily="18" charset="0"/>
              </a:rPr>
              <a:t>l</a:t>
            </a:r>
            <a:r>
              <a:rPr lang="en-US" sz="2400" dirty="0" smtClean="0"/>
              <a:t>. 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3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αντιδράσεων αμφιέρειστης δοκού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71364" y="1196752"/>
            <a:ext cx="8693124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ο δείκτης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«ο» </a:t>
            </a:r>
            <a:r>
              <a:rPr lang="el-GR" sz="2400" dirty="0" smtClean="0"/>
              <a:t>που εμφανίζεται παρακάτω γενικά θα χρησιμοποιείται ως αναφορά στην αμφιέρειστη δοκό. </a:t>
            </a:r>
            <a:endParaRPr lang="el-GR" sz="2400" u="sng" dirty="0" smtClean="0"/>
          </a:p>
        </p:txBody>
      </p:sp>
      <p:sp>
        <p:nvSpPr>
          <p:cNvPr id="7" name="Right Arrow 1" descr="Σχήμα βέλος."/>
          <p:cNvSpPr/>
          <p:nvPr/>
        </p:nvSpPr>
        <p:spPr>
          <a:xfrm>
            <a:off x="326646" y="2276872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2132856"/>
            <a:ext cx="75844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Αρχικά, πρέπει να υπολογιστούν οι αντιδράσεις Α</a:t>
            </a:r>
            <a:r>
              <a:rPr lang="el-GR" sz="2000" dirty="0" smtClean="0"/>
              <a:t>ο</a:t>
            </a:r>
            <a:r>
              <a:rPr lang="el-GR" sz="2400" dirty="0" smtClean="0"/>
              <a:t> και Β</a:t>
            </a:r>
            <a:r>
              <a:rPr lang="el-GR" sz="2000" dirty="0" smtClean="0"/>
              <a:t>ο</a:t>
            </a:r>
            <a:r>
              <a:rPr lang="el-GR" sz="2400" dirty="0" smtClean="0"/>
              <a:t>.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Object 1" descr="Εικόνα που δείχνει τη θετική φορά της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189954"/>
              </p:ext>
            </p:extLst>
          </p:nvPr>
        </p:nvGraphicFramePr>
        <p:xfrm>
          <a:off x="114715" y="2838963"/>
          <a:ext cx="4238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" name="Picture (32-bit)" r:id="rId3" imgW="847800" imgH="1343160" progId="MetafileCompanion32.Picture.1">
                  <p:embed/>
                </p:oleObj>
              </mc:Choice>
              <mc:Fallback>
                <p:oleObj name="Picture (32-bit)" r:id="rId3" imgW="847800" imgH="1343160" progId="MetafileCompanion32.Picture.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15" y="2838963"/>
                        <a:ext cx="4238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597949" y="2708920"/>
                <a:ext cx="7742119" cy="957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Β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</m:d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=0⇒</m:t>
                          </m:r>
                          <m:sSub>
                            <m:sSub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𝜊</m:t>
                              </m:r>
                            </m:sub>
                          </m:sSub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trlPr>
                                    <a:rPr lang="el-G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p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l-GR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</m:nary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49" y="2708920"/>
                <a:ext cx="7742119" cy="9575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" descr="Σχήμα περίγραμμα."/>
          <p:cNvSpPr/>
          <p:nvPr/>
        </p:nvSpPr>
        <p:spPr>
          <a:xfrm>
            <a:off x="5796136" y="2708920"/>
            <a:ext cx="254393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Object 2" descr="Εικόνα που δείχνει τη θετική φορά της ροπής προς τα αριστερ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560551"/>
              </p:ext>
            </p:extLst>
          </p:nvPr>
        </p:nvGraphicFramePr>
        <p:xfrm>
          <a:off x="167760" y="3933056"/>
          <a:ext cx="440681" cy="62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Picture (32-bit)" r:id="rId8" imgW="1276200" imgH="1609560" progId="MetafileCompanion32.Picture.1">
                  <p:embed/>
                </p:oleObj>
              </mc:Choice>
              <mc:Fallback>
                <p:oleObj name="Picture (32-bit)" r:id="rId8" imgW="1276200" imgH="16095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7760" y="3933056"/>
                        <a:ext cx="440681" cy="62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/>
              <p:cNvSpPr txBox="1"/>
              <p:nvPr/>
            </p:nvSpPr>
            <p:spPr>
              <a:xfrm>
                <a:off x="539552" y="3717032"/>
                <a:ext cx="6511462" cy="957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=0⇒</m:t>
                          </m:r>
                          <m:sSub>
                            <m:sSub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𝜊</m:t>
                              </m:r>
                            </m:sub>
                          </m:sSub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trlPr>
                                    <a:rPr lang="el-G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p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e>
                                  </m:d>
                                  <m:r>
                                    <a:rPr lang="el-GR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l-GR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</m:nary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17032"/>
                <a:ext cx="6511462" cy="9575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 descr="Σχήμα περίγραμμα."/>
          <p:cNvSpPr/>
          <p:nvPr/>
        </p:nvSpPr>
        <p:spPr>
          <a:xfrm>
            <a:off x="5112060" y="3717032"/>
            <a:ext cx="195604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179512" y="4725144"/>
            <a:ext cx="28448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Έλεγχος ισορροπίας: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8154" y="5157192"/>
                <a:ext cx="7876214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Β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l-G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l-G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l-GR" sz="2000" b="0" i="1" smtClean="0">
                                  <a:latin typeface="Cambria Math"/>
                                </a:rPr>
                                <m:t>𝜉</m:t>
                              </m:r>
                              <m:r>
                                <a:rPr lang="el-GR" sz="2000" b="0" i="1" smtClean="0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el-GR" sz="20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l-GR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𝑙</m:t>
                                  </m:r>
                                </m:sup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000" b="0" i="1" smtClean="0">
                                          <a:latin typeface="Cambria Math"/>
                                        </a:rPr>
                                        <m:t>𝜉</m:t>
                                      </m:r>
                                    </m:e>
                                  </m:d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𝜉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l-GR" sz="2000" b="0" i="1" smtClean="0">
                                  <a:latin typeface="Cambria Math"/>
                                </a:rPr>
                                <m:t>𝜉</m:t>
                              </m:r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r>
                        <a:rPr lang="en-US" sz="2000" dirty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l-GR" sz="2000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000" b="0" i="1" dirty="0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dirty="0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" y="5157192"/>
                <a:ext cx="7876214" cy="87357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 descr="Σχήμα περίγραμμα."/>
          <p:cNvSpPr/>
          <p:nvPr/>
        </p:nvSpPr>
        <p:spPr>
          <a:xfrm>
            <a:off x="6516216" y="5157192"/>
            <a:ext cx="122413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4427984" y="6093296"/>
            <a:ext cx="4113626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Συνισταμένη του κατανεμημένου φορτίου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 άρα υπάρχει ισορροπία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εντατικών μεγεθών αμφιέρειστης δοκού (1)</a:t>
            </a:r>
            <a:endParaRPr lang="el-GR" sz="2800" b="1" dirty="0"/>
          </a:p>
        </p:txBody>
      </p:sp>
      <p:sp>
        <p:nvSpPr>
          <p:cNvPr id="7" name="Right Arrow 1" descr="Σχήμα βέλος."/>
          <p:cNvSpPr/>
          <p:nvPr/>
        </p:nvSpPr>
        <p:spPr>
          <a:xfrm>
            <a:off x="326646" y="1340768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55576" y="1196752"/>
            <a:ext cx="4104456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τον υπολογισμό των εσωτερικών φορτίων πρέπει να γίνει τομή σε κάποιο σημείο του φορέα, έστω στο σημείο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να υπολογιστεί η ροπή που προκαλεί το κατανεμημένο φορτίο, θεωρούνται στοιχειώδεις λωρίδες που έχουν κάποια συνισταμένη και κάποιο μοχλοβραχίονα ως προς το σημείο που θεωρείται η ροπή.</a:t>
            </a: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Figure 1" descr="Εικόνα που δείχνει την τομή της δοκού στο σημείο x, κοντά στην αριστερή στήριξη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357412"/>
              </p:ext>
            </p:extLst>
          </p:nvPr>
        </p:nvGraphicFramePr>
        <p:xfrm>
          <a:off x="5292080" y="1556792"/>
          <a:ext cx="3272317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Picture (32-bit)" r:id="rId3" imgW="2790720" imgH="2886120" progId="MetafileCompanion32.Picture.1">
                  <p:embed/>
                </p:oleObj>
              </mc:Choice>
              <mc:Fallback>
                <p:oleObj name="Picture (32-bit)" r:id="rId3" imgW="2790720" imgH="28861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1556792"/>
                        <a:ext cx="3272317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4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Υπολογισμός εντατικών μεγεθών αμφιέρειστης δοκού </a:t>
            </a:r>
            <a:r>
              <a:rPr lang="el-GR" sz="2800" b="1" dirty="0" smtClean="0"/>
              <a:t>(2)</a:t>
            </a:r>
            <a:endParaRPr lang="el-GR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55576" y="1196752"/>
            <a:ext cx="648072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Με βάση τα προηγούμενα ισχύει: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/>
              <p:cNvSpPr txBox="1"/>
              <p:nvPr/>
            </p:nvSpPr>
            <p:spPr>
              <a:xfrm>
                <a:off x="539552" y="1844824"/>
                <a:ext cx="7900433" cy="841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=0⇒</m:t>
                          </m:r>
                          <m:sSub>
                            <m:sSub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44824"/>
                <a:ext cx="7900433" cy="841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" descr="Σχήμα περίγραμμα."/>
          <p:cNvSpPr/>
          <p:nvPr/>
        </p:nvSpPr>
        <p:spPr>
          <a:xfrm>
            <a:off x="5580112" y="1844824"/>
            <a:ext cx="275995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8" name="Object 1" descr="Εικόνα που δείχνει τη θετική φορά της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257331"/>
              </p:ext>
            </p:extLst>
          </p:nvPr>
        </p:nvGraphicFramePr>
        <p:xfrm>
          <a:off x="331714" y="3284984"/>
          <a:ext cx="4238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Picture (32-bit)" r:id="rId6" imgW="847800" imgH="1343160" progId="MetafileCompanion32.Picture.1">
                  <p:embed/>
                </p:oleObj>
              </mc:Choice>
              <mc:Fallback>
                <p:oleObj name="Picture (32-bit)" r:id="rId6" imgW="847800" imgH="134316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14" y="3284984"/>
                        <a:ext cx="4238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597949" y="3212976"/>
                <a:ext cx="6592125" cy="841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</m:d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𝜊</m:t>
                              </m:r>
                            </m:sub>
                          </m:sSub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)=0⇒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49" y="3212976"/>
                <a:ext cx="6592125" cy="8417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/>
              <p:cNvSpPr txBox="1"/>
              <p:nvPr/>
            </p:nvSpPr>
            <p:spPr>
              <a:xfrm>
                <a:off x="699873" y="4221088"/>
                <a:ext cx="4404796" cy="75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  <a:ea typeface="Cambria Math"/>
                            </a:rPr>
                            <m:t>Μ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𝜊</m:t>
                          </m:r>
                        </m:sub>
                      </m:sSub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</m:d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73" y="4221088"/>
                <a:ext cx="4404796" cy="7593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 descr="Σχήμα περίγραμμα."/>
          <p:cNvSpPr/>
          <p:nvPr/>
        </p:nvSpPr>
        <p:spPr>
          <a:xfrm>
            <a:off x="1043607" y="4149080"/>
            <a:ext cx="406106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4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Εφαρμογή της μεθόδου σε τυχαίο φορέα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Έστω τυχαίος φορέας (ισοστατικός ή υπερστατικός), που φορτίζεται με το ίδιο κατανεμημένο </a:t>
            </a:r>
            <a:r>
              <a:rPr lang="en-US" sz="2400" dirty="0" smtClean="0"/>
              <a:t>q</a:t>
            </a:r>
            <a:r>
              <a:rPr lang="el-GR" sz="2400" dirty="0" smtClean="0"/>
              <a:t>(ξ), αλλά και επιπλέον φορτία:</a:t>
            </a:r>
          </a:p>
        </p:txBody>
      </p:sp>
      <p:graphicFrame>
        <p:nvGraphicFramePr>
          <p:cNvPr id="5" name="Figure 1" descr="Εικόνα τυχαίου φορέα στον οποίο επιβάλλεται κατανεμημένο φορτίο q(ξ)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49569"/>
              </p:ext>
            </p:extLst>
          </p:nvPr>
        </p:nvGraphicFramePr>
        <p:xfrm>
          <a:off x="1187624" y="2370696"/>
          <a:ext cx="7205899" cy="19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Picture (32-bit)" r:id="rId3" imgW="5533920" imgH="1476360" progId="MetafileCompanion32.Picture.1">
                  <p:embed/>
                </p:oleObj>
              </mc:Choice>
              <mc:Fallback>
                <p:oleObj name="Picture (32-bit)" r:id="rId3" imgW="5533920" imgH="14763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370696"/>
                        <a:ext cx="7205899" cy="19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4509120"/>
            <a:ext cx="8208912" cy="2160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Στη συνέχεια, θα μελετηθεί το τμήμα ΑΒ που θα αποκοπεί από τον αρχικό τυχαίο φορέα, ώστε να βρεθεί η σχέση των διαγραμμάτων Μ,</a:t>
            </a:r>
            <a:r>
              <a:rPr lang="en-US" sz="2400" dirty="0" smtClean="0"/>
              <a:t> Q </a:t>
            </a:r>
            <a:r>
              <a:rPr lang="el-GR" sz="2400" dirty="0" smtClean="0"/>
              <a:t>του τμήματος με τα αντίστοιχα της αμφιέρειστης δοκού που φορτίζεται με το ίδιο φορτίο. Το πρόβλημα της αξονικής και το διάγραμμα Ν δεν αποτελεί ζητούμενο στην προκειμένη περίπτωση.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Μελέτη του τμήματος ΑΒ του αρχικού φορέα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Για να αποκοπεί το τμήμα ΑΒ από τον αρχικό φορέα και να αποκατασταθεί η ισορροπία, θα πρέπει να εφαρμοστούν στα άκρα Α και Β τα φορτία διατομής. Επίσης, θεωρείται και το ίδιο σύστημα αναφοράς ξ και ξ’ με την αμφιέρειστη:</a:t>
            </a:r>
            <a:endParaRPr lang="el-G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600" dirty="0"/>
          </a:p>
          <a:p>
            <a:pPr marL="0" indent="0">
              <a:spcBef>
                <a:spcPts val="0"/>
              </a:spcBef>
              <a:buNone/>
            </a:pPr>
            <a:endParaRPr lang="el-GR" sz="2600" dirty="0"/>
          </a:p>
        </p:txBody>
      </p:sp>
      <p:graphicFrame>
        <p:nvGraphicFramePr>
          <p:cNvPr id="2" name="Figure 1" descr="Εικόνα του τμήματος ΑΒ του τυχαίου φορέα που θα μελετηθεί ξεχωριστ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817708"/>
              </p:ext>
            </p:extLst>
          </p:nvPr>
        </p:nvGraphicFramePr>
        <p:xfrm>
          <a:off x="1475656" y="2204865"/>
          <a:ext cx="5112568" cy="172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Picture (32-bit)" r:id="rId3" imgW="5505480" imgH="1857240" progId="MetafileCompanion32.Picture.1">
                  <p:embed/>
                </p:oleObj>
              </mc:Choice>
              <mc:Fallback>
                <p:oleObj name="Picture (32-bit)" r:id="rId3" imgW="5505480" imgH="18572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2204865"/>
                        <a:ext cx="5112568" cy="1724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 descr="Εικόνα που δείχνει τη θετική φορά της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648351"/>
              </p:ext>
            </p:extLst>
          </p:nvPr>
        </p:nvGraphicFramePr>
        <p:xfrm>
          <a:off x="259706" y="4063099"/>
          <a:ext cx="4238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Picture (32-bit)" r:id="rId5" imgW="847800" imgH="1343160" progId="MetafileCompanion32.Picture.1">
                  <p:embed/>
                </p:oleObj>
              </mc:Choice>
              <mc:Fallback>
                <p:oleObj name="Picture (32-bit)" r:id="rId5" imgW="847800" imgH="134316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06" y="4063099"/>
                        <a:ext cx="4238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/>
              <p:cNvSpPr txBox="1"/>
              <p:nvPr/>
            </p:nvSpPr>
            <p:spPr>
              <a:xfrm>
                <a:off x="597949" y="3933056"/>
                <a:ext cx="6350841" cy="873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Β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</m:d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49" y="3933056"/>
                <a:ext cx="6350841" cy="8731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1" descr="Σχήμα αγκύλη."/>
          <p:cNvSpPr/>
          <p:nvPr/>
        </p:nvSpPr>
        <p:spPr>
          <a:xfrm rot="16200000">
            <a:off x="5162882" y="3852137"/>
            <a:ext cx="438417" cy="1908212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403648" y="4941168"/>
            <a:ext cx="7740352" cy="382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Αντικαθιστώντας τον όρο από την εξίσωση της αμφιέρειστης έχουμε: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"/>
              <p:cNvSpPr txBox="1"/>
              <p:nvPr/>
            </p:nvSpPr>
            <p:spPr>
              <a:xfrm>
                <a:off x="107504" y="5373216"/>
                <a:ext cx="6962419" cy="695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dirty="0">
                          <a:latin typeface="Cambria Math"/>
                        </a:rPr>
                        <m:t>∗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𝑙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=0⇒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r>
                        <a:rPr lang="en-US" sz="200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0" i="1" dirty="0" smtClean="0">
                          <a:latin typeface="Cambria Math"/>
                          <a:ea typeface="Cambria Math"/>
                        </a:rPr>
                        <m:t>𝛥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1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73216"/>
                <a:ext cx="6962419" cy="69506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" descr="Σχήμα περίγραμμα."/>
          <p:cNvSpPr/>
          <p:nvPr/>
        </p:nvSpPr>
        <p:spPr>
          <a:xfrm>
            <a:off x="3923928" y="5373216"/>
            <a:ext cx="2952854" cy="695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7069923" y="5502932"/>
            <a:ext cx="1129889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Εξ. (1) </a:t>
            </a:r>
            <a:endParaRPr lang="el-G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ight Arrow 1" descr="Σχήμα βέλος."/>
          <p:cNvSpPr/>
          <p:nvPr/>
        </p:nvSpPr>
        <p:spPr>
          <a:xfrm>
            <a:off x="452486" y="6184728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755576" y="6093296"/>
            <a:ext cx="828092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dirty="0" smtClean="0"/>
              <a:t>Η τελευταία σχέση δίνει τη δυνατότητα σύνδεσης των διαγραμμάτων Μ, </a:t>
            </a:r>
            <a:r>
              <a:rPr lang="en-US" sz="2000" dirty="0" smtClean="0"/>
              <a:t>Q </a:t>
            </a:r>
            <a:r>
              <a:rPr lang="el-GR" sz="2000" dirty="0" smtClean="0"/>
              <a:t>αυτού του τμήματος με εκείνα της αμφιέρειστης.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9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</a:t>
            </a:r>
            <a:r>
              <a:rPr lang="en-US" sz="2800" b="1" dirty="0" smtClean="0"/>
              <a:t>Q </a:t>
            </a:r>
            <a:r>
              <a:rPr lang="el-GR" sz="2800" b="1" dirty="0" smtClean="0"/>
              <a:t>του τμήματος ΑΒ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Για τον υπολογισμό των </a:t>
            </a:r>
            <a:r>
              <a:rPr lang="en-US" sz="2200" dirty="0" smtClean="0"/>
              <a:t>Q</a:t>
            </a:r>
            <a:r>
              <a:rPr lang="el-GR" sz="2200" dirty="0" smtClean="0"/>
              <a:t> θα πρέπει να γίνει τομή σε κάποια θέση, έστω στη θέση </a:t>
            </a:r>
            <a:r>
              <a:rPr lang="en-US" sz="2200" dirty="0" smtClean="0"/>
              <a:t>x</a:t>
            </a:r>
            <a:r>
              <a:rPr lang="el-GR" sz="2200" dirty="0" smtClean="0"/>
              <a:t>: </a:t>
            </a:r>
            <a:endParaRPr lang="el-GR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600" dirty="0"/>
          </a:p>
          <a:p>
            <a:pPr marL="0" indent="0">
              <a:spcBef>
                <a:spcPts val="0"/>
              </a:spcBef>
              <a:buNone/>
            </a:pPr>
            <a:endParaRPr lang="el-GR" sz="2600" dirty="0"/>
          </a:p>
        </p:txBody>
      </p:sp>
      <p:graphicFrame>
        <p:nvGraphicFramePr>
          <p:cNvPr id="4" name="Figure 1" descr="Εικόνα της τομής σε τυχαία θέση x του τμήματος ΑΒ της δοκού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894892"/>
              </p:ext>
            </p:extLst>
          </p:nvPr>
        </p:nvGraphicFramePr>
        <p:xfrm>
          <a:off x="1547664" y="1580178"/>
          <a:ext cx="2472199" cy="141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Picture (32-bit)" r:id="rId3" imgW="2523960" imgH="1076400" progId="MetafileCompanion32.Picture.1">
                  <p:embed/>
                </p:oleObj>
              </mc:Choice>
              <mc:Fallback>
                <p:oleObj name="Picture (32-bit)" r:id="rId3" imgW="2523960" imgH="10764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580178"/>
                        <a:ext cx="2472199" cy="1416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/>
              <p:cNvSpPr txBox="1"/>
              <p:nvPr/>
            </p:nvSpPr>
            <p:spPr>
              <a:xfrm>
                <a:off x="107504" y="3140968"/>
                <a:ext cx="8841331" cy="841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  <m:groupChr>
                            <m:groupChrPr>
                              <m:chr m:val="⇒"/>
                              <m:vertJc m:val="bot"/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  <m:brk m:alnAt="2"/>
                                </m:rPr>
                                <a:rPr lang="el-GR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Ε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  <m:r>
                                <a:rPr lang="el-GR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.  (1)</m:t>
                              </m:r>
                            </m:e>
                          </m:groupCh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40968"/>
                <a:ext cx="8841331" cy="8417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" descr="Σχήμα αγκύλη."/>
          <p:cNvSpPr/>
          <p:nvPr/>
        </p:nvSpPr>
        <p:spPr>
          <a:xfrm rot="16200000">
            <a:off x="7557149" y="3154642"/>
            <a:ext cx="438418" cy="1656186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1187624" y="4221088"/>
            <a:ext cx="7832448" cy="382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Αντικαθιστώντας τον όρο από την εξίσωση της αμφιέρειστης έχουμε: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4"/>
              <p:cNvSpPr txBox="1"/>
              <p:nvPr/>
            </p:nvSpPr>
            <p:spPr>
              <a:xfrm>
                <a:off x="556782" y="4757082"/>
                <a:ext cx="2682979" cy="400110"/>
              </a:xfrm>
              <a:prstGeom prst="rect">
                <a:avLst/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l-GR" sz="2000" b="0" i="1" smtClean="0">
                          <a:latin typeface="Cambria Math"/>
                        </a:rPr>
                        <m:t>𝛥</m:t>
                      </m:r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18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2" y="4757082"/>
                <a:ext cx="268297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4286"/>
                </a:stretch>
              </a:blipFill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" descr="Σχήμα βέλος."/>
          <p:cNvSpPr/>
          <p:nvPr/>
        </p:nvSpPr>
        <p:spPr>
          <a:xfrm>
            <a:off x="179512" y="5536656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82602" y="5445224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dirty="0" smtClean="0"/>
              <a:t>Η τελευταία σχέση δείχνει το συσχετισμό του διαγράμματος </a:t>
            </a:r>
            <a:r>
              <a:rPr lang="en-US" sz="2000" dirty="0" smtClean="0"/>
              <a:t>Q </a:t>
            </a:r>
            <a:r>
              <a:rPr lang="el-GR" sz="2000" dirty="0" smtClean="0"/>
              <a:t>του υπό μελέτη τμήματος, με το διάγραμμα </a:t>
            </a:r>
            <a:r>
              <a:rPr lang="en-US" sz="2000" dirty="0" smtClean="0"/>
              <a:t>Q</a:t>
            </a:r>
            <a:r>
              <a:rPr lang="el-GR" sz="2000" baseline="-25000" dirty="0" smtClean="0"/>
              <a:t>ο</a:t>
            </a:r>
            <a:r>
              <a:rPr lang="en-US" sz="2000" dirty="0" smtClean="0"/>
              <a:t> </a:t>
            </a:r>
            <a:r>
              <a:rPr lang="el-GR" sz="2000" dirty="0" smtClean="0"/>
              <a:t>που θα είχε μια αμφιέρειστη δοκός με τ</a:t>
            </a:r>
            <a:r>
              <a:rPr lang="el-GR" sz="2000" dirty="0"/>
              <a:t>ο</a:t>
            </a:r>
            <a:r>
              <a:rPr lang="el-GR" sz="2000" dirty="0" smtClean="0"/>
              <a:t> φορτίο του τμήματος αυτού.</a:t>
            </a:r>
          </a:p>
        </p:txBody>
      </p:sp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4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Μ του τμήματος ΑΒ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u="sng" dirty="0" smtClean="0">
                <a:solidFill>
                  <a:schemeClr val="accent5">
                    <a:lumMod val="75000"/>
                  </a:schemeClr>
                </a:solidFill>
              </a:rPr>
              <a:t>ΠΑΡΑΤΗΡΗΣΗ: </a:t>
            </a:r>
            <a:r>
              <a:rPr lang="el-GR" sz="2200" dirty="0" smtClean="0"/>
              <a:t>Για τον υπολογισμό του διαγράμματος </a:t>
            </a:r>
            <a:r>
              <a:rPr lang="en-US" sz="2200" dirty="0" smtClean="0"/>
              <a:t>Q, </a:t>
            </a:r>
            <a:r>
              <a:rPr lang="el-GR" sz="2200" dirty="0" smtClean="0"/>
              <a:t>ο υπολογισμός των </a:t>
            </a:r>
            <a:r>
              <a:rPr lang="en-US" sz="2200" dirty="0" smtClean="0"/>
              <a:t>Q</a:t>
            </a:r>
            <a:r>
              <a:rPr lang="en-US" sz="2200" baseline="-25000" dirty="0" smtClean="0"/>
              <a:t>A</a:t>
            </a:r>
            <a:r>
              <a:rPr lang="en-US" sz="2200" dirty="0" smtClean="0"/>
              <a:t> </a:t>
            </a:r>
            <a:r>
              <a:rPr lang="el-GR" sz="2200" dirty="0" smtClean="0"/>
              <a:t>και </a:t>
            </a:r>
            <a:r>
              <a:rPr lang="en-US" sz="2200" dirty="0" smtClean="0"/>
              <a:t>Q</a:t>
            </a:r>
            <a:r>
              <a:rPr lang="en-US" sz="2200" baseline="-25000" dirty="0" smtClean="0"/>
              <a:t>B</a:t>
            </a:r>
            <a:r>
              <a:rPr lang="en-US" sz="2200" dirty="0" smtClean="0"/>
              <a:t> </a:t>
            </a:r>
            <a:r>
              <a:rPr lang="el-GR" sz="2200" dirty="0" smtClean="0"/>
              <a:t>δεν απαιτείται. Σημασία έχει ο υπολογισμός των Μ</a:t>
            </a:r>
            <a:r>
              <a:rPr lang="el-GR" sz="2200" baseline="30000" dirty="0" smtClean="0"/>
              <a:t>α</a:t>
            </a:r>
            <a:r>
              <a:rPr lang="el-GR" sz="2200" dirty="0" smtClean="0"/>
              <a:t> και Μ</a:t>
            </a:r>
            <a:r>
              <a:rPr lang="el-GR" sz="2200" baseline="30000" dirty="0" smtClean="0"/>
              <a:t>δ</a:t>
            </a:r>
            <a:r>
              <a:rPr lang="el-GR" sz="2200" dirty="0" smtClean="0"/>
              <a:t>, έτσι ώστε να μπορεί να υπολογιστεί το Δ</a:t>
            </a:r>
            <a:r>
              <a:rPr lang="en-US" sz="2200" dirty="0" smtClean="0"/>
              <a:t>Q</a:t>
            </a:r>
            <a:r>
              <a:rPr lang="el-GR" sz="2200" dirty="0" smtClean="0"/>
              <a:t>. Τότε το πρόβλημα θα μπορεί να αναχθεί σε πρόβλημα αμφιέρειστης δοκού.</a:t>
            </a:r>
            <a:endParaRPr lang="el-GR" sz="22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10" name="Right Arrow 1" descr="Σχήμα βέλος."/>
          <p:cNvSpPr/>
          <p:nvPr/>
        </p:nvSpPr>
        <p:spPr>
          <a:xfrm>
            <a:off x="179512" y="2852936"/>
            <a:ext cx="281795" cy="2686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780928"/>
            <a:ext cx="87849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l-GR" sz="2400" dirty="0" smtClean="0"/>
              <a:t>Συνέχεια επίλυσης για τον υπολογισμό των ροπών:</a:t>
            </a:r>
            <a:endParaRPr lang="el-GR" sz="2400" dirty="0"/>
          </a:p>
        </p:txBody>
      </p:sp>
      <p:graphicFrame>
        <p:nvGraphicFramePr>
          <p:cNvPr id="11" name="Object 1" descr="Εικόνα που δείχνει τη θετική φορά της ροπής προς τα δεξιά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49733"/>
              </p:ext>
            </p:extLst>
          </p:nvPr>
        </p:nvGraphicFramePr>
        <p:xfrm>
          <a:off x="251520" y="3212976"/>
          <a:ext cx="4238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Picture (32-bit)" r:id="rId3" imgW="847800" imgH="1343160" progId="MetafileCompanion32.Picture.1">
                  <p:embed/>
                </p:oleObj>
              </mc:Choice>
              <mc:Fallback>
                <p:oleObj name="Picture (32-bit)" r:id="rId3" imgW="847800" imgH="1343160" progId="MetafileCompanion32.Pictur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12976"/>
                        <a:ext cx="4238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/>
              <p:cNvSpPr txBox="1"/>
              <p:nvPr/>
            </p:nvSpPr>
            <p:spPr>
              <a:xfrm>
                <a:off x="597949" y="3140968"/>
                <a:ext cx="7287444" cy="841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</m:e>
                      </m:nary>
                      <m:r>
                        <a:rPr lang="el-GR" sz="2000" b="0" i="1" smtClean="0">
                          <a:latin typeface="Cambria Math"/>
                        </a:rPr>
                        <m:t>=0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)−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</m:d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  <m:groupChr>
                            <m:groupChrPr>
                              <m:chr m:val="⇒"/>
                              <m:vertJc m:val="bot"/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  <m:brk m:alnAt="2"/>
                                </m:rPr>
                                <a:rPr lang="el-GR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Ε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  <m:r>
                                <a:rPr lang="el-GR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.  (1)</m:t>
                              </m:r>
                            </m:e>
                          </m:groupCh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2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49" y="3140968"/>
                <a:ext cx="7287444" cy="8417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/>
              <p:cNvSpPr txBox="1"/>
              <p:nvPr/>
            </p:nvSpPr>
            <p:spPr>
              <a:xfrm>
                <a:off x="683568" y="3861048"/>
                <a:ext cx="6140592" cy="75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𝑀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Q</m:t>
                      </m:r>
                      <m:r>
                        <a:rPr lang="en-US" sz="2000" b="0" i="0" smtClean="0">
                          <a:latin typeface="Cambria Math"/>
                        </a:rPr>
                        <m:t>)</m:t>
                      </m:r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</m:d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⟹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1048"/>
                <a:ext cx="6140592" cy="7593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/>
              <p:cNvSpPr txBox="1"/>
              <p:nvPr/>
            </p:nvSpPr>
            <p:spPr>
              <a:xfrm>
                <a:off x="683568" y="4541833"/>
                <a:ext cx="6279796" cy="75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Q</m:t>
                      </m:r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ξ</m:t>
                              </m:r>
                            </m:e>
                          </m:d>
                          <m:d>
                            <m:dPr>
                              <m:ctrl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⟹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41833"/>
                <a:ext cx="6279796" cy="7593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" descr="Σχήμα αγκύλη."/>
          <p:cNvSpPr/>
          <p:nvPr/>
        </p:nvSpPr>
        <p:spPr>
          <a:xfrm rot="16200000">
            <a:off x="4820843" y="3897051"/>
            <a:ext cx="438417" cy="2808312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899592" y="5517232"/>
            <a:ext cx="8136904" cy="382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Αντικαθιστώντας τ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υς όρους από την εξίσωση της αμφιέρειστης έχουμε: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"/>
              <p:cNvSpPr txBox="1"/>
              <p:nvPr/>
            </p:nvSpPr>
            <p:spPr>
              <a:xfrm>
                <a:off x="755576" y="6093296"/>
                <a:ext cx="3886128" cy="400110"/>
              </a:xfrm>
              <a:prstGeom prst="rect">
                <a:avLst/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l-GR" sz="2000" b="0" i="1" smtClean="0">
                          <a:latin typeface="Cambria Math"/>
                        </a:rPr>
                        <m:t>𝛥</m:t>
                      </m:r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1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6093296"/>
                <a:ext cx="3886128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1594"/>
                </a:stretch>
              </a:blipFill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5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7682</TotalTime>
  <Words>1756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Picture (32-bit)</vt:lpstr>
      <vt:lpstr>ΣΤΑΤΙΚΗ Ι</vt:lpstr>
      <vt:lpstr>Νέα μέθοδος εύρεσης διαγραμμάτων </vt:lpstr>
      <vt:lpstr>Υπολογισμός αντιδράσεων αμφιέρειστης δοκού</vt:lpstr>
      <vt:lpstr>Υπολογισμός εντατικών μεγεθών αμφιέρειστης δοκού (1)</vt:lpstr>
      <vt:lpstr>Υπολογισμός εντατικών μεγεθών αμφιέρειστης δοκού (2)</vt:lpstr>
      <vt:lpstr>Εφαρμογή της μεθόδου σε τυχαίο φορέα</vt:lpstr>
      <vt:lpstr>Μελέτη του τμήματος ΑΒ του αρχικού φορέα</vt:lpstr>
      <vt:lpstr>Υπολογισμός Q του τμήματος ΑΒ</vt:lpstr>
      <vt:lpstr>Υπολογισμός Μ του τμήματος ΑΒ</vt:lpstr>
      <vt:lpstr>Παρατηρήσεις πάνω στη μέθοδο</vt:lpstr>
      <vt:lpstr>Σχεδιασμός διαγραμμάτων του τμήματος ΑΒ (1)</vt:lpstr>
      <vt:lpstr>Σχεδιασμός διαγραμμάτων του τμήματος ΑΒ (2)</vt:lpstr>
      <vt:lpstr>Παράδειγμα 1ο – γνωστή μέθοδος</vt:lpstr>
      <vt:lpstr>Παράδειγμα 1ο – νέα μέθοδος</vt:lpstr>
      <vt:lpstr>Παράδειγμα 2ο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Georgiadi-Stefanidi</dc:creator>
  <cp:lastModifiedBy>kelly</cp:lastModifiedBy>
  <cp:revision>182</cp:revision>
  <dcterms:created xsi:type="dcterms:W3CDTF">2013-03-08T16:01:01Z</dcterms:created>
  <dcterms:modified xsi:type="dcterms:W3CDTF">2015-06-08T08:23:00Z</dcterms:modified>
</cp:coreProperties>
</file>