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33.xml" ContentType="application/vnd.openxmlformats-officedocument.presentationml.notesSlide+xml"/>
  <Override PartName="/ppt/tags/tag106.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89" r:id="rId15"/>
    <p:sldId id="290" r:id="rId16"/>
    <p:sldId id="291" r:id="rId17"/>
    <p:sldId id="292" r:id="rId18"/>
    <p:sldId id="293" r:id="rId19"/>
    <p:sldId id="294" r:id="rId20"/>
    <p:sldId id="295" r:id="rId21"/>
    <p:sldId id="296" r:id="rId22"/>
    <p:sldId id="297" r:id="rId23"/>
    <p:sldId id="298"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280" r:id="rId37"/>
  </p:sldIdLst>
  <p:sldSz cx="9144000" cy="6858000" type="screen4x3"/>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1"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48" y="6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15/10/2013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38.xml"/><Relationship Id="rId7"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4.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notesSlide" Target="../notesSlides/notesSlide19.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2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23.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notesSlide" Target="../notesSlides/notesSlide2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s>
</file>

<file path=ppt/slides/_rels/slide2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8.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2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2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31.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3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3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6.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0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notesSlide" Target="../notesSlides/notesSlide9.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1</a:t>
            </a:r>
            <a:r>
              <a:rPr lang="en-US" sz="2800" b="1" dirty="0" smtClean="0"/>
              <a:t>1</a:t>
            </a:r>
            <a:r>
              <a:rPr lang="el-GR" sz="2800" b="1" dirty="0" smtClean="0"/>
              <a:t>:</a:t>
            </a:r>
            <a:r>
              <a:rPr lang="en-US" sz="2800" b="1" dirty="0" smtClean="0"/>
              <a:t> </a:t>
            </a:r>
            <a:r>
              <a:rPr lang="el-GR" altLang="el-GR" sz="2800" b="1" dirty="0"/>
              <a:t>Υπερφόρτωση Μεθόδων </a:t>
            </a:r>
            <a:r>
              <a:rPr lang="el-GR" altLang="el-GR" sz="2800" b="1" dirty="0" smtClean="0"/>
              <a:t>και</a:t>
            </a:r>
            <a:r>
              <a:rPr lang="en-US" altLang="el-GR" sz="2800" b="1" dirty="0" smtClean="0"/>
              <a:t> </a:t>
            </a:r>
            <a:endParaRPr lang="el-GR" altLang="el-GR" sz="2800" b="1" dirty="0"/>
          </a:p>
          <a:p>
            <a:r>
              <a:rPr lang="el-GR" altLang="el-GR" sz="2800" b="1" dirty="0"/>
              <a:t>Πέρασμα Ορισμάτων</a:t>
            </a:r>
            <a:endParaRPr lang="en-US" altLang="el-GR" sz="2800" b="1" dirty="0"/>
          </a:p>
          <a:p>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57200" y="-99392"/>
            <a:ext cx="8229600" cy="1143000"/>
          </a:xfrm>
        </p:spPr>
        <p:txBody>
          <a:bodyPr>
            <a:normAutofit fontScale="90000"/>
          </a:bodyPr>
          <a:lstStyle/>
          <a:p>
            <a:r>
              <a:rPr lang="el-GR" altLang="el-GR" u="sng" dirty="0" smtClean="0">
                <a:solidFill>
                  <a:schemeClr val="tx2"/>
                </a:solidFill>
                <a:latin typeface="+mn-lt"/>
              </a:rPr>
              <a:t>Ο διπλός ρόλος των τάξεων στη </a:t>
            </a:r>
            <a:r>
              <a:rPr lang="en-US" altLang="el-GR" u="sng" dirty="0" smtClean="0">
                <a:solidFill>
                  <a:schemeClr val="tx2"/>
                </a:solidFill>
                <a:latin typeface="+mn-lt"/>
              </a:rPr>
              <a:t>C#</a:t>
            </a:r>
            <a:endParaRPr lang="en-US" altLang="el-GR" u="sng" dirty="0">
              <a:solidFill>
                <a:schemeClr val="tx2"/>
              </a:solidFill>
              <a:latin typeface="+mn-lt"/>
            </a:endParaRPr>
          </a:p>
        </p:txBody>
      </p:sp>
      <p:sp>
        <p:nvSpPr>
          <p:cNvPr id="55" name="Rectangle 5" descr="Στατικά δεδομένα &amp; μέθοδοι: &#10;Για να κάνουμε μια μέθοδο static, τοποθετούμε τη λέξη static (modifier) στον ορισμό της μεθόδου,&#10;Για να καλέσουμε μια μέθοδο της τάξης τύπου static: &#10;Class Name τελεία Method Name(…);,&#10;Το αποτέλεσμα του καλέσματος μιας τέτοιας μεθόδου εξαρτάται εξ’ ολοκλήρου από τις πραγματικές παραμέτρους (actual parameters) της μεθόδου και τις μεταβλητές τύπου static της τάξης.&#10;Τάξεις ως πρότυπα δημιουργίας αντικειμένων:&#10;Δημιουργία ενός αντικειμένου&#10;     Class Name, object Name ίσο με new Class Name(…);,&#10;Για να καλέσουμε μια μέθοδο ενός αντικειμένου:&#10;object Name τελεία Method Name(…);.&#10;"/>
          <p:cNvSpPr>
            <a:spLocks noChangeArrowheads="1"/>
          </p:cNvSpPr>
          <p:nvPr/>
        </p:nvSpPr>
        <p:spPr bwMode="auto">
          <a:xfrm>
            <a:off x="611560" y="980728"/>
            <a:ext cx="8075240" cy="5184576"/>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1"/>
              </a:buClr>
              <a:buSzPct val="85000"/>
              <a:buFont typeface="ZapfDingbats" pitchFamily="82" charset="2"/>
              <a:buChar char="r"/>
              <a:defRPr/>
            </a:pPr>
            <a:r>
              <a:rPr lang="el-GR" sz="2400" dirty="0"/>
              <a:t>Στατικά δεδομένα &amp; μέθοδοι</a:t>
            </a:r>
            <a:r>
              <a:rPr lang="en-US" sz="2400" dirty="0"/>
              <a:t>: </a:t>
            </a:r>
          </a:p>
          <a:p>
            <a:pPr marL="1257300" lvl="2" indent="-342900" algn="l" eaLnBrk="1" hangingPunct="1">
              <a:spcBef>
                <a:spcPct val="20000"/>
              </a:spcBef>
              <a:buClr>
                <a:schemeClr val="tx1"/>
              </a:buClr>
              <a:buFont typeface="Wingdings" panose="05000000000000000000" pitchFamily="2" charset="2"/>
              <a:buChar char="§"/>
              <a:defRPr/>
            </a:pPr>
            <a:r>
              <a:rPr lang="el-GR" sz="2400" dirty="0"/>
              <a:t>Για να κάνουμε μια μέθοδο </a:t>
            </a:r>
            <a:r>
              <a:rPr lang="en-US" sz="2400" dirty="0"/>
              <a:t>static, </a:t>
            </a:r>
            <a:r>
              <a:rPr lang="el-GR" sz="2400" dirty="0"/>
              <a:t>τοποθετούμε τη λέξη </a:t>
            </a:r>
            <a:r>
              <a:rPr lang="en-US" sz="2400" dirty="0">
                <a:solidFill>
                  <a:schemeClr val="accent4">
                    <a:lumMod val="75000"/>
                  </a:schemeClr>
                </a:solidFill>
              </a:rPr>
              <a:t>static </a:t>
            </a:r>
            <a:r>
              <a:rPr lang="el-GR" sz="2400" dirty="0"/>
              <a:t>(</a:t>
            </a:r>
            <a:r>
              <a:rPr lang="en-US" sz="2400" dirty="0"/>
              <a:t>modifier</a:t>
            </a:r>
            <a:r>
              <a:rPr lang="el-GR" sz="2400" dirty="0"/>
              <a:t>)</a:t>
            </a:r>
            <a:r>
              <a:rPr lang="en-US" sz="2400" dirty="0"/>
              <a:t> </a:t>
            </a:r>
            <a:r>
              <a:rPr lang="el-GR" sz="2400" dirty="0"/>
              <a:t>στον ορισμό της </a:t>
            </a:r>
            <a:r>
              <a:rPr lang="el-GR" sz="2400" dirty="0" smtClean="0"/>
              <a:t>μεθόδου,</a:t>
            </a:r>
            <a:endParaRPr lang="el-GR" sz="2400" dirty="0"/>
          </a:p>
          <a:p>
            <a:pPr marL="1257300" lvl="2" indent="-342900" algn="l" eaLnBrk="1" hangingPunct="1">
              <a:spcBef>
                <a:spcPct val="20000"/>
              </a:spcBef>
              <a:buClr>
                <a:schemeClr val="tx1"/>
              </a:buClr>
              <a:buFont typeface="Wingdings" panose="05000000000000000000" pitchFamily="2" charset="2"/>
              <a:buChar char="§"/>
              <a:defRPr/>
            </a:pPr>
            <a:r>
              <a:rPr lang="el-GR" sz="2400" dirty="0"/>
              <a:t>Για να καλέσουμε μια μέθοδο της τάξης τύπου </a:t>
            </a:r>
            <a:r>
              <a:rPr lang="en-US" sz="2400" dirty="0">
                <a:solidFill>
                  <a:schemeClr val="accent4">
                    <a:lumMod val="75000"/>
                  </a:schemeClr>
                </a:solidFill>
              </a:rPr>
              <a:t>static</a:t>
            </a:r>
            <a:r>
              <a:rPr lang="en-US" sz="2400" dirty="0"/>
              <a:t>: </a:t>
            </a:r>
            <a:br>
              <a:rPr lang="en-US" sz="2400" dirty="0"/>
            </a:br>
            <a:r>
              <a:rPr lang="en-US" sz="2400" dirty="0" err="1">
                <a:solidFill>
                  <a:schemeClr val="accent1">
                    <a:lumMod val="60000"/>
                    <a:lumOff val="40000"/>
                  </a:schemeClr>
                </a:solidFill>
              </a:rPr>
              <a:t>ClassName</a:t>
            </a:r>
            <a:r>
              <a:rPr lang="en-US" sz="2400" dirty="0" err="1"/>
              <a:t>.MethodName</a:t>
            </a:r>
            <a:r>
              <a:rPr lang="en-US" sz="2400" dirty="0" smtClean="0"/>
              <a:t>(…);</a:t>
            </a:r>
            <a:r>
              <a:rPr lang="el-GR" sz="2400" dirty="0" smtClean="0"/>
              <a:t>,</a:t>
            </a:r>
            <a:endParaRPr lang="en-US" sz="2400" dirty="0"/>
          </a:p>
          <a:p>
            <a:pPr marL="1257300" lvl="2" indent="-342900" algn="l" eaLnBrk="1" hangingPunct="1">
              <a:lnSpc>
                <a:spcPct val="80000"/>
              </a:lnSpc>
              <a:spcBef>
                <a:spcPct val="20000"/>
              </a:spcBef>
              <a:buClr>
                <a:schemeClr val="tx1"/>
              </a:buClr>
              <a:buFont typeface="Wingdings" panose="05000000000000000000" pitchFamily="2" charset="2"/>
              <a:buChar char="§"/>
              <a:defRPr/>
            </a:pPr>
            <a:r>
              <a:rPr lang="el-GR" sz="2400" dirty="0"/>
              <a:t>Το αποτέλεσμα του καλέσματος μιας τέτοιας μεθόδου εξαρτάται εξ’ ολοκλήρου από τις πραγματικές παραμέτρους (</a:t>
            </a:r>
            <a:r>
              <a:rPr lang="en-US" sz="2400" dirty="0"/>
              <a:t>actual parameters</a:t>
            </a:r>
            <a:r>
              <a:rPr lang="el-GR" sz="2400" dirty="0"/>
              <a:t>) της μεθόδου και τις μεταβλητές τύπου </a:t>
            </a:r>
            <a:r>
              <a:rPr lang="en-US" sz="2400" dirty="0">
                <a:solidFill>
                  <a:schemeClr val="accent4">
                    <a:lumMod val="75000"/>
                  </a:schemeClr>
                </a:solidFill>
              </a:rPr>
              <a:t>static</a:t>
            </a:r>
            <a:r>
              <a:rPr lang="en-US" sz="2400" dirty="0">
                <a:solidFill>
                  <a:schemeClr val="accent2"/>
                </a:solidFill>
              </a:rPr>
              <a:t> </a:t>
            </a:r>
            <a:r>
              <a:rPr lang="el-GR" sz="2400" dirty="0"/>
              <a:t>της </a:t>
            </a:r>
            <a:r>
              <a:rPr lang="el-GR" sz="2400" dirty="0" smtClean="0"/>
              <a:t>τάξης.</a:t>
            </a:r>
            <a:endParaRPr lang="en-US" sz="2400" dirty="0"/>
          </a:p>
          <a:p>
            <a:pPr marL="342900" indent="-342900" algn="l" eaLnBrk="1" hangingPunct="1">
              <a:lnSpc>
                <a:spcPct val="90000"/>
              </a:lnSpc>
              <a:spcBef>
                <a:spcPct val="20000"/>
              </a:spcBef>
              <a:buClr>
                <a:schemeClr val="tx1"/>
              </a:buClr>
              <a:buSzPct val="85000"/>
              <a:buFont typeface="ZapfDingbats" pitchFamily="82" charset="2"/>
              <a:buChar char="r"/>
              <a:defRPr/>
            </a:pPr>
            <a:r>
              <a:rPr lang="el-GR" sz="2400" dirty="0"/>
              <a:t>Τάξεις ως πρότυπα δημιουργίας αντικειμένων</a:t>
            </a:r>
            <a:r>
              <a:rPr lang="en-US" sz="2400" dirty="0"/>
              <a:t>:</a:t>
            </a:r>
          </a:p>
          <a:p>
            <a:pPr marL="1257300" lvl="2" indent="-342900" algn="l" eaLnBrk="1" hangingPunct="1">
              <a:lnSpc>
                <a:spcPct val="90000"/>
              </a:lnSpc>
              <a:spcBef>
                <a:spcPct val="20000"/>
              </a:spcBef>
              <a:buClr>
                <a:schemeClr val="tx1"/>
              </a:buClr>
              <a:buFont typeface="Wingdings" panose="05000000000000000000" pitchFamily="2" charset="2"/>
              <a:buChar char="§"/>
              <a:defRPr/>
            </a:pPr>
            <a:r>
              <a:rPr lang="el-GR" sz="2400" dirty="0"/>
              <a:t>Δημιουργία ενός αντικειμένου</a:t>
            </a:r>
          </a:p>
          <a:p>
            <a:pPr lvl="2" algn="l" eaLnBrk="1" hangingPunct="1">
              <a:lnSpc>
                <a:spcPct val="90000"/>
              </a:lnSpc>
              <a:spcBef>
                <a:spcPct val="20000"/>
              </a:spcBef>
              <a:buClr>
                <a:schemeClr val="tx1"/>
              </a:buClr>
              <a:defRPr/>
            </a:pPr>
            <a:r>
              <a:rPr lang="el-GR" sz="2400" dirty="0" smtClean="0">
                <a:solidFill>
                  <a:schemeClr val="accent1">
                    <a:lumMod val="60000"/>
                    <a:lumOff val="40000"/>
                  </a:schemeClr>
                </a:solidFill>
              </a:rPr>
              <a:t>     </a:t>
            </a:r>
            <a:r>
              <a:rPr lang="en-US" sz="2400" dirty="0" err="1" smtClean="0">
                <a:solidFill>
                  <a:schemeClr val="accent1">
                    <a:lumMod val="60000"/>
                    <a:lumOff val="40000"/>
                  </a:schemeClr>
                </a:solidFill>
              </a:rPr>
              <a:t>ClassName</a:t>
            </a:r>
            <a:r>
              <a:rPr lang="el-GR" sz="2400" dirty="0" smtClean="0">
                <a:solidFill>
                  <a:srgbClr val="CC0000"/>
                </a:solidFill>
              </a:rPr>
              <a:t> </a:t>
            </a:r>
            <a:r>
              <a:rPr lang="en-US" sz="2400" dirty="0" err="1"/>
              <a:t>objectName</a:t>
            </a:r>
            <a:r>
              <a:rPr lang="en-US" sz="2400" dirty="0"/>
              <a:t> = </a:t>
            </a:r>
            <a:r>
              <a:rPr lang="en-US" sz="2400" dirty="0">
                <a:solidFill>
                  <a:schemeClr val="accent4">
                    <a:lumMod val="75000"/>
                  </a:schemeClr>
                </a:solidFill>
              </a:rPr>
              <a:t>new</a:t>
            </a:r>
            <a:r>
              <a:rPr lang="en-US" sz="2400" dirty="0">
                <a:solidFill>
                  <a:srgbClr val="CC0000"/>
                </a:solidFill>
              </a:rPr>
              <a:t> </a:t>
            </a:r>
            <a:r>
              <a:rPr lang="en-US" sz="2400" dirty="0" err="1">
                <a:solidFill>
                  <a:schemeClr val="accent1">
                    <a:lumMod val="60000"/>
                    <a:lumOff val="40000"/>
                  </a:schemeClr>
                </a:solidFill>
              </a:rPr>
              <a:t>ClassName</a:t>
            </a:r>
            <a:r>
              <a:rPr lang="en-US" sz="2400" dirty="0" smtClean="0">
                <a:solidFill>
                  <a:schemeClr val="accent4">
                    <a:lumMod val="75000"/>
                  </a:schemeClr>
                </a:solidFill>
              </a:rPr>
              <a:t>(…);</a:t>
            </a:r>
            <a:r>
              <a:rPr lang="el-GR" sz="2400" dirty="0" smtClean="0">
                <a:solidFill>
                  <a:schemeClr val="accent4">
                    <a:lumMod val="75000"/>
                  </a:schemeClr>
                </a:solidFill>
              </a:rPr>
              <a:t>,</a:t>
            </a:r>
            <a:endParaRPr lang="en-US" sz="2400" dirty="0">
              <a:solidFill>
                <a:schemeClr val="accent4">
                  <a:lumMod val="75000"/>
                </a:schemeClr>
              </a:solidFill>
            </a:endParaRPr>
          </a:p>
          <a:p>
            <a:pPr marL="1257300" lvl="2" indent="-342900" algn="l" eaLnBrk="1" hangingPunct="1">
              <a:lnSpc>
                <a:spcPct val="90000"/>
              </a:lnSpc>
              <a:spcBef>
                <a:spcPct val="20000"/>
              </a:spcBef>
              <a:buClr>
                <a:schemeClr val="tx1"/>
              </a:buClr>
              <a:buFont typeface="Wingdings" panose="05000000000000000000" pitchFamily="2" charset="2"/>
              <a:buChar char="§"/>
              <a:defRPr/>
            </a:pPr>
            <a:r>
              <a:rPr lang="el-GR" sz="2400" dirty="0"/>
              <a:t>Για να καλέσουμε μια μέθοδο ενός αντικειμένου</a:t>
            </a:r>
            <a:r>
              <a:rPr lang="en-US" sz="2400" dirty="0"/>
              <a:t>:</a:t>
            </a:r>
            <a:br>
              <a:rPr lang="en-US" sz="2400" dirty="0"/>
            </a:br>
            <a:r>
              <a:rPr lang="en-US" sz="2400" dirty="0" err="1"/>
              <a:t>objectName.MethodName</a:t>
            </a:r>
            <a:r>
              <a:rPr lang="en-US" sz="2400" dirty="0" smtClean="0"/>
              <a:t>(…);</a:t>
            </a:r>
            <a:r>
              <a:rPr lang="el-GR" sz="2400" dirty="0" smtClean="0"/>
              <a:t>.</a:t>
            </a:r>
            <a:endParaRPr lang="en-US"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143000"/>
          </a:xfrm>
        </p:spPr>
        <p:txBody>
          <a:bodyPr/>
          <a:lstStyle/>
          <a:p>
            <a:r>
              <a:rPr lang="el-GR" altLang="el-GR" u="sng" dirty="0">
                <a:solidFill>
                  <a:schemeClr val="tx2"/>
                </a:solidFill>
              </a:rPr>
              <a:t>Ρητή Δημιουργία Αντικειμένων</a:t>
            </a:r>
            <a:endParaRPr lang="el-GR" u="sng" dirty="0">
              <a:solidFill>
                <a:schemeClr val="tx2"/>
              </a:solidFill>
            </a:endParaRPr>
          </a:p>
        </p:txBody>
      </p:sp>
      <p:sp>
        <p:nvSpPr>
          <p:cNvPr id="18" name="Rectangle 3"/>
          <p:cNvSpPr txBox="1">
            <a:spLocks noChangeArrowheads="1"/>
          </p:cNvSpPr>
          <p:nvPr/>
        </p:nvSpPr>
        <p:spPr>
          <a:xfrm>
            <a:off x="760040" y="1340768"/>
            <a:ext cx="7772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chemeClr val="tx1"/>
              </a:buClr>
              <a:buFont typeface="Wingdings" panose="05000000000000000000" pitchFamily="2" charset="2"/>
              <a:buChar char="q"/>
            </a:pPr>
            <a:r>
              <a:rPr lang="el-GR" altLang="el-GR" sz="2400" dirty="0" smtClean="0"/>
              <a:t>Το όνομα μιας τάξης μπορεί να χρησιμοποιηθεί σαν ο τύπος δεδομένων για την δήλωση ενός αντικειμένου</a:t>
            </a:r>
            <a:r>
              <a:rPr lang="el-GR" altLang="el-GR" sz="2400" dirty="0" smtClean="0">
                <a:solidFill>
                  <a:srgbClr val="A50021"/>
                </a:solidFill>
              </a:rPr>
              <a:t/>
            </a:r>
            <a:br>
              <a:rPr lang="el-GR" altLang="el-GR" sz="2400" dirty="0" smtClean="0">
                <a:solidFill>
                  <a:srgbClr val="A50021"/>
                </a:solidFill>
              </a:rPr>
            </a:br>
            <a:r>
              <a:rPr lang="el-GR" altLang="el-GR" sz="2400" dirty="0" smtClean="0">
                <a:solidFill>
                  <a:srgbClr val="A50021"/>
                </a:solidFill>
              </a:rPr>
              <a:t>  </a:t>
            </a:r>
            <a:r>
              <a:rPr lang="en-US" altLang="el-GR" sz="2000" dirty="0" smtClean="0">
                <a:solidFill>
                  <a:schemeClr val="accent4">
                    <a:lumMod val="75000"/>
                  </a:schemeClr>
                </a:solidFill>
                <a:latin typeface="Courier New" pitchFamily="49" charset="0"/>
              </a:rPr>
              <a:t>String</a:t>
            </a:r>
            <a:r>
              <a:rPr lang="en-US" altLang="el-GR" sz="2000" dirty="0" smtClean="0">
                <a:latin typeface="Courier New" pitchFamily="49" charset="0"/>
              </a:rPr>
              <a:t> title;</a:t>
            </a:r>
            <a:br>
              <a:rPr lang="en-US" altLang="el-GR" sz="2000" dirty="0" smtClean="0">
                <a:latin typeface="Courier New" pitchFamily="49" charset="0"/>
              </a:rPr>
            </a:br>
            <a:r>
              <a:rPr lang="en-US" altLang="el-GR" sz="2000" dirty="0" smtClean="0">
                <a:latin typeface="Courier New" pitchFamily="49" charset="0"/>
              </a:rPr>
              <a:t> Random </a:t>
            </a:r>
            <a:r>
              <a:rPr lang="en-US" altLang="el-GR" sz="2000" dirty="0" err="1" smtClean="0">
                <a:latin typeface="Courier New" pitchFamily="49" charset="0"/>
              </a:rPr>
              <a:t>myRandom</a:t>
            </a:r>
            <a:r>
              <a:rPr lang="en-US" altLang="el-GR" sz="2000" dirty="0" smtClean="0">
                <a:latin typeface="Courier New" pitchFamily="49" charset="0"/>
              </a:rPr>
              <a:t>;,</a:t>
            </a:r>
            <a:endParaRPr lang="en-US" altLang="el-GR" sz="2400" dirty="0" smtClean="0"/>
          </a:p>
          <a:p>
            <a:pPr>
              <a:buClr>
                <a:schemeClr val="tx1"/>
              </a:buClr>
              <a:buFont typeface="Wingdings" panose="05000000000000000000" pitchFamily="2" charset="2"/>
              <a:buChar char="q"/>
            </a:pPr>
            <a:r>
              <a:rPr lang="el-GR" altLang="el-GR" sz="2400" dirty="0" smtClean="0"/>
              <a:t>Η μεταβλητή του αντικειμένου κρατά την διεύθυνση του αντικειμένου,</a:t>
            </a:r>
            <a:endParaRPr lang="el-GR" altLang="el-GR" sz="2400" dirty="0" smtClean="0">
              <a:solidFill>
                <a:srgbClr val="A50021"/>
              </a:solidFill>
            </a:endParaRPr>
          </a:p>
          <a:p>
            <a:pPr>
              <a:buClr>
                <a:schemeClr val="tx1"/>
              </a:buClr>
              <a:buFont typeface="Wingdings" panose="05000000000000000000" pitchFamily="2" charset="2"/>
              <a:buChar char="q"/>
            </a:pPr>
            <a:r>
              <a:rPr lang="el-GR" altLang="el-GR" sz="2400" dirty="0" smtClean="0">
                <a:solidFill>
                  <a:srgbClr val="7030A0"/>
                </a:solidFill>
              </a:rPr>
              <a:t>Κανένα αντικείμενο δημιουργείται με την παραπάνω δήλωση,</a:t>
            </a:r>
          </a:p>
          <a:p>
            <a:pPr>
              <a:buClr>
                <a:schemeClr val="tx1"/>
              </a:buClr>
              <a:buFont typeface="Wingdings" panose="05000000000000000000" pitchFamily="2" charset="2"/>
              <a:buChar char="q"/>
            </a:pPr>
            <a:r>
              <a:rPr lang="el-GR" altLang="el-GR" sz="2400" dirty="0" smtClean="0"/>
              <a:t>Η δημιουργία του αντικειμένου γίνεται με τη χρήση της λέξης  </a:t>
            </a:r>
            <a:r>
              <a:rPr lang="en-US" altLang="el-GR" sz="2400" dirty="0" smtClean="0">
                <a:solidFill>
                  <a:srgbClr val="7030A0"/>
                </a:solidFill>
                <a:latin typeface="Courier New" pitchFamily="49" charset="0"/>
              </a:rPr>
              <a:t>new</a:t>
            </a:r>
            <a:r>
              <a:rPr lang="el-GR" altLang="el-GR" sz="2400" dirty="0" smtClean="0">
                <a:solidFill>
                  <a:srgbClr val="7030A0"/>
                </a:solidFill>
                <a:latin typeface="Courier New" pitchFamily="49" charset="0"/>
              </a:rPr>
              <a:t>.</a:t>
            </a:r>
            <a:r>
              <a:rPr lang="el-GR" altLang="el-GR" sz="2400" dirty="0" smtClean="0">
                <a:solidFill>
                  <a:schemeClr val="accent2"/>
                </a:solidFill>
              </a:rPr>
              <a:t> </a:t>
            </a:r>
            <a:endParaRPr lang="el-GR" altLang="el-GR" sz="2400" dirty="0">
              <a:solidFill>
                <a:schemeClr val="accent2"/>
              </a:solidFill>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27384"/>
            <a:ext cx="8496944"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u="sng" dirty="0">
                <a:solidFill>
                  <a:schemeClr val="tx2"/>
                </a:solidFill>
              </a:rPr>
              <a:t>Δημιουργία και πρόσβαση σε αντικείμενα</a:t>
            </a:r>
            <a:endParaRPr lang="el-GR" altLang="el-GR" u="sng" dirty="0">
              <a:solidFill>
                <a:schemeClr val="tx2"/>
              </a:solidFill>
              <a:latin typeface="+mn-lt"/>
            </a:endParaRPr>
          </a:p>
        </p:txBody>
      </p:sp>
      <p:sp>
        <p:nvSpPr>
          <p:cNvPr id="7" name="Rectangle 3"/>
          <p:cNvSpPr>
            <a:spLocks noGrp="1" noChangeArrowheads="1"/>
          </p:cNvSpPr>
          <p:nvPr>
            <p:ph type="body" idx="1"/>
          </p:nvPr>
        </p:nvSpPr>
        <p:spPr>
          <a:xfrm>
            <a:off x="467544" y="1340768"/>
            <a:ext cx="8219256" cy="914400"/>
          </a:xfrm>
        </p:spPr>
        <p:txBody>
          <a:bodyPr>
            <a:normAutofit/>
          </a:bodyPr>
          <a:lstStyle/>
          <a:p>
            <a:r>
              <a:rPr lang="el-GR" altLang="el-GR" dirty="0" smtClean="0"/>
              <a:t>Χρησιμοποιούμε τον </a:t>
            </a:r>
            <a:r>
              <a:rPr lang="en-US" altLang="el-GR" dirty="0" smtClean="0"/>
              <a:t>operator new </a:t>
            </a:r>
            <a:r>
              <a:rPr lang="el-GR" altLang="el-GR" dirty="0" smtClean="0"/>
              <a:t>για να δημιουργήσουμε ένα αντικείμενο,</a:t>
            </a:r>
            <a:endParaRPr lang="el-GR" altLang="el-GR" dirty="0" smtClean="0"/>
          </a:p>
        </p:txBody>
      </p:sp>
      <p:sp>
        <p:nvSpPr>
          <p:cNvPr id="8" name="Text Box 4" descr="Random my Random.&#10;my Random ίσο με new Random().&#10;"/>
          <p:cNvSpPr txBox="1">
            <a:spLocks noChangeArrowheads="1"/>
          </p:cNvSpPr>
          <p:nvPr>
            <p:custDataLst>
              <p:tags r:id="rId3"/>
            </p:custDataLst>
          </p:nvPr>
        </p:nvSpPr>
        <p:spPr bwMode="auto">
          <a:xfrm>
            <a:off x="2870789" y="2073042"/>
            <a:ext cx="32853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latin typeface="+mn-lt"/>
              </a:rPr>
              <a:t>Random </a:t>
            </a:r>
            <a:r>
              <a:rPr lang="en-US" altLang="el-GR" sz="2000" b="1" dirty="0" err="1">
                <a:latin typeface="+mn-lt"/>
              </a:rPr>
              <a:t>myRandom</a:t>
            </a:r>
            <a:r>
              <a:rPr lang="en-US" altLang="el-GR" sz="2000" b="1" dirty="0">
                <a:latin typeface="+mn-lt"/>
              </a:rPr>
              <a:t>;</a:t>
            </a:r>
          </a:p>
          <a:p>
            <a:pPr algn="l"/>
            <a:r>
              <a:rPr lang="en-US" altLang="el-GR" sz="2000" b="1" dirty="0" err="1">
                <a:latin typeface="+mn-lt"/>
              </a:rPr>
              <a:t>myRandom</a:t>
            </a:r>
            <a:r>
              <a:rPr lang="en-US" altLang="el-GR" sz="2000" b="1" dirty="0">
                <a:latin typeface="+mn-lt"/>
              </a:rPr>
              <a:t> = new Random();</a:t>
            </a:r>
            <a:endParaRPr lang="en-US" altLang="el-GR" sz="2400" dirty="0">
              <a:latin typeface="+mn-lt"/>
            </a:endParaRPr>
          </a:p>
        </p:txBody>
      </p:sp>
      <p:sp>
        <p:nvSpPr>
          <p:cNvPr id="9" name="Text Box 5"/>
          <p:cNvSpPr txBox="1">
            <a:spLocks noChangeArrowheads="1"/>
          </p:cNvSpPr>
          <p:nvPr/>
        </p:nvSpPr>
        <p:spPr bwMode="auto">
          <a:xfrm>
            <a:off x="467544" y="3212976"/>
            <a:ext cx="8219256" cy="708025"/>
          </a:xfrm>
          <a:prstGeom prst="rect">
            <a:avLst/>
          </a:prstGeom>
          <a:noFill/>
          <a:ln w="12700">
            <a:noFill/>
            <a:miter lim="800000"/>
            <a:headEnd type="none" w="sm" len="sm"/>
            <a:tailEnd type="none" w="sm" len="sm"/>
          </a:ln>
          <a:effectLst/>
        </p:spPr>
        <p:txBody>
          <a:bodyPr wrap="square" anchorCtr="1">
            <a:spAutoFit/>
          </a:bodyPr>
          <a:lstStyle/>
          <a:p>
            <a:pPr>
              <a:defRPr/>
            </a:pPr>
            <a:r>
              <a:rPr lang="el-GR" sz="2000" b="1" dirty="0" smtClean="0">
                <a:solidFill>
                  <a:schemeClr val="accent4">
                    <a:lumMod val="75000"/>
                  </a:schemeClr>
                </a:solidFill>
              </a:rPr>
              <a:t>Αυτό καλεί τον κατασκευαστή (</a:t>
            </a:r>
            <a:r>
              <a:rPr lang="en-US" sz="2000" b="1" i="1" dirty="0" smtClean="0">
                <a:solidFill>
                  <a:schemeClr val="accent4">
                    <a:lumMod val="75000"/>
                  </a:schemeClr>
                </a:solidFill>
              </a:rPr>
              <a:t>constructor</a:t>
            </a:r>
            <a:r>
              <a:rPr lang="el-GR" sz="2000" b="1" i="1" dirty="0" smtClean="0">
                <a:solidFill>
                  <a:schemeClr val="accent4">
                    <a:lumMod val="75000"/>
                  </a:schemeClr>
                </a:solidFill>
              </a:rPr>
              <a:t>)</a:t>
            </a:r>
            <a:r>
              <a:rPr lang="el-GR" sz="2000" b="1" dirty="0" smtClean="0">
                <a:solidFill>
                  <a:schemeClr val="accent4">
                    <a:lumMod val="75000"/>
                  </a:schemeClr>
                </a:solidFill>
              </a:rPr>
              <a:t> της τάξης </a:t>
            </a:r>
            <a:r>
              <a:rPr lang="en-US" sz="2000" b="1" dirty="0" smtClean="0">
                <a:solidFill>
                  <a:schemeClr val="accent4">
                    <a:lumMod val="75000"/>
                  </a:schemeClr>
                </a:solidFill>
              </a:rPr>
              <a:t>Random</a:t>
            </a:r>
            <a:r>
              <a:rPr lang="el-GR" sz="2000" b="1" dirty="0" smtClean="0">
                <a:solidFill>
                  <a:schemeClr val="accent4">
                    <a:lumMod val="75000"/>
                  </a:schemeClr>
                </a:solidFill>
              </a:rPr>
              <a:t>, ο οποίος είναι μια ειδική μέθοδος η οποία αρχικοποιεί το αντικείμενο.</a:t>
            </a:r>
            <a:endParaRPr lang="el-GR" sz="2400" dirty="0">
              <a:solidFill>
                <a:schemeClr val="accent4">
                  <a:lumMod val="75000"/>
                </a:schemeClr>
              </a:solidFill>
            </a:endParaRPr>
          </a:p>
        </p:txBody>
      </p:sp>
      <p:sp>
        <p:nvSpPr>
          <p:cNvPr id="11" name="Rectangle 7"/>
          <p:cNvSpPr>
            <a:spLocks noChangeArrowheads="1"/>
          </p:cNvSpPr>
          <p:nvPr/>
        </p:nvSpPr>
        <p:spPr bwMode="auto">
          <a:xfrm>
            <a:off x="467544" y="4026768"/>
            <a:ext cx="821925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tx1"/>
              </a:buClr>
              <a:buSzPct val="85000"/>
              <a:buFont typeface="Wingdings" panose="05000000000000000000" pitchFamily="2" charset="2"/>
              <a:buChar char="q"/>
            </a:pPr>
            <a:r>
              <a:rPr lang="el-GR" altLang="el-GR" sz="2000" dirty="0" smtClean="0">
                <a:latin typeface="+mn-lt"/>
              </a:rPr>
              <a:t>Η δημιουργία ενός αντικειμένου ονομάζεται </a:t>
            </a:r>
            <a:r>
              <a:rPr lang="en-US" altLang="el-GR" sz="2000" i="1" dirty="0" smtClean="0">
                <a:solidFill>
                  <a:schemeClr val="tx2">
                    <a:lumMod val="40000"/>
                    <a:lumOff val="60000"/>
                  </a:schemeClr>
                </a:solidFill>
                <a:latin typeface="+mn-lt"/>
              </a:rPr>
              <a:t>instantiation</a:t>
            </a:r>
          </a:p>
          <a:p>
            <a:pPr marL="800100" lvl="1" indent="-342900" algn="l">
              <a:spcBef>
                <a:spcPct val="20000"/>
              </a:spcBef>
              <a:buClr>
                <a:schemeClr val="tx1"/>
              </a:buClr>
              <a:buSzPct val="75000"/>
              <a:buFont typeface="Wingdings" panose="05000000000000000000" pitchFamily="2" charset="2"/>
              <a:buChar char="§"/>
            </a:pPr>
            <a:r>
              <a:rPr lang="el-GR" altLang="el-GR" sz="2000" dirty="0" smtClean="0">
                <a:latin typeface="+mn-lt"/>
              </a:rPr>
              <a:t>Ένα αντικείμενο είναι ένα </a:t>
            </a:r>
            <a:r>
              <a:rPr lang="el-GR" altLang="el-GR" sz="2000" dirty="0" smtClean="0">
                <a:solidFill>
                  <a:srgbClr val="7030A0"/>
                </a:solidFill>
                <a:latin typeface="+mn-lt"/>
              </a:rPr>
              <a:t>στιγμιότυπο (</a:t>
            </a:r>
            <a:r>
              <a:rPr lang="en-US" altLang="el-GR" sz="2000" i="1" dirty="0" smtClean="0">
                <a:solidFill>
                  <a:srgbClr val="7030A0"/>
                </a:solidFill>
                <a:latin typeface="+mn-lt"/>
              </a:rPr>
              <a:t>instance</a:t>
            </a:r>
            <a:r>
              <a:rPr lang="el-GR" altLang="el-GR" sz="2000" i="1" dirty="0" smtClean="0">
                <a:solidFill>
                  <a:srgbClr val="7030A0"/>
                </a:solidFill>
                <a:latin typeface="+mn-lt"/>
              </a:rPr>
              <a:t>)</a:t>
            </a:r>
            <a:r>
              <a:rPr lang="el-GR" altLang="el-GR" sz="2000" dirty="0" smtClean="0">
                <a:solidFill>
                  <a:srgbClr val="7030A0"/>
                </a:solidFill>
                <a:latin typeface="+mn-lt"/>
              </a:rPr>
              <a:t> </a:t>
            </a:r>
            <a:r>
              <a:rPr lang="el-GR" altLang="el-GR" sz="2000" dirty="0" smtClean="0">
                <a:latin typeface="+mn-lt"/>
              </a:rPr>
              <a:t>μιας τάξης </a:t>
            </a:r>
            <a:endParaRPr lang="el-GR" altLang="el-GR" sz="2000" dirty="0">
              <a:latin typeface="+mn-lt"/>
            </a:endParaRPr>
          </a:p>
        </p:txBody>
      </p:sp>
      <p:sp>
        <p:nvSpPr>
          <p:cNvPr id="12" name="Rectangle 8" descr="Για να καλέσουμε μια μέθοδο του στιγμιότυπου ενός αντικειμένου χρησιμοποιούμε τη μεταβλητή του αντικειμένου και όχι την τάξη, παραδείγματος χάρην,&#10;         Random generator1 ίσο με new Random(),&#10;         int num ίσο με generator1 τελεία Next().&#10;"/>
          <p:cNvSpPr>
            <a:spLocks noChangeArrowheads="1"/>
          </p:cNvSpPr>
          <p:nvPr/>
        </p:nvSpPr>
        <p:spPr bwMode="auto">
          <a:xfrm>
            <a:off x="467544" y="4869160"/>
            <a:ext cx="8219256" cy="148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tx1"/>
              </a:buClr>
              <a:buSzPct val="85000"/>
              <a:buFont typeface="ZapfDingbats" pitchFamily="82" charset="2"/>
              <a:buChar char="r"/>
            </a:pPr>
            <a:r>
              <a:rPr lang="el-GR" altLang="el-GR" sz="2000" dirty="0">
                <a:latin typeface="+mn-lt"/>
              </a:rPr>
              <a:t>Για να καλέσουμε μια μέθοδο του </a:t>
            </a:r>
            <a:r>
              <a:rPr lang="el-GR" altLang="el-GR" sz="2000" dirty="0" smtClean="0">
                <a:latin typeface="+mn-lt"/>
              </a:rPr>
              <a:t>στιγμιότυπου </a:t>
            </a:r>
            <a:r>
              <a:rPr lang="el-GR" altLang="el-GR" sz="2000" dirty="0">
                <a:latin typeface="+mn-lt"/>
              </a:rPr>
              <a:t>ενός αντικειμένου χρησιμοποιούμε τη μεταβλητή του αντικειμένου </a:t>
            </a:r>
            <a:r>
              <a:rPr lang="el-GR" altLang="el-GR" sz="2000" dirty="0" smtClean="0">
                <a:latin typeface="+mn-lt"/>
              </a:rPr>
              <a:t>και όχι την</a:t>
            </a:r>
            <a:r>
              <a:rPr lang="el-GR" altLang="el-GR" sz="2000" dirty="0">
                <a:latin typeface="+mn-lt"/>
              </a:rPr>
              <a:t> </a:t>
            </a:r>
            <a:r>
              <a:rPr lang="el-GR" altLang="el-GR" sz="2000" dirty="0" smtClean="0">
                <a:latin typeface="+mn-lt"/>
              </a:rPr>
              <a:t>τάξη, π.χ</a:t>
            </a:r>
            <a:r>
              <a:rPr lang="el-GR" altLang="el-GR" sz="2000" dirty="0">
                <a:latin typeface="+mn-lt"/>
              </a:rPr>
              <a:t>.</a:t>
            </a:r>
            <a:r>
              <a:rPr lang="en-US" altLang="el-GR" sz="2000" dirty="0">
                <a:latin typeface="+mn-lt"/>
              </a:rPr>
              <a:t>,</a:t>
            </a:r>
          </a:p>
          <a:p>
            <a:pPr algn="l">
              <a:spcBef>
                <a:spcPct val="20000"/>
              </a:spcBef>
              <a:buClr>
                <a:schemeClr val="tx1"/>
              </a:buClr>
              <a:buSzPct val="85000"/>
              <a:buFont typeface="ZapfDingbats" pitchFamily="82" charset="2"/>
              <a:buNone/>
            </a:pPr>
            <a:r>
              <a:rPr lang="en-US" altLang="el-GR" sz="2000" b="1" dirty="0">
                <a:latin typeface="+mn-lt"/>
              </a:rPr>
              <a:t>         Random generator1 = new Random();</a:t>
            </a:r>
          </a:p>
          <a:p>
            <a:pPr algn="l">
              <a:spcBef>
                <a:spcPct val="20000"/>
              </a:spcBef>
              <a:buClr>
                <a:schemeClr val="tx1"/>
              </a:buClr>
              <a:buSzPct val="85000"/>
              <a:buFont typeface="ZapfDingbats" pitchFamily="82" charset="2"/>
              <a:buNone/>
            </a:pPr>
            <a:r>
              <a:rPr lang="en-US" altLang="el-GR" sz="2000" b="1" dirty="0">
                <a:latin typeface="+mn-lt"/>
              </a:rPr>
              <a:t>         </a:t>
            </a:r>
            <a:r>
              <a:rPr lang="en-US" altLang="el-GR" sz="2000" b="1" dirty="0" err="1">
                <a:latin typeface="+mn-lt"/>
              </a:rPr>
              <a:t>int</a:t>
            </a:r>
            <a:r>
              <a:rPr lang="en-US" altLang="el-GR" sz="2000" b="1" dirty="0">
                <a:latin typeface="+mn-lt"/>
              </a:rPr>
              <a:t> </a:t>
            </a:r>
            <a:r>
              <a:rPr lang="en-US" altLang="el-GR" sz="2000" b="1" dirty="0" err="1">
                <a:latin typeface="+mn-lt"/>
              </a:rPr>
              <a:t>num</a:t>
            </a:r>
            <a:r>
              <a:rPr lang="en-US" altLang="el-GR" sz="2000" b="1" dirty="0">
                <a:latin typeface="+mn-lt"/>
              </a:rPr>
              <a:t> = generator1.Next</a:t>
            </a:r>
            <a:r>
              <a:rPr lang="en-US" altLang="el-GR" sz="2000" b="1" dirty="0" smtClean="0">
                <a:latin typeface="+mn-lt"/>
              </a:rPr>
              <a:t>();</a:t>
            </a:r>
            <a:r>
              <a:rPr lang="el-GR" altLang="el-GR" sz="2000" b="1" dirty="0" smtClean="0">
                <a:latin typeface="+mn-lt"/>
              </a:rPr>
              <a:t>.</a:t>
            </a:r>
            <a:endParaRPr lang="en-US" altLang="el-GR" sz="2000" b="1" dirty="0">
              <a:latin typeface="+mn-lt"/>
            </a:endParaRPr>
          </a:p>
        </p:txBody>
      </p:sp>
      <p:sp>
        <p:nvSpPr>
          <p:cNvPr id="10" name="AutoShape 6" descr="."/>
          <p:cNvSpPr>
            <a:spLocks/>
          </p:cNvSpPr>
          <p:nvPr/>
        </p:nvSpPr>
        <p:spPr bwMode="auto">
          <a:xfrm rot="16200000">
            <a:off x="4185692" y="1413891"/>
            <a:ext cx="457201" cy="2996952"/>
          </a:xfrm>
          <a:prstGeom prst="leftBrace">
            <a:avLst>
              <a:gd name="adj1" fmla="val 62500"/>
              <a:gd name="adj2" fmla="val 50000"/>
            </a:avLst>
          </a:prstGeom>
          <a:noFill/>
          <a:ln w="31750">
            <a:solidFill>
              <a:srgbClr val="7030A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smtClean="0">
                <a:solidFill>
                  <a:schemeClr val="tx2"/>
                </a:solidFill>
                <a:latin typeface="+mn-lt"/>
              </a:rPr>
              <a:t>Παράδειγμα: Η τάξη </a:t>
            </a:r>
            <a:r>
              <a:rPr lang="en-US" altLang="el-GR" u="sng" dirty="0" smtClean="0">
                <a:solidFill>
                  <a:schemeClr val="tx2"/>
                </a:solidFill>
                <a:latin typeface="+mn-lt"/>
              </a:rPr>
              <a:t>Random</a:t>
            </a:r>
            <a:r>
              <a:rPr lang="el-GR" altLang="el-GR" u="sng" dirty="0" smtClean="0">
                <a:solidFill>
                  <a:schemeClr val="tx2"/>
                </a:solidFill>
                <a:latin typeface="+mn-lt"/>
              </a:rPr>
              <a:t>(1 από 4) </a:t>
            </a:r>
            <a:endParaRPr lang="el-GR" u="sng" dirty="0">
              <a:solidFill>
                <a:schemeClr val="tx2"/>
              </a:solidFill>
              <a:latin typeface="+mn-lt"/>
            </a:endParaRPr>
          </a:p>
        </p:txBody>
      </p:sp>
      <p:sp>
        <p:nvSpPr>
          <p:cNvPr id="13" name="Rectangle 5" descr="Μερικές Μέθοδοι από την Random class,&#10;1) Random Random (),&#10;2) int  Next (), &#10;      // returns an integer from 0 to Int32 τελεία MaxValue,&#10;3) int  Next (int max),&#10;     // returns an integer from 0 upto but not including max,&#10;4) int  Next (int min, int max),&#10;    // returns an integer from min upto but not including max,&#10;5) double NextDouble ( ),&#10;    // returns a double number from 0 to 1."/>
          <p:cNvSpPr>
            <a:spLocks noChangeArrowheads="1"/>
          </p:cNvSpPr>
          <p:nvPr/>
        </p:nvSpPr>
        <p:spPr bwMode="auto">
          <a:xfrm>
            <a:off x="1601788" y="1484784"/>
            <a:ext cx="6057900" cy="43924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2" name="Text Box 4" descr="."/>
          <p:cNvSpPr txBox="1">
            <a:spLocks noChangeArrowheads="1"/>
          </p:cNvSpPr>
          <p:nvPr>
            <p:custDataLst>
              <p:tags r:id="rId3"/>
            </p:custDataLst>
          </p:nvPr>
        </p:nvSpPr>
        <p:spPr bwMode="auto">
          <a:xfrm>
            <a:off x="1601788" y="1772816"/>
            <a:ext cx="64754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n-US" altLang="el-GR" sz="2000" dirty="0">
                <a:latin typeface="+mn-lt"/>
              </a:rPr>
              <a:t>Random </a:t>
            </a:r>
            <a:r>
              <a:rPr lang="en-US" altLang="el-GR" sz="2000" dirty="0" err="1">
                <a:latin typeface="+mn-lt"/>
              </a:rPr>
              <a:t>Random</a:t>
            </a:r>
            <a:r>
              <a:rPr lang="en-US" altLang="el-GR" sz="2000" dirty="0">
                <a:latin typeface="+mn-lt"/>
              </a:rPr>
              <a:t> ()</a:t>
            </a:r>
          </a:p>
          <a:p>
            <a:pPr algn="l">
              <a:spcBef>
                <a:spcPct val="20000"/>
              </a:spcBef>
              <a:buClr>
                <a:schemeClr val="accent2"/>
              </a:buClr>
              <a:buSzPct val="85000"/>
              <a:buFont typeface="ZapfDingbats" pitchFamily="82" charset="2"/>
              <a:buNone/>
            </a:pPr>
            <a:endParaRPr lang="en-US" altLang="el-GR" sz="2000" dirty="0">
              <a:latin typeface="+mn-lt"/>
            </a:endParaRPr>
          </a:p>
        </p:txBody>
      </p:sp>
      <p:sp>
        <p:nvSpPr>
          <p:cNvPr id="14" name="Text Box 6"/>
          <p:cNvSpPr txBox="1">
            <a:spLocks noChangeArrowheads="1"/>
          </p:cNvSpPr>
          <p:nvPr/>
        </p:nvSpPr>
        <p:spPr bwMode="auto">
          <a:xfrm>
            <a:off x="1730375" y="1268760"/>
            <a:ext cx="5262531" cy="538609"/>
          </a:xfrm>
          <a:prstGeom prst="rect">
            <a:avLst/>
          </a:prstGeom>
          <a:solidFill>
            <a:srgbClr val="FFFFFF"/>
          </a:solidFill>
          <a:ln w="12700">
            <a:solidFill>
              <a:schemeClr val="bg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spcBef>
                <a:spcPct val="20000"/>
              </a:spcBef>
              <a:buClr>
                <a:schemeClr val="accent2"/>
              </a:buClr>
              <a:buSzPct val="85000"/>
              <a:buFont typeface="ZapfDingbats" pitchFamily="82" charset="2"/>
              <a:buNone/>
            </a:pPr>
            <a:r>
              <a:rPr lang="el-GR" altLang="el-GR" sz="2400" dirty="0">
                <a:latin typeface="+mn-lt"/>
              </a:rPr>
              <a:t>Μερικές Μέθοδοι από την</a:t>
            </a:r>
            <a:r>
              <a:rPr lang="en-US" altLang="el-GR" sz="2400" dirty="0">
                <a:latin typeface="+mn-lt"/>
              </a:rPr>
              <a:t> Random class</a:t>
            </a:r>
          </a:p>
          <a:p>
            <a:endParaRPr lang="en-US" altLang="el-GR" dirty="0">
              <a:latin typeface="+mn-lt"/>
            </a:endParaRPr>
          </a:p>
        </p:txBody>
      </p:sp>
      <p:sp>
        <p:nvSpPr>
          <p:cNvPr id="15" name="Rectangle 7" descr="."/>
          <p:cNvSpPr>
            <a:spLocks noChangeArrowheads="1"/>
          </p:cNvSpPr>
          <p:nvPr>
            <p:custDataLst>
              <p:tags r:id="rId4"/>
            </p:custDataLst>
          </p:nvPr>
        </p:nvSpPr>
        <p:spPr bwMode="auto">
          <a:xfrm>
            <a:off x="1676400" y="2309971"/>
            <a:ext cx="5725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n-US" altLang="el-GR" sz="2000" dirty="0" err="1">
                <a:latin typeface="+mn-lt"/>
              </a:rPr>
              <a:t>int</a:t>
            </a:r>
            <a:r>
              <a:rPr lang="en-US" altLang="el-GR" sz="2000" dirty="0">
                <a:latin typeface="+mn-lt"/>
              </a:rPr>
              <a:t>  Next ()</a:t>
            </a:r>
            <a:br>
              <a:rPr lang="en-US" altLang="el-GR" sz="2000" dirty="0">
                <a:latin typeface="+mn-lt"/>
              </a:rPr>
            </a:br>
            <a:r>
              <a:rPr lang="en-US" altLang="el-GR" sz="2000" dirty="0">
                <a:latin typeface="+mn-lt"/>
              </a:rPr>
              <a:t>            // </a:t>
            </a:r>
            <a:r>
              <a:rPr lang="en-US" altLang="el-GR" sz="2000" dirty="0">
                <a:solidFill>
                  <a:srgbClr val="000000"/>
                </a:solidFill>
                <a:latin typeface="+mn-lt"/>
              </a:rPr>
              <a:t>returns an integer from 0 to Int32.MaxValue</a:t>
            </a:r>
          </a:p>
        </p:txBody>
      </p:sp>
      <p:sp>
        <p:nvSpPr>
          <p:cNvPr id="16" name="Rectangle 8" descr="."/>
          <p:cNvSpPr>
            <a:spLocks noChangeArrowheads="1"/>
          </p:cNvSpPr>
          <p:nvPr>
            <p:custDataLst>
              <p:tags r:id="rId5"/>
            </p:custDataLst>
          </p:nvPr>
        </p:nvSpPr>
        <p:spPr bwMode="auto">
          <a:xfrm>
            <a:off x="1676401" y="3068960"/>
            <a:ext cx="598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n-US" altLang="el-GR" sz="2000" dirty="0" err="1">
                <a:latin typeface="+mn-lt"/>
              </a:rPr>
              <a:t>int</a:t>
            </a:r>
            <a:r>
              <a:rPr lang="en-US" altLang="el-GR" sz="2000" dirty="0">
                <a:latin typeface="+mn-lt"/>
              </a:rPr>
              <a:t>  Next (</a:t>
            </a:r>
            <a:r>
              <a:rPr lang="en-US" altLang="el-GR" sz="2000" dirty="0" err="1">
                <a:latin typeface="+mn-lt"/>
              </a:rPr>
              <a:t>int</a:t>
            </a:r>
            <a:r>
              <a:rPr lang="en-US" altLang="el-GR" sz="2000" dirty="0">
                <a:latin typeface="+mn-lt"/>
              </a:rPr>
              <a:t> max)</a:t>
            </a:r>
            <a:br>
              <a:rPr lang="en-US" altLang="el-GR" sz="2000" dirty="0">
                <a:latin typeface="+mn-lt"/>
              </a:rPr>
            </a:br>
            <a:r>
              <a:rPr lang="en-US" altLang="el-GR" sz="2000" dirty="0">
                <a:latin typeface="+mn-lt"/>
              </a:rPr>
              <a:t>            // </a:t>
            </a:r>
            <a:r>
              <a:rPr lang="en-US" altLang="el-GR" sz="2000" dirty="0">
                <a:solidFill>
                  <a:srgbClr val="000000"/>
                </a:solidFill>
                <a:latin typeface="+mn-lt"/>
              </a:rPr>
              <a:t>returns an integer from 0 </a:t>
            </a:r>
            <a:r>
              <a:rPr lang="en-US" altLang="el-GR" sz="2000" dirty="0" err="1">
                <a:solidFill>
                  <a:srgbClr val="000000"/>
                </a:solidFill>
                <a:latin typeface="+mn-lt"/>
              </a:rPr>
              <a:t>upto</a:t>
            </a:r>
            <a:r>
              <a:rPr lang="en-US" altLang="el-GR" sz="2000" dirty="0">
                <a:solidFill>
                  <a:srgbClr val="000000"/>
                </a:solidFill>
                <a:latin typeface="+mn-lt"/>
              </a:rPr>
              <a:t> but not including max</a:t>
            </a:r>
          </a:p>
        </p:txBody>
      </p:sp>
      <p:sp>
        <p:nvSpPr>
          <p:cNvPr id="17" name="Rectangle 9" descr="."/>
          <p:cNvSpPr>
            <a:spLocks noChangeArrowheads="1"/>
          </p:cNvSpPr>
          <p:nvPr>
            <p:custDataLst>
              <p:tags r:id="rId6"/>
            </p:custDataLst>
          </p:nvPr>
        </p:nvSpPr>
        <p:spPr bwMode="auto">
          <a:xfrm>
            <a:off x="1619251" y="4077072"/>
            <a:ext cx="60404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n-US" altLang="el-GR" sz="2000" dirty="0" err="1">
                <a:latin typeface="+mn-lt"/>
              </a:rPr>
              <a:t>int</a:t>
            </a:r>
            <a:r>
              <a:rPr lang="en-US" altLang="el-GR" sz="2000" dirty="0">
                <a:latin typeface="+mn-lt"/>
              </a:rPr>
              <a:t>  Next (</a:t>
            </a:r>
            <a:r>
              <a:rPr lang="en-US" altLang="el-GR" sz="2000" dirty="0" err="1">
                <a:latin typeface="+mn-lt"/>
              </a:rPr>
              <a:t>int</a:t>
            </a:r>
            <a:r>
              <a:rPr lang="en-US" altLang="el-GR" sz="2000" dirty="0">
                <a:latin typeface="+mn-lt"/>
              </a:rPr>
              <a:t> min, </a:t>
            </a:r>
            <a:r>
              <a:rPr lang="en-US" altLang="el-GR" sz="2000" dirty="0" err="1">
                <a:latin typeface="+mn-lt"/>
              </a:rPr>
              <a:t>int</a:t>
            </a:r>
            <a:r>
              <a:rPr lang="en-US" altLang="el-GR" sz="2000" dirty="0">
                <a:latin typeface="+mn-lt"/>
              </a:rPr>
              <a:t> max)</a:t>
            </a:r>
            <a:br>
              <a:rPr lang="en-US" altLang="el-GR" sz="2000" dirty="0">
                <a:latin typeface="+mn-lt"/>
              </a:rPr>
            </a:br>
            <a:r>
              <a:rPr lang="en-US" altLang="el-GR" sz="2000" dirty="0">
                <a:latin typeface="+mn-lt"/>
              </a:rPr>
              <a:t>            // </a:t>
            </a:r>
            <a:r>
              <a:rPr lang="en-US" altLang="el-GR" sz="2000" dirty="0">
                <a:solidFill>
                  <a:srgbClr val="000000"/>
                </a:solidFill>
                <a:latin typeface="+mn-lt"/>
              </a:rPr>
              <a:t>returns an integer from min </a:t>
            </a:r>
            <a:r>
              <a:rPr lang="en-US" altLang="el-GR" sz="2000" dirty="0" err="1">
                <a:solidFill>
                  <a:srgbClr val="000000"/>
                </a:solidFill>
                <a:latin typeface="+mn-lt"/>
              </a:rPr>
              <a:t>upto</a:t>
            </a:r>
            <a:r>
              <a:rPr lang="en-US" altLang="el-GR" sz="2000" dirty="0">
                <a:solidFill>
                  <a:srgbClr val="000000"/>
                </a:solidFill>
                <a:latin typeface="+mn-lt"/>
              </a:rPr>
              <a:t> but not including max</a:t>
            </a:r>
          </a:p>
        </p:txBody>
      </p:sp>
      <p:sp>
        <p:nvSpPr>
          <p:cNvPr id="18" name="Rectangle 10" descr="."/>
          <p:cNvSpPr>
            <a:spLocks noChangeArrowheads="1"/>
          </p:cNvSpPr>
          <p:nvPr>
            <p:custDataLst>
              <p:tags r:id="rId7"/>
            </p:custDataLst>
          </p:nvPr>
        </p:nvSpPr>
        <p:spPr bwMode="auto">
          <a:xfrm>
            <a:off x="1636713" y="5013176"/>
            <a:ext cx="49566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n-US" altLang="el-GR" sz="2000" dirty="0">
                <a:latin typeface="+mn-lt"/>
              </a:rPr>
              <a:t>double </a:t>
            </a:r>
            <a:r>
              <a:rPr lang="en-US" altLang="el-GR" sz="2000" dirty="0" err="1">
                <a:latin typeface="+mn-lt"/>
              </a:rPr>
              <a:t>NextDouble</a:t>
            </a:r>
            <a:r>
              <a:rPr lang="en-US" altLang="el-GR" sz="2000" dirty="0">
                <a:latin typeface="+mn-lt"/>
              </a:rPr>
              <a:t> ( )</a:t>
            </a:r>
            <a:br>
              <a:rPr lang="en-US" altLang="el-GR" sz="2000" dirty="0">
                <a:latin typeface="+mn-lt"/>
              </a:rPr>
            </a:br>
            <a:r>
              <a:rPr lang="en-US" altLang="el-GR" sz="2000" dirty="0">
                <a:latin typeface="+mn-lt"/>
              </a:rPr>
              <a:t>            // </a:t>
            </a:r>
            <a:r>
              <a:rPr lang="en-US" altLang="el-GR" sz="2000" dirty="0">
                <a:solidFill>
                  <a:srgbClr val="000000"/>
                </a:solidFill>
                <a:latin typeface="+mn-lt"/>
              </a:rPr>
              <a:t>returns a double number from 0 to 1</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smtClean="0">
                <a:solidFill>
                  <a:schemeClr val="tx2"/>
                </a:solidFill>
              </a:rPr>
              <a:t>Παράδειγμα: Η τάξη </a:t>
            </a:r>
            <a:r>
              <a:rPr lang="en-US" altLang="el-GR" u="sng" dirty="0" smtClean="0">
                <a:solidFill>
                  <a:schemeClr val="tx2"/>
                </a:solidFill>
              </a:rPr>
              <a:t>Random</a:t>
            </a:r>
            <a:r>
              <a:rPr lang="el-GR" altLang="el-GR" u="sng" dirty="0" smtClean="0">
                <a:solidFill>
                  <a:schemeClr val="tx2"/>
                </a:solidFill>
              </a:rPr>
              <a:t>(2 από 4) </a:t>
            </a:r>
            <a:endParaRPr lang="el-GR" u="sng" dirty="0">
              <a:solidFill>
                <a:schemeClr val="tx2"/>
              </a:solidFill>
              <a:latin typeface="+mn-lt"/>
            </a:endParaRPr>
          </a:p>
        </p:txBody>
      </p:sp>
      <p:sp>
        <p:nvSpPr>
          <p:cNvPr id="2" name="Ορθογώνιο 1" descr="// Random Int τελεία cs,&#10;// Random integers.&#10;    &#10;using System,&#10;using System τελεία Windows τελεία Forms,&#10;    &#10;// calculates and displays 20 random integers,&#10;class Random Int,&#10;άγκιστρο,&#10;// main entry point for application,&#10;static void Main, string[] args, &#10;άγκιστρο,&#10;int value,&#10;string output ίσο με &quot;&quot;,&#10;   &#10;Random random Integer ίσο με new Random(), (σχόλιο: Creates a new Random object).&#10;&#10;         &#10;"/>
          <p:cNvSpPr/>
          <p:nvPr>
            <p:custDataLst>
              <p:tags r:id="rId3"/>
            </p:custDataLst>
          </p:nvPr>
        </p:nvSpPr>
        <p:spPr>
          <a:xfrm>
            <a:off x="467544" y="1128801"/>
            <a:ext cx="8219256" cy="5324535"/>
          </a:xfrm>
          <a:prstGeom prst="rect">
            <a:avLst/>
          </a:prstGeom>
        </p:spPr>
        <p:txBody>
          <a:bodyPr wrap="square">
            <a:spAutoFit/>
          </a:bodyPr>
          <a:lstStyle/>
          <a:p>
            <a:r>
              <a:rPr lang="en-US" altLang="el-GR" sz="2000" dirty="0">
                <a:solidFill>
                  <a:srgbClr val="5F5F5F"/>
                </a:solidFill>
                <a:cs typeface="Times New Roman" pitchFamily="18" charset="0"/>
              </a:rPr>
              <a:t>1</a:t>
            </a:r>
            <a:r>
              <a:rPr lang="en-US" altLang="el-GR" sz="2000" dirty="0">
                <a:solidFill>
                  <a:srgbClr val="275AFF"/>
                </a:solidFill>
                <a:cs typeface="Times New Roman" pitchFamily="18" charset="0"/>
              </a:rPr>
              <a:t>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RandomInt.cs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a:t>
            </a:r>
            <a:r>
              <a:rPr lang="en-US" altLang="el-GR" sz="2000" dirty="0">
                <a:solidFill>
                  <a:srgbClr val="275AFF"/>
                </a:solidFill>
                <a:cs typeface="Times New Roman" pitchFamily="18" charset="0"/>
              </a:rPr>
              <a:t>    </a:t>
            </a:r>
            <a:r>
              <a:rPr lang="en-US" altLang="el-GR" sz="2000" dirty="0">
                <a:solidFill>
                  <a:schemeClr val="accent5">
                    <a:lumMod val="75000"/>
                  </a:schemeClr>
                </a:solidFill>
                <a:cs typeface="Courier New" pitchFamily="49" charset="0"/>
              </a:rPr>
              <a:t>// Random integers.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p>
          <a:p>
            <a:r>
              <a:rPr lang="en-US" altLang="el-GR" sz="2000" dirty="0">
                <a:solidFill>
                  <a:srgbClr val="5F5F5F"/>
                </a:solidFill>
                <a:cs typeface="Times New Roman" pitchFamily="18" charset="0"/>
              </a:rPr>
              <a:t>4</a:t>
            </a:r>
            <a:r>
              <a:rPr lang="en-US" altLang="el-GR" sz="2000" dirty="0">
                <a:solidFill>
                  <a:srgbClr val="275AFF"/>
                </a:solidFill>
                <a:cs typeface="Times New Roman" pitchFamily="18" charset="0"/>
              </a:rPr>
              <a:t>    </a:t>
            </a:r>
            <a:r>
              <a:rPr lang="en-US" altLang="el-GR" sz="2000" dirty="0">
                <a:solidFill>
                  <a:srgbClr val="275AFF"/>
                </a:solidFill>
                <a:cs typeface="Courier New" pitchFamily="49" charset="0"/>
              </a:rPr>
              <a:t>using</a:t>
            </a:r>
            <a:r>
              <a:rPr lang="en-US" altLang="el-GR" sz="2000" dirty="0">
                <a:solidFill>
                  <a:srgbClr val="000000"/>
                </a:solidFill>
                <a:cs typeface="Times New Roman" pitchFamily="18" charset="0"/>
              </a:rPr>
              <a:t> System;</a:t>
            </a:r>
          </a:p>
          <a:p>
            <a:r>
              <a:rPr lang="en-US" altLang="el-GR" sz="2000" dirty="0">
                <a:solidFill>
                  <a:srgbClr val="5F5F5F"/>
                </a:solidFill>
                <a:cs typeface="Times New Roman" pitchFamily="18" charset="0"/>
              </a:rPr>
              <a:t>5</a:t>
            </a:r>
            <a:r>
              <a:rPr lang="en-US" altLang="el-GR" sz="2000" dirty="0">
                <a:solidFill>
                  <a:srgbClr val="275AFF"/>
                </a:solidFill>
                <a:cs typeface="Times New Roman" pitchFamily="18" charset="0"/>
              </a:rPr>
              <a:t>    </a:t>
            </a:r>
            <a:r>
              <a:rPr lang="en-US" altLang="el-GR" sz="2000" dirty="0">
                <a:solidFill>
                  <a:srgbClr val="275AFF"/>
                </a:solidFill>
                <a:cs typeface="Courier New" pitchFamily="49" charset="0"/>
              </a:rPr>
              <a:t>using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System.Windows.Forms</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6    </a:t>
            </a:r>
          </a:p>
          <a:p>
            <a:r>
              <a:rPr lang="en-US" altLang="el-GR" sz="2000" dirty="0">
                <a:solidFill>
                  <a:srgbClr val="5F5F5F"/>
                </a:solidFill>
                <a:cs typeface="Times New Roman" pitchFamily="18" charset="0"/>
              </a:rPr>
              <a:t>7</a:t>
            </a:r>
            <a:r>
              <a:rPr lang="en-US" altLang="el-GR" sz="2000" dirty="0">
                <a:solidFill>
                  <a:srgbClr val="275AFF"/>
                </a:solidFill>
                <a:cs typeface="Times New Roman" pitchFamily="18" charset="0"/>
              </a:rPr>
              <a:t>    </a:t>
            </a:r>
            <a:r>
              <a:rPr lang="en-US" altLang="el-GR" sz="2000" dirty="0">
                <a:solidFill>
                  <a:schemeClr val="accent5">
                    <a:lumMod val="75000"/>
                  </a:schemeClr>
                </a:solidFill>
                <a:cs typeface="Courier New" pitchFamily="49" charset="0"/>
              </a:rPr>
              <a:t>// calculates and displays 20 random integers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a:t>
            </a:r>
            <a:r>
              <a:rPr lang="en-US" altLang="el-GR" sz="2000" dirty="0">
                <a:solidFill>
                  <a:srgbClr val="275AFF"/>
                </a:solidFill>
                <a:cs typeface="Times New Roman" pitchFamily="18" charset="0"/>
              </a:rPr>
              <a:t>    </a:t>
            </a:r>
            <a:r>
              <a:rPr lang="en-US" altLang="el-GR" sz="2000" dirty="0">
                <a:solidFill>
                  <a:srgbClr val="275AFF"/>
                </a:solidFill>
                <a:cs typeface="Courier New" pitchFamily="49" charset="0"/>
              </a:rPr>
              <a:t>class</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RandomInt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10</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main entry point for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11</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static</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void</a:t>
            </a:r>
            <a:r>
              <a:rPr lang="en-US" altLang="el-GR" sz="2000" dirty="0">
                <a:solidFill>
                  <a:srgbClr val="000000"/>
                </a:solidFill>
                <a:cs typeface="Times New Roman" pitchFamily="18" charset="0"/>
              </a:rPr>
              <a:t> Main(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12</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13</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value;</a:t>
            </a:r>
          </a:p>
          <a:p>
            <a:r>
              <a:rPr lang="en-US" altLang="el-GR" sz="2000" dirty="0">
                <a:solidFill>
                  <a:srgbClr val="5F5F5F"/>
                </a:solidFill>
                <a:cs typeface="Times New Roman" pitchFamily="18" charset="0"/>
              </a:rPr>
              <a:t>14</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output = </a:t>
            </a:r>
            <a:r>
              <a:rPr lang="en-US" altLang="el-GR" sz="2000" dirty="0">
                <a:solidFill>
                  <a:srgbClr val="40D9FF"/>
                </a:solidFill>
                <a:cs typeface="Times New Roman" pitchFamily="18" charset="0"/>
              </a:rPr>
              <a:t>""</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15</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16</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7030A0"/>
                </a:solidFill>
                <a:cs typeface="Times New Roman" pitchFamily="18" charset="0"/>
              </a:rPr>
              <a:t>Random </a:t>
            </a:r>
            <a:r>
              <a:rPr lang="en-US" altLang="el-GR" sz="2000" dirty="0" err="1">
                <a:solidFill>
                  <a:srgbClr val="7030A0"/>
                </a:solidFill>
                <a:cs typeface="Times New Roman" pitchFamily="18" charset="0"/>
              </a:rPr>
              <a:t>randomInteger</a:t>
            </a:r>
            <a:r>
              <a:rPr lang="en-US" altLang="el-GR" sz="2000" dirty="0">
                <a:solidFill>
                  <a:srgbClr val="7030A0"/>
                </a:solidFill>
                <a:cs typeface="Times New Roman" pitchFamily="18" charset="0"/>
              </a:rPr>
              <a:t> = </a:t>
            </a:r>
            <a:r>
              <a:rPr lang="en-US" altLang="el-GR" sz="2000" dirty="0">
                <a:solidFill>
                  <a:srgbClr val="7030A0"/>
                </a:solidFill>
                <a:cs typeface="Courier New" pitchFamily="49" charset="0"/>
              </a:rPr>
              <a:t>new</a:t>
            </a:r>
            <a:r>
              <a:rPr lang="en-US" altLang="el-GR" sz="2000" dirty="0">
                <a:solidFill>
                  <a:srgbClr val="7030A0"/>
                </a:solidFill>
                <a:cs typeface="Times New Roman" pitchFamily="18" charset="0"/>
              </a:rPr>
              <a:t> Random();</a:t>
            </a:r>
          </a:p>
          <a:p>
            <a:r>
              <a:rPr lang="en-US" altLang="el-GR" sz="2000" dirty="0">
                <a:solidFill>
                  <a:srgbClr val="5F5F5F"/>
                </a:solidFill>
                <a:cs typeface="Times New Roman" pitchFamily="18" charset="0"/>
              </a:rPr>
              <a:t>17         </a:t>
            </a:r>
          </a:p>
        </p:txBody>
      </p:sp>
      <p:sp>
        <p:nvSpPr>
          <p:cNvPr id="7" name="Text Box 5" descr="."/>
          <p:cNvSpPr txBox="1">
            <a:spLocks noChangeArrowheads="1"/>
          </p:cNvSpPr>
          <p:nvPr>
            <p:custDataLst>
              <p:tags r:id="rId4"/>
            </p:custDataLst>
          </p:nvPr>
        </p:nvSpPr>
        <p:spPr bwMode="auto">
          <a:xfrm>
            <a:off x="3149908" y="4666456"/>
            <a:ext cx="3294300"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Creates a new Random object</a:t>
            </a:r>
          </a:p>
        </p:txBody>
      </p:sp>
      <p:sp>
        <p:nvSpPr>
          <p:cNvPr id="8" name="Line 6" descr="."/>
          <p:cNvSpPr>
            <a:spLocks noChangeShapeType="1"/>
          </p:cNvSpPr>
          <p:nvPr/>
        </p:nvSpPr>
        <p:spPr bwMode="auto">
          <a:xfrm>
            <a:off x="3911908" y="5047456"/>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smtClean="0">
                <a:solidFill>
                  <a:schemeClr val="tx2"/>
                </a:solidFill>
              </a:rPr>
              <a:t>Παράδειγμα: Η τάξη </a:t>
            </a:r>
            <a:r>
              <a:rPr lang="en-US" altLang="el-GR" u="sng" dirty="0" smtClean="0">
                <a:solidFill>
                  <a:schemeClr val="tx2"/>
                </a:solidFill>
              </a:rPr>
              <a:t>Random</a:t>
            </a:r>
            <a:r>
              <a:rPr lang="el-GR" altLang="el-GR" u="sng" dirty="0" smtClean="0">
                <a:solidFill>
                  <a:schemeClr val="tx2"/>
                </a:solidFill>
              </a:rPr>
              <a:t>(3 από 4) </a:t>
            </a:r>
            <a:endParaRPr lang="el-GR" u="sng" dirty="0">
              <a:solidFill>
                <a:schemeClr val="tx2"/>
              </a:solidFill>
              <a:latin typeface="+mn-lt"/>
            </a:endParaRPr>
          </a:p>
        </p:txBody>
      </p:sp>
      <p:sp>
        <p:nvSpPr>
          <p:cNvPr id="3" name="Ορθογώνιο 2" descr="// loop 20 times,&#10;for  int i ίσο με 1, i μικρότερο ή ίσο του 20, i++, &#10;άγκιστρο,&#10;// pick random integer between 1 and 6,&#10;value ίσο με random Integer τελεία Next, 1, 7, (σχόλιο: Will set value to a random number from1 up to but not including 7).&#10;&#10;output += value σύν &quot; &quot;, // append value to output,&#10;   &#10;// if counter divisible by 5, append newline,&#10; if  i επί τοις εκατό 5 == 0, (σχόλιο: Format the output to only have 5 numbers per line).&#10;&#10;output += \ n,&#10;   &#10;άγκιστρο, // end for structure,&#10;   &#10;Message Box τελεία Show, output, 20 Random Numbers from 1 to 6,&#10;Message Box Buttons τελεία OK, Message Box Icon τελεία Information,&#10;(σχόλιο: Display the output in a message box).        &#10;"/>
          <p:cNvSpPr/>
          <p:nvPr>
            <p:custDataLst>
              <p:tags r:id="rId3"/>
            </p:custDataLst>
          </p:nvPr>
        </p:nvSpPr>
        <p:spPr>
          <a:xfrm>
            <a:off x="467544" y="1220554"/>
            <a:ext cx="8219256" cy="5016758"/>
          </a:xfrm>
          <a:prstGeom prst="rect">
            <a:avLst/>
          </a:prstGeom>
        </p:spPr>
        <p:txBody>
          <a:bodyPr wrap="square">
            <a:spAutoFit/>
          </a:bodyPr>
          <a:lstStyle/>
          <a:p>
            <a:r>
              <a:rPr lang="en-US" altLang="el-GR" sz="2000" dirty="0">
                <a:solidFill>
                  <a:srgbClr val="5F5F5F"/>
                </a:solidFill>
                <a:cs typeface="Times New Roman" pitchFamily="18" charset="0"/>
              </a:rPr>
              <a:t>18</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66FF33"/>
                </a:solidFill>
                <a:cs typeface="Courier New" pitchFamily="49" charset="0"/>
              </a:rPr>
              <a:t> </a:t>
            </a:r>
            <a:r>
              <a:rPr lang="en-US" altLang="el-GR" sz="2000" dirty="0">
                <a:solidFill>
                  <a:schemeClr val="accent5">
                    <a:lumMod val="75000"/>
                  </a:schemeClr>
                </a:solidFill>
                <a:cs typeface="Courier New" pitchFamily="49" charset="0"/>
              </a:rPr>
              <a:t>// loop 20 times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19</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0D9FF"/>
                </a:solidFill>
                <a:cs typeface="Times New Roman" pitchFamily="18" charset="0"/>
              </a:rPr>
              <a:t>1</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a:t>
            </a:r>
            <a:r>
              <a:rPr lang="en-US" altLang="el-GR" sz="2000" dirty="0">
                <a:solidFill>
                  <a:srgbClr val="40D9FF"/>
                </a:solidFill>
                <a:cs typeface="Times New Roman" pitchFamily="18" charset="0"/>
              </a:rPr>
              <a:t>20</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20</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21</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66FF33"/>
                </a:solidFill>
                <a:cs typeface="Courier New" pitchFamily="49" charset="0"/>
              </a:rPr>
              <a:t> </a:t>
            </a:r>
            <a:r>
              <a:rPr lang="en-US" altLang="el-GR" sz="2000" dirty="0">
                <a:solidFill>
                  <a:schemeClr val="accent5">
                    <a:lumMod val="75000"/>
                  </a:schemeClr>
                </a:solidFill>
                <a:cs typeface="Courier New" pitchFamily="49" charset="0"/>
              </a:rPr>
              <a:t>// pick random integer between 1 and 6</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22</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value = </a:t>
            </a:r>
            <a:r>
              <a:rPr lang="en-US" altLang="el-GR" sz="2000" dirty="0" err="1">
                <a:solidFill>
                  <a:srgbClr val="7030A0"/>
                </a:solidFill>
                <a:cs typeface="Times New Roman" pitchFamily="18" charset="0"/>
              </a:rPr>
              <a:t>randomInteger.Next</a:t>
            </a:r>
            <a:r>
              <a:rPr lang="en-US" altLang="el-GR" sz="2000" dirty="0">
                <a:solidFill>
                  <a:srgbClr val="000000"/>
                </a:solidFill>
                <a:cs typeface="Times New Roman" pitchFamily="18" charset="0"/>
              </a:rPr>
              <a:t>( </a:t>
            </a:r>
            <a:r>
              <a:rPr lang="en-US" altLang="el-GR" sz="2000" dirty="0">
                <a:solidFill>
                  <a:srgbClr val="40D9FF"/>
                </a:solidFill>
                <a:cs typeface="Times New Roman" pitchFamily="18" charset="0"/>
              </a:rPr>
              <a:t>1</a:t>
            </a:r>
            <a:r>
              <a:rPr lang="en-US" altLang="el-GR" sz="2000" dirty="0">
                <a:solidFill>
                  <a:srgbClr val="000000"/>
                </a:solidFill>
                <a:cs typeface="Times New Roman" pitchFamily="18" charset="0"/>
              </a:rPr>
              <a:t>,</a:t>
            </a:r>
            <a:r>
              <a:rPr lang="en-US" altLang="el-GR" sz="2000" dirty="0">
                <a:solidFill>
                  <a:srgbClr val="40D9FF"/>
                </a:solidFill>
                <a:cs typeface="Times New Roman" pitchFamily="18" charset="0"/>
              </a:rPr>
              <a:t> 7</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23</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output += value + </a:t>
            </a:r>
            <a:r>
              <a:rPr lang="en-US" altLang="el-GR" sz="2000" dirty="0">
                <a:solidFill>
                  <a:srgbClr val="40D9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append value to output</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24</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 if counter divisible by 5, append newline</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26</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if</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5 == </a:t>
            </a:r>
            <a:r>
              <a:rPr lang="en-US" altLang="el-GR" sz="2000" dirty="0">
                <a:cs typeface="Times New Roman" pitchFamily="18" charset="0"/>
              </a:rPr>
              <a:t>0</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27</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output += </a:t>
            </a:r>
            <a:r>
              <a:rPr lang="en-US" altLang="el-GR" sz="2000" dirty="0">
                <a:solidFill>
                  <a:srgbClr val="40D9FF"/>
                </a:solidFill>
                <a:cs typeface="Times New Roman" pitchFamily="18" charset="0"/>
              </a:rPr>
              <a:t>"\n"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28   </a:t>
            </a:r>
          </a:p>
          <a:p>
            <a:r>
              <a:rPr lang="en-US" altLang="el-GR" sz="2000" dirty="0">
                <a:solidFill>
                  <a:srgbClr val="5F5F5F"/>
                </a:solidFill>
                <a:cs typeface="Times New Roman" pitchFamily="18" charset="0"/>
              </a:rPr>
              <a:t>29</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for structure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30</a:t>
            </a:r>
            <a:r>
              <a:rPr lang="en-US" altLang="el-GR" sz="2000" dirty="0">
                <a:solidFill>
                  <a:srgbClr val="275AFF"/>
                </a:solidFill>
                <a:cs typeface="Times New Roman" pitchFamily="18" charset="0"/>
              </a:rPr>
              <a:t>   </a:t>
            </a:r>
            <a:endParaRPr lang="el-GR" altLang="el-GR" sz="2000" dirty="0" smtClean="0">
              <a:solidFill>
                <a:srgbClr val="275AFF"/>
              </a:solidFill>
              <a:cs typeface="Times New Roman" pitchFamily="18" charset="0"/>
            </a:endParaRPr>
          </a:p>
          <a:p>
            <a:r>
              <a:rPr lang="en-US" altLang="el-GR" sz="2000" u="sng" dirty="0" smtClean="0">
                <a:solidFill>
                  <a:srgbClr val="5F5F5F"/>
                </a:solidFill>
                <a:cs typeface="Times New Roman" pitchFamily="18" charset="0"/>
              </a:rPr>
              <a:t>31</a:t>
            </a:r>
            <a:r>
              <a:rPr lang="en-US" altLang="el-GR" sz="2000" dirty="0" smtClean="0">
                <a:solidFill>
                  <a:srgbClr val="275AFF"/>
                </a:solidFill>
                <a:cs typeface="Times New Roman" pitchFamily="18" charset="0"/>
              </a:rPr>
              <a:t>   </a:t>
            </a:r>
            <a:r>
              <a:rPr lang="en-US" altLang="el-GR" sz="2000" dirty="0" smtClean="0">
                <a:solidFill>
                  <a:srgbClr val="000000"/>
                </a:solidFill>
                <a:cs typeface="Times New Roman" pitchFamily="18" charset="0"/>
              </a:rPr>
              <a:t>      </a:t>
            </a:r>
            <a:r>
              <a:rPr lang="en-US" altLang="el-GR" sz="2000" dirty="0" err="1">
                <a:solidFill>
                  <a:srgbClr val="000000"/>
                </a:solidFill>
                <a:cs typeface="Times New Roman" pitchFamily="18" charset="0"/>
              </a:rPr>
              <a:t>MessageBox.Show</a:t>
            </a:r>
            <a:r>
              <a:rPr lang="en-US" altLang="el-GR" sz="2000" dirty="0">
                <a:solidFill>
                  <a:srgbClr val="000000"/>
                </a:solidFill>
                <a:cs typeface="Times New Roman" pitchFamily="18" charset="0"/>
              </a:rPr>
              <a:t>( output,</a:t>
            </a:r>
            <a:r>
              <a:rPr lang="en-US" altLang="el-GR" sz="2000" dirty="0">
                <a:solidFill>
                  <a:srgbClr val="40D9FF"/>
                </a:solidFill>
                <a:cs typeface="Times New Roman" pitchFamily="18" charset="0"/>
              </a:rPr>
              <a:t> "20 Random Numbers from 1 to 6"</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32</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0D9FF"/>
                </a:solidFill>
                <a:cs typeface="Times New Roman" pitchFamily="18" charset="0"/>
              </a:rPr>
              <a:t>OK</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MessageBoxIcon.</a:t>
            </a:r>
            <a:r>
              <a:rPr lang="en-US" altLang="el-GR" sz="2000" dirty="0" err="1">
                <a:solidFill>
                  <a:srgbClr val="40D9FF"/>
                </a:solidFill>
                <a:cs typeface="Times New Roman" pitchFamily="18" charset="0"/>
              </a:rPr>
              <a:t>Information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33        </a:t>
            </a:r>
          </a:p>
        </p:txBody>
      </p:sp>
      <p:sp>
        <p:nvSpPr>
          <p:cNvPr id="11" name="Text Box 8" descr="."/>
          <p:cNvSpPr txBox="1">
            <a:spLocks noChangeArrowheads="1"/>
          </p:cNvSpPr>
          <p:nvPr>
            <p:custDataLst>
              <p:tags r:id="rId4"/>
            </p:custDataLst>
          </p:nvPr>
        </p:nvSpPr>
        <p:spPr bwMode="auto">
          <a:xfrm>
            <a:off x="5724128" y="1124744"/>
            <a:ext cx="2993419" cy="1015663"/>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Will set value to a random number from1 up to but not including 7</a:t>
            </a:r>
          </a:p>
        </p:txBody>
      </p:sp>
      <p:sp>
        <p:nvSpPr>
          <p:cNvPr id="12" name="Line 9" descr="."/>
          <p:cNvSpPr>
            <a:spLocks noChangeShapeType="1"/>
          </p:cNvSpPr>
          <p:nvPr/>
        </p:nvSpPr>
        <p:spPr bwMode="auto">
          <a:xfrm flipH="1">
            <a:off x="4715792" y="1632575"/>
            <a:ext cx="1008335" cy="9323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Text Box 8" descr="."/>
          <p:cNvSpPr txBox="1">
            <a:spLocks noChangeArrowheads="1"/>
          </p:cNvSpPr>
          <p:nvPr>
            <p:custDataLst>
              <p:tags r:id="rId5"/>
            </p:custDataLst>
          </p:nvPr>
        </p:nvSpPr>
        <p:spPr bwMode="auto">
          <a:xfrm>
            <a:off x="4951933" y="3925505"/>
            <a:ext cx="3292475" cy="707886"/>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spcBef>
                <a:spcPct val="50000"/>
              </a:spcBef>
            </a:pPr>
            <a:r>
              <a:rPr lang="en-US" altLang="el-GR" sz="2000" dirty="0">
                <a:latin typeface="+mn-lt"/>
                <a:cs typeface="Times New Roman" pitchFamily="18" charset="0"/>
              </a:rPr>
              <a:t>Format the output to only have 5 numbers per line</a:t>
            </a:r>
          </a:p>
        </p:txBody>
      </p:sp>
      <p:sp>
        <p:nvSpPr>
          <p:cNvPr id="14" name="Line 9" descr="."/>
          <p:cNvSpPr>
            <a:spLocks noChangeShapeType="1"/>
          </p:cNvSpPr>
          <p:nvPr/>
        </p:nvSpPr>
        <p:spPr bwMode="auto">
          <a:xfrm flipH="1" flipV="1">
            <a:off x="2987823" y="3925503"/>
            <a:ext cx="1964109" cy="3539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5" name="Text Box 6" descr="."/>
          <p:cNvSpPr txBox="1">
            <a:spLocks noChangeArrowheads="1"/>
          </p:cNvSpPr>
          <p:nvPr>
            <p:custDataLst>
              <p:tags r:id="rId6"/>
            </p:custDataLst>
          </p:nvPr>
        </p:nvSpPr>
        <p:spPr bwMode="auto">
          <a:xfrm>
            <a:off x="3722779" y="5981218"/>
            <a:ext cx="3897221"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Display the output in a message box</a:t>
            </a:r>
          </a:p>
        </p:txBody>
      </p:sp>
      <p:sp>
        <p:nvSpPr>
          <p:cNvPr id="16" name="Line 7" descr="."/>
          <p:cNvSpPr>
            <a:spLocks noChangeShapeType="1"/>
          </p:cNvSpPr>
          <p:nvPr/>
        </p:nvSpPr>
        <p:spPr bwMode="auto">
          <a:xfrm flipH="1" flipV="1">
            <a:off x="4034294" y="5733256"/>
            <a:ext cx="681497" cy="247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smtClean="0">
                <a:solidFill>
                  <a:schemeClr val="tx2"/>
                </a:solidFill>
              </a:rPr>
              <a:t>Παράδειγμα: Η τάξη </a:t>
            </a:r>
            <a:r>
              <a:rPr lang="en-US" altLang="el-GR" sz="4000" u="sng" dirty="0" smtClean="0">
                <a:solidFill>
                  <a:schemeClr val="tx2"/>
                </a:solidFill>
              </a:rPr>
              <a:t>Random</a:t>
            </a:r>
            <a:r>
              <a:rPr lang="el-GR" altLang="el-GR" sz="4000" u="sng" dirty="0" smtClean="0">
                <a:solidFill>
                  <a:schemeClr val="tx2"/>
                </a:solidFill>
              </a:rPr>
              <a:t>(4 από 4) </a:t>
            </a:r>
            <a:endParaRPr lang="el-GR" sz="4000" u="sng" dirty="0">
              <a:solidFill>
                <a:schemeClr val="tx2"/>
              </a:solidFill>
              <a:latin typeface="+mn-lt"/>
            </a:endParaRPr>
          </a:p>
        </p:txBody>
      </p:sp>
      <p:sp>
        <p:nvSpPr>
          <p:cNvPr id="3" name="Ορθογώνιο 2" descr="άγκιστρο, // end Main,&#10;   &#10;άγκιστρο, // end class Random Int.&#10;"/>
          <p:cNvSpPr/>
          <p:nvPr>
            <p:custDataLst>
              <p:tags r:id="rId3"/>
            </p:custDataLst>
          </p:nvPr>
        </p:nvSpPr>
        <p:spPr>
          <a:xfrm>
            <a:off x="467544" y="1556792"/>
            <a:ext cx="8219256" cy="1015663"/>
          </a:xfrm>
          <a:prstGeom prst="rect">
            <a:avLst/>
          </a:prstGeom>
        </p:spPr>
        <p:txBody>
          <a:bodyPr wrap="square">
            <a:spAutoFit/>
          </a:bodyPr>
          <a:lstStyle/>
          <a:p>
            <a:r>
              <a:rPr lang="en-US" altLang="el-GR" sz="2000" dirty="0">
                <a:solidFill>
                  <a:srgbClr val="5F5F5F"/>
                </a:solidFill>
                <a:cs typeface="Times New Roman" pitchFamily="18" charset="0"/>
              </a:rPr>
              <a:t>34</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35   </a:t>
            </a:r>
          </a:p>
          <a:p>
            <a:r>
              <a:rPr lang="en-US" altLang="el-GR" sz="2000" dirty="0">
                <a:solidFill>
                  <a:srgbClr val="5F5F5F"/>
                </a:solidFill>
                <a:cs typeface="Times New Roman" pitchFamily="18" charset="0"/>
              </a:rPr>
              <a:t>36</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RandomInt</a:t>
            </a:r>
            <a:endParaRPr lang="en-US" altLang="el-GR" sz="2000" dirty="0">
              <a:solidFill>
                <a:schemeClr val="accent5">
                  <a:lumMod val="75000"/>
                </a:schemeClr>
              </a:solidFill>
              <a:cs typeface="Courier New" pitchFamily="49" charset="0"/>
            </a:endParaRPr>
          </a:p>
        </p:txBody>
      </p:sp>
      <p:pic>
        <p:nvPicPr>
          <p:cNvPr id="17" name="Picture 4" descr="program outp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2995017"/>
            <a:ext cx="4296660" cy="266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descr="."/>
          <p:cNvSpPr/>
          <p:nvPr>
            <p:custDataLst>
              <p:tags r:id="rId4"/>
            </p:custDataLst>
          </p:nvPr>
        </p:nvSpPr>
        <p:spPr>
          <a:xfrm>
            <a:off x="6179165" y="3244334"/>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latin typeface="+mn-lt"/>
              </a:rPr>
              <a:t>Μια μικρή Επανάληψη</a:t>
            </a:r>
            <a:endParaRPr lang="el-GR" altLang="el-GR" sz="4000" u="sng" dirty="0">
              <a:solidFill>
                <a:schemeClr val="tx2"/>
              </a:solidFill>
              <a:latin typeface="+mn-lt"/>
            </a:endParaRPr>
          </a:p>
        </p:txBody>
      </p:sp>
      <p:sp>
        <p:nvSpPr>
          <p:cNvPr id="9" name="Rectangle 3" descr="Εάν μια μέθοδος είναι static, &#10;Καλούμε τη μέθοδο με το όνομα της τάξης Class Name τελεία Method Name(…);,&#10;&#10;Εάν μια μέθοδος μιας τάξης δεν είναι static τότε είναι μια μέθοδος στιγμιότυπου και,&#10;Δημιουργούμε ένα αντικείμενο με το new operator,&#10;Καλούμε μεθόδους του αντικειμένου:&#10;object Variable Name τελεία Method Name(…);.&#10;"/>
          <p:cNvSpPr>
            <a:spLocks noChangeArrowheads="1"/>
          </p:cNvSpPr>
          <p:nvPr/>
        </p:nvSpPr>
        <p:spPr bwMode="auto">
          <a:xfrm>
            <a:off x="685800" y="126876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lnSpc>
                <a:spcPct val="90000"/>
              </a:lnSpc>
              <a:spcBef>
                <a:spcPct val="20000"/>
              </a:spcBef>
              <a:buClr>
                <a:schemeClr val="tx1"/>
              </a:buClr>
              <a:buSzPct val="85000"/>
              <a:buFont typeface="ZapfDingbats" pitchFamily="82" charset="2"/>
              <a:buChar char="r"/>
            </a:pPr>
            <a:r>
              <a:rPr lang="el-GR" altLang="el-GR" sz="2800" dirty="0">
                <a:latin typeface="+mn-lt"/>
              </a:rPr>
              <a:t>Εάν μια μέθοδος είναι </a:t>
            </a:r>
            <a:r>
              <a:rPr lang="en-US" altLang="el-GR" sz="2800" dirty="0" smtClean="0">
                <a:latin typeface="+mn-lt"/>
              </a:rPr>
              <a:t>static, </a:t>
            </a:r>
            <a:endParaRPr lang="en-US" altLang="el-GR" sz="2800" dirty="0">
              <a:latin typeface="+mn-lt"/>
            </a:endParaRPr>
          </a:p>
          <a:p>
            <a:pPr marL="914400" lvl="1" indent="-457200" algn="l" eaLnBrk="1" hangingPunct="1">
              <a:lnSpc>
                <a:spcPct val="90000"/>
              </a:lnSpc>
              <a:spcBef>
                <a:spcPct val="20000"/>
              </a:spcBef>
              <a:buClr>
                <a:schemeClr val="tx1"/>
              </a:buClr>
              <a:buSzPct val="75000"/>
              <a:buFont typeface="Wingdings" panose="05000000000000000000" pitchFamily="2" charset="2"/>
              <a:buChar char="§"/>
            </a:pPr>
            <a:r>
              <a:rPr lang="el-GR" altLang="el-GR" sz="2800" dirty="0">
                <a:latin typeface="+mn-lt"/>
              </a:rPr>
              <a:t>Καλούμε τη μέθοδο με το όνομα της τάξης </a:t>
            </a:r>
            <a:r>
              <a:rPr lang="en-US" altLang="el-GR" sz="2800" b="1" dirty="0" err="1">
                <a:solidFill>
                  <a:schemeClr val="accent4">
                    <a:lumMod val="75000"/>
                  </a:schemeClr>
                </a:solidFill>
                <a:latin typeface="+mn-lt"/>
              </a:rPr>
              <a:t>ClassName</a:t>
            </a:r>
            <a:r>
              <a:rPr lang="en-US" altLang="el-GR" sz="2800" dirty="0" err="1">
                <a:solidFill>
                  <a:schemeClr val="accent4">
                    <a:lumMod val="75000"/>
                  </a:schemeClr>
                </a:solidFill>
                <a:latin typeface="+mn-lt"/>
              </a:rPr>
              <a:t>.MethodName</a:t>
            </a:r>
            <a:r>
              <a:rPr lang="en-US" altLang="el-GR" sz="2800" dirty="0" smtClean="0">
                <a:solidFill>
                  <a:schemeClr val="accent4">
                    <a:lumMod val="75000"/>
                  </a:schemeClr>
                </a:solidFill>
                <a:latin typeface="+mn-lt"/>
              </a:rPr>
              <a:t>(…);</a:t>
            </a:r>
            <a:r>
              <a:rPr lang="el-GR" altLang="el-GR" sz="2800" dirty="0" smtClean="0">
                <a:solidFill>
                  <a:schemeClr val="accent4">
                    <a:lumMod val="75000"/>
                  </a:schemeClr>
                </a:solidFill>
                <a:latin typeface="+mn-lt"/>
              </a:rPr>
              <a:t>,</a:t>
            </a:r>
            <a:endParaRPr lang="en-US" altLang="el-GR" sz="2800" dirty="0">
              <a:solidFill>
                <a:schemeClr val="accent4">
                  <a:lumMod val="75000"/>
                </a:schemeClr>
              </a:solidFill>
              <a:latin typeface="+mn-lt"/>
            </a:endParaRPr>
          </a:p>
          <a:p>
            <a:pPr lvl="1" algn="l" eaLnBrk="1" hangingPunct="1">
              <a:lnSpc>
                <a:spcPct val="90000"/>
              </a:lnSpc>
              <a:spcBef>
                <a:spcPct val="20000"/>
              </a:spcBef>
              <a:buClr>
                <a:schemeClr val="tx1"/>
              </a:buClr>
              <a:buSzPct val="75000"/>
              <a:buFont typeface="ZapfDingbats" pitchFamily="82" charset="2"/>
              <a:buChar char="m"/>
            </a:pPr>
            <a:endParaRPr lang="en-US" altLang="el-GR" sz="2800" dirty="0">
              <a:solidFill>
                <a:srgbClr val="CC0000"/>
              </a:solidFill>
              <a:latin typeface="+mn-lt"/>
            </a:endParaRPr>
          </a:p>
          <a:p>
            <a:pPr algn="l" eaLnBrk="1" hangingPunct="1">
              <a:lnSpc>
                <a:spcPct val="90000"/>
              </a:lnSpc>
              <a:spcBef>
                <a:spcPct val="20000"/>
              </a:spcBef>
              <a:buClr>
                <a:schemeClr val="tx1"/>
              </a:buClr>
              <a:buSzPct val="85000"/>
              <a:buFont typeface="ZapfDingbats" pitchFamily="82" charset="2"/>
              <a:buChar char="r"/>
            </a:pPr>
            <a:r>
              <a:rPr lang="el-GR" altLang="el-GR" sz="2800" dirty="0">
                <a:latin typeface="+mn-lt"/>
              </a:rPr>
              <a:t>Εάν μια μέθοδος μιας τάξης δεν είναι </a:t>
            </a:r>
            <a:r>
              <a:rPr lang="en-US" altLang="el-GR" sz="2800" dirty="0">
                <a:latin typeface="+mn-lt"/>
              </a:rPr>
              <a:t>static </a:t>
            </a:r>
            <a:r>
              <a:rPr lang="el-GR" altLang="el-GR" sz="2800" dirty="0">
                <a:latin typeface="+mn-lt"/>
              </a:rPr>
              <a:t>τότε είναι μια μέθοδος </a:t>
            </a:r>
            <a:r>
              <a:rPr lang="el-GR" altLang="el-GR" sz="2800" dirty="0" smtClean="0">
                <a:latin typeface="+mn-lt"/>
              </a:rPr>
              <a:t>στιγμιότυπου </a:t>
            </a:r>
            <a:r>
              <a:rPr lang="el-GR" altLang="el-GR" sz="2800" dirty="0" smtClean="0">
                <a:latin typeface="+mn-lt"/>
              </a:rPr>
              <a:t>και</a:t>
            </a:r>
            <a:r>
              <a:rPr lang="en-US" altLang="el-GR" sz="2800" dirty="0" smtClean="0">
                <a:latin typeface="+mn-lt"/>
              </a:rPr>
              <a:t>,</a:t>
            </a:r>
            <a:endParaRPr lang="en-US" altLang="el-GR" sz="2800" dirty="0">
              <a:latin typeface="+mn-lt"/>
            </a:endParaRPr>
          </a:p>
          <a:p>
            <a:pPr marL="914400" lvl="1" indent="-457200" algn="l" eaLnBrk="1" hangingPunct="1">
              <a:lnSpc>
                <a:spcPct val="90000"/>
              </a:lnSpc>
              <a:spcBef>
                <a:spcPct val="20000"/>
              </a:spcBef>
              <a:buClr>
                <a:schemeClr val="tx1"/>
              </a:buClr>
              <a:buSzPct val="75000"/>
              <a:buFont typeface="Wingdings" panose="05000000000000000000" pitchFamily="2" charset="2"/>
              <a:buChar char="§"/>
            </a:pPr>
            <a:r>
              <a:rPr lang="el-GR" altLang="el-GR" sz="2800" dirty="0">
                <a:latin typeface="+mn-lt"/>
              </a:rPr>
              <a:t>Δημιουργούμε ένα αντικείμενο με το</a:t>
            </a:r>
            <a:r>
              <a:rPr lang="en-US" altLang="el-GR" sz="2800" dirty="0">
                <a:latin typeface="+mn-lt"/>
              </a:rPr>
              <a:t> new </a:t>
            </a:r>
            <a:r>
              <a:rPr lang="en-US" altLang="el-GR" sz="2800" dirty="0" smtClean="0">
                <a:latin typeface="+mn-lt"/>
              </a:rPr>
              <a:t>operator,</a:t>
            </a:r>
            <a:endParaRPr lang="en-US" altLang="el-GR" sz="2800" dirty="0">
              <a:latin typeface="+mn-lt"/>
            </a:endParaRPr>
          </a:p>
          <a:p>
            <a:pPr marL="914400" lvl="1" indent="-457200" algn="l" eaLnBrk="1" hangingPunct="1">
              <a:lnSpc>
                <a:spcPct val="90000"/>
              </a:lnSpc>
              <a:spcBef>
                <a:spcPct val="20000"/>
              </a:spcBef>
              <a:buClr>
                <a:schemeClr val="tx1"/>
              </a:buClr>
              <a:buSzPct val="75000"/>
              <a:buFont typeface="Wingdings" panose="05000000000000000000" pitchFamily="2" charset="2"/>
              <a:buChar char="§"/>
            </a:pPr>
            <a:r>
              <a:rPr lang="el-GR" altLang="el-GR" sz="2800" dirty="0">
                <a:latin typeface="+mn-lt"/>
              </a:rPr>
              <a:t>Καλούμε μεθόδους του αντικειμένου</a:t>
            </a:r>
            <a:r>
              <a:rPr lang="en-US" altLang="el-GR" sz="2800" dirty="0">
                <a:latin typeface="+mn-lt"/>
              </a:rPr>
              <a:t>:</a:t>
            </a:r>
            <a:br>
              <a:rPr lang="en-US" altLang="el-GR" sz="2800" dirty="0">
                <a:latin typeface="+mn-lt"/>
              </a:rPr>
            </a:br>
            <a:r>
              <a:rPr lang="en-US" altLang="el-GR" sz="2800" b="1" dirty="0" err="1">
                <a:solidFill>
                  <a:schemeClr val="accent4">
                    <a:lumMod val="75000"/>
                  </a:schemeClr>
                </a:solidFill>
                <a:latin typeface="+mn-lt"/>
              </a:rPr>
              <a:t>objectVariableName</a:t>
            </a:r>
            <a:r>
              <a:rPr lang="en-US" altLang="el-GR" sz="2800" dirty="0" err="1">
                <a:solidFill>
                  <a:schemeClr val="accent4">
                    <a:lumMod val="75000"/>
                  </a:schemeClr>
                </a:solidFill>
                <a:latin typeface="+mn-lt"/>
              </a:rPr>
              <a:t>.MethodName</a:t>
            </a:r>
            <a:r>
              <a:rPr lang="en-US" altLang="el-GR" sz="2800" dirty="0" smtClean="0">
                <a:solidFill>
                  <a:schemeClr val="accent4">
                    <a:lumMod val="75000"/>
                  </a:schemeClr>
                </a:solidFill>
                <a:latin typeface="+mn-lt"/>
              </a:rPr>
              <a:t>(…);.</a:t>
            </a:r>
            <a:endParaRPr lang="en-US" altLang="el-GR" sz="2800" dirty="0">
              <a:latin typeface="+mn-lt"/>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pPr marL="342900" indent="-342900">
              <a:spcBef>
                <a:spcPct val="20000"/>
              </a:spcBef>
              <a:defRPr/>
            </a:pPr>
            <a:r>
              <a:rPr lang="el-GR" altLang="el-GR" u="sng" dirty="0">
                <a:solidFill>
                  <a:schemeClr val="tx2"/>
                </a:solidFill>
              </a:rPr>
              <a:t>Υπερφόρτωση Μεθόδων</a:t>
            </a:r>
            <a:endParaRPr lang="el-GR" u="sng" dirty="0">
              <a:solidFill>
                <a:schemeClr val="tx2"/>
              </a:solidFill>
              <a:latin typeface="+mn-lt"/>
            </a:endParaRPr>
          </a:p>
        </p:txBody>
      </p:sp>
      <p:sp>
        <p:nvSpPr>
          <p:cNvPr id="10" name="Rectangle 3" descr="Ο επόμενος κώδικας χρησιμοποιεί τη WriteLine για διαφορετικούς τύπους δεδομένων:&#10;    Console τελεία Write Line, The total is άνω κάτω τελεία,&#10;    double total ίσο με 0,&#10;    Console τελεία Write Line, total,&#10;Η Υπερφόρτωση μεθόδων Method overloading είναι μια διαδικασία όπου μπορούμε να χρησιμοποιήσουμε το ίδιο όνομα για την δήλωση πολλών μεθόδων,&#10;Συνήθως αυτές κάνουν περίπου τα ίδια πράγματα αν και μπορεί να μην κάνουν,&#10;Παράδειγμα: Η Write Line είναι υπερφορτωμένη:&#10;            Write Line, String s,&#10;            Write Line, int i,&#10;            Write Line, double d.&#10;"/>
          <p:cNvSpPr txBox="1">
            <a:spLocks noChangeArrowheads="1"/>
          </p:cNvSpPr>
          <p:nvPr/>
        </p:nvSpPr>
        <p:spPr>
          <a:xfrm>
            <a:off x="533400" y="908720"/>
            <a:ext cx="7772400" cy="5472608"/>
          </a:xfrm>
          <a:prstGeom prst="rect">
            <a:avLst/>
          </a:prstGeom>
        </p:spPr>
        <p:txBody>
          <a:bodyPr vert="horz" lIns="92075" tIns="46038" rIns="92075" bIns="46038"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defRPr/>
            </a:pPr>
            <a:r>
              <a:rPr lang="el-GR" sz="2400" dirty="0" smtClean="0"/>
              <a:t>Ο επόμενος κώδικας χρησιμοποιεί τη </a:t>
            </a:r>
            <a:r>
              <a:rPr lang="en-US" sz="2400" dirty="0" err="1" smtClean="0"/>
              <a:t>WriteLine</a:t>
            </a:r>
            <a:r>
              <a:rPr lang="en-US" sz="2400" dirty="0" smtClean="0"/>
              <a:t> </a:t>
            </a:r>
            <a:r>
              <a:rPr lang="el-GR" sz="2400" dirty="0" smtClean="0"/>
              <a:t>για διαφορετικούς τύπους δεδομένων</a:t>
            </a:r>
            <a:r>
              <a:rPr lang="en-US" sz="2400" dirty="0" smtClean="0"/>
              <a:t>:</a:t>
            </a:r>
          </a:p>
          <a:p>
            <a:pPr>
              <a:lnSpc>
                <a:spcPct val="80000"/>
              </a:lnSpc>
              <a:buFont typeface="ZapfDingbats" pitchFamily="82" charset="2"/>
              <a:buNone/>
              <a:defRPr/>
            </a:pPr>
            <a:r>
              <a:rPr lang="en-US" sz="2400" dirty="0" smtClean="0"/>
              <a:t>    </a:t>
            </a:r>
            <a:r>
              <a:rPr lang="en-US" sz="2400" dirty="0" err="1" smtClean="0">
                <a:solidFill>
                  <a:schemeClr val="accent4">
                    <a:lumMod val="75000"/>
                  </a:schemeClr>
                </a:solidFill>
              </a:rPr>
              <a:t>Console</a:t>
            </a:r>
            <a:r>
              <a:rPr lang="en-US" sz="2400" dirty="0" err="1" smtClean="0"/>
              <a:t>.WriteLine</a:t>
            </a:r>
            <a:r>
              <a:rPr lang="en-US" sz="2400" dirty="0" smtClean="0"/>
              <a:t> ("The total is:");</a:t>
            </a:r>
          </a:p>
          <a:p>
            <a:pPr>
              <a:lnSpc>
                <a:spcPct val="80000"/>
              </a:lnSpc>
              <a:buFont typeface="ZapfDingbats" pitchFamily="82" charset="2"/>
              <a:buNone/>
              <a:defRPr/>
            </a:pPr>
            <a:r>
              <a:rPr lang="en-US" sz="2400" dirty="0" smtClean="0"/>
              <a:t>    </a:t>
            </a:r>
            <a:r>
              <a:rPr lang="en-US" sz="2400" dirty="0" smtClean="0">
                <a:solidFill>
                  <a:schemeClr val="accent4">
                    <a:lumMod val="75000"/>
                  </a:schemeClr>
                </a:solidFill>
              </a:rPr>
              <a:t>double</a:t>
            </a:r>
            <a:r>
              <a:rPr lang="en-US" sz="2400" dirty="0" smtClean="0"/>
              <a:t> total = 0;</a:t>
            </a:r>
          </a:p>
          <a:p>
            <a:pPr>
              <a:lnSpc>
                <a:spcPct val="80000"/>
              </a:lnSpc>
              <a:buFont typeface="ZapfDingbats" pitchFamily="82" charset="2"/>
              <a:buNone/>
              <a:defRPr/>
            </a:pPr>
            <a:r>
              <a:rPr lang="en-US" sz="2400" dirty="0" smtClean="0"/>
              <a:t>    </a:t>
            </a:r>
            <a:r>
              <a:rPr lang="en-US" sz="2400" dirty="0" err="1" smtClean="0">
                <a:solidFill>
                  <a:schemeClr val="accent4">
                    <a:lumMod val="75000"/>
                  </a:schemeClr>
                </a:solidFill>
              </a:rPr>
              <a:t>Console</a:t>
            </a:r>
            <a:r>
              <a:rPr lang="en-US" sz="2400" dirty="0" err="1" smtClean="0"/>
              <a:t>.WriteLine</a:t>
            </a:r>
            <a:r>
              <a:rPr lang="en-US" sz="2400" dirty="0" smtClean="0"/>
              <a:t> (total);</a:t>
            </a:r>
            <a:r>
              <a:rPr lang="el-GR" sz="2400" dirty="0" smtClean="0"/>
              <a:t>,</a:t>
            </a:r>
            <a:endParaRPr lang="en-US" sz="2400" dirty="0" smtClean="0"/>
          </a:p>
          <a:p>
            <a:pPr>
              <a:lnSpc>
                <a:spcPct val="80000"/>
              </a:lnSpc>
              <a:defRPr/>
            </a:pPr>
            <a:r>
              <a:rPr lang="el-GR" sz="2400" dirty="0" smtClean="0"/>
              <a:t>Η </a:t>
            </a:r>
            <a:r>
              <a:rPr lang="el-GR" sz="2400" i="1" dirty="0" smtClean="0">
                <a:solidFill>
                  <a:srgbClr val="7030A0"/>
                </a:solidFill>
              </a:rPr>
              <a:t>Υπερφόρτωση μεθόδων </a:t>
            </a:r>
            <a:r>
              <a:rPr lang="en-US" sz="2400" i="1" dirty="0" smtClean="0">
                <a:solidFill>
                  <a:schemeClr val="accent6">
                    <a:lumMod val="60000"/>
                    <a:lumOff val="40000"/>
                  </a:schemeClr>
                </a:solidFill>
              </a:rPr>
              <a:t>Method overloading</a:t>
            </a:r>
            <a:r>
              <a:rPr lang="en-US" sz="2400" dirty="0" smtClean="0">
                <a:solidFill>
                  <a:schemeClr val="accent6">
                    <a:lumMod val="60000"/>
                    <a:lumOff val="40000"/>
                  </a:schemeClr>
                </a:solidFill>
              </a:rPr>
              <a:t> </a:t>
            </a:r>
            <a:r>
              <a:rPr lang="el-GR" sz="2400" dirty="0" smtClean="0"/>
              <a:t>είναι μια διαδικασία όπου μπορούμε να χρησιμοποιήσουμε το ίδιο όνομα για την δήλωση πολλών μεθόδων,</a:t>
            </a:r>
            <a:endParaRPr lang="en-US" sz="2400" dirty="0" smtClean="0"/>
          </a:p>
          <a:p>
            <a:pPr lvl="1">
              <a:lnSpc>
                <a:spcPct val="80000"/>
              </a:lnSpc>
              <a:defRPr/>
            </a:pPr>
            <a:r>
              <a:rPr lang="el-GR" sz="2400" dirty="0" smtClean="0"/>
              <a:t>Συνήθως αυτές κάνουν περίπου τα ίδια πράγματα </a:t>
            </a:r>
            <a:r>
              <a:rPr lang="el-GR" sz="2400" dirty="0" smtClean="0"/>
              <a:t>αν και μπορεί να μην κάνουν,</a:t>
            </a:r>
            <a:endParaRPr lang="en-US" sz="2400" dirty="0" smtClean="0"/>
          </a:p>
          <a:p>
            <a:pPr>
              <a:lnSpc>
                <a:spcPct val="80000"/>
              </a:lnSpc>
              <a:defRPr/>
            </a:pPr>
            <a:r>
              <a:rPr lang="el-GR" sz="2400" dirty="0" smtClean="0"/>
              <a:t>Παράδειγμα</a:t>
            </a:r>
            <a:r>
              <a:rPr lang="en-US" sz="2400" dirty="0" smtClean="0"/>
              <a:t>: </a:t>
            </a:r>
            <a:r>
              <a:rPr lang="el-GR" sz="2400" dirty="0" smtClean="0"/>
              <a:t>Η</a:t>
            </a:r>
            <a:r>
              <a:rPr lang="en-US" sz="2400" dirty="0" smtClean="0"/>
              <a:t> </a:t>
            </a:r>
            <a:r>
              <a:rPr lang="en-US" sz="2400" dirty="0" err="1" smtClean="0"/>
              <a:t>WriteLine</a:t>
            </a:r>
            <a:r>
              <a:rPr lang="en-US" sz="2400" dirty="0" smtClean="0"/>
              <a:t> </a:t>
            </a:r>
            <a:r>
              <a:rPr lang="el-GR" sz="2400" dirty="0" smtClean="0"/>
              <a:t>είναι υπερφορτωμένη</a:t>
            </a:r>
            <a:r>
              <a:rPr lang="en-US" sz="2400" dirty="0" smtClean="0"/>
              <a:t>:</a:t>
            </a:r>
          </a:p>
          <a:p>
            <a:pPr>
              <a:lnSpc>
                <a:spcPct val="80000"/>
              </a:lnSpc>
              <a:buFont typeface="ZapfDingbats" pitchFamily="82" charset="2"/>
              <a:buNone/>
              <a:defRPr/>
            </a:pPr>
            <a:r>
              <a:rPr lang="en-US" sz="2400" dirty="0" smtClean="0"/>
              <a:t>            </a:t>
            </a:r>
            <a:r>
              <a:rPr lang="en-US" sz="2400" dirty="0" err="1" smtClean="0"/>
              <a:t>WriteLine</a:t>
            </a:r>
            <a:r>
              <a:rPr lang="en-US" sz="2400" dirty="0" smtClean="0"/>
              <a:t> (</a:t>
            </a:r>
            <a:r>
              <a:rPr lang="en-US" sz="2400" dirty="0" smtClean="0">
                <a:solidFill>
                  <a:schemeClr val="accent2"/>
                </a:solidFill>
              </a:rPr>
              <a:t>String</a:t>
            </a:r>
            <a:r>
              <a:rPr lang="en-US" sz="2400" dirty="0" smtClean="0"/>
              <a:t> s)</a:t>
            </a:r>
          </a:p>
          <a:p>
            <a:pPr>
              <a:lnSpc>
                <a:spcPct val="80000"/>
              </a:lnSpc>
              <a:buFont typeface="ZapfDingbats" pitchFamily="82" charset="2"/>
              <a:buNone/>
              <a:defRPr/>
            </a:pPr>
            <a:r>
              <a:rPr lang="en-US" sz="2400" dirty="0" smtClean="0"/>
              <a:t>            </a:t>
            </a:r>
            <a:r>
              <a:rPr lang="en-US" sz="2400" dirty="0" err="1" smtClean="0"/>
              <a:t>WriteLine</a:t>
            </a:r>
            <a:r>
              <a:rPr lang="en-US" sz="2400" dirty="0" smtClean="0"/>
              <a:t> (</a:t>
            </a:r>
            <a:r>
              <a:rPr lang="en-US" sz="2400" dirty="0" err="1" smtClean="0">
                <a:solidFill>
                  <a:schemeClr val="accent2"/>
                </a:solidFill>
              </a:rPr>
              <a:t>int</a:t>
            </a:r>
            <a:r>
              <a:rPr lang="en-US" sz="2400" dirty="0" smtClean="0"/>
              <a:t> </a:t>
            </a:r>
            <a:r>
              <a:rPr lang="en-US" sz="2400" dirty="0" err="1" smtClean="0"/>
              <a:t>i</a:t>
            </a:r>
            <a:r>
              <a:rPr lang="en-US" sz="2400" dirty="0" smtClean="0"/>
              <a:t>)</a:t>
            </a:r>
          </a:p>
          <a:p>
            <a:pPr>
              <a:lnSpc>
                <a:spcPct val="80000"/>
              </a:lnSpc>
              <a:buFont typeface="ZapfDingbats" pitchFamily="82" charset="2"/>
              <a:buNone/>
              <a:defRPr/>
            </a:pPr>
            <a:r>
              <a:rPr lang="en-US" sz="2400" dirty="0" smtClean="0"/>
              <a:t>            </a:t>
            </a:r>
            <a:r>
              <a:rPr lang="en-US" sz="2400" dirty="0" err="1" smtClean="0"/>
              <a:t>WriteLine</a:t>
            </a:r>
            <a:r>
              <a:rPr lang="en-US" sz="2400" dirty="0" smtClean="0"/>
              <a:t> (</a:t>
            </a:r>
            <a:r>
              <a:rPr lang="en-US" sz="2400" dirty="0" smtClean="0">
                <a:solidFill>
                  <a:schemeClr val="accent2"/>
                </a:solidFill>
              </a:rPr>
              <a:t>double</a:t>
            </a:r>
            <a:r>
              <a:rPr lang="en-US" sz="2400" dirty="0" smtClean="0"/>
              <a:t> d)</a:t>
            </a:r>
            <a:r>
              <a:rPr lang="el-GR" sz="2400" dirty="0" smtClean="0"/>
              <a:t>.</a:t>
            </a:r>
            <a:endParaRPr lang="en-US"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u="sng" dirty="0" smtClean="0">
                <a:solidFill>
                  <a:schemeClr val="tx2"/>
                </a:solidFill>
              </a:rPr>
              <a:t>Υπερφόρτωση Μεθόδων: Υπογραφή (</a:t>
            </a:r>
            <a:r>
              <a:rPr lang="en-US" altLang="el-GR" u="sng" dirty="0" smtClean="0">
                <a:solidFill>
                  <a:schemeClr val="tx2"/>
                </a:solidFill>
              </a:rPr>
              <a:t>Signature</a:t>
            </a:r>
            <a:r>
              <a:rPr lang="el-GR" altLang="el-GR" u="sng" dirty="0" smtClean="0">
                <a:solidFill>
                  <a:schemeClr val="tx2"/>
                </a:solidFill>
              </a:rPr>
              <a:t>)</a:t>
            </a:r>
            <a:endParaRPr lang="el-GR" altLang="el-GR" u="sng" dirty="0">
              <a:solidFill>
                <a:schemeClr val="tx2"/>
              </a:solidFill>
              <a:latin typeface="+mn-lt"/>
            </a:endParaRPr>
          </a:p>
        </p:txBody>
      </p:sp>
      <p:sp>
        <p:nvSpPr>
          <p:cNvPr id="8" name="Rectangle 3"/>
          <p:cNvSpPr txBox="1">
            <a:spLocks noChangeArrowheads="1"/>
          </p:cNvSpPr>
          <p:nvPr/>
        </p:nvSpPr>
        <p:spPr>
          <a:xfrm>
            <a:off x="533400" y="1484784"/>
            <a:ext cx="7772400" cy="4648200"/>
          </a:xfrm>
          <a:prstGeom prst="rect">
            <a:avLst/>
          </a:prstGeom>
          <a:noFill/>
        </p:spPr>
        <p:txBody>
          <a:bodyPr vert="horz" lIns="92075" tIns="46038" rIns="92075" bIns="46038"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Ο </a:t>
            </a:r>
            <a:r>
              <a:rPr lang="en-US" altLang="el-GR" sz="2800" dirty="0" smtClean="0"/>
              <a:t>compiler</a:t>
            </a:r>
            <a:r>
              <a:rPr lang="el-GR" altLang="el-GR" sz="2800" dirty="0" smtClean="0"/>
              <a:t> πρέπει να μπορεί να καθορίσει ποια μέθοδο να καλεί κάθε φορά,</a:t>
            </a:r>
          </a:p>
          <a:p>
            <a:pPr>
              <a:buFont typeface="Wingdings" panose="05000000000000000000" pitchFamily="2" charset="2"/>
              <a:buChar char="q"/>
            </a:pPr>
            <a:r>
              <a:rPr lang="el-GR" altLang="el-GR" sz="2800" dirty="0" smtClean="0"/>
              <a:t>Αυτό γίνεται με την ανάλυση των παραμέτρων η οποία στην ουσία αποτελεί την </a:t>
            </a:r>
            <a:r>
              <a:rPr lang="el-GR" altLang="el-GR" sz="2800" dirty="0" smtClean="0">
                <a:solidFill>
                  <a:schemeClr val="accent4">
                    <a:lumMod val="75000"/>
                  </a:schemeClr>
                </a:solidFill>
              </a:rPr>
              <a:t>υπογραφή</a:t>
            </a:r>
            <a:r>
              <a:rPr lang="el-GR" altLang="el-GR" sz="2800" dirty="0" smtClean="0"/>
              <a:t> της μεθόδου,</a:t>
            </a:r>
          </a:p>
          <a:p>
            <a:pPr lvl="1">
              <a:buFont typeface="Wingdings" panose="05000000000000000000" pitchFamily="2" charset="2"/>
              <a:buChar char="§"/>
            </a:pPr>
            <a:r>
              <a:rPr lang="el-GR" altLang="el-GR" dirty="0" smtClean="0"/>
              <a:t>Η υπογραφή περιλαμβάνει τον αριθμό, τον τύπο δεδομένων και την ακολουθία των παραμέτρων,</a:t>
            </a:r>
          </a:p>
          <a:p>
            <a:pPr lvl="1">
              <a:buFont typeface="Wingdings" panose="05000000000000000000" pitchFamily="2" charset="2"/>
              <a:buChar char="§"/>
            </a:pPr>
            <a:r>
              <a:rPr lang="el-GR" altLang="el-GR" dirty="0" smtClean="0"/>
              <a:t>Ο τύπος επιστροφής (</a:t>
            </a:r>
            <a:r>
              <a:rPr lang="en-US" altLang="el-GR" dirty="0" smtClean="0"/>
              <a:t>return type</a:t>
            </a:r>
            <a:r>
              <a:rPr lang="el-GR" altLang="el-GR" dirty="0" smtClean="0"/>
              <a:t>) της μεθόδου </a:t>
            </a:r>
            <a:r>
              <a:rPr lang="el-GR" altLang="el-GR" dirty="0" smtClean="0">
                <a:solidFill>
                  <a:schemeClr val="accent4">
                    <a:lumMod val="75000"/>
                  </a:schemeClr>
                </a:solidFill>
              </a:rPr>
              <a:t>δεν αποτελεί κομμάτι της υπογραφής.</a:t>
            </a:r>
            <a:endParaRPr lang="el-GR" altLang="el-GR" dirty="0" smtClean="0">
              <a:solidFill>
                <a:schemeClr val="accent4">
                  <a:lumMod val="75000"/>
                </a:schemeClr>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u="sng" dirty="0" smtClean="0">
                <a:solidFill>
                  <a:schemeClr val="tx2"/>
                </a:solidFill>
              </a:rPr>
              <a:t>Υπερφόρτωση μεθόδων (1 από 3)</a:t>
            </a:r>
            <a:endParaRPr lang="el-GR" altLang="el-GR" u="sng" dirty="0">
              <a:solidFill>
                <a:schemeClr val="tx2"/>
              </a:solidFill>
              <a:latin typeface="+mn-lt"/>
            </a:endParaRPr>
          </a:p>
        </p:txBody>
      </p:sp>
      <p:grpSp>
        <p:nvGrpSpPr>
          <p:cNvPr id="9" name="Group 3" descr="Έκδοση 1,&#10;double Try Me, int x,&#10;άγκιστρο,&#10;   return x σύν τελεία 375,&#10;άγκιστρο."/>
          <p:cNvGrpSpPr>
            <a:grpSpLocks/>
          </p:cNvGrpSpPr>
          <p:nvPr/>
        </p:nvGrpSpPr>
        <p:grpSpPr bwMode="auto">
          <a:xfrm>
            <a:off x="762000" y="1492250"/>
            <a:ext cx="2778125" cy="2082799"/>
            <a:chOff x="624" y="940"/>
            <a:chExt cx="1750" cy="1312"/>
          </a:xfrm>
        </p:grpSpPr>
        <p:sp>
          <p:nvSpPr>
            <p:cNvPr id="10" name="Text Box 4" descr="Έκδοση 1,&#10;double Try Me, int x,&#10;άγκιστρο,&#10;   return x σύν τελεία 375,&#10;άγκιστρο."/>
            <p:cNvSpPr txBox="1">
              <a:spLocks noChangeArrowheads="1"/>
            </p:cNvSpPr>
            <p:nvPr>
              <p:custDataLst>
                <p:tags r:id="rId5"/>
              </p:custDataLst>
            </p:nvPr>
          </p:nvSpPr>
          <p:spPr bwMode="auto">
            <a:xfrm>
              <a:off x="624" y="1263"/>
              <a:ext cx="175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solidFill>
                    <a:schemeClr val="accent4">
                      <a:lumMod val="75000"/>
                    </a:schemeClr>
                  </a:solidFill>
                  <a:latin typeface="+mn-lt"/>
                </a:rPr>
                <a:t>double</a:t>
              </a:r>
              <a:r>
                <a:rPr lang="en-US" altLang="el-GR" sz="2400" b="1" dirty="0">
                  <a:latin typeface="+mn-lt"/>
                </a:rPr>
                <a:t> </a:t>
              </a:r>
              <a:r>
                <a:rPr lang="en-US" altLang="el-GR" sz="2400" b="1" dirty="0" err="1">
                  <a:latin typeface="+mn-lt"/>
                </a:rPr>
                <a:t>TryMe</a:t>
              </a:r>
              <a:r>
                <a:rPr lang="en-US" altLang="el-GR" sz="2400" b="1" dirty="0">
                  <a:latin typeface="+mn-lt"/>
                </a:rPr>
                <a:t> (</a:t>
              </a:r>
              <a:r>
                <a:rPr lang="en-US" altLang="el-GR" sz="2400" b="1" dirty="0" err="1">
                  <a:solidFill>
                    <a:schemeClr val="accent4">
                      <a:lumMod val="75000"/>
                    </a:schemeClr>
                  </a:solidFill>
                  <a:latin typeface="+mn-lt"/>
                </a:rPr>
                <a:t>int</a:t>
              </a:r>
              <a:r>
                <a:rPr lang="en-US" altLang="el-GR" sz="2400" b="1" dirty="0">
                  <a:latin typeface="+mn-lt"/>
                </a:rPr>
                <a:t> x)</a:t>
              </a:r>
            </a:p>
            <a:p>
              <a:pPr algn="l"/>
              <a:r>
                <a:rPr lang="en-US" altLang="el-GR" sz="2400" b="1" dirty="0">
                  <a:latin typeface="+mn-lt"/>
                </a:rPr>
                <a:t>{</a:t>
              </a:r>
            </a:p>
            <a:p>
              <a:pPr algn="l"/>
              <a:r>
                <a:rPr lang="en-US" altLang="el-GR" sz="2400" b="1" dirty="0">
                  <a:latin typeface="+mn-lt"/>
                </a:rPr>
                <a:t>   </a:t>
              </a:r>
              <a:r>
                <a:rPr lang="en-US" altLang="el-GR" sz="2400" b="1" dirty="0">
                  <a:solidFill>
                    <a:schemeClr val="accent4">
                      <a:lumMod val="75000"/>
                    </a:schemeClr>
                  </a:solidFill>
                  <a:latin typeface="+mn-lt"/>
                </a:rPr>
                <a:t>return</a:t>
              </a:r>
              <a:r>
                <a:rPr lang="en-US" altLang="el-GR" sz="2400" b="1" dirty="0">
                  <a:latin typeface="+mn-lt"/>
                </a:rPr>
                <a:t> x + .375;</a:t>
              </a:r>
            </a:p>
            <a:p>
              <a:pPr algn="l"/>
              <a:r>
                <a:rPr lang="en-US" altLang="el-GR" sz="2400" b="1" dirty="0">
                  <a:latin typeface="+mn-lt"/>
                </a:rPr>
                <a:t>}</a:t>
              </a:r>
            </a:p>
          </p:txBody>
        </p:sp>
        <p:sp>
          <p:nvSpPr>
            <p:cNvPr id="11" name="Text Box 5" descr="[DECORATIVE]"/>
            <p:cNvSpPr txBox="1">
              <a:spLocks noChangeArrowheads="1"/>
            </p:cNvSpPr>
            <p:nvPr/>
          </p:nvSpPr>
          <p:spPr bwMode="auto">
            <a:xfrm>
              <a:off x="946" y="940"/>
              <a:ext cx="859" cy="291"/>
            </a:xfrm>
            <a:prstGeom prst="rect">
              <a:avLst/>
            </a:prstGeom>
            <a:noFill/>
            <a:ln w="12700">
              <a:noFill/>
              <a:miter lim="800000"/>
              <a:headEnd type="none" w="sm" len="sm"/>
              <a:tailEnd type="none" w="sm" len="sm"/>
            </a:ln>
            <a:effectLst/>
          </p:spPr>
          <p:txBody>
            <a:bodyPr wrap="none" anchor="ctr">
              <a:spAutoFit/>
            </a:bodyPr>
            <a:lstStyle/>
            <a:p>
              <a:pPr>
                <a:defRPr/>
              </a:pPr>
              <a:r>
                <a:rPr lang="el-GR" sz="2400" b="1" dirty="0">
                  <a:solidFill>
                    <a:srgbClr val="15047A"/>
                  </a:solidFill>
                  <a:effectLst>
                    <a:outerShdw blurRad="38100" dist="38100" dir="2700000" algn="tl">
                      <a:srgbClr val="C0C0C0"/>
                    </a:outerShdw>
                  </a:effectLst>
                </a:rPr>
                <a:t>Έκδοση</a:t>
              </a:r>
              <a:r>
                <a:rPr lang="en-US" sz="2400" b="1" dirty="0">
                  <a:solidFill>
                    <a:srgbClr val="15047A"/>
                  </a:solidFill>
                  <a:effectLst>
                    <a:outerShdw blurRad="38100" dist="38100" dir="2700000" algn="tl">
                      <a:srgbClr val="C0C0C0"/>
                    </a:outerShdw>
                  </a:effectLst>
                </a:rPr>
                <a:t> 1</a:t>
              </a:r>
              <a:endParaRPr lang="en-US" sz="2400" dirty="0">
                <a:solidFill>
                  <a:srgbClr val="15047A"/>
                </a:solidFill>
              </a:endParaRPr>
            </a:p>
          </p:txBody>
        </p:sp>
      </p:grpSp>
      <p:grpSp>
        <p:nvGrpSpPr>
          <p:cNvPr id="12" name="Group 6" descr="Έκδοση 2,&#10;double Try Me, int x, double y,&#10;άγκιστρο,&#10;   return x επί y,&#10;άγκιστρο."/>
          <p:cNvGrpSpPr>
            <a:grpSpLocks/>
          </p:cNvGrpSpPr>
          <p:nvPr/>
        </p:nvGrpSpPr>
        <p:grpSpPr bwMode="auto">
          <a:xfrm>
            <a:off x="4419601" y="1492250"/>
            <a:ext cx="4033838" cy="2066924"/>
            <a:chOff x="2880" y="940"/>
            <a:chExt cx="2541" cy="1302"/>
          </a:xfrm>
        </p:grpSpPr>
        <p:sp>
          <p:nvSpPr>
            <p:cNvPr id="13" name="Text Box 7" descr="Έκδοση 2,&#10;double Try Me, int x, double y,&#10;άγκιστρο,&#10;   return x επί y,&#10;άγκιστρο."/>
            <p:cNvSpPr txBox="1">
              <a:spLocks noChangeArrowheads="1"/>
            </p:cNvSpPr>
            <p:nvPr>
              <p:custDataLst>
                <p:tags r:id="rId4"/>
              </p:custDataLst>
            </p:nvPr>
          </p:nvSpPr>
          <p:spPr bwMode="auto">
            <a:xfrm>
              <a:off x="2880" y="1253"/>
              <a:ext cx="2541"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solidFill>
                    <a:schemeClr val="accent4">
                      <a:lumMod val="75000"/>
                    </a:schemeClr>
                  </a:solidFill>
                  <a:latin typeface="+mn-lt"/>
                </a:rPr>
                <a:t>double</a:t>
              </a:r>
              <a:r>
                <a:rPr lang="en-US" altLang="el-GR" sz="2400" b="1" dirty="0">
                  <a:latin typeface="+mn-lt"/>
                </a:rPr>
                <a:t> </a:t>
              </a:r>
              <a:r>
                <a:rPr lang="en-US" altLang="el-GR" sz="2400" b="1" dirty="0" err="1">
                  <a:latin typeface="+mn-lt"/>
                </a:rPr>
                <a:t>TryMe</a:t>
              </a:r>
              <a:r>
                <a:rPr lang="en-US" altLang="el-GR" sz="2400" b="1" dirty="0">
                  <a:latin typeface="+mn-lt"/>
                </a:rPr>
                <a:t> (</a:t>
              </a:r>
              <a:r>
                <a:rPr lang="en-US" altLang="el-GR" sz="2400" b="1" dirty="0" err="1">
                  <a:solidFill>
                    <a:schemeClr val="accent4">
                      <a:lumMod val="75000"/>
                    </a:schemeClr>
                  </a:solidFill>
                  <a:latin typeface="+mn-lt"/>
                </a:rPr>
                <a:t>int</a:t>
              </a:r>
              <a:r>
                <a:rPr lang="en-US" altLang="el-GR" sz="2400" b="1" dirty="0">
                  <a:latin typeface="+mn-lt"/>
                </a:rPr>
                <a:t> x, </a:t>
              </a:r>
              <a:r>
                <a:rPr lang="en-US" altLang="el-GR" sz="2400" b="1" dirty="0">
                  <a:solidFill>
                    <a:schemeClr val="accent4">
                      <a:lumMod val="75000"/>
                    </a:schemeClr>
                  </a:solidFill>
                  <a:latin typeface="+mn-lt"/>
                </a:rPr>
                <a:t>double</a:t>
              </a:r>
              <a:r>
                <a:rPr lang="en-US" altLang="el-GR" sz="2400" b="1" dirty="0">
                  <a:latin typeface="+mn-lt"/>
                </a:rPr>
                <a:t> y)</a:t>
              </a:r>
            </a:p>
            <a:p>
              <a:pPr algn="l"/>
              <a:r>
                <a:rPr lang="en-US" altLang="el-GR" sz="2400" b="1" dirty="0">
                  <a:latin typeface="+mn-lt"/>
                </a:rPr>
                <a:t>{</a:t>
              </a:r>
            </a:p>
            <a:p>
              <a:pPr algn="l"/>
              <a:r>
                <a:rPr lang="en-US" altLang="el-GR" sz="2400" b="1" dirty="0">
                  <a:latin typeface="+mn-lt"/>
                </a:rPr>
                <a:t>   </a:t>
              </a:r>
              <a:r>
                <a:rPr lang="en-US" altLang="el-GR" sz="2400" b="1" dirty="0">
                  <a:solidFill>
                    <a:schemeClr val="accent4">
                      <a:lumMod val="75000"/>
                    </a:schemeClr>
                  </a:solidFill>
                  <a:latin typeface="+mn-lt"/>
                </a:rPr>
                <a:t>return</a:t>
              </a:r>
              <a:r>
                <a:rPr lang="en-US" altLang="el-GR" sz="2400" b="1" dirty="0">
                  <a:latin typeface="+mn-lt"/>
                </a:rPr>
                <a:t> x*y;</a:t>
              </a:r>
            </a:p>
            <a:p>
              <a:pPr algn="l"/>
              <a:r>
                <a:rPr lang="en-US" altLang="el-GR" sz="2400" b="1" dirty="0">
                  <a:latin typeface="+mn-lt"/>
                </a:rPr>
                <a:t>}</a:t>
              </a:r>
            </a:p>
          </p:txBody>
        </p:sp>
        <p:sp>
          <p:nvSpPr>
            <p:cNvPr id="14" name="Text Box 8" descr="[DECORATIVE]"/>
            <p:cNvSpPr txBox="1">
              <a:spLocks noChangeArrowheads="1"/>
            </p:cNvSpPr>
            <p:nvPr/>
          </p:nvSpPr>
          <p:spPr bwMode="auto">
            <a:xfrm>
              <a:off x="3634" y="940"/>
              <a:ext cx="859" cy="291"/>
            </a:xfrm>
            <a:prstGeom prst="rect">
              <a:avLst/>
            </a:prstGeom>
            <a:noFill/>
            <a:ln w="12700">
              <a:noFill/>
              <a:miter lim="800000"/>
              <a:headEnd type="none" w="sm" len="sm"/>
              <a:tailEnd type="none" w="sm" len="sm"/>
            </a:ln>
            <a:effectLst/>
          </p:spPr>
          <p:txBody>
            <a:bodyPr wrap="none" anchor="ctr">
              <a:spAutoFit/>
            </a:bodyPr>
            <a:lstStyle/>
            <a:p>
              <a:pPr>
                <a:defRPr/>
              </a:pPr>
              <a:r>
                <a:rPr lang="el-GR" sz="2400" b="1" dirty="0">
                  <a:solidFill>
                    <a:srgbClr val="15047A"/>
                  </a:solidFill>
                  <a:effectLst>
                    <a:outerShdw blurRad="38100" dist="38100" dir="2700000" algn="tl">
                      <a:srgbClr val="C0C0C0"/>
                    </a:outerShdw>
                  </a:effectLst>
                </a:rPr>
                <a:t>Έκδοση</a:t>
              </a:r>
              <a:r>
                <a:rPr lang="en-US" sz="2400" b="1" dirty="0">
                  <a:solidFill>
                    <a:srgbClr val="15047A"/>
                  </a:solidFill>
                  <a:effectLst>
                    <a:outerShdw blurRad="38100" dist="38100" dir="2700000" algn="tl">
                      <a:srgbClr val="C0C0C0"/>
                    </a:outerShdw>
                  </a:effectLst>
                </a:rPr>
                <a:t> 2</a:t>
              </a:r>
              <a:endParaRPr lang="en-US" sz="2400" dirty="0">
                <a:solidFill>
                  <a:srgbClr val="15047A"/>
                </a:solidFill>
              </a:endParaRPr>
            </a:p>
          </p:txBody>
        </p:sp>
      </p:grpSp>
      <p:grpSp>
        <p:nvGrpSpPr>
          <p:cNvPr id="15" name="Group 9" descr="Κάλεσμα,&#10;result ίσο με Try Me, 25, 4 τελεία 32."/>
          <p:cNvGrpSpPr>
            <a:grpSpLocks/>
          </p:cNvGrpSpPr>
          <p:nvPr/>
        </p:nvGrpSpPr>
        <p:grpSpPr bwMode="auto">
          <a:xfrm>
            <a:off x="2590800" y="4540246"/>
            <a:ext cx="3295650" cy="1071561"/>
            <a:chOff x="1584" y="2764"/>
            <a:chExt cx="2076" cy="675"/>
          </a:xfrm>
        </p:grpSpPr>
        <p:sp>
          <p:nvSpPr>
            <p:cNvPr id="16" name="Text Box 10" descr="Κάλεσμα,&#10;result ίσο με Try Me, 25, 4 τελεία 32."/>
            <p:cNvSpPr txBox="1">
              <a:spLocks noChangeArrowheads="1"/>
            </p:cNvSpPr>
            <p:nvPr>
              <p:custDataLst>
                <p:tags r:id="rId3"/>
              </p:custDataLst>
            </p:nvPr>
          </p:nvSpPr>
          <p:spPr bwMode="auto">
            <a:xfrm>
              <a:off x="1584" y="3148"/>
              <a:ext cx="20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result = </a:t>
              </a:r>
              <a:r>
                <a:rPr lang="en-US" altLang="el-GR" sz="2400" b="1" dirty="0" err="1">
                  <a:latin typeface="+mn-lt"/>
                </a:rPr>
                <a:t>TryMe</a:t>
              </a:r>
              <a:r>
                <a:rPr lang="en-US" altLang="el-GR" sz="2400" b="1" dirty="0">
                  <a:latin typeface="+mn-lt"/>
                </a:rPr>
                <a:t> (25, 4.32)</a:t>
              </a:r>
            </a:p>
          </p:txBody>
        </p:sp>
        <p:sp>
          <p:nvSpPr>
            <p:cNvPr id="17" name="Text Box 11" descr="[DECORATIVE]"/>
            <p:cNvSpPr txBox="1">
              <a:spLocks noChangeArrowheads="1"/>
            </p:cNvSpPr>
            <p:nvPr/>
          </p:nvSpPr>
          <p:spPr bwMode="auto">
            <a:xfrm>
              <a:off x="2317" y="2764"/>
              <a:ext cx="846" cy="291"/>
            </a:xfrm>
            <a:prstGeom prst="rect">
              <a:avLst/>
            </a:prstGeom>
            <a:noFill/>
            <a:ln w="12700">
              <a:noFill/>
              <a:miter lim="800000"/>
              <a:headEnd type="none" w="sm" len="sm"/>
              <a:tailEnd type="none" w="sm" len="sm"/>
            </a:ln>
            <a:effectLst/>
          </p:spPr>
          <p:txBody>
            <a:bodyPr wrap="none" anchor="ctr">
              <a:spAutoFit/>
            </a:bodyPr>
            <a:lstStyle/>
            <a:p>
              <a:pPr>
                <a:defRPr/>
              </a:pPr>
              <a:r>
                <a:rPr lang="el-GR" sz="2400" b="1" dirty="0">
                  <a:solidFill>
                    <a:srgbClr val="15047A"/>
                  </a:solidFill>
                  <a:effectLst>
                    <a:outerShdw blurRad="38100" dist="38100" dir="2700000" algn="tl">
                      <a:srgbClr val="C0C0C0"/>
                    </a:outerShdw>
                  </a:effectLst>
                </a:rPr>
                <a:t>Κάλεσμα</a:t>
              </a:r>
              <a:endParaRPr lang="en-US" sz="2400" dirty="0">
                <a:solidFill>
                  <a:srgbClr val="15047A"/>
                </a:solidFill>
              </a:endParaRPr>
            </a:p>
          </p:txBody>
        </p:sp>
      </p:grpSp>
      <p:sp>
        <p:nvSpPr>
          <p:cNvPr id="19" name="Line 12" descr="."/>
          <p:cNvSpPr>
            <a:spLocks noChangeShapeType="1"/>
          </p:cNvSpPr>
          <p:nvPr/>
        </p:nvSpPr>
        <p:spPr bwMode="auto">
          <a:xfrm flipV="1">
            <a:off x="4724400" y="3581400"/>
            <a:ext cx="685800" cy="838200"/>
          </a:xfrm>
          <a:prstGeom prst="line">
            <a:avLst/>
          </a:prstGeom>
          <a:noFill/>
          <a:ln w="76200">
            <a:solidFill>
              <a:srgbClr val="7030A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Υπερφόρτωση μεθόδων (2 από 3)</a:t>
            </a:r>
            <a:endParaRPr lang="el-GR" altLang="el-GR" sz="4000" u="sng" dirty="0">
              <a:solidFill>
                <a:schemeClr val="tx2"/>
              </a:solidFill>
              <a:latin typeface="+mn-lt"/>
            </a:endParaRPr>
          </a:p>
        </p:txBody>
      </p:sp>
      <p:sp>
        <p:nvSpPr>
          <p:cNvPr id="3" name="Ορθογώνιο 2" descr="// Method Overload 2 τελεία cs,&#10;// Overloaded methods with identical signatures and,&#10;// different return types.&#10;    &#10;using System,&#10;   &#10;class Method Overload 2,&#10;άγκιστρο,&#10;static int Square, double x, (σχόλιο: Η μέθοδος αυτή επιστρέφει int).&#10;άγκιστρο,&#10;return x επί x,&#10;άγκιστρο,&#10;   &#10;// second Square method takes same number,&#10;// order and type of arguments, error,&#10;static double Square, double y, (σχόλιο: Η μέθοδος αυτή επιστρέφει double).&#10;άγκιστρο,&#10;"/>
          <p:cNvSpPr/>
          <p:nvPr>
            <p:custDataLst>
              <p:tags r:id="rId3"/>
            </p:custDataLst>
          </p:nvPr>
        </p:nvSpPr>
        <p:spPr>
          <a:xfrm>
            <a:off x="467544" y="912777"/>
            <a:ext cx="8219256" cy="532453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MethodOverload2.cs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Overloaded methods with identical signatures and</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r>
              <a:rPr lang="en-US" altLang="el-GR" sz="2000" dirty="0">
                <a:solidFill>
                  <a:schemeClr val="accent5">
                    <a:lumMod val="75000"/>
                  </a:schemeClr>
                </a:solidFill>
                <a:cs typeface="Courier New" pitchFamily="49" charset="0"/>
              </a:rPr>
              <a:t>// different return types.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MethodOverload2</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9</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Square(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x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return</a:t>
            </a:r>
            <a:r>
              <a:rPr lang="en-US" altLang="el-GR" sz="2000" dirty="0">
                <a:solidFill>
                  <a:srgbClr val="000000"/>
                </a:solidFill>
                <a:cs typeface="Courier New" pitchFamily="49" charset="0"/>
              </a:rPr>
              <a:t> x * x;</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second Square method takes same number,</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 order and type of arguments, error</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16</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Square(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y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p:txBody>
      </p:sp>
      <p:sp>
        <p:nvSpPr>
          <p:cNvPr id="12" name="Text Box 6" descr="."/>
          <p:cNvSpPr txBox="1">
            <a:spLocks noChangeArrowheads="1"/>
          </p:cNvSpPr>
          <p:nvPr/>
        </p:nvSpPr>
        <p:spPr bwMode="auto">
          <a:xfrm>
            <a:off x="4166328" y="2780928"/>
            <a:ext cx="3441840"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μέθοδος αυτή επιστρέφει </a:t>
            </a:r>
            <a:r>
              <a:rPr lang="en-US" altLang="el-GR" sz="2000" dirty="0" err="1">
                <a:latin typeface="+mn-lt"/>
                <a:cs typeface="Times New Roman" pitchFamily="18" charset="0"/>
              </a:rPr>
              <a:t>int</a:t>
            </a:r>
            <a:endParaRPr lang="en-US" altLang="el-GR" sz="2000" dirty="0">
              <a:latin typeface="+mn-lt"/>
              <a:cs typeface="Times New Roman" pitchFamily="18" charset="0"/>
            </a:endParaRPr>
          </a:p>
        </p:txBody>
      </p:sp>
      <p:sp>
        <p:nvSpPr>
          <p:cNvPr id="13" name="Line 7" descr="."/>
          <p:cNvSpPr>
            <a:spLocks noChangeShapeType="1"/>
          </p:cNvSpPr>
          <p:nvPr/>
        </p:nvSpPr>
        <p:spPr bwMode="auto">
          <a:xfrm flipH="1">
            <a:off x="2123728" y="2980981"/>
            <a:ext cx="2042600" cy="4480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9" descr="."/>
          <p:cNvSpPr txBox="1">
            <a:spLocks noChangeArrowheads="1"/>
          </p:cNvSpPr>
          <p:nvPr/>
        </p:nvSpPr>
        <p:spPr bwMode="auto">
          <a:xfrm>
            <a:off x="4672422" y="4509120"/>
            <a:ext cx="3889847"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μέθοδος αυτή επιστρέφει </a:t>
            </a:r>
            <a:r>
              <a:rPr lang="en-US" altLang="el-GR" sz="2000" dirty="0">
                <a:latin typeface="+mn-lt"/>
                <a:cs typeface="Times New Roman" pitchFamily="18" charset="0"/>
              </a:rPr>
              <a:t>double</a:t>
            </a:r>
          </a:p>
        </p:txBody>
      </p:sp>
      <p:sp>
        <p:nvSpPr>
          <p:cNvPr id="15" name="Line 10" descr="."/>
          <p:cNvSpPr>
            <a:spLocks noChangeShapeType="1"/>
          </p:cNvSpPr>
          <p:nvPr/>
        </p:nvSpPr>
        <p:spPr bwMode="auto">
          <a:xfrm flipH="1">
            <a:off x="2555776" y="4709172"/>
            <a:ext cx="2116646" cy="880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Υπερφόρτωση μεθόδων (3 από 3)</a:t>
            </a:r>
            <a:endParaRPr lang="el-GR" altLang="el-GR" sz="4000" u="sng" dirty="0">
              <a:solidFill>
                <a:schemeClr val="tx2"/>
              </a:solidFill>
              <a:latin typeface="+mn-lt"/>
            </a:endParaRPr>
          </a:p>
        </p:txBody>
      </p:sp>
      <p:sp>
        <p:nvSpPr>
          <p:cNvPr id="2" name="Ορθογώνιο 1" descr="return y επί y,&#10;άγκιστρο,&#10;   &#10;// main entry point for application,&#10;static void Main(),&#10;άγκιστρο,&#10;int squareValue ίσο με 2,&#10;Square, square Value, (σχόλιο: Επειδή ο μεταγλωτιστής δεν μπορεί να  καταλάβει ποια μέθοδο να καλέσει βάσει των ορισμάτων δημιουργεί ένα συντακτικό λάθος).&#10;άγκιστρο,&#10;   &#10;άγκιστρο, // end of class Method Overload 2.&#10;"/>
          <p:cNvSpPr/>
          <p:nvPr>
            <p:custDataLst>
              <p:tags r:id="rId3"/>
            </p:custDataLst>
          </p:nvPr>
        </p:nvSpPr>
        <p:spPr>
          <a:xfrm>
            <a:off x="467544" y="959237"/>
            <a:ext cx="8219256" cy="3477875"/>
          </a:xfrm>
          <a:prstGeom prst="rect">
            <a:avLst/>
          </a:prstGeom>
        </p:spPr>
        <p:txBody>
          <a:bodyPr wrap="square">
            <a:spAutoFit/>
          </a:bodyPr>
          <a:lstStyle/>
          <a:p>
            <a:r>
              <a:rPr lang="en-US" altLang="el-GR" sz="2000" dirty="0">
                <a:solidFill>
                  <a:srgbClr val="5F5F5F"/>
                </a:solidFill>
                <a:cs typeface="Times New Roman" pitchFamily="18" charset="0"/>
              </a:rPr>
              <a:t>18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return</a:t>
            </a:r>
            <a:r>
              <a:rPr lang="en-US" altLang="el-GR" sz="2000" dirty="0">
                <a:solidFill>
                  <a:srgbClr val="000000"/>
                </a:solidFill>
                <a:cs typeface="Courier New" pitchFamily="49" charset="0"/>
              </a:rPr>
              <a:t> y * y;</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main entry point for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squareValue</a:t>
            </a:r>
            <a:r>
              <a:rPr lang="en-US" altLang="el-GR" sz="2000" dirty="0">
                <a:solidFill>
                  <a:srgbClr val="000000"/>
                </a:solidFill>
                <a:cs typeface="Courier New" pitchFamily="49" charset="0"/>
              </a:rPr>
              <a:t> = 2;</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25</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Square( </a:t>
            </a:r>
            <a:r>
              <a:rPr lang="en-US" altLang="el-GR" sz="2000" dirty="0" err="1">
                <a:solidFill>
                  <a:srgbClr val="000000"/>
                </a:solidFill>
                <a:cs typeface="Courier New" pitchFamily="49" charset="0"/>
              </a:rPr>
              <a:t>squareValue</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end of class MethodOverload2</a:t>
            </a:r>
            <a:endParaRPr lang="en-US" altLang="el-GR" sz="2000" dirty="0">
              <a:solidFill>
                <a:schemeClr val="accent5">
                  <a:lumMod val="75000"/>
                </a:schemeClr>
              </a:solidFill>
            </a:endParaRPr>
          </a:p>
        </p:txBody>
      </p:sp>
      <p:pic>
        <p:nvPicPr>
          <p:cNvPr id="8" name="Picture 4" descr="Program outp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527847"/>
            <a:ext cx="8296680" cy="15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descr="."/>
          <p:cNvSpPr/>
          <p:nvPr>
            <p:custDataLst>
              <p:tags r:id="rId4"/>
            </p:custDataLst>
          </p:nvPr>
        </p:nvSpPr>
        <p:spPr>
          <a:xfrm>
            <a:off x="6395189" y="4119463"/>
            <a:ext cx="2209259" cy="461665"/>
          </a:xfrm>
          <a:prstGeom prst="rect">
            <a:avLst/>
          </a:prstGeom>
        </p:spPr>
        <p:txBody>
          <a:bodyPr wrap="none">
            <a:spAutoFit/>
          </a:bodyPr>
          <a:lstStyle/>
          <a:p>
            <a:r>
              <a:rPr lang="en-US" altLang="el-GR" sz="2400" dirty="0"/>
              <a:t>Program Output</a:t>
            </a:r>
            <a:endParaRPr lang="el-GR" sz="2400" dirty="0"/>
          </a:p>
        </p:txBody>
      </p:sp>
      <p:sp>
        <p:nvSpPr>
          <p:cNvPr id="9" name="Text Box 12" descr="."/>
          <p:cNvSpPr txBox="1">
            <a:spLocks noChangeArrowheads="1"/>
          </p:cNvSpPr>
          <p:nvPr/>
        </p:nvSpPr>
        <p:spPr bwMode="auto">
          <a:xfrm>
            <a:off x="5220072" y="1706032"/>
            <a:ext cx="3048000" cy="1938992"/>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Επειδή ο </a:t>
            </a:r>
            <a:r>
              <a:rPr lang="el-GR" altLang="el-GR" sz="2000" dirty="0" err="1">
                <a:latin typeface="+mn-lt"/>
                <a:cs typeface="Times New Roman" pitchFamily="18" charset="0"/>
              </a:rPr>
              <a:t>μεταγλωτιστής</a:t>
            </a:r>
            <a:r>
              <a:rPr lang="el-GR" altLang="el-GR" sz="2000" dirty="0">
                <a:latin typeface="+mn-lt"/>
                <a:cs typeface="Times New Roman" pitchFamily="18" charset="0"/>
              </a:rPr>
              <a:t> δεν μπορεί να  καταλάβει ποια μέθοδο να καλέσει βάσει των ορισμάτων δημιουργεί ένα συντακτικό λάθος</a:t>
            </a:r>
            <a:endParaRPr lang="en-US" altLang="el-GR" sz="2000" dirty="0">
              <a:latin typeface="+mn-lt"/>
              <a:cs typeface="Times New Roman" pitchFamily="18" charset="0"/>
            </a:endParaRPr>
          </a:p>
        </p:txBody>
      </p:sp>
      <p:sp>
        <p:nvSpPr>
          <p:cNvPr id="10" name="Line 13" descr="."/>
          <p:cNvSpPr>
            <a:spLocks noChangeShapeType="1"/>
          </p:cNvSpPr>
          <p:nvPr/>
        </p:nvSpPr>
        <p:spPr bwMode="auto">
          <a:xfrm flipH="1">
            <a:off x="3635896" y="2675528"/>
            <a:ext cx="1584176" cy="565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a:solidFill>
                  <a:schemeClr val="tx2"/>
                </a:solidFill>
              </a:rPr>
              <a:t>Κάλεσμα μιας μεθόδου</a:t>
            </a:r>
            <a:endParaRPr lang="el-GR" u="sng" dirty="0">
              <a:solidFill>
                <a:schemeClr val="tx2"/>
              </a:solidFill>
              <a:latin typeface="+mn-lt"/>
            </a:endParaRPr>
          </a:p>
        </p:txBody>
      </p:sp>
      <p:sp>
        <p:nvSpPr>
          <p:cNvPr id="7" name="Rectangle 3"/>
          <p:cNvSpPr txBox="1">
            <a:spLocks noChangeArrowheads="1"/>
          </p:cNvSpPr>
          <p:nvPr/>
        </p:nvSpPr>
        <p:spPr>
          <a:xfrm>
            <a:off x="403225" y="1268760"/>
            <a:ext cx="8283575" cy="99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smtClean="0"/>
              <a:t>Κάθε φορά που καλείται μια μέθοδος, οι πραγματικές παράμετροι (</a:t>
            </a:r>
            <a:r>
              <a:rPr lang="en-US" altLang="el-GR" sz="2400" i="1" dirty="0" smtClean="0">
                <a:solidFill>
                  <a:srgbClr val="7030A0"/>
                </a:solidFill>
              </a:rPr>
              <a:t>actual arguments</a:t>
            </a:r>
            <a:r>
              <a:rPr lang="en-US" altLang="el-GR" sz="2400" dirty="0" smtClean="0">
                <a:solidFill>
                  <a:srgbClr val="7030A0"/>
                </a:solidFill>
              </a:rPr>
              <a:t> </a:t>
            </a:r>
            <a:r>
              <a:rPr lang="el-GR" altLang="el-GR" sz="2400" dirty="0" smtClean="0"/>
              <a:t>) στο κάλεσμα της μεθόδου αντιγράφονται στις τυπικές παραμέτρους </a:t>
            </a:r>
            <a:r>
              <a:rPr lang="el-GR" altLang="el-GR" sz="2400" dirty="0" smtClean="0">
                <a:solidFill>
                  <a:srgbClr val="7030A0"/>
                </a:solidFill>
              </a:rPr>
              <a:t>(</a:t>
            </a:r>
            <a:r>
              <a:rPr lang="en-US" altLang="el-GR" sz="2400" i="1" dirty="0" smtClean="0">
                <a:solidFill>
                  <a:srgbClr val="7030A0"/>
                </a:solidFill>
              </a:rPr>
              <a:t>formal arguments</a:t>
            </a:r>
            <a:r>
              <a:rPr lang="el-GR" altLang="el-GR" sz="2400" i="1" dirty="0" smtClean="0">
                <a:solidFill>
                  <a:srgbClr val="7030A0"/>
                </a:solidFill>
              </a:rPr>
              <a:t>).</a:t>
            </a:r>
            <a:endParaRPr lang="el-GR" altLang="el-GR" sz="2400" i="1" dirty="0" smtClean="0">
              <a:solidFill>
                <a:srgbClr val="7030A0"/>
              </a:solidFill>
            </a:endParaRPr>
          </a:p>
        </p:txBody>
      </p:sp>
      <p:sp>
        <p:nvSpPr>
          <p:cNvPr id="11" name="Text Box 7" descr="int  num ίσο με Square Sum, 2, 3.&#10;"/>
          <p:cNvSpPr txBox="1">
            <a:spLocks noChangeArrowheads="1"/>
          </p:cNvSpPr>
          <p:nvPr>
            <p:custDataLst>
              <p:tags r:id="rId3"/>
            </p:custDataLst>
          </p:nvPr>
        </p:nvSpPr>
        <p:spPr bwMode="auto">
          <a:xfrm>
            <a:off x="2123728" y="2564904"/>
            <a:ext cx="3796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err="1">
                <a:latin typeface="+mn-lt"/>
              </a:rPr>
              <a:t>int</a:t>
            </a:r>
            <a:r>
              <a:rPr lang="en-US" altLang="el-GR" sz="2400" b="1" dirty="0">
                <a:latin typeface="+mn-lt"/>
              </a:rPr>
              <a:t>  </a:t>
            </a:r>
            <a:r>
              <a:rPr lang="en-US" altLang="el-GR" sz="2400" b="1" dirty="0" err="1">
                <a:latin typeface="+mn-lt"/>
              </a:rPr>
              <a:t>num</a:t>
            </a:r>
            <a:r>
              <a:rPr lang="en-US" altLang="el-GR" sz="2400" b="1" dirty="0">
                <a:latin typeface="+mn-lt"/>
              </a:rPr>
              <a:t> = </a:t>
            </a:r>
            <a:r>
              <a:rPr lang="en-US" altLang="el-GR" sz="2400" b="1" dirty="0" err="1">
                <a:latin typeface="+mn-lt"/>
              </a:rPr>
              <a:t>SquareSum</a:t>
            </a:r>
            <a:r>
              <a:rPr lang="en-US" altLang="el-GR" sz="2400" b="1" dirty="0">
                <a:latin typeface="+mn-lt"/>
              </a:rPr>
              <a:t> (2, 3);</a:t>
            </a:r>
          </a:p>
        </p:txBody>
      </p:sp>
      <p:grpSp>
        <p:nvGrpSpPr>
          <p:cNvPr id="8" name="Group 4" descr="static int Square Sum, int num1, int num2,&#10;άγκιστρο,&#10;   int sum ίσο με num1 σύν num2,&#10;   return sum επί sum,&#10;άγκιστρο."/>
          <p:cNvGrpSpPr>
            <a:grpSpLocks/>
          </p:cNvGrpSpPr>
          <p:nvPr/>
        </p:nvGrpSpPr>
        <p:grpSpPr bwMode="auto">
          <a:xfrm>
            <a:off x="670867" y="3711575"/>
            <a:ext cx="4621213" cy="1727200"/>
            <a:chOff x="658" y="2338"/>
            <a:chExt cx="2911" cy="1088"/>
          </a:xfrm>
        </p:grpSpPr>
        <p:sp>
          <p:nvSpPr>
            <p:cNvPr id="9" name="Text Box 5" descr="static int Square Sum, int num1, int num2,&#10;άγκιστρο,&#10;   int sum ίσο με num1 σύν num2,&#10;   return sum επί sum,&#10;άγκιστρο."/>
            <p:cNvSpPr txBox="1">
              <a:spLocks noChangeArrowheads="1"/>
            </p:cNvSpPr>
            <p:nvPr>
              <p:custDataLst>
                <p:tags r:id="rId4"/>
              </p:custDataLst>
            </p:nvPr>
          </p:nvSpPr>
          <p:spPr bwMode="auto">
            <a:xfrm>
              <a:off x="658" y="2338"/>
              <a:ext cx="29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solidFill>
                    <a:srgbClr val="7030A0"/>
                  </a:solidFill>
                  <a:latin typeface="+mn-lt"/>
                </a:rPr>
                <a:t>static </a:t>
              </a:r>
              <a:r>
                <a:rPr lang="en-US" altLang="el-GR" sz="2000" b="1" dirty="0" err="1">
                  <a:solidFill>
                    <a:srgbClr val="7030A0"/>
                  </a:solidFill>
                  <a:latin typeface="+mn-lt"/>
                </a:rPr>
                <a:t>int</a:t>
              </a:r>
              <a:r>
                <a:rPr lang="en-US" altLang="el-GR" sz="2000" b="1" dirty="0">
                  <a:solidFill>
                    <a:srgbClr val="7030A0"/>
                  </a:solidFill>
                  <a:latin typeface="+mn-lt"/>
                </a:rPr>
                <a:t> </a:t>
              </a:r>
              <a:r>
                <a:rPr lang="en-US" altLang="el-GR" sz="2000" b="1" dirty="0" err="1">
                  <a:latin typeface="+mn-lt"/>
                </a:rPr>
                <a:t>SquareSum</a:t>
              </a:r>
              <a:r>
                <a:rPr lang="en-US" altLang="el-GR" sz="2000" b="1" dirty="0">
                  <a:latin typeface="+mn-lt"/>
                </a:rPr>
                <a:t> (</a:t>
              </a:r>
              <a:r>
                <a:rPr lang="en-US" altLang="el-GR" sz="2000" b="1" dirty="0" err="1">
                  <a:solidFill>
                    <a:srgbClr val="7030A0"/>
                  </a:solidFill>
                  <a:latin typeface="+mn-lt"/>
                </a:rPr>
                <a:t>int</a:t>
              </a:r>
              <a:r>
                <a:rPr lang="en-US" altLang="el-GR" sz="2000" b="1" dirty="0">
                  <a:solidFill>
                    <a:srgbClr val="7030A0"/>
                  </a:solidFill>
                  <a:latin typeface="+mn-lt"/>
                </a:rPr>
                <a:t> </a:t>
              </a:r>
              <a:r>
                <a:rPr lang="en-US" altLang="el-GR" sz="2000" b="1" dirty="0">
                  <a:latin typeface="+mn-lt"/>
                </a:rPr>
                <a:t>num1, </a:t>
              </a:r>
              <a:r>
                <a:rPr lang="en-US" altLang="el-GR" sz="2000" b="1" dirty="0" err="1">
                  <a:solidFill>
                    <a:srgbClr val="7030A0"/>
                  </a:solidFill>
                  <a:latin typeface="+mn-lt"/>
                </a:rPr>
                <a:t>int</a:t>
              </a:r>
              <a:r>
                <a:rPr lang="en-US" altLang="el-GR" sz="2000" b="1" dirty="0">
                  <a:solidFill>
                    <a:srgbClr val="7030A0"/>
                  </a:solidFill>
                  <a:latin typeface="+mn-lt"/>
                </a:rPr>
                <a:t> </a:t>
              </a:r>
              <a:r>
                <a:rPr lang="en-US" altLang="el-GR" sz="2000" b="1" dirty="0">
                  <a:latin typeface="+mn-lt"/>
                </a:rPr>
                <a:t>num2)</a:t>
              </a:r>
            </a:p>
          </p:txBody>
        </p:sp>
        <p:sp>
          <p:nvSpPr>
            <p:cNvPr id="10" name="Text Box 6" descr="[DECORATIVE]"/>
            <p:cNvSpPr txBox="1">
              <a:spLocks noChangeArrowheads="1"/>
            </p:cNvSpPr>
            <p:nvPr>
              <p:custDataLst>
                <p:tags r:id="rId5"/>
              </p:custDataLst>
            </p:nvPr>
          </p:nvSpPr>
          <p:spPr bwMode="auto">
            <a:xfrm>
              <a:off x="672" y="2592"/>
              <a:ext cx="1850"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latin typeface="+mn-lt"/>
                </a:rPr>
                <a:t>{</a:t>
              </a:r>
            </a:p>
            <a:p>
              <a:pPr algn="l"/>
              <a:r>
                <a:rPr lang="en-US" altLang="el-GR" sz="2000" b="1" dirty="0">
                  <a:solidFill>
                    <a:srgbClr val="7030A0"/>
                  </a:solidFill>
                  <a:latin typeface="+mn-lt"/>
                </a:rPr>
                <a:t>   </a:t>
              </a:r>
              <a:r>
                <a:rPr lang="en-US" altLang="el-GR" sz="2000" b="1" dirty="0" err="1">
                  <a:solidFill>
                    <a:srgbClr val="7030A0"/>
                  </a:solidFill>
                  <a:latin typeface="+mn-lt"/>
                </a:rPr>
                <a:t>int</a:t>
              </a:r>
              <a:r>
                <a:rPr lang="en-US" altLang="el-GR" sz="2000" b="1" dirty="0">
                  <a:solidFill>
                    <a:srgbClr val="7030A0"/>
                  </a:solidFill>
                  <a:latin typeface="+mn-lt"/>
                </a:rPr>
                <a:t> </a:t>
              </a:r>
              <a:r>
                <a:rPr lang="en-US" altLang="el-GR" sz="2000" b="1" dirty="0">
                  <a:latin typeface="+mn-lt"/>
                </a:rPr>
                <a:t>sum = num1 + num2;</a:t>
              </a:r>
            </a:p>
            <a:p>
              <a:pPr algn="l"/>
              <a:r>
                <a:rPr lang="en-US" altLang="el-GR" sz="2000" b="1" dirty="0">
                  <a:latin typeface="+mn-lt"/>
                </a:rPr>
                <a:t>   </a:t>
              </a:r>
              <a:r>
                <a:rPr lang="en-US" altLang="el-GR" sz="2000" b="1" dirty="0">
                  <a:solidFill>
                    <a:srgbClr val="7030A0"/>
                  </a:solidFill>
                  <a:latin typeface="+mn-lt"/>
                </a:rPr>
                <a:t>return</a:t>
              </a:r>
              <a:r>
                <a:rPr lang="en-US" altLang="el-GR" sz="2000" b="1" dirty="0">
                  <a:latin typeface="+mn-lt"/>
                </a:rPr>
                <a:t> sum * sum;</a:t>
              </a:r>
            </a:p>
            <a:p>
              <a:pPr algn="l"/>
              <a:r>
                <a:rPr lang="en-US" altLang="el-GR" sz="2000" b="1" dirty="0">
                  <a:latin typeface="+mn-lt"/>
                </a:rPr>
                <a:t>}</a:t>
              </a:r>
            </a:p>
          </p:txBody>
        </p:sp>
      </p:grpSp>
      <p:sp>
        <p:nvSpPr>
          <p:cNvPr id="12" name="Line 8" descr="."/>
          <p:cNvSpPr>
            <a:spLocks noChangeShapeType="1"/>
          </p:cNvSpPr>
          <p:nvPr/>
        </p:nvSpPr>
        <p:spPr bwMode="auto">
          <a:xfrm>
            <a:off x="762000" y="3276600"/>
            <a:ext cx="8001000" cy="0"/>
          </a:xfrm>
          <a:prstGeom prst="line">
            <a:avLst/>
          </a:prstGeom>
          <a:noFill/>
          <a:ln w="317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grpSp>
        <p:nvGrpSpPr>
          <p:cNvPr id="13" name="Group 9" descr="."/>
          <p:cNvGrpSpPr>
            <a:grpSpLocks/>
          </p:cNvGrpSpPr>
          <p:nvPr/>
        </p:nvGrpSpPr>
        <p:grpSpPr bwMode="auto">
          <a:xfrm>
            <a:off x="4724400" y="3048000"/>
            <a:ext cx="1447800" cy="762000"/>
            <a:chOff x="2976" y="1920"/>
            <a:chExt cx="912" cy="480"/>
          </a:xfrm>
        </p:grpSpPr>
        <p:cxnSp>
          <p:nvCxnSpPr>
            <p:cNvPr id="14" name="AutoShape 10"/>
            <p:cNvCxnSpPr>
              <a:cxnSpLocks noChangeShapeType="1"/>
            </p:cNvCxnSpPr>
            <p:nvPr/>
          </p:nvCxnSpPr>
          <p:spPr bwMode="auto">
            <a:xfrm rot="5400000">
              <a:off x="2880" y="2016"/>
              <a:ext cx="480" cy="288"/>
            </a:xfrm>
            <a:prstGeom prst="bentConnector3">
              <a:avLst>
                <a:gd name="adj1" fmla="val 20620"/>
              </a:avLst>
            </a:prstGeom>
            <a:noFill/>
            <a:ln w="31750">
              <a:solidFill>
                <a:srgbClr val="7030A0"/>
              </a:solidFill>
              <a:miter lim="800000"/>
              <a:headEnd type="none" w="sm" len="sm"/>
              <a:tailEnd type="triangle" w="sm" len="sm"/>
            </a:ln>
            <a:extLst>
              <a:ext uri="{909E8E84-426E-40DD-AFC4-6F175D3DCCD1}">
                <a14:hiddenFill xmlns:a14="http://schemas.microsoft.com/office/drawing/2010/main">
                  <a:noFill/>
                </a14:hiddenFill>
              </a:ext>
            </a:extLst>
          </p:spPr>
        </p:cxnSp>
        <p:grpSp>
          <p:nvGrpSpPr>
            <p:cNvPr id="15" name="Group 11"/>
            <p:cNvGrpSpPr>
              <a:grpSpLocks/>
            </p:cNvGrpSpPr>
            <p:nvPr/>
          </p:nvGrpSpPr>
          <p:grpSpPr bwMode="auto">
            <a:xfrm>
              <a:off x="3600" y="1920"/>
              <a:ext cx="288" cy="480"/>
              <a:chOff x="3936" y="1824"/>
              <a:chExt cx="720" cy="480"/>
            </a:xfrm>
          </p:grpSpPr>
          <p:sp>
            <p:nvSpPr>
              <p:cNvPr id="16" name="Line 12"/>
              <p:cNvSpPr>
                <a:spLocks noChangeShapeType="1"/>
              </p:cNvSpPr>
              <p:nvPr/>
            </p:nvSpPr>
            <p:spPr bwMode="auto">
              <a:xfrm>
                <a:off x="3936" y="1824"/>
                <a:ext cx="0" cy="96"/>
              </a:xfrm>
              <a:prstGeom prst="line">
                <a:avLst/>
              </a:prstGeom>
              <a:noFill/>
              <a:ln w="31750">
                <a:solidFill>
                  <a:srgbClr val="7030A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7" name="Line 13"/>
              <p:cNvSpPr>
                <a:spLocks noChangeShapeType="1"/>
              </p:cNvSpPr>
              <p:nvPr/>
            </p:nvSpPr>
            <p:spPr bwMode="auto">
              <a:xfrm flipH="1">
                <a:off x="3936" y="1920"/>
                <a:ext cx="720" cy="0"/>
              </a:xfrm>
              <a:prstGeom prst="line">
                <a:avLst/>
              </a:prstGeom>
              <a:noFill/>
              <a:ln w="31750">
                <a:solidFill>
                  <a:srgbClr val="7030A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8" name="Line 14"/>
              <p:cNvSpPr>
                <a:spLocks noChangeShapeType="1"/>
              </p:cNvSpPr>
              <p:nvPr/>
            </p:nvSpPr>
            <p:spPr bwMode="auto">
              <a:xfrm>
                <a:off x="4656" y="1920"/>
                <a:ext cx="0" cy="384"/>
              </a:xfrm>
              <a:prstGeom prst="line">
                <a:avLst/>
              </a:prstGeom>
              <a:noFill/>
              <a:ln w="31750">
                <a:solidFill>
                  <a:srgbClr val="7030A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143000"/>
          </a:xfrm>
        </p:spPr>
        <p:txBody>
          <a:bodyPr>
            <a:normAutofit fontScale="90000"/>
          </a:bodyPr>
          <a:lstStyle/>
          <a:p>
            <a:r>
              <a:rPr lang="el-GR" altLang="el-GR" u="sng" dirty="0" smtClean="0">
                <a:solidFill>
                  <a:schemeClr val="tx2"/>
                </a:solidFill>
              </a:rPr>
              <a:t>Παράμετροι: Μεταβολή των τυπικών Παραμέτρων( </a:t>
            </a:r>
            <a:r>
              <a:rPr lang="en-US" altLang="el-GR" u="sng" dirty="0" smtClean="0">
                <a:solidFill>
                  <a:schemeClr val="tx2"/>
                </a:solidFill>
              </a:rPr>
              <a:t>Formal Arguments </a:t>
            </a:r>
            <a:r>
              <a:rPr lang="el-GR" altLang="el-GR" u="sng" dirty="0" smtClean="0">
                <a:solidFill>
                  <a:schemeClr val="tx2"/>
                </a:solidFill>
              </a:rPr>
              <a:t>)</a:t>
            </a:r>
            <a:endParaRPr lang="el-GR" u="sng" dirty="0">
              <a:solidFill>
                <a:schemeClr val="tx2"/>
              </a:solidFill>
            </a:endParaRPr>
          </a:p>
        </p:txBody>
      </p:sp>
      <p:sp>
        <p:nvSpPr>
          <p:cNvPr id="6" name="Rectangle 3"/>
          <p:cNvSpPr txBox="1">
            <a:spLocks noChangeArrowheads="1"/>
          </p:cNvSpPr>
          <p:nvPr/>
        </p:nvSpPr>
        <p:spPr>
          <a:xfrm>
            <a:off x="533400" y="1268760"/>
            <a:ext cx="8001000" cy="1600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smtClean="0"/>
              <a:t>Μπορείτε να χρησιμοποιήσετε τις τυπικές παραμέτρους σαν μεταβλητές μέσα στη μέθοδο.</a:t>
            </a:r>
          </a:p>
          <a:p>
            <a:pPr>
              <a:lnSpc>
                <a:spcPct val="90000"/>
              </a:lnSpc>
              <a:buFont typeface="Wingdings" panose="05000000000000000000" pitchFamily="2" charset="2"/>
              <a:buChar char="q"/>
            </a:pPr>
            <a:r>
              <a:rPr lang="el-GR" altLang="el-GR" sz="2400" dirty="0" smtClean="0"/>
              <a:t>Ερώτηση: Αν η τυπική παράμετρος μέσα στη μέθοδο αλλάξει τιμή τι γίνεται με την πραγματική παράμετρο;</a:t>
            </a:r>
            <a:endParaRPr lang="el-GR" altLang="el-GR" sz="2400" dirty="0" smtClean="0"/>
          </a:p>
        </p:txBody>
      </p:sp>
      <p:sp>
        <p:nvSpPr>
          <p:cNvPr id="7" name="Text Box 6" descr="static int Square, int x,&#10;άγκιστρο,&#10;   x ίσο με x επί x,&#10;   return x,&#10;άγκιστρο,&#10;"/>
          <p:cNvSpPr txBox="1">
            <a:spLocks noChangeArrowheads="1"/>
          </p:cNvSpPr>
          <p:nvPr>
            <p:custDataLst>
              <p:tags r:id="rId2"/>
            </p:custDataLst>
          </p:nvPr>
        </p:nvSpPr>
        <p:spPr bwMode="auto">
          <a:xfrm>
            <a:off x="2887708" y="2780928"/>
            <a:ext cx="2692404" cy="163121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solidFill>
                  <a:schemeClr val="accent4">
                    <a:lumMod val="75000"/>
                  </a:schemeClr>
                </a:solidFill>
                <a:latin typeface="+mn-lt"/>
              </a:rPr>
              <a:t>static </a:t>
            </a:r>
            <a:r>
              <a:rPr lang="en-US" altLang="el-GR" sz="2000" b="1" dirty="0" err="1">
                <a:solidFill>
                  <a:schemeClr val="accent4">
                    <a:lumMod val="75000"/>
                  </a:schemeClr>
                </a:solidFill>
                <a:latin typeface="+mn-lt"/>
              </a:rPr>
              <a:t>int</a:t>
            </a:r>
            <a:r>
              <a:rPr lang="en-US" altLang="el-GR" sz="2000" b="1" dirty="0">
                <a:solidFill>
                  <a:schemeClr val="accent4">
                    <a:lumMod val="75000"/>
                  </a:schemeClr>
                </a:solidFill>
                <a:latin typeface="+mn-lt"/>
              </a:rPr>
              <a:t> </a:t>
            </a:r>
            <a:r>
              <a:rPr lang="en-US" altLang="el-GR" sz="2000" b="1" dirty="0">
                <a:latin typeface="+mn-lt"/>
              </a:rPr>
              <a:t>Square ( </a:t>
            </a:r>
            <a:r>
              <a:rPr lang="en-US" altLang="el-GR" sz="2000" b="1" dirty="0" err="1">
                <a:solidFill>
                  <a:schemeClr val="accent4">
                    <a:lumMod val="75000"/>
                  </a:schemeClr>
                </a:solidFill>
                <a:latin typeface="+mn-lt"/>
              </a:rPr>
              <a:t>int</a:t>
            </a:r>
            <a:r>
              <a:rPr lang="en-US" altLang="el-GR" sz="2000" b="1" dirty="0">
                <a:latin typeface="+mn-lt"/>
              </a:rPr>
              <a:t> x )</a:t>
            </a:r>
          </a:p>
          <a:p>
            <a:pPr algn="l"/>
            <a:r>
              <a:rPr lang="en-US" altLang="el-GR" sz="2000" b="1" dirty="0">
                <a:latin typeface="+mn-lt"/>
              </a:rPr>
              <a:t>{</a:t>
            </a:r>
          </a:p>
          <a:p>
            <a:pPr algn="l"/>
            <a:r>
              <a:rPr lang="en-US" altLang="el-GR" sz="2000" b="1" dirty="0">
                <a:latin typeface="+mn-lt"/>
              </a:rPr>
              <a:t>   </a:t>
            </a:r>
            <a:r>
              <a:rPr lang="en-US" altLang="el-GR" sz="2000" b="1" dirty="0">
                <a:solidFill>
                  <a:srgbClr val="7030A0"/>
                </a:solidFill>
                <a:latin typeface="+mn-lt"/>
              </a:rPr>
              <a:t>x = x * x</a:t>
            </a:r>
            <a:r>
              <a:rPr lang="en-US" altLang="el-GR" sz="2000" b="1" dirty="0">
                <a:latin typeface="+mn-lt"/>
              </a:rPr>
              <a:t>;</a:t>
            </a:r>
          </a:p>
          <a:p>
            <a:pPr algn="l"/>
            <a:r>
              <a:rPr lang="en-US" altLang="el-GR" sz="2000" b="1" dirty="0">
                <a:latin typeface="+mn-lt"/>
              </a:rPr>
              <a:t>   </a:t>
            </a:r>
            <a:r>
              <a:rPr lang="en-US" altLang="el-GR" sz="2000" b="1" dirty="0">
                <a:solidFill>
                  <a:schemeClr val="accent4">
                    <a:lumMod val="75000"/>
                  </a:schemeClr>
                </a:solidFill>
                <a:latin typeface="+mn-lt"/>
              </a:rPr>
              <a:t>return</a:t>
            </a:r>
            <a:r>
              <a:rPr lang="en-US" altLang="el-GR" sz="2000" b="1" dirty="0">
                <a:latin typeface="+mn-lt"/>
              </a:rPr>
              <a:t> x;</a:t>
            </a:r>
          </a:p>
          <a:p>
            <a:pPr algn="l"/>
            <a:r>
              <a:rPr lang="en-US" altLang="el-GR" sz="2000" b="1" dirty="0">
                <a:latin typeface="+mn-lt"/>
              </a:rPr>
              <a:t>}</a:t>
            </a:r>
          </a:p>
        </p:txBody>
      </p:sp>
      <p:sp>
        <p:nvSpPr>
          <p:cNvPr id="8" name="Text Box 10" descr="static void Main, string[] args,&#10;άγκιστρο,&#10;    int x ίσο με 8,&#10;    int y ίσο με Square, x,&#10;    Console τελεία Write Line, x,&#10;άγκιστρο.&#10;"/>
          <p:cNvSpPr txBox="1">
            <a:spLocks noChangeArrowheads="1"/>
          </p:cNvSpPr>
          <p:nvPr>
            <p:custDataLst>
              <p:tags r:id="rId3"/>
            </p:custDataLst>
          </p:nvPr>
        </p:nvSpPr>
        <p:spPr bwMode="auto">
          <a:xfrm>
            <a:off x="2536529" y="4514344"/>
            <a:ext cx="3475631" cy="19389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solidFill>
                  <a:schemeClr val="accent4">
                    <a:lumMod val="75000"/>
                  </a:schemeClr>
                </a:solidFill>
                <a:latin typeface="+mn-lt"/>
              </a:rPr>
              <a:t>static void </a:t>
            </a:r>
            <a:r>
              <a:rPr lang="en-US" altLang="el-GR" sz="2000" b="1" dirty="0">
                <a:latin typeface="+mn-lt"/>
              </a:rPr>
              <a:t>Main ( </a:t>
            </a:r>
            <a:r>
              <a:rPr lang="en-US" altLang="el-GR" sz="2000" b="1" dirty="0">
                <a:solidFill>
                  <a:schemeClr val="accent4">
                    <a:lumMod val="75000"/>
                  </a:schemeClr>
                </a:solidFill>
                <a:latin typeface="+mn-lt"/>
              </a:rPr>
              <a:t>string</a:t>
            </a:r>
            <a:r>
              <a:rPr lang="en-US" altLang="el-GR" sz="2000" b="1" dirty="0">
                <a:latin typeface="+mn-lt"/>
              </a:rPr>
              <a:t>[] </a:t>
            </a:r>
            <a:r>
              <a:rPr lang="en-US" altLang="el-GR" sz="2000" b="1" dirty="0" err="1">
                <a:latin typeface="+mn-lt"/>
              </a:rPr>
              <a:t>args</a:t>
            </a:r>
            <a:r>
              <a:rPr lang="en-US" altLang="el-GR" sz="2000" b="1" dirty="0">
                <a:latin typeface="+mn-lt"/>
              </a:rPr>
              <a:t> )</a:t>
            </a:r>
            <a:br>
              <a:rPr lang="en-US" altLang="el-GR" sz="2000" b="1" dirty="0">
                <a:latin typeface="+mn-lt"/>
              </a:rPr>
            </a:br>
            <a:r>
              <a:rPr lang="en-US" altLang="el-GR" sz="2000" b="1" dirty="0">
                <a:latin typeface="+mn-lt"/>
              </a:rPr>
              <a:t>{</a:t>
            </a:r>
          </a:p>
          <a:p>
            <a:pPr algn="l"/>
            <a:r>
              <a:rPr lang="en-US" altLang="el-GR" sz="2000" b="1" dirty="0">
                <a:latin typeface="+mn-lt"/>
              </a:rPr>
              <a:t>    </a:t>
            </a:r>
            <a:r>
              <a:rPr lang="en-US" altLang="el-GR" sz="2000" b="1" dirty="0" err="1">
                <a:solidFill>
                  <a:schemeClr val="accent4">
                    <a:lumMod val="75000"/>
                  </a:schemeClr>
                </a:solidFill>
                <a:latin typeface="+mn-lt"/>
              </a:rPr>
              <a:t>int</a:t>
            </a:r>
            <a:r>
              <a:rPr lang="en-US" altLang="el-GR" sz="2000" b="1" dirty="0">
                <a:latin typeface="+mn-lt"/>
              </a:rPr>
              <a:t> x = 8;</a:t>
            </a:r>
            <a:br>
              <a:rPr lang="en-US" altLang="el-GR" sz="2000" b="1" dirty="0">
                <a:latin typeface="+mn-lt"/>
              </a:rPr>
            </a:br>
            <a:r>
              <a:rPr lang="en-US" altLang="el-GR" sz="2000" b="1" dirty="0">
                <a:latin typeface="+mn-lt"/>
              </a:rPr>
              <a:t>    </a:t>
            </a:r>
            <a:r>
              <a:rPr lang="en-US" altLang="el-GR" sz="2000" b="1" dirty="0" err="1">
                <a:solidFill>
                  <a:schemeClr val="accent4">
                    <a:lumMod val="75000"/>
                  </a:schemeClr>
                </a:solidFill>
                <a:latin typeface="+mn-lt"/>
              </a:rPr>
              <a:t>int</a:t>
            </a:r>
            <a:r>
              <a:rPr lang="en-US" altLang="el-GR" sz="2000" b="1" dirty="0">
                <a:solidFill>
                  <a:schemeClr val="accent4">
                    <a:lumMod val="75000"/>
                  </a:schemeClr>
                </a:solidFill>
                <a:latin typeface="+mn-lt"/>
              </a:rPr>
              <a:t> </a:t>
            </a:r>
            <a:r>
              <a:rPr lang="en-US" altLang="el-GR" sz="2000" b="1" dirty="0">
                <a:latin typeface="+mn-lt"/>
              </a:rPr>
              <a:t>y = Square( x );</a:t>
            </a:r>
            <a:br>
              <a:rPr lang="en-US" altLang="el-GR" sz="2000" b="1" dirty="0">
                <a:latin typeface="+mn-lt"/>
              </a:rPr>
            </a:br>
            <a:r>
              <a:rPr lang="en-US" altLang="el-GR" sz="2000" b="1" dirty="0">
                <a:latin typeface="+mn-lt"/>
              </a:rPr>
              <a:t>    </a:t>
            </a:r>
            <a:r>
              <a:rPr lang="en-US" altLang="el-GR" sz="2000" b="1" dirty="0" err="1">
                <a:solidFill>
                  <a:schemeClr val="accent4">
                    <a:lumMod val="75000"/>
                  </a:schemeClr>
                </a:solidFill>
                <a:latin typeface="+mn-lt"/>
              </a:rPr>
              <a:t>Console</a:t>
            </a:r>
            <a:r>
              <a:rPr lang="en-US" altLang="el-GR" sz="2000" b="1" dirty="0" err="1">
                <a:latin typeface="+mn-lt"/>
              </a:rPr>
              <a:t>.WriteLine</a:t>
            </a:r>
            <a:r>
              <a:rPr lang="en-US" altLang="el-GR" sz="2000" b="1" dirty="0">
                <a:latin typeface="+mn-lt"/>
              </a:rPr>
              <a:t> ( x );</a:t>
            </a:r>
          </a:p>
          <a:p>
            <a:pPr algn="l"/>
            <a:r>
              <a:rPr lang="en-US" altLang="el-GR" sz="2000" b="1" dirty="0">
                <a:latin typeface="+mn-lt"/>
              </a:rPr>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3752"/>
            <a:ext cx="8229600" cy="1143000"/>
          </a:xfrm>
        </p:spPr>
        <p:txBody>
          <a:bodyPr>
            <a:normAutofit/>
          </a:bodyPr>
          <a:lstStyle/>
          <a:p>
            <a:r>
              <a:rPr lang="el-GR" altLang="el-GR" u="sng" dirty="0" smtClean="0">
                <a:solidFill>
                  <a:schemeClr val="tx2"/>
                </a:solidFill>
                <a:latin typeface="+mn-lt"/>
              </a:rPr>
              <a:t>Πέρασμα παραμέτρων</a:t>
            </a:r>
            <a:endParaRPr lang="el-GR" altLang="el-GR" u="sng" dirty="0">
              <a:solidFill>
                <a:schemeClr val="tx2"/>
              </a:solidFill>
              <a:latin typeface="+mn-lt"/>
            </a:endParaRPr>
          </a:p>
        </p:txBody>
      </p:sp>
      <p:sp>
        <p:nvSpPr>
          <p:cNvPr id="12" name="Rectangle 5"/>
          <p:cNvSpPr>
            <a:spLocks noChangeArrowheads="1"/>
          </p:cNvSpPr>
          <p:nvPr>
            <p:custDataLst>
              <p:tags r:id="rId2"/>
            </p:custDataLst>
          </p:nvPr>
        </p:nvSpPr>
        <p:spPr bwMode="auto">
          <a:xfrm>
            <a:off x="533400" y="1956048"/>
            <a:ext cx="8001000" cy="21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lnSpc>
                <a:spcPct val="90000"/>
              </a:lnSpc>
              <a:spcBef>
                <a:spcPct val="20000"/>
              </a:spcBef>
              <a:buClr>
                <a:schemeClr val="tx1"/>
              </a:buClr>
              <a:buSzPct val="85000"/>
              <a:buFont typeface="ZapfDingbats" pitchFamily="82" charset="2"/>
              <a:buChar char="r"/>
            </a:pPr>
            <a:r>
              <a:rPr lang="en-US" altLang="el-GR" sz="2800" dirty="0">
                <a:latin typeface="+mn-lt"/>
              </a:rPr>
              <a:t>call by value</a:t>
            </a:r>
          </a:p>
          <a:p>
            <a:pPr lvl="1" algn="l">
              <a:lnSpc>
                <a:spcPct val="90000"/>
              </a:lnSpc>
              <a:spcBef>
                <a:spcPct val="20000"/>
              </a:spcBef>
              <a:buClr>
                <a:schemeClr val="tx1"/>
              </a:buClr>
              <a:buSzPct val="75000"/>
              <a:buFont typeface="ZapfDingbats" pitchFamily="82" charset="2"/>
              <a:buChar char="m"/>
            </a:pPr>
            <a:endParaRPr lang="en-US" altLang="el-GR" sz="2800" dirty="0">
              <a:latin typeface="+mn-lt"/>
            </a:endParaRPr>
          </a:p>
          <a:p>
            <a:pPr algn="l">
              <a:lnSpc>
                <a:spcPct val="90000"/>
              </a:lnSpc>
              <a:spcBef>
                <a:spcPct val="20000"/>
              </a:spcBef>
              <a:buClr>
                <a:schemeClr val="tx1"/>
              </a:buClr>
              <a:buSzPct val="85000"/>
              <a:buFont typeface="ZapfDingbats" pitchFamily="82" charset="2"/>
              <a:buChar char="r"/>
            </a:pPr>
            <a:r>
              <a:rPr lang="en-US" altLang="el-GR" sz="2800" dirty="0">
                <a:latin typeface="+mn-lt"/>
              </a:rPr>
              <a:t>call by reference</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n-US" altLang="el-GR" u="sng" dirty="0" smtClean="0">
                <a:solidFill>
                  <a:schemeClr val="tx2"/>
                </a:solidFill>
              </a:rPr>
              <a:t>Call-By-Value </a:t>
            </a:r>
            <a:r>
              <a:rPr lang="el-GR" altLang="el-GR" u="sng" dirty="0" smtClean="0">
                <a:solidFill>
                  <a:schemeClr val="tx2"/>
                </a:solidFill>
              </a:rPr>
              <a:t>και</a:t>
            </a:r>
            <a:r>
              <a:rPr lang="en-US" altLang="el-GR" u="sng" dirty="0" smtClean="0">
                <a:solidFill>
                  <a:schemeClr val="tx2"/>
                </a:solidFill>
              </a:rPr>
              <a:t> Call-By-Reference </a:t>
            </a:r>
            <a:r>
              <a:rPr lang="el-GR" altLang="el-GR" u="sng" dirty="0" smtClean="0">
                <a:solidFill>
                  <a:schemeClr val="tx2"/>
                </a:solidFill>
              </a:rPr>
              <a:t>στη</a:t>
            </a:r>
            <a:r>
              <a:rPr lang="en-US" altLang="el-GR" u="sng" dirty="0" smtClean="0">
                <a:solidFill>
                  <a:schemeClr val="tx2"/>
                </a:solidFill>
              </a:rPr>
              <a:t> C#</a:t>
            </a:r>
            <a:endParaRPr lang="en-US" u="sng" dirty="0">
              <a:solidFill>
                <a:schemeClr val="tx2"/>
              </a:solidFill>
              <a:latin typeface="+mn-lt"/>
            </a:endParaRPr>
          </a:p>
        </p:txBody>
      </p:sp>
      <p:sp>
        <p:nvSpPr>
          <p:cNvPr id="6" name="Rectangle 3"/>
          <p:cNvSpPr txBox="1">
            <a:spLocks noChangeArrowheads="1"/>
          </p:cNvSpPr>
          <p:nvPr/>
        </p:nvSpPr>
        <p:spPr>
          <a:xfrm>
            <a:off x="533400" y="1195536"/>
            <a:ext cx="7772400" cy="52578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200" dirty="0" smtClean="0"/>
              <a:t>Εξαρτάται από τον τύπο των τυπικών παραμέτρων,</a:t>
            </a:r>
          </a:p>
          <a:p>
            <a:pPr>
              <a:lnSpc>
                <a:spcPct val="90000"/>
              </a:lnSpc>
              <a:buFont typeface="Wingdings" panose="05000000000000000000" pitchFamily="2" charset="2"/>
              <a:buChar char="q"/>
            </a:pPr>
            <a:r>
              <a:rPr lang="el-GR" altLang="el-GR" sz="2200" dirty="0" smtClean="0"/>
              <a:t>Για τους απλούς τύπους είναι </a:t>
            </a:r>
            <a:r>
              <a:rPr lang="en-US" altLang="el-GR" sz="2200" dirty="0" smtClean="0">
                <a:solidFill>
                  <a:schemeClr val="accent4">
                    <a:lumMod val="75000"/>
                  </a:schemeClr>
                </a:solidFill>
              </a:rPr>
              <a:t>call-by-value</a:t>
            </a:r>
            <a:r>
              <a:rPr lang="el-GR" altLang="el-GR" sz="2200" dirty="0" smtClean="0">
                <a:solidFill>
                  <a:schemeClr val="accent4">
                    <a:lumMod val="75000"/>
                  </a:schemeClr>
                </a:solidFill>
              </a:rPr>
              <a:t>,</a:t>
            </a:r>
            <a:endParaRPr lang="en-US" altLang="el-GR" sz="2200" dirty="0" smtClean="0">
              <a:solidFill>
                <a:schemeClr val="accent4">
                  <a:lumMod val="75000"/>
                </a:schemeClr>
              </a:solidFill>
            </a:endParaRPr>
          </a:p>
          <a:p>
            <a:pPr>
              <a:lnSpc>
                <a:spcPct val="90000"/>
              </a:lnSpc>
              <a:buFont typeface="Wingdings" panose="05000000000000000000" pitchFamily="2" charset="2"/>
              <a:buChar char="q"/>
            </a:pPr>
            <a:r>
              <a:rPr lang="el-GR" altLang="el-GR" sz="2200" dirty="0" smtClean="0"/>
              <a:t>Αλλαγή σε </a:t>
            </a:r>
            <a:r>
              <a:rPr lang="en-US" altLang="el-GR" sz="2200" dirty="0" smtClean="0"/>
              <a:t>call-by-reference</a:t>
            </a:r>
            <a:r>
              <a:rPr lang="el-GR" altLang="el-GR" sz="2200" dirty="0" smtClean="0"/>
              <a:t>,</a:t>
            </a:r>
          </a:p>
          <a:p>
            <a:pPr lvl="1">
              <a:lnSpc>
                <a:spcPct val="90000"/>
              </a:lnSpc>
              <a:buFont typeface="Wingdings" panose="05000000000000000000" pitchFamily="2" charset="2"/>
              <a:buChar char="§"/>
            </a:pPr>
            <a:r>
              <a:rPr lang="el-GR" altLang="el-GR" sz="2200" dirty="0" smtClean="0"/>
              <a:t>Η δεσμευμένη λέξη </a:t>
            </a:r>
            <a:r>
              <a:rPr lang="en-US" altLang="el-GR" sz="2200" b="1" dirty="0" smtClean="0">
                <a:solidFill>
                  <a:schemeClr val="accent4">
                    <a:lumMod val="75000"/>
                  </a:schemeClr>
                </a:solidFill>
              </a:rPr>
              <a:t>ref</a:t>
            </a:r>
            <a:r>
              <a:rPr lang="el-GR" altLang="el-GR" sz="2200" dirty="0" smtClean="0"/>
              <a:t> και η λέξη </a:t>
            </a:r>
            <a:r>
              <a:rPr lang="en-US" altLang="el-GR" sz="2200" b="1" dirty="0" smtClean="0">
                <a:solidFill>
                  <a:schemeClr val="accent4">
                    <a:lumMod val="75000"/>
                  </a:schemeClr>
                </a:solidFill>
              </a:rPr>
              <a:t>out</a:t>
            </a:r>
            <a:r>
              <a:rPr lang="en-US" altLang="el-GR" sz="2200" dirty="0" smtClean="0"/>
              <a:t> </a:t>
            </a:r>
            <a:r>
              <a:rPr lang="el-GR" altLang="el-GR" sz="2200" dirty="0" smtClean="0"/>
              <a:t>αλλάζουν μια παράμετρο σε </a:t>
            </a:r>
            <a:r>
              <a:rPr lang="en-US" altLang="el-GR" sz="2200" dirty="0" smtClean="0"/>
              <a:t>call-by-reference</a:t>
            </a:r>
            <a:r>
              <a:rPr lang="el-GR" altLang="el-GR" sz="2200" dirty="0" smtClean="0"/>
              <a:t>,</a:t>
            </a:r>
            <a:endParaRPr lang="en-US" altLang="el-GR" sz="2200" dirty="0" smtClean="0"/>
          </a:p>
          <a:p>
            <a:pPr lvl="2">
              <a:lnSpc>
                <a:spcPct val="90000"/>
              </a:lnSpc>
            </a:pPr>
            <a:r>
              <a:rPr lang="el-GR" altLang="el-GR" sz="2200" dirty="0" smtClean="0"/>
              <a:t>Αν η τυπική παράμετρος έχει αλλάξει τιμή μέσα στη μέθοδο, η τιμή της επηρεάζει την πραγματική παράμετρο,</a:t>
            </a:r>
          </a:p>
          <a:p>
            <a:pPr lvl="2">
              <a:lnSpc>
                <a:spcPct val="90000"/>
              </a:lnSpc>
            </a:pPr>
            <a:r>
              <a:rPr lang="el-GR" altLang="el-GR" sz="2200" dirty="0" smtClean="0"/>
              <a:t>Το </a:t>
            </a:r>
            <a:r>
              <a:rPr lang="en-US" altLang="el-GR" sz="2200" b="1" dirty="0" smtClean="0">
                <a:solidFill>
                  <a:schemeClr val="accent4">
                    <a:lumMod val="75000"/>
                  </a:schemeClr>
                </a:solidFill>
              </a:rPr>
              <a:t>ref</a:t>
            </a:r>
            <a:r>
              <a:rPr lang="en-US" altLang="el-GR" sz="2200" dirty="0" smtClean="0"/>
              <a:t> </a:t>
            </a:r>
            <a:r>
              <a:rPr lang="el-GR" altLang="el-GR" sz="2200" dirty="0" smtClean="0"/>
              <a:t>ή το  </a:t>
            </a:r>
            <a:r>
              <a:rPr lang="en-US" altLang="el-GR" sz="2200" b="1" dirty="0" smtClean="0">
                <a:solidFill>
                  <a:schemeClr val="accent4">
                    <a:lumMod val="75000"/>
                  </a:schemeClr>
                </a:solidFill>
              </a:rPr>
              <a:t>out</a:t>
            </a:r>
            <a:r>
              <a:rPr lang="el-GR" altLang="el-GR" sz="2200" dirty="0" smtClean="0"/>
              <a:t> χρειάζεται να μπει και στην επικεφαλίδα αλλά και στο κάλεσμα της μεθόδου,</a:t>
            </a:r>
          </a:p>
          <a:p>
            <a:pPr lvl="2">
              <a:lnSpc>
                <a:spcPct val="90000"/>
              </a:lnSpc>
              <a:buClr>
                <a:schemeClr val="tx1"/>
              </a:buClr>
            </a:pPr>
            <a:r>
              <a:rPr lang="el-GR" altLang="el-GR" sz="2200" dirty="0" smtClean="0"/>
              <a:t>Το </a:t>
            </a:r>
            <a:r>
              <a:rPr lang="en-US" altLang="el-GR" sz="2200" b="1" dirty="0" smtClean="0">
                <a:solidFill>
                  <a:schemeClr val="accent4">
                    <a:lumMod val="75000"/>
                  </a:schemeClr>
                </a:solidFill>
              </a:rPr>
              <a:t>ref</a:t>
            </a:r>
            <a:r>
              <a:rPr lang="el-GR" altLang="el-GR" sz="2200" dirty="0" smtClean="0"/>
              <a:t> προϋποθέτει ότι η παράμετρος είναι αρχικοποιημένη πριν περαστεί στη μέθοδο ενώ το </a:t>
            </a:r>
            <a:r>
              <a:rPr lang="en-US" altLang="el-GR" sz="2200" b="1" dirty="0" smtClean="0">
                <a:solidFill>
                  <a:schemeClr val="accent4">
                    <a:lumMod val="75000"/>
                  </a:schemeClr>
                </a:solidFill>
              </a:rPr>
              <a:t>out</a:t>
            </a:r>
            <a:r>
              <a:rPr lang="el-GR" altLang="el-GR" sz="2200" dirty="0" smtClean="0">
                <a:solidFill>
                  <a:schemeClr val="accent4">
                    <a:lumMod val="75000"/>
                  </a:schemeClr>
                </a:solidFill>
              </a:rPr>
              <a:t> </a:t>
            </a:r>
            <a:r>
              <a:rPr lang="el-GR" altLang="el-GR" sz="2200" dirty="0" smtClean="0"/>
              <a:t>επιβάλλει την παράμετρο να έχει κάποια τιμή πριν επιστρέψει (δηλαδή πριν τελειώσει η εκτέλεση της μεθόδου).</a:t>
            </a:r>
            <a:endParaRPr lang="el-GR" altLang="el-GR" sz="22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u="sng" dirty="0" smtClean="0">
                <a:solidFill>
                  <a:schemeClr val="tx2"/>
                </a:solidFill>
                <a:latin typeface="+mn-lt"/>
              </a:rPr>
              <a:t>Παράδειγμα: </a:t>
            </a:r>
            <a:r>
              <a:rPr lang="en-US" altLang="el-GR" u="sng" dirty="0" smtClean="0">
                <a:solidFill>
                  <a:schemeClr val="tx2"/>
                </a:solidFill>
                <a:latin typeface="+mn-lt"/>
              </a:rPr>
              <a:t>ref</a:t>
            </a:r>
            <a:endParaRPr lang="en-US" altLang="el-GR" u="sng" dirty="0">
              <a:solidFill>
                <a:schemeClr val="tx2"/>
              </a:solidFill>
              <a:latin typeface="+mn-lt"/>
            </a:endParaRPr>
          </a:p>
        </p:txBody>
      </p:sp>
      <p:sp>
        <p:nvSpPr>
          <p:cNvPr id="11" name="Text Box 6" descr="static void Foo, int p, {++p,},&#10;static void Main, string[] args,&#10;άγκιστρο,&#10;   int x ίσο με 8,&#10;   Foo, x, // a copy of x is made,&#10;   Console τελεία Write Line, x,&#10;άγκιστρο.&#10;"/>
          <p:cNvSpPr txBox="1">
            <a:spLocks noChangeArrowheads="1"/>
          </p:cNvSpPr>
          <p:nvPr>
            <p:custDataLst>
              <p:tags r:id="rId3"/>
            </p:custDataLst>
          </p:nvPr>
        </p:nvSpPr>
        <p:spPr bwMode="auto">
          <a:xfrm>
            <a:off x="467544" y="908720"/>
            <a:ext cx="8219256" cy="267765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static void Foo( </a:t>
            </a:r>
            <a:r>
              <a:rPr lang="en-US" altLang="el-GR" sz="2400" b="1" dirty="0" err="1">
                <a:latin typeface="+mn-lt"/>
              </a:rPr>
              <a:t>int</a:t>
            </a:r>
            <a:r>
              <a:rPr lang="en-US" altLang="el-GR" sz="2400" b="1" dirty="0">
                <a:latin typeface="+mn-lt"/>
              </a:rPr>
              <a:t> p ) {++p;}</a:t>
            </a:r>
          </a:p>
          <a:p>
            <a:pPr algn="l"/>
            <a:r>
              <a:rPr lang="en-US" altLang="el-GR" sz="2400" b="1" dirty="0">
                <a:latin typeface="+mn-lt"/>
              </a:rPr>
              <a:t>static void Main ( string[] </a:t>
            </a:r>
            <a:r>
              <a:rPr lang="en-US" altLang="el-GR" sz="2400" b="1" dirty="0" err="1">
                <a:latin typeface="+mn-lt"/>
              </a:rPr>
              <a:t>args</a:t>
            </a:r>
            <a:r>
              <a:rPr lang="en-US" altLang="el-GR" sz="2400" b="1" dirty="0">
                <a:latin typeface="+mn-lt"/>
              </a:rPr>
              <a:t> )</a:t>
            </a:r>
            <a:br>
              <a:rPr lang="en-US" altLang="el-GR" sz="2400" b="1" dirty="0">
                <a:latin typeface="+mn-lt"/>
              </a:rPr>
            </a:br>
            <a:r>
              <a:rPr lang="en-US" altLang="el-GR" sz="2400" b="1" dirty="0">
                <a:latin typeface="+mn-lt"/>
              </a:rPr>
              <a:t>{</a:t>
            </a:r>
          </a:p>
          <a:p>
            <a:pPr algn="l"/>
            <a:r>
              <a:rPr lang="en-US" altLang="el-GR" sz="2400" b="1" dirty="0">
                <a:latin typeface="+mn-lt"/>
              </a:rPr>
              <a:t>   </a:t>
            </a:r>
            <a:r>
              <a:rPr lang="en-US" altLang="el-GR" sz="2400" b="1" dirty="0" err="1">
                <a:latin typeface="+mn-lt"/>
              </a:rPr>
              <a:t>int</a:t>
            </a:r>
            <a:r>
              <a:rPr lang="en-US" altLang="el-GR" sz="2400" b="1" dirty="0">
                <a:latin typeface="+mn-lt"/>
              </a:rPr>
              <a:t> x = 8;</a:t>
            </a:r>
          </a:p>
          <a:p>
            <a:pPr algn="l"/>
            <a:r>
              <a:rPr lang="en-US" altLang="el-GR" sz="2400" b="1" dirty="0">
                <a:latin typeface="+mn-lt"/>
              </a:rPr>
              <a:t>   Foo( x ); // a copy of x is made</a:t>
            </a:r>
            <a:br>
              <a:rPr lang="en-US" altLang="el-GR" sz="2400" b="1" dirty="0">
                <a:latin typeface="+mn-lt"/>
              </a:rPr>
            </a:br>
            <a:r>
              <a:rPr lang="en-US" altLang="el-GR" sz="2400" b="1" dirty="0">
                <a:latin typeface="+mn-lt"/>
              </a:rPr>
              <a:t>   </a:t>
            </a:r>
            <a:r>
              <a:rPr lang="en-US" altLang="el-GR" sz="2400" b="1" dirty="0" err="1">
                <a:latin typeface="+mn-lt"/>
              </a:rPr>
              <a:t>Console.WriteLine</a:t>
            </a:r>
            <a:r>
              <a:rPr lang="en-US" altLang="el-GR" sz="2400" b="1" dirty="0">
                <a:latin typeface="+mn-lt"/>
              </a:rPr>
              <a:t>( x );</a:t>
            </a:r>
          </a:p>
          <a:p>
            <a:pPr algn="l"/>
            <a:r>
              <a:rPr lang="en-US" altLang="el-GR" sz="2400" b="1" dirty="0">
                <a:latin typeface="+mn-lt"/>
              </a:rPr>
              <a:t>}</a:t>
            </a:r>
          </a:p>
        </p:txBody>
      </p:sp>
      <p:sp>
        <p:nvSpPr>
          <p:cNvPr id="12" name="Text Box 7" descr="static void Foo, ref int p, {++p,},&#10;static void Main, string[] args,&#10;άγκιστρο,&#10;   int x ίσο με 8,&#10;   Foo, ref x, // x is ref,&#10;   Console τελεία Write Line, x,&#10;άγκιστρο.&#10;"/>
          <p:cNvSpPr txBox="1">
            <a:spLocks noChangeArrowheads="1"/>
          </p:cNvSpPr>
          <p:nvPr>
            <p:custDataLst>
              <p:tags r:id="rId4"/>
            </p:custDataLst>
          </p:nvPr>
        </p:nvSpPr>
        <p:spPr bwMode="auto">
          <a:xfrm>
            <a:off x="467544" y="3658384"/>
            <a:ext cx="8219256" cy="267765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static void Foo( </a:t>
            </a:r>
            <a:r>
              <a:rPr lang="en-US" altLang="el-GR" sz="2400" b="1" dirty="0">
                <a:solidFill>
                  <a:srgbClr val="7030A0"/>
                </a:solidFill>
                <a:latin typeface="+mn-lt"/>
              </a:rPr>
              <a:t>ref </a:t>
            </a:r>
            <a:r>
              <a:rPr lang="en-US" altLang="el-GR" sz="2400" b="1" dirty="0" err="1">
                <a:latin typeface="+mn-lt"/>
              </a:rPr>
              <a:t>int</a:t>
            </a:r>
            <a:r>
              <a:rPr lang="en-US" altLang="el-GR" sz="2400" b="1" dirty="0">
                <a:latin typeface="+mn-lt"/>
              </a:rPr>
              <a:t> p ) {++p;}</a:t>
            </a:r>
          </a:p>
          <a:p>
            <a:pPr algn="l"/>
            <a:r>
              <a:rPr lang="en-US" altLang="el-GR" sz="2400" b="1" dirty="0">
                <a:latin typeface="+mn-lt"/>
              </a:rPr>
              <a:t>static void Main ( string[] </a:t>
            </a:r>
            <a:r>
              <a:rPr lang="en-US" altLang="el-GR" sz="2400" b="1" dirty="0" err="1">
                <a:latin typeface="+mn-lt"/>
              </a:rPr>
              <a:t>args</a:t>
            </a:r>
            <a:r>
              <a:rPr lang="en-US" altLang="el-GR" sz="2400" b="1" dirty="0">
                <a:latin typeface="+mn-lt"/>
              </a:rPr>
              <a:t> )</a:t>
            </a:r>
            <a:br>
              <a:rPr lang="en-US" altLang="el-GR" sz="2400" b="1" dirty="0">
                <a:latin typeface="+mn-lt"/>
              </a:rPr>
            </a:br>
            <a:r>
              <a:rPr lang="en-US" altLang="el-GR" sz="2400" b="1" dirty="0">
                <a:latin typeface="+mn-lt"/>
              </a:rPr>
              <a:t>{</a:t>
            </a:r>
          </a:p>
          <a:p>
            <a:pPr algn="l"/>
            <a:r>
              <a:rPr lang="en-US" altLang="el-GR" sz="2400" b="1" dirty="0">
                <a:latin typeface="+mn-lt"/>
              </a:rPr>
              <a:t>   </a:t>
            </a:r>
            <a:r>
              <a:rPr lang="en-US" altLang="el-GR" sz="2400" b="1" dirty="0" err="1">
                <a:latin typeface="+mn-lt"/>
              </a:rPr>
              <a:t>int</a:t>
            </a:r>
            <a:r>
              <a:rPr lang="en-US" altLang="el-GR" sz="2400" b="1" dirty="0">
                <a:latin typeface="+mn-lt"/>
              </a:rPr>
              <a:t> x = 8;</a:t>
            </a:r>
          </a:p>
          <a:p>
            <a:pPr algn="l"/>
            <a:r>
              <a:rPr lang="en-US" altLang="el-GR" sz="2400" b="1" dirty="0">
                <a:latin typeface="+mn-lt"/>
              </a:rPr>
              <a:t>   Foo( </a:t>
            </a:r>
            <a:r>
              <a:rPr lang="en-US" altLang="el-GR" sz="2400" b="1" dirty="0">
                <a:solidFill>
                  <a:srgbClr val="7030A0"/>
                </a:solidFill>
                <a:latin typeface="+mn-lt"/>
              </a:rPr>
              <a:t>ref</a:t>
            </a:r>
            <a:r>
              <a:rPr lang="en-US" altLang="el-GR" sz="2400" b="1" dirty="0">
                <a:latin typeface="+mn-lt"/>
              </a:rPr>
              <a:t> x ); // x is ref</a:t>
            </a:r>
            <a:br>
              <a:rPr lang="en-US" altLang="el-GR" sz="2400" b="1" dirty="0">
                <a:latin typeface="+mn-lt"/>
              </a:rPr>
            </a:br>
            <a:r>
              <a:rPr lang="en-US" altLang="el-GR" sz="2400" b="1" dirty="0">
                <a:latin typeface="+mn-lt"/>
              </a:rPr>
              <a:t>   </a:t>
            </a:r>
            <a:r>
              <a:rPr lang="en-US" altLang="el-GR" sz="2400" b="1" dirty="0" err="1">
                <a:latin typeface="+mn-lt"/>
              </a:rPr>
              <a:t>Console.WriteLine</a:t>
            </a:r>
            <a:r>
              <a:rPr lang="en-US" altLang="el-GR" sz="2400" b="1" dirty="0">
                <a:latin typeface="+mn-lt"/>
              </a:rPr>
              <a:t>( x );</a:t>
            </a:r>
          </a:p>
          <a:p>
            <a:pPr algn="l"/>
            <a:r>
              <a:rPr lang="en-US" altLang="el-GR" sz="2400" b="1" dirty="0">
                <a:latin typeface="+mn-lt"/>
              </a:rPr>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dirty="0" smtClean="0">
                <a:solidFill>
                  <a:schemeClr val="tx2"/>
                </a:solidFill>
                <a:latin typeface="+mn-lt"/>
              </a:rPr>
              <a:t>Παράδειγμα: </a:t>
            </a:r>
            <a:r>
              <a:rPr lang="en-US" altLang="el-GR" dirty="0" smtClean="0">
                <a:solidFill>
                  <a:schemeClr val="tx2"/>
                </a:solidFill>
                <a:latin typeface="+mn-lt"/>
              </a:rPr>
              <a:t>out</a:t>
            </a:r>
            <a:endParaRPr lang="en-US" altLang="el-GR" u="sng" dirty="0">
              <a:solidFill>
                <a:schemeClr val="tx2"/>
              </a:solidFill>
              <a:latin typeface="+mn-lt"/>
            </a:endParaRPr>
          </a:p>
        </p:txBody>
      </p:sp>
      <p:sp>
        <p:nvSpPr>
          <p:cNvPr id="8" name="Text Box 4" descr="static void Split, int time Late,&#10;                   out int days,&#10;                   out int hours,&#10;                   out minutes,&#10;άγκιστρο,&#10;    days ίσο με time Late διά 10000,&#10;    hours ίσο με timeLate διά 100 επί τοις εκατό 100,&#10;    minutes ίσο με time Late επί τοις εκατό 100,&#10;άγκιστρο,&#10;&#10;static void Main, string[] args,&#10;άγκιστρο,&#10;   int d, h, m,&#10;   Split, 12345, out d, out h, out m,&#10;   Console τελεία Write Line, {0} d  {1} h  {2} m, d, h, m,&#10;άγκιστρο.&#10;"/>
          <p:cNvSpPr txBox="1">
            <a:spLocks noChangeArrowheads="1"/>
          </p:cNvSpPr>
          <p:nvPr>
            <p:custDataLst>
              <p:tags r:id="rId3"/>
            </p:custDataLst>
          </p:nvPr>
        </p:nvSpPr>
        <p:spPr bwMode="auto">
          <a:xfrm>
            <a:off x="467544" y="739725"/>
            <a:ext cx="8219256" cy="6001643"/>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static void Split( </a:t>
            </a:r>
            <a:r>
              <a:rPr lang="en-US" altLang="el-GR" sz="2400" b="1" dirty="0" err="1">
                <a:latin typeface="+mn-lt"/>
              </a:rPr>
              <a:t>int</a:t>
            </a:r>
            <a:r>
              <a:rPr lang="en-US" altLang="el-GR" sz="2400" b="1" dirty="0">
                <a:latin typeface="+mn-lt"/>
              </a:rPr>
              <a:t> </a:t>
            </a:r>
            <a:r>
              <a:rPr lang="en-US" altLang="el-GR" sz="2400" b="1" dirty="0" err="1">
                <a:latin typeface="+mn-lt"/>
              </a:rPr>
              <a:t>timeLate</a:t>
            </a:r>
            <a:r>
              <a:rPr lang="en-US" altLang="el-GR" sz="2400" b="1" dirty="0">
                <a:latin typeface="+mn-lt"/>
              </a:rPr>
              <a:t>,</a:t>
            </a:r>
            <a:br>
              <a:rPr lang="en-US" altLang="el-GR" sz="2400" b="1" dirty="0">
                <a:latin typeface="+mn-lt"/>
              </a:rPr>
            </a:br>
            <a:r>
              <a:rPr lang="en-US" altLang="el-GR" sz="2400" b="1" dirty="0">
                <a:latin typeface="+mn-lt"/>
              </a:rPr>
              <a:t>                   </a:t>
            </a:r>
            <a:r>
              <a:rPr lang="en-US" altLang="el-GR" sz="2400" b="1" dirty="0">
                <a:solidFill>
                  <a:schemeClr val="accent4">
                    <a:lumMod val="75000"/>
                  </a:schemeClr>
                </a:solidFill>
                <a:latin typeface="+mn-lt"/>
              </a:rPr>
              <a:t>out</a:t>
            </a:r>
            <a:r>
              <a:rPr lang="en-US" altLang="el-GR" sz="2400" b="1" dirty="0">
                <a:latin typeface="+mn-lt"/>
              </a:rPr>
              <a:t> </a:t>
            </a:r>
            <a:r>
              <a:rPr lang="en-US" altLang="el-GR" sz="2400" b="1" dirty="0" err="1">
                <a:latin typeface="+mn-lt"/>
              </a:rPr>
              <a:t>int</a:t>
            </a:r>
            <a:r>
              <a:rPr lang="en-US" altLang="el-GR" sz="2400" b="1" dirty="0">
                <a:latin typeface="+mn-lt"/>
              </a:rPr>
              <a:t> days,</a:t>
            </a:r>
          </a:p>
          <a:p>
            <a:pPr algn="l"/>
            <a:r>
              <a:rPr lang="en-US" altLang="el-GR" sz="2400" b="1" dirty="0">
                <a:latin typeface="+mn-lt"/>
              </a:rPr>
              <a:t>                   </a:t>
            </a:r>
            <a:r>
              <a:rPr lang="en-US" altLang="el-GR" sz="2400" b="1" dirty="0">
                <a:solidFill>
                  <a:schemeClr val="accent4">
                    <a:lumMod val="75000"/>
                  </a:schemeClr>
                </a:solidFill>
                <a:latin typeface="+mn-lt"/>
              </a:rPr>
              <a:t>out</a:t>
            </a:r>
            <a:r>
              <a:rPr lang="en-US" altLang="el-GR" sz="2400" b="1" dirty="0">
                <a:latin typeface="+mn-lt"/>
              </a:rPr>
              <a:t> </a:t>
            </a:r>
            <a:r>
              <a:rPr lang="en-US" altLang="el-GR" sz="2400" b="1" dirty="0" err="1">
                <a:latin typeface="+mn-lt"/>
              </a:rPr>
              <a:t>int</a:t>
            </a:r>
            <a:r>
              <a:rPr lang="en-US" altLang="el-GR" sz="2400" b="1" dirty="0">
                <a:latin typeface="+mn-lt"/>
              </a:rPr>
              <a:t> hours,</a:t>
            </a:r>
            <a:br>
              <a:rPr lang="en-US" altLang="el-GR" sz="2400" b="1" dirty="0">
                <a:latin typeface="+mn-lt"/>
              </a:rPr>
            </a:br>
            <a:r>
              <a:rPr lang="en-US" altLang="el-GR" sz="2400" b="1" dirty="0">
                <a:latin typeface="+mn-lt"/>
              </a:rPr>
              <a:t>                   </a:t>
            </a:r>
            <a:r>
              <a:rPr lang="en-US" altLang="el-GR" sz="2400" b="1" dirty="0">
                <a:solidFill>
                  <a:schemeClr val="accent4">
                    <a:lumMod val="75000"/>
                  </a:schemeClr>
                </a:solidFill>
                <a:latin typeface="+mn-lt"/>
              </a:rPr>
              <a:t>out</a:t>
            </a:r>
            <a:r>
              <a:rPr lang="en-US" altLang="el-GR" sz="2400" b="1" dirty="0">
                <a:latin typeface="+mn-lt"/>
              </a:rPr>
              <a:t> minutes )</a:t>
            </a:r>
            <a:br>
              <a:rPr lang="en-US" altLang="el-GR" sz="2400" b="1" dirty="0">
                <a:latin typeface="+mn-lt"/>
              </a:rPr>
            </a:br>
            <a:r>
              <a:rPr lang="en-US" altLang="el-GR" sz="2400" b="1" dirty="0">
                <a:latin typeface="+mn-lt"/>
              </a:rPr>
              <a:t>{</a:t>
            </a:r>
          </a:p>
          <a:p>
            <a:pPr algn="l"/>
            <a:r>
              <a:rPr lang="en-US" altLang="el-GR" sz="2400" b="1" dirty="0">
                <a:latin typeface="+mn-lt"/>
              </a:rPr>
              <a:t>    days = </a:t>
            </a:r>
            <a:r>
              <a:rPr lang="en-US" altLang="el-GR" sz="2400" b="1" dirty="0" err="1">
                <a:latin typeface="+mn-lt"/>
              </a:rPr>
              <a:t>timeLate</a:t>
            </a:r>
            <a:r>
              <a:rPr lang="en-US" altLang="el-GR" sz="2400" b="1" dirty="0">
                <a:latin typeface="+mn-lt"/>
              </a:rPr>
              <a:t> / 10000;</a:t>
            </a:r>
            <a:br>
              <a:rPr lang="en-US" altLang="el-GR" sz="2400" b="1" dirty="0">
                <a:latin typeface="+mn-lt"/>
              </a:rPr>
            </a:br>
            <a:r>
              <a:rPr lang="en-US" altLang="el-GR" sz="2400" b="1" dirty="0">
                <a:latin typeface="+mn-lt"/>
              </a:rPr>
              <a:t>    hours = (</a:t>
            </a:r>
            <a:r>
              <a:rPr lang="en-US" altLang="el-GR" sz="2400" b="1" dirty="0" err="1">
                <a:latin typeface="+mn-lt"/>
              </a:rPr>
              <a:t>timeLate</a:t>
            </a:r>
            <a:r>
              <a:rPr lang="en-US" altLang="el-GR" sz="2400" b="1" dirty="0">
                <a:latin typeface="+mn-lt"/>
              </a:rPr>
              <a:t> / 100) % 100;</a:t>
            </a:r>
            <a:br>
              <a:rPr lang="en-US" altLang="el-GR" sz="2400" b="1" dirty="0">
                <a:latin typeface="+mn-lt"/>
              </a:rPr>
            </a:br>
            <a:r>
              <a:rPr lang="en-US" altLang="el-GR" sz="2400" b="1" dirty="0">
                <a:latin typeface="+mn-lt"/>
              </a:rPr>
              <a:t>    minutes = </a:t>
            </a:r>
            <a:r>
              <a:rPr lang="en-US" altLang="el-GR" sz="2400" b="1" dirty="0" err="1">
                <a:latin typeface="+mn-lt"/>
              </a:rPr>
              <a:t>timeLate</a:t>
            </a:r>
            <a:r>
              <a:rPr lang="en-US" altLang="el-GR" sz="2400" b="1" dirty="0">
                <a:latin typeface="+mn-lt"/>
              </a:rPr>
              <a:t> % 100;</a:t>
            </a:r>
          </a:p>
          <a:p>
            <a:pPr algn="l"/>
            <a:r>
              <a:rPr lang="en-US" altLang="el-GR" sz="2400" b="1" dirty="0">
                <a:latin typeface="+mn-lt"/>
              </a:rPr>
              <a:t>} </a:t>
            </a:r>
            <a:br>
              <a:rPr lang="en-US" altLang="el-GR" sz="2400" b="1" dirty="0">
                <a:latin typeface="+mn-lt"/>
              </a:rPr>
            </a:br>
            <a:r>
              <a:rPr lang="en-US" altLang="el-GR" sz="2400" b="1" dirty="0">
                <a:latin typeface="+mn-lt"/>
              </a:rPr>
              <a:t/>
            </a:r>
            <a:br>
              <a:rPr lang="en-US" altLang="el-GR" sz="2400" b="1" dirty="0">
                <a:latin typeface="+mn-lt"/>
              </a:rPr>
            </a:br>
            <a:r>
              <a:rPr lang="en-US" altLang="el-GR" sz="2400" b="1" dirty="0">
                <a:latin typeface="+mn-lt"/>
              </a:rPr>
              <a:t>static void Main ( string[] </a:t>
            </a:r>
            <a:r>
              <a:rPr lang="en-US" altLang="el-GR" sz="2400" b="1" dirty="0" err="1">
                <a:latin typeface="+mn-lt"/>
              </a:rPr>
              <a:t>args</a:t>
            </a:r>
            <a:r>
              <a:rPr lang="en-US" altLang="el-GR" sz="2400" b="1" dirty="0">
                <a:latin typeface="+mn-lt"/>
              </a:rPr>
              <a:t> )</a:t>
            </a:r>
            <a:br>
              <a:rPr lang="en-US" altLang="el-GR" sz="2400" b="1" dirty="0">
                <a:latin typeface="+mn-lt"/>
              </a:rPr>
            </a:br>
            <a:r>
              <a:rPr lang="en-US" altLang="el-GR" sz="2400" b="1" dirty="0">
                <a:latin typeface="+mn-lt"/>
              </a:rPr>
              <a:t>{</a:t>
            </a:r>
          </a:p>
          <a:p>
            <a:pPr algn="l"/>
            <a:r>
              <a:rPr lang="en-US" altLang="el-GR" sz="2400" b="1" dirty="0">
                <a:latin typeface="+mn-lt"/>
              </a:rPr>
              <a:t>   </a:t>
            </a:r>
            <a:r>
              <a:rPr lang="en-US" altLang="el-GR" sz="2400" b="1" dirty="0" err="1">
                <a:latin typeface="+mn-lt"/>
              </a:rPr>
              <a:t>int</a:t>
            </a:r>
            <a:r>
              <a:rPr lang="en-US" altLang="el-GR" sz="2400" b="1" dirty="0">
                <a:latin typeface="+mn-lt"/>
              </a:rPr>
              <a:t> d, h, m;</a:t>
            </a:r>
          </a:p>
          <a:p>
            <a:pPr algn="l"/>
            <a:r>
              <a:rPr lang="en-US" altLang="el-GR" sz="2400" b="1" dirty="0">
                <a:latin typeface="+mn-lt"/>
              </a:rPr>
              <a:t>   Split( 12345, </a:t>
            </a:r>
            <a:r>
              <a:rPr lang="en-US" altLang="el-GR" sz="2400" b="1" dirty="0">
                <a:solidFill>
                  <a:schemeClr val="accent4">
                    <a:lumMod val="75000"/>
                  </a:schemeClr>
                </a:solidFill>
                <a:latin typeface="+mn-lt"/>
              </a:rPr>
              <a:t>out</a:t>
            </a:r>
            <a:r>
              <a:rPr lang="en-US" altLang="el-GR" sz="2400" b="1" dirty="0">
                <a:solidFill>
                  <a:srgbClr val="CC0000"/>
                </a:solidFill>
                <a:latin typeface="+mn-lt"/>
              </a:rPr>
              <a:t> </a:t>
            </a:r>
            <a:r>
              <a:rPr lang="en-US" altLang="el-GR" sz="2400" b="1" dirty="0">
                <a:latin typeface="+mn-lt"/>
              </a:rPr>
              <a:t>d, </a:t>
            </a:r>
            <a:r>
              <a:rPr lang="en-US" altLang="el-GR" sz="2400" b="1" dirty="0">
                <a:solidFill>
                  <a:schemeClr val="accent4">
                    <a:lumMod val="75000"/>
                  </a:schemeClr>
                </a:solidFill>
                <a:latin typeface="+mn-lt"/>
              </a:rPr>
              <a:t>out </a:t>
            </a:r>
            <a:r>
              <a:rPr lang="en-US" altLang="el-GR" sz="2400" b="1" dirty="0">
                <a:latin typeface="+mn-lt"/>
              </a:rPr>
              <a:t>h, </a:t>
            </a:r>
            <a:r>
              <a:rPr lang="en-US" altLang="el-GR" sz="2400" b="1" dirty="0">
                <a:solidFill>
                  <a:schemeClr val="accent4">
                    <a:lumMod val="75000"/>
                  </a:schemeClr>
                </a:solidFill>
                <a:latin typeface="+mn-lt"/>
              </a:rPr>
              <a:t>out</a:t>
            </a:r>
            <a:r>
              <a:rPr lang="en-US" altLang="el-GR" sz="2400" b="1" dirty="0">
                <a:latin typeface="+mn-lt"/>
              </a:rPr>
              <a:t> m );</a:t>
            </a:r>
            <a:br>
              <a:rPr lang="en-US" altLang="el-GR" sz="2400" b="1" dirty="0">
                <a:latin typeface="+mn-lt"/>
              </a:rPr>
            </a:br>
            <a:r>
              <a:rPr lang="en-US" altLang="el-GR" sz="2400" b="1" dirty="0">
                <a:latin typeface="+mn-lt"/>
              </a:rPr>
              <a:t>   </a:t>
            </a:r>
            <a:r>
              <a:rPr lang="en-US" altLang="el-GR" sz="2400" b="1" dirty="0" err="1">
                <a:latin typeface="+mn-lt"/>
              </a:rPr>
              <a:t>Console.WriteLine</a:t>
            </a:r>
            <a:r>
              <a:rPr lang="en-US" altLang="el-GR" sz="2400" b="1" dirty="0">
                <a:latin typeface="+mn-lt"/>
              </a:rPr>
              <a:t>( “{0}d {1}h {2}m”, d, h, m );</a:t>
            </a:r>
          </a:p>
          <a:p>
            <a:pPr algn="l"/>
            <a:r>
              <a:rPr lang="en-US" altLang="el-GR" sz="2400" b="1" dirty="0">
                <a:latin typeface="+mn-lt"/>
              </a:rPr>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n-US" altLang="el-GR" sz="4000" u="sng" dirty="0" smtClean="0">
                <a:solidFill>
                  <a:schemeClr val="tx2"/>
                </a:solidFill>
              </a:rPr>
              <a:t>Ref / Out test (</a:t>
            </a:r>
            <a:r>
              <a:rPr lang="el-GR" altLang="el-GR" sz="4000" u="sng" dirty="0" smtClean="0">
                <a:solidFill>
                  <a:schemeClr val="tx2"/>
                </a:solidFill>
              </a:rPr>
              <a:t>1 από 5</a:t>
            </a:r>
            <a:r>
              <a:rPr lang="en-US" altLang="el-GR" sz="4000" u="sng" dirty="0" smtClean="0">
                <a:solidFill>
                  <a:schemeClr val="tx2"/>
                </a:solidFill>
              </a:rPr>
              <a:t>)</a:t>
            </a:r>
            <a:endParaRPr lang="en-US" altLang="el-GR" sz="4000" u="sng" dirty="0">
              <a:solidFill>
                <a:schemeClr val="tx2"/>
              </a:solidFill>
              <a:latin typeface="+mn-lt"/>
            </a:endParaRPr>
          </a:p>
        </p:txBody>
      </p:sp>
      <p:sp>
        <p:nvSpPr>
          <p:cNvPr id="3" name="Ορθογώνιο 2" descr="// Ref Out Test τελεία cs,&#10;// Demonstrating ref and out parameters.&#10;    &#10;using System,&#10;using System τελεία Windows τελεία Forms,&#10;    &#10;class Ref Out Test,&#10;άγκιστρο,&#10;// x is passed as a ref int, original value will change,&#10;static void (σχόλιο: Since the methods are void they do not need a return value).&#10; Square Ref, ref int x, (σχόλιο: When passing a value by reference the value will be altered in the rest of the program as well).&#10;άγκιστρο,&#10;x ίσο με x επί x,&#10;άγκιστρο,&#10;   &#10;// original value can be changed and initialized,&#10;static void Square Out, out int x,&#10;άγκιστρο,&#10;"/>
          <p:cNvSpPr/>
          <p:nvPr>
            <p:custDataLst>
              <p:tags r:id="rId3"/>
            </p:custDataLst>
          </p:nvPr>
        </p:nvSpPr>
        <p:spPr>
          <a:xfrm>
            <a:off x="467544" y="984785"/>
            <a:ext cx="8219256" cy="5324535"/>
          </a:xfrm>
          <a:prstGeom prst="rect">
            <a:avLst/>
          </a:prstGeom>
        </p:spPr>
        <p:txBody>
          <a:bodyPr wrap="square">
            <a:spAutoFit/>
          </a:bodyPr>
          <a:lstStyle/>
          <a:p>
            <a:r>
              <a:rPr lang="en-US" altLang="el-GR" sz="2000" dirty="0">
                <a:solidFill>
                  <a:srgbClr val="5F5F5F"/>
                </a:solidFill>
                <a:cs typeface="Times New Roman" pitchFamily="18" charset="0"/>
              </a:rPr>
              <a:t>1</a:t>
            </a:r>
            <a:r>
              <a:rPr lang="en-US" altLang="el-GR" sz="2000" dirty="0">
                <a:solidFill>
                  <a:srgbClr val="275AFF"/>
                </a:solidFill>
                <a:cs typeface="Times New Roman" pitchFamily="18" charset="0"/>
              </a:rPr>
              <a:t>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RefOutTest.cs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a:t>
            </a:r>
            <a:r>
              <a:rPr lang="en-US" altLang="el-GR" sz="2000" dirty="0">
                <a:solidFill>
                  <a:srgbClr val="275AFF"/>
                </a:solidFill>
                <a:cs typeface="Times New Roman" pitchFamily="18" charset="0"/>
              </a:rPr>
              <a:t>    </a:t>
            </a:r>
            <a:r>
              <a:rPr lang="en-US" altLang="el-GR" sz="2000" dirty="0">
                <a:solidFill>
                  <a:schemeClr val="accent5">
                    <a:lumMod val="75000"/>
                  </a:schemeClr>
                </a:solidFill>
                <a:cs typeface="Courier New" pitchFamily="49" charset="0"/>
              </a:rPr>
              <a:t>// Demonstrating ref and out parameters.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a:t>
            </a:r>
            <a:r>
              <a:rPr lang="en-US" altLang="el-GR" sz="2000" dirty="0">
                <a:solidFill>
                  <a:srgbClr val="275AFF"/>
                </a:solidFill>
                <a:cs typeface="Times New Roman" pitchFamily="18" charset="0"/>
              </a:rPr>
              <a:t>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a:t>
            </a:r>
            <a:r>
              <a:rPr lang="en-US" altLang="el-GR" sz="2000" dirty="0">
                <a:solidFill>
                  <a:srgbClr val="275AFF"/>
                </a:solidFill>
                <a:cs typeface="Times New Roman" pitchFamily="18" charset="0"/>
              </a:rPr>
              <a:t>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a:t>
            </a:r>
            <a:r>
              <a:rPr lang="en-US" altLang="el-GR" sz="2000" dirty="0">
                <a:solidFill>
                  <a:srgbClr val="275AFF"/>
                </a:solidFill>
                <a:cs typeface="Times New Roman" pitchFamily="18" charset="0"/>
              </a:rPr>
              <a:t>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RefOutTest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x is passed as a ref </a:t>
            </a:r>
            <a:r>
              <a:rPr lang="en-US" altLang="el-GR" sz="2000" dirty="0" err="1">
                <a:solidFill>
                  <a:schemeClr val="accent5">
                    <a:lumMod val="75000"/>
                  </a:schemeClr>
                </a:solidFill>
                <a:cs typeface="Courier New" pitchFamily="49" charset="0"/>
              </a:rPr>
              <a:t>int</a:t>
            </a:r>
            <a:r>
              <a:rPr lang="en-US" altLang="el-GR" sz="2000" dirty="0">
                <a:solidFill>
                  <a:schemeClr val="accent5">
                    <a:lumMod val="75000"/>
                  </a:schemeClr>
                </a:solidFill>
                <a:cs typeface="Courier New" pitchFamily="49" charset="0"/>
              </a:rPr>
              <a:t> (original value will change)</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10</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SquareRef</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ref</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x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x = x * x;</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original value can be changed and initialized</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16</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SquareOut</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out</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x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p:txBody>
      </p:sp>
      <p:sp>
        <p:nvSpPr>
          <p:cNvPr id="9" name="Text Box 5" descr="."/>
          <p:cNvSpPr txBox="1">
            <a:spLocks noChangeArrowheads="1"/>
          </p:cNvSpPr>
          <p:nvPr>
            <p:custDataLst>
              <p:tags r:id="rId4"/>
            </p:custDataLst>
          </p:nvPr>
        </p:nvSpPr>
        <p:spPr bwMode="auto">
          <a:xfrm>
            <a:off x="4983162" y="1700808"/>
            <a:ext cx="3140075" cy="1323439"/>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When passing a value by reference the value will be altered in the rest of the program as well</a:t>
            </a:r>
          </a:p>
        </p:txBody>
      </p:sp>
      <p:sp>
        <p:nvSpPr>
          <p:cNvPr id="10" name="Line 6" descr="."/>
          <p:cNvSpPr>
            <a:spLocks noChangeShapeType="1"/>
          </p:cNvSpPr>
          <p:nvPr/>
        </p:nvSpPr>
        <p:spPr bwMode="auto">
          <a:xfrm flipH="1">
            <a:off x="4355975" y="3024245"/>
            <a:ext cx="1955254" cy="9088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1" name="Text Box 14" descr="."/>
          <p:cNvSpPr txBox="1">
            <a:spLocks noChangeArrowheads="1"/>
          </p:cNvSpPr>
          <p:nvPr>
            <p:custDataLst>
              <p:tags r:id="rId5"/>
            </p:custDataLst>
          </p:nvPr>
        </p:nvSpPr>
        <p:spPr bwMode="auto">
          <a:xfrm>
            <a:off x="4248150" y="4191000"/>
            <a:ext cx="29114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Since the methods are </a:t>
            </a:r>
            <a:r>
              <a:rPr lang="en-US" altLang="el-GR" sz="2000" b="1" dirty="0">
                <a:latin typeface="+mn-lt"/>
                <a:cs typeface="Times New Roman" pitchFamily="18" charset="0"/>
              </a:rPr>
              <a:t>void</a:t>
            </a:r>
            <a:r>
              <a:rPr lang="en-US" altLang="el-GR" sz="2000" dirty="0">
                <a:latin typeface="+mn-lt"/>
                <a:cs typeface="Times New Roman" pitchFamily="18" charset="0"/>
              </a:rPr>
              <a:t> they do not need a return value.</a:t>
            </a:r>
          </a:p>
        </p:txBody>
      </p:sp>
      <p:sp>
        <p:nvSpPr>
          <p:cNvPr id="12" name="Line 15" descr="."/>
          <p:cNvSpPr>
            <a:spLocks noChangeShapeType="1"/>
          </p:cNvSpPr>
          <p:nvPr/>
        </p:nvSpPr>
        <p:spPr bwMode="auto">
          <a:xfrm flipH="1" flipV="1">
            <a:off x="2195736" y="3933054"/>
            <a:ext cx="2052414" cy="765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152128"/>
          </a:xfrm>
        </p:spPr>
        <p:txBody>
          <a:bodyPr>
            <a:noAutofit/>
          </a:bodyPr>
          <a:lstStyle/>
          <a:p>
            <a:r>
              <a:rPr lang="en-US" altLang="el-GR" sz="4000" u="sng" dirty="0" smtClean="0">
                <a:solidFill>
                  <a:schemeClr val="tx2"/>
                </a:solidFill>
              </a:rPr>
              <a:t>Ref / Out test (</a:t>
            </a:r>
            <a:r>
              <a:rPr lang="el-GR" altLang="el-GR" sz="4000" u="sng" dirty="0" smtClean="0">
                <a:solidFill>
                  <a:schemeClr val="tx2"/>
                </a:solidFill>
              </a:rPr>
              <a:t>2 από 5</a:t>
            </a:r>
            <a:r>
              <a:rPr lang="en-US" altLang="el-GR" sz="4000" u="sng" dirty="0" smtClean="0">
                <a:solidFill>
                  <a:schemeClr val="tx2"/>
                </a:solidFill>
              </a:rPr>
              <a:t>)</a:t>
            </a:r>
            <a:endParaRPr lang="en-US" altLang="el-GR" sz="4000" u="sng" dirty="0">
              <a:solidFill>
                <a:schemeClr val="tx2"/>
              </a:solidFill>
              <a:latin typeface="+mn-lt"/>
            </a:endParaRPr>
          </a:p>
        </p:txBody>
      </p:sp>
      <p:sp>
        <p:nvSpPr>
          <p:cNvPr id="2" name="Ορθογώνιο 1" descr="x  ίσο με 6, (σχόλιο: Since x is passed as out the variable can then be initialed in the method).&#10;x ίσο με  x επί x,&#10;άγκιστρο,&#10;   &#10;// x is passed by value original value not changed,&#10;static void Square, int x, (σχόλιο: Since not specified, this value is defaulted to being passed by value.  The value of x will not be changed elsewhere in the program because a duplicate of the variable is created).&#10;άγκιστρο,&#10;x ίσο με x επί x,&#10;άγκιστρο,&#10;   &#10;static void Main, string[] args,&#10;άγκιστρο,&#10;// create a new integer value, set it to ,5&#10;int y ίσο με 5,&#10;int z,   // declare z, but do not initialize it,&#10;   &#10;// display original values of y and z,&#10;string output 1 ίσο με The value of y begins as, &#10;"/>
          <p:cNvSpPr/>
          <p:nvPr>
            <p:custDataLst>
              <p:tags r:id="rId3"/>
            </p:custDataLst>
          </p:nvPr>
        </p:nvSpPr>
        <p:spPr>
          <a:xfrm>
            <a:off x="529208" y="908720"/>
            <a:ext cx="8147248" cy="5632311"/>
          </a:xfrm>
          <a:prstGeom prst="rect">
            <a:avLst/>
          </a:prstGeom>
        </p:spPr>
        <p:txBody>
          <a:bodyPr wrap="square">
            <a:spAutoFit/>
          </a:bodyPr>
          <a:lstStyle/>
          <a:p>
            <a:r>
              <a:rPr lang="en-US" altLang="el-GR" sz="2000" u="sng" dirty="0">
                <a:solidFill>
                  <a:srgbClr val="5F5F5F"/>
                </a:solidFill>
                <a:cs typeface="Times New Roman" pitchFamily="18" charset="0"/>
              </a:rPr>
              <a:t>18</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x = 6;</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19</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x = x * x;</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x is passed by value (original value not changed)</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23</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Square(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x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x = x * x;</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30</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create a new integer value, set it to 5</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31</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y = 5;</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32</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z;   </a:t>
            </a:r>
            <a:r>
              <a:rPr lang="en-US" altLang="el-GR" sz="2000" dirty="0">
                <a:solidFill>
                  <a:schemeClr val="accent5">
                    <a:lumMod val="75000"/>
                  </a:schemeClr>
                </a:solidFill>
                <a:cs typeface="Courier New" pitchFamily="49" charset="0"/>
              </a:rPr>
              <a:t>// declare z, but do not initialize it</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33</a:t>
            </a:r>
            <a:r>
              <a:rPr lang="en-US" altLang="el-GR" sz="2000" dirty="0">
                <a:solidFill>
                  <a:srgbClr val="275AFF"/>
                </a:solidFill>
                <a:cs typeface="Times New Roman" pitchFamily="18" charset="0"/>
              </a:rPr>
              <a:t>   </a:t>
            </a:r>
            <a:endParaRPr lang="el-GR" altLang="el-GR" sz="2000" dirty="0" smtClean="0">
              <a:solidFill>
                <a:srgbClr val="275AFF"/>
              </a:solidFill>
              <a:cs typeface="Times New Roman" pitchFamily="18" charset="0"/>
            </a:endParaRPr>
          </a:p>
          <a:p>
            <a:r>
              <a:rPr lang="en-US" altLang="el-GR" sz="2000" dirty="0">
                <a:solidFill>
                  <a:srgbClr val="5F5F5F"/>
                </a:solidFill>
                <a:cs typeface="Times New Roman" pitchFamily="18" charset="0"/>
              </a:rPr>
              <a:t>34</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display original values of y and z</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35</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output1 = </a:t>
            </a:r>
            <a:r>
              <a:rPr lang="en-US" altLang="el-GR" sz="2000" dirty="0">
                <a:solidFill>
                  <a:srgbClr val="40D9FF"/>
                </a:solidFill>
                <a:cs typeface="Courier New" pitchFamily="49" charset="0"/>
              </a:rPr>
              <a:t>"The value of y beg</a:t>
            </a:r>
            <a:r>
              <a:rPr lang="en-US" altLang="el-GR" sz="2000" dirty="0">
                <a:solidFill>
                  <a:srgbClr val="40D9FF"/>
                </a:solidFill>
                <a:cs typeface="Times New Roman" pitchFamily="18" charset="0"/>
              </a:rPr>
              <a:t>ins as "</a:t>
            </a:r>
            <a:r>
              <a:rPr lang="en-US" altLang="el-GR" sz="2000" dirty="0">
                <a:solidFill>
                  <a:srgbClr val="000000"/>
                </a:solidFill>
                <a:cs typeface="Times New Roman" pitchFamily="18" charset="0"/>
              </a:rPr>
              <a:t> </a:t>
            </a:r>
          </a:p>
        </p:txBody>
      </p:sp>
      <p:sp>
        <p:nvSpPr>
          <p:cNvPr id="9" name="Text Box 8" descr="."/>
          <p:cNvSpPr txBox="1">
            <a:spLocks noChangeArrowheads="1"/>
          </p:cNvSpPr>
          <p:nvPr>
            <p:custDataLst>
              <p:tags r:id="rId4"/>
            </p:custDataLst>
          </p:nvPr>
        </p:nvSpPr>
        <p:spPr bwMode="auto">
          <a:xfrm>
            <a:off x="4892973" y="980728"/>
            <a:ext cx="35210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Since x is passed as </a:t>
            </a:r>
            <a:r>
              <a:rPr lang="en-US" altLang="el-GR" sz="2000" b="1" dirty="0">
                <a:latin typeface="+mn-lt"/>
                <a:cs typeface="Times New Roman" pitchFamily="18" charset="0"/>
              </a:rPr>
              <a:t>out</a:t>
            </a:r>
            <a:r>
              <a:rPr lang="en-US" altLang="el-GR" sz="2000" dirty="0">
                <a:latin typeface="+mn-lt"/>
                <a:cs typeface="Times New Roman" pitchFamily="18" charset="0"/>
              </a:rPr>
              <a:t> the variable can then be initialed in the method</a:t>
            </a:r>
          </a:p>
        </p:txBody>
      </p:sp>
      <p:sp>
        <p:nvSpPr>
          <p:cNvPr id="10" name="Line 9" descr="."/>
          <p:cNvSpPr>
            <a:spLocks noChangeShapeType="1"/>
          </p:cNvSpPr>
          <p:nvPr/>
        </p:nvSpPr>
        <p:spPr bwMode="auto">
          <a:xfrm flipH="1">
            <a:off x="2123728" y="1134716"/>
            <a:ext cx="27851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1" name="Text Box 11" descr="."/>
          <p:cNvSpPr txBox="1">
            <a:spLocks noChangeArrowheads="1"/>
          </p:cNvSpPr>
          <p:nvPr>
            <p:custDataLst>
              <p:tags r:id="rId5"/>
            </p:custDataLst>
          </p:nvPr>
        </p:nvSpPr>
        <p:spPr bwMode="auto">
          <a:xfrm>
            <a:off x="4932040" y="2564904"/>
            <a:ext cx="3468067" cy="1938992"/>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Since not specified, this value is defaulted to being passed by value.  The value of x will not be changed elsewhere in the program because a duplicate of the variable is created.</a:t>
            </a:r>
          </a:p>
        </p:txBody>
      </p:sp>
      <p:sp>
        <p:nvSpPr>
          <p:cNvPr id="12" name="Line 12" descr="."/>
          <p:cNvSpPr>
            <a:spLocks noChangeShapeType="1"/>
          </p:cNvSpPr>
          <p:nvPr/>
        </p:nvSpPr>
        <p:spPr bwMode="auto">
          <a:xfrm flipH="1" flipV="1">
            <a:off x="3707904" y="2708920"/>
            <a:ext cx="1224136" cy="825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n-US" altLang="el-GR" u="sng" dirty="0" smtClean="0">
                <a:solidFill>
                  <a:schemeClr val="tx2"/>
                </a:solidFill>
              </a:rPr>
              <a:t>Ref / Out test (</a:t>
            </a:r>
            <a:r>
              <a:rPr lang="el-GR" altLang="el-GR" u="sng" dirty="0" smtClean="0">
                <a:solidFill>
                  <a:schemeClr val="tx2"/>
                </a:solidFill>
              </a:rPr>
              <a:t>3 από 5</a:t>
            </a:r>
            <a:r>
              <a:rPr lang="en-US" altLang="el-GR" u="sng" dirty="0" smtClean="0">
                <a:solidFill>
                  <a:schemeClr val="tx2"/>
                </a:solidFill>
              </a:rPr>
              <a:t>)</a:t>
            </a:r>
            <a:endParaRPr lang="en-US" altLang="el-GR" u="sng" dirty="0">
              <a:solidFill>
                <a:schemeClr val="tx2"/>
              </a:solidFill>
              <a:latin typeface="+mn-lt"/>
            </a:endParaRPr>
          </a:p>
        </p:txBody>
      </p:sp>
      <p:sp>
        <p:nvSpPr>
          <p:cNvPr id="2" name="Ορθογώνιο 1" descr="σύν y σύν, z begins uninitialized, \ n \ n \ n,&#10;   &#10;// values of y and z are passed by value,&#10;Ref Out Test τελεία Square Ref, ref y, (σχόλιο: The calling of the SquareRef and SquareOut methods).&#10;Ref Out Test τελεία Square Out, out z,&#10;   &#10;// display values of y and z after modified by methods,&#10;// Square Ref and Square Out,&#10;string output 2 ίσο με After calling Square Ref with y as an  σύν,&#10;argument and Square Out with z as an argument, \ n σύν,&#10;the values of y and z are άνω κάτω τελεία \ n \ n σύν, &#10;y άνω κάτω τελεία  σύν y σύν \ n z άνω κάτω τελεία σύν z σύν \ n \ n \ n,&#10;   &#10;// values of y and z are passed by value,&#10;Ref Out Test τελεία Square, y,&#10;Ref Out Test τελεία Square, z, (σχόλιο: The calling of the SquareRef and SquareOut methods by passing the variables by value).&#10;   &#10;// values of y and z will be same as before because Square,&#10;"/>
          <p:cNvSpPr/>
          <p:nvPr>
            <p:custDataLst>
              <p:tags r:id="rId3"/>
            </p:custDataLst>
          </p:nvPr>
        </p:nvSpPr>
        <p:spPr>
          <a:xfrm>
            <a:off x="467544" y="908720"/>
            <a:ext cx="8219256" cy="5632311"/>
          </a:xfrm>
          <a:prstGeom prst="rect">
            <a:avLst/>
          </a:prstGeom>
        </p:spPr>
        <p:txBody>
          <a:bodyPr wrap="square">
            <a:spAutoFit/>
          </a:bodyPr>
          <a:lstStyle/>
          <a:p>
            <a:r>
              <a:rPr lang="en-US" altLang="el-GR" sz="2000" dirty="0">
                <a:solidFill>
                  <a:srgbClr val="5F5F5F"/>
                </a:solidFill>
                <a:cs typeface="Times New Roman" pitchFamily="18" charset="0"/>
              </a:rPr>
              <a:t>36</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 y + </a:t>
            </a:r>
            <a:r>
              <a:rPr lang="en-US" altLang="el-GR" sz="2000" dirty="0">
                <a:solidFill>
                  <a:srgbClr val="40D9FF"/>
                </a:solidFill>
                <a:cs typeface="Courier New" pitchFamily="49" charset="0"/>
              </a:rPr>
              <a:t>", z begins uninitialized.\n\n\n"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37</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38</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values of y and z are passed by value</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39</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RefOutTest.SquareRef</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ref</a:t>
            </a:r>
            <a:r>
              <a:rPr lang="en-US" altLang="el-GR" sz="2000" dirty="0">
                <a:solidFill>
                  <a:srgbClr val="000000"/>
                </a:solidFill>
                <a:cs typeface="Courier New" pitchFamily="49" charset="0"/>
              </a:rPr>
              <a:t> y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40</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RefOutTest.SquareOut</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out</a:t>
            </a:r>
            <a:r>
              <a:rPr lang="en-US" altLang="el-GR" sz="2000" dirty="0">
                <a:solidFill>
                  <a:srgbClr val="000000"/>
                </a:solidFill>
                <a:cs typeface="Courier New" pitchFamily="49" charset="0"/>
              </a:rPr>
              <a:t> z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41   </a:t>
            </a:r>
          </a:p>
          <a:p>
            <a:r>
              <a:rPr lang="en-US" altLang="el-GR" sz="2000" dirty="0">
                <a:solidFill>
                  <a:srgbClr val="5F5F5F"/>
                </a:solidFill>
                <a:cs typeface="Times New Roman" pitchFamily="18" charset="0"/>
              </a:rPr>
              <a:t>42</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display values of y and z after modified by methods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43</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SquareRef</a:t>
            </a:r>
            <a:r>
              <a:rPr lang="en-US" altLang="el-GR" sz="2000" dirty="0">
                <a:solidFill>
                  <a:schemeClr val="accent5">
                    <a:lumMod val="75000"/>
                  </a:schemeClr>
                </a:solidFill>
                <a:cs typeface="Courier New" pitchFamily="49" charset="0"/>
              </a:rPr>
              <a:t> and </a:t>
            </a:r>
            <a:r>
              <a:rPr lang="en-US" altLang="el-GR" sz="2000" dirty="0" err="1">
                <a:solidFill>
                  <a:schemeClr val="accent5">
                    <a:lumMod val="75000"/>
                  </a:schemeClr>
                </a:solidFill>
                <a:cs typeface="Courier New" pitchFamily="49" charset="0"/>
              </a:rPr>
              <a:t>SquareOut</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44</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output2 = </a:t>
            </a:r>
            <a:r>
              <a:rPr lang="en-US" altLang="el-GR" sz="2000" dirty="0">
                <a:solidFill>
                  <a:srgbClr val="40D9FF"/>
                </a:solidFill>
                <a:cs typeface="Courier New" pitchFamily="49" charset="0"/>
              </a:rPr>
              <a:t>"After calling </a:t>
            </a:r>
            <a:r>
              <a:rPr lang="en-US" altLang="el-GR" sz="2000" dirty="0" err="1">
                <a:solidFill>
                  <a:srgbClr val="40D9FF"/>
                </a:solidFill>
                <a:cs typeface="Courier New" pitchFamily="49" charset="0"/>
              </a:rPr>
              <a:t>SquareRef</a:t>
            </a:r>
            <a:r>
              <a:rPr lang="en-US" altLang="el-GR" sz="2000" dirty="0">
                <a:solidFill>
                  <a:srgbClr val="40D9FF"/>
                </a:solidFill>
                <a:cs typeface="Courier New" pitchFamily="49" charset="0"/>
              </a:rPr>
              <a:t> with </a:t>
            </a:r>
            <a:r>
              <a:rPr lang="en-US" altLang="el-GR" sz="2000" dirty="0">
                <a:solidFill>
                  <a:srgbClr val="40D9FF"/>
                </a:solidFill>
                <a:cs typeface="Times New Roman" pitchFamily="18" charset="0"/>
              </a:rPr>
              <a:t>y as an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45</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"argument and </a:t>
            </a:r>
            <a:r>
              <a:rPr lang="en-US" altLang="el-GR" sz="2000" dirty="0" err="1">
                <a:solidFill>
                  <a:srgbClr val="40D9FF"/>
                </a:solidFill>
                <a:cs typeface="Courier New" pitchFamily="49" charset="0"/>
              </a:rPr>
              <a:t>SquareOu</a:t>
            </a:r>
            <a:r>
              <a:rPr lang="en-US" altLang="el-GR" sz="2000" dirty="0" err="1">
                <a:solidFill>
                  <a:srgbClr val="40D9FF"/>
                </a:solidFill>
                <a:cs typeface="Times New Roman" pitchFamily="18" charset="0"/>
              </a:rPr>
              <a:t>t</a:t>
            </a:r>
            <a:r>
              <a:rPr lang="en-US" altLang="el-GR" sz="2000" dirty="0">
                <a:solidFill>
                  <a:srgbClr val="40D9FF"/>
                </a:solidFill>
                <a:cs typeface="Times New Roman" pitchFamily="18" charset="0"/>
              </a:rPr>
              <a:t> with z as an argument,\n"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46</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"the values of y and z are:\n\n"</a:t>
            </a:r>
            <a:r>
              <a:rPr lang="en-US" altLang="el-GR" sz="2000" dirty="0">
                <a:solidFill>
                  <a:srgbClr val="000000"/>
                </a:solidFill>
                <a:cs typeface="Courier New" pitchFamily="49" charset="0"/>
              </a:rPr>
              <a:t>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47</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"y: "</a:t>
            </a:r>
            <a:r>
              <a:rPr lang="en-US" altLang="el-GR" sz="2000" dirty="0">
                <a:solidFill>
                  <a:srgbClr val="000000"/>
                </a:solidFill>
                <a:cs typeface="Courier New" pitchFamily="49" charset="0"/>
              </a:rPr>
              <a:t> + y + </a:t>
            </a:r>
            <a:r>
              <a:rPr lang="en-US" altLang="el-GR" sz="2000" dirty="0">
                <a:solidFill>
                  <a:srgbClr val="40D9FF"/>
                </a:solidFill>
                <a:cs typeface="Courier New" pitchFamily="49" charset="0"/>
              </a:rPr>
              <a:t>"\</a:t>
            </a:r>
            <a:r>
              <a:rPr lang="en-US" altLang="el-GR" sz="2000" dirty="0" err="1">
                <a:solidFill>
                  <a:srgbClr val="40D9FF"/>
                </a:solidFill>
                <a:cs typeface="Courier New" pitchFamily="49" charset="0"/>
              </a:rPr>
              <a:t>nz</a:t>
            </a:r>
            <a:r>
              <a:rPr lang="en-US" altLang="el-GR" sz="2000" dirty="0">
                <a:solidFill>
                  <a:srgbClr val="40D9FF"/>
                </a:solidFill>
                <a:cs typeface="Courier New" pitchFamily="49" charset="0"/>
              </a:rPr>
              <a:t>: "</a:t>
            </a:r>
            <a:r>
              <a:rPr lang="en-US" altLang="el-GR" sz="2000" dirty="0">
                <a:solidFill>
                  <a:srgbClr val="000000"/>
                </a:solidFill>
                <a:cs typeface="Courier New" pitchFamily="49" charset="0"/>
              </a:rPr>
              <a:t> + z + </a:t>
            </a:r>
            <a:r>
              <a:rPr lang="en-US" altLang="el-GR" sz="2000" dirty="0">
                <a:solidFill>
                  <a:srgbClr val="40D9FF"/>
                </a:solidFill>
                <a:cs typeface="Courier New" pitchFamily="49" charset="0"/>
              </a:rPr>
              <a:t>"\n\n\n"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48   </a:t>
            </a:r>
          </a:p>
          <a:p>
            <a:r>
              <a:rPr lang="en-US" altLang="el-GR" sz="2000" dirty="0">
                <a:solidFill>
                  <a:srgbClr val="5F5F5F"/>
                </a:solidFill>
                <a:cs typeface="Times New Roman" pitchFamily="18" charset="0"/>
              </a:rPr>
              <a:t>49</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values of y and z are passed by value</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50</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RefOutTest.Square</a:t>
            </a:r>
            <a:r>
              <a:rPr lang="en-US" altLang="el-GR" sz="2000" dirty="0">
                <a:solidFill>
                  <a:srgbClr val="000000"/>
                </a:solidFill>
                <a:cs typeface="Courier New" pitchFamily="49" charset="0"/>
              </a:rPr>
              <a:t>( y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51</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RefOutTest.Square</a:t>
            </a:r>
            <a:r>
              <a:rPr lang="en-US" altLang="el-GR" sz="2000" dirty="0">
                <a:solidFill>
                  <a:srgbClr val="000000"/>
                </a:solidFill>
                <a:cs typeface="Courier New" pitchFamily="49" charset="0"/>
              </a:rPr>
              <a:t>( z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52</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53</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values of y and z will be same as before because Square</a:t>
            </a:r>
            <a:endParaRPr lang="en-US" altLang="el-GR" sz="2000" dirty="0">
              <a:solidFill>
                <a:schemeClr val="accent5">
                  <a:lumMod val="75000"/>
                </a:schemeClr>
              </a:solidFill>
              <a:cs typeface="Times New Roman" pitchFamily="18" charset="0"/>
            </a:endParaRPr>
          </a:p>
        </p:txBody>
      </p:sp>
      <p:sp>
        <p:nvSpPr>
          <p:cNvPr id="6" name="Text Box 5" descr="."/>
          <p:cNvSpPr txBox="1">
            <a:spLocks noChangeArrowheads="1"/>
          </p:cNvSpPr>
          <p:nvPr>
            <p:custDataLst>
              <p:tags r:id="rId4"/>
            </p:custDataLst>
          </p:nvPr>
        </p:nvSpPr>
        <p:spPr bwMode="auto">
          <a:xfrm>
            <a:off x="5629349" y="1772816"/>
            <a:ext cx="27590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The calling of the </a:t>
            </a:r>
            <a:r>
              <a:rPr lang="en-US" altLang="el-GR" sz="2000" dirty="0" err="1">
                <a:latin typeface="+mn-lt"/>
                <a:cs typeface="Times New Roman" pitchFamily="18" charset="0"/>
              </a:rPr>
              <a:t>SquareRef</a:t>
            </a:r>
            <a:r>
              <a:rPr lang="en-US" altLang="el-GR" sz="2000" dirty="0">
                <a:latin typeface="+mn-lt"/>
                <a:cs typeface="Times New Roman" pitchFamily="18" charset="0"/>
              </a:rPr>
              <a:t> and </a:t>
            </a:r>
            <a:r>
              <a:rPr lang="en-US" altLang="el-GR" sz="2000" dirty="0" err="1">
                <a:latin typeface="+mn-lt"/>
                <a:cs typeface="Times New Roman" pitchFamily="18" charset="0"/>
              </a:rPr>
              <a:t>SquareOut</a:t>
            </a:r>
            <a:r>
              <a:rPr lang="en-US" altLang="el-GR" sz="2000" dirty="0">
                <a:latin typeface="+mn-lt"/>
                <a:cs typeface="Times New Roman" pitchFamily="18" charset="0"/>
              </a:rPr>
              <a:t> methods</a:t>
            </a:r>
          </a:p>
        </p:txBody>
      </p:sp>
      <p:sp>
        <p:nvSpPr>
          <p:cNvPr id="7" name="Line 6" descr="."/>
          <p:cNvSpPr>
            <a:spLocks noChangeShapeType="1"/>
          </p:cNvSpPr>
          <p:nvPr/>
        </p:nvSpPr>
        <p:spPr bwMode="auto">
          <a:xfrm flipH="1" flipV="1">
            <a:off x="4355975" y="2132855"/>
            <a:ext cx="1273372" cy="1477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8" name="Text Box 8" descr="."/>
          <p:cNvSpPr txBox="1">
            <a:spLocks noChangeArrowheads="1"/>
          </p:cNvSpPr>
          <p:nvPr>
            <p:custDataLst>
              <p:tags r:id="rId5"/>
            </p:custDataLst>
          </p:nvPr>
        </p:nvSpPr>
        <p:spPr bwMode="auto">
          <a:xfrm>
            <a:off x="5978599" y="4374416"/>
            <a:ext cx="2409825" cy="1631216"/>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The calling of the </a:t>
            </a:r>
            <a:r>
              <a:rPr lang="en-US" altLang="el-GR" sz="2000" dirty="0" err="1">
                <a:latin typeface="+mn-lt"/>
                <a:cs typeface="Times New Roman" pitchFamily="18" charset="0"/>
              </a:rPr>
              <a:t>SquareRef</a:t>
            </a:r>
            <a:r>
              <a:rPr lang="en-US" altLang="el-GR" sz="2000" dirty="0">
                <a:latin typeface="+mn-lt"/>
                <a:cs typeface="Times New Roman" pitchFamily="18" charset="0"/>
              </a:rPr>
              <a:t> and </a:t>
            </a:r>
            <a:r>
              <a:rPr lang="en-US" altLang="el-GR" sz="2000" dirty="0" err="1">
                <a:latin typeface="+mn-lt"/>
                <a:cs typeface="Times New Roman" pitchFamily="18" charset="0"/>
              </a:rPr>
              <a:t>SquareOut</a:t>
            </a:r>
            <a:r>
              <a:rPr lang="en-US" altLang="el-GR" sz="2000" dirty="0">
                <a:latin typeface="+mn-lt"/>
                <a:cs typeface="Times New Roman" pitchFamily="18" charset="0"/>
              </a:rPr>
              <a:t> methods by passing the variables by value</a:t>
            </a:r>
          </a:p>
        </p:txBody>
      </p:sp>
      <p:sp>
        <p:nvSpPr>
          <p:cNvPr id="9" name="Line 9" descr="."/>
          <p:cNvSpPr>
            <a:spLocks noChangeShapeType="1"/>
          </p:cNvSpPr>
          <p:nvPr/>
        </p:nvSpPr>
        <p:spPr bwMode="auto">
          <a:xfrm flipH="1">
            <a:off x="3635895" y="5373216"/>
            <a:ext cx="2342702" cy="1440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n-US" altLang="el-GR" sz="4000" u="sng" dirty="0" smtClean="0">
                <a:solidFill>
                  <a:schemeClr val="tx2"/>
                </a:solidFill>
              </a:rPr>
              <a:t>Ref / Out test (</a:t>
            </a:r>
            <a:r>
              <a:rPr lang="el-GR" altLang="el-GR" sz="4000" u="sng" dirty="0" smtClean="0">
                <a:solidFill>
                  <a:schemeClr val="tx2"/>
                </a:solidFill>
              </a:rPr>
              <a:t>4 από 5</a:t>
            </a:r>
            <a:r>
              <a:rPr lang="en-US" altLang="el-GR" sz="4000" u="sng" dirty="0" smtClean="0">
                <a:solidFill>
                  <a:schemeClr val="tx2"/>
                </a:solidFill>
              </a:rPr>
              <a:t>)</a:t>
            </a:r>
            <a:endParaRPr lang="en-US" altLang="el-GR" sz="4000" u="sng" dirty="0">
              <a:solidFill>
                <a:schemeClr val="tx2"/>
              </a:solidFill>
              <a:latin typeface="+mn-lt"/>
            </a:endParaRPr>
          </a:p>
        </p:txBody>
      </p:sp>
      <p:sp>
        <p:nvSpPr>
          <p:cNvPr id="2" name="Ορθογώνιο 1" descr="// did not modify variables directly,&#10;string output 3 ίσο με After calling Square on both x and y, σύν&#10;the values of y and z are άνω κάτω τελεία \ n \ n σύν,&#10;y άνω κάτω τελεία &quot; σύν y σύν \ n z άνω κάτω τελεία, σύν z σύν \ n \ n,&#10;   &#10;Message Box τελεία Show, output1 σύν output2 σύν output3, &#10;Using ref and out Parameters, Message Box Buttons τελεία OK,&#10;Message Box Icon τελεία Information,&#10;   &#10;άγκιστρο, // end method Main,&#10;   &#10;άγκιστρο, // end class Ref Out Test.&#10;"/>
          <p:cNvSpPr/>
          <p:nvPr>
            <p:custDataLst>
              <p:tags r:id="rId3"/>
            </p:custDataLst>
          </p:nvPr>
        </p:nvSpPr>
        <p:spPr>
          <a:xfrm>
            <a:off x="467544" y="1305342"/>
            <a:ext cx="8219256" cy="3785652"/>
          </a:xfrm>
          <a:prstGeom prst="rect">
            <a:avLst/>
          </a:prstGeom>
        </p:spPr>
        <p:txBody>
          <a:bodyPr wrap="square">
            <a:spAutoFit/>
          </a:bodyPr>
          <a:lstStyle/>
          <a:p>
            <a:r>
              <a:rPr lang="en-US" altLang="el-GR" sz="2000" dirty="0">
                <a:solidFill>
                  <a:srgbClr val="5F5F5F"/>
                </a:solidFill>
                <a:cs typeface="Times New Roman" pitchFamily="18" charset="0"/>
              </a:rPr>
              <a:t>54</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did not modify variables directly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55</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output3 = </a:t>
            </a:r>
            <a:r>
              <a:rPr lang="en-US" altLang="el-GR" sz="2000" dirty="0">
                <a:solidFill>
                  <a:srgbClr val="40D9FF"/>
                </a:solidFill>
                <a:cs typeface="Courier New" pitchFamily="49" charset="0"/>
              </a:rPr>
              <a:t>"After calling Square on both x and y,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56</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"the values of y and z are:\n\n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57</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"y: "</a:t>
            </a:r>
            <a:r>
              <a:rPr lang="en-US" altLang="el-GR" sz="2000" dirty="0">
                <a:solidFill>
                  <a:srgbClr val="000000"/>
                </a:solidFill>
                <a:cs typeface="Courier New" pitchFamily="49" charset="0"/>
              </a:rPr>
              <a:t> + y + </a:t>
            </a:r>
            <a:r>
              <a:rPr lang="en-US" altLang="el-GR" sz="2000" dirty="0">
                <a:solidFill>
                  <a:srgbClr val="40D9FF"/>
                </a:solidFill>
                <a:cs typeface="Courier New" pitchFamily="49" charset="0"/>
              </a:rPr>
              <a:t>"\</a:t>
            </a:r>
            <a:r>
              <a:rPr lang="en-US" altLang="el-GR" sz="2000" dirty="0" err="1">
                <a:solidFill>
                  <a:srgbClr val="40D9FF"/>
                </a:solidFill>
                <a:cs typeface="Courier New" pitchFamily="49" charset="0"/>
              </a:rPr>
              <a:t>nz</a:t>
            </a:r>
            <a:r>
              <a:rPr lang="en-US" altLang="el-GR" sz="2000" dirty="0">
                <a:solidFill>
                  <a:srgbClr val="40D9FF"/>
                </a:solidFill>
                <a:cs typeface="Courier New" pitchFamily="49" charset="0"/>
              </a:rPr>
              <a:t>: "</a:t>
            </a:r>
            <a:r>
              <a:rPr lang="en-US" altLang="el-GR" sz="2000" dirty="0">
                <a:solidFill>
                  <a:srgbClr val="000000"/>
                </a:solidFill>
                <a:cs typeface="Courier New" pitchFamily="49" charset="0"/>
              </a:rPr>
              <a:t> + z + </a:t>
            </a:r>
            <a:r>
              <a:rPr lang="en-US" altLang="el-GR" sz="2000" dirty="0">
                <a:solidFill>
                  <a:srgbClr val="40D9FF"/>
                </a:solidFill>
                <a:cs typeface="Courier New" pitchFamily="49" charset="0"/>
              </a:rPr>
              <a:t>"\n\n"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58   </a:t>
            </a:r>
          </a:p>
          <a:p>
            <a:r>
              <a:rPr lang="en-US" altLang="el-GR" sz="2000" dirty="0">
                <a:solidFill>
                  <a:srgbClr val="5F5F5F"/>
                </a:solidFill>
                <a:cs typeface="Times New Roman" pitchFamily="18" charset="0"/>
              </a:rPr>
              <a:t>59</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MessageBox.Show</a:t>
            </a:r>
            <a:r>
              <a:rPr lang="en-US" altLang="el-GR" sz="2000" dirty="0">
                <a:solidFill>
                  <a:srgbClr val="000000"/>
                </a:solidFill>
                <a:cs typeface="Courier New" pitchFamily="49" charset="0"/>
              </a:rPr>
              <a:t>( output1 + output2 + output3,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60</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40D9FF"/>
                </a:solidFill>
                <a:cs typeface="Times New Roman" pitchFamily="18" charset="0"/>
              </a:rPr>
              <a:t>"Using ref and out Parameters"</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0D9FF"/>
                </a:solidFill>
                <a:cs typeface="Times New Roman" pitchFamily="18" charset="0"/>
              </a:rPr>
              <a:t>OK</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61</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MessageBoxIcon.</a:t>
            </a:r>
            <a:r>
              <a:rPr lang="en-US" altLang="el-GR" sz="2000" dirty="0" err="1">
                <a:solidFill>
                  <a:srgbClr val="40D9FF"/>
                </a:solidFill>
                <a:cs typeface="Courier New" pitchFamily="49" charset="0"/>
              </a:rPr>
              <a:t>Information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62   </a:t>
            </a:r>
          </a:p>
          <a:p>
            <a:r>
              <a:rPr lang="en-US" altLang="el-GR" sz="2000" dirty="0">
                <a:solidFill>
                  <a:srgbClr val="5F5F5F"/>
                </a:solidFill>
                <a:cs typeface="Times New Roman" pitchFamily="18" charset="0"/>
              </a:rPr>
              <a:t>63</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64   </a:t>
            </a:r>
          </a:p>
          <a:p>
            <a:r>
              <a:rPr lang="en-US" altLang="el-GR" sz="2000" dirty="0">
                <a:solidFill>
                  <a:srgbClr val="5F5F5F"/>
                </a:solidFill>
                <a:cs typeface="Times New Roman" pitchFamily="18" charset="0"/>
              </a:rPr>
              <a:t>65</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RefOutTest</a:t>
            </a:r>
            <a:endParaRPr lang="en-US" altLang="el-GR" sz="2000" dirty="0">
              <a:solidFill>
                <a:schemeClr val="accent5">
                  <a:lumMod val="75000"/>
                </a:schemeClr>
              </a:solidFill>
              <a:cs typeface="Courier New" pitchFamily="49"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n-US" altLang="el-GR" sz="4000" u="sng" dirty="0" smtClean="0">
                <a:solidFill>
                  <a:schemeClr val="tx2"/>
                </a:solidFill>
              </a:rPr>
              <a:t>Ref / Out test (</a:t>
            </a:r>
            <a:r>
              <a:rPr lang="el-GR" altLang="el-GR" sz="4000" u="sng" dirty="0" smtClean="0">
                <a:solidFill>
                  <a:schemeClr val="tx2"/>
                </a:solidFill>
              </a:rPr>
              <a:t>5 από 5</a:t>
            </a:r>
            <a:r>
              <a:rPr lang="en-US" altLang="el-GR" sz="4000" u="sng" dirty="0" smtClean="0">
                <a:solidFill>
                  <a:schemeClr val="tx2"/>
                </a:solidFill>
              </a:rPr>
              <a:t>)</a:t>
            </a:r>
            <a:endParaRPr lang="en-US" altLang="el-GR" sz="4000" u="sng" dirty="0">
              <a:solidFill>
                <a:schemeClr val="tx2"/>
              </a:solidFill>
              <a:latin typeface="+mn-lt"/>
            </a:endParaRPr>
          </a:p>
        </p:txBody>
      </p:sp>
      <p:pic>
        <p:nvPicPr>
          <p:cNvPr id="10" name="Picture 3" descr="Program outp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067" y="1439416"/>
            <a:ext cx="7509341" cy="436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descr="."/>
          <p:cNvSpPr/>
          <p:nvPr>
            <p:custDataLst>
              <p:tags r:id="rId3"/>
            </p:custDataLst>
          </p:nvPr>
        </p:nvSpPr>
        <p:spPr>
          <a:xfrm>
            <a:off x="6035149" y="1844824"/>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u="sng" dirty="0" smtClean="0">
                <a:solidFill>
                  <a:schemeClr val="tx2"/>
                </a:solidFill>
                <a:latin typeface="+mn-lt"/>
                <a:ea typeface="Arial Unicode MS" pitchFamily="34" charset="-128"/>
                <a:cs typeface="Arial Unicode MS" pitchFamily="34" charset="-128"/>
              </a:rPr>
              <a:t>Οι πίνακες σαν ορίσματα μεθόδων: Συνοπτικά</a:t>
            </a:r>
            <a:endParaRPr lang="el-GR" altLang="el-GR" u="sng" dirty="0">
              <a:solidFill>
                <a:schemeClr val="tx2"/>
              </a:solidFill>
              <a:latin typeface="+mn-lt"/>
            </a:endParaRPr>
          </a:p>
        </p:txBody>
      </p:sp>
      <p:sp>
        <p:nvSpPr>
          <p:cNvPr id="10" name="Rectangle 3"/>
          <p:cNvSpPr txBox="1">
            <a:spLocks noChangeArrowheads="1"/>
          </p:cNvSpPr>
          <p:nvPr/>
        </p:nvSpPr>
        <p:spPr>
          <a:xfrm>
            <a:off x="685800" y="1597496"/>
            <a:ext cx="7772400" cy="44958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800" dirty="0" smtClean="0"/>
              <a:t>Εάν ένα όρισμα μιας μεθόδου είναι πίνακας, περνά μια αναφορά στον πίνακα σαν όρισμα στη μέθοδο,</a:t>
            </a:r>
          </a:p>
          <a:p>
            <a:pPr>
              <a:lnSpc>
                <a:spcPct val="90000"/>
              </a:lnSpc>
              <a:buFont typeface="Wingdings" panose="05000000000000000000" pitchFamily="2" charset="2"/>
              <a:buChar char="q"/>
            </a:pPr>
            <a:endParaRPr lang="el-GR" altLang="el-GR" sz="2800" dirty="0" smtClean="0"/>
          </a:p>
          <a:p>
            <a:pPr>
              <a:lnSpc>
                <a:spcPct val="90000"/>
              </a:lnSpc>
              <a:buFont typeface="Wingdings" panose="05000000000000000000" pitchFamily="2" charset="2"/>
              <a:buChar char="q"/>
            </a:pPr>
            <a:r>
              <a:rPr lang="el-GR" altLang="el-GR" sz="2800" dirty="0" smtClean="0"/>
              <a:t>Αλλαγή ενός στοιχείου του πίνακα μέσα στη μέθοδο αλλάζει τον αρχικό πίνακα,</a:t>
            </a:r>
          </a:p>
          <a:p>
            <a:pPr>
              <a:lnSpc>
                <a:spcPct val="90000"/>
              </a:lnSpc>
              <a:buFont typeface="Wingdings" panose="05000000000000000000" pitchFamily="2" charset="2"/>
              <a:buChar char="q"/>
            </a:pPr>
            <a:endParaRPr lang="el-GR" altLang="el-GR" sz="2800" dirty="0" smtClean="0"/>
          </a:p>
          <a:p>
            <a:pPr>
              <a:lnSpc>
                <a:spcPct val="90000"/>
              </a:lnSpc>
              <a:buFont typeface="Wingdings" panose="05000000000000000000" pitchFamily="2" charset="2"/>
              <a:buChar char="q"/>
            </a:pPr>
            <a:r>
              <a:rPr lang="el-GR" altLang="el-GR" sz="2800" dirty="0" smtClean="0"/>
              <a:t>Ένα στοιχείο ενός πίνακα μπορεί να περαστεί ως όρισμα σε μια μέθοδο από μόνο του είτε με τιμή είτε με αναφορά.</a:t>
            </a:r>
            <a:endParaRPr lang="el-GR" altLang="el-GR" sz="28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384"/>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467544" y="1556793"/>
            <a:ext cx="8208912" cy="3816423"/>
          </a:xfrm>
        </p:spPr>
        <p:txBody>
          <a:bodyPr>
            <a:noAutofit/>
          </a:bodyPr>
          <a:lstStyle/>
          <a:p>
            <a:pPr>
              <a:spcBef>
                <a:spcPct val="20000"/>
              </a:spcBef>
              <a:buClr>
                <a:schemeClr val="tx1"/>
              </a:buClr>
              <a:buSzPct val="85000"/>
              <a:buFont typeface="Wingdings" pitchFamily="2" charset="2"/>
              <a:buChar char="q"/>
            </a:pPr>
            <a:r>
              <a:rPr lang="el-GR" altLang="el-GR" sz="2800" dirty="0" smtClean="0"/>
              <a:t>Περισσότερα σχετικά με τον ορισμό και τη χρήση μεθόδων</a:t>
            </a:r>
            <a:r>
              <a:rPr lang="en-US" altLang="el-GR" sz="2800" dirty="0" smtClean="0"/>
              <a:t>,</a:t>
            </a:r>
            <a:endParaRPr lang="el-GR" altLang="el-GR" sz="2800" dirty="0" smtClean="0"/>
          </a:p>
          <a:p>
            <a:pPr lvl="1">
              <a:spcBef>
                <a:spcPct val="20000"/>
              </a:spcBef>
              <a:buClr>
                <a:schemeClr val="tx1"/>
              </a:buClr>
              <a:buSzPct val="75000"/>
              <a:buFont typeface="Wingdings" panose="05000000000000000000" pitchFamily="2" charset="2"/>
              <a:buChar char="§"/>
            </a:pPr>
            <a:r>
              <a:rPr lang="el-GR" altLang="el-GR" dirty="0" smtClean="0"/>
              <a:t>Κεφαλίδες Μεθόδων</a:t>
            </a:r>
            <a:r>
              <a:rPr lang="en-US" altLang="el-GR" dirty="0" smtClean="0"/>
              <a:t>,</a:t>
            </a:r>
            <a:endParaRPr lang="el-GR" altLang="el-GR" dirty="0" smtClean="0"/>
          </a:p>
          <a:p>
            <a:pPr lvl="2">
              <a:spcBef>
                <a:spcPct val="20000"/>
              </a:spcBef>
              <a:buClr>
                <a:schemeClr val="tx1"/>
              </a:buClr>
              <a:buSzPct val="75000"/>
            </a:pPr>
            <a:r>
              <a:rPr lang="el-GR" altLang="el-GR" sz="2800" dirty="0" smtClean="0"/>
              <a:t>Υπερφόρτωση και Υπογραφή</a:t>
            </a:r>
            <a:r>
              <a:rPr lang="en-US" altLang="el-GR" sz="2800" dirty="0" smtClean="0"/>
              <a:t>,</a:t>
            </a:r>
            <a:endParaRPr lang="el-GR" altLang="el-GR" sz="2800" dirty="0" smtClean="0"/>
          </a:p>
          <a:p>
            <a:pPr lvl="2">
              <a:spcBef>
                <a:spcPct val="20000"/>
              </a:spcBef>
              <a:buClr>
                <a:schemeClr val="tx1"/>
              </a:buClr>
              <a:buSzPct val="75000"/>
            </a:pPr>
            <a:r>
              <a:rPr lang="el-GR" altLang="el-GR" sz="2800" dirty="0" smtClean="0"/>
              <a:t>Πέρασμα Παραμέτρων σε Μεθόδους</a:t>
            </a:r>
            <a:r>
              <a:rPr lang="en-US" altLang="el-GR" sz="2800" dirty="0" smtClean="0"/>
              <a:t>,</a:t>
            </a:r>
            <a:endParaRPr lang="el-GR" altLang="el-GR" sz="2800" dirty="0" smtClean="0"/>
          </a:p>
          <a:p>
            <a:pPr lvl="1">
              <a:spcBef>
                <a:spcPct val="20000"/>
              </a:spcBef>
              <a:buClr>
                <a:schemeClr val="tx1"/>
              </a:buClr>
              <a:buSzPct val="75000"/>
              <a:buFont typeface="Wingdings" panose="05000000000000000000" pitchFamily="2" charset="2"/>
              <a:buChar char="§"/>
            </a:pPr>
            <a:r>
              <a:rPr lang="el-GR" altLang="el-GR" dirty="0" smtClean="0"/>
              <a:t>Σώμα Μεθόδων</a:t>
            </a:r>
            <a:r>
              <a:rPr lang="en-US" altLang="el-GR" dirty="0" smtClean="0"/>
              <a:t>,</a:t>
            </a:r>
            <a:endParaRPr lang="el-GR" altLang="el-GR" dirty="0" smtClean="0"/>
          </a:p>
          <a:p>
            <a:pPr lvl="2">
              <a:spcBef>
                <a:spcPct val="20000"/>
              </a:spcBef>
              <a:buClr>
                <a:schemeClr val="tx1"/>
              </a:buClr>
              <a:buSzPct val="75000"/>
            </a:pPr>
            <a:r>
              <a:rPr lang="el-GR" altLang="el-GR" sz="2800" dirty="0" smtClean="0"/>
              <a:t>Εμβέλεια και Διάρκεια ζωής μεταβλητών</a:t>
            </a:r>
            <a:r>
              <a:rPr lang="en-US" altLang="el-GR" sz="2800" dirty="0" smtClean="0"/>
              <a:t>.</a:t>
            </a:r>
            <a:r>
              <a:rPr lang="el-GR" altLang="el-GR" sz="2800" dirty="0" smtClean="0"/>
              <a:t> </a:t>
            </a:r>
            <a:endParaRPr lang="el-GR" alt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a:solidFill>
                  <a:schemeClr val="tx2"/>
                </a:solidFill>
              </a:rPr>
              <a:t>Επανάληψη: Μέθοδοι</a:t>
            </a:r>
            <a:endParaRPr lang="el-GR" u="sng" dirty="0">
              <a:solidFill>
                <a:schemeClr val="tx2"/>
              </a:solidFill>
              <a:latin typeface="+mn-lt"/>
            </a:endParaRPr>
          </a:p>
        </p:txBody>
      </p:sp>
      <p:sp>
        <p:nvSpPr>
          <p:cNvPr id="19" name="Rectangle 3" descr="Μία μέθοδος πρέπει να παρέχει μια καλά ορισμένη και εύκολο-κατανοούμενη λειτουργία,&#10;Μία μέθοδος παίρνει input (parameters), εκτελεί κάποιο κώδικα και μερικές φορές επιστρέφει ένα αποτέλεσμα.&#10;Δημιουργία μιας δικιάς μας μεθόδου,&#10;Επικεφαλίδα,&#10;Properties Return Type Name, Param1, Param2, και λοιπά,&#10;Σώμα,&#10;Περιέχει τον κώδικα της μεθόδου,&#10;Περιέχει το return value αν είναι απαραίτητο,&#10;Όλες οι μέθοδοι πρέπει να είναι ορισμένες μέσα σε κάποια τάξη.&#10;"/>
          <p:cNvSpPr txBox="1">
            <a:spLocks noChangeArrowheads="1"/>
          </p:cNvSpPr>
          <p:nvPr>
            <p:custDataLst>
              <p:tags r:id="rId3"/>
            </p:custDataLst>
          </p:nvPr>
        </p:nvSpPr>
        <p:spPr>
          <a:xfrm>
            <a:off x="609600" y="1179661"/>
            <a:ext cx="7772400" cy="512965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q"/>
            </a:pPr>
            <a:r>
              <a:rPr lang="el-GR" altLang="el-GR" sz="2400" dirty="0"/>
              <a:t>Μία μέθοδος πρέπει να παρέχει μια καλά ορισμένη και εύκολο-</a:t>
            </a:r>
            <a:r>
              <a:rPr lang="el-GR" altLang="el-GR" sz="2400" dirty="0" err="1"/>
              <a:t>κατανοούμενη</a:t>
            </a:r>
            <a:r>
              <a:rPr lang="el-GR" altLang="el-GR" sz="2400" dirty="0"/>
              <a:t> </a:t>
            </a:r>
            <a:r>
              <a:rPr lang="el-GR" altLang="el-GR" sz="2400" dirty="0" smtClean="0"/>
              <a:t>λειτουργία</a:t>
            </a:r>
            <a:r>
              <a:rPr lang="en-US" altLang="el-GR" sz="2400" dirty="0" smtClean="0"/>
              <a:t>,</a:t>
            </a:r>
            <a:endParaRPr lang="en-US" altLang="el-GR" sz="2400" dirty="0"/>
          </a:p>
          <a:p>
            <a:pPr lvl="1">
              <a:lnSpc>
                <a:spcPct val="80000"/>
              </a:lnSpc>
              <a:buFont typeface="Wingdings" panose="05000000000000000000" pitchFamily="2" charset="2"/>
              <a:buChar char="§"/>
            </a:pPr>
            <a:r>
              <a:rPr lang="el-GR" altLang="el-GR" sz="2400" dirty="0"/>
              <a:t>Μία μέθοδος παίρνει</a:t>
            </a:r>
            <a:r>
              <a:rPr lang="en-US" altLang="el-GR" sz="2400" dirty="0"/>
              <a:t> input (parameters), </a:t>
            </a:r>
            <a:r>
              <a:rPr lang="el-GR" altLang="el-GR" sz="2400" dirty="0"/>
              <a:t>εκτελεί κάποιο κώδικα και μερικές φορές επιστρέφει ένα </a:t>
            </a:r>
            <a:r>
              <a:rPr lang="el-GR" altLang="el-GR" sz="2400" dirty="0" smtClean="0"/>
              <a:t>αποτέλεσμα</a:t>
            </a:r>
            <a:r>
              <a:rPr lang="en-US" altLang="el-GR" sz="2400" dirty="0" smtClean="0"/>
              <a:t>.</a:t>
            </a:r>
            <a:endParaRPr lang="en-US" altLang="el-GR" sz="2400" dirty="0"/>
          </a:p>
          <a:p>
            <a:pPr>
              <a:lnSpc>
                <a:spcPct val="80000"/>
              </a:lnSpc>
              <a:buFont typeface="Wingdings" panose="05000000000000000000" pitchFamily="2" charset="2"/>
              <a:buChar char="q"/>
            </a:pPr>
            <a:r>
              <a:rPr lang="el-GR" altLang="el-GR" sz="2400" dirty="0"/>
              <a:t>Δημιουργία μιας δικιάς μας </a:t>
            </a:r>
            <a:r>
              <a:rPr lang="el-GR" altLang="el-GR" sz="2400" dirty="0" smtClean="0"/>
              <a:t>μεθόδου</a:t>
            </a:r>
            <a:r>
              <a:rPr lang="en-US" altLang="el-GR" sz="2400" dirty="0" smtClean="0"/>
              <a:t>,</a:t>
            </a:r>
            <a:endParaRPr lang="en-US" altLang="el-GR" sz="2400" dirty="0"/>
          </a:p>
          <a:p>
            <a:pPr lvl="1">
              <a:lnSpc>
                <a:spcPct val="80000"/>
              </a:lnSpc>
              <a:buFont typeface="Wingdings" panose="05000000000000000000" pitchFamily="2" charset="2"/>
              <a:buChar char="§"/>
            </a:pPr>
            <a:r>
              <a:rPr lang="el-GR" altLang="el-GR" sz="2400" dirty="0" smtClean="0"/>
              <a:t>Επικεφαλίδα</a:t>
            </a:r>
            <a:r>
              <a:rPr lang="en-US" altLang="el-GR" sz="2400" dirty="0" smtClean="0"/>
              <a:t>,</a:t>
            </a:r>
            <a:endParaRPr lang="en-US" altLang="el-GR" sz="2400" dirty="0"/>
          </a:p>
          <a:p>
            <a:pPr lvl="2">
              <a:lnSpc>
                <a:spcPct val="80000"/>
              </a:lnSpc>
              <a:buClr>
                <a:schemeClr val="tx1"/>
              </a:buClr>
            </a:pPr>
            <a:r>
              <a:rPr lang="en-US" altLang="el-GR" b="1" i="1" dirty="0">
                <a:solidFill>
                  <a:schemeClr val="accent4"/>
                </a:solidFill>
              </a:rPr>
              <a:t>Properties </a:t>
            </a:r>
            <a:r>
              <a:rPr lang="en-US" altLang="el-GR" b="1" i="1" dirty="0" err="1">
                <a:solidFill>
                  <a:schemeClr val="accent4"/>
                </a:solidFill>
              </a:rPr>
              <a:t>ReturnType</a:t>
            </a:r>
            <a:r>
              <a:rPr lang="en-US" altLang="el-GR" i="1" dirty="0">
                <a:solidFill>
                  <a:schemeClr val="accent4"/>
                </a:solidFill>
              </a:rPr>
              <a:t> </a:t>
            </a:r>
            <a:r>
              <a:rPr lang="en-US" altLang="el-GR" i="1" dirty="0"/>
              <a:t>Name</a:t>
            </a:r>
            <a:r>
              <a:rPr lang="en-US" altLang="el-GR" dirty="0"/>
              <a:t>( </a:t>
            </a:r>
            <a:r>
              <a:rPr lang="en-US" altLang="el-GR" i="1" dirty="0">
                <a:solidFill>
                  <a:schemeClr val="tx2"/>
                </a:solidFill>
              </a:rPr>
              <a:t>Param1</a:t>
            </a:r>
            <a:r>
              <a:rPr lang="en-US" altLang="el-GR" dirty="0"/>
              <a:t>, </a:t>
            </a:r>
            <a:r>
              <a:rPr lang="en-US" altLang="el-GR" i="1" dirty="0">
                <a:solidFill>
                  <a:schemeClr val="tx2"/>
                </a:solidFill>
              </a:rPr>
              <a:t>Param2</a:t>
            </a:r>
            <a:r>
              <a:rPr lang="en-US" altLang="el-GR" dirty="0"/>
              <a:t>, … </a:t>
            </a:r>
            <a:r>
              <a:rPr lang="en-US" altLang="el-GR" dirty="0" smtClean="0"/>
              <a:t>)</a:t>
            </a:r>
            <a:endParaRPr lang="en-US" altLang="el-GR" dirty="0"/>
          </a:p>
          <a:p>
            <a:pPr lvl="1">
              <a:lnSpc>
                <a:spcPct val="80000"/>
              </a:lnSpc>
              <a:buFont typeface="Wingdings" panose="05000000000000000000" pitchFamily="2" charset="2"/>
              <a:buChar char="§"/>
            </a:pPr>
            <a:r>
              <a:rPr lang="el-GR" altLang="el-GR" sz="2400" dirty="0" smtClean="0"/>
              <a:t>Σώμα</a:t>
            </a:r>
            <a:r>
              <a:rPr lang="en-US" altLang="el-GR" sz="2400" dirty="0" smtClean="0"/>
              <a:t>,</a:t>
            </a:r>
            <a:endParaRPr lang="en-US" altLang="el-GR" sz="2400" dirty="0"/>
          </a:p>
          <a:p>
            <a:pPr lvl="2">
              <a:lnSpc>
                <a:spcPct val="80000"/>
              </a:lnSpc>
            </a:pPr>
            <a:r>
              <a:rPr lang="el-GR" altLang="el-GR" dirty="0"/>
              <a:t>Περιέχει τον κώδικα της </a:t>
            </a:r>
            <a:r>
              <a:rPr lang="el-GR" altLang="el-GR" dirty="0" smtClean="0"/>
              <a:t>μεθόδου</a:t>
            </a:r>
            <a:r>
              <a:rPr lang="en-US" altLang="el-GR" dirty="0" smtClean="0"/>
              <a:t>,</a:t>
            </a:r>
            <a:endParaRPr lang="en-US" altLang="el-GR" dirty="0"/>
          </a:p>
          <a:p>
            <a:pPr lvl="2">
              <a:lnSpc>
                <a:spcPct val="80000"/>
              </a:lnSpc>
            </a:pPr>
            <a:r>
              <a:rPr lang="el-GR" altLang="el-GR" dirty="0"/>
              <a:t>Περιέχει το</a:t>
            </a:r>
            <a:r>
              <a:rPr lang="en-US" altLang="el-GR" dirty="0"/>
              <a:t> return value </a:t>
            </a:r>
            <a:r>
              <a:rPr lang="el-GR" altLang="el-GR" dirty="0"/>
              <a:t>αν είναι </a:t>
            </a:r>
            <a:r>
              <a:rPr lang="el-GR" altLang="el-GR" dirty="0" smtClean="0"/>
              <a:t>απαραίτητο</a:t>
            </a:r>
            <a:r>
              <a:rPr lang="en-US" altLang="el-GR" dirty="0" smtClean="0"/>
              <a:t>,</a:t>
            </a:r>
            <a:endParaRPr lang="en-US" altLang="el-GR" dirty="0"/>
          </a:p>
          <a:p>
            <a:pPr lvl="1">
              <a:lnSpc>
                <a:spcPct val="80000"/>
              </a:lnSpc>
              <a:buFont typeface="Wingdings" panose="05000000000000000000" pitchFamily="2" charset="2"/>
              <a:buChar char="§"/>
            </a:pPr>
            <a:r>
              <a:rPr lang="el-GR" altLang="el-GR" sz="2400" dirty="0"/>
              <a:t>Όλες οι μέθοδοι πρέπει να είναι ορισμένες μέσα σε κάποια </a:t>
            </a:r>
            <a:r>
              <a:rPr lang="el-GR" altLang="el-GR" sz="2400" dirty="0" smtClean="0"/>
              <a:t>τάξη</a:t>
            </a:r>
            <a:r>
              <a:rPr lang="en-US" altLang="el-GR" sz="2400" dirty="0" smtClean="0"/>
              <a:t>.</a:t>
            </a: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685800" y="44625"/>
            <a:ext cx="7772400" cy="1152128"/>
          </a:xfrm>
        </p:spPr>
        <p:txBody>
          <a:bodyPr>
            <a:normAutofit/>
          </a:bodyPr>
          <a:lstStyle/>
          <a:p>
            <a:r>
              <a:rPr lang="en-US" altLang="el-GR" u="sng" dirty="0" smtClean="0">
                <a:solidFill>
                  <a:schemeClr val="tx2"/>
                </a:solidFill>
              </a:rPr>
              <a:t>….(</a:t>
            </a:r>
            <a:r>
              <a:rPr lang="el-GR" altLang="el-GR" u="sng" dirty="0" smtClean="0">
                <a:solidFill>
                  <a:schemeClr val="tx2"/>
                </a:solidFill>
              </a:rPr>
              <a:t>1 από 3)</a:t>
            </a:r>
            <a:endParaRPr lang="el-GR" u="sng" dirty="0">
              <a:solidFill>
                <a:schemeClr val="tx2"/>
              </a:solidFill>
            </a:endParaRPr>
          </a:p>
        </p:txBody>
      </p:sp>
      <p:sp>
        <p:nvSpPr>
          <p:cNvPr id="3" name="Ορθογώνιο 2" descr="// Maximum Value τελεία cs,&#10;// Finding the maximum of three doubles.&#10;    &#10;using System,&#10;    &#10;class Maximum Value,&#10;άγκιστρο,&#10;// main entry point for application,&#10;static void Main, string[] args,&#10;άγκιστρο,&#10;// obtain user input and convert to double,&#10;Console τελεία Write, Enter first floating point value άνω κάτω τελεία,&#10;double number1 ίσο με Double τελεία Parse, Console τελεία Read Line(),&#10;            &#10;Console τελεία Write, Enter second floating point value άνω κάτω τελεία,&#10;double number2 ίσο με Double τελεία Parse, Console τελεία Read Line(), (σχόλιο: Το πρόγραμμα παίρνει Τιμές από το χρήστη).&#10;"/>
          <p:cNvSpPr/>
          <p:nvPr>
            <p:custDataLst>
              <p:tags r:id="rId2"/>
            </p:custDataLst>
          </p:nvPr>
        </p:nvSpPr>
        <p:spPr>
          <a:xfrm>
            <a:off x="467544" y="1076538"/>
            <a:ext cx="8219256" cy="5016758"/>
          </a:xfrm>
          <a:prstGeom prst="rect">
            <a:avLst/>
          </a:prstGeom>
        </p:spPr>
        <p:txBody>
          <a:bodyPr wrap="square">
            <a:spAutoFit/>
          </a:bodyPr>
          <a:lstStyle/>
          <a:p>
            <a:r>
              <a:rPr lang="en-US" altLang="el-GR" sz="2000" dirty="0">
                <a:solidFill>
                  <a:srgbClr val="5F5F5F"/>
                </a:solidFill>
                <a:cs typeface="Times New Roman" pitchFamily="18" charset="0"/>
              </a:rPr>
              <a:t>1</a:t>
            </a:r>
            <a:r>
              <a:rPr lang="en-US" altLang="el-GR" sz="2000" dirty="0">
                <a:solidFill>
                  <a:srgbClr val="275AFF"/>
                </a:solidFill>
                <a:cs typeface="Times New Roman" pitchFamily="18" charset="0"/>
              </a:rPr>
              <a:t>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MaximumValue.cs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a:t>
            </a:r>
            <a:r>
              <a:rPr lang="en-US" altLang="el-GR" sz="2000" dirty="0">
                <a:solidFill>
                  <a:srgbClr val="275AFF"/>
                </a:solidFill>
                <a:cs typeface="Times New Roman" pitchFamily="18" charset="0"/>
              </a:rPr>
              <a:t>    </a:t>
            </a:r>
            <a:r>
              <a:rPr lang="en-US" altLang="el-GR" sz="2000" dirty="0">
                <a:solidFill>
                  <a:schemeClr val="accent5">
                    <a:lumMod val="75000"/>
                  </a:schemeClr>
                </a:solidFill>
                <a:cs typeface="Courier New" pitchFamily="49" charset="0"/>
              </a:rPr>
              <a:t>// Finding the maximum of three doubles.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a:t>
            </a:r>
            <a:r>
              <a:rPr lang="en-US" altLang="el-GR" sz="2000" dirty="0">
                <a:solidFill>
                  <a:srgbClr val="275AFF"/>
                </a:solidFill>
                <a:cs typeface="Times New Roman" pitchFamily="18" charset="0"/>
              </a:rPr>
              <a:t>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a:t>
            </a:r>
            <a:r>
              <a:rPr lang="en-US" altLang="el-GR" sz="2000" dirty="0">
                <a:solidFill>
                  <a:srgbClr val="275AFF"/>
                </a:solidFill>
                <a:cs typeface="Times New Roman" pitchFamily="18" charset="0"/>
              </a:rPr>
              <a:t>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MaximumValue</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a:t>
            </a:r>
            <a:r>
              <a:rPr lang="en-US" altLang="el-GR" sz="2000" dirty="0">
                <a:solidFill>
                  <a:srgbClr val="275AF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main entry point for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9</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obtain user input and convert to double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12</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"Enter first floating-point value: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13</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number1 = </a:t>
            </a:r>
            <a:r>
              <a:rPr lang="en-US" altLang="el-GR" sz="2000" dirty="0" err="1">
                <a:solidFill>
                  <a:srgbClr val="000000"/>
                </a:solidFill>
                <a:cs typeface="Courier New" pitchFamily="49" charset="0"/>
              </a:rPr>
              <a:t>Double.Parse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Console.ReadLine</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"Enter second floating-point value: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number2 = </a:t>
            </a:r>
            <a:r>
              <a:rPr lang="en-US" altLang="el-GR" sz="2000" dirty="0" err="1">
                <a:solidFill>
                  <a:srgbClr val="000000"/>
                </a:solidFill>
                <a:cs typeface="Courier New" pitchFamily="49" charset="0"/>
              </a:rPr>
              <a:t>Double.Parse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Console.ReadLine</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p:txBody>
      </p:sp>
      <p:sp>
        <p:nvSpPr>
          <p:cNvPr id="7" name="Text Box 5" descr="."/>
          <p:cNvSpPr txBox="1">
            <a:spLocks noChangeArrowheads="1"/>
          </p:cNvSpPr>
          <p:nvPr/>
        </p:nvSpPr>
        <p:spPr bwMode="auto">
          <a:xfrm>
            <a:off x="6732240" y="2133600"/>
            <a:ext cx="21494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Το πρόγραμμα </a:t>
            </a:r>
            <a:r>
              <a:rPr lang="el-GR" altLang="el-GR" sz="2000" dirty="0" smtClean="0">
                <a:latin typeface="+mn-lt"/>
                <a:cs typeface="Times New Roman" pitchFamily="18" charset="0"/>
              </a:rPr>
              <a:t>παίρνει Τιμές </a:t>
            </a:r>
            <a:r>
              <a:rPr lang="el-GR" altLang="el-GR" sz="2000" dirty="0">
                <a:latin typeface="+mn-lt"/>
                <a:cs typeface="Times New Roman" pitchFamily="18" charset="0"/>
              </a:rPr>
              <a:t>από το χρήστη</a:t>
            </a:r>
            <a:endParaRPr lang="en-US" altLang="el-GR" sz="2000" dirty="0">
              <a:latin typeface="+mn-lt"/>
              <a:cs typeface="Times New Roman" pitchFamily="18" charset="0"/>
            </a:endParaRPr>
          </a:p>
        </p:txBody>
      </p:sp>
      <p:cxnSp>
        <p:nvCxnSpPr>
          <p:cNvPr id="8" name="AutoShape 7" descr="[DECORATIVE]"/>
          <p:cNvCxnSpPr>
            <a:cxnSpLocks noChangeShapeType="1"/>
            <a:endCxn id="7" idx="2"/>
          </p:cNvCxnSpPr>
          <p:nvPr/>
        </p:nvCxnSpPr>
        <p:spPr bwMode="auto">
          <a:xfrm rot="5400000" flipH="1" flipV="1">
            <a:off x="6591473" y="3845879"/>
            <a:ext cx="1912121" cy="51889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9" name="AutoShape 6" descr="[DECORATIVE]"/>
          <p:cNvSpPr>
            <a:spLocks/>
          </p:cNvSpPr>
          <p:nvPr/>
        </p:nvSpPr>
        <p:spPr bwMode="auto">
          <a:xfrm>
            <a:off x="6781800" y="4077072"/>
            <a:ext cx="555848" cy="1968624"/>
          </a:xfrm>
          <a:prstGeom prst="rightBrace">
            <a:avLst>
              <a:gd name="adj1" fmla="val 2738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3133"/>
            <a:ext cx="8229600" cy="1143000"/>
          </a:xfrm>
        </p:spPr>
        <p:txBody>
          <a:bodyPr>
            <a:normAutofit/>
          </a:bodyPr>
          <a:lstStyle/>
          <a:p>
            <a:r>
              <a:rPr lang="el-GR" altLang="el-GR" u="sng" dirty="0" smtClean="0">
                <a:solidFill>
                  <a:schemeClr val="tx2"/>
                </a:solidFill>
              </a:rPr>
              <a:t>…(2 από 3)</a:t>
            </a:r>
            <a:endParaRPr lang="el-GR" u="sng" dirty="0">
              <a:solidFill>
                <a:schemeClr val="tx2"/>
              </a:solidFill>
            </a:endParaRPr>
          </a:p>
        </p:txBody>
      </p:sp>
      <p:sp>
        <p:nvSpPr>
          <p:cNvPr id="4" name="Ορθογώνιο 3" descr="            &#10;Console τελεία Write, Enter third floating point value άνω κάτω τελεία,&#10;double number3 ίσο με Double τελεία Parse, Console τελεία Read Line(), (σχόλιο: Το πρόγραμμα παίρνει Τιμές από το χρήστη).&#10;            &#10;// call method Maximum to determine largest value,&#10;double max ίσο με Maximum, number1, number2, number3, (σχόλιο: Οι 3 τιμές περνούν στην μέθοδο σαν input).&#10;   &#10;// display maximum value,&#10;Console τελεία Write Line, \ n maximum is άνω κάτω τελεία,  σύν max,&#10;   &#10;άγκιστρο, // end method Main,&#10;        &#10;// Maximum method uses method Math τελεία Max to help determine,&#10;// the maximum value,&#10;static double Maximum, double x, double y, double z, (σχόλιο: H μέθοδος Maximum λαμβάνει 3 τιμές και επιστρέφει την μεγαλύτερη).&#10;&#10;άγκιστρο,&#10;"/>
          <p:cNvSpPr/>
          <p:nvPr>
            <p:custDataLst>
              <p:tags r:id="rId2"/>
            </p:custDataLst>
          </p:nvPr>
        </p:nvSpPr>
        <p:spPr>
          <a:xfrm>
            <a:off x="467544" y="1031245"/>
            <a:ext cx="8219256" cy="5016758"/>
          </a:xfrm>
          <a:prstGeom prst="rect">
            <a:avLst/>
          </a:prstGeom>
        </p:spPr>
        <p:txBody>
          <a:bodyPr wrap="square">
            <a:spAutoFit/>
          </a:bodyPr>
          <a:lstStyle/>
          <a:p>
            <a:r>
              <a:rPr lang="en-US" altLang="el-GR" sz="2000" dirty="0">
                <a:solidFill>
                  <a:srgbClr val="5F5F5F"/>
                </a:solidFill>
                <a:cs typeface="Times New Roman" pitchFamily="18" charset="0"/>
              </a:rPr>
              <a:t>17</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"Enter third floating-point value: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19</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number3 = </a:t>
            </a:r>
            <a:r>
              <a:rPr lang="en-US" altLang="el-GR" sz="2000" dirty="0" err="1">
                <a:solidFill>
                  <a:srgbClr val="000000"/>
                </a:solidFill>
                <a:cs typeface="Courier New" pitchFamily="49" charset="0"/>
              </a:rPr>
              <a:t>Double.Parse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Console.ReadLine</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call method Maximum to determine largest value</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22</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max = Maximum( number1, number2, number3 );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display maximum value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25</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a:t>
            </a:r>
            <a:r>
              <a:rPr lang="en-US" altLang="el-GR" sz="2000" dirty="0">
                <a:solidFill>
                  <a:srgbClr val="40D9FF"/>
                </a:solidFill>
                <a:cs typeface="Courier New" pitchFamily="49" charset="0"/>
              </a:rPr>
              <a:t>"\</a:t>
            </a:r>
            <a:r>
              <a:rPr lang="en-US" altLang="el-GR" sz="2000" dirty="0" err="1">
                <a:solidFill>
                  <a:srgbClr val="40D9FF"/>
                </a:solidFill>
                <a:cs typeface="Courier New" pitchFamily="49" charset="0"/>
              </a:rPr>
              <a:t>nmaximum</a:t>
            </a:r>
            <a:r>
              <a:rPr lang="en-US" altLang="el-GR" sz="2000" dirty="0">
                <a:solidFill>
                  <a:srgbClr val="40D9FF"/>
                </a:solidFill>
                <a:cs typeface="Courier New" pitchFamily="49" charset="0"/>
              </a:rPr>
              <a:t> is: "</a:t>
            </a:r>
            <a:r>
              <a:rPr lang="en-US" altLang="el-GR" sz="2000" dirty="0">
                <a:solidFill>
                  <a:srgbClr val="000000"/>
                </a:solidFill>
                <a:cs typeface="Courier New" pitchFamily="49" charset="0"/>
              </a:rPr>
              <a:t> + max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pPr marL="457200" indent="-457200">
              <a:buAutoNum type="arabicPlain" startAt="27"/>
            </a:pPr>
            <a:r>
              <a:rPr lang="en-US" altLang="el-GR" sz="2000" dirty="0" smtClean="0">
                <a:solidFill>
                  <a:srgbClr val="000000"/>
                </a:solidFill>
                <a:cs typeface="Courier New" pitchFamily="49" charset="0"/>
              </a:rPr>
              <a:t>} </a:t>
            </a:r>
            <a:r>
              <a:rPr lang="en-US" altLang="el-GR" sz="2000" dirty="0">
                <a:solidFill>
                  <a:schemeClr val="accent5">
                    <a:lumMod val="75000"/>
                  </a:schemeClr>
                </a:solidFill>
                <a:cs typeface="Courier New" pitchFamily="49" charset="0"/>
              </a:rPr>
              <a:t>// end method </a:t>
            </a:r>
            <a:r>
              <a:rPr lang="en-US" altLang="el-GR" sz="2000" dirty="0" smtClean="0">
                <a:solidFill>
                  <a:schemeClr val="accent5">
                    <a:lumMod val="75000"/>
                  </a:schemeClr>
                </a:solidFill>
                <a:cs typeface="Courier New" pitchFamily="49" charset="0"/>
              </a:rPr>
              <a:t>Main</a:t>
            </a:r>
            <a:endParaRPr lang="el-GR" altLang="el-GR" sz="2000" dirty="0" smtClean="0">
              <a:solidFill>
                <a:schemeClr val="accent5">
                  <a:lumMod val="75000"/>
                </a:schemeClr>
              </a:solidFill>
              <a:cs typeface="Courier New" pitchFamily="49" charset="0"/>
            </a:endParaRPr>
          </a:p>
          <a:p>
            <a:r>
              <a:rPr lang="en-US" altLang="el-GR" sz="2000" dirty="0">
                <a:solidFill>
                  <a:srgbClr val="5F5F5F"/>
                </a:solidFill>
                <a:cs typeface="Times New Roman" pitchFamily="18" charset="0"/>
              </a:rPr>
              <a:t>28</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Maximum method uses method </a:t>
            </a:r>
            <a:r>
              <a:rPr lang="en-US" altLang="el-GR" sz="2000" dirty="0" err="1">
                <a:solidFill>
                  <a:schemeClr val="accent5">
                    <a:lumMod val="75000"/>
                  </a:schemeClr>
                </a:solidFill>
                <a:cs typeface="Courier New" pitchFamily="49" charset="0"/>
              </a:rPr>
              <a:t>Math.Max</a:t>
            </a:r>
            <a:r>
              <a:rPr lang="en-US" altLang="el-GR" sz="2000" dirty="0">
                <a:solidFill>
                  <a:schemeClr val="accent5">
                    <a:lumMod val="75000"/>
                  </a:schemeClr>
                </a:solidFill>
                <a:cs typeface="Courier New" pitchFamily="49" charset="0"/>
              </a:rPr>
              <a:t> to help determine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30</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the maximum value</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31</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Maximum(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x,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y, </a:t>
            </a:r>
            <a:r>
              <a:rPr lang="en-US" altLang="el-GR" sz="2000" dirty="0">
                <a:solidFill>
                  <a:srgbClr val="275AFF"/>
                </a:solidFill>
                <a:cs typeface="Courier New" pitchFamily="49" charset="0"/>
              </a:rPr>
              <a:t>double</a:t>
            </a:r>
            <a:r>
              <a:rPr lang="en-US" altLang="el-GR" sz="2000" dirty="0">
                <a:solidFill>
                  <a:srgbClr val="000000"/>
                </a:solidFill>
                <a:cs typeface="Courier New" pitchFamily="49" charset="0"/>
              </a:rPr>
              <a:t> z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32</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smtClean="0">
                <a:solidFill>
                  <a:srgbClr val="000000"/>
                </a:solidFill>
                <a:cs typeface="Courier New" pitchFamily="49" charset="0"/>
              </a:rPr>
              <a:t>{</a:t>
            </a:r>
            <a:endParaRPr lang="en-US" altLang="el-GR" sz="2000" dirty="0">
              <a:solidFill>
                <a:srgbClr val="000000"/>
              </a:solidFill>
              <a:cs typeface="Times New Roman" pitchFamily="18" charset="0"/>
            </a:endParaRPr>
          </a:p>
        </p:txBody>
      </p:sp>
      <p:sp>
        <p:nvSpPr>
          <p:cNvPr id="7" name="Text Box 5" descr="."/>
          <p:cNvSpPr txBox="1">
            <a:spLocks noChangeArrowheads="1"/>
          </p:cNvSpPr>
          <p:nvPr/>
        </p:nvSpPr>
        <p:spPr bwMode="auto">
          <a:xfrm>
            <a:off x="6781800" y="3061409"/>
            <a:ext cx="21494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Το πρόγραμμα </a:t>
            </a:r>
            <a:r>
              <a:rPr lang="el-GR" altLang="el-GR" sz="2000" dirty="0" smtClean="0">
                <a:latin typeface="+mn-lt"/>
                <a:cs typeface="Times New Roman" pitchFamily="18" charset="0"/>
              </a:rPr>
              <a:t>παίρνει Τιμές </a:t>
            </a:r>
            <a:r>
              <a:rPr lang="el-GR" altLang="el-GR" sz="2000" dirty="0">
                <a:latin typeface="+mn-lt"/>
                <a:cs typeface="Times New Roman" pitchFamily="18" charset="0"/>
              </a:rPr>
              <a:t>από το χρήστη</a:t>
            </a:r>
            <a:endParaRPr lang="en-US" altLang="el-GR" sz="2000" dirty="0">
              <a:latin typeface="+mn-lt"/>
              <a:cs typeface="Times New Roman" pitchFamily="18" charset="0"/>
            </a:endParaRPr>
          </a:p>
        </p:txBody>
      </p:sp>
      <p:sp>
        <p:nvSpPr>
          <p:cNvPr id="8" name="AutoShape 6" descr="[DECORATIVE]"/>
          <p:cNvSpPr>
            <a:spLocks/>
          </p:cNvSpPr>
          <p:nvPr/>
        </p:nvSpPr>
        <p:spPr bwMode="auto">
          <a:xfrm>
            <a:off x="6839272" y="1308497"/>
            <a:ext cx="397024" cy="968375"/>
          </a:xfrm>
          <a:prstGeom prst="rightBrace">
            <a:avLst>
              <a:gd name="adj1" fmla="val 2738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9" name="AutoShape 7" descr="[DECORATIVE]"/>
          <p:cNvCxnSpPr>
            <a:cxnSpLocks noChangeShapeType="1"/>
            <a:stCxn id="8" idx="1"/>
            <a:endCxn id="7" idx="0"/>
          </p:cNvCxnSpPr>
          <p:nvPr/>
        </p:nvCxnSpPr>
        <p:spPr bwMode="auto">
          <a:xfrm rot="10800000" flipH="1" flipV="1">
            <a:off x="7236296" y="1792685"/>
            <a:ext cx="620242" cy="1268724"/>
          </a:xfrm>
          <a:prstGeom prst="bentConnector4">
            <a:avLst>
              <a:gd name="adj1" fmla="val 39927"/>
              <a:gd name="adj2" fmla="val 6908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4" name="Text Box 9" descr="."/>
          <p:cNvSpPr txBox="1">
            <a:spLocks noChangeArrowheads="1"/>
          </p:cNvSpPr>
          <p:nvPr/>
        </p:nvSpPr>
        <p:spPr bwMode="auto">
          <a:xfrm>
            <a:off x="3581400" y="3959364"/>
            <a:ext cx="2971800"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Οι 3 τιμές περνούν στην μέθοδο σαν </a:t>
            </a:r>
            <a:r>
              <a:rPr lang="en-US" altLang="el-GR" sz="2000" dirty="0">
                <a:latin typeface="+mn-lt"/>
                <a:cs typeface="Times New Roman" pitchFamily="18" charset="0"/>
              </a:rPr>
              <a:t>input</a:t>
            </a:r>
          </a:p>
        </p:txBody>
      </p:sp>
      <p:sp>
        <p:nvSpPr>
          <p:cNvPr id="15" name="Line 10" descr="."/>
          <p:cNvSpPr>
            <a:spLocks noChangeShapeType="1"/>
          </p:cNvSpPr>
          <p:nvPr/>
        </p:nvSpPr>
        <p:spPr bwMode="auto">
          <a:xfrm flipH="1" flipV="1">
            <a:off x="4427984" y="2924944"/>
            <a:ext cx="605408" cy="1034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Text Box 6" descr="."/>
          <p:cNvSpPr txBox="1">
            <a:spLocks noChangeArrowheads="1"/>
          </p:cNvSpPr>
          <p:nvPr>
            <p:custDataLst>
              <p:tags r:id="rId3"/>
            </p:custDataLst>
          </p:nvPr>
        </p:nvSpPr>
        <p:spPr bwMode="auto">
          <a:xfrm>
            <a:off x="3216871" y="5636333"/>
            <a:ext cx="5459585"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H </a:t>
            </a:r>
            <a:r>
              <a:rPr lang="el-GR" altLang="el-GR" sz="2000" dirty="0">
                <a:latin typeface="+mn-lt"/>
                <a:cs typeface="Times New Roman" pitchFamily="18" charset="0"/>
              </a:rPr>
              <a:t>μέθοδος </a:t>
            </a:r>
            <a:r>
              <a:rPr lang="en-US" altLang="el-GR" sz="2000" dirty="0">
                <a:latin typeface="+mn-lt"/>
                <a:cs typeface="Times New Roman" pitchFamily="18" charset="0"/>
              </a:rPr>
              <a:t>Maximum </a:t>
            </a:r>
            <a:r>
              <a:rPr lang="el-GR" altLang="el-GR" sz="2000" dirty="0">
                <a:latin typeface="+mn-lt"/>
                <a:cs typeface="Times New Roman" pitchFamily="18" charset="0"/>
              </a:rPr>
              <a:t>λαμβάνει 3 τιμές και επιστρέφει την μεγαλύτερη</a:t>
            </a:r>
            <a:endParaRPr lang="en-US" altLang="el-GR" sz="2000" dirty="0">
              <a:latin typeface="+mn-lt"/>
              <a:cs typeface="Times New Roman" pitchFamily="18" charset="0"/>
            </a:endParaRPr>
          </a:p>
        </p:txBody>
      </p:sp>
      <p:sp>
        <p:nvSpPr>
          <p:cNvPr id="17" name="Line 7" descr="."/>
          <p:cNvSpPr>
            <a:spLocks noChangeShapeType="1"/>
          </p:cNvSpPr>
          <p:nvPr/>
        </p:nvSpPr>
        <p:spPr bwMode="auto">
          <a:xfrm flipH="1" flipV="1">
            <a:off x="2771799" y="5636331"/>
            <a:ext cx="445072" cy="3539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533400" y="-27384"/>
            <a:ext cx="7772400" cy="1143000"/>
          </a:xfrm>
        </p:spPr>
        <p:txBody>
          <a:bodyPr>
            <a:noAutofit/>
          </a:bodyPr>
          <a:lstStyle/>
          <a:p>
            <a:r>
              <a:rPr lang="el-GR" altLang="el-GR" u="sng" dirty="0" smtClean="0">
                <a:solidFill>
                  <a:schemeClr val="tx2"/>
                </a:solidFill>
              </a:rPr>
              <a:t>….(3 από 3)</a:t>
            </a:r>
          </a:p>
        </p:txBody>
      </p:sp>
      <p:sp>
        <p:nvSpPr>
          <p:cNvPr id="2" name="Ορθογώνιο 1" descr="return Math τελεία Max,  x, Math τελεία Max,  y, z, (σχόλιο: Η χρήση της  Math.Max uses χρησιμοποιεί την  Max μέθοδο της τάξης Math.  Ο dot operator χρησιμοποιείται για να την καλέσει).&#10;&#10;         &#10;άγκιστρο, // end method Maximum,&#10;   &#10;άγκιστρο, // end class MaximumValue.&#10;"/>
          <p:cNvSpPr/>
          <p:nvPr>
            <p:custDataLst>
              <p:tags r:id="rId3"/>
            </p:custDataLst>
          </p:nvPr>
        </p:nvSpPr>
        <p:spPr>
          <a:xfrm>
            <a:off x="467544" y="1052736"/>
            <a:ext cx="8219256" cy="1631216"/>
          </a:xfrm>
          <a:prstGeom prst="rect">
            <a:avLst/>
          </a:prstGeom>
        </p:spPr>
        <p:txBody>
          <a:bodyPr wrap="square">
            <a:spAutoFit/>
          </a:bodyPr>
          <a:lstStyle/>
          <a:p>
            <a:r>
              <a:rPr lang="en-US" altLang="el-GR" sz="2000" u="sng" dirty="0">
                <a:solidFill>
                  <a:srgbClr val="5F5F5F"/>
                </a:solidFill>
                <a:cs typeface="Times New Roman" pitchFamily="18" charset="0"/>
              </a:rPr>
              <a:t>33</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return</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Math.Max</a:t>
            </a:r>
            <a:r>
              <a:rPr lang="en-US" altLang="el-GR" sz="2000" dirty="0">
                <a:solidFill>
                  <a:srgbClr val="000000"/>
                </a:solidFill>
                <a:cs typeface="Courier New" pitchFamily="49" charset="0"/>
              </a:rPr>
              <a:t>( x, </a:t>
            </a:r>
            <a:r>
              <a:rPr lang="en-US" altLang="el-GR" sz="2000" dirty="0" err="1">
                <a:solidFill>
                  <a:srgbClr val="000000"/>
                </a:solidFill>
                <a:cs typeface="Courier New" pitchFamily="49" charset="0"/>
              </a:rPr>
              <a:t>Math.Max</a:t>
            </a:r>
            <a:r>
              <a:rPr lang="en-US" altLang="el-GR" sz="2000" dirty="0">
                <a:solidFill>
                  <a:srgbClr val="000000"/>
                </a:solidFill>
                <a:cs typeface="Courier New" pitchFamily="49" charset="0"/>
              </a:rPr>
              <a:t>( y, z ) );</a:t>
            </a:r>
            <a:endParaRPr lang="en-US" altLang="el-GR" sz="2000" dirty="0">
              <a:solidFill>
                <a:srgbClr val="000000"/>
              </a:solidFill>
              <a:cs typeface="Times New Roman" pitchFamily="18" charset="0"/>
            </a:endParaRPr>
          </a:p>
          <a:p>
            <a:r>
              <a:rPr lang="en-US" altLang="el-GR" sz="2000" dirty="0" smtClean="0">
                <a:solidFill>
                  <a:srgbClr val="5F5F5F"/>
                </a:solidFill>
                <a:cs typeface="Times New Roman" pitchFamily="18" charset="0"/>
              </a:rPr>
              <a:t>34</a:t>
            </a:r>
            <a:r>
              <a:rPr lang="en-US" altLang="el-GR" sz="2000" dirty="0" smtClean="0">
                <a:solidFill>
                  <a:srgbClr val="275AFF"/>
                </a:solidFill>
                <a:cs typeface="Times New Roman" pitchFamily="18" charset="0"/>
              </a:rPr>
              <a:t>   </a:t>
            </a:r>
            <a:r>
              <a:rPr lang="en-US" altLang="el-GR" sz="2000" dirty="0" smtClean="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35</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 </a:t>
            </a:r>
            <a:r>
              <a:rPr lang="en-US" altLang="el-GR" sz="2000" dirty="0">
                <a:solidFill>
                  <a:schemeClr val="accent5">
                    <a:lumMod val="75000"/>
                  </a:schemeClr>
                </a:solidFill>
                <a:cs typeface="Courier New" pitchFamily="49" charset="0"/>
              </a:rPr>
              <a:t>// end method Maximum</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36</a:t>
            </a:r>
            <a:r>
              <a:rPr lang="en-US" altLang="el-GR" sz="2000" dirty="0">
                <a:solidFill>
                  <a:srgbClr val="275AFF"/>
                </a:solidFill>
                <a:cs typeface="Times New Roman" pitchFamily="18"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37</a:t>
            </a:r>
            <a:r>
              <a:rPr lang="en-US" altLang="el-GR" sz="2000" dirty="0">
                <a:solidFill>
                  <a:srgbClr val="275AFF"/>
                </a:solidFill>
                <a:cs typeface="Times New Roman" pitchFamily="18" charset="0"/>
              </a:rPr>
              <a:t>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MaximumValue</a:t>
            </a:r>
            <a:endParaRPr lang="en-US" altLang="el-GR" sz="2000" dirty="0">
              <a:solidFill>
                <a:schemeClr val="accent5">
                  <a:lumMod val="75000"/>
                </a:schemeClr>
              </a:solidFill>
              <a:cs typeface="Courier New" pitchFamily="49" charset="0"/>
            </a:endParaRPr>
          </a:p>
        </p:txBody>
      </p:sp>
      <p:sp>
        <p:nvSpPr>
          <p:cNvPr id="62" name="Rectangle 4" descr="Program Output."/>
          <p:cNvSpPr>
            <a:spLocks noChangeArrowheads="1"/>
          </p:cNvSpPr>
          <p:nvPr>
            <p:custDataLst>
              <p:tags r:id="rId4"/>
            </p:custDataLst>
          </p:nvPr>
        </p:nvSpPr>
        <p:spPr bwMode="auto">
          <a:xfrm>
            <a:off x="514945" y="3212976"/>
            <a:ext cx="8171855" cy="1631216"/>
          </a:xfrm>
          <a:prstGeom prst="rect">
            <a:avLst/>
          </a:prstGeom>
          <a:solidFill>
            <a:schemeClr val="bg1">
              <a:lumMod val="85000"/>
            </a:schemeClr>
          </a:solidFill>
          <a:ln>
            <a:noFill/>
          </a:ln>
        </p:spPr>
        <p:txBody>
          <a:bodyPr wrap="square">
            <a:spAutoFit/>
          </a:bodyPr>
          <a:lstStyle>
            <a:lvl1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1pPr>
            <a:lvl2pPr marL="742950" indent="-28575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2pPr>
            <a:lvl3pPr marL="11430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3pPr>
            <a:lvl4pPr marL="16002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4pPr>
            <a:lvl5pPr marL="20574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5pPr>
            <a:lvl6pPr marL="25146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6pPr>
            <a:lvl7pPr marL="29718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7pPr>
            <a:lvl8pPr marL="34290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8pPr>
            <a:lvl9pPr marL="38862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9pPr>
          </a:lstStyle>
          <a:p>
            <a:pPr algn="l" eaLnBrk="1" hangingPunct="1"/>
            <a:r>
              <a:rPr lang="en-US" altLang="el-GR" sz="2000" b="1" dirty="0">
                <a:solidFill>
                  <a:srgbClr val="000000"/>
                </a:solidFill>
                <a:latin typeface="+mn-lt"/>
                <a:cs typeface="Courier New" pitchFamily="49" charset="0"/>
              </a:rPr>
              <a:t>Enter first floating-point value: 37.3</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second floating-point value: 99.32</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third floating-point value: 27.1928</a:t>
            </a:r>
            <a:endParaRPr lang="en-US" altLang="el-GR" sz="2000" b="1" dirty="0">
              <a:solidFill>
                <a:srgbClr val="000000"/>
              </a:solidFill>
              <a:latin typeface="+mn-lt"/>
              <a:cs typeface="Times New Roman" pitchFamily="18" charset="0"/>
            </a:endParaRPr>
          </a:p>
          <a:p>
            <a:pPr algn="l"/>
            <a:r>
              <a:rPr lang="en-US" altLang="el-GR" sz="2000" b="1" dirty="0">
                <a:latin typeface="+mn-lt"/>
                <a:cs typeface="Times New Roman" pitchFamily="18" charset="0"/>
              </a:rPr>
              <a:t> </a:t>
            </a:r>
            <a:endParaRPr lang="en-US" altLang="el-GR" sz="2000" b="1" dirty="0">
              <a:solidFill>
                <a:srgbClr val="000000"/>
              </a:solidFill>
              <a:latin typeface="+mn-lt"/>
              <a:cs typeface="Times New Roman" pitchFamily="18" charset="0"/>
            </a:endParaRPr>
          </a:p>
          <a:p>
            <a:pPr algn="l"/>
            <a:r>
              <a:rPr lang="en-US" altLang="el-GR" sz="2000" b="1" dirty="0">
                <a:latin typeface="+mn-lt"/>
                <a:cs typeface="Courier New" pitchFamily="49" charset="0"/>
              </a:rPr>
              <a:t>maximum is: 99.32</a:t>
            </a:r>
            <a:r>
              <a:rPr lang="en-US" altLang="el-GR" sz="2000" b="1" dirty="0">
                <a:latin typeface="+mn-lt"/>
              </a:rPr>
              <a:t> </a:t>
            </a:r>
          </a:p>
        </p:txBody>
      </p:sp>
      <p:sp>
        <p:nvSpPr>
          <p:cNvPr id="3" name="Ορθογώνιο 2" descr="."/>
          <p:cNvSpPr/>
          <p:nvPr>
            <p:custDataLst>
              <p:tags r:id="rId5"/>
            </p:custDataLst>
          </p:nvPr>
        </p:nvSpPr>
        <p:spPr>
          <a:xfrm>
            <a:off x="6467197" y="3244334"/>
            <a:ext cx="2209259" cy="461665"/>
          </a:xfrm>
          <a:prstGeom prst="rect">
            <a:avLst/>
          </a:prstGeom>
        </p:spPr>
        <p:txBody>
          <a:bodyPr wrap="none">
            <a:spAutoFit/>
          </a:bodyPr>
          <a:lstStyle/>
          <a:p>
            <a:r>
              <a:rPr lang="en-US" altLang="el-GR" sz="2400" dirty="0"/>
              <a:t>Program Output</a:t>
            </a:r>
            <a:endParaRPr lang="el-GR" sz="2400" dirty="0"/>
          </a:p>
        </p:txBody>
      </p:sp>
      <p:sp>
        <p:nvSpPr>
          <p:cNvPr id="63" name="Text Box 9" descr="."/>
          <p:cNvSpPr txBox="1">
            <a:spLocks noChangeArrowheads="1"/>
          </p:cNvSpPr>
          <p:nvPr/>
        </p:nvSpPr>
        <p:spPr bwMode="auto">
          <a:xfrm>
            <a:off x="4288619" y="1628800"/>
            <a:ext cx="4167162"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χρήση της </a:t>
            </a:r>
            <a:r>
              <a:rPr lang="en-US" altLang="el-GR" sz="2000" dirty="0">
                <a:latin typeface="+mn-lt"/>
                <a:cs typeface="Times New Roman" pitchFamily="18" charset="0"/>
              </a:rPr>
              <a:t> </a:t>
            </a:r>
            <a:r>
              <a:rPr lang="en-US" altLang="el-GR" sz="2000" dirty="0" err="1">
                <a:latin typeface="+mn-lt"/>
                <a:cs typeface="Times New Roman" pitchFamily="18" charset="0"/>
              </a:rPr>
              <a:t>Math.Max</a:t>
            </a:r>
            <a:r>
              <a:rPr lang="en-US" altLang="el-GR" sz="2000" dirty="0">
                <a:latin typeface="+mn-lt"/>
                <a:cs typeface="Times New Roman" pitchFamily="18" charset="0"/>
              </a:rPr>
              <a:t> uses </a:t>
            </a:r>
            <a:r>
              <a:rPr lang="el-GR" altLang="el-GR" sz="2000" dirty="0">
                <a:latin typeface="+mn-lt"/>
                <a:cs typeface="Times New Roman" pitchFamily="18" charset="0"/>
              </a:rPr>
              <a:t>χρησιμοποιεί την </a:t>
            </a:r>
            <a:r>
              <a:rPr lang="en-US" altLang="el-GR" sz="2000" dirty="0">
                <a:latin typeface="+mn-lt"/>
                <a:cs typeface="Times New Roman" pitchFamily="18" charset="0"/>
              </a:rPr>
              <a:t> Max </a:t>
            </a:r>
            <a:r>
              <a:rPr lang="el-GR" altLang="el-GR" sz="2000" dirty="0">
                <a:latin typeface="+mn-lt"/>
                <a:cs typeface="Times New Roman" pitchFamily="18" charset="0"/>
              </a:rPr>
              <a:t>μέθοδο της τάξης </a:t>
            </a:r>
            <a:r>
              <a:rPr lang="en-US" altLang="el-GR" sz="2000" dirty="0">
                <a:latin typeface="+mn-lt"/>
                <a:cs typeface="Times New Roman" pitchFamily="18" charset="0"/>
              </a:rPr>
              <a:t>Math.  </a:t>
            </a:r>
            <a:r>
              <a:rPr lang="el-GR" altLang="el-GR" sz="2000" dirty="0">
                <a:latin typeface="+mn-lt"/>
                <a:cs typeface="Times New Roman" pitchFamily="18" charset="0"/>
              </a:rPr>
              <a:t>Ο</a:t>
            </a:r>
            <a:r>
              <a:rPr lang="en-US" altLang="el-GR" sz="2000" dirty="0">
                <a:latin typeface="+mn-lt"/>
                <a:cs typeface="Times New Roman" pitchFamily="18" charset="0"/>
              </a:rPr>
              <a:t> dot operator </a:t>
            </a:r>
            <a:r>
              <a:rPr lang="el-GR" altLang="el-GR" sz="2000" dirty="0">
                <a:latin typeface="+mn-lt"/>
                <a:cs typeface="Times New Roman" pitchFamily="18" charset="0"/>
              </a:rPr>
              <a:t>χρησιμοποιείται για να την καλέσει</a:t>
            </a:r>
            <a:r>
              <a:rPr lang="en-US" altLang="el-GR" sz="2000" dirty="0">
                <a:latin typeface="+mn-lt"/>
                <a:cs typeface="Times New Roman" pitchFamily="18" charset="0"/>
              </a:rPr>
              <a:t>.</a:t>
            </a:r>
          </a:p>
        </p:txBody>
      </p:sp>
      <p:sp>
        <p:nvSpPr>
          <p:cNvPr id="64" name="Line 10" descr="."/>
          <p:cNvSpPr>
            <a:spLocks noChangeShapeType="1"/>
          </p:cNvSpPr>
          <p:nvPr/>
        </p:nvSpPr>
        <p:spPr bwMode="auto">
          <a:xfrm flipH="1" flipV="1">
            <a:off x="2483767" y="1447799"/>
            <a:ext cx="1804850" cy="8427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Υπερφόρτωση Μεθόδων και</a:t>
            </a:r>
            <a:r>
              <a:rPr lang="en-US" altLang="el-GR" sz="1400" dirty="0"/>
              <a:t> </a:t>
            </a:r>
            <a:endParaRPr lang="el-GR" altLang="el-GR" sz="1400" dirty="0"/>
          </a:p>
          <a:p>
            <a:pPr algn="ctr"/>
            <a:r>
              <a:rPr lang="el-GR" altLang="el-GR" sz="1400" dirty="0"/>
              <a:t>Πέρασμα Ορισμάτων</a:t>
            </a:r>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5/2013 2:47:11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5,3,7,8,9,4,14,"/>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READINGORDER" val="22,10,2,5,24,"/>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22,10,5,24,"/>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4,7,8,9,14,15,16,1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4,2,62,3,63,64,5,9,"/>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6,55,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18,9,13,"/>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13,7,8,9,11,12,10,5,1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2,13,12,14,15,16,17,18,5,2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2,2,7,8,5,2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2,3,11,12,13,14,15,16,5,2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2,3,17,4,5,2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10,5,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2,8,5,2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18,9,12,15,19,5,2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11,3,12,13,14,15,5,2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7,2,8,3,9,10,5,2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2,7,11,8,12,13,5,2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2,6,7,8,5,2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19,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12,5,2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22,11,12,5,2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2,8,5,2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3,9,10,11,12,5,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2,9,10,11,12,5,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2,6,7,8,9,5,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8116496-485D-4106-B87A-ABAB4B7A6CA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5348</TotalTime>
  <Words>2638</Words>
  <Application>Microsoft Office PowerPoint</Application>
  <PresentationFormat>Προβολή στην οθόνη (4:3)</PresentationFormat>
  <Paragraphs>505</Paragraphs>
  <Slides>35</Slides>
  <Notes>34</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Επανάληψη: Μέθοδοι</vt:lpstr>
      <vt:lpstr>….(1 από 3)</vt:lpstr>
      <vt:lpstr>…(2 από 3)</vt:lpstr>
      <vt:lpstr>….(3 από 3)</vt:lpstr>
      <vt:lpstr>Ο διπλός ρόλος των τάξεων στη C#</vt:lpstr>
      <vt:lpstr>Ρητή Δημιουργία Αντικειμένων</vt:lpstr>
      <vt:lpstr>Δημιουργία και πρόσβαση σε αντικείμενα</vt:lpstr>
      <vt:lpstr>Παράδειγμα: Η τάξη Random(1 από 4) </vt:lpstr>
      <vt:lpstr>Παράδειγμα: Η τάξη Random(2 από 4) </vt:lpstr>
      <vt:lpstr>Παράδειγμα: Η τάξη Random(3 από 4) </vt:lpstr>
      <vt:lpstr>Παράδειγμα: Η τάξη Random(4 από 4) </vt:lpstr>
      <vt:lpstr>Μια μικρή Επανάληψη</vt:lpstr>
      <vt:lpstr>Υπερφόρτωση Μεθόδων</vt:lpstr>
      <vt:lpstr>Υπερφόρτωση Μεθόδων: Υπογραφή (Signature)</vt:lpstr>
      <vt:lpstr>Υπερφόρτωση μεθόδων (1 από 3)</vt:lpstr>
      <vt:lpstr>Υπερφόρτωση μεθόδων (2 από 3)</vt:lpstr>
      <vt:lpstr>Υπερφόρτωση μεθόδων (3 από 3)</vt:lpstr>
      <vt:lpstr>Κάλεσμα μιας μεθόδου</vt:lpstr>
      <vt:lpstr>Παράμετροι: Μεταβολή των τυπικών Παραμέτρων( Formal Arguments )</vt:lpstr>
      <vt:lpstr>Πέρασμα παραμέτρων</vt:lpstr>
      <vt:lpstr>Call-By-Value και Call-By-Reference στη C#</vt:lpstr>
      <vt:lpstr>Παράδειγμα: ref</vt:lpstr>
      <vt:lpstr>Παράδειγμα: out</vt:lpstr>
      <vt:lpstr>Ref / Out test (1 από 5)</vt:lpstr>
      <vt:lpstr>Ref / Out test (2 από 5)</vt:lpstr>
      <vt:lpstr>Ref / Out test (3 από 5)</vt:lpstr>
      <vt:lpstr>Ref / Out test (4 από 5)</vt:lpstr>
      <vt:lpstr>Ref / Out test (5 από 5)</vt:lpstr>
      <vt:lpstr>Οι πίνακες σαν ορίσματα μεθόδων: Συνοπτικά</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Υπερφόρτωση Μεθόδων και Πέρασμα Ορισμάτων</dc:title>
  <dc:creator>Νικόλαος Θ. Λιόλιος</dc:creator>
  <cp:keywords>Αντικειμενοστραφής Προγραμματισμός ΙΙ, Υπερφόρτωση Μεθόδων και Πέρασμα Ορισμάτων, Κεφαλίδες Μεθόδων, Υπερφόρτωση και Υπογραφή, Πέρασμα Παραμέτρων σε Μεθόδους, Σώμα Μεθόδων, Εμβέλεια και Διάρκεια ζωής μεταβλητών.</cp:keywords>
  <cp:lastModifiedBy>Windows User</cp:lastModifiedBy>
  <cp:revision>497</cp:revision>
  <dcterms:created xsi:type="dcterms:W3CDTF">2012-09-06T09:03:05Z</dcterms:created>
  <dcterms:modified xsi:type="dcterms:W3CDTF">2013-10-15T11:47:39Z</dcterms:modified>
</cp:coreProperties>
</file>