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notesSlides/notesSlide2.xml" ContentType="application/vnd.openxmlformats-officedocument.presentationml.notesSlide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notesSlides/notesSlide3.xml" ContentType="application/vnd.openxmlformats-officedocument.presentationml.notesSlide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notesSlides/notesSlide4.xml" ContentType="application/vnd.openxmlformats-officedocument.presentationml.notesSlide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83"/>
  </p:notesMasterIdLst>
  <p:sldIdLst>
    <p:sldId id="343" r:id="rId3"/>
    <p:sldId id="333" r:id="rId4"/>
    <p:sldId id="334" r:id="rId5"/>
    <p:sldId id="335" r:id="rId6"/>
    <p:sldId id="33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302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7" r:id="rId77"/>
    <p:sldId id="338" r:id="rId78"/>
    <p:sldId id="339" r:id="rId79"/>
    <p:sldId id="340" r:id="rId80"/>
    <p:sldId id="341" r:id="rId81"/>
    <p:sldId id="342" r:id="rId82"/>
  </p:sldIdLst>
  <p:sldSz cx="9144000" cy="6858000" type="screen4x3"/>
  <p:notesSz cx="6858000" cy="9144000"/>
  <p:custDataLst>
    <p:tags r:id="rId84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Φωτεινό στυλ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tags" Target="tags/tag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theme" Target="theme/theme1.xml"/><Relationship Id="rId61" Type="http://schemas.openxmlformats.org/officeDocument/2006/relationships/slide" Target="slides/slide59.xml"/><Relationship Id="rId82" Type="http://schemas.openxmlformats.org/officeDocument/2006/relationships/slide" Target="slides/slide8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1022D-B118-4641-A9BD-A5FFA220AB0D}" type="datetimeFigureOut">
              <a:rPr lang="el-GR" smtClean="0"/>
              <a:t>2/11/2015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C2F69-1290-4ACE-AD97-048DC4FE38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3536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CA508-3B63-4BA9-93AF-AA2EFF565143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42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C37D-C099-48FB-AFFB-97AA42B26974}" type="datetime1">
              <a:rPr lang="el-GR" smtClean="0"/>
              <a:t>2/11/2015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Επεξεργαστές </a:t>
            </a:r>
            <a:r>
              <a:rPr lang="en-US" smtClean="0"/>
              <a:t>Intel Pentium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97D3-2698-4892-91ED-BDDC63139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5220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55FF-5E45-4B81-A9E1-6D37D44CEA44}" type="datetime1">
              <a:rPr lang="el-GR" smtClean="0"/>
              <a:t>2/11/2015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Επεξεργαστές </a:t>
            </a:r>
            <a:r>
              <a:rPr lang="en-US" smtClean="0"/>
              <a:t>Intel Pentium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97D3-2698-4892-91ED-BDDC63139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9529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133A3-220D-4290-9C15-B1BADC0CA4A5}" type="datetime1">
              <a:rPr lang="el-GR" smtClean="0"/>
              <a:t>2/11/2015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Επεξεργαστές </a:t>
            </a:r>
            <a:r>
              <a:rPr lang="en-US" smtClean="0"/>
              <a:t>Intel Pentium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97D3-2698-4892-91ED-BDDC63139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57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BE58-A4AE-4EC1-9852-EA28EBE00890}" type="datetime1">
              <a:rPr lang="el-GR" smtClean="0"/>
              <a:t>2/11/2015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Επεξεργαστές </a:t>
            </a:r>
            <a:r>
              <a:rPr lang="en-US" smtClean="0"/>
              <a:t>Intel Pentium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97D3-2698-4892-91ED-BDDC63139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8329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21B8-FD28-467E-B30C-428DD2A11570}" type="datetime1">
              <a:rPr lang="el-GR" smtClean="0"/>
              <a:t>2/11/2015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Επεξεργαστές </a:t>
            </a:r>
            <a:r>
              <a:rPr lang="en-US" smtClean="0"/>
              <a:t>Intel Pentium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97D3-2698-4892-91ED-BDDC63139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3904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02DE-A3FF-4611-B9C0-5989E4E8B481}" type="datetime1">
              <a:rPr lang="el-GR" smtClean="0"/>
              <a:t>2/11/2015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Επεξεργαστές </a:t>
            </a:r>
            <a:r>
              <a:rPr lang="en-US" smtClean="0"/>
              <a:t>Intel Pentium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97D3-2698-4892-91ED-BDDC63139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4305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477F-76AD-4AED-9464-8F86F2836642}" type="datetime1">
              <a:rPr lang="el-GR" smtClean="0"/>
              <a:t>2/11/2015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Επεξεργαστές </a:t>
            </a:r>
            <a:r>
              <a:rPr lang="en-US" smtClean="0"/>
              <a:t>Intel Pentium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97D3-2698-4892-91ED-BDDC63139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0704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3F76A-3708-48A2-8072-C21EAAAD9DDA}" type="datetime1">
              <a:rPr lang="el-GR" smtClean="0"/>
              <a:t>2/11/2015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Επεξεργαστές </a:t>
            </a:r>
            <a:r>
              <a:rPr lang="en-US" smtClean="0"/>
              <a:t>Intel Pentium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97D3-2698-4892-91ED-BDDC63139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5981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7A62-CAF9-4898-BDF4-7A4D23642E4D}" type="datetime1">
              <a:rPr lang="el-GR" smtClean="0"/>
              <a:t>2/11/2015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Επεξεργαστές </a:t>
            </a:r>
            <a:r>
              <a:rPr lang="en-US" smtClean="0"/>
              <a:t>Intel Pentium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97D3-2698-4892-91ED-BDDC63139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757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615A5-A5E9-4EFD-8765-3F4561A53CD6}" type="datetime1">
              <a:rPr lang="el-GR" smtClean="0"/>
              <a:t>2/11/2015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Επεξεργαστές </a:t>
            </a:r>
            <a:r>
              <a:rPr lang="en-US" smtClean="0"/>
              <a:t>Intel Pentium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97D3-2698-4892-91ED-BDDC63139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7982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FFCC-B8C4-43C8-92D1-0D0D0ABD1CC5}" type="datetime1">
              <a:rPr lang="el-GR" smtClean="0"/>
              <a:t>2/11/2015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Επεξεργαστές </a:t>
            </a:r>
            <a:r>
              <a:rPr lang="en-US" smtClean="0"/>
              <a:t>Intel Pentium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97D3-2698-4892-91ED-BDDC63139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670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4817F-6444-4449-B516-DEC8A3EF3726}" type="datetime1">
              <a:rPr lang="el-GR" smtClean="0"/>
              <a:t>2/11/2015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Επεξεργαστές </a:t>
            </a:r>
            <a:r>
              <a:rPr lang="en-US" smtClean="0"/>
              <a:t>Intel Pentium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797D3-2698-4892-91ED-BDDC63139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370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nc-sa/4.0/deed.el" TargetMode="External"/><Relationship Id="rId3" Type="http://schemas.openxmlformats.org/officeDocument/2006/relationships/tags" Target="../tags/tag4.xml"/><Relationship Id="rId7" Type="http://schemas.openxmlformats.org/officeDocument/2006/relationships/image" Target="../media/image1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hyperlink" Target="http://www.teilar.gr/" TargetMode="Externa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10" Type="http://schemas.openxmlformats.org/officeDocument/2006/relationships/hyperlink" Target="http://www.edulll.gr/" TargetMode="External"/><Relationship Id="rId4" Type="http://schemas.openxmlformats.org/officeDocument/2006/relationships/tags" Target="../tags/tag5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8.xml"/><Relationship Id="rId7" Type="http://schemas.openxmlformats.org/officeDocument/2006/relationships/hyperlink" Target="http://www.edulll.gr/" TargetMode="Externa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5" Type="http://schemas.openxmlformats.org/officeDocument/2006/relationships/image" Target="../media/image8.jpg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4" Type="http://schemas.openxmlformats.org/officeDocument/2006/relationships/image" Target="../media/image1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4" Type="http://schemas.openxmlformats.org/officeDocument/2006/relationships/image" Target="../media/image1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4" Type="http://schemas.openxmlformats.org/officeDocument/2006/relationships/image" Target="../media/image1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4" Type="http://schemas.openxmlformats.org/officeDocument/2006/relationships/image" Target="../media/image1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5" Type="http://schemas.openxmlformats.org/officeDocument/2006/relationships/image" Target="../media/image14.jpg"/><Relationship Id="rId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4" Type="http://schemas.openxmlformats.org/officeDocument/2006/relationships/image" Target="../media/image15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5" Type="http://schemas.openxmlformats.org/officeDocument/2006/relationships/tags" Target="../tags/tag142.xml"/><Relationship Id="rId4" Type="http://schemas.openxmlformats.org/officeDocument/2006/relationships/tags" Target="../tags/tag14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slide" Target="slide2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slide" Target="slide19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slide" Target="slide40.xml"/><Relationship Id="rId5" Type="http://schemas.openxmlformats.org/officeDocument/2006/relationships/tags" Target="../tags/tag18.xml"/><Relationship Id="rId15" Type="http://schemas.openxmlformats.org/officeDocument/2006/relationships/slide" Target="slide31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slide" Target="slide2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4" Type="http://schemas.openxmlformats.org/officeDocument/2006/relationships/image" Target="../media/image16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4" Type="http://schemas.openxmlformats.org/officeDocument/2006/relationships/image" Target="../media/image17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5" Type="http://schemas.openxmlformats.org/officeDocument/2006/relationships/image" Target="../media/image18.jpg"/><Relationship Id="rId4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5" Type="http://schemas.openxmlformats.org/officeDocument/2006/relationships/tags" Target="../tags/tag167.xml"/><Relationship Id="rId4" Type="http://schemas.openxmlformats.org/officeDocument/2006/relationships/tags" Target="../tags/tag16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5" Type="http://schemas.openxmlformats.org/officeDocument/2006/relationships/image" Target="../media/image19.jpg"/><Relationship Id="rId4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5" Type="http://schemas.openxmlformats.org/officeDocument/2006/relationships/image" Target="../media/image20.jpg"/><Relationship Id="rId4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5" Type="http://schemas.openxmlformats.org/officeDocument/2006/relationships/image" Target="../media/image21.jpg"/><Relationship Id="rId4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5" Type="http://schemas.openxmlformats.org/officeDocument/2006/relationships/image" Target="../media/image22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4" Type="http://schemas.openxmlformats.org/officeDocument/2006/relationships/image" Target="../media/image23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image" Target="../media/image24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4" Type="http://schemas.openxmlformats.org/officeDocument/2006/relationships/image" Target="../media/image25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4" Type="http://schemas.openxmlformats.org/officeDocument/2006/relationships/image" Target="../media/image26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217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4" Type="http://schemas.openxmlformats.org/officeDocument/2006/relationships/image" Target="../media/image27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4" Type="http://schemas.openxmlformats.org/officeDocument/2006/relationships/image" Target="../media/image28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229.xml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4" Type="http://schemas.openxmlformats.org/officeDocument/2006/relationships/image" Target="../media/image29.jp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4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4" Type="http://schemas.openxmlformats.org/officeDocument/2006/relationships/image" Target="../media/image30.jp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247.xml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tags" Target="../tags/tag251.xml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4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4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4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60.xml"/><Relationship Id="rId7" Type="http://schemas.openxmlformats.org/officeDocument/2006/relationships/image" Target="../media/image31.jpeg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6" Type="http://schemas.openxmlformats.org/officeDocument/2006/relationships/slide" Target="slide4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61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64.xml"/><Relationship Id="rId7" Type="http://schemas.openxmlformats.org/officeDocument/2006/relationships/hyperlink" Target="http://www.edulll.gr/" TargetMode="External"/><Relationship Id="rId2" Type="http://schemas.openxmlformats.org/officeDocument/2006/relationships/tags" Target="../tags/tag263.xml"/><Relationship Id="rId1" Type="http://schemas.openxmlformats.org/officeDocument/2006/relationships/tags" Target="../tags/tag262.xml"/><Relationship Id="rId6" Type="http://schemas.openxmlformats.org/officeDocument/2006/relationships/image" Target="../media/image2.png"/><Relationship Id="rId5" Type="http://schemas.openxmlformats.org/officeDocument/2006/relationships/hyperlink" Target="http://creativecommons.org/licenses/by-nc-sa/4.0/deed.el" TargetMode="External"/><Relationship Id="rId4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7.xml"/><Relationship Id="rId1" Type="http://schemas.openxmlformats.org/officeDocument/2006/relationships/tags" Target="../tags/tag266.xml"/><Relationship Id="rId4" Type="http://schemas.openxmlformats.org/officeDocument/2006/relationships/notesSlide" Target="../notesSlides/notesSlide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5" Type="http://schemas.openxmlformats.org/officeDocument/2006/relationships/hyperlink" Target="http://cdev.teilar.gr/courses/TMA112/index.php" TargetMode="External"/><Relationship Id="rId4" Type="http://schemas.openxmlformats.org/officeDocument/2006/relationships/notesSlide" Target="../notesSlides/notesSlide3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272.xml"/><Relationship Id="rId7" Type="http://schemas.openxmlformats.org/officeDocument/2006/relationships/hyperlink" Target="http://creativecommons.org/licenses/by-nc-sa/4.0/deed.el" TargetMode="External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5.xml"/><Relationship Id="rId1" Type="http://schemas.openxmlformats.org/officeDocument/2006/relationships/tags" Target="../tags/tag274.xml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Ομάδα 1" descr="Λογότυπο του Τεϊ Θεσσαλίας. Τεχνολογικό εκπαιδευτικό ίδρυμα Θεσσαλίας."/>
          <p:cNvGrpSpPr>
            <a:grpSpLocks/>
          </p:cNvGrpSpPr>
          <p:nvPr/>
        </p:nvGrpSpPr>
        <p:grpSpPr bwMode="auto">
          <a:xfrm>
            <a:off x="611188" y="461963"/>
            <a:ext cx="3455987" cy="1041400"/>
            <a:chOff x="611559" y="461813"/>
            <a:chExt cx="3456384" cy="1041770"/>
          </a:xfrm>
        </p:grpSpPr>
        <p:pic>
          <p:nvPicPr>
            <p:cNvPr id="3" name="Εικόνα 1" descr="Λογότυπο του Τεϊ Θεσσαλίας." title="Λογότυπο του Ιδρύματος.">
              <a:hlinkClick r:id="rId6" tooltip="Μετάβαση στην ιστοσελίδα του Ιδρύματος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gray">
            <a:xfrm>
              <a:off x="611559" y="461813"/>
              <a:ext cx="1079624" cy="1041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6" name="Θέση περιεχομένου 1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810182" y="484376"/>
              <a:ext cx="225776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l-GR" sz="2000" dirty="0"/>
                <a:t>Τεχνολογικό Εκπαιδευτικό </a:t>
              </a:r>
            </a:p>
            <a:p>
              <a:pPr eaLnBrk="1" hangingPunct="1"/>
              <a:r>
                <a:rPr lang="el-GR" sz="2000" dirty="0"/>
                <a:t>Ίδρυμα Θεσσαλίας</a:t>
              </a:r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762000" y="1582288"/>
            <a:ext cx="7772400" cy="1470025"/>
          </a:xfrm>
        </p:spPr>
        <p:txBody>
          <a:bodyPr/>
          <a:lstStyle/>
          <a:p>
            <a:r>
              <a:rPr lang="el-GR" b="1" dirty="0" smtClean="0">
                <a:solidFill>
                  <a:prstClr val="black"/>
                </a:solidFill>
              </a:rPr>
              <a:t>Αρχιτεκτονική Η/Υ ΙΙ</a:t>
            </a:r>
            <a:endParaRPr lang="el-GR" dirty="0"/>
          </a:p>
        </p:txBody>
      </p:sp>
      <p:sp>
        <p:nvSpPr>
          <p:cNvPr id="6" name="Θέση περιεχομένου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62000" y="3048000"/>
            <a:ext cx="7772400" cy="253365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l-GR" sz="2800" b="1" dirty="0" smtClean="0">
                <a:solidFill>
                  <a:prstClr val="black"/>
                </a:solidFill>
                <a:ea typeface="+mj-ea"/>
                <a:cs typeface="+mj-cs"/>
              </a:rPr>
              <a:t>Ενότητα #</a:t>
            </a:r>
            <a:r>
              <a:rPr lang="el-GR" sz="2800" b="1" dirty="0">
                <a:solidFill>
                  <a:prstClr val="black"/>
                </a:solidFill>
                <a:ea typeface="+mj-ea"/>
                <a:cs typeface="+mj-cs"/>
              </a:rPr>
              <a:t>5</a:t>
            </a:r>
            <a:r>
              <a:rPr lang="en-US" sz="2800" b="1" dirty="0" smtClean="0">
                <a:solidFill>
                  <a:prstClr val="black"/>
                </a:solidFill>
                <a:ea typeface="+mj-ea"/>
                <a:cs typeface="+mj-cs"/>
              </a:rPr>
              <a:t>:</a:t>
            </a:r>
            <a:r>
              <a:rPr lang="el-GR" sz="2800" b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Χαρακτηριστικά της οικογένειας επεξεργαστών </a:t>
            </a:r>
            <a:r>
              <a:rPr lang="en-US" sz="2800" dirty="0" smtClean="0">
                <a:solidFill>
                  <a:prstClr val="black"/>
                </a:solidFill>
                <a:ea typeface="+mj-ea"/>
                <a:cs typeface="+mj-cs"/>
              </a:rPr>
              <a:t>Intel Pentium</a:t>
            </a:r>
            <a:endParaRPr lang="el-GR" sz="28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 algn="ctr" fontAlgn="auto"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/>
            </a:pP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l-GR" sz="2800" b="1" dirty="0" smtClean="0"/>
              <a:t>   </a:t>
            </a: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Νικόλαος Χ. </a:t>
            </a:r>
            <a:r>
              <a:rPr lang="el-GR" sz="2800" dirty="0" err="1" smtClean="0">
                <a:solidFill>
                  <a:prstClr val="black"/>
                </a:solidFill>
                <a:ea typeface="+mj-ea"/>
                <a:cs typeface="+mj-cs"/>
              </a:rPr>
              <a:t>Πετρέλλης</a:t>
            </a:r>
            <a:endParaRPr lang="el-GR" sz="28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 algn="ctr" fontAlgn="auto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Σχολή Τεχνολογικών Εφαρμογών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l-GR" sz="2800" dirty="0">
                <a:solidFill>
                  <a:prstClr val="black"/>
                </a:solidFill>
              </a:rPr>
              <a:t>Τμήμα Μηχανικών </a:t>
            </a:r>
            <a:r>
              <a:rPr lang="el-GR" sz="2800" dirty="0" smtClean="0">
                <a:solidFill>
                  <a:prstClr val="black"/>
                </a:solidFill>
              </a:rPr>
              <a:t>Πληροφορικής </a:t>
            </a:r>
            <a:r>
              <a:rPr lang="el-GR" sz="2800" dirty="0">
                <a:solidFill>
                  <a:prstClr val="black"/>
                </a:solidFill>
              </a:rPr>
              <a:t>Τ.Ε. </a:t>
            </a:r>
          </a:p>
        </p:txBody>
      </p:sp>
      <p:pic>
        <p:nvPicPr>
          <p:cNvPr id="9" name="Εικόνα 2" descr=" Λογότυπο για άδειες χρήσης creative commons, b y, n c, s a ">
            <a:hlinkClick r:id="rId8" tooltip="Μετάβαση στην Άδεια Χρήσης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75" y="5971167"/>
            <a:ext cx="1583921" cy="554177"/>
          </a:xfrm>
          <a:prstGeom prst="rect">
            <a:avLst/>
          </a:prstGeom>
        </p:spPr>
      </p:pic>
      <p:pic>
        <p:nvPicPr>
          <p:cNvPr id="8" name="Εικόνα 3" descr="Λογότυπο επιχειρησιακού προγράμματος εκπαίδευση και δια βίου μάθηση του υπουργείου παιδείας, ΕΣΠΑ 2007 - 2013, με τη σημαία της Ευρωπαϊκής Ένωσης, το οποίο συγχρηματοδοτείται από την Ευρωπαϊκή Ένωση (Ευρωπαϊκό κοινωνικό ταμείο) και από εθνικούς πόρους. " title="Λογότυπο χρηματοδότησης">
            <a:hlinkClick r:id="rId10" tooltip="Μετάβαση σε www.edulll.gr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92500" y="565785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672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 smtClean="0"/>
              <a:t>80386 </a:t>
            </a:r>
            <a:br>
              <a:rPr lang="el-GR" altLang="el-GR" b="1" dirty="0" smtClean="0"/>
            </a:br>
            <a:r>
              <a:rPr lang="el-GR" altLang="el-GR" b="1" dirty="0" smtClean="0"/>
              <a:t>(2 από 2)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400" dirty="0" smtClean="0">
                <a:cs typeface="Times New Roman" charset="0"/>
              </a:rPr>
              <a:t>Η σελιδοποίηση μαζί με προστατευμένης </a:t>
            </a:r>
            <a:r>
              <a:rPr lang="en-US" altLang="el-GR" sz="2400" dirty="0" smtClean="0">
                <a:cs typeface="Times New Roman" charset="0"/>
              </a:rPr>
              <a:t>flat</a:t>
            </a:r>
            <a:r>
              <a:rPr lang="el-GR" altLang="el-GR" sz="2400" dirty="0" smtClean="0">
                <a:cs typeface="Times New Roman" charset="0"/>
              </a:rPr>
              <a:t> μνήμης, έκανε δυνατή την υποστήριξη </a:t>
            </a:r>
            <a:r>
              <a:rPr lang="en-US" altLang="el-GR" sz="2400" dirty="0" smtClean="0">
                <a:cs typeface="Times New Roman" charset="0"/>
              </a:rPr>
              <a:t>Unix</a:t>
            </a:r>
            <a:r>
              <a:rPr lang="el-GR" altLang="el-GR" sz="2400" dirty="0" smtClean="0">
                <a:cs typeface="Times New Roman" charset="0"/>
              </a:rPr>
              <a:t>.</a:t>
            </a:r>
            <a:endParaRPr lang="el-GR" altLang="el-GR" sz="2400" dirty="0" smtClean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400" dirty="0">
                <a:cs typeface="Times New Roman" charset="0"/>
              </a:rPr>
              <a:t>Α</a:t>
            </a:r>
            <a:r>
              <a:rPr lang="el-GR" altLang="el-GR" sz="2400" dirty="0" smtClean="0">
                <a:cs typeface="Times New Roman" charset="0"/>
              </a:rPr>
              <a:t>υξημένη παραλληλία (</a:t>
            </a:r>
            <a:r>
              <a:rPr lang="en-US" altLang="el-GR" sz="2400" dirty="0" smtClean="0">
                <a:cs typeface="Times New Roman" charset="0"/>
              </a:rPr>
              <a:t>pipelining</a:t>
            </a:r>
            <a:r>
              <a:rPr lang="el-GR" altLang="el-GR" sz="2400" dirty="0" smtClean="0">
                <a:cs typeface="Times New Roman" charset="0"/>
              </a:rPr>
              <a:t>) στην εκτέλεση των διαφόρων λειτουργιών όπως:</a:t>
            </a:r>
            <a:endParaRPr lang="el-GR" altLang="el-GR" sz="2400" dirty="0" smtClean="0"/>
          </a:p>
          <a:p>
            <a:pPr marL="1143000" lvl="1" indent="-365760">
              <a:spcBef>
                <a:spcPts val="0"/>
              </a:spcBef>
              <a:spcAft>
                <a:spcPts val="3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altLang="el-GR" sz="2200" dirty="0">
                <a:cs typeface="Times New Roman" charset="0"/>
              </a:rPr>
              <a:t>Η</a:t>
            </a:r>
            <a:r>
              <a:rPr lang="el-GR" altLang="el-GR" sz="2200" dirty="0" smtClean="0">
                <a:cs typeface="Times New Roman" charset="0"/>
              </a:rPr>
              <a:t> προσκόμιση εντολής.</a:t>
            </a:r>
            <a:endParaRPr lang="el-GR" altLang="el-GR" sz="2200" dirty="0" smtClean="0"/>
          </a:p>
          <a:p>
            <a:pPr marL="1143000" lvl="1" indent="-365760">
              <a:spcBef>
                <a:spcPts val="0"/>
              </a:spcBef>
              <a:spcAft>
                <a:spcPts val="3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altLang="el-GR" sz="2200" dirty="0">
                <a:cs typeface="Times New Roman" charset="0"/>
              </a:rPr>
              <a:t>Η</a:t>
            </a:r>
            <a:r>
              <a:rPr lang="el-GR" altLang="el-GR" sz="2200" dirty="0" smtClean="0">
                <a:cs typeface="Times New Roman" charset="0"/>
              </a:rPr>
              <a:t> μετατροπής της σε </a:t>
            </a:r>
            <a:r>
              <a:rPr lang="el-GR" altLang="el-GR" sz="2200" dirty="0" err="1" smtClean="0">
                <a:cs typeface="Times New Roman" charset="0"/>
              </a:rPr>
              <a:t>μικροκώδικα</a:t>
            </a:r>
            <a:r>
              <a:rPr lang="el-GR" altLang="el-GR" sz="2200" dirty="0">
                <a:cs typeface="Times New Roman" charset="0"/>
              </a:rPr>
              <a:t>.</a:t>
            </a:r>
            <a:endParaRPr lang="el-GR" altLang="el-GR" sz="2200" dirty="0" smtClean="0"/>
          </a:p>
          <a:p>
            <a:pPr marL="1143000" lvl="1" indent="-365760">
              <a:spcBef>
                <a:spcPts val="0"/>
              </a:spcBef>
              <a:spcAft>
                <a:spcPts val="3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altLang="el-GR" sz="2200" dirty="0">
                <a:cs typeface="Times New Roman" charset="0"/>
              </a:rPr>
              <a:t>Η</a:t>
            </a:r>
            <a:r>
              <a:rPr lang="el-GR" altLang="el-GR" sz="2200" dirty="0" smtClean="0">
                <a:cs typeface="Times New Roman" charset="0"/>
              </a:rPr>
              <a:t> εκτέλεση του </a:t>
            </a:r>
            <a:r>
              <a:rPr lang="el-GR" altLang="el-GR" sz="2200" dirty="0" err="1" smtClean="0">
                <a:cs typeface="Times New Roman" charset="0"/>
              </a:rPr>
              <a:t>μικροκώδικα</a:t>
            </a:r>
            <a:r>
              <a:rPr lang="el-GR" altLang="el-GR" sz="2200" dirty="0" smtClean="0">
                <a:cs typeface="Times New Roman" charset="0"/>
              </a:rPr>
              <a:t>.</a:t>
            </a:r>
            <a:endParaRPr lang="el-GR" altLang="el-GR" sz="2200" dirty="0" smtClean="0"/>
          </a:p>
          <a:p>
            <a:pPr marL="1143000" lvl="1" indent="-365760"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altLang="el-GR" sz="2200" dirty="0">
                <a:cs typeface="Times New Roman" charset="0"/>
              </a:rPr>
              <a:t>Η</a:t>
            </a:r>
            <a:r>
              <a:rPr lang="el-GR" altLang="el-GR" sz="2200" dirty="0" smtClean="0">
                <a:cs typeface="Times New Roman" charset="0"/>
              </a:rPr>
              <a:t> μετατροπή των ιδεατών διευθύνσεων σε  γραμμικές (</a:t>
            </a:r>
            <a:r>
              <a:rPr lang="en-US" altLang="el-GR" sz="2200" dirty="0" smtClean="0">
                <a:cs typeface="Times New Roman" charset="0"/>
              </a:rPr>
              <a:t>linear</a:t>
            </a:r>
            <a:r>
              <a:rPr lang="el-GR" altLang="el-GR" sz="2200" dirty="0" smtClean="0">
                <a:cs typeface="Times New Roman" charset="0"/>
              </a:rPr>
              <a:t>), και αυτές με τη σειρά τους σε φυσικές κλπ.</a:t>
            </a:r>
            <a:endParaRPr lang="el-GR" altLang="el-GR" sz="2200" dirty="0" smtClean="0"/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400" dirty="0">
                <a:cs typeface="Times New Roman" charset="0"/>
              </a:rPr>
              <a:t>Μ</a:t>
            </a:r>
            <a:r>
              <a:rPr lang="el-GR" altLang="el-GR" sz="2400" dirty="0" smtClean="0">
                <a:cs typeface="Times New Roman" charset="0"/>
              </a:rPr>
              <a:t>ικρή λανθάνουσα μνήμη (</a:t>
            </a:r>
            <a:r>
              <a:rPr lang="en-US" altLang="el-GR" sz="2400" dirty="0" smtClean="0">
                <a:cs typeface="Times New Roman" charset="0"/>
              </a:rPr>
              <a:t>cache</a:t>
            </a:r>
            <a:r>
              <a:rPr lang="el-GR" altLang="el-GR" sz="2400" dirty="0" smtClean="0">
                <a:cs typeface="Times New Roman" charset="0"/>
              </a:rPr>
              <a:t>) των 32 πιο πρόσφατα χρησιμοποιηθέντων σελίδων.</a:t>
            </a:r>
            <a:endParaRPr lang="en-GB" altLang="el-GR" sz="2400" dirty="0" smtClean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10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177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l-GR" altLang="el-GR" b="1" dirty="0" smtClean="0"/>
              <a:t>80486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400" dirty="0">
                <a:cs typeface="Times New Roman" charset="0"/>
              </a:rPr>
              <a:t>Α</a:t>
            </a:r>
            <a:r>
              <a:rPr lang="el-GR" altLang="el-GR" sz="2400" dirty="0" smtClean="0">
                <a:cs typeface="Times New Roman" charset="0"/>
              </a:rPr>
              <a:t>ύξησ</a:t>
            </a:r>
            <a:r>
              <a:rPr lang="el-GR" altLang="el-GR" sz="2400" dirty="0" smtClean="0"/>
              <a:t>η</a:t>
            </a:r>
            <a:r>
              <a:rPr lang="el-GR" altLang="el-GR" sz="2400" dirty="0" smtClean="0">
                <a:cs typeface="Times New Roman" charset="0"/>
              </a:rPr>
              <a:t> </a:t>
            </a:r>
            <a:r>
              <a:rPr lang="en-US" altLang="el-GR" sz="2400" dirty="0" smtClean="0">
                <a:cs typeface="Times New Roman" charset="0"/>
              </a:rPr>
              <a:t>pipelining</a:t>
            </a:r>
            <a:r>
              <a:rPr lang="el-GR" altLang="el-GR" sz="2400" dirty="0">
                <a:cs typeface="Times New Roman" charset="0"/>
              </a:rPr>
              <a:t>.</a:t>
            </a:r>
            <a:endParaRPr lang="el-GR" altLang="el-GR" sz="2400" dirty="0" smtClean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400" dirty="0" smtClean="0">
                <a:cs typeface="Times New Roman" charset="0"/>
              </a:rPr>
              <a:t>Μέχρι 5 εντολές σε εξέλιξη. </a:t>
            </a:r>
            <a:endParaRPr lang="el-GR" altLang="el-GR" sz="2400" dirty="0" smtClean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400" dirty="0">
                <a:cs typeface="Times New Roman" charset="0"/>
              </a:rPr>
              <a:t>Ρ</a:t>
            </a:r>
            <a:r>
              <a:rPr lang="el-GR" altLang="el-GR" sz="2400" dirty="0" smtClean="0">
                <a:cs typeface="Times New Roman" charset="0"/>
              </a:rPr>
              <a:t>υθμός εκτέλεσης εντολών</a:t>
            </a:r>
            <a:r>
              <a:rPr lang="el-GR" altLang="el-GR" sz="2400" dirty="0" smtClean="0"/>
              <a:t>:</a:t>
            </a:r>
            <a:r>
              <a:rPr lang="el-GR" altLang="el-GR" sz="2400" dirty="0" smtClean="0">
                <a:cs typeface="Times New Roman" charset="0"/>
              </a:rPr>
              <a:t> </a:t>
            </a:r>
            <a:r>
              <a:rPr lang="el-GR" altLang="el-GR" sz="2400" dirty="0" smtClean="0"/>
              <a:t>1</a:t>
            </a:r>
            <a:r>
              <a:rPr lang="el-GR" altLang="el-GR" sz="2400" dirty="0" smtClean="0">
                <a:cs typeface="Times New Roman" charset="0"/>
              </a:rPr>
              <a:t> εντολή ανά κύκλο ρολογιού αν βρισκόταν στην </a:t>
            </a:r>
            <a:r>
              <a:rPr lang="en-US" altLang="el-GR" sz="2400" dirty="0" smtClean="0">
                <a:cs typeface="Times New Roman" charset="0"/>
              </a:rPr>
              <a:t>L</a:t>
            </a:r>
            <a:r>
              <a:rPr lang="el-GR" altLang="el-GR" sz="2400" dirty="0" smtClean="0">
                <a:cs typeface="Times New Roman" charset="0"/>
              </a:rPr>
              <a:t>1 </a:t>
            </a:r>
            <a:r>
              <a:rPr lang="en-US" altLang="el-GR" sz="2400" dirty="0" smtClean="0">
                <a:cs typeface="Times New Roman" charset="0"/>
              </a:rPr>
              <a:t>cache</a:t>
            </a:r>
            <a:r>
              <a:rPr lang="el-GR" altLang="el-GR" sz="2400" dirty="0" smtClean="0">
                <a:cs typeface="Times New Roman" charset="0"/>
              </a:rPr>
              <a:t> </a:t>
            </a:r>
            <a:r>
              <a:rPr lang="el-GR" altLang="el-GR" sz="2400" dirty="0" smtClean="0"/>
              <a:t>(</a:t>
            </a:r>
            <a:r>
              <a:rPr lang="el-GR" altLang="el-GR" sz="2400" dirty="0" smtClean="0">
                <a:cs typeface="Times New Roman" charset="0"/>
              </a:rPr>
              <a:t>8ΚΒ</a:t>
            </a:r>
            <a:r>
              <a:rPr lang="el-GR" altLang="el-GR" sz="2400" dirty="0" smtClean="0"/>
              <a:t>)</a:t>
            </a:r>
            <a:r>
              <a:rPr lang="el-GR" altLang="el-GR" sz="2400" dirty="0">
                <a:cs typeface="Times New Roman" charset="0"/>
              </a:rPr>
              <a:t>.</a:t>
            </a:r>
            <a:endParaRPr lang="el-GR" altLang="el-GR" sz="2400" dirty="0" smtClean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400" dirty="0" smtClean="0">
                <a:cs typeface="Times New Roman" charset="0"/>
              </a:rPr>
              <a:t>Δεύτερο επίπεδο λανθάνουσας μνήμης (</a:t>
            </a:r>
            <a:r>
              <a:rPr lang="en-US" altLang="el-GR" sz="2400" dirty="0" smtClean="0">
                <a:cs typeface="Times New Roman" charset="0"/>
              </a:rPr>
              <a:t>L</a:t>
            </a:r>
            <a:r>
              <a:rPr lang="el-GR" altLang="el-GR" sz="2400" dirty="0" smtClean="0">
                <a:cs typeface="Times New Roman" charset="0"/>
              </a:rPr>
              <a:t>2 </a:t>
            </a:r>
            <a:r>
              <a:rPr lang="en-US" altLang="el-GR" sz="2400" dirty="0" smtClean="0">
                <a:cs typeface="Times New Roman" charset="0"/>
              </a:rPr>
              <a:t>cache</a:t>
            </a:r>
            <a:r>
              <a:rPr lang="el-GR" altLang="el-GR" sz="2400" dirty="0" smtClean="0">
                <a:cs typeface="Times New Roman" charset="0"/>
              </a:rPr>
              <a:t>).</a:t>
            </a:r>
            <a:endParaRPr lang="el-GR" altLang="el-GR" sz="2400" dirty="0" smtClean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400" dirty="0" smtClean="0">
                <a:cs typeface="Times New Roman" charset="0"/>
              </a:rPr>
              <a:t>Μαθηματικός συνεπεξεργαστής ενσωματωμένος στον μικροεπεξεργαστή.</a:t>
            </a:r>
            <a:endParaRPr lang="el-GR" altLang="el-GR" sz="2400" dirty="0" smtClean="0"/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400" dirty="0" smtClean="0">
                <a:cs typeface="Times New Roman" charset="0"/>
              </a:rPr>
              <a:t>Τα τελευταία μοντέλα της σειράς 486, παρείχαν δυνατότητες εξοικονόμησης ενέργειας.</a:t>
            </a:r>
            <a:endParaRPr lang="en-GB" altLang="el-GR" sz="2400" dirty="0" smtClean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11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49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l-GR" altLang="el-GR" b="1" dirty="0" smtClean="0"/>
              <a:t>80586 ή </a:t>
            </a:r>
            <a:r>
              <a:rPr lang="en-US" altLang="el-GR" b="1" dirty="0" smtClean="0"/>
              <a:t>Pentium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800" dirty="0">
                <a:cs typeface="Times New Roman" charset="0"/>
              </a:rPr>
              <a:t>Δ</a:t>
            </a:r>
            <a:r>
              <a:rPr lang="el-GR" altLang="el-GR" sz="2800" dirty="0" smtClean="0">
                <a:cs typeface="Times New Roman" charset="0"/>
              </a:rPr>
              <a:t>εύτερο μονοπάτι εκτέλεσης εντολών (</a:t>
            </a:r>
            <a:r>
              <a:rPr lang="en-US" altLang="el-GR" sz="2800" dirty="0" smtClean="0">
                <a:cs typeface="Times New Roman" charset="0"/>
              </a:rPr>
              <a:t>pipelines</a:t>
            </a:r>
            <a:r>
              <a:rPr lang="el-GR" altLang="el-GR" sz="2800" dirty="0" smtClean="0">
                <a:cs typeface="Times New Roman" charset="0"/>
              </a:rPr>
              <a:t> τα </a:t>
            </a:r>
            <a:r>
              <a:rPr lang="en-US" altLang="el-GR" sz="2800" dirty="0" smtClean="0">
                <a:cs typeface="Times New Roman" charset="0"/>
              </a:rPr>
              <a:t>u</a:t>
            </a:r>
            <a:r>
              <a:rPr lang="el-GR" altLang="el-GR" sz="2800" dirty="0" smtClean="0">
                <a:cs typeface="Times New Roman" charset="0"/>
              </a:rPr>
              <a:t>, </a:t>
            </a:r>
            <a:r>
              <a:rPr lang="en-US" altLang="el-GR" sz="2800" dirty="0" smtClean="0">
                <a:cs typeface="Times New Roman" charset="0"/>
              </a:rPr>
              <a:t>v</a:t>
            </a:r>
            <a:r>
              <a:rPr lang="el-GR" altLang="el-GR" sz="2800" dirty="0" smtClean="0">
                <a:cs typeface="Times New Roman" charset="0"/>
              </a:rPr>
              <a:t>).</a:t>
            </a:r>
            <a:endParaRPr lang="en-US" altLang="el-GR" sz="2800" dirty="0" smtClean="0">
              <a:cs typeface="Times New Roman" charset="0"/>
            </a:endParaRP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800" dirty="0">
                <a:cs typeface="Times New Roman" charset="0"/>
              </a:rPr>
              <a:t>Ρ</a:t>
            </a:r>
            <a:r>
              <a:rPr lang="el-GR" altLang="el-GR" sz="2800" dirty="0" smtClean="0">
                <a:cs typeface="Times New Roman" charset="0"/>
              </a:rPr>
              <a:t>υθμός εκτέλεσης </a:t>
            </a:r>
            <a:r>
              <a:rPr lang="en-US" altLang="el-GR" sz="2800" dirty="0" smtClean="0">
                <a:cs typeface="Times New Roman" charset="0"/>
              </a:rPr>
              <a:t>2 </a:t>
            </a:r>
            <a:r>
              <a:rPr lang="el-GR" altLang="el-GR" sz="2800" dirty="0" smtClean="0">
                <a:cs typeface="Times New Roman" charset="0"/>
              </a:rPr>
              <a:t>εντολές </a:t>
            </a:r>
            <a:r>
              <a:rPr lang="en-US" altLang="el-GR" sz="2800" dirty="0" smtClean="0">
                <a:cs typeface="Times New Roman" charset="0"/>
              </a:rPr>
              <a:t>/</a:t>
            </a:r>
            <a:r>
              <a:rPr lang="el-GR" altLang="el-GR" sz="2800" dirty="0" smtClean="0">
                <a:cs typeface="Times New Roman" charset="0"/>
              </a:rPr>
              <a:t> </a:t>
            </a:r>
            <a:r>
              <a:rPr lang="el-GR" altLang="el-GR" sz="2800" dirty="0" smtClean="0"/>
              <a:t>κύκλο </a:t>
            </a:r>
            <a:r>
              <a:rPr lang="el-GR" altLang="el-GR" sz="2800" dirty="0" smtClean="0">
                <a:cs typeface="Times New Roman" charset="0"/>
              </a:rPr>
              <a:t>ρολογιού. </a:t>
            </a:r>
            <a:endParaRPr lang="el-GR" altLang="el-GR" sz="2800" dirty="0" smtClean="0"/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800" dirty="0">
                <a:cs typeface="Times New Roman" charset="0"/>
              </a:rPr>
              <a:t>Μ</a:t>
            </a:r>
            <a:r>
              <a:rPr lang="el-GR" altLang="el-GR" sz="2800" dirty="0" smtClean="0">
                <a:cs typeface="Times New Roman" charset="0"/>
              </a:rPr>
              <a:t>ονάδα πρόβλεψης επόμενης διεύθυνσης, για να ελαχιστοποιηθούν οι λανθασμένες πρόωρες προσκομίσεις εντολής. </a:t>
            </a:r>
            <a:endParaRPr lang="el-GR" altLang="el-GR" sz="2800" dirty="0" smtClean="0"/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800" dirty="0" smtClean="0">
                <a:cs typeface="Times New Roman" charset="0"/>
              </a:rPr>
              <a:t>Η </a:t>
            </a:r>
            <a:r>
              <a:rPr lang="en-US" altLang="el-GR" sz="2800" dirty="0" smtClean="0">
                <a:cs typeface="Times New Roman" charset="0"/>
              </a:rPr>
              <a:t>L</a:t>
            </a:r>
            <a:r>
              <a:rPr lang="el-GR" altLang="el-GR" sz="2800" dirty="0" smtClean="0">
                <a:cs typeface="Times New Roman" charset="0"/>
              </a:rPr>
              <a:t>1 </a:t>
            </a:r>
            <a:r>
              <a:rPr lang="en-US" altLang="el-GR" sz="2800" dirty="0" smtClean="0">
                <a:cs typeface="Times New Roman" charset="0"/>
              </a:rPr>
              <a:t>cache</a:t>
            </a:r>
            <a:r>
              <a:rPr lang="el-GR" altLang="el-GR" sz="2800" dirty="0" smtClean="0">
                <a:cs typeface="Times New Roman" charset="0"/>
              </a:rPr>
              <a:t> διπλασιάστηκε </a:t>
            </a:r>
            <a:r>
              <a:rPr lang="el-GR" altLang="el-GR" sz="2800" dirty="0" smtClean="0"/>
              <a:t>(</a:t>
            </a:r>
            <a:r>
              <a:rPr lang="el-GR" altLang="el-GR" sz="2800" dirty="0" smtClean="0">
                <a:cs typeface="Times New Roman" charset="0"/>
              </a:rPr>
              <a:t>8ΚΒ κώδικα και 8ΚΒ δεδομένα</a:t>
            </a:r>
            <a:r>
              <a:rPr lang="el-GR" altLang="el-GR" sz="2800" dirty="0" smtClean="0"/>
              <a:t>).</a:t>
            </a:r>
            <a:endParaRPr lang="en-GB" altLang="el-GR" sz="2800" dirty="0" smtClean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12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59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l-GR" b="1" dirty="0" smtClean="0"/>
              <a:t>Pentium</a:t>
            </a:r>
            <a:endParaRPr lang="en-US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400" dirty="0" smtClean="0">
                <a:cs typeface="Times New Roman" charset="0"/>
              </a:rPr>
              <a:t>Μεγαλύτερη ευελιξία στην ανταλλαγή σελίδων από λανθάνουσα στην κύρια μνήμη. </a:t>
            </a:r>
            <a:endParaRPr lang="en-US" altLang="el-GR" sz="2400" dirty="0" smtClean="0">
              <a:cs typeface="Times New Roman" charset="0"/>
            </a:endParaRP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400" dirty="0">
                <a:cs typeface="Times New Roman" charset="0"/>
              </a:rPr>
              <a:t>Ε</a:t>
            </a:r>
            <a:r>
              <a:rPr lang="el-GR" altLang="el-GR" sz="2400" dirty="0" smtClean="0">
                <a:cs typeface="Times New Roman" charset="0"/>
              </a:rPr>
              <a:t>σωτερικοί </a:t>
            </a:r>
            <a:r>
              <a:rPr lang="el-GR" altLang="el-GR" sz="2400" dirty="0" err="1" smtClean="0">
                <a:cs typeface="Times New Roman" charset="0"/>
              </a:rPr>
              <a:t>καταχωρητές</a:t>
            </a:r>
            <a:r>
              <a:rPr lang="el-GR" altLang="el-GR" sz="2400" dirty="0" smtClean="0">
                <a:cs typeface="Times New Roman" charset="0"/>
              </a:rPr>
              <a:t> 32-</a:t>
            </a:r>
            <a:r>
              <a:rPr lang="en-US" altLang="el-GR" sz="2400" dirty="0" smtClean="0">
                <a:cs typeface="Times New Roman" charset="0"/>
              </a:rPr>
              <a:t>bit</a:t>
            </a:r>
            <a:r>
              <a:rPr lang="el-GR" altLang="el-GR" sz="2400" dirty="0" smtClean="0">
                <a:cs typeface="Times New Roman" charset="0"/>
              </a:rPr>
              <a:t>. </a:t>
            </a:r>
            <a:endParaRPr lang="en-US" altLang="el-GR" sz="2400" dirty="0" smtClean="0">
              <a:cs typeface="Times New Roman" charset="0"/>
            </a:endParaRP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400" dirty="0">
                <a:cs typeface="Times New Roman" charset="0"/>
              </a:rPr>
              <a:t>Ο</a:t>
            </a:r>
            <a:r>
              <a:rPr lang="el-GR" altLang="el-GR" sz="2400" dirty="0" smtClean="0">
                <a:cs typeface="Times New Roman" charset="0"/>
              </a:rPr>
              <a:t>ι εντολές</a:t>
            </a:r>
            <a:r>
              <a:rPr lang="en-US" altLang="el-GR" sz="2400" dirty="0" smtClean="0">
                <a:cs typeface="Times New Roman" charset="0"/>
              </a:rPr>
              <a:t> </a:t>
            </a:r>
            <a:r>
              <a:rPr lang="el-GR" altLang="el-GR" sz="2400" dirty="0" smtClean="0"/>
              <a:t>όμως χειρίζονται </a:t>
            </a:r>
            <a:r>
              <a:rPr lang="el-GR" altLang="el-GR" sz="2400" dirty="0" smtClean="0">
                <a:cs typeface="Times New Roman" charset="0"/>
              </a:rPr>
              <a:t>μέχρι 256 </a:t>
            </a:r>
            <a:r>
              <a:rPr lang="en-US" altLang="el-GR" sz="2400" dirty="0" smtClean="0">
                <a:cs typeface="Times New Roman" charset="0"/>
              </a:rPr>
              <a:t>bits</a:t>
            </a:r>
            <a:r>
              <a:rPr lang="el-GR" altLang="el-GR" sz="2400" dirty="0" smtClean="0">
                <a:cs typeface="Times New Roman" charset="0"/>
              </a:rPr>
              <a:t>. </a:t>
            </a:r>
            <a:endParaRPr lang="el-GR" altLang="el-GR" sz="2400" dirty="0" smtClean="0"/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400" dirty="0">
                <a:cs typeface="Times New Roman" charset="0"/>
              </a:rPr>
              <a:t>Ε</a:t>
            </a:r>
            <a:r>
              <a:rPr lang="el-GR" altLang="el-GR" sz="2400" dirty="0" smtClean="0">
                <a:cs typeface="Times New Roman" charset="0"/>
              </a:rPr>
              <a:t>ξωτερικός δίαυλος διαθέσιμος για μαζική μεταφορά (</a:t>
            </a:r>
            <a:r>
              <a:rPr lang="en-US" altLang="el-GR" sz="2400" dirty="0" smtClean="0">
                <a:cs typeface="Times New Roman" charset="0"/>
              </a:rPr>
              <a:t>burst</a:t>
            </a:r>
            <a:r>
              <a:rPr lang="el-GR" altLang="el-GR" sz="2400" dirty="0" smtClean="0">
                <a:cs typeface="Times New Roman" charset="0"/>
              </a:rPr>
              <a:t>) φτάνει τα 64-</a:t>
            </a:r>
            <a:r>
              <a:rPr lang="en-US" altLang="el-GR" sz="2400" dirty="0" smtClean="0">
                <a:cs typeface="Times New Roman" charset="0"/>
              </a:rPr>
              <a:t>bit</a:t>
            </a:r>
            <a:r>
              <a:rPr lang="el-GR" altLang="el-GR" sz="2400" dirty="0" smtClean="0">
                <a:cs typeface="Times New Roman" charset="0"/>
              </a:rPr>
              <a:t>. </a:t>
            </a:r>
            <a:endParaRPr lang="el-GR" altLang="el-GR" sz="2400" dirty="0" smtClean="0"/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400" dirty="0" smtClean="0">
                <a:cs typeface="Times New Roman" charset="0"/>
              </a:rPr>
              <a:t>Μονάδες όπως η </a:t>
            </a:r>
            <a:r>
              <a:rPr lang="en-US" altLang="el-GR" sz="2400" dirty="0" smtClean="0">
                <a:cs typeface="Times New Roman" charset="0"/>
              </a:rPr>
              <a:t>Advance Programmable Interrupt Controller</a:t>
            </a:r>
            <a:r>
              <a:rPr lang="el-GR" altLang="el-GR" sz="2400" dirty="0" smtClean="0">
                <a:cs typeface="Times New Roman" charset="0"/>
              </a:rPr>
              <a:t> (</a:t>
            </a:r>
            <a:r>
              <a:rPr lang="en-US" altLang="el-GR" sz="2400" dirty="0" smtClean="0">
                <a:cs typeface="Times New Roman" charset="0"/>
              </a:rPr>
              <a:t>APIC</a:t>
            </a:r>
            <a:r>
              <a:rPr lang="el-GR" altLang="el-GR" sz="2400" dirty="0" smtClean="0">
                <a:cs typeface="Times New Roman" charset="0"/>
              </a:rPr>
              <a:t>), επέτρεψαν την σύνδεση περισσοτέρων του ενός </a:t>
            </a:r>
            <a:r>
              <a:rPr lang="en-US" altLang="el-GR" sz="2400" dirty="0" smtClean="0">
                <a:cs typeface="Times New Roman" charset="0"/>
              </a:rPr>
              <a:t>Pentium</a:t>
            </a:r>
            <a:r>
              <a:rPr lang="el-GR" altLang="el-GR" sz="2400" dirty="0" smtClean="0">
                <a:cs typeface="Times New Roman" charset="0"/>
              </a:rPr>
              <a:t> σε </a:t>
            </a:r>
            <a:r>
              <a:rPr lang="en-US" altLang="el-GR" sz="2400" dirty="0" smtClean="0">
                <a:cs typeface="Times New Roman" charset="0"/>
              </a:rPr>
              <a:t>servers</a:t>
            </a:r>
            <a:r>
              <a:rPr lang="el-GR" altLang="el-GR" sz="2400" dirty="0" smtClean="0"/>
              <a:t>.</a:t>
            </a:r>
            <a:endParaRPr lang="en-US" altLang="el-GR" sz="2400" dirty="0" smtClean="0">
              <a:cs typeface="Times New Roman" charset="0"/>
            </a:endParaRPr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13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280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altLang="el-GR" b="1" dirty="0" smtClean="0"/>
              <a:t>Pentium Pro</a:t>
            </a:r>
            <a:r>
              <a:rPr lang="el-GR" altLang="el-GR" b="1" dirty="0" smtClean="0"/>
              <a:t/>
            </a:r>
            <a:br>
              <a:rPr lang="el-GR" altLang="el-GR" b="1" dirty="0" smtClean="0"/>
            </a:br>
            <a:r>
              <a:rPr lang="el-GR" altLang="el-GR" b="1" dirty="0" smtClean="0"/>
              <a:t>(1 από 2)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400" dirty="0" smtClean="0">
                <a:cs typeface="Times New Roman" charset="0"/>
              </a:rPr>
              <a:t>Τρίτο μονοπάτι εκτέλεσης εντολών </a:t>
            </a:r>
            <a:r>
              <a:rPr lang="en-US" altLang="el-GR" sz="2400" dirty="0" smtClean="0">
                <a:cs typeface="Times New Roman" charset="0"/>
              </a:rPr>
              <a:t>(</a:t>
            </a:r>
            <a:r>
              <a:rPr lang="el-GR" altLang="el-GR" sz="2400" dirty="0" smtClean="0">
                <a:cs typeface="Times New Roman" charset="0"/>
              </a:rPr>
              <a:t>ρυθμό</a:t>
            </a:r>
            <a:r>
              <a:rPr lang="el-GR" altLang="el-GR" sz="2400" dirty="0" smtClean="0"/>
              <a:t>ς</a:t>
            </a:r>
            <a:r>
              <a:rPr lang="el-GR" altLang="el-GR" sz="2400" dirty="0" smtClean="0">
                <a:cs typeface="Times New Roman" charset="0"/>
              </a:rPr>
              <a:t> τριών εντολών ανά κύκλο ρολογιού</a:t>
            </a:r>
            <a:r>
              <a:rPr lang="el-GR" altLang="el-GR" sz="2400" dirty="0" smtClean="0"/>
              <a:t>).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400" dirty="0">
                <a:cs typeface="Times New Roman" charset="0"/>
              </a:rPr>
              <a:t>Ε</a:t>
            </a:r>
            <a:r>
              <a:rPr lang="el-GR" altLang="el-GR" sz="2400" dirty="0" smtClean="0">
                <a:cs typeface="Times New Roman" charset="0"/>
              </a:rPr>
              <a:t>νσωματώθηκαν πολύπλοκες τεχνικές ανάλυσης των δεδομένων, που χειρίζεται ο επεξεργαστής</a:t>
            </a:r>
            <a:r>
              <a:rPr lang="el-GR" altLang="el-GR" sz="2400" dirty="0" smtClean="0"/>
              <a:t> για </a:t>
            </a:r>
            <a:r>
              <a:rPr lang="el-GR" altLang="el-GR" sz="2400" dirty="0" smtClean="0">
                <a:cs typeface="Times New Roman" charset="0"/>
              </a:rPr>
              <a:t>πρόβλεψη επόμενης εντολής. </a:t>
            </a:r>
            <a:endParaRPr lang="el-GR" altLang="el-GR" sz="2400" dirty="0" smtClean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400" dirty="0">
                <a:cs typeface="Times New Roman" charset="0"/>
              </a:rPr>
              <a:t>Τ</a:t>
            </a:r>
            <a:r>
              <a:rPr lang="el-GR" altLang="el-GR" sz="2400" dirty="0" smtClean="0">
                <a:cs typeface="Times New Roman" charset="0"/>
              </a:rPr>
              <a:t>ρία παράλληλα τμήματα αποκωδικοποίησης εντολής (</a:t>
            </a:r>
            <a:r>
              <a:rPr lang="en-US" altLang="el-GR" sz="2400" dirty="0" smtClean="0">
                <a:cs typeface="Times New Roman" charset="0"/>
              </a:rPr>
              <a:t>instruction decoding units</a:t>
            </a:r>
            <a:r>
              <a:rPr lang="el-GR" altLang="el-GR" sz="2400" dirty="0" smtClean="0">
                <a:cs typeface="Times New Roman" charset="0"/>
              </a:rPr>
              <a:t>), μετατρέπουν τις εντολές σε </a:t>
            </a:r>
            <a:r>
              <a:rPr lang="el-GR" altLang="el-GR" sz="2400" dirty="0" err="1" smtClean="0">
                <a:cs typeface="Times New Roman" charset="0"/>
              </a:rPr>
              <a:t>μικροεντολές</a:t>
            </a:r>
            <a:r>
              <a:rPr lang="el-GR" altLang="el-GR" sz="2400" dirty="0" smtClean="0">
                <a:cs typeface="Times New Roman" charset="0"/>
              </a:rPr>
              <a:t> (</a:t>
            </a:r>
            <a:r>
              <a:rPr lang="en-US" altLang="el-GR" sz="2400" dirty="0" smtClean="0">
                <a:cs typeface="Times New Roman" charset="0"/>
              </a:rPr>
              <a:t>micro</a:t>
            </a:r>
            <a:r>
              <a:rPr lang="el-GR" altLang="el-GR" sz="2400" dirty="0" smtClean="0">
                <a:cs typeface="Times New Roman" charset="0"/>
              </a:rPr>
              <a:t>-</a:t>
            </a:r>
            <a:r>
              <a:rPr lang="en-US" altLang="el-GR" sz="2400" dirty="0" smtClean="0">
                <a:cs typeface="Times New Roman" charset="0"/>
              </a:rPr>
              <a:t>ops</a:t>
            </a:r>
            <a:r>
              <a:rPr lang="el-GR" altLang="el-GR" sz="2400" dirty="0" smtClean="0">
                <a:cs typeface="Times New Roman" charset="0"/>
              </a:rPr>
              <a:t>).</a:t>
            </a:r>
            <a:endParaRPr lang="el-GR" altLang="el-GR" sz="2400" dirty="0" smtClean="0"/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400" dirty="0" smtClean="0"/>
              <a:t>Αποθήκευση σε </a:t>
            </a:r>
            <a:r>
              <a:rPr lang="el-GR" altLang="el-GR" sz="2400" dirty="0" smtClean="0">
                <a:cs typeface="Times New Roman" charset="0"/>
              </a:rPr>
              <a:t>δεξαμενή (</a:t>
            </a:r>
            <a:r>
              <a:rPr lang="en-US" altLang="el-GR" sz="2400" dirty="0" smtClean="0">
                <a:cs typeface="Times New Roman" charset="0"/>
              </a:rPr>
              <a:t>pool</a:t>
            </a:r>
            <a:r>
              <a:rPr lang="el-GR" altLang="el-GR" sz="2400" dirty="0" smtClean="0">
                <a:cs typeface="Times New Roman" charset="0"/>
              </a:rPr>
              <a:t>) από όπου επιλέγονται για εκτέλεση, όταν δεν το απαγορεύουν αυτό διάφορες </a:t>
            </a:r>
            <a:r>
              <a:rPr lang="el-GR" altLang="el-GR" sz="2400" dirty="0" err="1" smtClean="0">
                <a:cs typeface="Times New Roman" charset="0"/>
              </a:rPr>
              <a:t>αλληλοεξαρτήσεις</a:t>
            </a:r>
            <a:r>
              <a:rPr lang="el-GR" altLang="el-GR" sz="2400" dirty="0" smtClean="0">
                <a:cs typeface="Times New Roman" charset="0"/>
              </a:rPr>
              <a:t>.</a:t>
            </a:r>
            <a:endParaRPr lang="en-GB" altLang="el-GR" sz="2400" dirty="0" smtClean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14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56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altLang="el-GR" b="1" dirty="0" smtClean="0"/>
              <a:t>Pentium Pro</a:t>
            </a:r>
            <a:r>
              <a:rPr lang="el-GR" altLang="el-GR" b="1" dirty="0" smtClean="0"/>
              <a:t/>
            </a:r>
            <a:br>
              <a:rPr lang="el-GR" altLang="el-GR" b="1" dirty="0" smtClean="0"/>
            </a:br>
            <a:r>
              <a:rPr lang="el-GR" altLang="el-GR" b="1" dirty="0" smtClean="0"/>
              <a:t>(2 από 2)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400" dirty="0" smtClean="0">
                <a:cs typeface="Times New Roman" charset="0"/>
              </a:rPr>
              <a:t>Εκτός από την </a:t>
            </a:r>
            <a:r>
              <a:rPr lang="en-US" altLang="el-GR" sz="2400" dirty="0" smtClean="0">
                <a:cs typeface="Times New Roman" charset="0"/>
              </a:rPr>
              <a:t>L</a:t>
            </a:r>
            <a:r>
              <a:rPr lang="el-GR" altLang="el-GR" sz="2400" dirty="0" smtClean="0">
                <a:cs typeface="Times New Roman" charset="0"/>
              </a:rPr>
              <a:t>1 </a:t>
            </a:r>
            <a:r>
              <a:rPr lang="en-US" altLang="el-GR" sz="2400" dirty="0" smtClean="0">
                <a:cs typeface="Times New Roman" charset="0"/>
              </a:rPr>
              <a:t>cache</a:t>
            </a:r>
            <a:r>
              <a:rPr lang="el-GR" altLang="el-GR" sz="2400" dirty="0" smtClean="0">
                <a:cs typeface="Times New Roman" charset="0"/>
              </a:rPr>
              <a:t> των 8ΚΒ, διαθέτουν και ενσωματωμένη </a:t>
            </a:r>
            <a:r>
              <a:rPr lang="en-US" altLang="el-GR" sz="2400" dirty="0" smtClean="0">
                <a:cs typeface="Times New Roman" charset="0"/>
              </a:rPr>
              <a:t>L</a:t>
            </a:r>
            <a:r>
              <a:rPr lang="el-GR" altLang="el-GR" sz="2400" dirty="0" smtClean="0">
                <a:cs typeface="Times New Roman" charset="0"/>
              </a:rPr>
              <a:t>2 </a:t>
            </a:r>
            <a:r>
              <a:rPr lang="en-US" altLang="el-GR" sz="2400" dirty="0" smtClean="0">
                <a:cs typeface="Times New Roman" charset="0"/>
              </a:rPr>
              <a:t>cache</a:t>
            </a:r>
            <a:r>
              <a:rPr lang="el-GR" altLang="el-GR" sz="2400" dirty="0" smtClean="0">
                <a:cs typeface="Times New Roman" charset="0"/>
              </a:rPr>
              <a:t> των 256ΚΒ. </a:t>
            </a:r>
            <a:endParaRPr lang="en-US" altLang="el-GR" sz="2400" dirty="0" smtClean="0">
              <a:cs typeface="Times New Roman" charset="0"/>
            </a:endParaRP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400" dirty="0" smtClean="0">
                <a:cs typeface="Times New Roman" charset="0"/>
              </a:rPr>
              <a:t>Η </a:t>
            </a:r>
            <a:r>
              <a:rPr lang="en-US" altLang="el-GR" sz="2400" dirty="0" smtClean="0">
                <a:cs typeface="Times New Roman" charset="0"/>
              </a:rPr>
              <a:t>L</a:t>
            </a:r>
            <a:r>
              <a:rPr lang="el-GR" altLang="el-GR" sz="2400" dirty="0" smtClean="0">
                <a:cs typeface="Times New Roman" charset="0"/>
              </a:rPr>
              <a:t>1 </a:t>
            </a:r>
            <a:r>
              <a:rPr lang="en-US" altLang="el-GR" sz="2400" dirty="0" smtClean="0">
                <a:cs typeface="Times New Roman" charset="0"/>
              </a:rPr>
              <a:t>cache</a:t>
            </a:r>
            <a:r>
              <a:rPr lang="el-GR" altLang="el-GR" sz="2400" dirty="0" smtClean="0">
                <a:cs typeface="Times New Roman" charset="0"/>
              </a:rPr>
              <a:t> είναι </a:t>
            </a:r>
            <a:r>
              <a:rPr lang="en-US" altLang="el-GR" sz="2400" dirty="0" smtClean="0">
                <a:cs typeface="Times New Roman" charset="0"/>
              </a:rPr>
              <a:t>Dual Port RAM</a:t>
            </a:r>
            <a:r>
              <a:rPr lang="el-GR" altLang="el-GR" sz="2400" dirty="0" smtClean="0">
                <a:cs typeface="Times New Roman" charset="0"/>
              </a:rPr>
              <a:t> </a:t>
            </a:r>
            <a:r>
              <a:rPr lang="en-US" altLang="el-GR" sz="2400" dirty="0" smtClean="0">
                <a:cs typeface="Times New Roman" charset="0"/>
              </a:rPr>
              <a:t>(</a:t>
            </a:r>
            <a:r>
              <a:rPr lang="el-GR" altLang="el-GR" sz="2400" dirty="0" smtClean="0"/>
              <a:t>παράλληλη προσπέλαση από ΚΜΕ και </a:t>
            </a:r>
            <a:r>
              <a:rPr lang="en-US" altLang="el-GR" sz="2400" dirty="0" smtClean="0"/>
              <a:t>L2)</a:t>
            </a:r>
            <a:r>
              <a:rPr lang="el-GR" altLang="el-GR" sz="2400" dirty="0"/>
              <a:t>.</a:t>
            </a:r>
            <a:endParaRPr lang="en-US" altLang="el-GR" sz="2400" dirty="0" smtClean="0"/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400" dirty="0" smtClean="0">
                <a:cs typeface="Times New Roman" charset="0"/>
              </a:rPr>
              <a:t>«</a:t>
            </a:r>
            <a:r>
              <a:rPr lang="en-US" altLang="el-GR" sz="2400" dirty="0" smtClean="0">
                <a:cs typeface="Times New Roman" charset="0"/>
              </a:rPr>
              <a:t>Transaction oriented</a:t>
            </a:r>
            <a:r>
              <a:rPr lang="el-GR" altLang="el-GR" sz="2400" dirty="0" smtClean="0">
                <a:cs typeface="Times New Roman" charset="0"/>
              </a:rPr>
              <a:t>» </a:t>
            </a:r>
            <a:r>
              <a:rPr lang="el-GR" altLang="el-GR" sz="2400" dirty="0" smtClean="0"/>
              <a:t>προσπέλαση μνήμης.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400" dirty="0" smtClean="0">
                <a:cs typeface="Times New Roman" charset="0"/>
              </a:rPr>
              <a:t>Πολλές αιτήσεις μπορεί να γίνουν μέχρι η μνήμη να απαντήσει στην πρώτη αίτηση.</a:t>
            </a:r>
            <a:endParaRPr lang="el-GR" altLang="el-GR" sz="2400" dirty="0" smtClean="0"/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400" dirty="0" smtClean="0">
                <a:cs typeface="Times New Roman" charset="0"/>
              </a:rPr>
              <a:t>Δίαυλος διευθύνσεων 36-</a:t>
            </a:r>
            <a:r>
              <a:rPr lang="en-US" altLang="el-GR" sz="2400" dirty="0" smtClean="0">
                <a:cs typeface="Times New Roman" charset="0"/>
              </a:rPr>
              <a:t>bit</a:t>
            </a:r>
            <a:r>
              <a:rPr lang="el-GR" altLang="el-GR" sz="2400" dirty="0" smtClean="0">
                <a:cs typeface="Times New Roman" charset="0"/>
              </a:rPr>
              <a:t> επιτρέποντας προσπέλαση μέχρι και 64</a:t>
            </a:r>
            <a:r>
              <a:rPr lang="en-US" altLang="el-GR" sz="2400" dirty="0" smtClean="0">
                <a:cs typeface="Times New Roman" charset="0"/>
              </a:rPr>
              <a:t>GB</a:t>
            </a:r>
            <a:r>
              <a:rPr lang="el-GR" altLang="el-GR" sz="2400" dirty="0" smtClean="0">
                <a:cs typeface="Times New Roman" charset="0"/>
              </a:rPr>
              <a:t> φυσικής μνήμης.</a:t>
            </a:r>
            <a:endParaRPr lang="en-GB" altLang="el-GR" sz="2400" dirty="0" smtClean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15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9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l-GR" altLang="el-GR" b="1" dirty="0"/>
              <a:t>Δομή </a:t>
            </a:r>
            <a:r>
              <a:rPr lang="en-US" altLang="el-GR" b="1" dirty="0" smtClean="0"/>
              <a:t>Pentium </a:t>
            </a:r>
            <a:r>
              <a:rPr lang="en-US" altLang="el-GR" b="1" dirty="0"/>
              <a:t>P</a:t>
            </a:r>
            <a:r>
              <a:rPr lang="en-US" altLang="el-GR" b="1" dirty="0" smtClean="0"/>
              <a:t>ro</a:t>
            </a:r>
            <a:endParaRPr lang="el-GR" dirty="0"/>
          </a:p>
        </p:txBody>
      </p:sp>
      <p:pic>
        <p:nvPicPr>
          <p:cNvPr id="6" name="Θέση περιεχομένου 1" descr="Εικόνα της δομής του pentium pro.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7800"/>
            <a:ext cx="7467600" cy="5047907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16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236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l-GR" altLang="el-GR" b="1" dirty="0" smtClean="0"/>
              <a:t>Πρόβλεψη διακλάδωσης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800" dirty="0" smtClean="0"/>
              <a:t>Πρόβλεψη διακλάδωσης</a:t>
            </a:r>
            <a:r>
              <a:rPr lang="en-US" altLang="el-GR" sz="2800" dirty="0" smtClean="0"/>
              <a:t> (branch prediction)</a:t>
            </a:r>
            <a:r>
              <a:rPr lang="el-GR" altLang="el-GR" sz="2800" dirty="0" smtClean="0"/>
              <a:t>:</a:t>
            </a:r>
          </a:p>
          <a:p>
            <a:pPr marL="1143000" lvl="1" indent="-365760">
              <a:spcBef>
                <a:spcPts val="0"/>
              </a:spcBef>
              <a:spcAft>
                <a:spcPts val="18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altLang="el-GR" sz="2400" dirty="0" smtClean="0"/>
              <a:t>Πχ, κλείσιμο βρόγχων</a:t>
            </a:r>
            <a:r>
              <a:rPr lang="en-US" altLang="el-GR" sz="2400" dirty="0" smtClean="0"/>
              <a:t>.</a:t>
            </a:r>
            <a:endParaRPr lang="en-GB" altLang="el-GR" sz="2400" dirty="0" smtClean="0"/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800" dirty="0" smtClean="0"/>
              <a:t>Δυναμική ανάλυση ροής δεδομένων (</a:t>
            </a:r>
            <a:r>
              <a:rPr lang="en-US" altLang="el-GR" sz="2800" dirty="0" smtClean="0"/>
              <a:t>dynamic dataflow analysis</a:t>
            </a:r>
            <a:r>
              <a:rPr lang="el-GR" altLang="el-GR" sz="2800" dirty="0" smtClean="0"/>
              <a:t>)</a:t>
            </a:r>
            <a:r>
              <a:rPr lang="el-GR" altLang="el-GR" sz="2800" dirty="0"/>
              <a:t>:</a:t>
            </a:r>
            <a:endParaRPr lang="el-GR" altLang="el-GR" sz="2800" dirty="0" smtClean="0"/>
          </a:p>
          <a:p>
            <a:pPr marL="1143000" lvl="1" indent="-365760">
              <a:spcBef>
                <a:spcPts val="0"/>
              </a:spcBef>
              <a:spcAft>
                <a:spcPts val="18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altLang="el-GR" sz="2400" dirty="0" smtClean="0"/>
              <a:t>Αλληλεξαρτήσεις και ανεξάρτητες λειτουργίες.</a:t>
            </a:r>
            <a:endParaRPr lang="en-GB" altLang="el-GR" sz="2400" dirty="0" smtClean="0"/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800" dirty="0" smtClean="0"/>
              <a:t>Εκτέλεση εντολών βασισμένη σε υπόθεση (</a:t>
            </a:r>
            <a:r>
              <a:rPr lang="en-US" altLang="el-GR" sz="2800" dirty="0" smtClean="0"/>
              <a:t>speculative execution</a:t>
            </a:r>
            <a:r>
              <a:rPr lang="el-GR" altLang="el-GR" sz="2800" dirty="0" smtClean="0"/>
              <a:t>)</a:t>
            </a:r>
            <a:r>
              <a:rPr lang="el-GR" altLang="el-GR" sz="2800" dirty="0"/>
              <a:t>:</a:t>
            </a:r>
            <a:endParaRPr lang="en-GB" altLang="el-GR" sz="2800" dirty="0" smtClean="0"/>
          </a:p>
          <a:p>
            <a:pPr marL="1143000" lvl="1" indent="-365760">
              <a:spcBef>
                <a:spcPts val="0"/>
              </a:spcBef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altLang="el-GR" sz="2400" dirty="0" smtClean="0"/>
              <a:t>Προσκόμιση εντολών μπροστά από τον μετρητή προγράμματος, αποθήκευση αποτελεσμάτων που σέβεται στη σειρά</a:t>
            </a:r>
            <a:r>
              <a:rPr lang="en-US" altLang="el-GR" sz="2400" dirty="0" smtClean="0"/>
              <a:t>.</a:t>
            </a:r>
            <a:endParaRPr lang="en-GB" altLang="el-GR" sz="2400" dirty="0" smtClean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17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90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Δομή </a:t>
            </a:r>
            <a:r>
              <a:rPr lang="en-US" b="1" dirty="0" smtClean="0"/>
              <a:t>Pentium Pro </a:t>
            </a:r>
            <a:r>
              <a:rPr lang="el-GR" b="1" dirty="0" smtClean="0"/>
              <a:t>με διακλαδώσεις</a:t>
            </a:r>
            <a:endParaRPr lang="el-GR" b="1" dirty="0"/>
          </a:p>
        </p:txBody>
      </p:sp>
      <p:pic>
        <p:nvPicPr>
          <p:cNvPr id="7" name="Θέση περιεχομένου 1" descr="Εικόνα μπλοκ διαγράμματος της δομής  του Pentium pro με διακλάδωση.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45418"/>
            <a:ext cx="6685515" cy="5125562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18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96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altLang="el-GR" b="1" dirty="0" smtClean="0"/>
              <a:t>Modified, Exclusive, </a:t>
            </a:r>
            <a:br>
              <a:rPr lang="en-US" altLang="el-GR" b="1" dirty="0" smtClean="0"/>
            </a:br>
            <a:r>
              <a:rPr lang="en-US" altLang="el-GR" b="1" dirty="0" smtClean="0"/>
              <a:t>Shared, Invalid (MESI)</a:t>
            </a:r>
            <a:endParaRPr lang="en-US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800" dirty="0" smtClean="0"/>
              <a:t>Τα τμήματα της </a:t>
            </a:r>
            <a:r>
              <a:rPr lang="en-US" altLang="el-GR" sz="2800" dirty="0"/>
              <a:t>C</a:t>
            </a:r>
            <a:r>
              <a:rPr lang="en-US" altLang="el-GR" sz="2800" dirty="0" smtClean="0"/>
              <a:t>ache </a:t>
            </a:r>
            <a:r>
              <a:rPr lang="el-GR" altLang="el-GR" sz="2800" dirty="0" smtClean="0"/>
              <a:t>που χρησιμοποιεί ο επεξεργαστής μαρκάρονται, τα υπόλοιπα μπορούν να ανανεωθούν.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800" dirty="0" smtClean="0"/>
              <a:t>Υπεύθυνο για τη συμβατότητα  σελίδων στα επίπεδα </a:t>
            </a:r>
            <a:r>
              <a:rPr lang="en-US" altLang="el-GR" sz="2800" dirty="0"/>
              <a:t>C</a:t>
            </a:r>
            <a:r>
              <a:rPr lang="en-US" altLang="el-GR" sz="2800" dirty="0" smtClean="0"/>
              <a:t>ache </a:t>
            </a:r>
            <a:r>
              <a:rPr lang="el-GR" altLang="el-GR" sz="2800" dirty="0" smtClean="0"/>
              <a:t>και στην κύρια μνήμη.</a:t>
            </a:r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800" dirty="0" smtClean="0"/>
              <a:t>Σειρά αναζήτησης </a:t>
            </a:r>
            <a:r>
              <a:rPr lang="en-US" altLang="el-GR" sz="2800" dirty="0" smtClean="0"/>
              <a:t>L1</a:t>
            </a:r>
            <a:r>
              <a:rPr lang="el-GR" altLang="el-GR" sz="2800" dirty="0" smtClean="0"/>
              <a:t> </a:t>
            </a:r>
            <a:r>
              <a:rPr lang="en-US" altLang="el-GR" sz="2800" dirty="0" smtClean="0">
                <a:sym typeface="Wingdings" pitchFamily="2" charset="2"/>
              </a:rPr>
              <a:t> L2</a:t>
            </a:r>
            <a:r>
              <a:rPr lang="el-GR" altLang="el-GR" sz="2800" dirty="0" smtClean="0">
                <a:sym typeface="Wingdings" pitchFamily="2" charset="2"/>
              </a:rPr>
              <a:t> </a:t>
            </a:r>
            <a:r>
              <a:rPr lang="en-US" altLang="el-GR" sz="2800" dirty="0" smtClean="0">
                <a:sym typeface="Wingdings" pitchFamily="2" charset="2"/>
              </a:rPr>
              <a:t> </a:t>
            </a:r>
            <a:r>
              <a:rPr lang="el-GR" altLang="el-GR" sz="2800" dirty="0" smtClean="0">
                <a:sym typeface="Wingdings" pitchFamily="2" charset="2"/>
              </a:rPr>
              <a:t>κύρια μνήμη (</a:t>
            </a:r>
            <a:r>
              <a:rPr lang="en-US" altLang="el-GR" sz="2800" dirty="0" smtClean="0">
                <a:sym typeface="Wingdings" pitchFamily="2" charset="2"/>
              </a:rPr>
              <a:t>L2 </a:t>
            </a:r>
            <a:r>
              <a:rPr lang="el-GR" altLang="el-GR" sz="2800" dirty="0" smtClean="0">
                <a:sym typeface="Wingdings" pitchFamily="2" charset="2"/>
              </a:rPr>
              <a:t>και κύρια μνήμη από </a:t>
            </a:r>
            <a:r>
              <a:rPr lang="en-US" altLang="el-GR" sz="2800" dirty="0">
                <a:sym typeface="Wingdings" pitchFamily="2" charset="2"/>
              </a:rPr>
              <a:t>M</a:t>
            </a:r>
            <a:r>
              <a:rPr lang="en-US" altLang="el-GR" sz="2800" dirty="0" smtClean="0">
                <a:sym typeface="Wingdings" pitchFamily="2" charset="2"/>
              </a:rPr>
              <a:t>emory recorder buffer </a:t>
            </a:r>
            <a:r>
              <a:rPr lang="el-GR" altLang="el-GR" sz="2800" dirty="0" smtClean="0">
                <a:sym typeface="Wingdings" pitchFamily="2" charset="2"/>
              </a:rPr>
              <a:t>όπου καταγράφονται οι τελευταίες προσπελάσεις).</a:t>
            </a:r>
            <a:endParaRPr lang="en-GB" altLang="el-GR" sz="2800" dirty="0" smtClean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19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17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l-GR" b="1" dirty="0" smtClean="0">
                <a:latin typeface="Calibri" panose="020F0502020204030204" pitchFamily="34" charset="0"/>
              </a:rPr>
              <a:t>Χρηματοδότηση</a:t>
            </a:r>
            <a:r>
              <a:rPr lang="el-GR" b="1" dirty="0" smtClean="0"/>
              <a:t> </a:t>
            </a:r>
          </a:p>
        </p:txBody>
      </p:sp>
      <p:sp>
        <p:nvSpPr>
          <p:cNvPr id="4099" name="Θέση περιεχομένου 1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l-GR" sz="2000" dirty="0" smtClean="0">
                <a:latin typeface="Calibri" panose="020F0502020204030204" pitchFamily="34" charset="0"/>
              </a:rPr>
              <a:t>Το παρόν εκπαιδευτικό υλικό έχει αναπτυχθεί στο πλαίσιο του εκπαιδευτικού έργου του διδάσκοντα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r>
              <a:rPr lang="el-GR" sz="2000" dirty="0" smtClean="0">
                <a:latin typeface="Calibri" panose="020F0502020204030204" pitchFamily="34" charset="0"/>
              </a:rPr>
              <a:t> 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Το έργο «</a:t>
            </a:r>
            <a:r>
              <a:rPr lang="el-G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Ανοικτά Ακαδημαϊκά Μαθήματα στο </a:t>
            </a:r>
            <a:r>
              <a:rPr lang="el-GR" sz="2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Τ.Ε.Ι. </a:t>
            </a:r>
            <a:r>
              <a:rPr lang="el-G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Θεσσαλίας</a:t>
            </a: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» έχει χρηματοδοτήσει μόνο τη αναδιαμόρφωση του εκπαιδευτικού υλικού</a:t>
            </a:r>
            <a:r>
              <a:rPr lang="el-GR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  <a:endParaRPr lang="el-GR" sz="2000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l-GR" sz="2000" dirty="0" smtClean="0">
                <a:latin typeface="Calibri" panose="020F0502020204030204" pitchFamily="34" charset="0"/>
              </a:rPr>
              <a:t>Το έργο υλοποιείται στο πλαίσιο του Επιχειρησιακού Προγράμματος  «Εκπαίδευση και Δια Βίου Μάθηση» και συγχρηματοδοτείται από την Ευρωπαϊκή Ένωση (Ευρωπαϊκό Κοινωνικό Ταμείο) και από εθνικούς πόρους</a:t>
            </a:r>
            <a:r>
              <a:rPr lang="en-US" sz="2000" dirty="0" smtClean="0">
                <a:latin typeface="Calibri" panose="020F0502020204030204" pitchFamily="34" charset="0"/>
              </a:rPr>
              <a:t>. </a:t>
            </a:r>
            <a:endParaRPr lang="el-GR" sz="2000" dirty="0" smtClean="0">
              <a:latin typeface="Calibri" panose="020F0502020204030204" pitchFamily="34" charset="0"/>
            </a:endParaRPr>
          </a:p>
        </p:txBody>
      </p:sp>
      <p:pic>
        <p:nvPicPr>
          <p:cNvPr id="6" name="Εικόνα 1" descr=" Λογότυπο επιχειρησιακού προγράμματος εκπαίδευση και δια βίου μάθηση.   ">
            <a:hlinkClick r:id="rId7" tooltip="Μετάβαση σε www.edulll.gr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4213" y="4221163"/>
            <a:ext cx="78486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E034B054-DA0D-4AD9-A3C5-59235BE4FE8B}" type="slidenum">
              <a:rPr lang="el-GR" sz="1400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sz="14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23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l-GR" b="1" dirty="0" smtClean="0"/>
              <a:t>Fetch decode unit</a:t>
            </a:r>
            <a:endParaRPr lang="en-US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10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400" dirty="0" smtClean="0"/>
              <a:t>Διαβάζει από </a:t>
            </a:r>
            <a:r>
              <a:rPr lang="en-US" altLang="el-GR" sz="2400" dirty="0" smtClean="0"/>
              <a:t>Instruction L1 cache</a:t>
            </a:r>
            <a:r>
              <a:rPr lang="el-GR" altLang="el-GR" sz="2400" dirty="0" smtClean="0"/>
              <a:t> (32 </a:t>
            </a:r>
            <a:r>
              <a:rPr lang="en-US" altLang="el-GR" sz="2400" dirty="0" smtClean="0"/>
              <a:t>bytes/</a:t>
            </a:r>
            <a:r>
              <a:rPr lang="en-US" altLang="el-GR" sz="2400" dirty="0" err="1" smtClean="0"/>
              <a:t>clk</a:t>
            </a:r>
            <a:r>
              <a:rPr lang="en-US" altLang="el-GR" sz="2400" dirty="0" smtClean="0"/>
              <a:t>).</a:t>
            </a:r>
          </a:p>
          <a:p>
            <a:pPr marL="457200" indent="-457200">
              <a:spcBef>
                <a:spcPts val="0"/>
              </a:spcBef>
              <a:spcAft>
                <a:spcPts val="10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400" dirty="0" smtClean="0"/>
              <a:t>Μαρκάρισμα αρχής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/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τέλους εντολής</a:t>
            </a:r>
            <a:r>
              <a:rPr lang="en-US" altLang="el-GR" sz="2400" dirty="0" smtClean="0"/>
              <a:t>.</a:t>
            </a:r>
            <a:endParaRPr lang="el-GR" altLang="el-GR" sz="2400" dirty="0" smtClean="0"/>
          </a:p>
          <a:p>
            <a:pPr marL="457200" indent="-457200">
              <a:spcBef>
                <a:spcPts val="0"/>
              </a:spcBef>
              <a:spcAft>
                <a:spcPts val="10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400" dirty="0" smtClean="0"/>
              <a:t>Οδήγηση αποκωδικοποιητή με 16 </a:t>
            </a:r>
            <a:r>
              <a:rPr lang="en-US" altLang="el-GR" sz="2400" dirty="0" smtClean="0"/>
              <a:t>aligned bytes.</a:t>
            </a:r>
          </a:p>
          <a:p>
            <a:pPr marL="457200" indent="-457200">
              <a:spcBef>
                <a:spcPts val="0"/>
              </a:spcBef>
              <a:spcAft>
                <a:spcPts val="10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400" dirty="0" smtClean="0"/>
              <a:t>Η μονάδα προσκόμισης αποφασίζει ποιες εντολές θα μεταφερθούν, και όχι απλά ένας μετρητής προγράμματος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(</a:t>
            </a:r>
            <a:r>
              <a:rPr lang="en-US" altLang="el-GR" sz="2400" dirty="0" smtClean="0"/>
              <a:t>Next IP unit, Branch target buffer).</a:t>
            </a:r>
          </a:p>
          <a:p>
            <a:pPr marL="457200" indent="-457200">
              <a:spcBef>
                <a:spcPts val="0"/>
              </a:spcBef>
              <a:spcAft>
                <a:spcPts val="10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n-US" altLang="el-GR" sz="2400" dirty="0" smtClean="0"/>
              <a:t>Buffer </a:t>
            </a:r>
            <a:r>
              <a:rPr lang="el-GR" altLang="el-GR" sz="2400" dirty="0" smtClean="0"/>
              <a:t>512 θέσεων για αποθήκευση επόμενων εντολών από το μετρητή προγράμματος</a:t>
            </a:r>
            <a:r>
              <a:rPr lang="en-US" altLang="el-GR" sz="2400" dirty="0" smtClean="0"/>
              <a:t>.</a:t>
            </a:r>
          </a:p>
          <a:p>
            <a:pPr marL="457200" indent="-457200">
              <a:spcBef>
                <a:spcPts val="0"/>
              </a:spcBef>
              <a:spcAft>
                <a:spcPts val="10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400" dirty="0" smtClean="0"/>
              <a:t>Μετατροπή σε </a:t>
            </a:r>
            <a:r>
              <a:rPr lang="en-US" altLang="el-GR" sz="2400" dirty="0" smtClean="0"/>
              <a:t>micro-ops.</a:t>
            </a:r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400" dirty="0" smtClean="0"/>
              <a:t>Αποθήκευση στο </a:t>
            </a:r>
            <a:r>
              <a:rPr lang="en-US" altLang="el-GR" sz="2400" dirty="0"/>
              <a:t>I</a:t>
            </a:r>
            <a:r>
              <a:rPr lang="en-US" altLang="el-GR" sz="2400" dirty="0" smtClean="0"/>
              <a:t>nstruction </a:t>
            </a:r>
            <a:r>
              <a:rPr lang="en-US" altLang="el-GR" sz="2400" dirty="0"/>
              <a:t>p</a:t>
            </a:r>
            <a:r>
              <a:rPr lang="en-US" altLang="el-GR" sz="2400" dirty="0" smtClean="0"/>
              <a:t>ool.</a:t>
            </a:r>
            <a:endParaRPr lang="en-GB" altLang="el-GR" sz="2400" dirty="0" smtClean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20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03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el-GR" b="1" dirty="0" smtClean="0"/>
              <a:t>Decode Unit</a:t>
            </a:r>
            <a:endParaRPr lang="en-US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endParaRPr lang="el-GR" altLang="el-GR" sz="2000" dirty="0" smtClean="0"/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dirty="0" smtClean="0"/>
              <a:t>Τρία παράλληλα τμήματα.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dirty="0" smtClean="0"/>
              <a:t>Μετατροπή εντολών σε </a:t>
            </a:r>
            <a:r>
              <a:rPr lang="el-GR" altLang="el-GR" dirty="0" err="1" smtClean="0"/>
              <a:t>μικρολειτουργίες</a:t>
            </a:r>
            <a:r>
              <a:rPr lang="el-GR" altLang="el-GR" dirty="0" smtClean="0"/>
              <a:t> (1-4 συνήθως 3) από τον </a:t>
            </a:r>
            <a:r>
              <a:rPr lang="en-US" altLang="el-GR" dirty="0" smtClean="0"/>
              <a:t>Microcode instruction sequencer.</a:t>
            </a:r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dirty="0" smtClean="0"/>
              <a:t>3 </a:t>
            </a:r>
            <a:r>
              <a:rPr lang="el-GR" altLang="el-GR" dirty="0" err="1" smtClean="0"/>
              <a:t>μικρολειτουργίες</a:t>
            </a:r>
            <a:r>
              <a:rPr lang="el-GR" altLang="el-GR" dirty="0" smtClean="0"/>
              <a:t> = 2 πηγές ορισμάτων + 1 αποτέλεσμα.</a:t>
            </a:r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21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875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 smtClean="0"/>
              <a:t>Τι αποθηκεύεται μαζί με τις </a:t>
            </a:r>
            <a:r>
              <a:rPr lang="el-GR" altLang="el-GR" b="1" dirty="0" err="1" smtClean="0"/>
              <a:t>μικρολειτουργίες</a:t>
            </a:r>
            <a:r>
              <a:rPr lang="el-GR" altLang="el-GR" b="1" dirty="0" smtClean="0"/>
              <a:t> στο </a:t>
            </a:r>
            <a:r>
              <a:rPr lang="en-US" altLang="el-GR" b="1" dirty="0" smtClean="0"/>
              <a:t>Instruction </a:t>
            </a:r>
            <a:r>
              <a:rPr lang="en-US" altLang="el-GR" b="1" dirty="0"/>
              <a:t>p</a:t>
            </a:r>
            <a:r>
              <a:rPr lang="en-US" altLang="el-GR" b="1" dirty="0" smtClean="0"/>
              <a:t>ool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endParaRPr lang="el-GR" altLang="el-GR" sz="2000" dirty="0" smtClean="0"/>
          </a:p>
          <a:p>
            <a:pPr marL="457200" indent="-457200">
              <a:spcBef>
                <a:spcPts val="0"/>
              </a:spcBef>
              <a:spcAft>
                <a:spcPts val="36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dirty="0" smtClean="0"/>
              <a:t>Ψευδώνυμα </a:t>
            </a:r>
            <a:r>
              <a:rPr lang="el-GR" altLang="el-GR" dirty="0" err="1" smtClean="0"/>
              <a:t>καταχωρητών</a:t>
            </a:r>
            <a:r>
              <a:rPr lang="el-GR" altLang="el-GR" dirty="0" smtClean="0"/>
              <a:t> (</a:t>
            </a:r>
            <a:r>
              <a:rPr lang="en-US" altLang="el-GR" dirty="0" smtClean="0"/>
              <a:t>Register Alias Table).</a:t>
            </a:r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dirty="0" smtClean="0"/>
              <a:t>Τα απαραίτητα τρέχοντα </a:t>
            </a:r>
            <a:r>
              <a:rPr lang="en-US" altLang="el-GR" dirty="0" smtClean="0"/>
              <a:t>flags </a:t>
            </a:r>
            <a:r>
              <a:rPr lang="el-GR" altLang="el-GR" dirty="0" smtClean="0"/>
              <a:t>από τον </a:t>
            </a:r>
            <a:r>
              <a:rPr lang="el-GR" altLang="el-GR" dirty="0" err="1" smtClean="0"/>
              <a:t>καταχωρητή</a:t>
            </a:r>
            <a:r>
              <a:rPr lang="el-GR" altLang="el-GR" dirty="0" smtClean="0"/>
              <a:t> κατάστασης (για </a:t>
            </a:r>
            <a:r>
              <a:rPr lang="en-US" altLang="el-GR" dirty="0" smtClean="0"/>
              <a:t>out of order execution).</a:t>
            </a:r>
            <a:endParaRPr lang="en-GB" altLang="el-GR" dirty="0" smtClean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22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815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l-GR" b="1" dirty="0" smtClean="0"/>
              <a:t>Instruction pool (Reorder buffer)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400" dirty="0" smtClean="0">
                <a:cs typeface="Times New Roman" charset="0"/>
              </a:rPr>
              <a:t>40 θέσεις </a:t>
            </a:r>
            <a:r>
              <a:rPr lang="el-GR" altLang="el-GR" sz="2400" dirty="0" smtClean="0"/>
              <a:t>για </a:t>
            </a:r>
            <a:r>
              <a:rPr lang="el-GR" altLang="el-GR" sz="2400" dirty="0" err="1" smtClean="0">
                <a:cs typeface="Times New Roman" charset="0"/>
              </a:rPr>
              <a:t>μικρολειτουργίες</a:t>
            </a:r>
            <a:r>
              <a:rPr lang="en-US" altLang="el-GR" sz="2400" dirty="0" smtClean="0">
                <a:cs typeface="Times New Roman" charset="0"/>
              </a:rPr>
              <a:t>.</a:t>
            </a:r>
            <a:endParaRPr lang="el-GR" altLang="el-GR" sz="2400" dirty="0" smtClean="0"/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400" dirty="0" smtClean="0">
                <a:cs typeface="Times New Roman" charset="0"/>
              </a:rPr>
              <a:t>Αρχικά, οι </a:t>
            </a:r>
            <a:r>
              <a:rPr lang="el-GR" altLang="el-GR" sz="2400" dirty="0" err="1" smtClean="0">
                <a:cs typeface="Times New Roman" charset="0"/>
              </a:rPr>
              <a:t>μικρολειτουργίες</a:t>
            </a:r>
            <a:r>
              <a:rPr lang="el-GR" altLang="el-GR" sz="2400" dirty="0" smtClean="0">
                <a:cs typeface="Times New Roman" charset="0"/>
              </a:rPr>
              <a:t> ήταν διατεταγμένες με την σειρά που είχαν μεταφραστεί από τη Μονάδα αποκωδικοποίησης. </a:t>
            </a:r>
            <a:endParaRPr lang="el-GR" altLang="el-GR" sz="2400" dirty="0" smtClean="0"/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400" dirty="0" smtClean="0">
                <a:cs typeface="Times New Roman" charset="0"/>
              </a:rPr>
              <a:t>Η </a:t>
            </a:r>
            <a:r>
              <a:rPr lang="en-US" altLang="el-GR" sz="2400" dirty="0" smtClean="0">
                <a:cs typeface="Times New Roman" charset="0"/>
              </a:rPr>
              <a:t>Execute</a:t>
            </a:r>
            <a:r>
              <a:rPr lang="el-GR" altLang="el-GR" sz="2400" dirty="0" smtClean="0">
                <a:cs typeface="Times New Roman" charset="0"/>
              </a:rPr>
              <a:t>/</a:t>
            </a:r>
            <a:r>
              <a:rPr lang="en-US" altLang="el-GR" sz="2400" dirty="0" smtClean="0">
                <a:cs typeface="Times New Roman" charset="0"/>
              </a:rPr>
              <a:t>Dispatch unit</a:t>
            </a:r>
            <a:r>
              <a:rPr lang="el-GR" altLang="el-GR" sz="2400" dirty="0" smtClean="0">
                <a:cs typeface="Times New Roman" charset="0"/>
              </a:rPr>
              <a:t> μπορεί να επιλέξει διαφορετικής σειρά εκτέλεσή</a:t>
            </a:r>
            <a:r>
              <a:rPr lang="el-GR" altLang="el-GR" sz="2400" dirty="0" smtClean="0"/>
              <a:t>ς</a:t>
            </a:r>
            <a:r>
              <a:rPr lang="el-GR" altLang="el-GR" sz="2400" dirty="0" smtClean="0">
                <a:cs typeface="Times New Roman" charset="0"/>
              </a:rPr>
              <a:t> τους</a:t>
            </a:r>
            <a:r>
              <a:rPr lang="el-GR" altLang="el-GR" sz="2400" dirty="0">
                <a:cs typeface="Times New Roman" charset="0"/>
              </a:rPr>
              <a:t>,</a:t>
            </a:r>
            <a:r>
              <a:rPr lang="el-GR" altLang="el-GR" sz="2400" dirty="0" smtClean="0">
                <a:cs typeface="Times New Roman" charset="0"/>
              </a:rPr>
              <a:t> </a:t>
            </a:r>
            <a:r>
              <a:rPr lang="el-GR" altLang="el-GR" sz="2400" dirty="0" smtClean="0"/>
              <a:t>για </a:t>
            </a:r>
            <a:r>
              <a:rPr lang="el-GR" altLang="el-GR" sz="2400" dirty="0" smtClean="0">
                <a:cs typeface="Times New Roman" charset="0"/>
              </a:rPr>
              <a:t>καλύτερ</a:t>
            </a:r>
            <a:r>
              <a:rPr lang="el-GR" altLang="el-GR" sz="2400" dirty="0" smtClean="0"/>
              <a:t>η</a:t>
            </a:r>
            <a:r>
              <a:rPr lang="el-GR" altLang="el-GR" sz="2400" dirty="0" smtClean="0">
                <a:cs typeface="Times New Roman" charset="0"/>
              </a:rPr>
              <a:t> παραλληλία (</a:t>
            </a:r>
            <a:r>
              <a:rPr lang="en-US" altLang="el-GR" sz="2400" dirty="0" smtClean="0">
                <a:cs typeface="Times New Roman" charset="0"/>
              </a:rPr>
              <a:t>pipelining</a:t>
            </a:r>
            <a:r>
              <a:rPr lang="el-GR" altLang="el-GR" sz="2400" dirty="0" smtClean="0">
                <a:cs typeface="Times New Roman" charset="0"/>
              </a:rPr>
              <a:t>)</a:t>
            </a:r>
            <a:r>
              <a:rPr lang="en-US" altLang="el-GR" sz="2400" dirty="0" smtClean="0">
                <a:cs typeface="Times New Roman" charset="0"/>
              </a:rPr>
              <a:t>.</a:t>
            </a:r>
            <a:endParaRPr lang="el-GR" altLang="el-GR" sz="2400" dirty="0" smtClean="0"/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400" dirty="0" smtClean="0">
                <a:cs typeface="Times New Roman" charset="0"/>
              </a:rPr>
              <a:t>Οι </a:t>
            </a:r>
            <a:r>
              <a:rPr lang="el-GR" altLang="el-GR" sz="2400" dirty="0" err="1" smtClean="0">
                <a:cs typeface="Times New Roman" charset="0"/>
              </a:rPr>
              <a:t>μικροεντολές</a:t>
            </a:r>
            <a:r>
              <a:rPr lang="el-GR" altLang="el-GR" sz="2400" dirty="0" smtClean="0">
                <a:cs typeface="Times New Roman" charset="0"/>
              </a:rPr>
              <a:t> που εκτελέστηκαν μπορεί να παραμείνουν λίγο ακόμα στην </a:t>
            </a:r>
            <a:r>
              <a:rPr lang="en-US" altLang="el-GR" sz="2400" dirty="0" smtClean="0">
                <a:cs typeface="Times New Roman" charset="0"/>
              </a:rPr>
              <a:t>Instruction pool,</a:t>
            </a:r>
            <a:r>
              <a:rPr lang="el-GR" altLang="el-GR" sz="2400" dirty="0" smtClean="0">
                <a:cs typeface="Times New Roman" charset="0"/>
              </a:rPr>
              <a:t> μέχρις ότου η </a:t>
            </a:r>
            <a:r>
              <a:rPr lang="en-US" altLang="el-GR" sz="2400" dirty="0" smtClean="0">
                <a:cs typeface="Times New Roman" charset="0"/>
              </a:rPr>
              <a:t>Retire unit</a:t>
            </a:r>
            <a:r>
              <a:rPr lang="el-GR" altLang="el-GR" sz="2400" dirty="0" smtClean="0">
                <a:cs typeface="Times New Roman" charset="0"/>
              </a:rPr>
              <a:t> τις διατάξει πάλι στη σωστή σειρά.</a:t>
            </a:r>
            <a:endParaRPr lang="en-GB" altLang="el-GR" sz="2400" dirty="0" smtClean="0">
              <a:cs typeface="Times New Roman" charset="0"/>
            </a:endParaRPr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23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11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l-GR" b="1" dirty="0" smtClean="0"/>
              <a:t>Δεξαμενή εντολών (</a:t>
            </a:r>
            <a:r>
              <a:rPr lang="el-GR" b="1" dirty="0"/>
              <a:t>α</a:t>
            </a:r>
            <a:r>
              <a:rPr lang="el-GR" b="1" dirty="0" smtClean="0"/>
              <a:t>)</a:t>
            </a:r>
            <a:endParaRPr lang="el-GR" b="1" dirty="0"/>
          </a:p>
        </p:txBody>
      </p:sp>
      <p:pic>
        <p:nvPicPr>
          <p:cNvPr id="6" name="Θέση περιεχομένου 1" descr="Εικόνα με τις ταμπέλες της δεξαμενής εντολών.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75" y="1447800"/>
            <a:ext cx="7024225" cy="5065507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24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406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l-GR" b="1" dirty="0" smtClean="0"/>
              <a:t>Δεξαμενή εντολών (β)</a:t>
            </a:r>
            <a:endParaRPr lang="el-GR" dirty="0"/>
          </a:p>
        </p:txBody>
      </p:sp>
      <p:pic>
        <p:nvPicPr>
          <p:cNvPr id="7" name="Θέση περιεχομένου 1" descr="Εικόνα με τις ταμπέλες της δεξαμενής εντολών.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75" y="1447800"/>
            <a:ext cx="7024225" cy="5065507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25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781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l-GR" b="1" dirty="0" smtClean="0"/>
              <a:t>Retire </a:t>
            </a:r>
            <a:r>
              <a:rPr lang="en-US" altLang="el-GR" b="1" dirty="0"/>
              <a:t>U</a:t>
            </a:r>
            <a:r>
              <a:rPr lang="en-US" altLang="el-GR" b="1" dirty="0" smtClean="0"/>
              <a:t>nit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dirty="0" smtClean="0"/>
              <a:t>Παρακολουθεί το </a:t>
            </a:r>
            <a:r>
              <a:rPr lang="en-US" altLang="el-GR" dirty="0" smtClean="0"/>
              <a:t>Instruction pool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dirty="0" smtClean="0"/>
              <a:t>Αν από ταμπέλες όπως «Εκτελέστηκε», «Έγκυρη» συμπεράνει ότι ένα σύνολο </a:t>
            </a:r>
            <a:r>
              <a:rPr lang="el-GR" altLang="el-GR" dirty="0" err="1" smtClean="0"/>
              <a:t>μικρολειτουργιών</a:t>
            </a:r>
            <a:r>
              <a:rPr lang="el-GR" altLang="el-GR" dirty="0" smtClean="0"/>
              <a:t> μιας εντολής έχει εκτελεστεί τότε:</a:t>
            </a:r>
          </a:p>
          <a:p>
            <a:pPr marL="1143000" lvl="1" indent="-365760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altLang="el-GR" dirty="0"/>
              <a:t>Σ</a:t>
            </a:r>
            <a:r>
              <a:rPr lang="el-GR" altLang="el-GR" dirty="0" smtClean="0"/>
              <a:t>υναρμολογεί την εντολή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marL="1143000" lvl="1" indent="-365760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altLang="el-GR" dirty="0"/>
              <a:t>Τ</a:t>
            </a:r>
            <a:r>
              <a:rPr lang="el-GR" altLang="el-GR" dirty="0" smtClean="0"/>
              <a:t>ην απομακρύνει από το </a:t>
            </a:r>
            <a:r>
              <a:rPr lang="en-US" altLang="el-GR" dirty="0" smtClean="0"/>
              <a:t>Instruction pool.</a:t>
            </a:r>
          </a:p>
          <a:p>
            <a:pPr marL="1143000" lvl="1" indent="-365760">
              <a:spcBef>
                <a:spcPts val="0"/>
              </a:spcBef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altLang="el-GR" dirty="0" smtClean="0"/>
              <a:t>Οριστικοποιεί τα αποτελέσματα</a:t>
            </a:r>
            <a:r>
              <a:rPr lang="en-US" altLang="el-GR" dirty="0" smtClean="0"/>
              <a:t>.</a:t>
            </a:r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26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94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 smtClean="0"/>
              <a:t>Καταστάσεις προγραμματισμού </a:t>
            </a:r>
            <a:br>
              <a:rPr lang="el-GR" altLang="el-GR" b="1" dirty="0" smtClean="0"/>
            </a:br>
            <a:r>
              <a:rPr lang="el-GR" altLang="el-GR" b="1" dirty="0" smtClean="0"/>
              <a:t>(1 από 2)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609600" indent="-60960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Tx/>
              <a:buAutoNum type="arabicPeriod"/>
            </a:pPr>
            <a:r>
              <a:rPr lang="el-GR" altLang="el-GR" sz="2800" b="1" dirty="0" smtClean="0"/>
              <a:t>Προστατευμένη κατάσταση </a:t>
            </a:r>
            <a:r>
              <a:rPr lang="el-GR" altLang="el-GR" sz="2800" dirty="0" smtClean="0"/>
              <a:t>(</a:t>
            </a:r>
            <a:r>
              <a:rPr lang="en-US" altLang="el-GR" sz="2800" b="1" dirty="0" smtClean="0"/>
              <a:t>Protected</a:t>
            </a:r>
            <a:r>
              <a:rPr lang="el-GR" altLang="el-GR" sz="2800" b="1" dirty="0" smtClean="0"/>
              <a:t> </a:t>
            </a:r>
            <a:r>
              <a:rPr lang="en-US" altLang="el-GR" sz="2800" b="1" dirty="0"/>
              <a:t>m</a:t>
            </a:r>
            <a:r>
              <a:rPr lang="en-US" altLang="el-GR" sz="2800" b="1" dirty="0" smtClean="0"/>
              <a:t>ode</a:t>
            </a:r>
            <a:r>
              <a:rPr lang="el-GR" altLang="el-GR" sz="2800" dirty="0" smtClean="0"/>
              <a:t>).</a:t>
            </a:r>
            <a:endParaRPr lang="el-GR" altLang="el-GR" sz="2800" b="1" dirty="0" smtClean="0"/>
          </a:p>
          <a:p>
            <a:pPr marL="1143000" lvl="1" indent="-365760">
              <a:spcBef>
                <a:spcPts val="0"/>
              </a:spcBef>
              <a:spcAft>
                <a:spcPts val="3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altLang="el-GR" sz="2400" dirty="0" smtClean="0"/>
              <a:t>Επιτρέπεται η εκτέλεση οποιασδήποτε εντολής και λειτουργίας.</a:t>
            </a:r>
          </a:p>
          <a:p>
            <a:pPr marL="1143000" lvl="1" indent="-365760">
              <a:spcBef>
                <a:spcPts val="0"/>
              </a:spcBef>
              <a:spcAft>
                <a:spcPts val="24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altLang="el-GR" sz="2400" dirty="0" smtClean="0"/>
              <a:t>Σε αυτή την κατάσταση θα πρέπει να αναπτύξει κανείς για παράδειγμα ένα νέο λειτουργικό σύστημα.</a:t>
            </a:r>
            <a:endParaRPr lang="en-US" altLang="el-GR" sz="2400" dirty="0" smtClean="0"/>
          </a:p>
          <a:p>
            <a:pPr marL="609600" indent="-60960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Tx/>
              <a:buAutoNum type="arabicPeriod"/>
            </a:pPr>
            <a:r>
              <a:rPr lang="el-GR" altLang="el-GR" sz="2800" b="1" dirty="0" smtClean="0"/>
              <a:t>Κατάσταση πραγματικών </a:t>
            </a:r>
            <a:r>
              <a:rPr lang="el-GR" altLang="el-GR" sz="2800" b="1" dirty="0"/>
              <a:t>δ</a:t>
            </a:r>
            <a:r>
              <a:rPr lang="el-GR" altLang="el-GR" sz="2800" b="1" dirty="0" smtClean="0"/>
              <a:t>ιευθύνσεων </a:t>
            </a:r>
            <a:r>
              <a:rPr lang="el-GR" altLang="el-GR" sz="2800" dirty="0" smtClean="0"/>
              <a:t>(</a:t>
            </a:r>
            <a:r>
              <a:rPr lang="en-US" altLang="el-GR" sz="2800" b="1" dirty="0" smtClean="0"/>
              <a:t>Real</a:t>
            </a:r>
            <a:r>
              <a:rPr lang="el-GR" altLang="el-GR" sz="2800" b="1" dirty="0" smtClean="0"/>
              <a:t> </a:t>
            </a:r>
            <a:r>
              <a:rPr lang="en-US" altLang="el-GR" sz="2800" b="1" dirty="0"/>
              <a:t>a</a:t>
            </a:r>
            <a:r>
              <a:rPr lang="en-US" altLang="el-GR" sz="2800" b="1" dirty="0" smtClean="0"/>
              <a:t>ddress</a:t>
            </a:r>
            <a:r>
              <a:rPr lang="el-GR" altLang="el-GR" sz="2800" b="1" dirty="0" smtClean="0"/>
              <a:t> </a:t>
            </a:r>
            <a:r>
              <a:rPr lang="en-US" altLang="el-GR" sz="2800" b="1" dirty="0" smtClean="0"/>
              <a:t>mode</a:t>
            </a:r>
            <a:r>
              <a:rPr lang="el-GR" altLang="el-GR" sz="2800" dirty="0" smtClean="0"/>
              <a:t>).</a:t>
            </a:r>
          </a:p>
          <a:p>
            <a:pPr marL="1143000" lvl="1" indent="-365760">
              <a:spcBef>
                <a:spcPts val="0"/>
              </a:spcBef>
              <a:spcAft>
                <a:spcPts val="3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altLang="el-GR" sz="2400" dirty="0" smtClean="0"/>
              <a:t>Παρέχει περιβάλλον παρόμοιο με αυτό του 8086.</a:t>
            </a:r>
          </a:p>
          <a:p>
            <a:pPr marL="1143000" lvl="1" indent="-365760">
              <a:spcBef>
                <a:spcPts val="0"/>
              </a:spcBef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altLang="el-GR" sz="2400" dirty="0" smtClean="0"/>
              <a:t>κατάσταση στην οποία εισέρχεται ο επεξεργαστής κατά την εκκίνηση του συστήματος.</a:t>
            </a:r>
            <a:endParaRPr lang="en-US" altLang="el-GR" sz="2400" dirty="0" smtClean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27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766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 smtClean="0"/>
              <a:t>Καταστάσεις προγραμματισμού </a:t>
            </a:r>
            <a:br>
              <a:rPr lang="el-GR" altLang="el-GR" b="1" dirty="0" smtClean="0"/>
            </a:br>
            <a:r>
              <a:rPr lang="el-GR" altLang="el-GR" b="1" dirty="0" smtClean="0"/>
              <a:t>(2 από 2)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609600" indent="-6096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Tx/>
              <a:buAutoNum type="arabicPeriod" startAt="3"/>
            </a:pPr>
            <a:r>
              <a:rPr lang="el-GR" altLang="el-GR" sz="2800" b="1" dirty="0" smtClean="0"/>
              <a:t>Κατάσταση διαχείρισης </a:t>
            </a:r>
            <a:r>
              <a:rPr lang="el-GR" altLang="el-GR" sz="2800" b="1" dirty="0"/>
              <a:t>σ</a:t>
            </a:r>
            <a:r>
              <a:rPr lang="el-GR" altLang="el-GR" sz="2800" b="1" dirty="0" smtClean="0"/>
              <a:t>υστήματος </a:t>
            </a:r>
            <a:r>
              <a:rPr lang="el-GR" altLang="el-GR" sz="2800" dirty="0" smtClean="0"/>
              <a:t>(</a:t>
            </a:r>
            <a:r>
              <a:rPr lang="en-US" altLang="el-GR" sz="2800" b="1" dirty="0" smtClean="0"/>
              <a:t>System</a:t>
            </a:r>
            <a:r>
              <a:rPr lang="el-GR" altLang="el-GR" sz="2800" b="1" dirty="0" smtClean="0"/>
              <a:t> </a:t>
            </a:r>
            <a:r>
              <a:rPr lang="en-US" altLang="el-GR" sz="2800" b="1" dirty="0"/>
              <a:t>m</a:t>
            </a:r>
            <a:r>
              <a:rPr lang="en-US" altLang="el-GR" sz="2800" b="1" dirty="0" smtClean="0"/>
              <a:t>anagement</a:t>
            </a:r>
            <a:r>
              <a:rPr lang="el-GR" altLang="el-GR" sz="2800" b="1" dirty="0" smtClean="0"/>
              <a:t> </a:t>
            </a:r>
            <a:r>
              <a:rPr lang="en-US" altLang="el-GR" sz="2800" b="1" dirty="0"/>
              <a:t>m</a:t>
            </a:r>
            <a:r>
              <a:rPr lang="en-US" altLang="el-GR" sz="2800" b="1" dirty="0" smtClean="0"/>
              <a:t>ode</a:t>
            </a:r>
            <a:r>
              <a:rPr lang="el-GR" altLang="el-GR" sz="2800" dirty="0" smtClean="0"/>
              <a:t>).</a:t>
            </a:r>
            <a:endParaRPr lang="el-GR" altLang="el-GR" sz="2800" b="1" dirty="0" smtClean="0"/>
          </a:p>
          <a:p>
            <a:pPr marL="990600" lvl="1" indent="-533400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FontTx/>
              <a:buAutoNum type="arabicPeriod"/>
            </a:pPr>
            <a:r>
              <a:rPr lang="el-GR" altLang="el-GR" sz="2400" dirty="0" smtClean="0"/>
              <a:t>Η κατάσταση αυτή χρησιμοποιείται για την διαχείριση του συστήματος (πχ κατάσταση χαμηλής κατανάλωσης). </a:t>
            </a:r>
          </a:p>
          <a:p>
            <a:pPr marL="990600" lvl="1" indent="-533400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FontTx/>
              <a:buAutoNum type="arabicPeriod"/>
            </a:pPr>
            <a:r>
              <a:rPr lang="el-GR" altLang="el-GR" sz="2400" dirty="0" smtClean="0"/>
              <a:t>Ο επεξεργαστής εισέρχεται στην κατάσταση αυτή όταν ενεργοποιηθεί ένας σχετικός ακροδέκτης (</a:t>
            </a:r>
            <a:r>
              <a:rPr lang="en-US" altLang="el-GR" sz="2400" dirty="0" smtClean="0"/>
              <a:t>SMI</a:t>
            </a:r>
            <a:r>
              <a:rPr lang="el-GR" altLang="el-GR" sz="2400" dirty="0" smtClean="0"/>
              <a:t>#). </a:t>
            </a:r>
          </a:p>
          <a:p>
            <a:pPr marL="990600" lvl="1" indent="-533400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FontTx/>
              <a:buAutoNum type="arabicPeriod"/>
            </a:pPr>
            <a:r>
              <a:rPr lang="el-GR" altLang="el-GR" sz="2400" dirty="0" smtClean="0"/>
              <a:t>Ή όταν απαιτήσει μία τέτοια κατάσταση ο ελεγκτής διακοπών </a:t>
            </a:r>
            <a:r>
              <a:rPr lang="en-US" altLang="el-GR" sz="2400" dirty="0" smtClean="0"/>
              <a:t>APIC</a:t>
            </a:r>
            <a:r>
              <a:rPr lang="el-GR" altLang="el-GR" sz="2400" dirty="0" smtClean="0"/>
              <a:t>.</a:t>
            </a:r>
          </a:p>
          <a:p>
            <a:pPr marL="990600" lvl="1" indent="-533400">
              <a:spcBef>
                <a:spcPts val="0"/>
              </a:spcBef>
              <a:buClr>
                <a:srgbClr val="FF6600"/>
              </a:buClr>
              <a:buFontTx/>
              <a:buAutoNum type="arabicPeriod"/>
            </a:pPr>
            <a:r>
              <a:rPr lang="el-GR" altLang="el-GR" sz="2400" dirty="0" smtClean="0"/>
              <a:t>Στην κατάσταση αυτή ο επεξεργαστής χρησιμοποιεί ένα ξεχωριστό σύνολο διευθύνσεων.</a:t>
            </a:r>
            <a:endParaRPr lang="en-US" altLang="el-GR" sz="2400" dirty="0" smtClean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28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35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b="1" dirty="0"/>
          </a:p>
        </p:txBody>
      </p:sp>
      <p:pic>
        <p:nvPicPr>
          <p:cNvPr id="7" name="Θέση περιεχομένου 1" descr="Εικόνα των καταχωρητών.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64" y="1447800"/>
            <a:ext cx="7001264" cy="5105400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29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6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l-GR" b="1" dirty="0" smtClean="0"/>
              <a:t>Σκοποί ενότητας 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noFill/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l-GR" dirty="0" smtClean="0"/>
              <a:t>Εισαγωγή του αναγνώστη στον κόσμο μιας γλώσσας προγραμματισμού.</a:t>
            </a:r>
            <a:endParaRPr lang="el-GR" dirty="0"/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l-GR" dirty="0" smtClean="0"/>
              <a:t>Την αντίληψη εννοιών όπως τί είναι ένα πρόγραμμα, και τί αλγόριθμος</a:t>
            </a:r>
            <a:r>
              <a:rPr lang="el-GR" dirty="0"/>
              <a:t>.</a:t>
            </a:r>
            <a:endParaRPr lang="el-GR" dirty="0" smtClean="0"/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l-GR" dirty="0" smtClean="0"/>
              <a:t>Την ικανότητα να δημιουργεί και εκτελεί ένα απλό πρόγραμμα.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arenR"/>
            </a:pPr>
            <a:r>
              <a:rPr lang="el-GR" dirty="0" smtClean="0"/>
              <a:t>Την δημιουργία ερεθισμάτων για την ανάπτυξη πιο περίπλοκων προγραμμάτων. </a:t>
            </a:r>
          </a:p>
        </p:txBody>
      </p:sp>
      <p:sp>
        <p:nvSpPr>
          <p:cNvPr id="6" name="Θέση υποσέλιδου 1" descr=".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9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05CD8379-8D09-42C5-AE1F-DB6F792C5FCB}" type="slidenum">
              <a:rPr lang="el-GR" sz="1400" smtClean="0">
                <a:solidFill>
                  <a:schemeClr val="tx1"/>
                </a:solidFill>
              </a:rPr>
              <a:t>3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6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b="1" dirty="0"/>
          </a:p>
        </p:txBody>
      </p:sp>
      <p:pic>
        <p:nvPicPr>
          <p:cNvPr id="7" name="Θέση περιεχομένου 1" descr="Εικόνα με τις καταστάσεις προγραμματισμού.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459" y="1447800"/>
            <a:ext cx="6489141" cy="5105400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30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395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b="1" dirty="0"/>
          </a:p>
        </p:txBody>
      </p:sp>
      <p:pic>
        <p:nvPicPr>
          <p:cNvPr id="6" name="Θέση περιεχομένου 1" descr="Εικόνα με τα μεγέθη σε btis ορισμένων καταχωρητών.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29" y="1799390"/>
            <a:ext cx="8261571" cy="4296610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31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4643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 smtClean="0"/>
              <a:t>Χρήση </a:t>
            </a:r>
            <a:r>
              <a:rPr lang="el-GR" altLang="el-GR" b="1" dirty="0" err="1" smtClean="0"/>
              <a:t>καταχωρητών</a:t>
            </a:r>
            <a:r>
              <a:rPr lang="el-GR" altLang="el-GR" b="1" dirty="0" smtClean="0"/>
              <a:t/>
            </a:r>
            <a:br>
              <a:rPr lang="el-GR" altLang="el-GR" b="1" dirty="0" smtClean="0"/>
            </a:br>
            <a:r>
              <a:rPr lang="el-GR" altLang="el-GR" b="1" dirty="0" smtClean="0"/>
              <a:t>(1 από 2)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600" dirty="0" smtClean="0"/>
              <a:t>Παρότι και ο </a:t>
            </a:r>
            <a:r>
              <a:rPr lang="en-US" altLang="el-GR" sz="2600" dirty="0" smtClean="0"/>
              <a:t>ESP</a:t>
            </a:r>
            <a:r>
              <a:rPr lang="el-GR" altLang="el-GR" sz="2600" dirty="0" smtClean="0"/>
              <a:t> μπορεί να χρησιμοποιηθεί σαν γενικής χρήσης </a:t>
            </a:r>
            <a:r>
              <a:rPr lang="el-GR" altLang="el-GR" sz="2600" dirty="0" err="1" smtClean="0"/>
              <a:t>καταχωρητής</a:t>
            </a:r>
            <a:r>
              <a:rPr lang="el-GR" altLang="el-GR" sz="2600" dirty="0" smtClean="0"/>
              <a:t>, εντούτοις θα πρέπει να αποφεύγεται διότι κανονικά αποθηκεύει την τρέχουσα θέση της στοίβας (</a:t>
            </a:r>
            <a:r>
              <a:rPr lang="en-US" altLang="el-GR" sz="2600" dirty="0" smtClean="0"/>
              <a:t>stack</a:t>
            </a:r>
            <a:r>
              <a:rPr lang="el-GR" altLang="el-GR" sz="2600" dirty="0" smtClean="0"/>
              <a:t>). Το τμήμα (</a:t>
            </a:r>
            <a:r>
              <a:rPr lang="en-US" altLang="el-GR" sz="2600" dirty="0" smtClean="0"/>
              <a:t>segment</a:t>
            </a:r>
            <a:r>
              <a:rPr lang="el-GR" altLang="el-GR" sz="2600" dirty="0" smtClean="0"/>
              <a:t>) που περιέχει τη στοίβα, υποδεικνύεται από τον </a:t>
            </a:r>
            <a:r>
              <a:rPr lang="el-GR" altLang="el-GR" sz="2600" dirty="0" err="1" smtClean="0"/>
              <a:t>καταχωρητή</a:t>
            </a:r>
            <a:r>
              <a:rPr lang="el-GR" altLang="el-GR" sz="2600" dirty="0" smtClean="0"/>
              <a:t> </a:t>
            </a:r>
            <a:r>
              <a:rPr lang="en-US" altLang="el-GR" sz="2600" dirty="0" smtClean="0"/>
              <a:t>SS</a:t>
            </a:r>
            <a:r>
              <a:rPr lang="el-GR" altLang="el-GR" sz="2600" dirty="0" smtClean="0"/>
              <a:t>.</a:t>
            </a:r>
            <a:endParaRPr lang="en-US" altLang="el-GR" sz="2600" dirty="0" smtClean="0"/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600" dirty="0" smtClean="0"/>
              <a:t>Ο ΕΑΧ χρησιμοποιείται σαν συσσωρευτής (</a:t>
            </a:r>
            <a:r>
              <a:rPr lang="en-US" altLang="el-GR" sz="2600" dirty="0" smtClean="0"/>
              <a:t>accumulator</a:t>
            </a:r>
            <a:r>
              <a:rPr lang="el-GR" altLang="el-GR" sz="2600" dirty="0" smtClean="0"/>
              <a:t>).</a:t>
            </a:r>
            <a:endParaRPr lang="en-US" altLang="el-GR" sz="2600" dirty="0" smtClean="0"/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600" dirty="0" smtClean="0"/>
              <a:t>Ο </a:t>
            </a:r>
            <a:r>
              <a:rPr lang="en-US" altLang="el-GR" sz="2600" dirty="0" smtClean="0"/>
              <a:t>EBX</a:t>
            </a:r>
            <a:r>
              <a:rPr lang="el-GR" altLang="el-GR" sz="2600" dirty="0" smtClean="0"/>
              <a:t> είναι δείκτης στο τμήμα (</a:t>
            </a:r>
            <a:r>
              <a:rPr lang="en-US" altLang="el-GR" sz="2600" dirty="0" smtClean="0"/>
              <a:t>segment</a:t>
            </a:r>
            <a:r>
              <a:rPr lang="el-GR" altLang="el-GR" sz="2600" dirty="0" smtClean="0"/>
              <a:t>) που δείχνει ο </a:t>
            </a:r>
            <a:r>
              <a:rPr lang="en-US" altLang="el-GR" sz="2600" dirty="0" smtClean="0"/>
              <a:t>DS</a:t>
            </a:r>
            <a:r>
              <a:rPr lang="el-GR" altLang="el-GR" sz="2600" dirty="0" smtClean="0"/>
              <a:t>.</a:t>
            </a:r>
            <a:endParaRPr lang="en-US" altLang="el-GR" sz="2600" dirty="0" smtClean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32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223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 smtClean="0"/>
              <a:t>Χρήση </a:t>
            </a:r>
            <a:r>
              <a:rPr lang="el-GR" altLang="el-GR" b="1" dirty="0" err="1" smtClean="0"/>
              <a:t>καταχωρητών</a:t>
            </a:r>
            <a:r>
              <a:rPr lang="el-GR" altLang="el-GR" b="1" dirty="0" smtClean="0"/>
              <a:t/>
            </a:r>
            <a:br>
              <a:rPr lang="el-GR" altLang="el-GR" b="1" dirty="0" smtClean="0"/>
            </a:br>
            <a:r>
              <a:rPr lang="el-GR" altLang="el-GR" b="1" dirty="0" smtClean="0"/>
              <a:t>(2 από 2)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600" dirty="0" smtClean="0"/>
              <a:t>Ο </a:t>
            </a:r>
            <a:r>
              <a:rPr lang="en-US" altLang="el-GR" sz="2600" dirty="0" smtClean="0"/>
              <a:t>ECX</a:t>
            </a:r>
            <a:r>
              <a:rPr lang="el-GR" altLang="el-GR" sz="2600" dirty="0" smtClean="0"/>
              <a:t> είναι μετρητής για λειτουργίες που αφορούν βρόγχους και επεξεργασία συμβολοσειρών (</a:t>
            </a:r>
            <a:r>
              <a:rPr lang="en-US" altLang="el-GR" sz="2600" dirty="0" smtClean="0"/>
              <a:t>strings</a:t>
            </a:r>
            <a:r>
              <a:rPr lang="el-GR" altLang="el-GR" sz="2600" dirty="0" smtClean="0"/>
              <a:t>).</a:t>
            </a:r>
            <a:endParaRPr lang="en-US" altLang="el-GR" sz="2600" dirty="0" smtClean="0"/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600" dirty="0" smtClean="0"/>
              <a:t>Ο </a:t>
            </a:r>
            <a:r>
              <a:rPr lang="en-US" altLang="el-GR" sz="2600" dirty="0" smtClean="0"/>
              <a:t>EDX</a:t>
            </a:r>
            <a:r>
              <a:rPr lang="el-GR" altLang="el-GR" sz="2600" dirty="0" smtClean="0"/>
              <a:t> είναι δείκτης Ι/Ο.</a:t>
            </a:r>
            <a:endParaRPr lang="en-US" altLang="el-GR" sz="2600" dirty="0" smtClean="0"/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600" dirty="0" smtClean="0"/>
              <a:t>Ο </a:t>
            </a:r>
            <a:r>
              <a:rPr lang="en-US" altLang="el-GR" sz="2600" dirty="0" smtClean="0"/>
              <a:t>ESI</a:t>
            </a:r>
            <a:r>
              <a:rPr lang="el-GR" altLang="el-GR" sz="2600" dirty="0" smtClean="0"/>
              <a:t> είναι δείκτης στο </a:t>
            </a:r>
            <a:r>
              <a:rPr lang="en-US" altLang="el-GR" sz="2600" dirty="0" smtClean="0"/>
              <a:t>segment</a:t>
            </a:r>
            <a:r>
              <a:rPr lang="el-GR" altLang="el-GR" sz="2600" dirty="0" smtClean="0"/>
              <a:t> </a:t>
            </a:r>
            <a:r>
              <a:rPr lang="en-US" altLang="el-GR" sz="2600" dirty="0" smtClean="0"/>
              <a:t>DS</a:t>
            </a:r>
            <a:r>
              <a:rPr lang="el-GR" altLang="el-GR" sz="2600" dirty="0" smtClean="0"/>
              <a:t>. Χρησιμοποιείται σαν πηγή δεδομένων (</a:t>
            </a:r>
            <a:r>
              <a:rPr lang="en-US" altLang="el-GR" sz="2600" dirty="0" smtClean="0"/>
              <a:t>source</a:t>
            </a:r>
            <a:r>
              <a:rPr lang="el-GR" altLang="el-GR" sz="2600" dirty="0" smtClean="0"/>
              <a:t>).</a:t>
            </a:r>
            <a:endParaRPr lang="en-US" altLang="el-GR" sz="2600" dirty="0" smtClean="0"/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600" dirty="0" smtClean="0"/>
              <a:t>Ο </a:t>
            </a:r>
            <a:r>
              <a:rPr lang="en-US" altLang="el-GR" sz="2600" dirty="0" smtClean="0"/>
              <a:t>EDI</a:t>
            </a:r>
            <a:r>
              <a:rPr lang="el-GR" altLang="el-GR" sz="2600" dirty="0" smtClean="0"/>
              <a:t> είναι δείκτης στο τμήμα του </a:t>
            </a:r>
            <a:r>
              <a:rPr lang="en-US" altLang="el-GR" sz="2600" dirty="0" smtClean="0"/>
              <a:t>ES</a:t>
            </a:r>
            <a:r>
              <a:rPr lang="el-GR" altLang="el-GR" sz="2600" dirty="0" smtClean="0"/>
              <a:t>. Χρησιμοποιείται σαν προορισμός αποτελεσμάτων (</a:t>
            </a:r>
            <a:r>
              <a:rPr lang="en-US" altLang="el-GR" sz="2600" dirty="0" smtClean="0"/>
              <a:t>destination</a:t>
            </a:r>
            <a:r>
              <a:rPr lang="el-GR" altLang="el-GR" sz="2600" dirty="0" smtClean="0"/>
              <a:t>).</a:t>
            </a:r>
            <a:endParaRPr lang="en-US" altLang="el-GR" sz="2600" dirty="0" smtClean="0"/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600" dirty="0" smtClean="0">
                <a:cs typeface="Times New Roman" charset="0"/>
              </a:rPr>
              <a:t>Ο </a:t>
            </a:r>
            <a:r>
              <a:rPr lang="en-US" altLang="el-GR" sz="2600" dirty="0" smtClean="0">
                <a:cs typeface="Times New Roman" charset="0"/>
              </a:rPr>
              <a:t>EBP</a:t>
            </a:r>
            <a:r>
              <a:rPr lang="el-GR" altLang="el-GR" sz="2600" dirty="0" smtClean="0">
                <a:cs typeface="Times New Roman" charset="0"/>
              </a:rPr>
              <a:t> είναι δείκτης σε δεδομένα στη στοίβα</a:t>
            </a:r>
            <a:r>
              <a:rPr lang="el-GR" altLang="el-GR" sz="2600" dirty="0"/>
              <a:t>.</a:t>
            </a:r>
            <a:endParaRPr lang="en-US" altLang="el-GR" sz="2600" dirty="0" smtClean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33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929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b="1" dirty="0"/>
          </a:p>
        </p:txBody>
      </p:sp>
      <p:pic>
        <p:nvPicPr>
          <p:cNvPr id="6" name="Θέση περιεχομένου 1" descr="Εικόνα με τα μεγέθη των καταχωρητών γενικού σκοπού.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82" y="1502188"/>
            <a:ext cx="8214318" cy="4898612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34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3616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b="1" dirty="0"/>
          </a:p>
        </p:txBody>
      </p:sp>
      <p:pic>
        <p:nvPicPr>
          <p:cNvPr id="6" name="Θέση περιεχομένου 1" descr="Εικόνα καταχωρητών.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7801"/>
            <a:ext cx="7784362" cy="5105400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35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081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l-GR" altLang="el-GR" b="1" dirty="0" smtClean="0"/>
              <a:t>Χρήση </a:t>
            </a:r>
            <a:r>
              <a:rPr lang="en-US" altLang="el-GR" b="1" dirty="0" smtClean="0"/>
              <a:t>Segment Registers</a:t>
            </a:r>
            <a:endParaRPr lang="el-GR" b="1" dirty="0"/>
          </a:p>
        </p:txBody>
      </p:sp>
      <p:pic>
        <p:nvPicPr>
          <p:cNvPr id="9" name="Θέση περιεχομένου 1" descr="Εικόνα της χρήσης των segment registers.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47800"/>
            <a:ext cx="6740250" cy="5073446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36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09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b="1" dirty="0"/>
          </a:p>
        </p:txBody>
      </p:sp>
      <p:pic>
        <p:nvPicPr>
          <p:cNvPr id="6" name="Θέση περιεχομένου 1" descr="Εικόνα με τις σημαίες του καταχωρητή.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800"/>
            <a:ext cx="7620000" cy="5055070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37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8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l-GR" altLang="el-GR" b="1" dirty="0"/>
              <a:t>Μήκος </a:t>
            </a:r>
            <a:r>
              <a:rPr lang="el-GR" altLang="el-GR" b="1" dirty="0" smtClean="0"/>
              <a:t>ορισμάτων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dirty="0"/>
              <a:t>16 </a:t>
            </a:r>
            <a:r>
              <a:rPr lang="en-US" altLang="el-GR" dirty="0"/>
              <a:t>bit </a:t>
            </a:r>
            <a:r>
              <a:rPr lang="el-GR" altLang="el-GR" dirty="0"/>
              <a:t>σε </a:t>
            </a:r>
            <a:r>
              <a:rPr lang="en-US" altLang="el-GR" dirty="0"/>
              <a:t>Real </a:t>
            </a:r>
            <a:r>
              <a:rPr lang="en-US" altLang="el-GR" dirty="0" smtClean="0"/>
              <a:t>addressing </a:t>
            </a:r>
            <a:r>
              <a:rPr lang="el-GR" altLang="el-GR" dirty="0"/>
              <a:t>ή </a:t>
            </a:r>
            <a:r>
              <a:rPr lang="en-US" altLang="el-GR" dirty="0"/>
              <a:t>System m</a:t>
            </a:r>
            <a:r>
              <a:rPr lang="en-US" altLang="el-GR" dirty="0" smtClean="0"/>
              <a:t>anagement</a:t>
            </a:r>
            <a:r>
              <a:rPr lang="el-GR" altLang="el-GR" dirty="0" smtClean="0"/>
              <a:t>.</a:t>
            </a:r>
            <a:endParaRPr lang="en-US" altLang="el-GR" dirty="0"/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n-US" altLang="el-GR" dirty="0"/>
              <a:t>16 </a:t>
            </a:r>
            <a:r>
              <a:rPr lang="el-GR" altLang="el-GR" dirty="0"/>
              <a:t>ή 32 σε </a:t>
            </a:r>
            <a:r>
              <a:rPr lang="en-US" altLang="el-GR" dirty="0"/>
              <a:t>Protected </a:t>
            </a:r>
            <a:r>
              <a:rPr lang="en-US" altLang="el-GR" dirty="0" smtClean="0"/>
              <a:t>mode</a:t>
            </a:r>
            <a:r>
              <a:rPr lang="el-GR" altLang="el-GR" dirty="0" smtClean="0"/>
              <a:t>.</a:t>
            </a:r>
            <a:endParaRPr lang="en-US" altLang="el-GR" dirty="0"/>
          </a:p>
        </p:txBody>
      </p:sp>
      <p:graphicFrame>
        <p:nvGraphicFramePr>
          <p:cNvPr id="6" name="Πίνακας 1" descr="Πίνακας με τις τιμές μήκους των ορισμάτων.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727520902"/>
              </p:ext>
            </p:extLst>
          </p:nvPr>
        </p:nvGraphicFramePr>
        <p:xfrm>
          <a:off x="533400" y="3657600"/>
          <a:ext cx="8077203" cy="198120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127000" dist="88900" dir="5400000" algn="t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32004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</a:t>
                      </a:r>
                      <a:r>
                        <a:rPr lang="en-US" sz="2000" baseline="0" dirty="0" smtClean="0"/>
                        <a:t> Flag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0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0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0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1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1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1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1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Πρόθεμα ορίσματος (66</a:t>
                      </a:r>
                      <a:r>
                        <a:rPr lang="en-US" sz="2000" dirty="0" smtClean="0"/>
                        <a:t>h)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ΌΧΙ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ΌΧΙ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ΝΑΙ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ΝΑΙ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ΌΧΙ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ΌΧΙ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ΝΑΙ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ΝΑΙ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Πρόθεμα διεύθυνσης (67</a:t>
                      </a:r>
                      <a:r>
                        <a:rPr lang="en-US" sz="2000" dirty="0" smtClean="0"/>
                        <a:t>h)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ΌΧΙ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ΝΑΙ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ΌΧΙ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ΝΑΙ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ΌΧΙ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ΝΑΙ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ΌΧΙ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ΝΑΙ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Τελικό</a:t>
                      </a:r>
                      <a:r>
                        <a:rPr lang="el-GR" sz="2000" baseline="0" dirty="0" smtClean="0"/>
                        <a:t> μήκος ορίσματος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16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16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32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32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32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32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16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16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Τελικό μήκος διεύθυνσης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16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32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16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32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32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16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32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16</a:t>
                      </a:r>
                      <a:endParaRPr lang="el-G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38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91353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l-GR" altLang="el-GR" b="1" dirty="0"/>
              <a:t>Στοίβα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n-US" altLang="el-GR" dirty="0" smtClean="0"/>
              <a:t>SS </a:t>
            </a:r>
            <a:r>
              <a:rPr lang="el-GR" altLang="el-GR" dirty="0"/>
              <a:t>δείχνει </a:t>
            </a:r>
            <a:r>
              <a:rPr lang="en-US" altLang="el-GR" dirty="0"/>
              <a:t>Stack </a:t>
            </a:r>
            <a:r>
              <a:rPr lang="en-US" altLang="el-GR" dirty="0" smtClean="0"/>
              <a:t>Segment</a:t>
            </a:r>
            <a:r>
              <a:rPr lang="el-GR" altLang="el-GR" dirty="0" smtClean="0"/>
              <a:t>.</a:t>
            </a:r>
            <a:endParaRPr lang="en-US" altLang="el-GR" dirty="0"/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n-US" altLang="el-GR" dirty="0"/>
              <a:t>ESP </a:t>
            </a:r>
            <a:r>
              <a:rPr lang="el-GR" altLang="el-GR" dirty="0"/>
              <a:t>δείχνει στην τρέχουσα θέση μέσα στο </a:t>
            </a:r>
            <a:r>
              <a:rPr lang="en-US" altLang="el-GR" dirty="0" smtClean="0"/>
              <a:t>SS</a:t>
            </a:r>
            <a:r>
              <a:rPr lang="el-GR" altLang="el-GR" dirty="0" smtClean="0"/>
              <a:t>.</a:t>
            </a:r>
            <a:endParaRPr lang="en-US" altLang="el-GR" dirty="0"/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dirty="0"/>
              <a:t>Ο </a:t>
            </a:r>
            <a:r>
              <a:rPr lang="en-US" altLang="el-GR" dirty="0"/>
              <a:t>ESP </a:t>
            </a:r>
            <a:r>
              <a:rPr lang="el-GR" altLang="el-GR" dirty="0"/>
              <a:t>μειώνεται κατά την </a:t>
            </a:r>
            <a:r>
              <a:rPr lang="el-GR" altLang="el-GR" dirty="0" smtClean="0"/>
              <a:t>αποθήκευση.</a:t>
            </a:r>
            <a:endParaRPr lang="el-GR" altLang="el-GR" dirty="0"/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dirty="0"/>
              <a:t>Μήκος </a:t>
            </a:r>
            <a:r>
              <a:rPr lang="el-GR" altLang="el-GR" dirty="0" smtClean="0"/>
              <a:t>ορισμάτων </a:t>
            </a:r>
            <a:r>
              <a:rPr lang="el-GR" altLang="el-GR" dirty="0"/>
              <a:t>όπως </a:t>
            </a:r>
            <a:r>
              <a:rPr lang="el-GR" altLang="el-GR" dirty="0" smtClean="0"/>
              <a:t>προηγούμενα.</a:t>
            </a:r>
            <a:endParaRPr lang="el-GR" altLang="el-GR" dirty="0"/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dirty="0"/>
              <a:t>Η διεύθυνση επιστροφής μπορεί να χαθεί από ασύμμετρα </a:t>
            </a:r>
            <a:r>
              <a:rPr lang="en-US" altLang="el-GR" dirty="0" smtClean="0"/>
              <a:t>push/pops</a:t>
            </a:r>
            <a:r>
              <a:rPr lang="el-GR" altLang="el-GR" dirty="0" smtClean="0"/>
              <a:t>.</a:t>
            </a:r>
            <a:endParaRPr lang="en-US" altLang="el-GR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39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78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Τίτλος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l-GR" b="1" dirty="0" smtClean="0"/>
              <a:t>Περιεχόμενα ενότητας</a:t>
            </a:r>
          </a:p>
        </p:txBody>
      </p:sp>
      <p:sp>
        <p:nvSpPr>
          <p:cNvPr id="13" name="Θέση περιεχομένου 1">
            <a:hlinkClick r:id="rId11" action="ppaction://hlinksldjump" tooltip="Μετάβαση στη Διαφάνεια"/>
          </p:cNvPr>
          <p:cNvSpPr txBox="1"/>
          <p:nvPr>
            <p:custDataLst>
              <p:tags r:id="rId3"/>
            </p:custDataLst>
          </p:nvPr>
        </p:nvSpPr>
        <p:spPr>
          <a:xfrm>
            <a:off x="457200" y="17526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l-GR" sz="2800" i="1" dirty="0" smtClean="0">
                <a:solidFill>
                  <a:srgbClr val="0070C0"/>
                </a:solidFill>
              </a:rPr>
              <a:t>Τεχνικές διοχέτευσης</a:t>
            </a:r>
            <a:endParaRPr lang="el-GR" sz="1400" i="1" dirty="0">
              <a:solidFill>
                <a:srgbClr val="0070C0"/>
              </a:solidFill>
            </a:endParaRPr>
          </a:p>
        </p:txBody>
      </p:sp>
      <p:sp>
        <p:nvSpPr>
          <p:cNvPr id="11" name="Θέση περιεχομένου 2">
            <a:hlinkClick r:id="rId12" action="ppaction://hlinksldjump" tooltip="Μετάβαση στη Διαφάνεια"/>
          </p:cNvPr>
          <p:cNvSpPr txBox="1"/>
          <p:nvPr>
            <p:custDataLst>
              <p:tags r:id="rId4"/>
            </p:custDataLst>
          </p:nvPr>
        </p:nvSpPr>
        <p:spPr>
          <a:xfrm>
            <a:off x="457200" y="260098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 startAt="2"/>
            </a:pPr>
            <a:r>
              <a:rPr lang="el-GR" sz="2800" i="1" dirty="0" smtClean="0">
                <a:solidFill>
                  <a:srgbClr val="0070C0"/>
                </a:solidFill>
              </a:rPr>
              <a:t>Δομικές εξαρτήσεις</a:t>
            </a:r>
            <a:endParaRPr lang="el-GR" sz="2800" i="1" dirty="0">
              <a:solidFill>
                <a:srgbClr val="0070C0"/>
              </a:solidFill>
            </a:endParaRPr>
          </a:p>
        </p:txBody>
      </p:sp>
      <p:sp>
        <p:nvSpPr>
          <p:cNvPr id="16" name="Θέση περιεχομένου 3">
            <a:hlinkClick r:id="rId13" action="ppaction://hlinksldjump" tooltip="Μετάβαση στη Διαφάνεια"/>
          </p:cNvPr>
          <p:cNvSpPr txBox="1"/>
          <p:nvPr>
            <p:custDataLst>
              <p:tags r:id="rId5"/>
            </p:custDataLst>
          </p:nvPr>
        </p:nvSpPr>
        <p:spPr>
          <a:xfrm>
            <a:off x="457200" y="343918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 startAt="3"/>
            </a:pPr>
            <a:r>
              <a:rPr lang="el-GR" sz="2800" i="1" dirty="0" smtClean="0">
                <a:solidFill>
                  <a:srgbClr val="0070C0"/>
                </a:solidFill>
              </a:rPr>
              <a:t>Εξαρτήσεις δεδομένων</a:t>
            </a:r>
            <a:endParaRPr lang="el-GR" sz="2800" i="1" dirty="0">
              <a:solidFill>
                <a:srgbClr val="0070C0"/>
              </a:solidFill>
            </a:endParaRPr>
          </a:p>
        </p:txBody>
      </p:sp>
      <p:sp>
        <p:nvSpPr>
          <p:cNvPr id="17" name="Θέση περιεχομένου 4">
            <a:hlinkClick r:id="rId14" action="ppaction://hlinksldjump" tooltip="Μετάβαση στη Διαφάνεια"/>
          </p:cNvPr>
          <p:cNvSpPr txBox="1"/>
          <p:nvPr>
            <p:custDataLst>
              <p:tags r:id="rId6"/>
            </p:custDataLst>
          </p:nvPr>
        </p:nvSpPr>
        <p:spPr>
          <a:xfrm>
            <a:off x="457200" y="427738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 startAt="4"/>
            </a:pPr>
            <a:r>
              <a:rPr lang="el-GR" sz="2800" i="1" dirty="0" err="1" smtClean="0">
                <a:solidFill>
                  <a:srgbClr val="0070C0"/>
                </a:solidFill>
              </a:rPr>
              <a:t>Διαδικασιακές</a:t>
            </a:r>
            <a:r>
              <a:rPr lang="el-GR" sz="2800" i="1" dirty="0" smtClean="0">
                <a:solidFill>
                  <a:srgbClr val="0070C0"/>
                </a:solidFill>
              </a:rPr>
              <a:t> εξαρτήσεις</a:t>
            </a:r>
            <a:endParaRPr lang="el-GR" sz="2800" i="1" dirty="0">
              <a:solidFill>
                <a:srgbClr val="0070C0"/>
              </a:solidFill>
            </a:endParaRPr>
          </a:p>
        </p:txBody>
      </p:sp>
      <p:sp>
        <p:nvSpPr>
          <p:cNvPr id="15" name="Θέση περιεχομένου 5">
            <a:hlinkClick r:id="rId15" action="ppaction://hlinksldjump" tooltip="Μετάβαση στη Διαφάνεια"/>
          </p:cNvPr>
          <p:cNvSpPr txBox="1"/>
          <p:nvPr>
            <p:custDataLst>
              <p:tags r:id="rId7"/>
            </p:custDataLst>
          </p:nvPr>
        </p:nvSpPr>
        <p:spPr>
          <a:xfrm>
            <a:off x="457200" y="511558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 startAt="5"/>
            </a:pPr>
            <a:r>
              <a:rPr lang="el-GR" sz="2800" i="1" dirty="0" smtClean="0">
                <a:solidFill>
                  <a:srgbClr val="0070C0"/>
                </a:solidFill>
              </a:rPr>
              <a:t>Τεχνικές πρόβλεψης μονοπατιού</a:t>
            </a:r>
            <a:endParaRPr lang="en-US" sz="2800" i="1" dirty="0">
              <a:solidFill>
                <a:srgbClr val="0070C0"/>
              </a:solidFill>
            </a:endParaRPr>
          </a:p>
        </p:txBody>
      </p:sp>
      <p:sp>
        <p:nvSpPr>
          <p:cNvPr id="10" name="Θέση υποσέλιδου 1" descr=".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6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sz="14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688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b="1" dirty="0"/>
          </a:p>
        </p:txBody>
      </p:sp>
      <p:pic>
        <p:nvPicPr>
          <p:cNvPr id="6" name="Θέση περιεχομένου 1" descr="Εικόνα της λειτουργίας της στοίβας κατά την διάρκεια των κλήσεων.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38" y="1447800"/>
            <a:ext cx="7173762" cy="5105400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40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2860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l-GR" altLang="el-GR" b="1" dirty="0"/>
              <a:t>Πέρασμα ο</a:t>
            </a:r>
            <a:r>
              <a:rPr lang="el-GR" altLang="el-GR" b="1" dirty="0" smtClean="0"/>
              <a:t>ρισμάτων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dirty="0" smtClean="0"/>
              <a:t>Τα ορίσματα αποθηκεύονται σε γενικής χρήσης </a:t>
            </a:r>
            <a:r>
              <a:rPr lang="el-GR" altLang="el-GR" dirty="0" err="1" smtClean="0"/>
              <a:t>καταχωρητές</a:t>
            </a:r>
            <a:r>
              <a:rPr lang="el-GR" altLang="el-GR" dirty="0" smtClean="0"/>
              <a:t>. Η καλούμενη </a:t>
            </a:r>
            <a:r>
              <a:rPr lang="el-GR" altLang="el-GR" dirty="0" err="1" smtClean="0"/>
              <a:t>υπορουτίνα</a:t>
            </a:r>
            <a:r>
              <a:rPr lang="el-GR" altLang="el-GR" dirty="0" smtClean="0"/>
              <a:t> γνωρίζει ποιος </a:t>
            </a:r>
            <a:r>
              <a:rPr lang="el-GR" altLang="el-GR" dirty="0" err="1" smtClean="0"/>
              <a:t>καταχωρητής</a:t>
            </a:r>
            <a:r>
              <a:rPr lang="el-GR" altLang="el-GR" dirty="0" smtClean="0"/>
              <a:t> έχει το κατάλληλο όρισμα.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dirty="0" smtClean="0"/>
              <a:t>Τα </a:t>
            </a:r>
            <a:r>
              <a:rPr lang="el-GR" altLang="el-GR" dirty="0"/>
              <a:t>ορίσματα αποθηκεύονται στη </a:t>
            </a:r>
            <a:r>
              <a:rPr lang="el-GR" altLang="el-GR" dirty="0" smtClean="0"/>
              <a:t>στοίβα.</a:t>
            </a:r>
            <a:endParaRPr lang="en-US" altLang="el-GR" dirty="0"/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dirty="0" smtClean="0">
                <a:cs typeface="Times New Roman" charset="0"/>
              </a:rPr>
              <a:t>Χρησιμοποιείται μία λίστα ορισμάτων </a:t>
            </a:r>
            <a:r>
              <a:rPr lang="en-US" altLang="el-GR" dirty="0" smtClean="0">
                <a:cs typeface="Times New Roman" charset="0"/>
              </a:rPr>
              <a:t>(</a:t>
            </a:r>
            <a:r>
              <a:rPr lang="en-US" altLang="el-GR" dirty="0">
                <a:cs typeface="Times New Roman" charset="0"/>
              </a:rPr>
              <a:t>argument</a:t>
            </a:r>
            <a:r>
              <a:rPr lang="el-GR" altLang="el-GR" dirty="0">
                <a:cs typeface="Times New Roman" charset="0"/>
              </a:rPr>
              <a:t> </a:t>
            </a:r>
            <a:r>
              <a:rPr lang="en-US" altLang="el-GR" dirty="0">
                <a:cs typeface="Times New Roman" charset="0"/>
              </a:rPr>
              <a:t>list</a:t>
            </a:r>
            <a:r>
              <a:rPr lang="el-GR" altLang="el-GR" dirty="0" smtClean="0">
                <a:cs typeface="Times New Roman" charset="0"/>
              </a:rPr>
              <a:t>), η οποία είναι αποθηκευμένη στην μνήμη δεδομένων του προγράμματος</a:t>
            </a:r>
            <a:r>
              <a:rPr lang="el-GR" altLang="el-GR" dirty="0" smtClean="0"/>
              <a:t>.</a:t>
            </a:r>
            <a:endParaRPr lang="el-GR" altLang="el-GR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41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6072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b="1" dirty="0"/>
          </a:p>
        </p:txBody>
      </p:sp>
      <p:pic>
        <p:nvPicPr>
          <p:cNvPr id="6" name="Θέση περιεχομένου 1" descr="Εικόνα των επιπέδων προστασίας.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24" y="1447800"/>
            <a:ext cx="7441576" cy="5062002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42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1045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/>
              <a:t>Κλήση σε προστατευμένα τμήματα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400" dirty="0">
                <a:cs typeface="Times New Roman" charset="0"/>
              </a:rPr>
              <a:t>Ο επιλογέας τμήματος (</a:t>
            </a:r>
            <a:r>
              <a:rPr lang="en-US" altLang="el-GR" sz="2400" dirty="0">
                <a:cs typeface="Times New Roman" charset="0"/>
              </a:rPr>
              <a:t>segment</a:t>
            </a:r>
            <a:r>
              <a:rPr lang="el-GR" altLang="el-GR" sz="2400" dirty="0">
                <a:cs typeface="Times New Roman" charset="0"/>
              </a:rPr>
              <a:t> </a:t>
            </a:r>
            <a:r>
              <a:rPr lang="en-US" altLang="el-GR" sz="2400" dirty="0">
                <a:cs typeface="Times New Roman" charset="0"/>
              </a:rPr>
              <a:t>selector</a:t>
            </a:r>
            <a:r>
              <a:rPr lang="el-GR" altLang="el-GR" sz="2400" dirty="0">
                <a:cs typeface="Times New Roman" charset="0"/>
              </a:rPr>
              <a:t>) που χρησιμοποιεί η </a:t>
            </a:r>
            <a:r>
              <a:rPr lang="en-US" altLang="el-GR" sz="2400" dirty="0">
                <a:cs typeface="Times New Roman" charset="0"/>
              </a:rPr>
              <a:t>call</a:t>
            </a:r>
            <a:r>
              <a:rPr lang="el-GR" altLang="el-GR" sz="2400" dirty="0">
                <a:cs typeface="Times New Roman" charset="0"/>
              </a:rPr>
              <a:t> </a:t>
            </a:r>
            <a:r>
              <a:rPr lang="el-GR" altLang="el-GR" sz="2400" dirty="0" smtClean="0">
                <a:cs typeface="Times New Roman" charset="0"/>
              </a:rPr>
              <a:t>εντολή, </a:t>
            </a:r>
            <a:r>
              <a:rPr lang="el-GR" altLang="el-GR" sz="2400" dirty="0">
                <a:cs typeface="Times New Roman" charset="0"/>
              </a:rPr>
              <a:t>δείχνει έναν ειδικό </a:t>
            </a:r>
            <a:r>
              <a:rPr lang="el-GR" altLang="el-GR" sz="2400" dirty="0" err="1">
                <a:cs typeface="Times New Roman" charset="0"/>
              </a:rPr>
              <a:t>περιγραφέα</a:t>
            </a:r>
            <a:r>
              <a:rPr lang="el-GR" altLang="el-GR" sz="2400" dirty="0">
                <a:cs typeface="Times New Roman" charset="0"/>
              </a:rPr>
              <a:t> (</a:t>
            </a:r>
            <a:r>
              <a:rPr lang="en-US" altLang="el-GR" sz="2400" b="1" dirty="0">
                <a:cs typeface="Times New Roman" charset="0"/>
              </a:rPr>
              <a:t>call</a:t>
            </a:r>
            <a:r>
              <a:rPr lang="el-GR" altLang="el-GR" sz="2400" b="1" dirty="0">
                <a:cs typeface="Times New Roman" charset="0"/>
              </a:rPr>
              <a:t> </a:t>
            </a:r>
            <a:r>
              <a:rPr lang="en-US" altLang="el-GR" sz="2400" b="1" dirty="0">
                <a:cs typeface="Times New Roman" charset="0"/>
              </a:rPr>
              <a:t>gate</a:t>
            </a:r>
            <a:r>
              <a:rPr lang="el-GR" altLang="el-GR" sz="2400" b="1" dirty="0">
                <a:cs typeface="Times New Roman" charset="0"/>
              </a:rPr>
              <a:t> </a:t>
            </a:r>
            <a:r>
              <a:rPr lang="en-US" altLang="el-GR" sz="2400" b="1" dirty="0">
                <a:cs typeface="Times New Roman" charset="0"/>
              </a:rPr>
              <a:t>segment</a:t>
            </a:r>
            <a:r>
              <a:rPr lang="el-GR" altLang="el-GR" sz="2400" b="1" dirty="0">
                <a:cs typeface="Times New Roman" charset="0"/>
              </a:rPr>
              <a:t> </a:t>
            </a:r>
            <a:r>
              <a:rPr lang="en-US" altLang="el-GR" sz="2400" b="1" dirty="0">
                <a:cs typeface="Times New Roman" charset="0"/>
              </a:rPr>
              <a:t>descriptor</a:t>
            </a:r>
            <a:r>
              <a:rPr lang="el-GR" altLang="el-GR" sz="2400" dirty="0">
                <a:cs typeface="Times New Roman" charset="0"/>
              </a:rPr>
              <a:t>). Αυτός θα πρέπει να περιέχει τα δικαιώματα χρήσης και δείκτες στον κώδικα που καλείται (</a:t>
            </a:r>
            <a:r>
              <a:rPr lang="en-US" altLang="el-GR" sz="2400" dirty="0">
                <a:cs typeface="Times New Roman" charset="0"/>
              </a:rPr>
              <a:t>segment</a:t>
            </a:r>
            <a:r>
              <a:rPr lang="el-GR" altLang="el-GR" sz="2400" dirty="0">
                <a:cs typeface="Times New Roman" charset="0"/>
              </a:rPr>
              <a:t>, </a:t>
            </a:r>
            <a:r>
              <a:rPr lang="en-US" altLang="el-GR" sz="2400" dirty="0">
                <a:cs typeface="Times New Roman" charset="0"/>
              </a:rPr>
              <a:t>offset</a:t>
            </a:r>
            <a:r>
              <a:rPr lang="el-GR" altLang="el-GR" sz="2400" dirty="0" smtClean="0">
                <a:cs typeface="Times New Roman" charset="0"/>
              </a:rPr>
              <a:t>).</a:t>
            </a:r>
            <a:endParaRPr lang="el-GR" altLang="el-GR" sz="2400" dirty="0">
              <a:cs typeface="Times New Roman" charset="0"/>
            </a:endParaRPr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400" dirty="0" smtClean="0">
                <a:cs typeface="Times New Roman" charset="0"/>
              </a:rPr>
              <a:t>Κάθε επίπεδο προστασίας έχει τη δική της στοίβα. Όταν καλείται άλλο επίπεδο προστασίας, τότε ενημερώνονται οι </a:t>
            </a:r>
            <a:r>
              <a:rPr lang="en-US" altLang="el-GR" sz="2400" dirty="0" smtClean="0">
                <a:cs typeface="Times New Roman" charset="0"/>
              </a:rPr>
              <a:t>SS </a:t>
            </a:r>
            <a:r>
              <a:rPr lang="el-GR" altLang="el-GR" sz="2400" dirty="0" smtClean="0">
                <a:cs typeface="Times New Roman" charset="0"/>
              </a:rPr>
              <a:t>και</a:t>
            </a:r>
            <a:r>
              <a:rPr lang="en-US" altLang="el-GR" sz="2400" dirty="0" smtClean="0">
                <a:cs typeface="Times New Roman" charset="0"/>
              </a:rPr>
              <a:t> </a:t>
            </a:r>
            <a:r>
              <a:rPr lang="en-US" altLang="el-GR" sz="2400" dirty="0">
                <a:cs typeface="Times New Roman" charset="0"/>
              </a:rPr>
              <a:t>ESP </a:t>
            </a:r>
            <a:r>
              <a:rPr lang="el-GR" altLang="el-GR" sz="2400" dirty="0" err="1" smtClean="0">
                <a:cs typeface="Times New Roman" charset="0"/>
              </a:rPr>
              <a:t>καταχωρητές</a:t>
            </a:r>
            <a:r>
              <a:rPr lang="el-GR" altLang="el-GR" sz="2400" dirty="0" smtClean="0">
                <a:cs typeface="Times New Roman" charset="0"/>
              </a:rPr>
              <a:t>, ώστε να δείχνουν τη στοίβα του νέου επιπέδου. Τα επίπεδα 0, 1 και 2 που αφορούν το σύστημα, έχουν τη στοίβα τους σε ένα ειδικό τμήμα που ονομάζεται</a:t>
            </a:r>
            <a:r>
              <a:rPr lang="en-US" altLang="el-GR" sz="2400" dirty="0" smtClean="0">
                <a:cs typeface="Times New Roman" charset="0"/>
              </a:rPr>
              <a:t> </a:t>
            </a:r>
            <a:r>
              <a:rPr lang="en-US" altLang="el-GR" sz="2400" b="1" dirty="0">
                <a:cs typeface="Times New Roman" charset="0"/>
              </a:rPr>
              <a:t>Task </a:t>
            </a:r>
            <a:r>
              <a:rPr lang="en-US" altLang="el-GR" sz="2400" b="1" dirty="0" smtClean="0">
                <a:cs typeface="Times New Roman" charset="0"/>
              </a:rPr>
              <a:t>State</a:t>
            </a:r>
            <a:r>
              <a:rPr lang="el-GR" altLang="el-GR" sz="2400" dirty="0" smtClean="0">
                <a:cs typeface="Times New Roman" charset="0"/>
              </a:rPr>
              <a:t>.</a:t>
            </a:r>
            <a:endParaRPr lang="el-GR" sz="24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43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0479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/>
              <a:t>Στοίβα πριν/μετά κλήσης προστατευμένης ρουτίνας</a:t>
            </a:r>
            <a:endParaRPr lang="el-GR" b="1" dirty="0"/>
          </a:p>
        </p:txBody>
      </p:sp>
      <p:pic>
        <p:nvPicPr>
          <p:cNvPr id="6" name="Θέση περιεχομένου 1" descr="Εικόνα της στοίβας πριν και μετά την κλήση ρουτίνας.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72" y="1447800"/>
            <a:ext cx="7688028" cy="5085864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44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1519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l-GR" b="1" dirty="0" smtClean="0"/>
              <a:t>Πίνακας</a:t>
            </a:r>
            <a:endParaRPr lang="el-GR" b="1" dirty="0"/>
          </a:p>
        </p:txBody>
      </p:sp>
      <p:graphicFrame>
        <p:nvGraphicFramePr>
          <p:cNvPr id="7" name="Θέση περιεχομένου 1" descr="Πίνακας με την περιγραφή της στοίβας.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88184697"/>
              </p:ext>
            </p:extLst>
          </p:nvPr>
        </p:nvGraphicFramePr>
        <p:xfrm>
          <a:off x="533400" y="1219200"/>
          <a:ext cx="8077200" cy="4482984"/>
        </p:xfrm>
        <a:graphic>
          <a:graphicData uri="http://schemas.openxmlformats.org/drawingml/2006/table">
            <a:tbl>
              <a:tblPr firstRow="1" bandRow="1">
                <a:effectLst>
                  <a:outerShdw blurRad="127000" dist="88900" dir="5400000" algn="t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685800"/>
                <a:gridCol w="762000"/>
                <a:gridCol w="2667000"/>
                <a:gridCol w="3962400"/>
              </a:tblGrid>
              <a:tr h="158745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sz="1100" noProof="0" dirty="0" smtClean="0"/>
                        <a:t>Vector No</a:t>
                      </a:r>
                      <a:endParaRPr lang="en-US" sz="1100" b="1" noProof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sz="1100" noProof="0" dirty="0" smtClean="0"/>
                        <a:t>Mnemonic</a:t>
                      </a:r>
                      <a:endParaRPr lang="en-US" sz="1100" b="1" noProof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sz="1100" noProof="0" dirty="0" smtClean="0"/>
                        <a:t>Description</a:t>
                      </a:r>
                      <a:endParaRPr lang="en-US" sz="1100" b="1" noProof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sz="1100" noProof="0" dirty="0" smtClean="0"/>
                        <a:t>Source</a:t>
                      </a:r>
                      <a:endParaRPr lang="en-US" sz="1100" b="1" noProof="0" dirty="0"/>
                    </a:p>
                  </a:txBody>
                  <a:tcPr marL="45720" marR="45720" anchor="ctr"/>
                </a:tc>
              </a:tr>
              <a:tr h="158745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sz="1100" noProof="0" dirty="0" smtClean="0"/>
                        <a:t>0</a:t>
                      </a:r>
                      <a:endParaRPr lang="en-US" sz="1100" noProof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sz="1100" noProof="0" dirty="0" smtClean="0"/>
                        <a:t>#DE</a:t>
                      </a:r>
                      <a:endParaRPr lang="en-US" sz="1100" noProof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100" noProof="0" dirty="0" smtClean="0"/>
                        <a:t>Divide</a:t>
                      </a:r>
                      <a:r>
                        <a:rPr lang="en-US" sz="1100" baseline="0" noProof="0" dirty="0" smtClean="0"/>
                        <a:t> Error</a:t>
                      </a:r>
                      <a:endParaRPr lang="en-US" sz="1100" noProof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100" noProof="0" dirty="0" smtClean="0"/>
                        <a:t>DIV and IDIV instructions</a:t>
                      </a:r>
                      <a:endParaRPr lang="en-US" sz="1100" noProof="0" dirty="0"/>
                    </a:p>
                  </a:txBody>
                  <a:tcPr marL="45720" marR="45720" anchor="ctr"/>
                </a:tc>
              </a:tr>
              <a:tr h="158745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sz="1100" noProof="0" dirty="0" smtClean="0"/>
                        <a:t>1</a:t>
                      </a:r>
                      <a:endParaRPr lang="en-US" sz="1100" noProof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sz="1100" noProof="0" dirty="0" smtClean="0"/>
                        <a:t>#DB</a:t>
                      </a:r>
                      <a:endParaRPr lang="en-US" sz="1100" noProof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100" noProof="0" dirty="0" smtClean="0"/>
                        <a:t>Debug</a:t>
                      </a:r>
                      <a:endParaRPr lang="en-US" sz="1100" noProof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100" noProof="0" dirty="0" smtClean="0"/>
                        <a:t>Any code or data reference</a:t>
                      </a:r>
                      <a:endParaRPr lang="en-US" sz="1100" noProof="0" dirty="0"/>
                    </a:p>
                  </a:txBody>
                  <a:tcPr marL="45720" marR="45720" anchor="ctr"/>
                </a:tc>
              </a:tr>
              <a:tr h="158745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sz="1100" noProof="0" dirty="0" smtClean="0"/>
                        <a:t>2</a:t>
                      </a:r>
                      <a:endParaRPr lang="en-US" sz="1100" noProof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endParaRPr lang="en-US" sz="1100" noProof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100" noProof="0" dirty="0" smtClean="0"/>
                        <a:t>NMI Interrupt</a:t>
                      </a:r>
                      <a:endParaRPr lang="en-US" sz="1100" noProof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100" noProof="0" dirty="0" smtClean="0"/>
                        <a:t>Non </a:t>
                      </a:r>
                      <a:r>
                        <a:rPr lang="en-US" sz="1100" noProof="0" dirty="0" err="1" smtClean="0"/>
                        <a:t>maskable</a:t>
                      </a:r>
                      <a:r>
                        <a:rPr lang="en-US" sz="1100" noProof="0" dirty="0" smtClean="0"/>
                        <a:t> external interrupt</a:t>
                      </a:r>
                      <a:endParaRPr lang="en-US" sz="1100" noProof="0" dirty="0"/>
                    </a:p>
                  </a:txBody>
                  <a:tcPr marL="45720" marR="45720" anchor="ctr"/>
                </a:tc>
              </a:tr>
              <a:tr h="158745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sz="1100" noProof="0" dirty="0" smtClean="0"/>
                        <a:t>3</a:t>
                      </a:r>
                      <a:endParaRPr lang="en-US" sz="1100" noProof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 smtClean="0"/>
                        <a:t>#BP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100" noProof="0" dirty="0" smtClean="0"/>
                        <a:t>Break Point</a:t>
                      </a:r>
                      <a:endParaRPr lang="en-US" sz="1100" noProof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100" noProof="0" dirty="0" smtClean="0"/>
                        <a:t>INT 3 instruction</a:t>
                      </a:r>
                      <a:endParaRPr lang="en-US" sz="1100" noProof="0" dirty="0"/>
                    </a:p>
                  </a:txBody>
                  <a:tcPr marL="45720" marR="45720" anchor="ctr"/>
                </a:tc>
              </a:tr>
              <a:tr h="158745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sz="1100" noProof="0" dirty="0" smtClean="0"/>
                        <a:t>4</a:t>
                      </a:r>
                      <a:endParaRPr lang="en-US" sz="1100" noProof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 smtClean="0"/>
                        <a:t>#OF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100" noProof="0" dirty="0" smtClean="0"/>
                        <a:t>Overflow</a:t>
                      </a:r>
                      <a:endParaRPr lang="en-US" sz="1100" noProof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100" noProof="0" dirty="0" smtClean="0"/>
                        <a:t>INT 0 instruction</a:t>
                      </a:r>
                      <a:endParaRPr lang="en-US" sz="1100" noProof="0" dirty="0"/>
                    </a:p>
                  </a:txBody>
                  <a:tcPr marL="45720" marR="45720" anchor="ctr"/>
                </a:tc>
              </a:tr>
              <a:tr h="158745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sz="1100" noProof="0" dirty="0" smtClean="0"/>
                        <a:t>5</a:t>
                      </a:r>
                      <a:endParaRPr lang="en-US" sz="1100" noProof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 smtClean="0"/>
                        <a:t>#BR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100" noProof="0" dirty="0" smtClean="0"/>
                        <a:t>BOUND Range Exceeded</a:t>
                      </a:r>
                      <a:endParaRPr lang="en-US" sz="1100" noProof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100" noProof="0" dirty="0" smtClean="0"/>
                        <a:t>BOUND instruction</a:t>
                      </a:r>
                      <a:endParaRPr lang="en-US" sz="1100" noProof="0" dirty="0"/>
                    </a:p>
                  </a:txBody>
                  <a:tcPr marL="45720" marR="45720" anchor="ctr"/>
                </a:tc>
              </a:tr>
              <a:tr h="158745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sz="1100" noProof="0" dirty="0" smtClean="0"/>
                        <a:t>6</a:t>
                      </a:r>
                      <a:endParaRPr lang="en-US" sz="1100" noProof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 smtClean="0"/>
                        <a:t>#UD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100" noProof="0" dirty="0" smtClean="0"/>
                        <a:t>Invalid Opcode (Undefined Opcode)</a:t>
                      </a:r>
                      <a:endParaRPr lang="en-US" sz="1100" noProof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100" noProof="0" dirty="0" smtClean="0"/>
                        <a:t>UD2 instruction or reserved opcode</a:t>
                      </a:r>
                      <a:r>
                        <a:rPr lang="en-US" sz="1100" baseline="0" noProof="0" dirty="0" smtClean="0"/>
                        <a:t> </a:t>
                      </a:r>
                      <a:r>
                        <a:rPr lang="en-US" sz="1100" baseline="30000" noProof="0" dirty="0" smtClean="0"/>
                        <a:t>1</a:t>
                      </a:r>
                      <a:endParaRPr lang="en-US" sz="1100" baseline="30000" noProof="0" dirty="0"/>
                    </a:p>
                  </a:txBody>
                  <a:tcPr marL="45720" marR="45720" anchor="ctr"/>
                </a:tc>
              </a:tr>
              <a:tr h="158745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sz="1100" noProof="0" dirty="0" smtClean="0"/>
                        <a:t>7</a:t>
                      </a:r>
                      <a:endParaRPr lang="en-US" sz="1100" noProof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 smtClean="0"/>
                        <a:t>#NM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100" noProof="0" dirty="0" smtClean="0"/>
                        <a:t>Device Not Available (No Math Coprocessor)</a:t>
                      </a:r>
                      <a:endParaRPr lang="en-US" sz="1100" noProof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100" noProof="0" dirty="0" smtClean="0"/>
                        <a:t>Floating-point</a:t>
                      </a:r>
                      <a:r>
                        <a:rPr lang="en-US" sz="1100" baseline="0" noProof="0" dirty="0" smtClean="0"/>
                        <a:t> or WAIT/FWAIT instruction</a:t>
                      </a:r>
                      <a:endParaRPr lang="en-US" sz="1100" noProof="0" dirty="0"/>
                    </a:p>
                  </a:txBody>
                  <a:tcPr marL="45720" marR="45720" anchor="ctr"/>
                </a:tc>
              </a:tr>
              <a:tr h="158745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sz="1100" noProof="0" dirty="0" smtClean="0"/>
                        <a:t>8</a:t>
                      </a:r>
                      <a:endParaRPr lang="en-US" sz="1100" noProof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 smtClean="0"/>
                        <a:t>#DF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100" noProof="0" dirty="0" smtClean="0"/>
                        <a:t>Double Fault</a:t>
                      </a:r>
                      <a:endParaRPr lang="en-US" sz="1100" noProof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 smtClean="0"/>
                        <a:t>Any </a:t>
                      </a:r>
                      <a:r>
                        <a:rPr lang="en-US" sz="1100" baseline="0" noProof="0" dirty="0" smtClean="0"/>
                        <a:t>instruction that can generate an exception, an NMI, or an INTR</a:t>
                      </a:r>
                      <a:endParaRPr lang="en-US" sz="1100" noProof="0" dirty="0" smtClean="0"/>
                    </a:p>
                  </a:txBody>
                  <a:tcPr marL="45720" marR="45720" anchor="ctr"/>
                </a:tc>
              </a:tr>
              <a:tr h="158745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sz="1100" noProof="0" dirty="0" smtClean="0"/>
                        <a:t>9</a:t>
                      </a:r>
                      <a:endParaRPr lang="en-US" sz="1100" noProof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endParaRPr lang="en-US" sz="1100" noProof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100" noProof="0" dirty="0" smtClean="0"/>
                        <a:t>Coprocessor Segment Overrun (reserved)</a:t>
                      </a:r>
                      <a:endParaRPr lang="en-US" sz="1100" noProof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 smtClean="0"/>
                        <a:t>Floating-point </a:t>
                      </a:r>
                      <a:r>
                        <a:rPr lang="en-US" sz="1100" baseline="0" noProof="0" dirty="0" smtClean="0"/>
                        <a:t>instruction </a:t>
                      </a:r>
                      <a:r>
                        <a:rPr lang="en-US" sz="1100" baseline="30000" noProof="0" dirty="0" smtClean="0"/>
                        <a:t>2</a:t>
                      </a:r>
                    </a:p>
                  </a:txBody>
                  <a:tcPr marL="45720" marR="45720" anchor="ctr"/>
                </a:tc>
              </a:tr>
              <a:tr h="158745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sz="1100" noProof="0" dirty="0" smtClean="0"/>
                        <a:t>10</a:t>
                      </a:r>
                      <a:endParaRPr lang="en-US" sz="1100" noProof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 smtClean="0"/>
                        <a:t>#TS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100" noProof="0" dirty="0" smtClean="0"/>
                        <a:t>Invalid TSS</a:t>
                      </a:r>
                      <a:endParaRPr lang="en-US" sz="1100" noProof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100" noProof="0" dirty="0" smtClean="0"/>
                        <a:t>Task switch or TSS access</a:t>
                      </a:r>
                      <a:endParaRPr lang="en-US" sz="1100" noProof="0" dirty="0"/>
                    </a:p>
                  </a:txBody>
                  <a:tcPr marL="45720" marR="45720" anchor="ctr"/>
                </a:tc>
              </a:tr>
              <a:tr h="158745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sz="1100" noProof="0" dirty="0" smtClean="0"/>
                        <a:t>11</a:t>
                      </a:r>
                      <a:endParaRPr lang="en-US" sz="1100" noProof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 smtClean="0"/>
                        <a:t>#NP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100" noProof="0" dirty="0" smtClean="0"/>
                        <a:t>Segment Not Present</a:t>
                      </a:r>
                      <a:endParaRPr lang="en-US" sz="1100" noProof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100" noProof="0" dirty="0" smtClean="0"/>
                        <a:t>Loading segment register</a:t>
                      </a:r>
                      <a:r>
                        <a:rPr lang="en-US" sz="1100" baseline="0" noProof="0" dirty="0" smtClean="0"/>
                        <a:t> or accessing system segments</a:t>
                      </a:r>
                      <a:endParaRPr lang="en-US" sz="1100" noProof="0" dirty="0"/>
                    </a:p>
                  </a:txBody>
                  <a:tcPr marL="45720" marR="45720" anchor="ctr"/>
                </a:tc>
              </a:tr>
              <a:tr h="158745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sz="1100" noProof="0" dirty="0" smtClean="0"/>
                        <a:t>12</a:t>
                      </a:r>
                      <a:endParaRPr lang="en-US" sz="1100" noProof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 smtClean="0"/>
                        <a:t>#SS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100" noProof="0" dirty="0" smtClean="0"/>
                        <a:t>Stack Segment Fault</a:t>
                      </a:r>
                      <a:endParaRPr lang="en-US" sz="1100" noProof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100" noProof="0" dirty="0" smtClean="0"/>
                        <a:t>Stack</a:t>
                      </a:r>
                      <a:r>
                        <a:rPr lang="en-US" sz="1100" baseline="0" noProof="0" dirty="0" smtClean="0"/>
                        <a:t> operations and SS register loads</a:t>
                      </a:r>
                      <a:endParaRPr lang="en-US" sz="1100" noProof="0" dirty="0"/>
                    </a:p>
                  </a:txBody>
                  <a:tcPr marL="45720" marR="45720" anchor="ctr"/>
                </a:tc>
              </a:tr>
              <a:tr h="158745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sz="1100" noProof="0" dirty="0" smtClean="0"/>
                        <a:t>13</a:t>
                      </a:r>
                      <a:endParaRPr lang="en-US" sz="1100" noProof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 smtClean="0"/>
                        <a:t>#GP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100" noProof="0" dirty="0" smtClean="0"/>
                        <a:t>General Protection</a:t>
                      </a:r>
                      <a:endParaRPr lang="en-US" sz="1100" noProof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100" noProof="0" dirty="0" smtClean="0"/>
                        <a:t>Any memory reference and other protection checks</a:t>
                      </a:r>
                      <a:endParaRPr lang="en-US" sz="1100" noProof="0" dirty="0"/>
                    </a:p>
                  </a:txBody>
                  <a:tcPr marL="45720" marR="45720" anchor="ctr"/>
                </a:tc>
              </a:tr>
              <a:tr h="158745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sz="1100" noProof="0" dirty="0" smtClean="0"/>
                        <a:t>14</a:t>
                      </a:r>
                      <a:endParaRPr lang="en-US" sz="1100" noProof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 smtClean="0"/>
                        <a:t>#PF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100" noProof="0" dirty="0" smtClean="0"/>
                        <a:t>Page</a:t>
                      </a:r>
                      <a:r>
                        <a:rPr lang="en-US" sz="1100" baseline="0" noProof="0" dirty="0" smtClean="0"/>
                        <a:t> Fault</a:t>
                      </a:r>
                      <a:endParaRPr lang="en-US" sz="1100" noProof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100" noProof="0" dirty="0" smtClean="0"/>
                        <a:t>Any</a:t>
                      </a:r>
                      <a:r>
                        <a:rPr lang="en-US" sz="1100" baseline="0" noProof="0" dirty="0" smtClean="0"/>
                        <a:t> memory reference</a:t>
                      </a:r>
                      <a:endParaRPr lang="en-US" sz="1100" noProof="0" dirty="0"/>
                    </a:p>
                  </a:txBody>
                  <a:tcPr marL="45720" marR="45720" anchor="ctr"/>
                </a:tc>
              </a:tr>
              <a:tr h="158745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sz="1100" noProof="0" dirty="0" smtClean="0"/>
                        <a:t>15</a:t>
                      </a:r>
                      <a:endParaRPr lang="en-US" sz="1100" noProof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endParaRPr lang="en-US" sz="1100" noProof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noProof="0" dirty="0" smtClean="0"/>
                        <a:t>(Intel reserved. Do not use)</a:t>
                      </a:r>
                      <a:endParaRPr lang="en-US" sz="1100" noProof="0" dirty="0" smtClean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noProof="0" dirty="0" smtClean="0"/>
                    </a:p>
                  </a:txBody>
                  <a:tcPr marL="45720" marR="45720" anchor="ctr"/>
                </a:tc>
              </a:tr>
              <a:tr h="158745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sz="1100" noProof="0" dirty="0" smtClean="0"/>
                        <a:t>16</a:t>
                      </a:r>
                      <a:endParaRPr lang="en-US" sz="1100" noProof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 smtClean="0"/>
                        <a:t>#MF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100" noProof="0" dirty="0" smtClean="0"/>
                        <a:t>Floating-Point</a:t>
                      </a:r>
                      <a:r>
                        <a:rPr lang="en-US" sz="1100" baseline="0" noProof="0" dirty="0" smtClean="0"/>
                        <a:t> Error (Math Fault)</a:t>
                      </a:r>
                      <a:endParaRPr lang="en-US" sz="1100" noProof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 smtClean="0"/>
                        <a:t>Floating-point or WAIT/FWAIT</a:t>
                      </a:r>
                      <a:r>
                        <a:rPr lang="en-US" sz="1100" baseline="0" noProof="0" dirty="0" smtClean="0"/>
                        <a:t> instruction</a:t>
                      </a:r>
                      <a:endParaRPr lang="en-US" sz="1100" noProof="0" dirty="0" smtClean="0"/>
                    </a:p>
                  </a:txBody>
                  <a:tcPr marL="45720" marR="45720" anchor="ctr"/>
                </a:tc>
              </a:tr>
              <a:tr h="158745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sz="1100" noProof="0" dirty="0" smtClean="0"/>
                        <a:t>17</a:t>
                      </a:r>
                      <a:endParaRPr lang="en-US" sz="1100" noProof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 smtClean="0"/>
                        <a:t>#AC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100" noProof="0" dirty="0" smtClean="0"/>
                        <a:t>Alignment Check</a:t>
                      </a:r>
                      <a:endParaRPr lang="en-US" sz="1100" noProof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100" noProof="0" dirty="0" smtClean="0"/>
                        <a:t>Any data</a:t>
                      </a:r>
                      <a:r>
                        <a:rPr lang="en-US" sz="1100" baseline="0" noProof="0" dirty="0" smtClean="0"/>
                        <a:t> reference in memory </a:t>
                      </a:r>
                      <a:r>
                        <a:rPr lang="en-US" sz="1100" baseline="30000" noProof="0" dirty="0" smtClean="0"/>
                        <a:t>3</a:t>
                      </a:r>
                      <a:endParaRPr lang="en-US" sz="1100" baseline="30000" noProof="0" dirty="0"/>
                    </a:p>
                  </a:txBody>
                  <a:tcPr marL="45720" marR="45720" anchor="ctr"/>
                </a:tc>
              </a:tr>
              <a:tr h="158745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sz="1100" noProof="0" dirty="0" smtClean="0"/>
                        <a:t>18</a:t>
                      </a:r>
                      <a:endParaRPr lang="en-US" sz="1100" noProof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 smtClean="0"/>
                        <a:t>#MC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noProof="0" dirty="0" smtClean="0"/>
                        <a:t>Machine Check</a:t>
                      </a:r>
                      <a:endParaRPr lang="en-US" sz="1100" noProof="0" dirty="0" smtClean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100" noProof="0" dirty="0" smtClean="0"/>
                        <a:t>Error codes (if any) and source are</a:t>
                      </a:r>
                      <a:r>
                        <a:rPr lang="en-US" sz="1100" baseline="0" noProof="0" dirty="0" smtClean="0"/>
                        <a:t> model dependent </a:t>
                      </a:r>
                      <a:r>
                        <a:rPr lang="en-US" sz="1100" baseline="30000" noProof="0" dirty="0" smtClean="0"/>
                        <a:t>4</a:t>
                      </a:r>
                      <a:endParaRPr lang="en-US" sz="1100" baseline="30000" noProof="0" dirty="0"/>
                    </a:p>
                  </a:txBody>
                  <a:tcPr marL="45720" marR="45720" anchor="ctr"/>
                </a:tc>
              </a:tr>
              <a:tr h="158745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sz="1100" noProof="0" dirty="0" smtClean="0"/>
                        <a:t>19-31</a:t>
                      </a:r>
                      <a:endParaRPr lang="en-US" sz="1100" noProof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endParaRPr lang="en-US" sz="1100" noProof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noProof="0" dirty="0" smtClean="0"/>
                        <a:t>(Intel reserved. Do not use)</a:t>
                      </a:r>
                      <a:endParaRPr lang="en-US" sz="1100" noProof="0" dirty="0" smtClean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endParaRPr lang="en-US" sz="1100" noProof="0" dirty="0"/>
                    </a:p>
                  </a:txBody>
                  <a:tcPr marL="45720" marR="45720" anchor="ctr"/>
                </a:tc>
              </a:tr>
              <a:tr h="158745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sz="1100" noProof="0" dirty="0" smtClean="0"/>
                        <a:t>32-255</a:t>
                      </a:r>
                      <a:endParaRPr lang="en-US" sz="1100" noProof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endParaRPr lang="en-US" sz="1100" noProof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100" noProof="0" dirty="0" err="1" smtClean="0"/>
                        <a:t>Maskable</a:t>
                      </a:r>
                      <a:r>
                        <a:rPr lang="en-US" sz="1100" baseline="0" noProof="0" dirty="0" smtClean="0"/>
                        <a:t> Interrupts</a:t>
                      </a:r>
                      <a:endParaRPr lang="en-US" sz="1100" noProof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 smtClean="0"/>
                        <a:t>External</a:t>
                      </a:r>
                      <a:r>
                        <a:rPr lang="en-US" sz="1100" baseline="0" noProof="0" dirty="0" smtClean="0"/>
                        <a:t> interrupt from INTR pin or INT n instruction</a:t>
                      </a:r>
                      <a:endParaRPr lang="en-US" sz="1100" noProof="0" dirty="0" smtClean="0"/>
                    </a:p>
                  </a:txBody>
                  <a:tcPr marL="45720" marR="45720" anchor="ctr"/>
                </a:tc>
              </a:tr>
            </a:tbl>
          </a:graphicData>
        </a:graphic>
      </p:graphicFrame>
      <p:sp>
        <p:nvSpPr>
          <p:cNvPr id="8" name="Θέση περιεχομένου 2"/>
          <p:cNvSpPr txBox="1"/>
          <p:nvPr>
            <p:custDataLst>
              <p:tags r:id="rId4"/>
            </p:custDataLst>
          </p:nvPr>
        </p:nvSpPr>
        <p:spPr>
          <a:xfrm>
            <a:off x="529087" y="5715000"/>
            <a:ext cx="8077200" cy="584775"/>
          </a:xfrm>
          <a:prstGeom prst="rect">
            <a:avLst/>
          </a:prstGeom>
          <a:solidFill>
            <a:schemeClr val="bg1"/>
          </a:solidFill>
          <a:effectLst>
            <a:outerShdw blurRad="127000" dist="889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80000"/>
              </a:lnSpc>
              <a:buAutoNum type="arabicPeriod"/>
            </a:pP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UD2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000" b="1" dirty="0" smtClean="0"/>
              <a:t>instruction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was introduced  in the </a:t>
            </a:r>
            <a:r>
              <a:rPr lang="en-US" sz="1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Pentium©Pro</a:t>
            </a: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processor.</a:t>
            </a:r>
          </a:p>
          <a:p>
            <a:pPr marL="228600" indent="-228600">
              <a:lnSpc>
                <a:spcPct val="80000"/>
              </a:lnSpc>
              <a:buAutoNum type="arabicPeriod"/>
            </a:pP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Intel Architecture processors after the Intel 386 ™ processor do not generate this exception.</a:t>
            </a:r>
          </a:p>
          <a:p>
            <a:pPr marL="228600" indent="-228600">
              <a:lnSpc>
                <a:spcPct val="80000"/>
              </a:lnSpc>
              <a:buAutoNum type="arabicPeriod"/>
            </a:pP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exception was introduced in the Intel 486 ™ processor.</a:t>
            </a:r>
          </a:p>
          <a:p>
            <a:pPr marL="228600" indent="-228600">
              <a:lnSpc>
                <a:spcPct val="80000"/>
              </a:lnSpc>
              <a:buAutoNum type="arabicPeriod"/>
            </a:pP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exception was introduced in the Pentium processor and enhanced in the Pentium Pro processor. </a:t>
            </a:r>
            <a:endParaRPr lang="en-US" sz="10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45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64379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/>
              <a:t>Εμβέλεια </a:t>
            </a:r>
            <a:r>
              <a:rPr lang="el-GR" altLang="el-GR" b="1" dirty="0" smtClean="0"/>
              <a:t>μεταβλητών </a:t>
            </a:r>
            <a:r>
              <a:rPr lang="el-GR" altLang="el-GR" b="1" dirty="0"/>
              <a:t>σε </a:t>
            </a:r>
            <a:r>
              <a:rPr lang="el-GR" altLang="el-GR" b="1" dirty="0" smtClean="0"/>
              <a:t>εμφωλευμένες κλήσεις</a:t>
            </a:r>
            <a:endParaRPr lang="el-GR" b="1" dirty="0"/>
          </a:p>
        </p:txBody>
      </p:sp>
      <p:pic>
        <p:nvPicPr>
          <p:cNvPr id="7" name="Θέση περιεχομένου 1" descr="Εικόνα που δείχνει την εμβέλεια των μεταβλητών.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65" y="1447800"/>
            <a:ext cx="7753035" cy="5033221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46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43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l-GR" altLang="el-GR" b="1" dirty="0"/>
              <a:t>Μετά την κλήση της </a:t>
            </a:r>
            <a:r>
              <a:rPr lang="en-US" altLang="el-GR" b="1" dirty="0"/>
              <a:t>C</a:t>
            </a:r>
            <a:endParaRPr lang="el-GR" b="1" dirty="0"/>
          </a:p>
        </p:txBody>
      </p:sp>
      <p:pic>
        <p:nvPicPr>
          <p:cNvPr id="7" name="Θέση περιεχομένου 1" descr="Εικόνα της στοίβας μετά την κλήση της C.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800" y="1447801"/>
            <a:ext cx="3513800" cy="5105400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47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7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l-GR" altLang="el-GR" b="1" dirty="0"/>
              <a:t>Κλήση </a:t>
            </a:r>
            <a:r>
              <a:rPr lang="en-US" altLang="el-GR" b="1" dirty="0"/>
              <a:t>ISR</a:t>
            </a:r>
            <a:endParaRPr lang="el-GR" b="1" dirty="0"/>
          </a:p>
        </p:txBody>
      </p:sp>
      <p:pic>
        <p:nvPicPr>
          <p:cNvPr id="13" name="Θέση περιεχομένου 1" descr="Εικόνα που δείχνει την κλήση I S R.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47799"/>
            <a:ext cx="6248400" cy="5095743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48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3313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l-GR" b="1" dirty="0" smtClean="0"/>
              <a:t>Βασικοί τύποι</a:t>
            </a:r>
            <a:endParaRPr lang="el-GR" b="1" dirty="0"/>
          </a:p>
        </p:txBody>
      </p:sp>
      <p:pic>
        <p:nvPicPr>
          <p:cNvPr id="11" name="Θέση περιεχομένου 1" descr="Εικόνα των βασικών τύπων.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799"/>
            <a:ext cx="7543800" cy="5117839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49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96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l-GR" altLang="el-GR" b="1" dirty="0" smtClean="0"/>
              <a:t>Πως φτάσαμε στους </a:t>
            </a:r>
            <a:r>
              <a:rPr lang="en-US" altLang="el-GR" b="1" dirty="0" smtClean="0"/>
              <a:t>Pentium</a:t>
            </a:r>
            <a:endParaRPr lang="el-GR" b="1" dirty="0"/>
          </a:p>
        </p:txBody>
      </p:sp>
      <p:sp>
        <p:nvSpPr>
          <p:cNvPr id="5" name="Θέση περιεχομένου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2176272" lvl="4" indent="-457200">
              <a:spcBef>
                <a:spcPts val="0"/>
              </a:spcBef>
              <a:spcAft>
                <a:spcPts val="18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n-US" altLang="el-GR" sz="3200" dirty="0" smtClean="0"/>
              <a:t>8086/8088.</a:t>
            </a:r>
          </a:p>
          <a:p>
            <a:pPr marL="2176272" lvl="4" indent="-457200">
              <a:spcBef>
                <a:spcPts val="0"/>
              </a:spcBef>
              <a:spcAft>
                <a:spcPts val="18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n-US" altLang="el-GR" sz="3200" dirty="0" smtClean="0"/>
              <a:t>80286.</a:t>
            </a:r>
          </a:p>
          <a:p>
            <a:pPr marL="2176272" lvl="4" indent="-457200">
              <a:spcBef>
                <a:spcPts val="0"/>
              </a:spcBef>
              <a:spcAft>
                <a:spcPts val="18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n-US" altLang="el-GR" sz="3200" dirty="0" smtClean="0"/>
              <a:t>80386.</a:t>
            </a:r>
          </a:p>
          <a:p>
            <a:pPr marL="2176272" lvl="4" indent="-457200">
              <a:spcBef>
                <a:spcPts val="0"/>
              </a:spcBef>
              <a:spcAft>
                <a:spcPts val="18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n-US" altLang="el-GR" sz="3200" dirty="0" smtClean="0"/>
              <a:t>80486.</a:t>
            </a:r>
          </a:p>
          <a:p>
            <a:pPr marL="2176272" lvl="4" indent="-457200">
              <a:spcBef>
                <a:spcPts val="0"/>
              </a:spcBef>
              <a:spcAft>
                <a:spcPts val="18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n-US" altLang="el-GR" sz="3200" dirty="0" smtClean="0"/>
              <a:t>Pentium, Pentium Pro.</a:t>
            </a:r>
          </a:p>
          <a:p>
            <a:pPr marL="2176272" lvl="4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n-US" altLang="el-GR" sz="3200" dirty="0" smtClean="0"/>
              <a:t>Pentium I, II, III, IV.</a:t>
            </a:r>
          </a:p>
        </p:txBody>
      </p:sp>
      <p:sp>
        <p:nvSpPr>
          <p:cNvPr id="6" name="Θέση υποσέλιδου 1" descr=".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7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5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6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l-GR" altLang="el-GR" b="1" dirty="0" err="1"/>
              <a:t>Διευθυνσιοδότηση</a:t>
            </a:r>
            <a:r>
              <a:rPr lang="el-GR" altLang="el-GR" b="1" dirty="0"/>
              <a:t> </a:t>
            </a:r>
            <a:r>
              <a:rPr lang="el-GR" altLang="el-GR" b="1" dirty="0" smtClean="0"/>
              <a:t>ορισμάτων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2171700" lvl="4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n-US" altLang="el-GR" sz="3200" dirty="0" smtClean="0"/>
              <a:t>Immediate.</a:t>
            </a:r>
          </a:p>
          <a:p>
            <a:pPr marL="2171700" lvl="4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n-US" altLang="el-GR" sz="3200" dirty="0" smtClean="0"/>
              <a:t>Register.</a:t>
            </a:r>
          </a:p>
          <a:p>
            <a:pPr marL="2171700" lvl="4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n-US" altLang="el-GR" sz="3200" dirty="0" smtClean="0"/>
              <a:t>I/O: </a:t>
            </a:r>
          </a:p>
          <a:p>
            <a:pPr marL="2914650" lvl="5" indent="-365760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altLang="el-GR" sz="2800" dirty="0" smtClean="0"/>
              <a:t>Άμεσα 64ΚΒ.</a:t>
            </a:r>
            <a:endParaRPr lang="el-GR" altLang="el-GR" sz="2800" dirty="0"/>
          </a:p>
          <a:p>
            <a:pPr marL="2914650" lvl="5" indent="-365760">
              <a:spcBef>
                <a:spcPts val="0"/>
              </a:spcBef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altLang="el-GR" sz="2800" dirty="0"/>
              <a:t>Μέσω </a:t>
            </a:r>
            <a:r>
              <a:rPr lang="en-US" altLang="el-GR" sz="2800" dirty="0" smtClean="0"/>
              <a:t>DX</a:t>
            </a:r>
            <a:r>
              <a:rPr lang="el-GR" altLang="el-GR" sz="2800" dirty="0" smtClean="0"/>
              <a:t>.</a:t>
            </a:r>
            <a:endParaRPr lang="en-US" altLang="el-GR" sz="28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50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5672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l-GR" altLang="el-GR" b="1" dirty="0" err="1"/>
              <a:t>Διευθυνσιοδότηση</a:t>
            </a:r>
            <a:r>
              <a:rPr lang="el-GR" altLang="el-GR" b="1" dirty="0"/>
              <a:t> </a:t>
            </a:r>
            <a:r>
              <a:rPr lang="el-GR" altLang="el-GR" b="1" dirty="0" smtClean="0"/>
              <a:t>μνήμης</a:t>
            </a:r>
            <a:endParaRPr lang="el-GR" b="1" dirty="0"/>
          </a:p>
        </p:txBody>
      </p:sp>
      <p:graphicFrame>
        <p:nvGraphicFramePr>
          <p:cNvPr id="7" name="Θέση περιεχομένου 1" descr="Πίνακας με τα στοιχεία που διευθυνσιοδοτούνται στην μνήμη.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2415307"/>
              </p:ext>
            </p:extLst>
          </p:nvPr>
        </p:nvGraphicFramePr>
        <p:xfrm>
          <a:off x="457200" y="1600200"/>
          <a:ext cx="8229600" cy="4236720"/>
        </p:xfrm>
        <a:graphic>
          <a:graphicData uri="http://schemas.openxmlformats.org/drawingml/2006/table">
            <a:tbl>
              <a:tblPr firstRow="1" bandRow="1">
                <a:effectLst>
                  <a:outerShdw blurRad="127000" dist="88900" dir="5400000" algn="t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1447800"/>
                <a:gridCol w="1295400"/>
                <a:gridCol w="2514600"/>
                <a:gridCol w="2971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Type of reference</a:t>
                      </a:r>
                      <a:endParaRPr lang="en-US" sz="2400" noProof="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Register used</a:t>
                      </a:r>
                      <a:endParaRPr lang="en-US" sz="2400" noProof="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Segment used</a:t>
                      </a:r>
                      <a:endParaRPr lang="en-US" sz="2400" noProof="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Default selection rule</a:t>
                      </a:r>
                      <a:endParaRPr lang="en-US" sz="2400" noProof="0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Instructions</a:t>
                      </a:r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CS</a:t>
                      </a:r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Code segment</a:t>
                      </a:r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 smtClean="0"/>
                        <a:t>All instruction fetches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Stack</a:t>
                      </a:r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SS</a:t>
                      </a:r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Stack segment</a:t>
                      </a:r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All stack pushes and pops.</a:t>
                      </a:r>
                      <a:r>
                        <a:rPr lang="en-US" sz="2000" baseline="0" noProof="0" dirty="0" smtClean="0"/>
                        <a:t> Any memory reference which uses the ESP or EBP register as a base register</a:t>
                      </a:r>
                      <a:endParaRPr lang="en-US" sz="20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Local data</a:t>
                      </a:r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DS</a:t>
                      </a:r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Data segment</a:t>
                      </a:r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All data references, except when relative to stack or string destination</a:t>
                      </a:r>
                      <a:endParaRPr lang="en-US" sz="20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Destination</a:t>
                      </a:r>
                      <a:r>
                        <a:rPr lang="en-US" sz="2000" baseline="0" noProof="0" dirty="0" smtClean="0"/>
                        <a:t> strings</a:t>
                      </a:r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ES</a:t>
                      </a:r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Data segment pointed to with the ES register</a:t>
                      </a:r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Destination of string instruction</a:t>
                      </a:r>
                      <a:endParaRPr lang="en-US" sz="2000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51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695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3" name="Θέση περιεχομένου 1" descr="Εικόνα με τα αποτελέσματα της πράξης offset = base, + index * scale, + displacement.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90495"/>
            <a:ext cx="8229600" cy="4734105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52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3707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/>
              <a:t>Προηγμένες λειτουργίες </a:t>
            </a:r>
            <a:r>
              <a:rPr lang="en-US" altLang="el-GR" b="1" dirty="0" smtClean="0"/>
              <a:t/>
            </a:r>
            <a:br>
              <a:rPr lang="en-US" altLang="el-GR" b="1" dirty="0" smtClean="0"/>
            </a:br>
            <a:r>
              <a:rPr lang="el-GR" altLang="el-GR" b="1" dirty="0" smtClean="0"/>
              <a:t>από </a:t>
            </a:r>
            <a:r>
              <a:rPr lang="en-US" altLang="el-GR" b="1" dirty="0"/>
              <a:t>Pentium FPU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400" dirty="0">
                <a:cs typeface="Times New Roman" charset="0"/>
              </a:rPr>
              <a:t>Οι λύσεις μιας δευτεροβάθμιας </a:t>
            </a:r>
            <a:r>
              <a:rPr lang="el-GR" altLang="el-GR" sz="2400" dirty="0" smtClean="0">
                <a:cs typeface="Times New Roman" charset="0"/>
              </a:rPr>
              <a:t>εξίσωσης, </a:t>
            </a:r>
            <a:r>
              <a:rPr lang="el-GR" altLang="el-GR" sz="2400" dirty="0">
                <a:cs typeface="Times New Roman" charset="0"/>
              </a:rPr>
              <a:t>μπορεί να είναι ασταθείς όταν οι λύσεις διαφέρουν </a:t>
            </a:r>
            <a:r>
              <a:rPr lang="el-GR" altLang="el-GR" sz="2400" dirty="0" smtClean="0">
                <a:cs typeface="Times New Roman" charset="0"/>
              </a:rPr>
              <a:t>λίγο, </a:t>
            </a:r>
            <a:r>
              <a:rPr lang="el-GR" altLang="el-GR" sz="2400" dirty="0">
                <a:cs typeface="Times New Roman" charset="0"/>
              </a:rPr>
              <a:t>ή όταν οι συντελεστές είναι πολύ μικροί ή μεγάλοι.</a:t>
            </a:r>
            <a:endParaRPr lang="en-US" altLang="el-GR" sz="2400" dirty="0">
              <a:cs typeface="Times New Roman" charset="0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400" dirty="0" smtClean="0">
                <a:cs typeface="Times New Roman" charset="0"/>
              </a:rPr>
              <a:t>Ο </a:t>
            </a:r>
            <a:r>
              <a:rPr lang="el-GR" altLang="el-GR" sz="2400" dirty="0">
                <a:cs typeface="Times New Roman" charset="0"/>
              </a:rPr>
              <a:t>πολλαπλασιασμός δύο αριθμών και ακολούθως η διαίρεση του αποτελέσματος με ένα </a:t>
            </a:r>
            <a:r>
              <a:rPr lang="el-GR" altLang="el-GR" sz="2400" dirty="0" smtClean="0">
                <a:cs typeface="Times New Roman" charset="0"/>
              </a:rPr>
              <a:t>τρίτο, </a:t>
            </a:r>
            <a:r>
              <a:rPr lang="el-GR" altLang="el-GR" sz="2400" dirty="0">
                <a:cs typeface="Times New Roman" charset="0"/>
              </a:rPr>
              <a:t>μπορεί να προκαλέσει </a:t>
            </a:r>
            <a:r>
              <a:rPr lang="el-GR" altLang="el-GR" sz="2400" dirty="0" smtClean="0">
                <a:cs typeface="Times New Roman" charset="0"/>
              </a:rPr>
              <a:t>υπερχείλιση, </a:t>
            </a:r>
            <a:r>
              <a:rPr lang="el-GR" altLang="el-GR" sz="2400" dirty="0"/>
              <a:t>ενώ</a:t>
            </a:r>
            <a:r>
              <a:rPr lang="el-GR" altLang="el-GR" sz="2400" dirty="0">
                <a:cs typeface="Times New Roman" charset="0"/>
              </a:rPr>
              <a:t> το αποτέλεσμα είναι στα επιτρεπτά όρια.</a:t>
            </a:r>
            <a:endParaRPr lang="en-US" altLang="el-GR" sz="2400" dirty="0">
              <a:cs typeface="Times New Roman" charset="0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400" dirty="0" smtClean="0">
                <a:cs typeface="Times New Roman" charset="0"/>
              </a:rPr>
              <a:t>Υ</a:t>
            </a:r>
            <a:r>
              <a:rPr lang="el-GR" altLang="el-GR" sz="2400" dirty="0" smtClean="0"/>
              <a:t>π</a:t>
            </a:r>
            <a:r>
              <a:rPr lang="el-GR" altLang="el-GR" sz="2400" dirty="0" smtClean="0">
                <a:cs typeface="Times New Roman" charset="0"/>
              </a:rPr>
              <a:t>ολογισμοί </a:t>
            </a:r>
            <a:r>
              <a:rPr lang="el-GR" altLang="el-GR" sz="2400" dirty="0">
                <a:cs typeface="Times New Roman" charset="0"/>
              </a:rPr>
              <a:t>σε οικονομικά και επιστημονικά θέματα είναι ευαίσθητοι σε στρογγυλοποιήσεις</a:t>
            </a:r>
            <a:r>
              <a:rPr lang="el-GR" altLang="el-GR" sz="2400" dirty="0" smtClean="0">
                <a:cs typeface="Times New Roman" charset="0"/>
              </a:rPr>
              <a:t>.</a:t>
            </a:r>
            <a:endParaRPr lang="en-US" altLang="el-GR" sz="2400" dirty="0">
              <a:cs typeface="Times New Roman" charset="0"/>
            </a:endParaRP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400" dirty="0"/>
              <a:t>Χειρισμός δ</a:t>
            </a:r>
            <a:r>
              <a:rPr lang="el-GR" altLang="el-GR" sz="2400" dirty="0">
                <a:cs typeface="Times New Roman" charset="0"/>
              </a:rPr>
              <a:t>ιαιρέσε</a:t>
            </a:r>
            <a:r>
              <a:rPr lang="el-GR" altLang="el-GR" sz="2400" dirty="0"/>
              <a:t>ων</a:t>
            </a:r>
            <a:r>
              <a:rPr lang="el-GR" altLang="el-GR" sz="2400" dirty="0">
                <a:cs typeface="Times New Roman" charset="0"/>
              </a:rPr>
              <a:t> με 0 και τετραγωνικές ρίζες αρνητικών αριθμών </a:t>
            </a:r>
            <a:r>
              <a:rPr lang="el-GR" altLang="el-GR" sz="2400" dirty="0"/>
              <a:t>για να μη διακόπτεται το</a:t>
            </a:r>
            <a:r>
              <a:rPr lang="el-GR" altLang="el-GR" sz="2400" dirty="0">
                <a:cs typeface="Times New Roman" charset="0"/>
              </a:rPr>
              <a:t> πρ</a:t>
            </a:r>
            <a:r>
              <a:rPr lang="el-GR" altLang="el-GR" sz="2400" dirty="0"/>
              <a:t>ό</a:t>
            </a:r>
            <a:r>
              <a:rPr lang="el-GR" altLang="el-GR" sz="2400" dirty="0">
                <a:cs typeface="Times New Roman" charset="0"/>
              </a:rPr>
              <a:t>γρ</a:t>
            </a:r>
            <a:r>
              <a:rPr lang="el-GR" altLang="el-GR" sz="2400" dirty="0"/>
              <a:t>α</a:t>
            </a:r>
            <a:r>
              <a:rPr lang="el-GR" altLang="el-GR" sz="2400" dirty="0">
                <a:cs typeface="Times New Roman" charset="0"/>
              </a:rPr>
              <a:t>μμα που </a:t>
            </a:r>
            <a:r>
              <a:rPr lang="el-GR" altLang="el-GR" sz="2400" dirty="0" smtClean="0">
                <a:cs typeface="Times New Roman" charset="0"/>
              </a:rPr>
              <a:t>τρέχει</a:t>
            </a:r>
            <a:r>
              <a:rPr lang="en-US" altLang="el-GR" sz="2400" dirty="0" smtClean="0"/>
              <a:t>.</a:t>
            </a:r>
            <a:endParaRPr lang="en-US" altLang="el-GR" sz="24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53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9580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l-GR" altLang="el-GR" b="1" dirty="0"/>
              <a:t>Αναπαράσταση αριθμών</a:t>
            </a:r>
            <a:endParaRPr lang="el-GR" b="1" dirty="0"/>
          </a:p>
        </p:txBody>
      </p:sp>
      <p:graphicFrame>
        <p:nvGraphicFramePr>
          <p:cNvPr id="6" name="Θέση περιεχομένου 1" descr="Πίνακας αναπαράστασης αριθμών.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55962892"/>
              </p:ext>
            </p:extLst>
          </p:nvPr>
        </p:nvGraphicFramePr>
        <p:xfrm>
          <a:off x="457200" y="2499360"/>
          <a:ext cx="8229600" cy="1767840"/>
        </p:xfrm>
        <a:graphic>
          <a:graphicData uri="http://schemas.openxmlformats.org/drawingml/2006/table">
            <a:tbl>
              <a:tblPr firstRow="1" bandRow="1">
                <a:effectLst>
                  <a:outerShdw blurRad="127000" dist="889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295400"/>
                <a:gridCol w="2514600"/>
                <a:gridCol w="2057400"/>
                <a:gridCol w="2362200"/>
              </a:tblGrid>
              <a:tr h="1767840">
                <a:tc>
                  <a:txBody>
                    <a:bodyPr/>
                    <a:lstStyle/>
                    <a:p>
                      <a:pPr algn="ctr"/>
                      <a:endParaRPr lang="el-GR" sz="2200" dirty="0" smtClean="0"/>
                    </a:p>
                    <a:p>
                      <a:pPr algn="ctr"/>
                      <a:r>
                        <a:rPr lang="el-GR" sz="2200" dirty="0" smtClean="0"/>
                        <a:t>Πρόσημο </a:t>
                      </a:r>
                    </a:p>
                    <a:p>
                      <a:pPr algn="ctr"/>
                      <a:r>
                        <a:rPr lang="el-GR" sz="2200" dirty="0" smtClean="0"/>
                        <a:t>(1 </a:t>
                      </a:r>
                      <a:r>
                        <a:rPr lang="en-US" sz="2200" dirty="0" smtClean="0"/>
                        <a:t>bit)</a:t>
                      </a:r>
                      <a:endParaRPr lang="el-GR" sz="22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200" dirty="0" smtClean="0"/>
                    </a:p>
                    <a:p>
                      <a:pPr algn="ctr"/>
                      <a:r>
                        <a:rPr lang="el-GR" sz="2200" dirty="0" smtClean="0"/>
                        <a:t>Εκθέτης</a:t>
                      </a:r>
                      <a:r>
                        <a:rPr lang="el-GR" sz="2200" baseline="0" dirty="0" smtClean="0"/>
                        <a:t> </a:t>
                      </a:r>
                    </a:p>
                    <a:p>
                      <a:pPr algn="ctr"/>
                      <a:r>
                        <a:rPr lang="el-GR" sz="2200" baseline="0" dirty="0" smtClean="0"/>
                        <a:t>(σε δυνάμεις του 2)</a:t>
                      </a:r>
                      <a:endParaRPr lang="el-GR" sz="22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200" dirty="0" smtClean="0"/>
                    </a:p>
                    <a:p>
                      <a:pPr algn="ctr"/>
                      <a:r>
                        <a:rPr lang="el-GR" sz="2200" dirty="0" smtClean="0"/>
                        <a:t>Ακέραιο μέρος (ενός </a:t>
                      </a:r>
                      <a:r>
                        <a:rPr lang="en-US" sz="2200" dirty="0" smtClean="0"/>
                        <a:t>J-bit)</a:t>
                      </a:r>
                      <a:endParaRPr lang="el-GR" sz="22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200" dirty="0" smtClean="0"/>
                    </a:p>
                    <a:p>
                      <a:pPr algn="ctr"/>
                      <a:r>
                        <a:rPr lang="el-GR" sz="2200" dirty="0" smtClean="0"/>
                        <a:t>Κλασματικό μέρος</a:t>
                      </a:r>
                      <a:endParaRPr lang="el-GR" sz="22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54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1512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l-GR" altLang="el-GR" b="1" dirty="0" err="1"/>
              <a:t>Καταχωρητές</a:t>
            </a:r>
            <a:r>
              <a:rPr lang="el-GR" altLang="el-GR" b="1" dirty="0"/>
              <a:t> </a:t>
            </a:r>
            <a:r>
              <a:rPr lang="en-US" altLang="el-GR" b="1" dirty="0"/>
              <a:t>FPU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n-US" altLang="el-GR" sz="2800" dirty="0" smtClean="0"/>
              <a:t>8 Registers R0-R7.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800" dirty="0" smtClean="0"/>
              <a:t>Χειρισμός </a:t>
            </a:r>
            <a:r>
              <a:rPr lang="el-GR" altLang="el-GR" sz="2800" dirty="0"/>
              <a:t>των </a:t>
            </a:r>
            <a:r>
              <a:rPr lang="el-GR" altLang="el-GR" sz="2800" dirty="0" err="1"/>
              <a:t>καταχωρητών</a:t>
            </a:r>
            <a:r>
              <a:rPr lang="el-GR" altLang="el-GR" sz="2800" dirty="0"/>
              <a:t> αυτών </a:t>
            </a:r>
            <a:r>
              <a:rPr lang="el-GR" altLang="el-GR" sz="2800" dirty="0" smtClean="0"/>
              <a:t>σαν στοίβα.</a:t>
            </a:r>
            <a:endParaRPr lang="el-GR" altLang="el-GR" sz="2800" dirty="0"/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800" dirty="0"/>
              <a:t>Ο δείκτης </a:t>
            </a:r>
            <a:r>
              <a:rPr lang="en-US" altLang="el-GR" sz="2800" dirty="0" smtClean="0"/>
              <a:t>TOP</a:t>
            </a:r>
            <a:r>
              <a:rPr lang="el-GR" altLang="el-GR" sz="2800" dirty="0" smtClean="0"/>
              <a:t> </a:t>
            </a:r>
            <a:r>
              <a:rPr lang="el-GR" altLang="el-GR" sz="2800" dirty="0"/>
              <a:t>κορυφή της </a:t>
            </a:r>
            <a:r>
              <a:rPr lang="el-GR" altLang="el-GR" sz="2800" dirty="0" smtClean="0"/>
              <a:t>στοίβας.</a:t>
            </a:r>
            <a:endParaRPr lang="el-GR" altLang="el-GR" sz="2800" dirty="0"/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800" dirty="0"/>
              <a:t>Άμεση </a:t>
            </a:r>
            <a:r>
              <a:rPr lang="el-GR" altLang="el-GR" sz="2800" dirty="0" err="1"/>
              <a:t>διευθυνσιοδότηση</a:t>
            </a:r>
            <a:r>
              <a:rPr lang="el-GR" altLang="el-GR" sz="2800" dirty="0"/>
              <a:t> συγκεκριμένου </a:t>
            </a:r>
            <a:r>
              <a:rPr lang="el-GR" altLang="el-GR" sz="2800" dirty="0" err="1"/>
              <a:t>καταχωρητή</a:t>
            </a:r>
            <a:r>
              <a:rPr lang="el-GR" altLang="el-GR" sz="2800" dirty="0"/>
              <a:t> σε σχέση με </a:t>
            </a:r>
            <a:r>
              <a:rPr lang="en-US" altLang="el-GR" sz="2800" dirty="0" smtClean="0"/>
              <a:t>TOP</a:t>
            </a:r>
            <a:r>
              <a:rPr lang="el-GR" altLang="el-GR" sz="2800" dirty="0" smtClean="0"/>
              <a:t>.</a:t>
            </a:r>
            <a:endParaRPr lang="el-GR" altLang="el-GR" sz="2800" dirty="0"/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800" dirty="0"/>
              <a:t>Πχ, </a:t>
            </a:r>
            <a:r>
              <a:rPr lang="en-US" altLang="el-GR" sz="2800" dirty="0" smtClean="0"/>
              <a:t>FADD ST, ST(2) </a:t>
            </a:r>
            <a:r>
              <a:rPr lang="el-GR" altLang="el-GR" sz="2800" dirty="0" smtClean="0"/>
              <a:t>με </a:t>
            </a:r>
            <a:r>
              <a:rPr lang="en-US" altLang="el-GR" sz="2800" dirty="0" smtClean="0"/>
              <a:t>TOP = 5, </a:t>
            </a:r>
            <a:r>
              <a:rPr lang="el-GR" altLang="el-GR" sz="2800" dirty="0" smtClean="0"/>
              <a:t>προσθέτει </a:t>
            </a:r>
            <a:r>
              <a:rPr lang="el-GR" altLang="el-GR" sz="2800" dirty="0"/>
              <a:t>τον </a:t>
            </a:r>
            <a:r>
              <a:rPr lang="en-US" altLang="el-GR" sz="2800" dirty="0" smtClean="0"/>
              <a:t>R5+R7 </a:t>
            </a:r>
            <a:r>
              <a:rPr lang="en-US" altLang="el-GR" sz="2800" dirty="0" smtClean="0">
                <a:sym typeface="Wingdings" pitchFamily="2" charset="2"/>
              </a:rPr>
              <a:t> TOP (=R5).</a:t>
            </a:r>
            <a:endParaRPr lang="en-US" altLang="el-GR" sz="28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55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528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 smtClean="0"/>
              <a:t>Computation:	</a:t>
            </a:r>
            <a:r>
              <a:rPr lang="en-US" sz="2000" dirty="0" smtClean="0"/>
              <a:t>Dot </a:t>
            </a:r>
            <a:r>
              <a:rPr lang="en-US" sz="2000" dirty="0"/>
              <a:t>product = (5.6 x 2.4) + (3.8 x 10.3</a:t>
            </a:r>
            <a:r>
              <a:rPr lang="en-US" sz="2000" dirty="0" smtClean="0"/>
              <a:t>)</a:t>
            </a:r>
            <a:endParaRPr lang="en-US" sz="200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b="1" dirty="0" smtClean="0"/>
              <a:t>Code:	</a:t>
            </a:r>
            <a:r>
              <a:rPr lang="en-US" sz="2000" dirty="0" smtClean="0"/>
              <a:t>FLD 	value1	; (a) value1 = 5.6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FMUL 	value2	; (b) value2 = 2.4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FLD 	value3	; value3 = 3.8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FMUL 	value4	; (c) value4 = 10.3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FADD	</a:t>
            </a:r>
            <a:r>
              <a:rPr lang="en-US" sz="2000" dirty="0" err="1" smtClean="0"/>
              <a:t>st</a:t>
            </a:r>
            <a:r>
              <a:rPr lang="en-US" sz="2000" dirty="0" smtClean="0"/>
              <a:t>(1)	; (d)</a:t>
            </a:r>
            <a:endParaRPr lang="en-US" sz="2000" dirty="0"/>
          </a:p>
        </p:txBody>
      </p:sp>
      <p:pic>
        <p:nvPicPr>
          <p:cNvPr id="6" name="Εικόνα 1" descr="Εικόνα των παραπάνω υπολογισμών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429000"/>
            <a:ext cx="6553200" cy="3062908"/>
          </a:xfrm>
          <a:prstGeom prst="rect">
            <a:avLst/>
          </a:prstGeo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56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17786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1" descr="Εικόνα της χρήσης του καταχωρητή F P U, σαν στοίβα.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47800"/>
            <a:ext cx="7216083" cy="5105400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57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11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Θέση περιεχομένου 1" descr="Εικόνα της χρήσης ορισμένων καταχωρητών ελέγχου.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7799"/>
            <a:ext cx="7467600" cy="5081995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58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8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l-GR" altLang="el-GR" b="1" dirty="0" smtClean="0"/>
              <a:t>I/O διευθύνσεις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endParaRPr lang="el-GR" altLang="el-GR" sz="2000" dirty="0" smtClean="0"/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dirty="0" smtClean="0"/>
              <a:t>ΜΙ/Ο γραμμή.</a:t>
            </a:r>
            <a:endParaRPr lang="el-GR" altLang="el-GR" dirty="0"/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dirty="0"/>
              <a:t>Προσπελάσεις σε Ι/Ο εκτελούνται με τη σειρά (δεν αρχίζει νέα αν δεν τελειώσει η προηγούμενη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dirty="0"/>
              <a:t>Δεν μεσολαβεί λανθάνουσα </a:t>
            </a:r>
            <a:r>
              <a:rPr lang="el-GR" altLang="el-GR" dirty="0" smtClean="0"/>
              <a:t>μνήμη.</a:t>
            </a:r>
            <a:endParaRPr lang="el-GR" altLang="el-GR" dirty="0"/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dirty="0" smtClean="0"/>
              <a:t>64ΚΒ.</a:t>
            </a:r>
            <a:endParaRPr lang="el-GR" altLang="el-GR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59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79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l-GR" altLang="el-GR" b="1" dirty="0" smtClean="0"/>
              <a:t>8086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dirty="0" smtClean="0">
                <a:cs typeface="Times New Roman" charset="0"/>
              </a:rPr>
              <a:t>16</a:t>
            </a:r>
            <a:r>
              <a:rPr lang="en-US" altLang="el-GR" dirty="0" smtClean="0">
                <a:cs typeface="Times New Roman" charset="0"/>
              </a:rPr>
              <a:t>bit</a:t>
            </a:r>
            <a:r>
              <a:rPr lang="el-GR" altLang="el-GR" dirty="0" smtClean="0">
                <a:cs typeface="Times New Roman" charset="0"/>
              </a:rPr>
              <a:t> </a:t>
            </a:r>
            <a:r>
              <a:rPr lang="el-GR" altLang="el-GR" dirty="0" err="1" smtClean="0">
                <a:cs typeface="Times New Roman" charset="0"/>
              </a:rPr>
              <a:t>καταχωρητές</a:t>
            </a:r>
            <a:r>
              <a:rPr lang="el-GR" altLang="el-GR" dirty="0" smtClean="0">
                <a:cs typeface="Times New Roman" charset="0"/>
              </a:rPr>
              <a:t> δεδομένων.</a:t>
            </a:r>
            <a:endParaRPr lang="en-US" altLang="el-GR" dirty="0" smtClean="0">
              <a:cs typeface="Times New Roman" charset="0"/>
            </a:endParaRP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dirty="0" smtClean="0">
                <a:cs typeface="Times New Roman" charset="0"/>
              </a:rPr>
              <a:t>20-</a:t>
            </a:r>
            <a:r>
              <a:rPr lang="en-US" altLang="el-GR" dirty="0" smtClean="0">
                <a:cs typeface="Times New Roman" charset="0"/>
              </a:rPr>
              <a:t>bit</a:t>
            </a:r>
            <a:r>
              <a:rPr lang="el-GR" altLang="el-GR" dirty="0" smtClean="0">
                <a:cs typeface="Times New Roman" charset="0"/>
              </a:rPr>
              <a:t> δίαυλο διευθύνσεων (1ΜΒ). </a:t>
            </a:r>
            <a:endParaRPr lang="en-US" altLang="el-GR" dirty="0" smtClean="0">
              <a:cs typeface="Times New Roman" charset="0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dirty="0" smtClean="0"/>
              <a:t>Σ</a:t>
            </a:r>
            <a:r>
              <a:rPr lang="el-GR" altLang="el-GR" dirty="0" smtClean="0">
                <a:cs typeface="Times New Roman" charset="0"/>
              </a:rPr>
              <a:t>τοιχειώδες </a:t>
            </a:r>
            <a:r>
              <a:rPr lang="en-US" altLang="el-GR" dirty="0">
                <a:cs typeface="Times New Roman" charset="0"/>
              </a:rPr>
              <a:t>s</a:t>
            </a:r>
            <a:r>
              <a:rPr lang="en-US" altLang="el-GR" dirty="0" smtClean="0">
                <a:cs typeface="Times New Roman" charset="0"/>
              </a:rPr>
              <a:t>egmentation</a:t>
            </a:r>
            <a:r>
              <a:rPr lang="el-GR" altLang="el-GR" dirty="0" smtClean="0">
                <a:cs typeface="Times New Roman" charset="0"/>
              </a:rPr>
              <a:t>: </a:t>
            </a:r>
            <a:endParaRPr lang="el-GR" altLang="el-GR" dirty="0" smtClean="0"/>
          </a:p>
          <a:p>
            <a:pPr marL="1143000" lvl="1" indent="-365760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altLang="el-GR" dirty="0" err="1">
                <a:cs typeface="Times New Roman" charset="0"/>
              </a:rPr>
              <a:t>Π</a:t>
            </a:r>
            <a:r>
              <a:rPr lang="el-GR" altLang="el-GR" dirty="0" err="1" smtClean="0">
                <a:cs typeface="Times New Roman" charset="0"/>
              </a:rPr>
              <a:t>ροσπελαύνονας</a:t>
            </a:r>
            <a:r>
              <a:rPr lang="el-GR" altLang="el-GR" dirty="0" smtClean="0">
                <a:cs typeface="Times New Roman" charset="0"/>
              </a:rPr>
              <a:t> τμήματα (</a:t>
            </a:r>
            <a:r>
              <a:rPr lang="en-US" altLang="el-GR" dirty="0" smtClean="0">
                <a:cs typeface="Times New Roman" charset="0"/>
              </a:rPr>
              <a:t>segments</a:t>
            </a:r>
            <a:r>
              <a:rPr lang="el-GR" altLang="el-GR" dirty="0" smtClean="0">
                <a:cs typeface="Times New Roman" charset="0"/>
              </a:rPr>
              <a:t>) μέχρι 64ΚΒ το καθένα. </a:t>
            </a:r>
            <a:endParaRPr lang="el-GR" altLang="el-GR" dirty="0" smtClean="0"/>
          </a:p>
          <a:p>
            <a:pPr marL="1143000" lvl="1" indent="-365760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altLang="el-GR" dirty="0" smtClean="0">
                <a:cs typeface="Times New Roman" charset="0"/>
              </a:rPr>
              <a:t>Τέσσερις ειδικοί </a:t>
            </a:r>
            <a:r>
              <a:rPr lang="en-US" altLang="el-GR" dirty="0">
                <a:cs typeface="Times New Roman" charset="0"/>
              </a:rPr>
              <a:t>s</a:t>
            </a:r>
            <a:r>
              <a:rPr lang="en-US" altLang="el-GR" dirty="0" smtClean="0">
                <a:cs typeface="Times New Roman" charset="0"/>
              </a:rPr>
              <a:t>egment registers</a:t>
            </a:r>
            <a:r>
              <a:rPr lang="el-GR" altLang="el-GR" dirty="0" smtClean="0">
                <a:cs typeface="Times New Roman" charset="0"/>
              </a:rPr>
              <a:t> αποθήκευαν τελικές (</a:t>
            </a:r>
            <a:r>
              <a:rPr lang="en-US" altLang="el-GR" dirty="0" smtClean="0">
                <a:cs typeface="Times New Roman" charset="0"/>
              </a:rPr>
              <a:t>effective</a:t>
            </a:r>
            <a:r>
              <a:rPr lang="el-GR" altLang="el-GR" dirty="0" smtClean="0">
                <a:cs typeface="Times New Roman" charset="0"/>
              </a:rPr>
              <a:t>) διευθύνσεις 20-bit εντός του τρέχοντος </a:t>
            </a:r>
            <a:r>
              <a:rPr lang="en-US" altLang="el-GR" dirty="0" smtClean="0">
                <a:cs typeface="Times New Roman" charset="0"/>
              </a:rPr>
              <a:t>segment</a:t>
            </a:r>
            <a:r>
              <a:rPr lang="el-GR" altLang="el-GR" dirty="0" smtClean="0">
                <a:cs typeface="Times New Roman" charset="0"/>
              </a:rPr>
              <a:t>.</a:t>
            </a:r>
            <a:endParaRPr lang="en-GB" altLang="el-GR" dirty="0" smtClean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6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6836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/>
              <a:t>Δικαίωμα Προσπέλασης </a:t>
            </a:r>
            <a:r>
              <a:rPr lang="el-GR" altLang="el-GR" b="1" dirty="0" smtClean="0"/>
              <a:t/>
            </a:r>
            <a:br>
              <a:rPr lang="el-GR" altLang="el-GR" b="1" dirty="0" smtClean="0"/>
            </a:br>
            <a:r>
              <a:rPr lang="el-GR" altLang="el-GR" b="1" dirty="0" smtClean="0"/>
              <a:t>Ι/Ο </a:t>
            </a:r>
            <a:r>
              <a:rPr lang="el-GR" altLang="el-GR" b="1" dirty="0"/>
              <a:t>σε </a:t>
            </a:r>
            <a:r>
              <a:rPr lang="en-US" altLang="el-GR" b="1" dirty="0"/>
              <a:t>Protected Mode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endParaRPr lang="el-GR" altLang="el-GR" sz="2000" dirty="0" smtClean="0"/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dirty="0" smtClean="0"/>
              <a:t>Επιτρέπεται </a:t>
            </a:r>
            <a:r>
              <a:rPr lang="el-GR" altLang="el-GR" dirty="0"/>
              <a:t>αν ο </a:t>
            </a:r>
            <a:r>
              <a:rPr lang="en-US" altLang="el-GR" dirty="0"/>
              <a:t>IOPL</a:t>
            </a:r>
            <a:r>
              <a:rPr lang="el-GR" altLang="el-GR" dirty="0"/>
              <a:t> έχει κατάλληλη τιμή</a:t>
            </a:r>
            <a:r>
              <a:rPr lang="en-US" altLang="el-GR" dirty="0"/>
              <a:t> </a:t>
            </a:r>
            <a:r>
              <a:rPr lang="el-GR" altLang="el-GR" dirty="0"/>
              <a:t>ή το επιτρέπει το </a:t>
            </a:r>
            <a:r>
              <a:rPr lang="en-US" altLang="el-GR" dirty="0" smtClean="0"/>
              <a:t>Protection </a:t>
            </a:r>
            <a:r>
              <a:rPr lang="en-US" altLang="el-GR" dirty="0"/>
              <a:t>Bit </a:t>
            </a:r>
            <a:r>
              <a:rPr lang="en-US" altLang="el-GR" dirty="0" smtClean="0"/>
              <a:t>Map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dirty="0"/>
              <a:t>Ο </a:t>
            </a:r>
            <a:r>
              <a:rPr lang="en-US" altLang="el-GR" dirty="0"/>
              <a:t>IOBASE </a:t>
            </a:r>
            <a:r>
              <a:rPr lang="el-GR" altLang="el-GR" dirty="0"/>
              <a:t>του </a:t>
            </a:r>
            <a:r>
              <a:rPr lang="en-US" altLang="el-GR" dirty="0"/>
              <a:t>TSS </a:t>
            </a:r>
            <a:r>
              <a:rPr lang="el-GR" altLang="el-GR" dirty="0"/>
              <a:t>δείχνει που αρχίζει το </a:t>
            </a:r>
            <a:r>
              <a:rPr lang="en-US" altLang="el-GR" dirty="0"/>
              <a:t>PBM</a:t>
            </a:r>
            <a:r>
              <a:rPr lang="el-GR" altLang="el-GR" dirty="0"/>
              <a:t>.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dirty="0"/>
              <a:t>Κάθε </a:t>
            </a:r>
            <a:r>
              <a:rPr lang="en-US" altLang="el-GR" dirty="0"/>
              <a:t>bit </a:t>
            </a:r>
            <a:r>
              <a:rPr lang="el-GR" altLang="el-GR" dirty="0"/>
              <a:t>αντιστοιχεί σε ένα Ι/Ο </a:t>
            </a:r>
            <a:r>
              <a:rPr lang="en-US" altLang="el-GR" dirty="0" smtClean="0"/>
              <a:t>port</a:t>
            </a:r>
            <a:r>
              <a:rPr lang="el-GR" altLang="el-GR" dirty="0" smtClean="0"/>
              <a:t>.</a:t>
            </a:r>
            <a:endParaRPr lang="en-US" altLang="el-GR" dirty="0"/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dirty="0"/>
              <a:t>Τελειώνει με 8 </a:t>
            </a:r>
            <a:r>
              <a:rPr lang="el-GR" altLang="el-GR" dirty="0" smtClean="0"/>
              <a:t>άσσους.</a:t>
            </a:r>
            <a:endParaRPr lang="en-US" altLang="el-GR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60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96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Task state segment</a:t>
            </a:r>
            <a:endParaRPr lang="en-US" b="1" dirty="0"/>
          </a:p>
        </p:txBody>
      </p:sp>
      <p:pic>
        <p:nvPicPr>
          <p:cNvPr id="7" name="Θέση περιεχομένου 1" descr="Εικόνα του TSS.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447800"/>
            <a:ext cx="7924800" cy="5062210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61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68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b="1" dirty="0" err="1" smtClean="0"/>
              <a:t>NetBurst</a:t>
            </a:r>
            <a:r>
              <a:rPr lang="en-US" altLang="el-GR" b="1" dirty="0" smtClean="0"/>
              <a:t> Architecture</a:t>
            </a:r>
            <a:endParaRPr lang="en-US" b="1" dirty="0"/>
          </a:p>
        </p:txBody>
      </p:sp>
      <p:pic>
        <p:nvPicPr>
          <p:cNvPr id="7" name="Θέση περιεχομένου 1" descr="Εικόνα μπλοκ διαγράμματος της net burst architecture.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65" y="1447800"/>
            <a:ext cx="6697635" cy="5105400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62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88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/>
              <a:t>Χαρακτηριστικά </a:t>
            </a:r>
            <a:r>
              <a:rPr lang="en-US" altLang="el-GR" b="1" dirty="0" err="1"/>
              <a:t>NetBurst</a:t>
            </a:r>
            <a:r>
              <a:rPr lang="el-GR" altLang="el-GR" b="1" dirty="0"/>
              <a:t/>
            </a:r>
            <a:br>
              <a:rPr lang="el-GR" altLang="el-GR" b="1" dirty="0"/>
            </a:br>
            <a:r>
              <a:rPr lang="el-GR" altLang="el-GR" b="1" dirty="0" smtClean="0"/>
              <a:t>(1 </a:t>
            </a:r>
            <a:r>
              <a:rPr lang="el-GR" altLang="el-GR" b="1" dirty="0"/>
              <a:t>από 3)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dirty="0" smtClean="0">
                <a:cs typeface="Times New Roman" charset="0"/>
              </a:rPr>
              <a:t>Γρήγορη </a:t>
            </a:r>
            <a:r>
              <a:rPr lang="el-GR" altLang="el-GR" dirty="0">
                <a:cs typeface="Times New Roman" charset="0"/>
              </a:rPr>
              <a:t>εκτέλεση </a:t>
            </a:r>
            <a:r>
              <a:rPr lang="el-GR" altLang="el-GR" dirty="0" smtClean="0">
                <a:cs typeface="Times New Roman" charset="0"/>
              </a:rPr>
              <a:t>εντολών:</a:t>
            </a:r>
            <a:endParaRPr lang="en-US" altLang="el-GR" dirty="0">
              <a:cs typeface="Times New Roman" charset="0"/>
            </a:endParaRPr>
          </a:p>
          <a:p>
            <a:pPr marL="1143000" lvl="1" indent="-365760">
              <a:spcBef>
                <a:spcPts val="0"/>
              </a:spcBef>
              <a:spcAft>
                <a:spcPts val="18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altLang="el-GR" dirty="0" smtClean="0">
                <a:cs typeface="Times New Roman" charset="0"/>
              </a:rPr>
              <a:t>Η </a:t>
            </a:r>
            <a:r>
              <a:rPr lang="en-US" altLang="el-GR" dirty="0">
                <a:cs typeface="Times New Roman" charset="0"/>
              </a:rPr>
              <a:t>ALU</a:t>
            </a:r>
            <a:r>
              <a:rPr lang="el-GR" altLang="el-GR" dirty="0">
                <a:cs typeface="Times New Roman" charset="0"/>
              </a:rPr>
              <a:t> τρέχει με ταχύτητα διπλάσια από το </a:t>
            </a:r>
            <a:r>
              <a:rPr lang="el-GR" altLang="el-GR" dirty="0" smtClean="0">
                <a:cs typeface="Times New Roman" charset="0"/>
              </a:rPr>
              <a:t>ρολόι.</a:t>
            </a:r>
            <a:endParaRPr lang="en-US" altLang="el-GR" dirty="0">
              <a:cs typeface="Times New Roman" charset="0"/>
            </a:endParaRPr>
          </a:p>
          <a:p>
            <a:pPr marL="1143000" lvl="1" indent="-365760">
              <a:spcBef>
                <a:spcPts val="0"/>
              </a:spcBef>
              <a:spcAft>
                <a:spcPts val="18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altLang="el-GR" dirty="0" smtClean="0">
                <a:cs typeface="Times New Roman" charset="0"/>
              </a:rPr>
              <a:t>Οι </a:t>
            </a:r>
            <a:r>
              <a:rPr lang="el-GR" altLang="el-GR" dirty="0">
                <a:cs typeface="Times New Roman" charset="0"/>
              </a:rPr>
              <a:t>βασικές ακέραιες εντολές δρομολογούνται στο μισό </a:t>
            </a:r>
            <a:r>
              <a:rPr lang="el-GR" altLang="el-GR" dirty="0" smtClean="0">
                <a:cs typeface="Times New Roman" charset="0"/>
              </a:rPr>
              <a:t>ρολόι.</a:t>
            </a:r>
            <a:endParaRPr lang="en-US" altLang="el-GR" dirty="0">
              <a:cs typeface="Times New Roman" charset="0"/>
            </a:endParaRPr>
          </a:p>
          <a:p>
            <a:pPr marL="1143000" lvl="1" indent="-365760">
              <a:spcBef>
                <a:spcPts val="0"/>
              </a:spcBef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altLang="el-GR" dirty="0" smtClean="0">
                <a:cs typeface="Times New Roman" charset="0"/>
              </a:rPr>
              <a:t>Υψηλότερο </a:t>
            </a:r>
            <a:r>
              <a:rPr lang="en-US" altLang="el-GR" dirty="0">
                <a:cs typeface="Times New Roman" charset="0"/>
              </a:rPr>
              <a:t>throughput</a:t>
            </a:r>
            <a:r>
              <a:rPr lang="el-GR" altLang="el-GR" dirty="0">
                <a:cs typeface="Times New Roman" charset="0"/>
              </a:rPr>
              <a:t> (ταχύτητα εκτέλεσης ανεξάρτητων εντολών</a:t>
            </a:r>
            <a:r>
              <a:rPr lang="el-GR" altLang="el-GR" dirty="0" smtClean="0">
                <a:cs typeface="Times New Roman" charset="0"/>
              </a:rPr>
              <a:t>), </a:t>
            </a:r>
            <a:r>
              <a:rPr lang="el-GR" altLang="el-GR" dirty="0">
                <a:cs typeface="Times New Roman" charset="0"/>
              </a:rPr>
              <a:t>και </a:t>
            </a:r>
            <a:r>
              <a:rPr lang="en-US" altLang="el-GR" dirty="0">
                <a:cs typeface="Times New Roman" charset="0"/>
              </a:rPr>
              <a:t>latency</a:t>
            </a:r>
            <a:r>
              <a:rPr lang="el-GR" altLang="el-GR" dirty="0">
                <a:cs typeface="Times New Roman" charset="0"/>
              </a:rPr>
              <a:t> (χρόνος μεταξύ εξαρτώμενων εντολών</a:t>
            </a:r>
            <a:r>
              <a:rPr lang="el-GR" altLang="el-GR" dirty="0" smtClean="0">
                <a:cs typeface="Times New Roman" charset="0"/>
              </a:rPr>
              <a:t>)</a:t>
            </a:r>
            <a:r>
              <a:rPr lang="el-GR" altLang="el-GR" dirty="0" smtClean="0"/>
              <a:t>.</a:t>
            </a:r>
            <a:endParaRPr lang="en-US" altLang="el-GR" dirty="0">
              <a:cs typeface="Times New Roman" charset="0"/>
            </a:endParaRPr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63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90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/>
              <a:t>Χαρακτηριστικά </a:t>
            </a:r>
            <a:r>
              <a:rPr lang="en-US" altLang="el-GR" b="1" dirty="0" err="1" smtClean="0"/>
              <a:t>NetBurst</a:t>
            </a:r>
            <a:r>
              <a:rPr lang="el-GR" altLang="el-GR" b="1" dirty="0" smtClean="0"/>
              <a:t/>
            </a:r>
            <a:br>
              <a:rPr lang="el-GR" altLang="el-GR" b="1" dirty="0" smtClean="0"/>
            </a:br>
            <a:r>
              <a:rPr lang="el-GR" altLang="el-GR" b="1" dirty="0" smtClean="0"/>
              <a:t>(2 από 3)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800" dirty="0" smtClean="0">
                <a:cs typeface="Times New Roman" charset="0"/>
              </a:rPr>
              <a:t>Πολλαπλασιασμός </a:t>
            </a:r>
            <a:r>
              <a:rPr lang="el-GR" altLang="el-GR" sz="2800" dirty="0">
                <a:cs typeface="Times New Roman" charset="0"/>
              </a:rPr>
              <a:t>των λειτουργιών </a:t>
            </a:r>
            <a:r>
              <a:rPr lang="en-US" altLang="el-GR" sz="2800" dirty="0" smtClean="0">
                <a:cs typeface="Times New Roman" charset="0"/>
              </a:rPr>
              <a:t>pipeline</a:t>
            </a:r>
            <a:r>
              <a:rPr lang="el-GR" altLang="el-GR" sz="2800" dirty="0" smtClean="0">
                <a:cs typeface="Times New Roman" charset="0"/>
              </a:rPr>
              <a:t>.</a:t>
            </a:r>
            <a:endParaRPr lang="en-US" altLang="el-GR" sz="2800" dirty="0">
              <a:cs typeface="Times New Roman" charset="0"/>
            </a:endParaRP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800" dirty="0" smtClean="0">
                <a:cs typeface="Times New Roman" charset="0"/>
              </a:rPr>
              <a:t>Δυναμική </a:t>
            </a:r>
            <a:r>
              <a:rPr lang="el-GR" altLang="el-GR" sz="2800" dirty="0">
                <a:cs typeface="Times New Roman" charset="0"/>
              </a:rPr>
              <a:t>εκτέλεση με προκαταβολική εκτέλεση μέχρι 126 εντολών. Μέχρι 48 φορτώσεις και αποθηκεύσεις στο </a:t>
            </a:r>
            <a:r>
              <a:rPr lang="en-US" altLang="el-GR" sz="2800" dirty="0" smtClean="0">
                <a:cs typeface="Times New Roman" charset="0"/>
              </a:rPr>
              <a:t>pipeline</a:t>
            </a:r>
            <a:r>
              <a:rPr lang="el-GR" altLang="el-GR" sz="2800" dirty="0" smtClean="0">
                <a:cs typeface="Times New Roman" charset="0"/>
              </a:rPr>
              <a:t>.</a:t>
            </a:r>
            <a:endParaRPr lang="en-US" altLang="el-GR" sz="2800" dirty="0">
              <a:cs typeface="Times New Roman" charset="0"/>
            </a:endParaRP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800" dirty="0" smtClean="0">
                <a:cs typeface="Times New Roman" charset="0"/>
              </a:rPr>
              <a:t>Βελτιωμένη </a:t>
            </a:r>
            <a:r>
              <a:rPr lang="el-GR" altLang="el-GR" sz="2800" dirty="0">
                <a:cs typeface="Times New Roman" charset="0"/>
              </a:rPr>
              <a:t>πρόβλεψη διακλαδώσεων με πίνακα 4Κ </a:t>
            </a:r>
            <a:r>
              <a:rPr lang="el-GR" altLang="el-GR" sz="2800" dirty="0" smtClean="0">
                <a:cs typeface="Times New Roman" charset="0"/>
              </a:rPr>
              <a:t>θέσεων.</a:t>
            </a:r>
            <a:endParaRPr lang="en-US" altLang="el-GR" sz="2800" dirty="0">
              <a:cs typeface="Times New Roman" charset="0"/>
            </a:endParaRPr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800" dirty="0">
                <a:cs typeface="Times New Roman" charset="0"/>
              </a:rPr>
              <a:t>Βελτιωμένο σύστημα λανθάνουσας μνήμης (με 64 </a:t>
            </a:r>
            <a:r>
              <a:rPr lang="en-US" altLang="el-GR" sz="2800" dirty="0">
                <a:cs typeface="Times New Roman" charset="0"/>
              </a:rPr>
              <a:t>bytes</a:t>
            </a:r>
            <a:r>
              <a:rPr lang="el-GR" altLang="el-GR" sz="2800" dirty="0">
                <a:cs typeface="Times New Roman" charset="0"/>
              </a:rPr>
              <a:t> ανά γραμμή</a:t>
            </a:r>
            <a:r>
              <a:rPr lang="el-GR" altLang="el-GR" sz="2800" dirty="0" smtClean="0">
                <a:cs typeface="Times New Roman" charset="0"/>
              </a:rPr>
              <a:t>)</a:t>
            </a:r>
            <a:r>
              <a:rPr lang="el-GR" altLang="el-GR" sz="2800" dirty="0" smtClean="0"/>
              <a:t>.</a:t>
            </a:r>
            <a:endParaRPr lang="en-US" altLang="el-GR" sz="28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64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68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/>
              <a:t>Χαρακτηριστικά </a:t>
            </a:r>
            <a:r>
              <a:rPr lang="en-US" altLang="el-GR" b="1" dirty="0" err="1"/>
              <a:t>NetBurst</a:t>
            </a:r>
            <a:r>
              <a:rPr lang="el-GR" altLang="el-GR" b="1" dirty="0"/>
              <a:t/>
            </a:r>
            <a:br>
              <a:rPr lang="el-GR" altLang="el-GR" b="1" dirty="0"/>
            </a:br>
            <a:r>
              <a:rPr lang="el-GR" altLang="el-GR" b="1" dirty="0" smtClean="0"/>
              <a:t>(3 </a:t>
            </a:r>
            <a:r>
              <a:rPr lang="el-GR" altLang="el-GR" b="1" dirty="0"/>
              <a:t>από 3)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800" dirty="0" smtClean="0">
                <a:cs typeface="Times New Roman" charset="0"/>
              </a:rPr>
              <a:t>Στην </a:t>
            </a:r>
            <a:r>
              <a:rPr lang="en-US" altLang="el-GR" sz="2800" dirty="0">
                <a:cs typeface="Times New Roman" charset="0"/>
              </a:rPr>
              <a:t>L</a:t>
            </a:r>
            <a:r>
              <a:rPr lang="el-GR" altLang="el-GR" sz="2800" dirty="0">
                <a:cs typeface="Times New Roman" charset="0"/>
              </a:rPr>
              <a:t>1 </a:t>
            </a:r>
            <a:r>
              <a:rPr lang="en-US" altLang="el-GR" sz="2800" dirty="0">
                <a:cs typeface="Times New Roman" charset="0"/>
              </a:rPr>
              <a:t>cache</a:t>
            </a:r>
            <a:r>
              <a:rPr lang="el-GR" altLang="el-GR" sz="2800" dirty="0">
                <a:cs typeface="Times New Roman" charset="0"/>
              </a:rPr>
              <a:t> </a:t>
            </a:r>
            <a:r>
              <a:rPr lang="el-GR" altLang="el-GR" sz="2800" dirty="0" smtClean="0">
                <a:cs typeface="Times New Roman" charset="0"/>
              </a:rPr>
              <a:t>ιχνηλατείτε </a:t>
            </a:r>
            <a:r>
              <a:rPr lang="el-GR" altLang="el-GR" sz="2800" dirty="0">
                <a:cs typeface="Times New Roman" charset="0"/>
              </a:rPr>
              <a:t>η εκτέλεση των εντολών με το σύστημα </a:t>
            </a:r>
            <a:r>
              <a:rPr lang="en-US" altLang="el-GR" sz="2800" dirty="0">
                <a:cs typeface="Times New Roman" charset="0"/>
              </a:rPr>
              <a:t>Advanced</a:t>
            </a:r>
            <a:r>
              <a:rPr lang="el-GR" altLang="el-GR" sz="2800" dirty="0">
                <a:cs typeface="Times New Roman" charset="0"/>
              </a:rPr>
              <a:t> </a:t>
            </a:r>
            <a:r>
              <a:rPr lang="en-US" altLang="el-GR" sz="2800" dirty="0">
                <a:cs typeface="Times New Roman" charset="0"/>
              </a:rPr>
              <a:t>Execution</a:t>
            </a:r>
            <a:r>
              <a:rPr lang="el-GR" altLang="el-GR" sz="2800" dirty="0">
                <a:cs typeface="Times New Roman" charset="0"/>
              </a:rPr>
              <a:t> </a:t>
            </a:r>
            <a:r>
              <a:rPr lang="en-US" altLang="el-GR" sz="2800" dirty="0">
                <a:cs typeface="Times New Roman" charset="0"/>
              </a:rPr>
              <a:t>Trace</a:t>
            </a:r>
            <a:r>
              <a:rPr lang="el-GR" altLang="el-GR" sz="2800" dirty="0">
                <a:cs typeface="Times New Roman" charset="0"/>
              </a:rPr>
              <a:t> </a:t>
            </a:r>
            <a:r>
              <a:rPr lang="en-US" altLang="el-GR" sz="2800" dirty="0" smtClean="0">
                <a:cs typeface="Times New Roman" charset="0"/>
              </a:rPr>
              <a:t>Cache</a:t>
            </a:r>
            <a:r>
              <a:rPr lang="el-GR" altLang="el-GR" sz="2800" dirty="0" smtClean="0">
                <a:cs typeface="Times New Roman" charset="0"/>
              </a:rPr>
              <a:t>, </a:t>
            </a:r>
            <a:r>
              <a:rPr lang="el-GR" altLang="el-GR" sz="2800" dirty="0">
                <a:cs typeface="Times New Roman" charset="0"/>
              </a:rPr>
              <a:t>έτσι ώστε να ελαχιστοποιηθεί το </a:t>
            </a:r>
            <a:r>
              <a:rPr lang="en-US" altLang="el-GR" sz="2800" dirty="0">
                <a:cs typeface="Times New Roman" charset="0"/>
              </a:rPr>
              <a:t>latency</a:t>
            </a:r>
            <a:r>
              <a:rPr lang="el-GR" altLang="el-GR" sz="2800" dirty="0">
                <a:cs typeface="Times New Roman" charset="0"/>
              </a:rPr>
              <a:t> και να εκτελούνται τα τμήματα μιας εντολής από μία γραμμή </a:t>
            </a:r>
            <a:r>
              <a:rPr lang="el-GR" altLang="el-GR" sz="2800" dirty="0" smtClean="0">
                <a:cs typeface="Times New Roman" charset="0"/>
              </a:rPr>
              <a:t>εκτέλεσης.</a:t>
            </a:r>
            <a:endParaRPr lang="en-US" altLang="el-GR" sz="2800" dirty="0">
              <a:cs typeface="Times New Roman" charset="0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800" dirty="0" smtClean="0">
                <a:cs typeface="Times New Roman" charset="0"/>
              </a:rPr>
              <a:t>Βελτιωμένη </a:t>
            </a:r>
            <a:r>
              <a:rPr lang="el-GR" altLang="el-GR" sz="2800" dirty="0">
                <a:cs typeface="Times New Roman" charset="0"/>
              </a:rPr>
              <a:t>διασύνδεση με εξωτερικό δίαυλο ικανή να </a:t>
            </a:r>
            <a:r>
              <a:rPr lang="el-GR" altLang="el-GR" sz="2800" dirty="0" smtClean="0">
                <a:cs typeface="Times New Roman" charset="0"/>
              </a:rPr>
              <a:t>διεκπεραιώνει </a:t>
            </a:r>
            <a:r>
              <a:rPr lang="el-GR" altLang="el-GR" sz="2800" dirty="0">
                <a:cs typeface="Times New Roman" charset="0"/>
              </a:rPr>
              <a:t>8.5</a:t>
            </a:r>
            <a:r>
              <a:rPr lang="en-US" altLang="el-GR" sz="2800" dirty="0">
                <a:cs typeface="Times New Roman" charset="0"/>
              </a:rPr>
              <a:t>GB</a:t>
            </a:r>
            <a:r>
              <a:rPr lang="el-GR" altLang="el-GR" sz="2800" dirty="0">
                <a:cs typeface="Times New Roman" charset="0"/>
              </a:rPr>
              <a:t>/</a:t>
            </a:r>
            <a:r>
              <a:rPr lang="en-US" altLang="el-GR" sz="2800" dirty="0" smtClean="0">
                <a:cs typeface="Times New Roman" charset="0"/>
              </a:rPr>
              <a:t>sec</a:t>
            </a:r>
            <a:r>
              <a:rPr lang="el-GR" altLang="el-GR" sz="2800" dirty="0" smtClean="0">
                <a:cs typeface="Times New Roman" charset="0"/>
              </a:rPr>
              <a:t>.</a:t>
            </a:r>
            <a:endParaRPr lang="en-US" altLang="el-GR" sz="2800" dirty="0">
              <a:cs typeface="Times New Roman" charset="0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800" dirty="0">
                <a:cs typeface="Times New Roman" charset="0"/>
              </a:rPr>
              <a:t>Επιπλέον </a:t>
            </a:r>
            <a:r>
              <a:rPr lang="el-GR" altLang="el-GR" sz="2800" dirty="0" err="1" smtClean="0">
                <a:cs typeface="Times New Roman" charset="0"/>
              </a:rPr>
              <a:t>καταχωρητές</a:t>
            </a:r>
            <a:r>
              <a:rPr lang="el-GR" altLang="el-GR" sz="2800" dirty="0" smtClean="0"/>
              <a:t>.</a:t>
            </a:r>
            <a:endParaRPr lang="el-GR" altLang="el-GR" sz="2800" dirty="0"/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n-US" altLang="el-GR" sz="2800" dirty="0"/>
              <a:t>SIMD </a:t>
            </a:r>
            <a:r>
              <a:rPr lang="el-GR" altLang="el-GR" sz="2800" dirty="0" smtClean="0"/>
              <a:t>επεκτάσεις.</a:t>
            </a:r>
            <a:endParaRPr lang="en-US" altLang="el-GR" sz="28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65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90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Θέση περιεχομένου 1" descr="Εικόνα των επιπέδων των καταχωρητών.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47800"/>
            <a:ext cx="6629400" cy="5075098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66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57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b="1" dirty="0" smtClean="0"/>
              <a:t>Hyper Threading</a:t>
            </a:r>
            <a:endParaRPr lang="en-US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endParaRPr lang="el-GR" altLang="el-GR" sz="2000" dirty="0" smtClean="0"/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dirty="0" smtClean="0"/>
              <a:t>Περισσότεροι </a:t>
            </a:r>
            <a:r>
              <a:rPr lang="el-GR" altLang="el-GR" dirty="0"/>
              <a:t>«Λογικοί» επεξεργαστές αναλαμβάνουν ξεχωριστά </a:t>
            </a:r>
            <a:r>
              <a:rPr lang="en-US" altLang="el-GR" dirty="0"/>
              <a:t>threads (</a:t>
            </a:r>
            <a:r>
              <a:rPr lang="el-GR" altLang="el-GR" dirty="0"/>
              <a:t>συνήθως 2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n-US" altLang="el-GR" dirty="0"/>
              <a:t>Dual </a:t>
            </a:r>
            <a:r>
              <a:rPr lang="en-US" altLang="el-GR" dirty="0" smtClean="0"/>
              <a:t>Cores</a:t>
            </a:r>
            <a:r>
              <a:rPr lang="el-GR" altLang="el-GR" dirty="0" smtClean="0"/>
              <a:t>.</a:t>
            </a:r>
            <a:endParaRPr lang="en-US" altLang="el-GR" dirty="0"/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dirty="0"/>
              <a:t>Πχ, </a:t>
            </a:r>
            <a:r>
              <a:rPr lang="el-GR" altLang="el-GR" dirty="0" smtClean="0"/>
              <a:t>σε </a:t>
            </a:r>
            <a:r>
              <a:rPr lang="en-US" altLang="el-GR" dirty="0"/>
              <a:t>dual core </a:t>
            </a:r>
            <a:r>
              <a:rPr lang="el-GR" altLang="el-GR" dirty="0"/>
              <a:t>με 2 </a:t>
            </a:r>
            <a:r>
              <a:rPr lang="el-GR" altLang="el-GR" dirty="0" smtClean="0"/>
              <a:t>λογικούς επεξεργαστές. Στο </a:t>
            </a:r>
            <a:r>
              <a:rPr lang="el-GR" altLang="el-GR" dirty="0"/>
              <a:t>κάθε </a:t>
            </a:r>
            <a:r>
              <a:rPr lang="en-US" altLang="el-GR" dirty="0"/>
              <a:t>core </a:t>
            </a:r>
            <a:r>
              <a:rPr lang="el-GR" altLang="el-GR" dirty="0"/>
              <a:t>εκτελούνται 4 </a:t>
            </a:r>
            <a:r>
              <a:rPr lang="en-US" altLang="el-GR" dirty="0" smtClean="0"/>
              <a:t>threads</a:t>
            </a:r>
            <a:r>
              <a:rPr lang="el-GR" altLang="el-GR" dirty="0" smtClean="0"/>
              <a:t>.</a:t>
            </a:r>
            <a:endParaRPr lang="en-US" altLang="el-GR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67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22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Θέση περιεχομένου 1" descr="Είκόνα με την σύγκριση των επεξεργαστών pentium d και του pentium extreme edition.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95" y="1447800"/>
            <a:ext cx="7445105" cy="5059038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68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60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b="1" dirty="0" smtClean="0"/>
              <a:t>64-bit memory Interface</a:t>
            </a:r>
            <a:endParaRPr lang="en-US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endParaRPr lang="el-GR" altLang="el-GR" sz="2000" dirty="0" smtClean="0"/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n-US" altLang="el-GR" dirty="0" smtClean="0"/>
              <a:t>IA32e </a:t>
            </a:r>
            <a:r>
              <a:rPr lang="el-GR" altLang="el-GR" dirty="0"/>
              <a:t>επιπλέον κατάσταση λειτουργίας:</a:t>
            </a:r>
          </a:p>
          <a:p>
            <a:pPr marL="1143000" lvl="1" indent="-365760">
              <a:spcBef>
                <a:spcPts val="0"/>
              </a:spcBef>
              <a:spcAft>
                <a:spcPts val="18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altLang="el-GR" dirty="0" smtClean="0">
                <a:cs typeface="Times New Roman" charset="0"/>
              </a:rPr>
              <a:t>Εκτέλεση </a:t>
            </a:r>
            <a:r>
              <a:rPr lang="el-GR" altLang="el-GR" dirty="0">
                <a:cs typeface="Times New Roman" charset="0"/>
              </a:rPr>
              <a:t>σε κατάσταση συμβατότητας χωρίς μετατροπές </a:t>
            </a:r>
            <a:r>
              <a:rPr lang="el-GR" altLang="el-GR" dirty="0" smtClean="0">
                <a:cs typeface="Times New Roman" charset="0"/>
              </a:rPr>
              <a:t>κώδικα, </a:t>
            </a:r>
            <a:r>
              <a:rPr lang="el-GR" altLang="el-GR" dirty="0">
                <a:cs typeface="Times New Roman" charset="0"/>
              </a:rPr>
              <a:t>που έχει γραφτεί για 32-</a:t>
            </a:r>
            <a:r>
              <a:rPr lang="en-US" altLang="el-GR" dirty="0">
                <a:cs typeface="Times New Roman" charset="0"/>
              </a:rPr>
              <a:t>bit</a:t>
            </a:r>
            <a:r>
              <a:rPr lang="el-GR" altLang="el-GR" dirty="0">
                <a:cs typeface="Times New Roman" charset="0"/>
              </a:rPr>
              <a:t> </a:t>
            </a:r>
            <a:r>
              <a:rPr lang="el-GR" altLang="el-GR" dirty="0" smtClean="0">
                <a:cs typeface="Times New Roman" charset="0"/>
              </a:rPr>
              <a:t>επεξεργαστές.</a:t>
            </a:r>
            <a:endParaRPr lang="el-GR" altLang="el-GR" dirty="0"/>
          </a:p>
          <a:p>
            <a:pPr marL="1143000" lvl="1" indent="-365760">
              <a:spcBef>
                <a:spcPts val="0"/>
              </a:spcBef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altLang="el-GR" dirty="0" smtClean="0">
                <a:cs typeface="Times New Roman" charset="0"/>
              </a:rPr>
              <a:t>Την </a:t>
            </a:r>
            <a:r>
              <a:rPr lang="el-GR" altLang="el-GR" dirty="0">
                <a:cs typeface="Times New Roman" charset="0"/>
              </a:rPr>
              <a:t>εκτέλεση 64-</a:t>
            </a:r>
            <a:r>
              <a:rPr lang="en-US" altLang="el-GR" dirty="0">
                <a:cs typeface="Times New Roman" charset="0"/>
              </a:rPr>
              <a:t>bit</a:t>
            </a:r>
            <a:r>
              <a:rPr lang="el-GR" altLang="el-GR" dirty="0">
                <a:cs typeface="Times New Roman" charset="0"/>
              </a:rPr>
              <a:t> </a:t>
            </a:r>
            <a:r>
              <a:rPr lang="el-GR" altLang="el-GR" dirty="0" smtClean="0">
                <a:cs typeface="Times New Roman" charset="0"/>
              </a:rPr>
              <a:t>εφαρμογών</a:t>
            </a:r>
            <a:r>
              <a:rPr lang="el-GR" altLang="el-GR" dirty="0" smtClean="0"/>
              <a:t>.</a:t>
            </a:r>
            <a:endParaRPr lang="en-US" altLang="el-GR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69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52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l-GR" altLang="el-GR" b="1" dirty="0" smtClean="0"/>
              <a:t>8088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endParaRPr lang="el-GR" altLang="el-GR" sz="2000" dirty="0" smtClean="0">
              <a:cs typeface="Times New Roman" charset="0"/>
            </a:endParaRPr>
          </a:p>
          <a:p>
            <a:pPr marL="457200" indent="-457200">
              <a:spcBef>
                <a:spcPts val="0"/>
              </a:spcBef>
              <a:spcAft>
                <a:spcPts val="36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dirty="0" smtClean="0">
                <a:cs typeface="Times New Roman" charset="0"/>
              </a:rPr>
              <a:t>Οικονομικότερη έκδοση του 8086.</a:t>
            </a:r>
            <a:endParaRPr lang="el-GR" altLang="el-GR" dirty="0" smtClean="0"/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dirty="0">
                <a:cs typeface="Times New Roman" charset="0"/>
              </a:rPr>
              <a:t>Ο</a:t>
            </a:r>
            <a:r>
              <a:rPr lang="el-GR" altLang="el-GR" dirty="0" smtClean="0">
                <a:cs typeface="Times New Roman" charset="0"/>
              </a:rPr>
              <a:t> εξωτερικός δίαυλος δεδομένων ήταν 8 και όχι 16-</a:t>
            </a:r>
            <a:r>
              <a:rPr lang="en-US" altLang="el-GR" dirty="0" smtClean="0">
                <a:cs typeface="Times New Roman" charset="0"/>
              </a:rPr>
              <a:t>bit</a:t>
            </a:r>
            <a:r>
              <a:rPr lang="el-GR" altLang="el-GR" dirty="0" smtClean="0">
                <a:cs typeface="Times New Roman" charset="0"/>
              </a:rPr>
              <a:t> </a:t>
            </a:r>
            <a:r>
              <a:rPr lang="el-GR" altLang="el-GR" dirty="0" smtClean="0">
                <a:sym typeface="Wingdings" pitchFamily="2" charset="2"/>
              </a:rPr>
              <a:t> </a:t>
            </a:r>
            <a:r>
              <a:rPr lang="el-GR" altLang="el-GR" dirty="0" smtClean="0">
                <a:cs typeface="Times New Roman" charset="0"/>
              </a:rPr>
              <a:t>προσπέλαση μνήμης πιο αργή, αφού το ίδιο πλήθος δεδομένων απαιτούσε διπλάσιες προσπελάσεις για να αναγνωσθεί</a:t>
            </a:r>
            <a:r>
              <a:rPr lang="el-GR" altLang="el-GR" dirty="0"/>
              <a:t>.</a:t>
            </a:r>
            <a:endParaRPr lang="en-GB" altLang="el-GR" dirty="0" smtClean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7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58802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l-GR" altLang="el-GR" b="1" dirty="0"/>
              <a:t>Εκτέλεση 64-</a:t>
            </a:r>
            <a:r>
              <a:rPr lang="en-US" altLang="el-GR" b="1" dirty="0" smtClean="0"/>
              <a:t>bit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800" dirty="0"/>
              <a:t>Προσπέλαση 64-</a:t>
            </a:r>
            <a:r>
              <a:rPr lang="en-US" altLang="el-GR" sz="2800" dirty="0"/>
              <a:t>bit</a:t>
            </a:r>
            <a:r>
              <a:rPr lang="el-GR" altLang="el-GR" sz="2800" dirty="0"/>
              <a:t> γραμμικής </a:t>
            </a:r>
            <a:r>
              <a:rPr lang="el-GR" altLang="el-GR" sz="2800" dirty="0" smtClean="0"/>
              <a:t>διεύθυνσης.</a:t>
            </a:r>
            <a:endParaRPr lang="en-US" altLang="el-GR" sz="2800" dirty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800" dirty="0"/>
              <a:t>8 επιπλέον </a:t>
            </a:r>
            <a:r>
              <a:rPr lang="el-GR" altLang="el-GR" sz="2800" dirty="0" err="1" smtClean="0"/>
              <a:t>καταχωρητές</a:t>
            </a:r>
            <a:r>
              <a:rPr lang="el-GR" altLang="el-GR" sz="2800" dirty="0" smtClean="0"/>
              <a:t> </a:t>
            </a:r>
            <a:r>
              <a:rPr lang="el-GR" altLang="el-GR" sz="2800" dirty="0"/>
              <a:t>γενικής </a:t>
            </a:r>
            <a:r>
              <a:rPr lang="el-GR" altLang="el-GR" sz="2800" dirty="0" smtClean="0"/>
              <a:t>χρήσης.</a:t>
            </a:r>
            <a:endParaRPr lang="en-US" altLang="el-GR" sz="2800" dirty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800" dirty="0"/>
              <a:t>8 </a:t>
            </a:r>
            <a:r>
              <a:rPr lang="el-GR" altLang="el-GR" sz="2800" dirty="0" err="1" smtClean="0"/>
              <a:t>καταχωρητές</a:t>
            </a:r>
            <a:r>
              <a:rPr lang="el-GR" altLang="el-GR" sz="2800" dirty="0" smtClean="0"/>
              <a:t> </a:t>
            </a:r>
            <a:r>
              <a:rPr lang="el-GR" altLang="el-GR" sz="2800" dirty="0"/>
              <a:t>που υποστηρίζουν </a:t>
            </a:r>
            <a:r>
              <a:rPr lang="en-US" altLang="el-GR" sz="2800" dirty="0"/>
              <a:t>SIMD</a:t>
            </a:r>
            <a:r>
              <a:rPr lang="el-GR" altLang="el-GR" sz="2800" dirty="0"/>
              <a:t> εκτέλεση (</a:t>
            </a:r>
            <a:r>
              <a:rPr lang="en-US" altLang="el-GR" sz="2800" dirty="0"/>
              <a:t>SSE</a:t>
            </a:r>
            <a:r>
              <a:rPr lang="el-GR" altLang="el-GR" sz="2800" dirty="0"/>
              <a:t>, SSE2, SSE3</a:t>
            </a:r>
            <a:r>
              <a:rPr lang="el-GR" altLang="el-GR" sz="2800" dirty="0" smtClean="0"/>
              <a:t>).</a:t>
            </a:r>
            <a:endParaRPr lang="en-US" altLang="el-GR" sz="2800" dirty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800" dirty="0"/>
              <a:t>64-</a:t>
            </a:r>
            <a:r>
              <a:rPr lang="en-US" altLang="el-GR" sz="2800" dirty="0"/>
              <a:t>bit</a:t>
            </a:r>
            <a:r>
              <a:rPr lang="el-GR" altLang="el-GR" sz="2800" dirty="0"/>
              <a:t> </a:t>
            </a:r>
            <a:r>
              <a:rPr lang="el-GR" altLang="el-GR" sz="2800" dirty="0" err="1"/>
              <a:t>καταχωρητές</a:t>
            </a:r>
            <a:r>
              <a:rPr lang="el-GR" altLang="el-GR" sz="2800" dirty="0"/>
              <a:t> δεδομένων και </a:t>
            </a:r>
            <a:r>
              <a:rPr lang="el-GR" altLang="el-GR" sz="2800" dirty="0" smtClean="0"/>
              <a:t>δεικτών.</a:t>
            </a:r>
            <a:endParaRPr lang="en-US" altLang="el-GR" sz="2800" dirty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800" dirty="0" smtClean="0"/>
              <a:t>Ενιαία </a:t>
            </a:r>
            <a:r>
              <a:rPr lang="el-GR" altLang="el-GR" sz="2800" dirty="0" err="1"/>
              <a:t>διευθυνσιοδότηση</a:t>
            </a:r>
            <a:r>
              <a:rPr lang="el-GR" altLang="el-GR" sz="2800" dirty="0"/>
              <a:t> </a:t>
            </a:r>
            <a:r>
              <a:rPr lang="en-US" altLang="el-GR" sz="2800" dirty="0"/>
              <a:t>byte</a:t>
            </a:r>
            <a:r>
              <a:rPr lang="el-GR" altLang="el-GR" sz="2800" dirty="0"/>
              <a:t> και </a:t>
            </a:r>
            <a:r>
              <a:rPr lang="el-GR" altLang="el-GR" sz="2800" dirty="0" err="1" smtClean="0"/>
              <a:t>καταχωρητών</a:t>
            </a:r>
            <a:r>
              <a:rPr lang="el-GR" altLang="el-GR" sz="2800" dirty="0" smtClean="0"/>
              <a:t>.</a:t>
            </a:r>
            <a:endParaRPr lang="en-US" altLang="el-GR" sz="2800" dirty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800" dirty="0" smtClean="0"/>
              <a:t>Γρήγορη ιεράρχηση διακοπών.</a:t>
            </a:r>
            <a:endParaRPr lang="en-US" altLang="el-GR" sz="2800" dirty="0"/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800" dirty="0" smtClean="0"/>
              <a:t>Νέο σχετικό </a:t>
            </a:r>
            <a:r>
              <a:rPr lang="el-GR" altLang="el-GR" sz="2800" dirty="0"/>
              <a:t>τρόπο </a:t>
            </a:r>
            <a:r>
              <a:rPr lang="el-GR" altLang="el-GR" sz="2800" dirty="0" err="1" smtClean="0"/>
              <a:t>διευθυνσιοδότησης</a:t>
            </a:r>
            <a:r>
              <a:rPr lang="el-GR" altLang="el-GR" sz="2800" dirty="0" smtClean="0"/>
              <a:t>.</a:t>
            </a:r>
            <a:endParaRPr lang="en-US" altLang="el-GR" sz="28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70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99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b="1" dirty="0"/>
              <a:t>Pentium Pin </a:t>
            </a:r>
            <a:r>
              <a:rPr lang="en-US" altLang="el-GR" b="1" dirty="0" smtClean="0"/>
              <a:t>Out</a:t>
            </a:r>
            <a:br>
              <a:rPr lang="en-US" altLang="el-GR" b="1" dirty="0" smtClean="0"/>
            </a:br>
            <a:r>
              <a:rPr lang="en-US" altLang="el-GR" b="1" dirty="0" smtClean="0"/>
              <a:t>(1 </a:t>
            </a:r>
            <a:r>
              <a:rPr lang="el-GR" altLang="el-GR" b="1" dirty="0" smtClean="0"/>
              <a:t>από</a:t>
            </a:r>
            <a:r>
              <a:rPr lang="en-US" altLang="el-GR" b="1" dirty="0" smtClean="0"/>
              <a:t> </a:t>
            </a:r>
            <a:r>
              <a:rPr lang="el-GR" altLang="el-GR" b="1" dirty="0"/>
              <a:t>4</a:t>
            </a:r>
            <a:r>
              <a:rPr lang="en-US" altLang="el-GR" b="1" dirty="0" smtClean="0"/>
              <a:t>)</a:t>
            </a:r>
            <a:endParaRPr lang="el-GR" b="1" dirty="0"/>
          </a:p>
        </p:txBody>
      </p:sp>
      <p:graphicFrame>
        <p:nvGraphicFramePr>
          <p:cNvPr id="6" name="Θέση περιεχομένου 1" descr="Πίνακας με την περιγραφή των pin του pentium.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20014313"/>
              </p:ext>
            </p:extLst>
          </p:nvPr>
        </p:nvGraphicFramePr>
        <p:xfrm>
          <a:off x="457200" y="1513766"/>
          <a:ext cx="8229600" cy="473463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127000" dist="889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143000"/>
                <a:gridCol w="457200"/>
                <a:gridCol w="6629400"/>
              </a:tblGrid>
              <a:tr h="60154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A[35-3]#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I/O</a:t>
                      </a:r>
                      <a:endParaRPr lang="el-GR" sz="1600" dirty="0"/>
                    </a:p>
                  </a:txBody>
                  <a:tcPr marL="9144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l-GR" sz="1600" noProof="0" dirty="0" smtClean="0"/>
                        <a:t>Δίαυλος Διευθύνσεων.</a:t>
                      </a:r>
                      <a:r>
                        <a:rPr lang="el-GR" sz="1600" baseline="0" noProof="0" dirty="0" smtClean="0"/>
                        <a:t> Φέρουν την διεύθυνση μιας </a:t>
                      </a:r>
                      <a:r>
                        <a:rPr lang="en-US" sz="1600" baseline="0" noProof="0" dirty="0" smtClean="0"/>
                        <a:t>transaction</a:t>
                      </a:r>
                      <a:r>
                        <a:rPr lang="el-GR" sz="1600" baseline="0" noProof="0" dirty="0" smtClean="0"/>
                        <a:t> (φάση 1) και τον τύπο της (φάσης 2). Προστατεύονται από ψηφία ισοτιμίας AP[1:0]</a:t>
                      </a:r>
                      <a:endParaRPr lang="el-GR" sz="1600" noProof="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</a:tr>
              <a:tr h="40586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A20#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I/O</a:t>
                      </a:r>
                      <a:endParaRPr lang="el-GR" sz="1600" dirty="0" smtClean="0"/>
                    </a:p>
                  </a:txBody>
                  <a:tcPr marL="9144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l-GR" sz="1600" dirty="0" smtClean="0"/>
                        <a:t>Σε </a:t>
                      </a:r>
                      <a:r>
                        <a:rPr lang="en-US" sz="1600" dirty="0" smtClean="0"/>
                        <a:t>Real</a:t>
                      </a:r>
                      <a:r>
                        <a:rPr lang="en-US" sz="1600" baseline="0" dirty="0" smtClean="0"/>
                        <a:t> Mode </a:t>
                      </a:r>
                      <a:r>
                        <a:rPr lang="el-GR" sz="1600" baseline="0" dirty="0" smtClean="0"/>
                        <a:t>κάνει </a:t>
                      </a:r>
                      <a:r>
                        <a:rPr lang="en-US" sz="1600" baseline="0" dirty="0" smtClean="0"/>
                        <a:t>mask </a:t>
                      </a:r>
                      <a:r>
                        <a:rPr lang="el-GR" sz="1600" baseline="0" dirty="0" smtClean="0"/>
                        <a:t>το </a:t>
                      </a:r>
                      <a:r>
                        <a:rPr lang="en-US" sz="1600" baseline="0" dirty="0" smtClean="0"/>
                        <a:t>bit A20 </a:t>
                      </a:r>
                      <a:r>
                        <a:rPr lang="el-GR" sz="1600" baseline="0" dirty="0" smtClean="0"/>
                        <a:t>για εξομοίωση του 8086 που κάνει </a:t>
                      </a:r>
                      <a:r>
                        <a:rPr lang="en-US" sz="1600" baseline="0" dirty="0" smtClean="0"/>
                        <a:t>wrap around </a:t>
                      </a:r>
                      <a:r>
                        <a:rPr lang="el-GR" sz="1600" baseline="0" dirty="0" smtClean="0"/>
                        <a:t>στο 1</a:t>
                      </a:r>
                      <a:r>
                        <a:rPr lang="en-US" sz="1600" baseline="0" dirty="0" smtClean="0"/>
                        <a:t>MB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</a:tr>
              <a:tr h="21017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ADS#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I/O</a:t>
                      </a:r>
                      <a:endParaRPr lang="el-GR" sz="1600" dirty="0" smtClean="0"/>
                    </a:p>
                  </a:txBody>
                  <a:tcPr marL="9144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Address Strobe </a:t>
                      </a:r>
                      <a:r>
                        <a:rPr lang="el-GR" sz="1600" dirty="0" smtClean="0"/>
                        <a:t>για την σωστή λήψη τιμών από τα </a:t>
                      </a:r>
                      <a:r>
                        <a:rPr lang="en-US" sz="1600" dirty="0" smtClean="0"/>
                        <a:t>A[35:3]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</a:tr>
              <a:tr h="40586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ADSTB[1:0]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I/O</a:t>
                      </a:r>
                      <a:endParaRPr lang="el-GR" sz="1600" dirty="0" smtClean="0"/>
                    </a:p>
                  </a:txBody>
                  <a:tcPr marL="9144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Strobes </a:t>
                      </a:r>
                      <a:r>
                        <a:rPr lang="el-GR" sz="1600" dirty="0" smtClean="0"/>
                        <a:t>για ανοδική και καθοδική ακμή</a:t>
                      </a:r>
                      <a:r>
                        <a:rPr lang="el-GR" sz="1600" baseline="0" dirty="0" smtClean="0"/>
                        <a:t> όπου τα </a:t>
                      </a:r>
                      <a:r>
                        <a:rPr lang="en-US" sz="1600" baseline="0" dirty="0" smtClean="0"/>
                        <a:t>A[35:0] </a:t>
                      </a:r>
                      <a:r>
                        <a:rPr lang="el-GR" sz="1600" baseline="0" dirty="0" smtClean="0"/>
                        <a:t>έχουν την διεύθυνση και τον τύπο του </a:t>
                      </a:r>
                      <a:r>
                        <a:rPr lang="en-US" sz="1600" baseline="0" dirty="0" smtClean="0"/>
                        <a:t>transaction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</a:tr>
              <a:tr h="40586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AP[1:0#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I/O</a:t>
                      </a:r>
                      <a:endParaRPr lang="el-GR" sz="1600" dirty="0" smtClean="0"/>
                    </a:p>
                  </a:txBody>
                  <a:tcPr marL="9144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l-GR" sz="1600" dirty="0" smtClean="0"/>
                        <a:t>Ισοτιμία σχετικά με τα Α[35:3],</a:t>
                      </a:r>
                      <a:r>
                        <a:rPr lang="en-US" sz="1600" baseline="0" dirty="0" smtClean="0"/>
                        <a:t> REQ[4:0]. </a:t>
                      </a:r>
                      <a:r>
                        <a:rPr lang="el-GR" sz="1600" baseline="0" dirty="0" smtClean="0"/>
                        <a:t>Διαφορετικό από αυτά τα </a:t>
                      </a:r>
                      <a:r>
                        <a:rPr lang="en-US" sz="1600" baseline="0" dirty="0" smtClean="0"/>
                        <a:t>bit</a:t>
                      </a:r>
                      <a:r>
                        <a:rPr lang="el-GR" sz="1600" baseline="0" dirty="0" smtClean="0"/>
                        <a:t> δείχνει την ισοτιμία στη φάση 1 και 2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</a:tr>
              <a:tr h="21017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BCLK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I</a:t>
                      </a:r>
                      <a:endParaRPr lang="el-GR" sz="1600" dirty="0"/>
                    </a:p>
                  </a:txBody>
                  <a:tcPr marL="9144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l-GR" sz="1600" dirty="0" smtClean="0"/>
                        <a:t>Ρολόι Διαύλου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</a:tr>
              <a:tr h="21017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BINIT#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I/O</a:t>
                      </a:r>
                      <a:endParaRPr lang="el-GR" sz="1600" dirty="0" smtClean="0"/>
                    </a:p>
                  </a:txBody>
                  <a:tcPr marL="9144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l-GR" sz="1600" dirty="0" smtClean="0"/>
                        <a:t>Αρχικοποίηση Διαύλου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</a:tr>
              <a:tr h="40586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BNR#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I/O</a:t>
                      </a:r>
                      <a:endParaRPr lang="el-GR" sz="1600" dirty="0" smtClean="0"/>
                    </a:p>
                  </a:txBody>
                  <a:tcPr marL="9144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l-GR" sz="1600" dirty="0" smtClean="0"/>
                        <a:t>Μπλοκάρει την επόμενη αίτηση όταν κάποιο περιφερειακό</a:t>
                      </a:r>
                      <a:r>
                        <a:rPr lang="el-GR" sz="1600" baseline="0" dirty="0" smtClean="0"/>
                        <a:t> δεν μπορεί να δεχτεί άλλα </a:t>
                      </a:r>
                      <a:r>
                        <a:rPr lang="en-US" sz="1600" baseline="0" dirty="0" smtClean="0"/>
                        <a:t>transactions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</a:tr>
              <a:tr h="40586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BOOTSELECT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I</a:t>
                      </a:r>
                      <a:endParaRPr lang="el-GR" sz="1600" dirty="0"/>
                    </a:p>
                  </a:txBody>
                  <a:tcPr marL="9144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l-GR" sz="1600" dirty="0" smtClean="0"/>
                        <a:t>Καθορίζει αν η πλατφόρμα είναι συμβατή. Ο επεξεργαστής δεν ξεκινάει αν είναι 0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</a:tr>
              <a:tr h="40586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BMP[5:0]#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I/O</a:t>
                      </a:r>
                      <a:endParaRPr lang="el-GR" sz="1600" dirty="0" smtClean="0"/>
                    </a:p>
                  </a:txBody>
                  <a:tcPr marL="9144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Breakpoint Monitor. </a:t>
                      </a:r>
                      <a:r>
                        <a:rPr lang="el-GR" sz="1600" dirty="0" smtClean="0"/>
                        <a:t>Δείχνουν την κατάσταση των </a:t>
                      </a:r>
                      <a:r>
                        <a:rPr lang="en-US" sz="1600" dirty="0" smtClean="0"/>
                        <a:t>breakpoints </a:t>
                      </a:r>
                      <a:r>
                        <a:rPr lang="el-GR" sz="1600" dirty="0" smtClean="0"/>
                        <a:t>στα οποία σταματάει ο επεξεργαστής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</a:tr>
              <a:tr h="60154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BPRI#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I</a:t>
                      </a:r>
                      <a:endParaRPr lang="el-GR" sz="1600" dirty="0"/>
                    </a:p>
                  </a:txBody>
                  <a:tcPr marL="9144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l-GR" sz="1600" dirty="0" smtClean="0"/>
                        <a:t>Το σήμα αυτό το παρακολουθούν όλα τα περιφερειακά τα οποία δεν ζητούν εξυπηρέτηση από τον επεξεργαστή αν κάποιο άλλο έχει προλάβει να ενεργοποιήσει το σήμα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71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60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b="1" dirty="0"/>
              <a:t>Pentium Pin Out</a:t>
            </a:r>
            <a:br>
              <a:rPr lang="en-US" altLang="el-GR" b="1" dirty="0"/>
            </a:br>
            <a:r>
              <a:rPr lang="en-US" altLang="el-GR" b="1" dirty="0" smtClean="0"/>
              <a:t>(2 </a:t>
            </a:r>
            <a:r>
              <a:rPr lang="el-GR" altLang="el-GR" b="1" dirty="0"/>
              <a:t>από</a:t>
            </a:r>
            <a:r>
              <a:rPr lang="en-US" altLang="el-GR" b="1" dirty="0"/>
              <a:t> </a:t>
            </a:r>
            <a:r>
              <a:rPr lang="el-GR" altLang="el-GR" b="1" dirty="0"/>
              <a:t>4</a:t>
            </a:r>
            <a:r>
              <a:rPr lang="en-US" altLang="el-GR" b="1" dirty="0"/>
              <a:t>)</a:t>
            </a:r>
            <a:endParaRPr lang="el-GR" dirty="0"/>
          </a:p>
        </p:txBody>
      </p:sp>
      <p:graphicFrame>
        <p:nvGraphicFramePr>
          <p:cNvPr id="8" name="Θέση περιεχομένου 1" descr="Πίνακας με την περιγραφή των pin του pentium.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6609511"/>
              </p:ext>
            </p:extLst>
          </p:nvPr>
        </p:nvGraphicFramePr>
        <p:xfrm>
          <a:off x="457200" y="1524000"/>
          <a:ext cx="8229600" cy="488188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127000" dist="889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143000"/>
                <a:gridCol w="457200"/>
                <a:gridCol w="66294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BRO#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I/O</a:t>
                      </a:r>
                      <a:endParaRPr lang="el-GR" sz="1600" dirty="0"/>
                    </a:p>
                  </a:txBody>
                  <a:tcPr marL="9144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l-GR" sz="1600" noProof="0" dirty="0" smtClean="0"/>
                        <a:t>Κανονικά οδηγείται από τον επεξεργαστή όταν</a:t>
                      </a:r>
                      <a:r>
                        <a:rPr lang="el-GR" sz="1600" baseline="0" noProof="0" dirty="0" smtClean="0"/>
                        <a:t> ζητάει τον έλεγχο του συστήματος</a:t>
                      </a:r>
                      <a:endParaRPr lang="el-GR" sz="1600" noProof="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BSEL[2:0]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</a:t>
                      </a:r>
                      <a:endParaRPr lang="el-GR" sz="1600" dirty="0" smtClean="0"/>
                    </a:p>
                  </a:txBody>
                  <a:tcPr marL="9144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l-GR" sz="1600" dirty="0" smtClean="0"/>
                        <a:t>Ρυθμίζουν</a:t>
                      </a:r>
                      <a:r>
                        <a:rPr lang="el-GR" sz="1600" baseline="0" dirty="0" smtClean="0"/>
                        <a:t> την συχνότητα του ρολογιού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COMP[5:4, 1:0]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An</a:t>
                      </a:r>
                      <a:endParaRPr lang="el-GR" sz="1600" dirty="0"/>
                    </a:p>
                  </a:txBody>
                  <a:tcPr marL="9144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l-GR" sz="1600" dirty="0" smtClean="0"/>
                        <a:t>Αναλογικοί τερματισμοί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D[63:0]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I/O</a:t>
                      </a:r>
                      <a:endParaRPr lang="el-GR" sz="1600" dirty="0" smtClean="0"/>
                    </a:p>
                  </a:txBody>
                  <a:tcPr marL="9144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Data Bus </a:t>
                      </a:r>
                      <a:r>
                        <a:rPr lang="el-GR" sz="1600" dirty="0" smtClean="0"/>
                        <a:t>χωρισμένο σε 4 </a:t>
                      </a:r>
                      <a:r>
                        <a:rPr lang="el-GR" sz="1600" dirty="0" err="1" smtClean="0"/>
                        <a:t>δεκαεξάδες</a:t>
                      </a:r>
                      <a:r>
                        <a:rPr lang="el-GR" sz="1600" dirty="0" smtClean="0"/>
                        <a:t>.</a:t>
                      </a:r>
                      <a:r>
                        <a:rPr lang="el-GR" sz="1600" baseline="0" dirty="0" smtClean="0"/>
                        <a:t> Το σύστημα αναφέρεται σε κάθε μία από αυτές με τα </a:t>
                      </a:r>
                      <a:r>
                        <a:rPr lang="en-US" sz="1600" baseline="0" dirty="0" smtClean="0"/>
                        <a:t>DSTBN#/DSTBP# </a:t>
                      </a:r>
                      <a:r>
                        <a:rPr lang="el-GR" sz="1600" baseline="0" dirty="0" smtClean="0"/>
                        <a:t>και </a:t>
                      </a:r>
                      <a:r>
                        <a:rPr lang="en-US" sz="1600" baseline="0" dirty="0" smtClean="0"/>
                        <a:t>DBI#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DBI[3:0]#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I/O</a:t>
                      </a:r>
                      <a:endParaRPr lang="el-GR" sz="1600" dirty="0" smtClean="0"/>
                    </a:p>
                  </a:txBody>
                  <a:tcPr marL="9144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l-GR" sz="1600" dirty="0" smtClean="0"/>
                        <a:t>Δείχνουν</a:t>
                      </a:r>
                      <a:r>
                        <a:rPr lang="el-GR" sz="1600" baseline="0" dirty="0" smtClean="0"/>
                        <a:t> την πολικότητα της κάθε </a:t>
                      </a:r>
                      <a:r>
                        <a:rPr lang="el-GR" sz="1600" baseline="0" dirty="0" err="1" smtClean="0"/>
                        <a:t>δεκαεξάδας</a:t>
                      </a:r>
                      <a:r>
                        <a:rPr lang="el-GR" sz="1600" baseline="0" dirty="0" smtClean="0"/>
                        <a:t> του </a:t>
                      </a:r>
                      <a:r>
                        <a:rPr lang="en-US" sz="1600" baseline="0" dirty="0" smtClean="0"/>
                        <a:t>data bus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DBR#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O</a:t>
                      </a:r>
                      <a:endParaRPr lang="el-GR" sz="1600" dirty="0"/>
                    </a:p>
                  </a:txBody>
                  <a:tcPr marL="9144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Debug Reset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DBSY#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I/O</a:t>
                      </a:r>
                      <a:endParaRPr lang="el-GR" sz="1600" dirty="0" smtClean="0"/>
                    </a:p>
                  </a:txBody>
                  <a:tcPr marL="9144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l-GR" sz="1600" dirty="0" smtClean="0"/>
                        <a:t>Δείχνει</a:t>
                      </a:r>
                      <a:r>
                        <a:rPr lang="el-GR" sz="1600" baseline="0" dirty="0" smtClean="0"/>
                        <a:t> ότι το </a:t>
                      </a:r>
                      <a:r>
                        <a:rPr lang="en-US" sz="1600" baseline="0" dirty="0" smtClean="0"/>
                        <a:t>data bus </a:t>
                      </a:r>
                      <a:r>
                        <a:rPr lang="el-GR" sz="1600" baseline="0" dirty="0" smtClean="0"/>
                        <a:t>είναι απασχολημένο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DEFER#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I</a:t>
                      </a:r>
                      <a:endParaRPr lang="el-GR" sz="1600" dirty="0"/>
                    </a:p>
                  </a:txBody>
                  <a:tcPr marL="9144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l-GR" sz="1600" dirty="0" smtClean="0"/>
                        <a:t>Ένα περιφερειακό δείχνει ότι δεν μπορεί να εκτελέσει με την σειρά τα </a:t>
                      </a:r>
                      <a:r>
                        <a:rPr lang="en-US" sz="1600" dirty="0" smtClean="0"/>
                        <a:t>transactions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DP[3:0]#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I/O</a:t>
                      </a:r>
                      <a:endParaRPr lang="el-GR" sz="1600" dirty="0" smtClean="0"/>
                    </a:p>
                  </a:txBody>
                  <a:tcPr marL="9144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l-GR" sz="1600" dirty="0" smtClean="0"/>
                        <a:t>Ψηφίο</a:t>
                      </a:r>
                      <a:r>
                        <a:rPr lang="el-GR" sz="1600" baseline="0" dirty="0" smtClean="0"/>
                        <a:t> ισοτιμίας για το </a:t>
                      </a:r>
                      <a:r>
                        <a:rPr lang="en-US" sz="1600" baseline="0" dirty="0" smtClean="0"/>
                        <a:t>data bus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DRDY#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I/O</a:t>
                      </a:r>
                      <a:endParaRPr lang="el-GR" sz="1600" dirty="0" smtClean="0"/>
                    </a:p>
                  </a:txBody>
                  <a:tcPr marL="9144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l-GR" sz="1600" dirty="0" smtClean="0"/>
                        <a:t>Έγκυρα δεδομένα υπάρχουν</a:t>
                      </a:r>
                      <a:r>
                        <a:rPr lang="el-GR" sz="1600" baseline="0" dirty="0" smtClean="0"/>
                        <a:t> στο </a:t>
                      </a:r>
                      <a:r>
                        <a:rPr lang="en-US" sz="1600" baseline="0" dirty="0" smtClean="0"/>
                        <a:t>data bus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DSTBN[3:0]#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I/O</a:t>
                      </a:r>
                      <a:endParaRPr lang="el-GR" sz="1600" dirty="0" smtClean="0"/>
                    </a:p>
                  </a:txBody>
                  <a:tcPr marL="9144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Strobes </a:t>
                      </a:r>
                      <a:r>
                        <a:rPr lang="el-GR" sz="1600" dirty="0" smtClean="0"/>
                        <a:t>για το κλείδωμα δεδομένων σε κάθε </a:t>
                      </a:r>
                      <a:r>
                        <a:rPr lang="el-GR" sz="1600" dirty="0" err="1" smtClean="0"/>
                        <a:t>δεκαεξάδα</a:t>
                      </a:r>
                      <a:r>
                        <a:rPr lang="el-GR" sz="1600" dirty="0" smtClean="0"/>
                        <a:t> του </a:t>
                      </a:r>
                      <a:r>
                        <a:rPr lang="en-US" sz="1600" dirty="0" smtClean="0"/>
                        <a:t>data bus </a:t>
                      </a:r>
                      <a:r>
                        <a:rPr lang="el-GR" sz="1600" dirty="0" smtClean="0"/>
                        <a:t>(αρνητική ακμή)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DSTBP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I/O</a:t>
                      </a:r>
                      <a:endParaRPr lang="el-GR" sz="1600" dirty="0" smtClean="0"/>
                    </a:p>
                  </a:txBody>
                  <a:tcPr marL="9144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Strobes</a:t>
                      </a:r>
                      <a:r>
                        <a:rPr lang="el-GR" sz="1600" dirty="0" smtClean="0"/>
                        <a:t> για το</a:t>
                      </a:r>
                      <a:r>
                        <a:rPr lang="el-GR" sz="1600" baseline="0" dirty="0" smtClean="0"/>
                        <a:t> κλείδωμα δεδομένων σε κάθε </a:t>
                      </a:r>
                      <a:r>
                        <a:rPr lang="el-GR" sz="1600" baseline="0" dirty="0" err="1" smtClean="0"/>
                        <a:t>δεκαεξάδα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72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15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b="1" dirty="0"/>
              <a:t>Pentium Pin Out</a:t>
            </a:r>
            <a:br>
              <a:rPr lang="en-US" altLang="el-GR" b="1" dirty="0"/>
            </a:br>
            <a:r>
              <a:rPr lang="en-US" altLang="el-GR" b="1" dirty="0" smtClean="0"/>
              <a:t>(3 </a:t>
            </a:r>
            <a:r>
              <a:rPr lang="el-GR" altLang="el-GR" b="1" dirty="0"/>
              <a:t>από</a:t>
            </a:r>
            <a:r>
              <a:rPr lang="en-US" altLang="el-GR" b="1" dirty="0"/>
              <a:t> </a:t>
            </a:r>
            <a:r>
              <a:rPr lang="el-GR" altLang="el-GR" b="1" dirty="0"/>
              <a:t>4</a:t>
            </a:r>
            <a:r>
              <a:rPr lang="en-US" altLang="el-GR" b="1" dirty="0"/>
              <a:t>)</a:t>
            </a:r>
            <a:endParaRPr lang="el-GR" dirty="0"/>
          </a:p>
        </p:txBody>
      </p:sp>
      <p:graphicFrame>
        <p:nvGraphicFramePr>
          <p:cNvPr id="6" name="Θέση περιεχομένου 1" descr="Πίνακας με την περιγραφή των pin του pentium.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72995567"/>
              </p:ext>
            </p:extLst>
          </p:nvPr>
        </p:nvGraphicFramePr>
        <p:xfrm>
          <a:off x="457200" y="1503680"/>
          <a:ext cx="8229600" cy="4838386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127000" dist="889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143000"/>
                <a:gridCol w="457200"/>
                <a:gridCol w="6629400"/>
              </a:tblGrid>
              <a:tr h="35672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FERR# PBE#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O</a:t>
                      </a:r>
                      <a:endParaRPr lang="el-GR" sz="1600" dirty="0"/>
                    </a:p>
                  </a:txBody>
                  <a:tcPr marL="9144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l-GR" sz="1600" noProof="0" dirty="0" smtClean="0"/>
                        <a:t>Σφάλμα κινητής υποδιαστολής ή εκκρεμές </a:t>
                      </a:r>
                      <a:r>
                        <a:rPr lang="en-US" sz="1600" noProof="0" dirty="0" smtClean="0"/>
                        <a:t>break</a:t>
                      </a:r>
                      <a:endParaRPr lang="en-US" sz="1600" noProof="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</a:tr>
              <a:tr h="35672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IERR#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O</a:t>
                      </a:r>
                      <a:endParaRPr lang="el-GR" sz="1600" dirty="0"/>
                    </a:p>
                  </a:txBody>
                  <a:tcPr marL="9144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l-GR" sz="1600" dirty="0" smtClean="0"/>
                        <a:t>Εσωτερικό σφάλμα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</a:tr>
              <a:tr h="35672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IGNNE#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I</a:t>
                      </a:r>
                      <a:endParaRPr lang="el-GR" sz="1600" dirty="0"/>
                    </a:p>
                  </a:txBody>
                  <a:tcPr marL="9144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l-GR" sz="1600" dirty="0" smtClean="0"/>
                        <a:t>Ζητά από τον επεξεργαστή να αγνοήσει ένα αριθμητικό σφάλμα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</a:tr>
              <a:tr h="35672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INIT#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I</a:t>
                      </a:r>
                      <a:endParaRPr lang="el-GR" sz="1600" dirty="0"/>
                    </a:p>
                  </a:txBody>
                  <a:tcPr marL="9144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l-GR" sz="1600" dirty="0" smtClean="0"/>
                        <a:t>Αρχικοποιεί τους </a:t>
                      </a:r>
                      <a:r>
                        <a:rPr lang="el-GR" sz="1600" dirty="0" err="1" smtClean="0"/>
                        <a:t>καταχωρητές</a:t>
                      </a:r>
                      <a:r>
                        <a:rPr lang="el-GR" sz="1600" dirty="0" smtClean="0"/>
                        <a:t> και αφήνει ανέπαφη την </a:t>
                      </a:r>
                      <a:r>
                        <a:rPr lang="en-US" sz="1600" dirty="0" smtClean="0"/>
                        <a:t>cache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</a:tr>
              <a:tr h="35672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ITPCLK[1:0]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I</a:t>
                      </a:r>
                      <a:endParaRPr lang="el-GR" sz="1600" dirty="0"/>
                    </a:p>
                  </a:txBody>
                  <a:tcPr marL="9144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l-GR" sz="1600" dirty="0" smtClean="0"/>
                        <a:t>Ρολόγια για την υλοποίηση </a:t>
                      </a:r>
                      <a:r>
                        <a:rPr lang="en-US" sz="1600" dirty="0" smtClean="0"/>
                        <a:t>debug port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</a:tr>
              <a:tr h="44846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LINT[1:0]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I</a:t>
                      </a:r>
                      <a:endParaRPr lang="el-GR" sz="1600" dirty="0"/>
                    </a:p>
                  </a:txBody>
                  <a:tcPr marL="9144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l-GR" sz="1600" dirty="0" smtClean="0"/>
                        <a:t>Όταν δεν χρησιμοποιείται </a:t>
                      </a:r>
                      <a:r>
                        <a:rPr lang="en-US" sz="1600" dirty="0" smtClean="0"/>
                        <a:t>APIC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l-GR" sz="1600" baseline="0" dirty="0" smtClean="0"/>
                        <a:t>οι γραμμές αυτές χρησιμοποιούνται σαν </a:t>
                      </a:r>
                      <a:r>
                        <a:rPr lang="en-US" sz="1600" baseline="0" dirty="0" smtClean="0"/>
                        <a:t>INT/NMI (</a:t>
                      </a:r>
                      <a:r>
                        <a:rPr lang="el-GR" sz="1600" baseline="0" dirty="0" smtClean="0"/>
                        <a:t>το </a:t>
                      </a:r>
                      <a:r>
                        <a:rPr lang="en-US" sz="1600" baseline="0" dirty="0" smtClean="0"/>
                        <a:t>LIN0, LIN1 </a:t>
                      </a:r>
                      <a:r>
                        <a:rPr lang="el-GR" sz="1600" baseline="0" dirty="0" smtClean="0"/>
                        <a:t>αντίστοιχα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</a:tr>
              <a:tr h="35672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LL_ID[1:0]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O</a:t>
                      </a:r>
                      <a:endParaRPr lang="el-GR" sz="1600" dirty="0"/>
                    </a:p>
                  </a:txBody>
                  <a:tcPr marL="9144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l-GR" sz="1600" dirty="0" smtClean="0"/>
                        <a:t>Τιμή που καθορίζει τον επεξεργαστή (00 για </a:t>
                      </a:r>
                      <a:r>
                        <a:rPr lang="en-US" sz="1600" dirty="0" smtClean="0"/>
                        <a:t>Pentium 4)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</a:tr>
              <a:tr h="35672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LOCK#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I/O</a:t>
                      </a:r>
                      <a:endParaRPr lang="el-GR" sz="1600" dirty="0"/>
                    </a:p>
                  </a:txBody>
                  <a:tcPr marL="9144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l-GR" sz="1600" dirty="0" smtClean="0"/>
                        <a:t>Επιβάλει την ατομική εκτέλεση μιας </a:t>
                      </a:r>
                      <a:r>
                        <a:rPr lang="en-US" sz="1600" dirty="0" smtClean="0"/>
                        <a:t>transaction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</a:tr>
              <a:tr h="44846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MCERR#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I/O</a:t>
                      </a:r>
                      <a:endParaRPr lang="el-GR" sz="1600" dirty="0"/>
                    </a:p>
                  </a:txBody>
                  <a:tcPr marL="9144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Machine Check</a:t>
                      </a:r>
                      <a:r>
                        <a:rPr lang="en-US" sz="1600" baseline="0" dirty="0" smtClean="0"/>
                        <a:t> Error </a:t>
                      </a:r>
                      <a:r>
                        <a:rPr lang="el-GR" sz="1600" baseline="0" dirty="0" smtClean="0"/>
                        <a:t>δείχνει σφάλμα που δεν μπορεί να αντιμετωπισθεί χωρίς να επηρεάζει το δίαυλο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</a:tr>
              <a:tr h="35672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PROCHOT#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I/O</a:t>
                      </a:r>
                      <a:endParaRPr lang="el-GR" sz="1600" dirty="0"/>
                    </a:p>
                  </a:txBody>
                  <a:tcPr marL="9144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l-GR" sz="1600" dirty="0" smtClean="0"/>
                        <a:t>Ενεργοποιείται αν η θερμοκρασία επεξεργαστή ξεπεράσει το επιτρεπτό</a:t>
                      </a:r>
                      <a:r>
                        <a:rPr lang="el-GR" sz="1600" baseline="0" dirty="0" smtClean="0"/>
                        <a:t> όριο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</a:tr>
              <a:tr h="35672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PWRGOOD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I</a:t>
                      </a:r>
                      <a:endParaRPr lang="el-GR" sz="1600" dirty="0"/>
                    </a:p>
                  </a:txBody>
                  <a:tcPr marL="9144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l-GR" sz="1600" dirty="0" smtClean="0"/>
                        <a:t>Δείχνει</a:t>
                      </a:r>
                      <a:r>
                        <a:rPr lang="el-GR" sz="1600" baseline="0" dirty="0" smtClean="0"/>
                        <a:t> ότι το ρολόι και η τροφοδοσία έχουν σταθεροποιηθεί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</a:tr>
              <a:tr h="35672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REQ[4:0]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I/O</a:t>
                      </a:r>
                      <a:endParaRPr lang="el-GR" sz="1600" dirty="0"/>
                    </a:p>
                  </a:txBody>
                  <a:tcPr marL="9144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l-GR" sz="1600" dirty="0" smtClean="0"/>
                        <a:t>Καθορίζουν τον τύπο του</a:t>
                      </a:r>
                      <a:r>
                        <a:rPr lang="el-GR" sz="1600" baseline="0" dirty="0" smtClean="0"/>
                        <a:t> </a:t>
                      </a:r>
                      <a:r>
                        <a:rPr lang="en-US" sz="1600" baseline="0" dirty="0" smtClean="0"/>
                        <a:t>transaction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</a:tr>
              <a:tr h="35672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RESET#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I</a:t>
                      </a:r>
                      <a:endParaRPr lang="el-GR" sz="1600" dirty="0"/>
                    </a:p>
                  </a:txBody>
                  <a:tcPr marL="9144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l-GR" sz="1600" dirty="0" smtClean="0"/>
                        <a:t>Επανεκκίνηση του επεξεργαστή</a:t>
                      </a:r>
                      <a:endParaRPr lang="el-GR" sz="1600" dirty="0"/>
                    </a:p>
                  </a:txBody>
                  <a:tcPr marL="45720" marR="9144" marT="9144" marB="9144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73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0078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b="1" dirty="0"/>
              <a:t>Pentium Pin Out</a:t>
            </a:r>
            <a:br>
              <a:rPr lang="en-US" altLang="el-GR" b="1" dirty="0"/>
            </a:br>
            <a:r>
              <a:rPr lang="en-US" altLang="el-GR" b="1" dirty="0" smtClean="0"/>
              <a:t>(</a:t>
            </a:r>
            <a:r>
              <a:rPr lang="el-GR" altLang="el-GR" b="1" dirty="0" smtClean="0"/>
              <a:t>4</a:t>
            </a:r>
            <a:r>
              <a:rPr lang="en-US" altLang="el-GR" b="1" dirty="0" smtClean="0"/>
              <a:t> </a:t>
            </a:r>
            <a:r>
              <a:rPr lang="el-GR" altLang="el-GR" b="1" dirty="0"/>
              <a:t>από</a:t>
            </a:r>
            <a:r>
              <a:rPr lang="en-US" altLang="el-GR" b="1" dirty="0"/>
              <a:t> </a:t>
            </a:r>
            <a:r>
              <a:rPr lang="el-GR" altLang="el-GR" b="1" dirty="0"/>
              <a:t>4</a:t>
            </a:r>
            <a:r>
              <a:rPr lang="en-US" altLang="el-GR" b="1" dirty="0"/>
              <a:t>)</a:t>
            </a:r>
            <a:endParaRPr lang="el-GR" dirty="0"/>
          </a:p>
        </p:txBody>
      </p:sp>
      <p:graphicFrame>
        <p:nvGraphicFramePr>
          <p:cNvPr id="6" name="Θέση περιεχομένου 1" descr="Πίνακας με την περιγραφή των pin του pentium.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2691987"/>
              </p:ext>
            </p:extLst>
          </p:nvPr>
        </p:nvGraphicFramePr>
        <p:xfrm>
          <a:off x="457200" y="1524000"/>
          <a:ext cx="8229600" cy="483494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127000" dist="889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219200"/>
                <a:gridCol w="457200"/>
                <a:gridCol w="6553200"/>
              </a:tblGrid>
              <a:tr h="40921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RS[2:0]#</a:t>
                      </a:r>
                      <a:endParaRPr lang="el-GR" sz="1600" dirty="0"/>
                    </a:p>
                  </a:txBody>
                  <a:tcPr marL="45720" marR="45720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I</a:t>
                      </a:r>
                      <a:endParaRPr lang="el-GR" sz="1600" dirty="0"/>
                    </a:p>
                  </a:txBody>
                  <a:tcPr marL="45720" marR="45720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l-GR" sz="1600" noProof="0" dirty="0" smtClean="0"/>
                        <a:t>Τα οδηγεί το περιφερειακό με κάποιο κωδικό που δηλώνει</a:t>
                      </a:r>
                      <a:r>
                        <a:rPr lang="el-GR" sz="1600" baseline="0" noProof="0" dirty="0" smtClean="0"/>
                        <a:t> το τέλος μιας </a:t>
                      </a:r>
                      <a:r>
                        <a:rPr lang="en-US" sz="1600" baseline="0" noProof="0" dirty="0" smtClean="0"/>
                        <a:t>transaction</a:t>
                      </a:r>
                      <a:endParaRPr lang="en-US" sz="1600" noProof="0" dirty="0"/>
                    </a:p>
                  </a:txBody>
                  <a:tcPr marL="45720" marR="45720" marT="9144" marB="9144" anchor="ctr">
                    <a:solidFill>
                      <a:schemeClr val="bg1"/>
                    </a:solidFill>
                  </a:tcPr>
                </a:tc>
              </a:tr>
              <a:tr h="29118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RSP#</a:t>
                      </a:r>
                      <a:endParaRPr lang="el-GR" sz="1600" dirty="0"/>
                    </a:p>
                  </a:txBody>
                  <a:tcPr marL="45720" marR="45720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I</a:t>
                      </a:r>
                      <a:endParaRPr lang="el-GR" sz="1600" dirty="0"/>
                    </a:p>
                  </a:txBody>
                  <a:tcPr marL="45720" marR="45720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l-GR" sz="1600" dirty="0" smtClean="0"/>
                        <a:t>Παρέχουν ψηφία ισοτιμίας για τα </a:t>
                      </a:r>
                      <a:r>
                        <a:rPr lang="en-US" sz="1600" dirty="0" smtClean="0"/>
                        <a:t>RS </a:t>
                      </a:r>
                      <a:r>
                        <a:rPr lang="el-GR" sz="1600" dirty="0" smtClean="0"/>
                        <a:t>σήματα</a:t>
                      </a:r>
                      <a:endParaRPr lang="el-GR" sz="1600" dirty="0"/>
                    </a:p>
                  </a:txBody>
                  <a:tcPr marL="45720" marR="45720" marT="9144" marB="9144" anchor="ctr">
                    <a:solidFill>
                      <a:schemeClr val="bg1"/>
                    </a:solidFill>
                  </a:tcPr>
                </a:tc>
              </a:tr>
              <a:tr h="29118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SKTOCC</a:t>
                      </a:r>
                      <a:endParaRPr lang="el-GR" sz="1600" dirty="0"/>
                    </a:p>
                  </a:txBody>
                  <a:tcPr marL="45720" marR="45720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O</a:t>
                      </a:r>
                      <a:endParaRPr lang="el-GR" sz="1600" dirty="0"/>
                    </a:p>
                  </a:txBody>
                  <a:tcPr marL="45720" marR="45720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l-GR" sz="1600" dirty="0" smtClean="0"/>
                        <a:t>Αν ο επεξεργαστής είναι τοποθετημένος η έξοδος αυτή είναι 0</a:t>
                      </a:r>
                      <a:endParaRPr lang="el-GR" sz="1600" dirty="0"/>
                    </a:p>
                  </a:txBody>
                  <a:tcPr marL="45720" marR="45720" marT="9144" marB="9144" anchor="ctr">
                    <a:solidFill>
                      <a:schemeClr val="bg1"/>
                    </a:solidFill>
                  </a:tcPr>
                </a:tc>
              </a:tr>
              <a:tr h="40921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SMI#</a:t>
                      </a:r>
                      <a:endParaRPr lang="el-GR" sz="1600" dirty="0"/>
                    </a:p>
                  </a:txBody>
                  <a:tcPr marL="45720" marR="45720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I</a:t>
                      </a:r>
                      <a:endParaRPr lang="el-GR" sz="1600" dirty="0"/>
                    </a:p>
                  </a:txBody>
                  <a:tcPr marL="45720" marR="45720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l-GR" sz="1600" dirty="0" smtClean="0"/>
                        <a:t>Όταν ενεργοποιηθεί</a:t>
                      </a:r>
                      <a:r>
                        <a:rPr lang="el-GR" sz="1600" baseline="0" dirty="0" smtClean="0"/>
                        <a:t> το σύστημα αποθηκεύει την τρέχουσα κατάσταση και εισέρχεται σε κατάσταση διαχείρισης συστήματος (</a:t>
                      </a:r>
                      <a:r>
                        <a:rPr lang="en-US" sz="1600" baseline="0" dirty="0" smtClean="0"/>
                        <a:t>SMM)</a:t>
                      </a:r>
                      <a:endParaRPr lang="el-GR" sz="1600" dirty="0"/>
                    </a:p>
                  </a:txBody>
                  <a:tcPr marL="45720" marR="45720" marT="9144" marB="9144" anchor="ctr">
                    <a:solidFill>
                      <a:schemeClr val="bg1"/>
                    </a:solidFill>
                  </a:tcPr>
                </a:tc>
              </a:tr>
              <a:tr h="60564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STPCLK#</a:t>
                      </a:r>
                      <a:endParaRPr lang="el-GR" sz="1600" dirty="0"/>
                    </a:p>
                  </a:txBody>
                  <a:tcPr marL="45720" marR="45720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I</a:t>
                      </a:r>
                      <a:endParaRPr lang="el-GR" sz="1600" dirty="0"/>
                    </a:p>
                  </a:txBody>
                  <a:tcPr marL="45720" marR="45720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l-GR" sz="1600" dirty="0" smtClean="0"/>
                        <a:t>Όταν ενεργοποιηθεί σταματάει το ρολόι σε όλα τα τμήματα εκτός του </a:t>
                      </a:r>
                      <a:r>
                        <a:rPr lang="en-US" sz="1600" dirty="0" smtClean="0"/>
                        <a:t>APIC </a:t>
                      </a:r>
                      <a:r>
                        <a:rPr lang="el-GR" sz="1600" dirty="0" smtClean="0"/>
                        <a:t>και του </a:t>
                      </a:r>
                      <a:r>
                        <a:rPr lang="en-US" sz="1600" dirty="0" smtClean="0"/>
                        <a:t>FSB</a:t>
                      </a:r>
                      <a:r>
                        <a:rPr lang="el-GR" sz="1600" dirty="0" smtClean="0"/>
                        <a:t>.</a:t>
                      </a:r>
                      <a:r>
                        <a:rPr lang="el-GR" sz="1600" baseline="0" dirty="0" smtClean="0"/>
                        <a:t> Έτσι ο επεξεργαστής εισέρχεται σε κατάσταση χαμηλής κατανάλωσης</a:t>
                      </a:r>
                      <a:endParaRPr lang="el-GR" sz="1600" dirty="0"/>
                    </a:p>
                  </a:txBody>
                  <a:tcPr marL="45720" marR="45720" marT="9144" marB="9144" anchor="ctr">
                    <a:solidFill>
                      <a:schemeClr val="bg1"/>
                    </a:solidFill>
                  </a:tcPr>
                </a:tc>
              </a:tr>
              <a:tr h="29118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TCK</a:t>
                      </a:r>
                      <a:endParaRPr lang="el-GR" sz="1600" dirty="0"/>
                    </a:p>
                  </a:txBody>
                  <a:tcPr marL="45720" marR="45720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I</a:t>
                      </a:r>
                      <a:endParaRPr lang="el-GR" sz="1600" dirty="0"/>
                    </a:p>
                  </a:txBody>
                  <a:tcPr marL="45720" marR="45720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Test Clock</a:t>
                      </a:r>
                      <a:r>
                        <a:rPr lang="en-US" sz="1600" baseline="0" dirty="0" smtClean="0"/>
                        <a:t> (JTAG)</a:t>
                      </a:r>
                      <a:endParaRPr lang="el-GR" sz="1600" dirty="0"/>
                    </a:p>
                  </a:txBody>
                  <a:tcPr marL="45720" marR="45720" marT="9144" marB="9144" anchor="ctr">
                    <a:solidFill>
                      <a:schemeClr val="bg1"/>
                    </a:solidFill>
                  </a:tcPr>
                </a:tc>
              </a:tr>
              <a:tr h="29118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TDI</a:t>
                      </a:r>
                      <a:endParaRPr lang="el-GR" sz="1600" dirty="0"/>
                    </a:p>
                  </a:txBody>
                  <a:tcPr marL="45720" marR="45720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I</a:t>
                      </a:r>
                      <a:endParaRPr lang="el-GR" sz="1600" dirty="0"/>
                    </a:p>
                  </a:txBody>
                  <a:tcPr marL="45720" marR="45720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Data</a:t>
                      </a:r>
                      <a:r>
                        <a:rPr lang="en-US" sz="1600" baseline="0" dirty="0" smtClean="0"/>
                        <a:t> In (JTAG)</a:t>
                      </a:r>
                      <a:endParaRPr lang="el-GR" sz="1600" dirty="0"/>
                    </a:p>
                  </a:txBody>
                  <a:tcPr marL="45720" marR="45720" marT="9144" marB="9144" anchor="ctr">
                    <a:solidFill>
                      <a:schemeClr val="bg1"/>
                    </a:solidFill>
                  </a:tcPr>
                </a:tc>
              </a:tr>
              <a:tr h="29118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TDO</a:t>
                      </a:r>
                      <a:endParaRPr lang="el-GR" sz="1600" dirty="0"/>
                    </a:p>
                  </a:txBody>
                  <a:tcPr marL="45720" marR="45720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O</a:t>
                      </a:r>
                      <a:endParaRPr lang="el-GR" sz="1600" dirty="0"/>
                    </a:p>
                  </a:txBody>
                  <a:tcPr marL="45720" marR="45720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Data Out (JTAG)</a:t>
                      </a:r>
                      <a:endParaRPr lang="el-GR" sz="1600" dirty="0"/>
                    </a:p>
                  </a:txBody>
                  <a:tcPr marL="45720" marR="45720" marT="9144" marB="9144" anchor="ctr">
                    <a:solidFill>
                      <a:schemeClr val="bg1"/>
                    </a:solidFill>
                  </a:tcPr>
                </a:tc>
              </a:tr>
              <a:tr h="29118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TMS</a:t>
                      </a:r>
                      <a:endParaRPr lang="el-GR" sz="1600" dirty="0"/>
                    </a:p>
                  </a:txBody>
                  <a:tcPr marL="45720" marR="45720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I</a:t>
                      </a:r>
                      <a:endParaRPr lang="el-GR" sz="1600" dirty="0"/>
                    </a:p>
                  </a:txBody>
                  <a:tcPr marL="45720" marR="45720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Test Mode (JTAG)</a:t>
                      </a:r>
                      <a:endParaRPr lang="el-GR" sz="1600" dirty="0"/>
                    </a:p>
                  </a:txBody>
                  <a:tcPr marL="45720" marR="45720" marT="9144" marB="9144" anchor="ctr">
                    <a:solidFill>
                      <a:schemeClr val="bg1"/>
                    </a:solidFill>
                  </a:tcPr>
                </a:tc>
              </a:tr>
              <a:tr h="29118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TRTS#</a:t>
                      </a:r>
                      <a:endParaRPr lang="el-GR" sz="1600" dirty="0"/>
                    </a:p>
                  </a:txBody>
                  <a:tcPr marL="45720" marR="45720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I</a:t>
                      </a:r>
                      <a:endParaRPr lang="el-GR" sz="1600" dirty="0"/>
                    </a:p>
                  </a:txBody>
                  <a:tcPr marL="45720" marR="45720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Test Reset (JTAG). </a:t>
                      </a:r>
                      <a:r>
                        <a:rPr lang="el-GR" sz="1600" dirty="0" smtClean="0"/>
                        <a:t>Πρέπει να είναι 0 κατά</a:t>
                      </a:r>
                      <a:r>
                        <a:rPr lang="el-GR" sz="1600" baseline="0" dirty="0" smtClean="0"/>
                        <a:t> το </a:t>
                      </a:r>
                      <a:r>
                        <a:rPr lang="en-US" sz="1600" baseline="0" dirty="0" smtClean="0"/>
                        <a:t>reset</a:t>
                      </a:r>
                      <a:endParaRPr lang="el-GR" sz="1600" dirty="0"/>
                    </a:p>
                  </a:txBody>
                  <a:tcPr marL="45720" marR="45720" marT="9144" marB="9144" anchor="ctr">
                    <a:solidFill>
                      <a:schemeClr val="bg1"/>
                    </a:solidFill>
                  </a:tcPr>
                </a:tc>
              </a:tr>
              <a:tr h="40921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THERMDA,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THERMDC</a:t>
                      </a:r>
                      <a:endParaRPr lang="el-GR" sz="1600" dirty="0"/>
                    </a:p>
                  </a:txBody>
                  <a:tcPr marL="45720" marR="45720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An</a:t>
                      </a:r>
                      <a:endParaRPr lang="el-GR" sz="1600" dirty="0"/>
                    </a:p>
                  </a:txBody>
                  <a:tcPr marL="45720" marR="45720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l-GR" sz="1600" dirty="0" smtClean="0"/>
                        <a:t>Άνοδος</a:t>
                      </a:r>
                      <a:r>
                        <a:rPr lang="el-GR" sz="1600" baseline="0" dirty="0" smtClean="0"/>
                        <a:t> και κάθοδος της διόδου θερμικής αντίστασης για τον έλεγχο της θερμοκρασίας του επεξεργαστή</a:t>
                      </a:r>
                      <a:endParaRPr lang="el-GR" sz="1600" dirty="0"/>
                    </a:p>
                  </a:txBody>
                  <a:tcPr marL="45720" marR="45720" marT="9144" marB="9144" anchor="ctr">
                    <a:solidFill>
                      <a:schemeClr val="bg1"/>
                    </a:solidFill>
                  </a:tcPr>
                </a:tc>
              </a:tr>
              <a:tr h="40921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THERMTRIP#</a:t>
                      </a:r>
                      <a:endParaRPr lang="el-GR" sz="1600" dirty="0"/>
                    </a:p>
                  </a:txBody>
                  <a:tcPr marL="45720" marR="45720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O</a:t>
                      </a:r>
                      <a:endParaRPr lang="el-GR" sz="1600" dirty="0"/>
                    </a:p>
                  </a:txBody>
                  <a:tcPr marL="45720" marR="45720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l-GR" sz="1600" dirty="0" smtClean="0"/>
                        <a:t>Ενεργοποιείται</a:t>
                      </a:r>
                      <a:r>
                        <a:rPr lang="el-GR" sz="1600" baseline="0" dirty="0" smtClean="0"/>
                        <a:t> όταν ο επεξεργαστής έχει θερμοκρασία που ξεπερνά τους 20</a:t>
                      </a:r>
                      <a:r>
                        <a:rPr lang="el-GR" sz="1600" baseline="30000" dirty="0" smtClean="0"/>
                        <a:t>ο</a:t>
                      </a:r>
                      <a:r>
                        <a:rPr lang="el-GR" sz="1600" baseline="0" dirty="0" smtClean="0"/>
                        <a:t> από την μέγιστη επιτρεπτή οπότε έχει διακόψει την λειτουργία του</a:t>
                      </a:r>
                      <a:endParaRPr lang="el-GR" sz="1600" dirty="0"/>
                    </a:p>
                  </a:txBody>
                  <a:tcPr marL="45720" marR="45720" marT="9144" marB="9144" anchor="ctr">
                    <a:solidFill>
                      <a:schemeClr val="bg1"/>
                    </a:solidFill>
                  </a:tcPr>
                </a:tc>
              </a:tr>
              <a:tr h="29118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TRDY#</a:t>
                      </a:r>
                      <a:endParaRPr lang="el-GR" sz="1600" dirty="0"/>
                    </a:p>
                  </a:txBody>
                  <a:tcPr marL="45720" marR="45720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I</a:t>
                      </a:r>
                      <a:endParaRPr lang="el-GR" sz="1600" dirty="0"/>
                    </a:p>
                  </a:txBody>
                  <a:tcPr marL="45720" marR="45720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l-GR" sz="1600" dirty="0" smtClean="0"/>
                        <a:t>Δείχνει ότι ένα περιφερειακό είναι έτοιμο να δεχτεί</a:t>
                      </a:r>
                      <a:r>
                        <a:rPr lang="el-GR" sz="1600" baseline="0" dirty="0" smtClean="0"/>
                        <a:t> μία εγγραφή</a:t>
                      </a:r>
                      <a:endParaRPr lang="el-GR" sz="1600" dirty="0"/>
                    </a:p>
                  </a:txBody>
                  <a:tcPr marL="45720" marR="45720" marT="9144" marB="9144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74</a:t>
            </a:fld>
            <a:endParaRPr lang="el-GR" sz="1400" dirty="0">
              <a:solidFill>
                <a:schemeClr val="tx1"/>
              </a:solidFill>
            </a:endParaRPr>
          </a:p>
        </p:txBody>
      </p:sp>
      <p:pic>
        <p:nvPicPr>
          <p:cNvPr id="7" name="Εικόνα 1" descr="Εικονίδιο μετάβασης στα Περιεχόμενα.">
            <a:hlinkClick r:id="rId6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306074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Τέλος Ενότητας</a:t>
            </a:r>
            <a:endParaRPr lang="el-GR" b="1" dirty="0"/>
          </a:p>
        </p:txBody>
      </p:sp>
      <p:sp>
        <p:nvSpPr>
          <p:cNvPr id="3" name="Υπότιτλος 1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 bwMode="gray"/>
        <p:txBody>
          <a:bodyPr>
            <a:normAutofit/>
          </a:bodyPr>
          <a:lstStyle/>
          <a:p>
            <a:pPr algn="r"/>
            <a:endParaRPr lang="el-GR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l-G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Επεξεργασία: </a:t>
            </a:r>
            <a:r>
              <a:rPr lang="el-G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Σοφιανίδου</a:t>
            </a:r>
            <a:r>
              <a:rPr lang="el-G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Γεωργία</a:t>
            </a:r>
            <a:endParaRPr lang="el-G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Εικόνα 1" descr=" Λογότυπο για άδειες χρήσης creative commons, b y, n c, s a ">
            <a:hlinkClick r:id="rId5" tooltip="Μετάβαση στην Άδεια Χρήσης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959" y="5949280"/>
            <a:ext cx="1583921" cy="554177"/>
          </a:xfrm>
          <a:prstGeom prst="rect">
            <a:avLst/>
          </a:prstGeom>
        </p:spPr>
      </p:pic>
      <p:pic>
        <p:nvPicPr>
          <p:cNvPr id="7" name="Εικόνα 2" descr="Λογότυπο επιχειρησιακού προγράμματος εκπαίδευση και δια βίου μάθηση ">
            <a:hlinkClick r:id="rId7" tooltip="Μετάβαση στο www.edulll.gr/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2500" y="563880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123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l-GR" cap="none" dirty="0" smtClean="0"/>
              <a:t>Σημειώματα</a:t>
            </a:r>
            <a:endParaRPr lang="el-GR" cap="none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514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l-GR" sz="4000" b="1" dirty="0"/>
              <a:t>Σημείωμα Ιστορικού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Εκδόσεων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>Έργου</a:t>
            </a:r>
            <a:endParaRPr lang="el-GR" sz="4000" b="1" dirty="0"/>
          </a:p>
        </p:txBody>
      </p:sp>
      <p:sp>
        <p:nvSpPr>
          <p:cNvPr id="5" name="Θέση περιεχομένου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l-GR" sz="2000" dirty="0" smtClean="0"/>
          </a:p>
          <a:p>
            <a:pPr marL="0" indent="0">
              <a:spcBef>
                <a:spcPts val="0"/>
              </a:spcBef>
              <a:buNone/>
            </a:pPr>
            <a:endParaRPr lang="el-GR" sz="2800" dirty="0"/>
          </a:p>
          <a:p>
            <a:pPr marL="0" indent="0" algn="ctr">
              <a:spcBef>
                <a:spcPts val="0"/>
              </a:spcBef>
              <a:spcAft>
                <a:spcPts val="4200"/>
              </a:spcAft>
              <a:buNone/>
            </a:pPr>
            <a:r>
              <a:rPr lang="el-GR" sz="2800" dirty="0" smtClean="0"/>
              <a:t>Το </a:t>
            </a:r>
            <a:r>
              <a:rPr lang="el-GR" sz="2800" dirty="0"/>
              <a:t>παρόν έργο αποτελεί την έκδοση </a:t>
            </a:r>
            <a:r>
              <a:rPr lang="el-GR" sz="2800" b="1" dirty="0" smtClean="0"/>
              <a:t>1.01</a:t>
            </a:r>
            <a:r>
              <a:rPr lang="el-GR" sz="2800" dirty="0" smtClean="0"/>
              <a:t>.</a:t>
            </a:r>
            <a:endParaRPr lang="el-GR" sz="2800" dirty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1288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Αναφοράς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n-US" sz="2400" dirty="0" smtClean="0"/>
              <a:t>Copyright</a:t>
            </a:r>
            <a:r>
              <a:rPr lang="el-GR" sz="2400" dirty="0" smtClean="0"/>
              <a:t> Τεχνολογικό Εκπαιδευτικό Ίδρυμα Θεσσαλίας</a:t>
            </a:r>
            <a:r>
              <a:rPr lang="en-US" sz="2400" dirty="0" smtClean="0"/>
              <a:t>, </a:t>
            </a:r>
            <a:r>
              <a:rPr lang="el-GR" sz="2400" dirty="0" smtClean="0"/>
              <a:t>Νικόλαος </a:t>
            </a:r>
            <a:r>
              <a:rPr lang="el-GR" sz="2400" dirty="0" err="1" smtClean="0"/>
              <a:t>Πετρέλλης</a:t>
            </a:r>
            <a:r>
              <a:rPr lang="el-GR" sz="2400" dirty="0" smtClean="0"/>
              <a:t>, 2015. Νικόλαος </a:t>
            </a:r>
            <a:r>
              <a:rPr lang="el-GR" sz="2400" dirty="0" err="1" smtClean="0"/>
              <a:t>Πετρέλλης</a:t>
            </a:r>
            <a:r>
              <a:rPr lang="el-GR" sz="2400" dirty="0" smtClean="0"/>
              <a:t>. «Αρχιτεκτονική Η/Υ ΙΙ». </a:t>
            </a:r>
            <a:r>
              <a:rPr lang="el-GR" sz="2400" dirty="0"/>
              <a:t>Έκδοση: </a:t>
            </a:r>
            <a:r>
              <a:rPr lang="el-GR" sz="2400" dirty="0" smtClean="0"/>
              <a:t>1.0</a:t>
            </a:r>
            <a:r>
              <a:rPr lang="el-GR" sz="2400" dirty="0"/>
              <a:t>. </a:t>
            </a:r>
            <a:r>
              <a:rPr lang="el-GR" sz="2400" dirty="0" smtClean="0"/>
              <a:t>Λάρισα 01/03/2015. </a:t>
            </a:r>
            <a:r>
              <a:rPr lang="el-GR" sz="2400" dirty="0"/>
              <a:t>Διαθέσιμο από τη δικτυακή </a:t>
            </a:r>
            <a:r>
              <a:rPr lang="el-GR" sz="2400" dirty="0" smtClean="0"/>
              <a:t>διεύθυνση: </a:t>
            </a:r>
            <a:r>
              <a:rPr lang="en-US" sz="2400" dirty="0" smtClean="0">
                <a:solidFill>
                  <a:srgbClr val="FF0000"/>
                </a:solidFill>
                <a:hlinkClick r:id="rId5" tooltip="Μετάβαση στην ιστοσελίδα του Μαθήματος"/>
              </a:rPr>
              <a:t>http://cdev.teilar.gr/courses/TMA1</a:t>
            </a:r>
            <a:r>
              <a:rPr lang="el-GR" sz="2400" dirty="0" smtClean="0">
                <a:solidFill>
                  <a:srgbClr val="FF0000"/>
                </a:solidFill>
                <a:hlinkClick r:id="rId5" tooltip="Μετάβαση στην ιστοσελίδα του Μαθήματος"/>
              </a:rPr>
              <a:t>1</a:t>
            </a:r>
            <a:r>
              <a:rPr lang="en-US" sz="2400" smtClean="0">
                <a:solidFill>
                  <a:srgbClr val="FF0000"/>
                </a:solidFill>
                <a:hlinkClick r:id="rId5" tooltip="Μετάβαση στην ιστοσελίδα του Μαθήματος"/>
              </a:rPr>
              <a:t>2/</a:t>
            </a:r>
            <a:r>
              <a:rPr lang="en-US" sz="2400" dirty="0" err="1" smtClean="0">
                <a:solidFill>
                  <a:srgbClr val="FF0000"/>
                </a:solidFill>
                <a:hlinkClick r:id="rId5" tooltip="Μετάβαση στην ιστοσελίδα του Μαθήματος"/>
              </a:rPr>
              <a:t>index.php</a:t>
            </a:r>
            <a:r>
              <a:rPr lang="el-GR" sz="2400" dirty="0" smtClean="0"/>
              <a:t>. </a:t>
            </a:r>
            <a:endParaRPr lang="el-GR" sz="24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55709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524000"/>
            <a:ext cx="8229600" cy="1905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</a:t>
            </a:r>
            <a:r>
              <a:rPr lang="en-US" sz="2000" dirty="0" smtClean="0"/>
              <a:t>Creative Commons</a:t>
            </a:r>
            <a:r>
              <a:rPr lang="el-GR" sz="2000" dirty="0" smtClean="0"/>
              <a:t>: Αναφορά Δημιουργού - </a:t>
            </a:r>
            <a:r>
              <a:rPr lang="el-GR" sz="2000" dirty="0"/>
              <a:t>Μη Εμπορική </a:t>
            </a:r>
            <a:r>
              <a:rPr lang="el-GR" sz="2000" dirty="0" smtClean="0"/>
              <a:t>Χρήση - </a:t>
            </a:r>
            <a:r>
              <a:rPr lang="el-GR" sz="2000" dirty="0"/>
              <a:t>Παρόμοια </a:t>
            </a:r>
            <a:r>
              <a:rPr lang="el-GR" sz="2000" dirty="0" smtClean="0"/>
              <a:t>Διανομή, </a:t>
            </a:r>
            <a:r>
              <a:rPr lang="el-GR" sz="2000" dirty="0"/>
              <a:t>4.0 [1] ή μεταγενέστερη, Διεθνής </a:t>
            </a:r>
            <a:r>
              <a:rPr lang="el-GR" sz="2000" dirty="0" smtClean="0"/>
              <a:t>Έκδοση. Εξαιρούνται </a:t>
            </a:r>
            <a:r>
              <a:rPr lang="el-GR" sz="2000" dirty="0"/>
              <a:t>τα αυτοτελή έργα τρίτων π.χ. φωτογραφίες, διαγράμματα </a:t>
            </a:r>
            <a:r>
              <a:rPr lang="el-GR" sz="2000" dirty="0" smtClean="0"/>
              <a:t>κ.λπ., τα </a:t>
            </a:r>
            <a:r>
              <a:rPr lang="el-GR" sz="2000" dirty="0"/>
              <a:t>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Εικόνα 1" descr=" Λογότυπο για άδειες χρήσης creative commons, b y, n c, s a " title="Λογότυπο creative commons">
            <a:hlinkClick r:id="rId7" tooltip="Μετάβαση στην Άδεια Χρήσης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422" y="358140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Θέση περιεχομένου 2"/>
          <p:cNvSpPr txBox="1"/>
          <p:nvPr>
            <p:custDataLst>
              <p:tags r:id="rId4"/>
            </p:custDataLst>
          </p:nvPr>
        </p:nvSpPr>
        <p:spPr>
          <a:xfrm>
            <a:off x="533400" y="4224704"/>
            <a:ext cx="8229600" cy="22522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l-GR" sz="1400" dirty="0"/>
              <a:t>[1] </a:t>
            </a:r>
            <a:r>
              <a:rPr lang="en-US" sz="1400" dirty="0" smtClean="0">
                <a:hlinkClick r:id="rId7" tooltip="Μετάβαση στην Άδεια Χρήσης"/>
              </a:rPr>
              <a:t>http://creativecommons.org/licenses/by-nc-sa/4.0/</a:t>
            </a:r>
            <a:endParaRPr lang="el-GR" sz="1400" dirty="0"/>
          </a:p>
          <a:p>
            <a:r>
              <a:rPr lang="el-GR" sz="1400" dirty="0"/>
              <a:t>Ως </a:t>
            </a:r>
            <a:r>
              <a:rPr lang="el-GR" sz="1400" b="1" dirty="0"/>
              <a:t>Μη Εμπορική</a:t>
            </a:r>
            <a:r>
              <a:rPr lang="el-GR" sz="1400" dirty="0"/>
              <a:t> ορίζεται η χρήση: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1400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400" dirty="0" err="1" smtClean="0"/>
              <a:t>αδειοδόχο</a:t>
            </a:r>
            <a:r>
              <a:rPr lang="el-GR" sz="1400" dirty="0"/>
              <a:t>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1400" dirty="0"/>
              <a:t>που</a:t>
            </a:r>
            <a:r>
              <a:rPr lang="en-GB" sz="1400" dirty="0"/>
              <a:t> </a:t>
            </a:r>
            <a:r>
              <a:rPr lang="el-GR" sz="1400" dirty="0"/>
              <a:t>δεν περιλαμβάνει οικονομική συναλλαγή ως προϋπόθεση για τη χρήση ή πρόσβαση στο </a:t>
            </a:r>
            <a:r>
              <a:rPr lang="el-GR" sz="1400" dirty="0" smtClean="0"/>
              <a:t>έργο,</a:t>
            </a:r>
            <a:endParaRPr lang="el-GR" sz="1400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400" dirty="0"/>
              <a:t>που</a:t>
            </a:r>
            <a:r>
              <a:rPr lang="en-GB" sz="1400" dirty="0"/>
              <a:t> </a:t>
            </a:r>
            <a:r>
              <a:rPr lang="el-GR" sz="1400" dirty="0"/>
              <a:t>δεν προσπορίζει στο διανομέα του έργου και</a:t>
            </a:r>
            <a:r>
              <a:rPr lang="en-GB" sz="1400" dirty="0"/>
              <a:t> </a:t>
            </a:r>
            <a:r>
              <a:rPr lang="el-GR" sz="1400" dirty="0" err="1"/>
              <a:t>αδειοδόχο</a:t>
            </a:r>
            <a:r>
              <a:rPr lang="en-GB" sz="1400" dirty="0"/>
              <a:t> </a:t>
            </a:r>
            <a:r>
              <a:rPr lang="el-GR" sz="1400" dirty="0"/>
              <a:t>έμμεσο οικονομικό όφελος (π.χ. διαφημίσεις) από την προβολή του έργου σε διαδικτυακό </a:t>
            </a:r>
            <a:r>
              <a:rPr lang="el-GR" sz="1400" dirty="0" smtClean="0"/>
              <a:t>τόπο.</a:t>
            </a:r>
            <a:endParaRPr lang="el-GR" sz="1400" dirty="0"/>
          </a:p>
          <a:p>
            <a:r>
              <a:rPr lang="el-GR" sz="1400" dirty="0" smtClean="0"/>
              <a:t>Ο </a:t>
            </a:r>
            <a:r>
              <a:rPr lang="el-GR" sz="1400" dirty="0"/>
              <a:t>δικαιούχος μπορεί να παρέχει στον </a:t>
            </a:r>
            <a:r>
              <a:rPr lang="el-GR" sz="1400" dirty="0" err="1"/>
              <a:t>αδειοδόχο</a:t>
            </a:r>
            <a:r>
              <a:rPr lang="el-GR" sz="1400" dirty="0"/>
              <a:t> ξεχωριστή άδεια να χρησιμοποιεί το έργο για εμπορική χρήση, εφόσον αυτό του ζητηθεί</a:t>
            </a:r>
            <a:r>
              <a:rPr lang="el-GR" sz="1400" dirty="0" smtClean="0"/>
              <a:t>.</a:t>
            </a:r>
            <a:endParaRPr lang="el-GR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358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l-GR" altLang="el-GR" b="1" dirty="0" smtClean="0"/>
              <a:t>80286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endParaRPr lang="en-US" altLang="el-GR" sz="2000" dirty="0" smtClean="0">
              <a:cs typeface="Times New Roman" charset="0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n-US" altLang="el-GR" dirty="0" smtClean="0">
                <a:cs typeface="Times New Roman" charset="0"/>
              </a:rPr>
              <a:t>Protected mode </a:t>
            </a:r>
            <a:r>
              <a:rPr lang="el-GR" altLang="el-GR" dirty="0" smtClean="0">
                <a:cs typeface="Times New Roman" charset="0"/>
              </a:rPr>
              <a:t>για την προστασία διαφόρων ειδικών τμημάτων:</a:t>
            </a:r>
            <a:endParaRPr lang="el-GR" altLang="el-GR" dirty="0" smtClean="0"/>
          </a:p>
          <a:p>
            <a:pPr marL="1143000" lvl="1" indent="-365760">
              <a:spcBef>
                <a:spcPts val="0"/>
              </a:spcBef>
              <a:spcAft>
                <a:spcPts val="36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altLang="el-GR" dirty="0">
                <a:cs typeface="Times New Roman" charset="0"/>
              </a:rPr>
              <a:t>Α</a:t>
            </a:r>
            <a:r>
              <a:rPr lang="el-GR" altLang="el-GR" dirty="0" smtClean="0">
                <a:cs typeface="Times New Roman" charset="0"/>
              </a:rPr>
              <a:t>νάγνωση ή εκτέλεση μόνο.</a:t>
            </a:r>
            <a:endParaRPr lang="el-GR" altLang="el-GR" dirty="0" smtClean="0"/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dirty="0" smtClean="0">
                <a:cs typeface="Times New Roman" charset="0"/>
              </a:rPr>
              <a:t>Ο δίαυλος διευθύνσεων του ήταν 24-</a:t>
            </a:r>
            <a:r>
              <a:rPr lang="en-US" altLang="el-GR" dirty="0" smtClean="0">
                <a:cs typeface="Times New Roman" charset="0"/>
              </a:rPr>
              <a:t>bit,</a:t>
            </a:r>
            <a:r>
              <a:rPr lang="el-GR" altLang="el-GR" dirty="0" smtClean="0">
                <a:cs typeface="Times New Roman" charset="0"/>
              </a:rPr>
              <a:t> επιτρέποντας προσπέλαση 16ΜΒ φυσικής μνήμης.</a:t>
            </a:r>
            <a:endParaRPr lang="en-GB" altLang="el-GR" dirty="0" smtClean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8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05888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l-GR" sz="2400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Αναφοράς</a:t>
            </a:r>
            <a:r>
              <a:rPr lang="el-GR" sz="2000" dirty="0" smtClean="0"/>
              <a:t>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Αδειοδότησης</a:t>
            </a:r>
            <a:r>
              <a:rPr lang="el-GR" sz="2000" dirty="0" smtClean="0"/>
              <a:t>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τη</a:t>
            </a:r>
            <a:r>
              <a:rPr lang="en-US" sz="2000" dirty="0" smtClean="0"/>
              <a:t> </a:t>
            </a:r>
            <a:r>
              <a:rPr lang="el-GR" sz="2000" dirty="0"/>
              <a:t>Δ</a:t>
            </a:r>
            <a:r>
              <a:rPr lang="el-GR" sz="2000" dirty="0" smtClean="0"/>
              <a:t>ήλωση</a:t>
            </a:r>
            <a:r>
              <a:rPr lang="en-US" sz="2000" dirty="0" smtClean="0"/>
              <a:t> </a:t>
            </a:r>
            <a:r>
              <a:rPr lang="el-GR" sz="2000" dirty="0" smtClean="0"/>
              <a:t>Διατήρησης Σημειωμάτων,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</a:t>
            </a:r>
            <a:r>
              <a:rPr lang="el-GR" sz="2000" dirty="0" smtClean="0"/>
              <a:t>υπάρχει).</a:t>
            </a:r>
            <a:endParaRPr lang="el-GR" sz="20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2871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 smtClean="0"/>
              <a:t>80386 </a:t>
            </a:r>
            <a:br>
              <a:rPr lang="el-GR" altLang="el-GR" b="1" dirty="0" smtClean="0"/>
            </a:br>
            <a:r>
              <a:rPr lang="el-GR" altLang="el-GR" b="1" dirty="0" smtClean="0"/>
              <a:t>(1 από 2)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800" dirty="0" smtClean="0">
                <a:cs typeface="Times New Roman" charset="0"/>
              </a:rPr>
              <a:t>32-</a:t>
            </a:r>
            <a:r>
              <a:rPr lang="en-US" altLang="el-GR" sz="2800" dirty="0" smtClean="0">
                <a:cs typeface="Times New Roman" charset="0"/>
              </a:rPr>
              <a:t>bit</a:t>
            </a:r>
            <a:r>
              <a:rPr lang="el-GR" altLang="el-GR" sz="2800" dirty="0" smtClean="0">
                <a:cs typeface="Times New Roman" charset="0"/>
              </a:rPr>
              <a:t> δίαυλο δεδομένων και διευθύνσεων.</a:t>
            </a:r>
            <a:endParaRPr lang="el-GR" altLang="el-GR" sz="2800" dirty="0" smtClean="0"/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800" dirty="0">
                <a:cs typeface="Times New Roman" charset="0"/>
              </a:rPr>
              <a:t>Π</a:t>
            </a:r>
            <a:r>
              <a:rPr lang="el-GR" altLang="el-GR" sz="2800" dirty="0" smtClean="0">
                <a:cs typeface="Times New Roman" charset="0"/>
              </a:rPr>
              <a:t>ροσπέλαση μέχρι και 4</a:t>
            </a:r>
            <a:r>
              <a:rPr lang="en-US" altLang="el-GR" sz="2800" dirty="0" smtClean="0">
                <a:cs typeface="Times New Roman" charset="0"/>
              </a:rPr>
              <a:t>GB</a:t>
            </a:r>
            <a:r>
              <a:rPr lang="el-GR" altLang="el-GR" sz="2800" dirty="0" smtClean="0">
                <a:cs typeface="Times New Roman" charset="0"/>
              </a:rPr>
              <a:t> φυσικής μνήμης.</a:t>
            </a:r>
            <a:endParaRPr lang="el-GR" altLang="el-GR" sz="2800" dirty="0" smtClean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800" dirty="0" err="1">
                <a:cs typeface="Times New Roman" charset="0"/>
              </a:rPr>
              <a:t>Κ</a:t>
            </a:r>
            <a:r>
              <a:rPr lang="el-GR" altLang="el-GR" sz="2800" dirty="0" err="1" smtClean="0">
                <a:cs typeface="Times New Roman" charset="0"/>
              </a:rPr>
              <a:t>αταχωρητές</a:t>
            </a:r>
            <a:r>
              <a:rPr lang="el-GR" altLang="el-GR" sz="2800" dirty="0" smtClean="0">
                <a:cs typeface="Times New Roman" charset="0"/>
              </a:rPr>
              <a:t> 32-</a:t>
            </a:r>
            <a:r>
              <a:rPr lang="en-US" altLang="el-GR" sz="2800" dirty="0" smtClean="0">
                <a:cs typeface="Times New Roman" charset="0"/>
              </a:rPr>
              <a:t>bit</a:t>
            </a:r>
            <a:r>
              <a:rPr lang="el-GR" altLang="el-GR" sz="2800" dirty="0" smtClean="0">
                <a:cs typeface="Times New Roman" charset="0"/>
              </a:rPr>
              <a:t>:</a:t>
            </a:r>
            <a:endParaRPr lang="el-GR" altLang="el-GR" sz="2800" dirty="0" smtClean="0"/>
          </a:p>
          <a:p>
            <a:pPr marL="1143000" lvl="1" indent="-365760">
              <a:spcBef>
                <a:spcPts val="0"/>
              </a:spcBef>
              <a:spcAft>
                <a:spcPts val="3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altLang="el-GR" sz="2400" dirty="0">
                <a:cs typeface="Times New Roman" charset="0"/>
              </a:rPr>
              <a:t>Τ</a:t>
            </a:r>
            <a:r>
              <a:rPr lang="el-GR" altLang="el-GR" sz="2400" dirty="0" smtClean="0">
                <a:cs typeface="Times New Roman" charset="0"/>
              </a:rPr>
              <a:t>α 16 λιγότερα σημαντικά ψηφία αντίστοιχα με εκείνα του 80286</a:t>
            </a:r>
            <a:r>
              <a:rPr lang="en-US" altLang="el-GR" sz="2400" dirty="0" smtClean="0">
                <a:cs typeface="Times New Roman" charset="0"/>
              </a:rPr>
              <a:t>.</a:t>
            </a:r>
            <a:endParaRPr lang="el-GR" altLang="el-GR" sz="2400" dirty="0" smtClean="0"/>
          </a:p>
          <a:p>
            <a:pPr marL="1143000" lvl="1" indent="-365760">
              <a:spcBef>
                <a:spcPts val="0"/>
              </a:spcBef>
              <a:spcAft>
                <a:spcPts val="18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altLang="el-GR" sz="2400" dirty="0">
                <a:cs typeface="Times New Roman" charset="0"/>
              </a:rPr>
              <a:t>Ρ</a:t>
            </a:r>
            <a:r>
              <a:rPr lang="el-GR" altLang="el-GR" sz="2400" dirty="0" smtClean="0">
                <a:cs typeface="Times New Roman" charset="0"/>
              </a:rPr>
              <a:t>επερτόριο εντολών συμβατό με εκείνα των προηγούμενων μικροεπεξεργαστών, αλλά εμπλουτισμένο με νέες πανίσχυρες 32-</a:t>
            </a:r>
            <a:r>
              <a:rPr lang="en-US" altLang="el-GR" sz="2400" dirty="0" smtClean="0">
                <a:cs typeface="Times New Roman" charset="0"/>
              </a:rPr>
              <a:t>bit</a:t>
            </a:r>
            <a:r>
              <a:rPr lang="el-GR" altLang="el-GR" sz="2400" dirty="0" smtClean="0">
                <a:cs typeface="Times New Roman" charset="0"/>
              </a:rPr>
              <a:t> εντολές. </a:t>
            </a:r>
            <a:endParaRPr lang="el-GR" altLang="el-GR" sz="2400" dirty="0" smtClean="0"/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800" dirty="0">
                <a:cs typeface="Times New Roman" charset="0"/>
              </a:rPr>
              <a:t>Ι</a:t>
            </a:r>
            <a:r>
              <a:rPr lang="el-GR" altLang="el-GR" sz="2800" dirty="0" smtClean="0">
                <a:cs typeface="Times New Roman" charset="0"/>
              </a:rPr>
              <a:t>δεατής μνήμης </a:t>
            </a:r>
            <a:r>
              <a:rPr lang="el-GR" altLang="el-GR" sz="2800" dirty="0" smtClean="0"/>
              <a:t>με </a:t>
            </a:r>
            <a:r>
              <a:rPr lang="el-GR" altLang="el-GR" sz="2800" dirty="0" smtClean="0">
                <a:cs typeface="Times New Roman" charset="0"/>
              </a:rPr>
              <a:t>σελιδοποίηση (</a:t>
            </a:r>
            <a:r>
              <a:rPr lang="en-US" altLang="el-GR" sz="2800" dirty="0" smtClean="0">
                <a:cs typeface="Times New Roman" charset="0"/>
              </a:rPr>
              <a:t>paging</a:t>
            </a:r>
            <a:r>
              <a:rPr lang="el-GR" altLang="el-GR" sz="2800" dirty="0" smtClean="0">
                <a:cs typeface="Times New Roman" charset="0"/>
              </a:rPr>
              <a:t>) 4ΚΒ. </a:t>
            </a:r>
            <a:endParaRPr lang="el-GR" altLang="el-GR" sz="2800" dirty="0" smtClean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Επεξεργαστές </a:t>
            </a:r>
            <a:r>
              <a:rPr lang="en-US" sz="1400" dirty="0" smtClean="0">
                <a:solidFill>
                  <a:schemeClr val="tx1"/>
                </a:solidFill>
              </a:rPr>
              <a:t>Intel Pentium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02797D3-2698-4892-91ED-BDDC63139C6B}" type="slidenum">
              <a:rPr lang="el-GR" sz="1400" smtClean="0">
                <a:solidFill>
                  <a:schemeClr val="tx1"/>
                </a:solidFill>
              </a:rPr>
              <a:t>9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3925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Πως φτάσαμε στους Pentium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8086&amp;quot;&quot;/&gt;&lt;property id=&quot;20307&quot; value=&quot;257&quot;/&gt;&lt;/object&gt;&lt;object type=&quot;3&quot; unique_id=&quot;10005&quot;&gt;&lt;property id=&quot;20148&quot; value=&quot;5&quot;/&gt;&lt;property id=&quot;20300&quot; value=&quot;Slide 3 - &amp;quot;8088&amp;quot;&quot;/&gt;&lt;property id=&quot;20307&quot; value=&quot;258&quot;/&gt;&lt;/object&gt;&lt;object type=&quot;3&quot; unique_id=&quot;10006&quot;&gt;&lt;property id=&quot;20148&quot; value=&quot;5&quot;/&gt;&lt;property id=&quot;20300&quot; value=&quot;Slide 4 - &amp;quot;80286&amp;quot;&quot;/&gt;&lt;property id=&quot;20307&quot; value=&quot;259&quot;/&gt;&lt;/object&gt;&lt;object type=&quot;3&quot; unique_id=&quot;10007&quot;&gt;&lt;property id=&quot;20148&quot; value=&quot;5&quot;/&gt;&lt;property id=&quot;20300&quot; value=&quot;Slide 5 - &amp;quot;80386  (1 από 2)&amp;quot;&quot;/&gt;&lt;property id=&quot;20307&quot; value=&quot;260&quot;/&gt;&lt;/object&gt;&lt;object type=&quot;3&quot; unique_id=&quot;10008&quot;&gt;&lt;property id=&quot;20148&quot; value=&quot;5&quot;/&gt;&lt;property id=&quot;20300&quot; value=&quot;Slide 6 - &amp;quot;80386  (2 από 2)&amp;quot;&quot;/&gt;&lt;property id=&quot;20307&quot; value=&quot;261&quot;/&gt;&lt;/object&gt;&lt;object type=&quot;3&quot; unique_id=&quot;10009&quot;&gt;&lt;property id=&quot;20148&quot; value=&quot;5&quot;/&gt;&lt;property id=&quot;20300&quot; value=&quot;Slide 7 - &amp;quot;80486&amp;quot;&quot;/&gt;&lt;property id=&quot;20307&quot; value=&quot;262&quot;/&gt;&lt;/object&gt;&lt;object type=&quot;3&quot; unique_id=&quot;10010&quot;&gt;&lt;property id=&quot;20148&quot; value=&quot;5&quot;/&gt;&lt;property id=&quot;20300&quot; value=&quot;Slide 8 - &amp;quot;80586 ή Pentium&amp;quot;&quot;/&gt;&lt;property id=&quot;20307&quot; value=&quot;263&quot;/&gt;&lt;/object&gt;&lt;object type=&quot;3&quot; unique_id=&quot;10011&quot;&gt;&lt;property id=&quot;20148&quot; value=&quot;5&quot;/&gt;&lt;property id=&quot;20300&quot; value=&quot;Slide 9 - &amp;quot;Pentium&amp;quot;&quot;/&gt;&lt;property id=&quot;20307&quot; value=&quot;264&quot;/&gt;&lt;/object&gt;&lt;object type=&quot;3&quot; unique_id=&quot;10012&quot;&gt;&lt;property id=&quot;20148&quot; value=&quot;5&quot;/&gt;&lt;property id=&quot;20300&quot; value=&quot;Slide 10 - &amp;quot;Pentium Pro (1 από 2)&amp;quot;&quot;/&gt;&lt;property id=&quot;20307&quot; value=&quot;265&quot;/&gt;&lt;/object&gt;&lt;object type=&quot;3&quot; unique_id=&quot;10013&quot;&gt;&lt;property id=&quot;20148&quot; value=&quot;5&quot;/&gt;&lt;property id=&quot;20300&quot; value=&quot;Slide 11 - &amp;quot;Pentium Pro (2 από 2)&amp;quot;&quot;/&gt;&lt;property id=&quot;20307&quot; value=&quot;266&quot;/&gt;&lt;/object&gt;&lt;object type=&quot;3&quot; unique_id=&quot;10014&quot;&gt;&lt;property id=&quot;20148&quot; value=&quot;5&quot;/&gt;&lt;property id=&quot;20300&quot; value=&quot;Slide 12 - &amp;quot;Δομή pentium pro&amp;quot;&quot;/&gt;&lt;property id=&quot;20307&quot; value=&quot;267&quot;/&gt;&lt;/object&gt;&lt;object type=&quot;3&quot; unique_id=&quot;10015&quot;&gt;&lt;property id=&quot;20148&quot; value=&quot;5&quot;/&gt;&lt;property id=&quot;20300&quot; value=&quot;Slide 13 - &amp;quot;Πρόβλεψη διακλάδωσης&amp;quot;&quot;/&gt;&lt;property id=&quot;20307&quot; value=&quot;268&quot;/&gt;&lt;/object&gt;&lt;object type=&quot;3&quot; unique_id=&quot;10016&quot;&gt;&lt;property id=&quot;20148&quot; value=&quot;5&quot;/&gt;&lt;property id=&quot;20300&quot; value=&quot;Slide 14 - &amp;quot;Δομή Pentium Pro με διακλαδώσεις&amp;quot;&quot;/&gt;&lt;property id=&quot;20307&quot; value=&quot;269&quot;/&gt;&lt;/object&gt;&lt;object type=&quot;3&quot; unique_id=&quot;10017&quot;&gt;&lt;property id=&quot;20148&quot; value=&quot;5&quot;/&gt;&lt;property id=&quot;20300&quot; value=&quot;Slide 15 - &amp;quot;Modified, Exclusive,  Shared, Invalid (MESI)&amp;quot;&quot;/&gt;&lt;property id=&quot;20307&quot; value=&quot;270&quot;/&gt;&lt;/object&gt;&lt;object type=&quot;3&quot; unique_id=&quot;10018&quot;&gt;&lt;property id=&quot;20148&quot; value=&quot;5&quot;/&gt;&lt;property id=&quot;20300&quot; value=&quot;Slide 16 - &amp;quot;Fetch decode unit&amp;quot;&quot;/&gt;&lt;property id=&quot;20307&quot; value=&quot;271&quot;/&gt;&lt;/object&gt;&lt;object type=&quot;3&quot; unique_id=&quot;10019&quot;&gt;&lt;property id=&quot;20148&quot; value=&quot;5&quot;/&gt;&lt;property id=&quot;20300&quot; value=&quot;Slide 17 - &amp;quot;Decode unit&amp;quot;&quot;/&gt;&lt;property id=&quot;20307&quot; value=&quot;272&quot;/&gt;&lt;/object&gt;&lt;object type=&quot;3&quot; unique_id=&quot;10020&quot;&gt;&lt;property id=&quot;20148&quot; value=&quot;5&quot;/&gt;&lt;property id=&quot;20300&quot; value=&quot;Slide 18 - &amp;quot;Τι αποθηκεύεται μαζί με τις μικρολειτουργίες στο Instruction pool&amp;quot;&quot;/&gt;&lt;property id=&quot;20307&quot; value=&quot;273&quot;/&gt;&lt;/object&gt;&lt;object type=&quot;3&quot; unique_id=&quot;10021&quot;&gt;&lt;property id=&quot;20148&quot; value=&quot;5&quot;/&gt;&lt;property id=&quot;20300&quot; value=&quot;Slide 19 - &amp;quot;Instruction pool (Reorder buffer)&amp;quot;&quot;/&gt;&lt;property id=&quot;20307&quot; value=&quot;274&quot;/&gt;&lt;/object&gt;&lt;object type=&quot;3&quot; unique_id=&quot;10022&quot;&gt;&lt;property id=&quot;20148&quot; value=&quot;5&quot;/&gt;&lt;property id=&quot;20300&quot; value=&quot;Slide 20 - &amp;quot;Δεξαμενή εντολών (1)&amp;quot;&quot;/&gt;&lt;property id=&quot;20307&quot; value=&quot;275&quot;/&gt;&lt;/object&gt;&lt;object type=&quot;3&quot; unique_id=&quot;10023&quot;&gt;&lt;property id=&quot;20148&quot; value=&quot;5&quot;/&gt;&lt;property id=&quot;20300&quot; value=&quot;Slide 21 - &amp;quot;Δεξαμενή εντολών (2)&amp;quot;&quot;/&gt;&lt;property id=&quot;20307&quot; value=&quot;276&quot;/&gt;&lt;/object&gt;&lt;object type=&quot;3&quot; unique_id=&quot;10024&quot;&gt;&lt;property id=&quot;20148&quot; value=&quot;5&quot;/&gt;&lt;property id=&quot;20300&quot; value=&quot;Slide 22 - &amp;quot;Retire unit&amp;quot;&quot;/&gt;&lt;property id=&quot;20307&quot; value=&quot;277&quot;/&gt;&lt;/object&gt;&lt;object type=&quot;3&quot; unique_id=&quot;10025&quot;&gt;&lt;property id=&quot;20148&quot; value=&quot;5&quot;/&gt;&lt;property id=&quot;20300&quot; value=&quot;Slide 23 - &amp;quot;Καταστάσεις προγραμματισμού  (1 από 2)&amp;quot;&quot;/&gt;&lt;property id=&quot;20307&quot; value=&quot;278&quot;/&gt;&lt;/object&gt;&lt;object type=&quot;3&quot; unique_id=&quot;10026&quot;&gt;&lt;property id=&quot;20148&quot; value=&quot;5&quot;/&gt;&lt;property id=&quot;20300&quot; value=&quot;Slide 24 - &amp;quot;Καταστάσεις προγραμματισμού  (2 από 2)&amp;quot;&quot;/&gt;&lt;property id=&quot;20307&quot; value=&quot;279&quot;/&gt;&lt;/object&gt;&lt;object type=&quot;3&quot; unique_id=&quot;10027&quot;&gt;&lt;property id=&quot;20148&quot; value=&quot;5&quot;/&gt;&lt;property id=&quot;20300&quot; value=&quot;Slide 25 - &amp;quot;Καταχωρητές&amp;quot;&quot;/&gt;&lt;property id=&quot;20307&quot; value=&quot;280&quot;/&gt;&lt;/object&gt;&lt;object type=&quot;3&quot; unique_id=&quot;10028&quot;&gt;&lt;property id=&quot;20148&quot; value=&quot;5&quot;/&gt;&lt;property id=&quot;20300&quot; value=&quot;Slide 26 - &amp;quot;Καταστάσεις προγραμματισμού&amp;quot;&quot;/&gt;&lt;property id=&quot;20307&quot; value=&quot;281&quot;/&gt;&lt;/object&gt;&lt;object type=&quot;3&quot; unique_id=&quot;10029&quot;&gt;&lt;property id=&quot;20148&quot; value=&quot;5&quot;/&gt;&lt;property id=&quot;20300&quot; value=&quot;Slide 27 - &amp;quot;Μέγεθος καταχωρητών&amp;quot;&quot;/&gt;&lt;property id=&quot;20307&quot; value=&quot;282&quot;/&gt;&lt;/object&gt;&lt;object type=&quot;3&quot; unique_id=&quot;10030&quot;&gt;&lt;property id=&quot;20148&quot; value=&quot;5&quot;/&gt;&lt;property id=&quot;20300&quot; value=&quot;Slide 28 - &amp;quot;Χρήση καταχωρητών (1 από 2)&amp;quot;&quot;/&gt;&lt;property id=&quot;20307&quot; value=&quot;283&quot;/&gt;&lt;/object&gt;&lt;object type=&quot;3&quot; unique_id=&quot;10031&quot;&gt;&lt;property id=&quot;20148&quot; value=&quot;5&quot;/&gt;&lt;property id=&quot;20300&quot; value=&quot;Slide 29 - &amp;quot;Χρήση καταχωρητών (2 από 2)&amp;quot;&quot;/&gt;&lt;property id=&quot;20307&quot; value=&quot;284&quot;/&gt;&lt;/object&gt;&lt;object type=&quot;3&quot; unique_id=&quot;10032&quot;&gt;&lt;property id=&quot;20148&quot; value=&quot;5&quot;/&gt;&lt;property id=&quot;20300&quot; value=&quot;Slide 30 - &amp;quot;Καταχωρητές γενικού σκοπού&amp;quot;&quot;/&gt;&lt;property id=&quot;20307&quot; value=&quot;285&quot;/&gt;&lt;/object&gt;&lt;object type=&quot;3&quot; unique_id=&quot;10033&quot;&gt;&lt;property id=&quot;20148&quot; value=&quot;5&quot;/&gt;&lt;property id=&quot;20300&quot; value=&quot;Slide 31&quot;/&gt;&lt;property id=&quot;20307&quot; value=&quot;286&quot;/&gt;&lt;/object&gt;&lt;object type=&quot;3&quot; unique_id=&quot;10034&quot;&gt;&lt;property id=&quot;20148&quot; value=&quot;5&quot;/&gt;&lt;property id=&quot;20300&quot; value=&quot;Slide 32 - &amp;quot;Χρήση Segment Registers&amp;quot;&quot;/&gt;&lt;property id=&quot;20307&quot; value=&quot;287&quot;/&gt;&lt;/object&gt;&lt;object type=&quot;3&quot; unique_id=&quot;10035&quot;&gt;&lt;property id=&quot;20148&quot; value=&quot;5&quot;/&gt;&lt;property id=&quot;20300&quot; value=&quot;Slide 33 - &amp;quot;Flags&amp;quot;&quot;/&gt;&lt;property id=&quot;20307&quot; value=&quot;288&quot;/&gt;&lt;/object&gt;&lt;/object&gt;&lt;object type=&quot;8&quot; unique_id=&quot;10070&quot;&gt;&lt;/object&gt;&lt;/object&gt;&lt;/database&gt;"/>
  <p:tag name="SECTOMILLISECCONVERTED" val="1"/>
  <p:tag name="MMPROD_NEXTUNIQUEID" val="10009"/>
  <p:tag name="ZHAW.ACCESSIBILITYADDIN.DEFAULTLANGUAGE" val="msoLanguageIDEnglishUS"/>
  <p:tag name="ZHAW.ACCESSIBILITYADDIN.CHECKTIMEDATE" val="2/11/2015 4:29:21 PM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6,4,5,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6146,13,11,16,17,15,10,6,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7,8,4,5,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  <p:tag name="ZHAW.ACCESSIBILITYADDIN.TABLEHEADER" val="R0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  <p:tag name="ZHAW.ACCESSIBILITYADDIN.TABLEHEADER" val="R0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TABLEHEADER" val="R0;"/>
  <p:tag name="ZHAW.ACCESSIBILITYADDIN.CONFIRMEDLANGUAGE" val="msoLanguageIDGreek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050,2,6,9,8,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6,4,5,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  <p:tag name="ZHAW.ACCESSIBILITYADDIN.TABLEHEADER" val="C0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  <p:tag name="ZHAW.ACCESSIBILITYADDIN.TABLEHEADER" val="C0;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  <p:tag name="ZHAW.ACCESSIBILITYADDIN.TABLEHEADER" val="C0;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6,4,5,7,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  <p:tag name="ZHAW.ACCESSIBILITYADDIN.TABLEHEADER" val="C0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6,7,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2056,6,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098,4099,6,3,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d = " h t t p : / / w w w . w 3 . o r g / 2 0 0 1 / X M L S c h e m a "   x m l n s : x s i = " h t t p : / / w w w . w 3 . o r g / 2 0 0 1 / X M L S c h e m a - i n s t a n c e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CE744A12-3EF5-40D8-BB15-8F00F6E46E4D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3672</Words>
  <Application>Microsoft Office PowerPoint</Application>
  <PresentationFormat>Προβολή στην οθόνη (4:3)</PresentationFormat>
  <Paragraphs>738</Paragraphs>
  <Slides>80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80</vt:i4>
      </vt:variant>
    </vt:vector>
  </HeadingPairs>
  <TitlesOfParts>
    <vt:vector size="85" baseType="lpstr">
      <vt:lpstr>Arial</vt:lpstr>
      <vt:lpstr>Calibri</vt:lpstr>
      <vt:lpstr>Times New Roman</vt:lpstr>
      <vt:lpstr>Wingdings</vt:lpstr>
      <vt:lpstr>Θέμα του Office</vt:lpstr>
      <vt:lpstr>Αρχιτεκτονική Η/Υ ΙΙ</vt:lpstr>
      <vt:lpstr>Χρηματοδότηση </vt:lpstr>
      <vt:lpstr>Σκοποί ενότητας </vt:lpstr>
      <vt:lpstr>Περιεχόμενα ενότητας</vt:lpstr>
      <vt:lpstr>Πως φτάσαμε στους Pentium</vt:lpstr>
      <vt:lpstr>8086</vt:lpstr>
      <vt:lpstr>8088</vt:lpstr>
      <vt:lpstr>80286</vt:lpstr>
      <vt:lpstr>80386  (1 από 2)</vt:lpstr>
      <vt:lpstr>80386  (2 από 2)</vt:lpstr>
      <vt:lpstr>80486</vt:lpstr>
      <vt:lpstr>80586 ή Pentium</vt:lpstr>
      <vt:lpstr>Pentium</vt:lpstr>
      <vt:lpstr>Pentium Pro (1 από 2)</vt:lpstr>
      <vt:lpstr>Pentium Pro (2 από 2)</vt:lpstr>
      <vt:lpstr>Δομή Pentium Pro</vt:lpstr>
      <vt:lpstr>Πρόβλεψη διακλάδωσης</vt:lpstr>
      <vt:lpstr>Δομή Pentium Pro με διακλαδώσεις</vt:lpstr>
      <vt:lpstr>Modified, Exclusive,  Shared, Invalid (MESI)</vt:lpstr>
      <vt:lpstr>Fetch decode unit</vt:lpstr>
      <vt:lpstr>Decode Unit</vt:lpstr>
      <vt:lpstr>Τι αποθηκεύεται μαζί με τις μικρολειτουργίες στο Instruction pool</vt:lpstr>
      <vt:lpstr>Instruction pool (Reorder buffer)</vt:lpstr>
      <vt:lpstr>Δεξαμενή εντολών (α)</vt:lpstr>
      <vt:lpstr>Δεξαμενή εντολών (β)</vt:lpstr>
      <vt:lpstr>Retire Unit</vt:lpstr>
      <vt:lpstr>Καταστάσεις προγραμματισμού  (1 από 2)</vt:lpstr>
      <vt:lpstr>Καταστάσεις προγραμματισμού  (2 από 2)</vt:lpstr>
      <vt:lpstr>Παρουσίαση του PowerPoint</vt:lpstr>
      <vt:lpstr>Παρουσίαση του PowerPoint</vt:lpstr>
      <vt:lpstr>Παρουσίαση του PowerPoint</vt:lpstr>
      <vt:lpstr>Χρήση καταχωρητών (1 από 2)</vt:lpstr>
      <vt:lpstr>Χρήση καταχωρητών (2 από 2)</vt:lpstr>
      <vt:lpstr>Παρουσίαση του PowerPoint</vt:lpstr>
      <vt:lpstr>Παρουσίαση του PowerPoint</vt:lpstr>
      <vt:lpstr>Χρήση Segment Registers</vt:lpstr>
      <vt:lpstr>Παρουσίαση του PowerPoint</vt:lpstr>
      <vt:lpstr>Μήκος ορισμάτων</vt:lpstr>
      <vt:lpstr>Στοίβα</vt:lpstr>
      <vt:lpstr>Παρουσίαση του PowerPoint</vt:lpstr>
      <vt:lpstr>Πέρασμα ορισμάτων</vt:lpstr>
      <vt:lpstr>Παρουσίαση του PowerPoint</vt:lpstr>
      <vt:lpstr>Κλήση σε προστατευμένα τμήματα</vt:lpstr>
      <vt:lpstr>Στοίβα πριν/μετά κλήσης προστατευμένης ρουτίνας</vt:lpstr>
      <vt:lpstr>Πίνακας</vt:lpstr>
      <vt:lpstr>Εμβέλεια μεταβλητών σε εμφωλευμένες κλήσεις</vt:lpstr>
      <vt:lpstr>Μετά την κλήση της C</vt:lpstr>
      <vt:lpstr>Κλήση ISR</vt:lpstr>
      <vt:lpstr>Βασικοί τύποι</vt:lpstr>
      <vt:lpstr>Διευθυνσιοδότηση ορισμάτων</vt:lpstr>
      <vt:lpstr>Διευθυνσιοδότηση μνήμης</vt:lpstr>
      <vt:lpstr>Παρουσίαση του PowerPoint</vt:lpstr>
      <vt:lpstr>Προηγμένες λειτουργίες  από Pentium FPU</vt:lpstr>
      <vt:lpstr>Αναπαράσταση αριθμών</vt:lpstr>
      <vt:lpstr>Καταχωρητές FPU</vt:lpstr>
      <vt:lpstr>Παρουσίαση του PowerPoint</vt:lpstr>
      <vt:lpstr>Παρουσίαση του PowerPoint</vt:lpstr>
      <vt:lpstr>Παρουσίαση του PowerPoint</vt:lpstr>
      <vt:lpstr>I/O διευθύνσεις</vt:lpstr>
      <vt:lpstr>Δικαίωμα Προσπέλασης  Ι/Ο σε Protected Mode</vt:lpstr>
      <vt:lpstr>Task state segment</vt:lpstr>
      <vt:lpstr>NetBurst Architecture</vt:lpstr>
      <vt:lpstr>Χαρακτηριστικά NetBurst (1 από 3)</vt:lpstr>
      <vt:lpstr>Χαρακτηριστικά NetBurst (2 από 3)</vt:lpstr>
      <vt:lpstr>Χαρακτηριστικά NetBurst (3 από 3)</vt:lpstr>
      <vt:lpstr>Παρουσίαση του PowerPoint</vt:lpstr>
      <vt:lpstr>Hyper Threading</vt:lpstr>
      <vt:lpstr>Παρουσίαση του PowerPoint</vt:lpstr>
      <vt:lpstr>64-bit memory Interface</vt:lpstr>
      <vt:lpstr>Εκτέλεση 64-bit</vt:lpstr>
      <vt:lpstr>Pentium Pin Out (1 από 4)</vt:lpstr>
      <vt:lpstr>Pentium Pin Out (2 από 4)</vt:lpstr>
      <vt:lpstr>Pentium Pin Out (3 από 4)</vt:lpstr>
      <vt:lpstr>Pentium Pin Out (4 από 4)</vt:lpstr>
      <vt:lpstr>Τέλος Ενότητας</vt:lpstr>
      <vt:lpstr>Σημειώματα</vt:lpstr>
      <vt:lpstr>Σημείωμα Ιστορικού  Εκδόσεων Έργου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2015-02-02T11:32:21Z</dcterms:created>
  <dcterms:modified xsi:type="dcterms:W3CDTF">2015-11-02T11:31:28Z</dcterms:modified>
</cp:coreProperties>
</file>