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7" r:id="rId4"/>
    <p:sldId id="258" r:id="rId5"/>
    <p:sldId id="259" r:id="rId6"/>
    <p:sldId id="260" r:id="rId7"/>
    <p:sldId id="261" r:id="rId8"/>
    <p:sldId id="283" r:id="rId9"/>
    <p:sldId id="264" r:id="rId10"/>
    <p:sldId id="284" r:id="rId11"/>
    <p:sldId id="281" r:id="rId12"/>
    <p:sldId id="266" r:id="rId13"/>
    <p:sldId id="282" r:id="rId14"/>
    <p:sldId id="267" r:id="rId15"/>
    <p:sldId id="268" r:id="rId16"/>
    <p:sldId id="289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90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4660"/>
  </p:normalViewPr>
  <p:slideViewPr>
    <p:cSldViewPr snapToGrid="0">
      <p:cViewPr varScale="1">
        <p:scale>
          <a:sx n="70" d="100"/>
          <a:sy n="70" d="100"/>
        </p:scale>
        <p:origin x="8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618" y="4343400"/>
            <a:ext cx="98742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C8230-9BB1-4341-8E2D-F06D43F099D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718311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75815-76C3-41A3-BF85-FB24E239BA8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1691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9"/>
            <a:ext cx="7734300" cy="5757420"/>
          </a:xfrm>
        </p:spPr>
        <p:txBody>
          <a:bodyPr vert="eaVert" lIns="45720" tIns="0" rIns="45720" bIns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FA095-CE7B-4FF1-8FB9-44FD7A7A647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660512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618" y="4343400"/>
            <a:ext cx="98742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6 Μαΐου 2018, Βόλος</a:t>
            </a:r>
            <a:endParaRPr lang="el-GR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/>
              <a:t>«ΜΕΣΟΓΕΙΑΚΗ ΑΝΑΙΜΙΑ: Η ΠΟΡΕΙΑ ΖΩΗΣ ΕΝΟΣ ΧΡΟΝΙΟΥ ΠΑΣΧΟΝΤΑ»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63E7F6-ABA0-48C8-8845-223901D53CD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1755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6 Μαΐου 2018, Βόλος</a:t>
            </a: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/>
              <a:t>«ΜΕΣΟΓΕΙΑΚΗ ΑΝΑΙΜΙΑ: Η ΠΟΡΕΙΑ ΖΩΗΣ ΕΝΟΣ ΧΡΟΝΙΟΥ ΠΑΣΧΟΝΤΑ»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C5CF4B-5EC2-419D-A27A-A1237EA70E3E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75820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618" y="4343400"/>
            <a:ext cx="98742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6 Μαΐου 2018, Βόλος</a:t>
            </a:r>
            <a:endParaRPr lang="el-G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/>
              <a:t>«ΜΕΣΟΓΕΙΑΚΗ ΑΝΑΙΜΙΑ: Η ΠΟΡΕΙΑ ΖΩΗΣ ΕΝΟΣ ΧΡΟΝΙΟΥ ΠΑΣΧΟΝΤΑ»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2FFE85-88E2-42DB-AF21-8CD46EE9E32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6120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6 Μαΐου 2018, Βόλος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/>
              <a:t>«ΜΕΣΟΓΕΙΑΚΗ ΑΝΑΙΜΙΑ: Η ΠΟΡΕΙΑ ΖΩΗΣ ΕΝΟΣ ΧΡΟΝΙΟΥ ΠΑΣΧΟΝΤΑ»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853A37-D16D-41C6-8DAD-63E0F9E6E3C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1128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6 Μαΐου 2018, Βόλος</a:t>
            </a: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/>
              <a:t>«ΜΕΣΟΓΕΙΑΚΗ ΑΝΑΙΜΙΑ: Η ΠΟΡΕΙΑ ΖΩΗΣ ΕΝΟΣ ΧΡΟΝΙΟΥ ΠΑΣΧΟΝΤΑ»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70414D-0EF1-44F7-86CA-EB2ACB33E02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9121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6 Μαΐου 2018, Βόλος</a:t>
            </a: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/>
              <a:t>«ΜΕΣΟΓΕΙΑΚΗ ΑΝΑΙΜΙΑ: Η ΠΟΡΕΙΑ ΖΩΗΣ ΕΝΟΣ ΧΡΟΝΙΟΥ ΠΑΣΧΟΝΤΑ»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945FC1-C6EF-4656-B8FA-E29170BC11A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041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6 Μαΐου 2018, Βόλος</a:t>
            </a:r>
            <a:endParaRPr lang="el-GR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/>
              <a:t>«ΜΕΣΟΓΕΙΑΚΗ ΑΝΑΙΜΙΑ: Η ΠΟΡΕΙΑ ΖΩΗΣ ΕΝΟΣ ΧΡΟΝΙΟΥ ΠΑΣΧΟΝΤΑ»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6648066-0DED-4284-A74B-16B40836DB3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8858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1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71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667" y="6459539"/>
            <a:ext cx="2618317" cy="365125"/>
          </a:xfrm>
        </p:spPr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6 Μαΐου 2018, Βόλος</a:t>
            </a:r>
            <a:endParaRPr lang="el-GR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9"/>
            <a:ext cx="4648200" cy="365125"/>
          </a:xfrm>
        </p:spPr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6370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/>
              <a:t>«ΜΕΣΟΓΕΙΑΚΗ ΑΝΑΙΜΙΑ: Η ΠΟΡΕΙΑ ΖΩΗΣ ΕΝΟΣ ΧΡΟΝΙΟΥ ΠΑΣΧΟΝΤΑ»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6370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986E26-3731-4FB9-95E7-63726BC9D0A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551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AA089-EFE2-446A-B875-754F75FB4E9D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456705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1" y="4953000"/>
            <a:ext cx="1218988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1" y="4914900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6 Μαΐου 2018, Βόλος</a:t>
            </a:r>
            <a:endParaRPr lang="el-GR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/>
              <a:t>«ΜΕΣΟΓΕΙΑΚΗ ΑΝΑΙΜΙΑ: Η ΠΟΡΕΙΑ ΖΩΗΣ ΕΝΟΣ ΧΡΟΝΙΟΥ ΠΑΣΧΟΝΤΑ»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C64F06-7ED6-43E5-98A0-6542C287AFE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9567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6 Μαΐου 2018, Βόλος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/>
              <a:t>«ΜΕΣΟΓΕΙΑΚΗ ΑΝΑΙΜΙΑ: Η ΠΟΡΕΙΑ ΖΩΗΣ ΕΝΟΣ ΧΡΟΝΙΟΥ ΠΑΣΧΟΝΤΑ»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9BB223-A9E5-4314-A54C-EF8501286B3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57592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6 Μαΐου 2018, Βόλος</a:t>
            </a:r>
            <a:endParaRPr lang="el-G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/>
              <a:t>«ΜΕΣΟΓΕΙΑΚΗ ΑΝΑΙΜΙΑ: Η ΠΟΡΕΙΑ ΖΩΗΣ ΕΝΟΣ ΧΡΟΝΙΟΥ ΠΑΣΧΟΝΤΑ»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8C085B-A6B4-4AD3-A20B-A864B786F74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8562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618" y="4343400"/>
            <a:ext cx="98742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/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119068-F5E2-47DF-AED5-2B6DB509B495}" type="datetimeFigureOut">
              <a:rPr lang="el-GR"/>
              <a:pPr>
                <a:defRPr/>
              </a:pPr>
              <a:t>22/12/2018</a:t>
            </a:fld>
            <a:endParaRPr lang="el-G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6342E3-354B-45B5-90FC-B8501ED2CC3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75052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7E9644-B6F6-4279-9DE6-D1F038EA9A54}" type="datetimeFigureOut">
              <a:rPr lang="el-GR"/>
              <a:pPr>
                <a:defRPr/>
              </a:pPr>
              <a:t>22/12/2018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EBBE23-6766-4CC7-97FC-05EEFD17DBF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9182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618" y="4343400"/>
            <a:ext cx="98742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/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845F18-4D8D-48BC-B427-D5CCEE3D4B63}" type="datetimeFigureOut">
              <a:rPr lang="el-GR"/>
              <a:pPr>
                <a:defRPr/>
              </a:pPr>
              <a:t>22/12/2018</a:t>
            </a:fld>
            <a:endParaRPr lang="el-G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56C205-6500-4BAB-A97E-2DA56FB0A90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928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42F572-70B3-4132-9869-4641C819C46E}" type="datetimeFigureOut">
              <a:rPr lang="el-GR"/>
              <a:pPr>
                <a:defRPr/>
              </a:pPr>
              <a:t>22/12/2018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CB08B1F-756E-4AFC-9C21-C47A674B24A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9111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/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/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EC9F9-D8E5-4A7C-8676-A05E4AB7C5F4}" type="datetimeFigureOut">
              <a:rPr lang="el-GR"/>
              <a:pPr>
                <a:defRPr/>
              </a:pPr>
              <a:t>22/12/2018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73F8AD-7B93-4CF5-AC8D-10D6FBE590A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9036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D8658D-169C-4A70-8059-2DBA3F545AC0}" type="datetimeFigureOut">
              <a:rPr lang="el-GR"/>
              <a:pPr>
                <a:defRPr/>
              </a:pPr>
              <a:t>22/12/2018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AE5268-C669-4BF8-9829-266C3CF1151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2183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8D8EB8-3935-4B31-8150-931025C738F6}" type="datetimeFigureOut">
              <a:rPr lang="el-GR"/>
              <a:pPr>
                <a:defRPr/>
              </a:pPr>
              <a:t>22/12/2018</a:t>
            </a:fld>
            <a:endParaRPr lang="el-GR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A92065-BAE3-479D-B5E7-47A38387B21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1663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618" y="4343400"/>
            <a:ext cx="98742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7460A-9CB1-4B30-955E-040B19FC3A20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088896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1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71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/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667" y="6459539"/>
            <a:ext cx="2618317" cy="365125"/>
          </a:xfrm>
        </p:spPr>
        <p:txBody>
          <a:bodyPr/>
          <a:lstStyle>
            <a:lvl1pPr algn="l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D8E676-2C11-447F-95D6-EBA605E03B3B}" type="datetimeFigureOut">
              <a:rPr lang="el-GR"/>
              <a:pPr>
                <a:defRPr/>
              </a:pPr>
              <a:t>22/12/2018</a:t>
            </a:fld>
            <a:endParaRPr lang="el-GR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9"/>
            <a:ext cx="4648200" cy="365125"/>
          </a:xfrm>
        </p:spPr>
        <p:txBody>
          <a:bodyPr/>
          <a:lstStyle>
            <a:lvl1pPr algn="l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298165-4B6F-4315-971A-DF315CD078D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89849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1" y="4953000"/>
            <a:ext cx="1218988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1" y="4914900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/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63BF1B-8B50-4B86-ACE0-E8C5FB0FAA63}" type="datetimeFigureOut">
              <a:rPr lang="el-GR"/>
              <a:pPr>
                <a:defRPr/>
              </a:pPr>
              <a:t>22/12/2018</a:t>
            </a:fld>
            <a:endParaRPr lang="el-GR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FD30E3-BEE4-4D50-BC16-165129CB2D4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08947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DE4E35-40D1-4D5D-BC3E-C54F646A2688}" type="datetimeFigureOut">
              <a:rPr lang="el-GR"/>
              <a:pPr>
                <a:defRPr/>
              </a:pPr>
              <a:t>22/12/2018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D3E91E-3D0B-459D-80A8-31917BA51A1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72374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1DC3F7-AF9B-4BE6-94D7-E033A70F0F29}" type="datetimeFigureOut">
              <a:rPr lang="el-GR"/>
              <a:pPr>
                <a:defRPr/>
              </a:pPr>
              <a:t>22/12/2018</a:t>
            </a:fld>
            <a:endParaRPr lang="el-G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A1451E-6E30-48D0-9E31-67FFA83F187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0048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7"/>
            <a:ext cx="4937760" cy="4023359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893F2-0817-4640-9ECC-7FACB29939CA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528205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28676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C86CF-7A13-4967-AE52-5FA6D2B49AAC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095150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EBE6A-BE57-4DE4-AA0A-E8C82A8DDF1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660711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483C6-7DF2-4AF6-B88D-78E59F453D03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3762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1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71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0" y="731520"/>
            <a:ext cx="6679191" cy="5257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667" y="6459539"/>
            <a:ext cx="2618317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9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l-GR">
              <a:solidFill>
                <a:srgbClr val="637052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5C52299-2DFA-4B79-B71D-B44927C141D2}" type="slidenum">
              <a:rPr lang="el-GR" altLang="el-GR">
                <a:solidFill>
                  <a:srgbClr val="637052"/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72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1" y="4953000"/>
            <a:ext cx="1218988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1" y="4914900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99EEF-C4F2-4786-827C-A18EB332D559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0012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6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433" y="287339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433" y="1846264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Στυλ υποδείγματος κειμένου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  <a:endParaRPr lang="en-US" altLang="el-G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433" y="6459539"/>
            <a:ext cx="2472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7234" y="6459539"/>
            <a:ext cx="4821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9651" y="6459539"/>
            <a:ext cx="13123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50FDDC6-0728-4F2C-AF31-7E185135BD5B}" type="slidenum">
              <a:rPr lang="el-GR" altLang="el-GR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 altLang="el-G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738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57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6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433" y="287339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433" y="1846264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 smtClean="0"/>
              <a:t>Click to edit Master text styles</a:t>
            </a:r>
          </a:p>
          <a:p>
            <a:pPr lvl="1"/>
            <a:r>
              <a:rPr lang="en-US" altLang="el-GR" smtClean="0"/>
              <a:t>Second level</a:t>
            </a:r>
          </a:p>
          <a:p>
            <a:pPr lvl="2"/>
            <a:r>
              <a:rPr lang="en-US" altLang="el-GR" smtClean="0"/>
              <a:t>Third level</a:t>
            </a:r>
          </a:p>
          <a:p>
            <a:pPr lvl="3"/>
            <a:r>
              <a:rPr lang="en-US" altLang="el-GR" smtClean="0"/>
              <a:t>Fourth level</a:t>
            </a:r>
          </a:p>
          <a:p>
            <a:pPr lvl="4"/>
            <a:r>
              <a:rPr lang="en-US" altLang="el-G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433" y="6459539"/>
            <a:ext cx="2472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88">
                <a:solidFill>
                  <a:srgbClr val="FFFFFF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r>
              <a:rPr lang="en-US"/>
              <a:t>6 Μαΐου 2018, Βόλος</a:t>
            </a: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7234" y="6459539"/>
            <a:ext cx="49339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788" cap="all" baseline="0">
                <a:solidFill>
                  <a:srgbClr val="FFFFFF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r>
              <a:rPr lang="el-GR"/>
              <a:t>«ΜΕΣΟΓΕΙΑΚΗ ΑΝΑΙΜΙΑ: Η ΠΟΡΕΙΑ ΖΩΗΣ ΕΝΟΣ ΧΡΟΝΙΟΥ ΠΑΣΧΟΝΤΑ»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9651" y="6459539"/>
            <a:ext cx="13123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88">
                <a:solidFill>
                  <a:srgbClr val="FFFFFF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11C1945D-FE94-4959-A047-5AE31CA36492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738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5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6858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kern="1200" spc="-38">
          <a:solidFill>
            <a:srgbClr val="404040"/>
          </a:solidFill>
          <a:latin typeface="+mn-lt"/>
          <a:ea typeface="+mj-ea"/>
          <a:cs typeface="+mj-cs"/>
        </a:defRPr>
      </a:lvl1pPr>
      <a:lvl2pPr algn="l" defTabSz="6858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>
          <a:solidFill>
            <a:srgbClr val="404040"/>
          </a:solidFill>
          <a:latin typeface="Calibri" panose="020F0502020204030204" pitchFamily="34" charset="0"/>
        </a:defRPr>
      </a:lvl2pPr>
      <a:lvl3pPr algn="l" defTabSz="6858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>
          <a:solidFill>
            <a:srgbClr val="404040"/>
          </a:solidFill>
          <a:latin typeface="Calibri" panose="020F0502020204030204" pitchFamily="34" charset="0"/>
        </a:defRPr>
      </a:lvl3pPr>
      <a:lvl4pPr algn="l" defTabSz="6858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>
          <a:solidFill>
            <a:srgbClr val="404040"/>
          </a:solidFill>
          <a:latin typeface="Calibri" panose="020F0502020204030204" pitchFamily="34" charset="0"/>
        </a:defRPr>
      </a:lvl4pPr>
      <a:lvl5pPr algn="l" defTabSz="6858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>
          <a:solidFill>
            <a:srgbClr val="404040"/>
          </a:solidFill>
          <a:latin typeface="Calibri" panose="020F0502020204030204" pitchFamily="34" charset="0"/>
        </a:defRPr>
      </a:lvl5pPr>
      <a:lvl6pPr marL="457200"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2700">
          <a:solidFill>
            <a:srgbClr val="404040"/>
          </a:solidFill>
          <a:latin typeface="Calibri" panose="020F0502020204030204" pitchFamily="34" charset="0"/>
        </a:defRPr>
      </a:lvl6pPr>
      <a:lvl7pPr marL="914400"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2700">
          <a:solidFill>
            <a:srgbClr val="404040"/>
          </a:solidFill>
          <a:latin typeface="Calibri" panose="020F0502020204030204" pitchFamily="34" charset="0"/>
        </a:defRPr>
      </a:lvl7pPr>
      <a:lvl8pPr marL="1371600"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2700">
          <a:solidFill>
            <a:srgbClr val="404040"/>
          </a:solidFill>
          <a:latin typeface="Calibri" panose="020F0502020204030204" pitchFamily="34" charset="0"/>
        </a:defRPr>
      </a:lvl8pPr>
      <a:lvl9pPr marL="1828800"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2700">
          <a:solidFill>
            <a:srgbClr val="404040"/>
          </a:solidFill>
          <a:latin typeface="Calibri" panose="020F0502020204030204" pitchFamily="34" charset="0"/>
        </a:defRPr>
      </a:lvl9pPr>
    </p:titleStyle>
    <p:bodyStyle>
      <a:lvl1pPr marL="68263" indent="-68263" algn="l" defTabSz="685800" rtl="0" eaLnBrk="0" fontAlgn="base" hangingPunct="0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rgbClr val="404040"/>
          </a:solidFill>
          <a:latin typeface="+mn-lt"/>
          <a:ea typeface="+mn-ea"/>
          <a:cs typeface="+mn-cs"/>
        </a:defRPr>
      </a:lvl1pPr>
      <a:lvl2pPr marL="287338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500" kern="1200">
          <a:solidFill>
            <a:srgbClr val="404040"/>
          </a:solidFill>
          <a:latin typeface="+mn-lt"/>
          <a:ea typeface="+mn-ea"/>
          <a:cs typeface="+mn-cs"/>
        </a:defRPr>
      </a:lvl2pPr>
      <a:lvl3pPr marL="423863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500" kern="1200">
          <a:solidFill>
            <a:srgbClr val="404040"/>
          </a:solidFill>
          <a:latin typeface="+mn-lt"/>
          <a:ea typeface="+mn-ea"/>
          <a:cs typeface="+mn-cs"/>
        </a:defRPr>
      </a:lvl3pPr>
      <a:lvl4pPr marL="561975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500" kern="1200">
          <a:solidFill>
            <a:srgbClr val="404040"/>
          </a:solidFill>
          <a:latin typeface="+mn-lt"/>
          <a:ea typeface="+mn-ea"/>
          <a:cs typeface="+mn-cs"/>
        </a:defRPr>
      </a:lvl4pPr>
      <a:lvl5pPr marL="698500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500" kern="1200">
          <a:solidFill>
            <a:srgbClr val="404040"/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6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433" y="287339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433" y="1846264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Στυλ υποδείγματος κειμένου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  <a:endParaRPr lang="en-US" altLang="el-G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433" y="6459539"/>
            <a:ext cx="2472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FFFFFF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1486EAE1-CE7B-486A-AB32-C63F4472C421}" type="datetimeFigureOut">
              <a:rPr lang="en-US"/>
              <a:pPr>
                <a:defRPr/>
              </a:pPr>
              <a:t>12/22/2018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7234" y="6459539"/>
            <a:ext cx="4821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42900" eaLnBrk="1" fontAlgn="auto" hangingPunct="1">
              <a:spcBef>
                <a:spcPts val="0"/>
              </a:spcBef>
              <a:spcAft>
                <a:spcPts val="0"/>
              </a:spcAft>
              <a:defRPr sz="675" cap="all" baseline="0">
                <a:solidFill>
                  <a:srgbClr val="FFFFFF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9651" y="6459539"/>
            <a:ext cx="13123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342900" eaLnBrk="1" fontAlgn="auto" hangingPunct="1">
              <a:spcBef>
                <a:spcPts val="0"/>
              </a:spcBef>
              <a:spcAft>
                <a:spcPts val="0"/>
              </a:spcAft>
              <a:defRPr sz="788">
                <a:solidFill>
                  <a:srgbClr val="FFFFFF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08557BB-2604-4637-B6CD-E6A3221CFA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738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51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kern="1200" spc="-38">
          <a:solidFill>
            <a:srgbClr val="404040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68263" indent="-68263" algn="l" defTabSz="685800" rtl="0" eaLnBrk="0" fontAlgn="base" hangingPunct="0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rgbClr val="404040"/>
          </a:solidFill>
          <a:latin typeface="+mn-lt"/>
          <a:ea typeface="+mn-ea"/>
          <a:cs typeface="+mn-cs"/>
        </a:defRPr>
      </a:lvl1pPr>
      <a:lvl2pPr marL="287338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300" kern="1200">
          <a:solidFill>
            <a:srgbClr val="404040"/>
          </a:solidFill>
          <a:latin typeface="+mn-lt"/>
          <a:ea typeface="+mn-ea"/>
          <a:cs typeface="+mn-cs"/>
        </a:defRPr>
      </a:lvl2pPr>
      <a:lvl3pPr marL="423863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00" kern="1200">
          <a:solidFill>
            <a:srgbClr val="404040"/>
          </a:solidFill>
          <a:latin typeface="+mn-lt"/>
          <a:ea typeface="+mn-ea"/>
          <a:cs typeface="+mn-cs"/>
        </a:defRPr>
      </a:lvl3pPr>
      <a:lvl4pPr marL="561975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00" kern="1200">
          <a:solidFill>
            <a:srgbClr val="404040"/>
          </a:solidFill>
          <a:latin typeface="+mn-lt"/>
          <a:ea typeface="+mn-ea"/>
          <a:cs typeface="+mn-cs"/>
        </a:defRPr>
      </a:lvl4pPr>
      <a:lvl5pPr marL="698500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00" kern="1200">
          <a:solidFill>
            <a:srgbClr val="404040"/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810001" y="287339"/>
            <a:ext cx="6080125" cy="1449387"/>
          </a:xfrm>
        </p:spPr>
        <p:txBody>
          <a:bodyPr/>
          <a:lstStyle/>
          <a:p>
            <a:pPr eaLnBrk="1" hangingPunct="1">
              <a:defRPr/>
            </a:pPr>
            <a:r>
              <a:rPr lang="el-GR" sz="3600" dirty="0">
                <a:solidFill>
                  <a:srgbClr val="FF0000"/>
                </a:solidFill>
                <a:latin typeface="+mn-lt"/>
              </a:rPr>
              <a:t>Φυλοσύνδετα νοσήματα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l-GR" sz="3600" dirty="0">
                <a:solidFill>
                  <a:srgbClr val="FF0000"/>
                </a:solidFill>
                <a:latin typeface="+mn-lt"/>
              </a:rPr>
              <a:t>–     καθορισμός του φύλου</a:t>
            </a:r>
          </a:p>
        </p:txBody>
      </p:sp>
      <p:pic>
        <p:nvPicPr>
          <p:cNvPr id="76803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1" y="1828801"/>
            <a:ext cx="5275263" cy="4251325"/>
          </a:xfrm>
        </p:spPr>
      </p:pic>
    </p:spTree>
    <p:extLst>
      <p:ext uri="{BB962C8B-B14F-4D97-AF65-F5344CB8AC3E}">
        <p14:creationId xmlns:p14="http://schemas.microsoft.com/office/powerpoint/2010/main" val="405527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</a:rPr>
              <a:t>         </a:t>
            </a:r>
            <a:r>
              <a:rPr lang="el-GR" sz="3600" dirty="0" smtClean="0">
                <a:solidFill>
                  <a:srgbClr val="FF0000"/>
                </a:solidFill>
                <a:latin typeface="+mn-lt"/>
              </a:rPr>
              <a:t>              Φυλοσύνδετα </a:t>
            </a:r>
            <a:r>
              <a:rPr lang="el-GR" sz="3600" dirty="0">
                <a:solidFill>
                  <a:srgbClr val="FF0000"/>
                </a:solidFill>
                <a:latin typeface="+mn-lt"/>
              </a:rPr>
              <a:t>νοσήματα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endParaRPr lang="el-GR" sz="3600" dirty="0">
              <a:latin typeface="+mn-lt"/>
            </a:endParaRPr>
          </a:p>
        </p:txBody>
      </p:sp>
      <p:pic>
        <p:nvPicPr>
          <p:cNvPr id="8499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0" t="-3333" r="1927" b="7776"/>
          <a:stretch>
            <a:fillRect/>
          </a:stretch>
        </p:blipFill>
        <p:spPr bwMode="auto">
          <a:xfrm>
            <a:off x="2971801" y="1846264"/>
            <a:ext cx="6003925" cy="447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Θέση περιεχομένου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384294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>
                <a:solidFill>
                  <a:srgbClr val="FF0000"/>
                </a:solidFill>
                <a:latin typeface="+mn-lt"/>
              </a:rPr>
              <a:t>                          Αρσενικός οργανισμός</a:t>
            </a:r>
            <a:endParaRPr lang="el-GR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0" t="9985" b="315"/>
          <a:stretch/>
        </p:blipFill>
        <p:spPr>
          <a:xfrm>
            <a:off x="3911599" y="2222499"/>
            <a:ext cx="3746861" cy="3608389"/>
          </a:xfrm>
        </p:spPr>
      </p:pic>
    </p:spTree>
    <p:extLst>
      <p:ext uri="{BB962C8B-B14F-4D97-AF65-F5344CB8AC3E}">
        <p14:creationId xmlns:p14="http://schemas.microsoft.com/office/powerpoint/2010/main" val="1934227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1028701"/>
            <a:ext cx="7162800" cy="7016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l-GR" altLang="el-GR" sz="3600" dirty="0">
                <a:solidFill>
                  <a:srgbClr val="FF0000"/>
                </a:solidFill>
                <a:latin typeface="+mn-lt"/>
              </a:rPr>
              <a:t>Φυλοσύνδετη κληρονομικότητα (1) 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1754189"/>
            <a:ext cx="7467600" cy="3997325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l-GR" altLang="el-GR" smtClean="0"/>
              <a:t>  </a:t>
            </a:r>
            <a:r>
              <a:rPr lang="el-GR" altLang="el-GR" sz="2800"/>
              <a:t>Μεταλλάξεις γονιδίων που βρίσκονται πάνω στο Χ χρωμόσωμα, με συνέπεια οι άνδρες  (Χ* Υ), να είναι </a:t>
            </a:r>
            <a:r>
              <a:rPr lang="el-GR" altLang="el-GR" sz="2800" u="sng"/>
              <a:t>ημιζυγώτες</a:t>
            </a:r>
            <a:r>
              <a:rPr lang="el-GR" altLang="el-GR" sz="2800"/>
              <a:t> και  να εκδηλώνουν τη νόσο, ενώ οι ετεροζυγώτες γυναίκες (Χ* Χ) είναι φορείς.</a:t>
            </a:r>
          </a:p>
          <a:p>
            <a:pPr algn="just" eaLnBrk="1" hangingPunct="1">
              <a:buFontTx/>
              <a:buNone/>
            </a:pPr>
            <a:r>
              <a:rPr lang="el-GR" altLang="el-GR" sz="2800"/>
              <a:t>	Οι κόρες ενός πάσχοντος άνδρα είναι υποχρεωτικά φορείς  (υποχρεωτικά παίρνουν από τον πατέρα τους  το παθολογικό Χ*), ενώ οι γιοι του </a:t>
            </a:r>
            <a:r>
              <a:rPr lang="el-GR" altLang="el-GR" sz="2800" u="sng"/>
              <a:t>δεν</a:t>
            </a:r>
            <a:r>
              <a:rPr lang="el-GR" altLang="el-GR" sz="2800"/>
              <a:t> κληρονομούν τη νόσο, ( παίρνουν το Υ χρωμόσωμα).</a:t>
            </a:r>
          </a:p>
        </p:txBody>
      </p:sp>
    </p:spTree>
    <p:extLst>
      <p:ext uri="{BB962C8B-B14F-4D97-AF65-F5344CB8AC3E}">
        <p14:creationId xmlns:p14="http://schemas.microsoft.com/office/powerpoint/2010/main" val="360500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l-GR" sz="3600" dirty="0">
                <a:solidFill>
                  <a:srgbClr val="FF0000"/>
                </a:solidFill>
                <a:latin typeface="+mn-lt"/>
              </a:rPr>
              <a:t>     </a:t>
            </a:r>
            <a:r>
              <a:rPr lang="el-GR" altLang="el-GR" sz="3600" dirty="0" smtClean="0">
                <a:solidFill>
                  <a:srgbClr val="FF0000"/>
                </a:solidFill>
                <a:latin typeface="+mn-lt"/>
              </a:rPr>
              <a:t>            </a:t>
            </a:r>
            <a:r>
              <a:rPr lang="el-GR" altLang="el-GR" sz="3600" dirty="0">
                <a:solidFill>
                  <a:srgbClr val="FF0000"/>
                </a:solidFill>
                <a:latin typeface="+mn-lt"/>
              </a:rPr>
              <a:t>Φυλοσύνδετη κληρονομικότητα (2)</a:t>
            </a:r>
          </a:p>
        </p:txBody>
      </p:sp>
      <p:pic>
        <p:nvPicPr>
          <p:cNvPr id="87043" name="Picture 5" descr="φυλοσύνδετο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2514600"/>
            <a:ext cx="36242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80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>
                <a:latin typeface="+mn-lt"/>
              </a:rPr>
              <a:t>Τα συχνότερα φυλοσύνδετα νοσήματα - οφείλονται σε </a:t>
            </a:r>
            <a:r>
              <a:rPr lang="el-GR" sz="3600" dirty="0" smtClean="0">
                <a:solidFill>
                  <a:srgbClr val="FF0000"/>
                </a:solidFill>
                <a:latin typeface="+mn-lt"/>
              </a:rPr>
              <a:t>μεταλλάξεις</a:t>
            </a:r>
            <a:r>
              <a:rPr lang="el-GR" sz="3600" dirty="0" smtClean="0">
                <a:latin typeface="+mn-lt"/>
              </a:rPr>
              <a:t> γονιδίων που βρίσκονται πάνω στο Χ</a:t>
            </a:r>
            <a:endParaRPr lang="el-GR" sz="3600" dirty="0">
              <a:latin typeface="+mn-lt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9552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alt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l-GR" altLang="el-GR" sz="3600" dirty="0" smtClean="0">
                <a:solidFill>
                  <a:srgbClr val="FF0000"/>
                </a:solidFill>
                <a:latin typeface="+mn-lt"/>
              </a:rPr>
              <a:t>1</a:t>
            </a:r>
            <a:r>
              <a:rPr lang="el-GR" altLang="el-GR" sz="3600" dirty="0">
                <a:solidFill>
                  <a:srgbClr val="FF0000"/>
                </a:solidFill>
                <a:latin typeface="+mn-lt"/>
              </a:rPr>
              <a:t>. Αιμορροφιλία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1392071" y="1846264"/>
            <a:ext cx="9635319" cy="4022725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l-GR" altLang="el-GR" dirty="0" smtClean="0"/>
              <a:t>  </a:t>
            </a:r>
            <a:r>
              <a:rPr lang="el-GR" altLang="el-GR" sz="2800" dirty="0"/>
              <a:t>Διαταράσσει την Αιμόσταση, μια πολύπλοκη </a:t>
            </a:r>
            <a:r>
              <a:rPr lang="el-GR" altLang="el-GR" sz="2800" dirty="0" err="1"/>
              <a:t>ενζυμική</a:t>
            </a:r>
            <a:r>
              <a:rPr lang="el-GR" altLang="el-GR" sz="2800" dirty="0"/>
              <a:t> διαδικασία που διασφαλίζεται με την αλληλεπίδραση ποικίλων παραγόντων </a:t>
            </a:r>
          </a:p>
          <a:p>
            <a:pPr algn="just" eaLnBrk="1" hangingPunct="1">
              <a:buFontTx/>
              <a:buNone/>
            </a:pPr>
            <a:r>
              <a:rPr lang="el-GR" altLang="el-GR" sz="2800" dirty="0"/>
              <a:t> Στη διαδικασία της αιμόστασης συμμετέχουν  </a:t>
            </a:r>
          </a:p>
          <a:p>
            <a:pPr algn="just" eaLnBrk="1" hangingPunct="1">
              <a:buFontTx/>
              <a:buNone/>
            </a:pPr>
            <a:r>
              <a:rPr lang="el-GR" altLang="el-GR" sz="2800" dirty="0"/>
              <a:t> α) τα αγγεία  β) τα αιμοπετάλια  γ) </a:t>
            </a:r>
            <a:r>
              <a:rPr lang="el-GR" altLang="el-GR" sz="2800" dirty="0">
                <a:solidFill>
                  <a:schemeClr val="tx1"/>
                </a:solidFill>
              </a:rPr>
              <a:t>οι</a:t>
            </a:r>
            <a:r>
              <a:rPr lang="el-GR" altLang="el-GR" sz="2800" dirty="0">
                <a:solidFill>
                  <a:srgbClr val="FF0000"/>
                </a:solidFill>
              </a:rPr>
              <a:t> παράγοντες πήξης,</a:t>
            </a:r>
            <a:r>
              <a:rPr lang="el-GR" altLang="el-GR" sz="2800" dirty="0"/>
              <a:t> πρωτεΐνες οι οποίες παράγονται στο ήπαρ και κυκλοφορούν στο αίμα </a:t>
            </a:r>
          </a:p>
        </p:txBody>
      </p:sp>
    </p:spTree>
    <p:extLst>
      <p:ext uri="{BB962C8B-B14F-4D97-AF65-F5344CB8AC3E}">
        <p14:creationId xmlns:p14="http://schemas.microsoft.com/office/powerpoint/2010/main" val="43656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l-GR" sz="3600" dirty="0">
                <a:solidFill>
                  <a:srgbClr val="FF0000"/>
                </a:solidFill>
                <a:latin typeface="Calibri" panose="020F0502020204030204"/>
              </a:rPr>
              <a:t>Αιμορροφιλία Α</a:t>
            </a:r>
            <a:endParaRPr lang="el-GR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sz="2800" dirty="0"/>
              <a:t>Η Αιμορροφιλία Α,  (έλλειψη του παράγοντα </a:t>
            </a:r>
            <a:r>
              <a:rPr lang="el-GR" altLang="el-GR" sz="2800" dirty="0" smtClean="0"/>
              <a:t>πήξης </a:t>
            </a:r>
            <a:r>
              <a:rPr lang="en-US" altLang="el-GR" sz="2800" dirty="0" smtClean="0"/>
              <a:t>VIII</a:t>
            </a:r>
            <a:r>
              <a:rPr lang="el-GR" altLang="el-GR" sz="2800" dirty="0"/>
              <a:t>), είναι η πιο συχνή από τις κληρονομικές αιμορραγικές διαθέσεις (1:10.000 αγόρια)</a:t>
            </a:r>
          </a:p>
          <a:p>
            <a:pPr eaLnBrk="1" hangingPunct="1"/>
            <a:r>
              <a:rPr lang="el-GR" altLang="el-GR" sz="2800" b="1" dirty="0">
                <a:solidFill>
                  <a:schemeClr val="tx2"/>
                </a:solidFill>
              </a:rPr>
              <a:t>Υπολειπόμενος φυλοσύνδετος χαρακτήρας </a:t>
            </a:r>
          </a:p>
          <a:p>
            <a:pPr eaLnBrk="1" hangingPunct="1"/>
            <a:r>
              <a:rPr lang="el-GR" altLang="el-GR" sz="2800" dirty="0"/>
              <a:t>Αιματώματα, αυτόματα ή μετά από ελαφρύ τραυματισμό, αιμορραγίες, </a:t>
            </a:r>
            <a:r>
              <a:rPr lang="el-GR" altLang="el-GR" sz="2800" dirty="0" err="1"/>
              <a:t>αίμαρθρα</a:t>
            </a:r>
            <a:r>
              <a:rPr lang="el-GR" altLang="el-GR" sz="2800" dirty="0"/>
              <a:t> (αιμορραγία μέσα στις αρθρώσεις</a:t>
            </a:r>
            <a:r>
              <a:rPr lang="el-GR" altLang="el-GR" sz="2800" dirty="0" smtClean="0"/>
              <a:t>), </a:t>
            </a:r>
            <a:r>
              <a:rPr lang="el-GR" altLang="el-GR" sz="2800" dirty="0" err="1"/>
              <a:t>ενδοκρανιακή</a:t>
            </a:r>
            <a:r>
              <a:rPr lang="el-GR" altLang="el-GR" sz="2800" dirty="0"/>
              <a:t> αιμορραγία.</a:t>
            </a:r>
          </a:p>
          <a:p>
            <a:pPr eaLnBrk="1" hangingPunct="1"/>
            <a:endParaRPr lang="el-GR" altLang="el-GR" sz="2800" b="1" dirty="0"/>
          </a:p>
          <a:p>
            <a:pPr eaLnBrk="1" hangingPunct="1"/>
            <a:endParaRPr lang="el-GR" alt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321568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σάρωση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846263"/>
            <a:ext cx="4133850" cy="436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600" dirty="0">
                <a:solidFill>
                  <a:srgbClr val="FF0000"/>
                </a:solidFill>
                <a:latin typeface="+mn-lt"/>
              </a:rPr>
              <a:t>               </a:t>
            </a:r>
            <a:r>
              <a:rPr lang="el-GR" sz="3600" dirty="0" smtClean="0">
                <a:solidFill>
                  <a:srgbClr val="FF0000"/>
                </a:solidFill>
                <a:latin typeface="+mn-lt"/>
              </a:rPr>
              <a:t>          Αιμορροφιλία </a:t>
            </a:r>
            <a:r>
              <a:rPr lang="el-GR" sz="3600" dirty="0">
                <a:solidFill>
                  <a:srgbClr val="FF0000"/>
                </a:solidFill>
                <a:latin typeface="+mn-lt"/>
              </a:rPr>
              <a:t>και Ιστορία</a:t>
            </a:r>
          </a:p>
        </p:txBody>
      </p:sp>
      <p:sp>
        <p:nvSpPr>
          <p:cNvPr id="90116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1326315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1139" name="Θέση περιεχομένου 2"/>
          <p:cNvSpPr>
            <a:spLocks noGrp="1"/>
          </p:cNvSpPr>
          <p:nvPr>
            <p:ph idx="1"/>
          </p:nvPr>
        </p:nvSpPr>
        <p:spPr>
          <a:xfrm>
            <a:off x="2346325" y="838200"/>
            <a:ext cx="7543800" cy="5030788"/>
          </a:xfrm>
        </p:spPr>
        <p:txBody>
          <a:bodyPr/>
          <a:lstStyle/>
          <a:p>
            <a:endParaRPr lang="el-GR" altLang="el-GR" smtClean="0"/>
          </a:p>
          <a:p>
            <a:pPr algn="just"/>
            <a:endParaRPr lang="el-GR" altLang="el-GR" sz="2800"/>
          </a:p>
          <a:p>
            <a:pPr algn="just"/>
            <a:r>
              <a:rPr lang="el-GR" altLang="el-GR" sz="2800"/>
              <a:t>Το 1894 ο Νικόλαος Ρομανόφ, διάδοχος του αυτοκρατορικού θρόνου της Ρωσίας παντρεύτηκε την πριγκίπισσα Αλεξάνδρα, εγγονή της βασίλισσας Βικτωρίας. </a:t>
            </a:r>
          </a:p>
          <a:p>
            <a:pPr algn="just"/>
            <a:r>
              <a:rPr lang="el-GR" altLang="el-GR" sz="2800"/>
              <a:t>Απέκτησαν πέντε παιδιά, τις αρχιδούκισσες Όλγα, Τατιάνα, Μαρία, Αναστασία και τον τσάρεβιτς Αλεξέι, διάδοχο του θρόνου. </a:t>
            </a:r>
          </a:p>
        </p:txBody>
      </p:sp>
    </p:spTree>
    <p:extLst>
      <p:ext uri="{BB962C8B-B14F-4D97-AF65-F5344CB8AC3E}">
        <p14:creationId xmlns:p14="http://schemas.microsoft.com/office/powerpoint/2010/main" val="178949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346325" y="287338"/>
            <a:ext cx="7543800" cy="2303462"/>
          </a:xfrm>
        </p:spPr>
        <p:txBody>
          <a:bodyPr/>
          <a:lstStyle/>
          <a:p>
            <a:pPr marL="90488" indent="-90488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defRPr/>
            </a:pPr>
            <a:r>
              <a:rPr lang="el-GR" altLang="el-GR" sz="2800" spc="0" dirty="0">
                <a:latin typeface="Calibri" panose="020F0502020204030204"/>
                <a:ea typeface="+mn-ea"/>
                <a:cs typeface="+mn-cs"/>
              </a:rPr>
              <a:t> Το 1918, ολόκληρη η αυτοκρατορική οικογένεια   εκτελέσθηκε στην πόλη </a:t>
            </a:r>
            <a:r>
              <a:rPr lang="el-GR" altLang="el-GR" sz="2800" spc="0" dirty="0" err="1">
                <a:latin typeface="Calibri" panose="020F0502020204030204"/>
                <a:ea typeface="+mn-ea"/>
                <a:cs typeface="+mn-cs"/>
              </a:rPr>
              <a:t>Εκατέρινμπουργκ</a:t>
            </a:r>
            <a:r>
              <a:rPr lang="el-GR" altLang="el-GR" sz="2800" spc="0" dirty="0">
                <a:latin typeface="Calibri" panose="020F0502020204030204"/>
                <a:ea typeface="+mn-ea"/>
                <a:cs typeface="+mn-cs"/>
              </a:rPr>
              <a:t>.</a:t>
            </a:r>
            <a:br>
              <a:rPr lang="el-GR" altLang="el-GR" sz="2800" spc="0" dirty="0">
                <a:latin typeface="Calibri" panose="020F0502020204030204"/>
                <a:ea typeface="+mn-ea"/>
                <a:cs typeface="+mn-cs"/>
              </a:rPr>
            </a:br>
            <a:r>
              <a:rPr lang="el-GR" altLang="el-GR" sz="2800" spc="0" dirty="0">
                <a:latin typeface="Calibri" panose="020F0502020204030204"/>
                <a:ea typeface="+mn-ea"/>
                <a:cs typeface="+mn-cs"/>
              </a:rPr>
              <a:t/>
            </a:r>
            <a:br>
              <a:rPr lang="el-GR" altLang="el-GR" sz="2800" spc="0" dirty="0">
                <a:latin typeface="Calibri" panose="020F0502020204030204"/>
                <a:ea typeface="+mn-ea"/>
                <a:cs typeface="+mn-cs"/>
              </a:rPr>
            </a:br>
            <a:endParaRPr lang="el-GR" dirty="0"/>
          </a:p>
        </p:txBody>
      </p:sp>
      <p:pic>
        <p:nvPicPr>
          <p:cNvPr id="92163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0639" y="1846264"/>
            <a:ext cx="4575175" cy="4022725"/>
          </a:xfrm>
        </p:spPr>
      </p:pic>
    </p:spTree>
    <p:extLst>
      <p:ext uri="{BB962C8B-B14F-4D97-AF65-F5344CB8AC3E}">
        <p14:creationId xmlns:p14="http://schemas.microsoft.com/office/powerpoint/2010/main" val="1029043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3600" dirty="0" smtClean="0">
                <a:solidFill>
                  <a:srgbClr val="FF0000"/>
                </a:solidFill>
                <a:latin typeface="+mn-lt"/>
              </a:rPr>
              <a:t>                 Μορφολογία </a:t>
            </a:r>
            <a:r>
              <a:rPr lang="el-GR" sz="3600" dirty="0">
                <a:solidFill>
                  <a:srgbClr val="FF0000"/>
                </a:solidFill>
                <a:latin typeface="+mn-lt"/>
              </a:rPr>
              <a:t>των 23 χρωμοσωμάτων</a:t>
            </a:r>
          </a:p>
        </p:txBody>
      </p:sp>
      <p:pic>
        <p:nvPicPr>
          <p:cNvPr id="77827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8076" y="2205039"/>
            <a:ext cx="5184775" cy="3455987"/>
          </a:xfrm>
        </p:spPr>
      </p:pic>
    </p:spTree>
    <p:extLst>
      <p:ext uri="{BB962C8B-B14F-4D97-AF65-F5344CB8AC3E}">
        <p14:creationId xmlns:p14="http://schemas.microsoft.com/office/powerpoint/2010/main" val="185288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2346325" y="287339"/>
            <a:ext cx="7543800" cy="1449387"/>
          </a:xfrm>
        </p:spPr>
        <p:txBody>
          <a:bodyPr/>
          <a:lstStyle/>
          <a:p>
            <a:pPr>
              <a:defRPr/>
            </a:pPr>
            <a:r>
              <a:rPr lang="el-GR" sz="3600" dirty="0">
                <a:latin typeface="+mn-lt"/>
              </a:rPr>
              <a:t>   Ο πιο γνωστός αιμορροφιλικός</a:t>
            </a:r>
          </a:p>
        </p:txBody>
      </p:sp>
      <p:sp>
        <p:nvSpPr>
          <p:cNvPr id="6" name="Θέση κειμένου 5"/>
          <p:cNvSpPr>
            <a:spLocks noGrp="1"/>
          </p:cNvSpPr>
          <p:nvPr>
            <p:ph type="body" idx="1"/>
          </p:nvPr>
        </p:nvSpPr>
        <p:spPr>
          <a:xfrm>
            <a:off x="2346325" y="1846263"/>
            <a:ext cx="3703638" cy="736600"/>
          </a:xfrm>
        </p:spPr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93188" name="Θέση περιεχομένου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1" y="2582864"/>
            <a:ext cx="2633663" cy="3286125"/>
          </a:xfrm>
        </p:spPr>
      </p:pic>
      <p:sp>
        <p:nvSpPr>
          <p:cNvPr id="7" name="Θέση κειμένου 6"/>
          <p:cNvSpPr>
            <a:spLocks noGrp="1"/>
          </p:cNvSpPr>
          <p:nvPr>
            <p:ph type="body" sz="quarter" idx="3"/>
          </p:nvPr>
        </p:nvSpPr>
        <p:spPr>
          <a:xfrm>
            <a:off x="6188075" y="1846263"/>
            <a:ext cx="3702050" cy="736600"/>
          </a:xfrm>
        </p:spPr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93190" name="Θέση περιεχομένου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8264" y="2582864"/>
            <a:ext cx="3241675" cy="3286125"/>
          </a:xfrm>
        </p:spPr>
      </p:pic>
    </p:spTree>
    <p:extLst>
      <p:ext uri="{BB962C8B-B14F-4D97-AF65-F5344CB8AC3E}">
        <p14:creationId xmlns:p14="http://schemas.microsoft.com/office/powerpoint/2010/main" val="198036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2346325" y="287339"/>
            <a:ext cx="7543800" cy="144938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z="3600" dirty="0">
                <a:latin typeface="+mn-lt"/>
              </a:rPr>
              <a:t> </a:t>
            </a:r>
            <a:r>
              <a:rPr lang="el-GR" sz="3600" dirty="0" smtClean="0">
                <a:latin typeface="+mn-lt"/>
              </a:rPr>
              <a:t>Αιμορροφιλία- η </a:t>
            </a:r>
            <a:r>
              <a:rPr lang="el-GR" sz="3600" dirty="0">
                <a:latin typeface="+mn-lt"/>
              </a:rPr>
              <a:t>«βασιλική νόσος»</a:t>
            </a:r>
            <a:br>
              <a:rPr lang="el-GR" sz="3600" dirty="0">
                <a:latin typeface="+mn-lt"/>
              </a:rPr>
            </a:br>
            <a:r>
              <a:rPr lang="el-GR" sz="3600" dirty="0">
                <a:latin typeface="+mn-lt"/>
              </a:rPr>
              <a:t> Βασίλισσα Βικτωρία της Αγγλίας (1819-1901)</a:t>
            </a:r>
          </a:p>
        </p:txBody>
      </p:sp>
      <p:sp>
        <p:nvSpPr>
          <p:cNvPr id="6" name="Θέση κειμένου 5"/>
          <p:cNvSpPr>
            <a:spLocks noGrp="1"/>
          </p:cNvSpPr>
          <p:nvPr>
            <p:ph type="body" idx="1"/>
          </p:nvPr>
        </p:nvSpPr>
        <p:spPr>
          <a:xfrm>
            <a:off x="2346325" y="1846263"/>
            <a:ext cx="3703638" cy="736600"/>
          </a:xfrm>
        </p:spPr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94212" name="Θέση περιεχομένου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4589" y="1846263"/>
            <a:ext cx="3703637" cy="3822700"/>
          </a:xfrm>
        </p:spPr>
      </p:pic>
      <p:pic>
        <p:nvPicPr>
          <p:cNvPr id="94213" name="Εικόνα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4" y="1781175"/>
            <a:ext cx="45497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Θέση κειμένου 6"/>
          <p:cNvSpPr>
            <a:spLocks noGrp="1"/>
          </p:cNvSpPr>
          <p:nvPr>
            <p:ph type="body" sz="quarter" idx="3"/>
          </p:nvPr>
        </p:nvSpPr>
        <p:spPr>
          <a:xfrm>
            <a:off x="6118225" y="1811338"/>
            <a:ext cx="3703638" cy="1312862"/>
          </a:xfrm>
        </p:spPr>
        <p:txBody>
          <a:bodyPr/>
          <a:lstStyle/>
          <a:p>
            <a:pPr>
              <a:defRPr/>
            </a:pPr>
            <a:r>
              <a:rPr lang="el-GR" dirty="0" smtClean="0"/>
              <a:t>Η </a:t>
            </a:r>
            <a:endParaRPr lang="el-GR" dirty="0"/>
          </a:p>
        </p:txBody>
      </p:sp>
      <p:pic>
        <p:nvPicPr>
          <p:cNvPr id="94215" name="Θέση περιεχομένου 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8075" y="4205289"/>
            <a:ext cx="3702050" cy="41275"/>
          </a:xfrm>
        </p:spPr>
      </p:pic>
    </p:spTree>
    <p:extLst>
      <p:ext uri="{BB962C8B-B14F-4D97-AF65-F5344CB8AC3E}">
        <p14:creationId xmlns:p14="http://schemas.microsoft.com/office/powerpoint/2010/main" val="332432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76601" y="287339"/>
            <a:ext cx="6613525" cy="14493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altLang="el-GR" sz="3600" dirty="0">
                <a:solidFill>
                  <a:srgbClr val="FF0000"/>
                </a:solidFill>
                <a:latin typeface="+mn-lt"/>
              </a:rPr>
              <a:t>  2. Μυοπάθεια </a:t>
            </a:r>
            <a:r>
              <a:rPr lang="en-US" altLang="el-GR" sz="3600" dirty="0">
                <a:solidFill>
                  <a:srgbClr val="FF0000"/>
                </a:solidFill>
                <a:latin typeface="+mn-lt"/>
              </a:rPr>
              <a:t>Duchenne</a:t>
            </a:r>
            <a:r>
              <a:rPr lang="el-GR" altLang="el-GR" sz="3600" dirty="0">
                <a:solidFill>
                  <a:srgbClr val="FF0000"/>
                </a:solidFill>
                <a:latin typeface="+mn-lt"/>
              </a:rPr>
              <a:t> </a:t>
            </a:r>
            <a:br>
              <a:rPr lang="el-GR" altLang="el-GR" sz="3600" dirty="0">
                <a:solidFill>
                  <a:srgbClr val="FF0000"/>
                </a:solidFill>
                <a:latin typeface="+mn-lt"/>
              </a:rPr>
            </a:br>
            <a:r>
              <a:rPr lang="el-GR" altLang="el-GR" sz="3600" dirty="0">
                <a:solidFill>
                  <a:srgbClr val="FF0000"/>
                </a:solidFill>
                <a:latin typeface="+mn-lt"/>
              </a:rPr>
              <a:t>       1</a:t>
            </a:r>
            <a:r>
              <a:rPr lang="en-US" altLang="el-GR" sz="3600" dirty="0">
                <a:solidFill>
                  <a:srgbClr val="FF0000"/>
                </a:solidFill>
                <a:latin typeface="+mn-lt"/>
              </a:rPr>
              <a:t>:3</a:t>
            </a:r>
            <a:r>
              <a:rPr lang="el-GR" altLang="el-GR" sz="3600" dirty="0">
                <a:solidFill>
                  <a:srgbClr val="FF0000"/>
                </a:solidFill>
                <a:latin typeface="+mn-lt"/>
              </a:rPr>
              <a:t>.</a:t>
            </a:r>
            <a:r>
              <a:rPr lang="en-US" altLang="el-GR" sz="3600" dirty="0">
                <a:solidFill>
                  <a:srgbClr val="FF0000"/>
                </a:solidFill>
                <a:latin typeface="+mn-lt"/>
              </a:rPr>
              <a:t>500 </a:t>
            </a:r>
            <a:r>
              <a:rPr lang="el-GR" altLang="el-GR" sz="3600" dirty="0">
                <a:solidFill>
                  <a:srgbClr val="FF0000"/>
                </a:solidFill>
                <a:latin typeface="+mn-lt"/>
              </a:rPr>
              <a:t>αγόρια</a:t>
            </a:r>
          </a:p>
        </p:txBody>
      </p:sp>
      <p:sp>
        <p:nvSpPr>
          <p:cNvPr id="95235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95236" name="Picture 6" descr="34242_408485615702_505675702_5081365_1117789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4231"/>
          <a:stretch>
            <a:fillRect/>
          </a:stretch>
        </p:blipFill>
        <p:spPr bwMode="auto">
          <a:xfrm>
            <a:off x="4724400" y="1952625"/>
            <a:ext cx="2286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50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0" descr="7346-0550x04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685800"/>
            <a:ext cx="5472113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61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14600" y="396875"/>
            <a:ext cx="7696200" cy="14493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l-GR" sz="3200" dirty="0">
                <a:solidFill>
                  <a:srgbClr val="FF0000"/>
                </a:solidFill>
                <a:latin typeface="+mn-lt"/>
              </a:rPr>
              <a:t>3</a:t>
            </a:r>
            <a:r>
              <a:rPr lang="el-GR" sz="3200" dirty="0" smtClean="0">
                <a:solidFill>
                  <a:srgbClr val="FF0000"/>
                </a:solidFill>
                <a:latin typeface="+mn-lt"/>
              </a:rPr>
              <a:t>. Αλφισμός </a:t>
            </a:r>
            <a:r>
              <a:rPr lang="el-GR" sz="3200" dirty="0">
                <a:solidFill>
                  <a:srgbClr val="FF0000"/>
                </a:solidFill>
                <a:latin typeface="+mn-lt"/>
              </a:rPr>
              <a:t>ή αλμπινισμός ή </a:t>
            </a:r>
            <a:r>
              <a:rPr lang="el-GR" sz="3200" dirty="0" err="1">
                <a:solidFill>
                  <a:srgbClr val="FF0000"/>
                </a:solidFill>
                <a:latin typeface="+mn-lt"/>
              </a:rPr>
              <a:t>λευκοπάθεια</a:t>
            </a:r>
            <a:r>
              <a:rPr lang="el-GR" sz="3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l-GR" sz="3600" dirty="0">
                <a:solidFill>
                  <a:srgbClr val="FF0000"/>
                </a:solidFill>
                <a:latin typeface="+mn-lt"/>
              </a:rPr>
              <a:t/>
            </a:r>
            <a:br>
              <a:rPr lang="el-GR" sz="3600" dirty="0">
                <a:solidFill>
                  <a:srgbClr val="FF0000"/>
                </a:solidFill>
                <a:latin typeface="+mn-lt"/>
              </a:rPr>
            </a:br>
            <a:r>
              <a:rPr lang="el-GR" sz="2400" dirty="0">
                <a:latin typeface="+mn-lt"/>
              </a:rPr>
              <a:t>Λευκό χρώμα στο δέρμα και στις τρίχες των μαλλιών, ρόδινη  ίριδα των ματιών  </a:t>
            </a:r>
          </a:p>
        </p:txBody>
      </p:sp>
      <p:sp>
        <p:nvSpPr>
          <p:cNvPr id="97283" name="Θέση περιεχομένου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altLang="el-GR" smtClean="0"/>
          </a:p>
        </p:txBody>
      </p:sp>
      <p:pic>
        <p:nvPicPr>
          <p:cNvPr id="97284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r="18279"/>
          <a:stretch>
            <a:fillRect/>
          </a:stretch>
        </p:blipFill>
        <p:spPr bwMode="auto">
          <a:xfrm>
            <a:off x="3886200" y="1901825"/>
            <a:ext cx="480060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              </a:t>
            </a:r>
            <a:r>
              <a:rPr lang="el-GR" sz="3600" dirty="0" err="1" smtClean="0">
                <a:latin typeface="+mn-lt"/>
              </a:rPr>
              <a:t>Τυροσίνη</a:t>
            </a:r>
            <a:r>
              <a:rPr lang="el-GR" dirty="0" smtClean="0">
                <a:latin typeface="+mn-lt"/>
              </a:rPr>
              <a:t>            </a:t>
            </a:r>
            <a:r>
              <a:rPr lang="el-GR" sz="3600" dirty="0" smtClean="0">
                <a:latin typeface="+mn-lt"/>
              </a:rPr>
              <a:t>Μελανίνη</a:t>
            </a:r>
            <a:endParaRPr lang="el-GR" sz="3600" dirty="0">
              <a:latin typeface="+mn-lt"/>
            </a:endParaRPr>
          </a:p>
        </p:txBody>
      </p:sp>
      <p:pic>
        <p:nvPicPr>
          <p:cNvPr id="98307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-2682" r="31113" b="2682"/>
          <a:stretch>
            <a:fillRect/>
          </a:stretch>
        </p:blipFill>
        <p:spPr>
          <a:xfrm>
            <a:off x="4964942" y="526257"/>
            <a:ext cx="990600" cy="1752919"/>
          </a:xfrm>
        </p:spPr>
      </p:pic>
      <p:pic>
        <p:nvPicPr>
          <p:cNvPr id="98308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681" y="2547938"/>
            <a:ext cx="2523319" cy="259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908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l-GR" sz="3600" dirty="0">
                <a:solidFill>
                  <a:srgbClr val="FF0000"/>
                </a:solidFill>
                <a:latin typeface="+mn-lt"/>
              </a:rPr>
              <a:t>4. Ανεπάρκεια της </a:t>
            </a:r>
            <a:r>
              <a:rPr lang="el-GR" altLang="el-GR" sz="3600" dirty="0" err="1">
                <a:solidFill>
                  <a:srgbClr val="FF0000"/>
                </a:solidFill>
                <a:latin typeface="+mn-lt"/>
              </a:rPr>
              <a:t>αφυδρογονάσης</a:t>
            </a:r>
            <a:r>
              <a:rPr lang="el-GR" altLang="el-GR" sz="3600" dirty="0">
                <a:solidFill>
                  <a:srgbClr val="FF0000"/>
                </a:solidFill>
                <a:latin typeface="+mn-lt"/>
              </a:rPr>
              <a:t> της φωσφορικής </a:t>
            </a:r>
            <a:r>
              <a:rPr lang="en-US" altLang="el-GR" sz="3600" dirty="0">
                <a:solidFill>
                  <a:srgbClr val="FF0000"/>
                </a:solidFill>
                <a:latin typeface="+mn-lt"/>
              </a:rPr>
              <a:t>G</a:t>
            </a:r>
            <a:r>
              <a:rPr lang="el-GR" altLang="el-GR" sz="3600" dirty="0">
                <a:solidFill>
                  <a:srgbClr val="FF0000"/>
                </a:solidFill>
                <a:latin typeface="+mn-lt"/>
              </a:rPr>
              <a:t> – γλυκόζης (</a:t>
            </a:r>
            <a:r>
              <a:rPr lang="en-US" altLang="el-GR" sz="3600" dirty="0">
                <a:solidFill>
                  <a:srgbClr val="FF0000"/>
                </a:solidFill>
                <a:latin typeface="+mn-lt"/>
              </a:rPr>
              <a:t>G</a:t>
            </a:r>
            <a:r>
              <a:rPr lang="el-GR" altLang="el-GR" sz="3600" dirty="0">
                <a:solidFill>
                  <a:srgbClr val="FF0000"/>
                </a:solidFill>
                <a:latin typeface="+mn-lt"/>
              </a:rPr>
              <a:t> – 6 – </a:t>
            </a:r>
            <a:r>
              <a:rPr lang="en-US" altLang="el-GR" sz="3600" dirty="0">
                <a:solidFill>
                  <a:srgbClr val="FF0000"/>
                </a:solidFill>
                <a:latin typeface="+mn-lt"/>
              </a:rPr>
              <a:t>PD</a:t>
            </a:r>
            <a:r>
              <a:rPr lang="el-GR" altLang="el-GR" sz="3600" dirty="0">
                <a:solidFill>
                  <a:srgbClr val="FF0000"/>
                </a:solidFill>
                <a:latin typeface="+mn-lt"/>
              </a:rPr>
              <a:t>)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8299" y="1846264"/>
            <a:ext cx="9926534" cy="4022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l-GR" sz="2800" dirty="0"/>
              <a:t>3% του ελληνικού πληθυσμού (2,4 – 6,3%)</a:t>
            </a:r>
            <a:endParaRPr lang="el-GR" altLang="el-GR" sz="2800" b="1" dirty="0"/>
          </a:p>
          <a:p>
            <a:pPr eaLnBrk="1" hangingPunct="1">
              <a:buFontTx/>
              <a:buNone/>
            </a:pPr>
            <a:r>
              <a:rPr lang="el-GR" altLang="el-GR" sz="2800" dirty="0"/>
              <a:t>Ανεπάρκεια του ενζύμου </a:t>
            </a:r>
            <a:r>
              <a:rPr lang="en-US" altLang="el-GR" sz="2800" dirty="0"/>
              <a:t>G</a:t>
            </a:r>
            <a:r>
              <a:rPr lang="el-GR" altLang="el-GR" sz="2800" dirty="0"/>
              <a:t>– 6 – </a:t>
            </a:r>
            <a:r>
              <a:rPr lang="en-US" altLang="el-GR" sz="2800" dirty="0" smtClean="0"/>
              <a:t>PD</a:t>
            </a:r>
            <a:r>
              <a:rPr lang="el-GR" altLang="el-GR" sz="2800" dirty="0" smtClean="0"/>
              <a:t> </a:t>
            </a:r>
            <a:endParaRPr lang="el-GR" altLang="el-GR" sz="2800" dirty="0"/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l-GR" altLang="el-GR" sz="2800" dirty="0"/>
              <a:t> </a:t>
            </a:r>
            <a:r>
              <a:rPr lang="el-GR" altLang="el-GR" sz="2800" dirty="0" err="1"/>
              <a:t>αιμόλυση</a:t>
            </a:r>
            <a:r>
              <a:rPr lang="el-GR" altLang="el-GR" sz="2800" dirty="0"/>
              <a:t>- αναιμία- ίκτερος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l-GR" altLang="el-GR" sz="2800" dirty="0"/>
              <a:t> κυαμισμός: κατανάλωση κουκιών, επαφή με τα  άνθη τους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l-GR" altLang="el-GR" sz="2800" dirty="0"/>
              <a:t> νεογνικός ίκτερος (ναφθαλίνη, φάρμακα)</a:t>
            </a:r>
          </a:p>
        </p:txBody>
      </p:sp>
      <p:sp>
        <p:nvSpPr>
          <p:cNvPr id="2" name="Δεξιό βέλος 1"/>
          <p:cNvSpPr/>
          <p:nvPr/>
        </p:nvSpPr>
        <p:spPr>
          <a:xfrm>
            <a:off x="6400800" y="2438400"/>
            <a:ext cx="941696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4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 smtClean="0">
                <a:latin typeface="+mn-lt"/>
              </a:rPr>
              <a:t>Σύνδρομα που αφορούν το Χ, αλλά δεν οφείλονται σε μεταλλάξεις</a:t>
            </a:r>
            <a:endParaRPr lang="el-GR" sz="3600" dirty="0">
              <a:latin typeface="+mn-lt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66361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l-GR" sz="3600" dirty="0" smtClean="0">
                <a:solidFill>
                  <a:srgbClr val="FF0000"/>
                </a:solidFill>
                <a:latin typeface="+mn-lt"/>
              </a:rPr>
              <a:t>    </a:t>
            </a:r>
            <a:r>
              <a:rPr lang="el-GR" sz="3600" dirty="0" smtClean="0">
                <a:solidFill>
                  <a:srgbClr val="FF0000"/>
                </a:solidFill>
                <a:latin typeface="+mn-lt"/>
              </a:rPr>
              <a:t>Σύνδρομο </a:t>
            </a:r>
            <a:r>
              <a:rPr lang="el-GR" sz="3600" dirty="0" smtClean="0">
                <a:solidFill>
                  <a:srgbClr val="FF0000"/>
                </a:solidFill>
                <a:latin typeface="+mn-lt"/>
              </a:rPr>
              <a:t>Εύθραυστου Χ</a:t>
            </a:r>
            <a:endParaRPr lang="el-GR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4043" y="2654950"/>
            <a:ext cx="2462997" cy="204212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899" y="2160922"/>
            <a:ext cx="2115435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6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l-GR" sz="3600" dirty="0" smtClean="0">
                <a:solidFill>
                  <a:srgbClr val="FF0000"/>
                </a:solidFill>
                <a:latin typeface="+mn-lt"/>
              </a:rPr>
              <a:t>Σύνδρομο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Rett</a:t>
            </a:r>
            <a:endParaRPr lang="el-GR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0127" y="2561087"/>
            <a:ext cx="1971675" cy="231457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3"/>
          <a:srcRect l="44668"/>
          <a:stretch/>
        </p:blipFill>
        <p:spPr>
          <a:xfrm>
            <a:off x="1378425" y="2033516"/>
            <a:ext cx="2986647" cy="393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3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3600" dirty="0">
                <a:solidFill>
                  <a:srgbClr val="FF0000"/>
                </a:solidFill>
                <a:latin typeface="+mn-lt"/>
              </a:rPr>
              <a:t>                  </a:t>
            </a:r>
            <a:r>
              <a:rPr lang="el-GR" sz="3600" dirty="0" smtClean="0">
                <a:solidFill>
                  <a:srgbClr val="FF0000"/>
                </a:solidFill>
                <a:latin typeface="+mn-lt"/>
              </a:rPr>
              <a:t>  </a:t>
            </a:r>
            <a:r>
              <a:rPr lang="el-GR" sz="3600" dirty="0">
                <a:solidFill>
                  <a:srgbClr val="FF0000"/>
                </a:solidFill>
                <a:latin typeface="+mn-lt"/>
              </a:rPr>
              <a:t>Το χρωμόσωμα</a:t>
            </a:r>
            <a:r>
              <a:rPr lang="el-GR" sz="3600" dirty="0">
                <a:solidFill>
                  <a:srgbClr val="FF0000"/>
                </a:solidFill>
                <a:latin typeface="Calibri" panose="020F0502020204030204"/>
              </a:rPr>
              <a:t> Υ</a:t>
            </a:r>
            <a:r>
              <a:rPr lang="el-GR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: 70-200 </a:t>
            </a:r>
            <a:r>
              <a:rPr lang="el-GR" sz="3600" dirty="0" smtClean="0">
                <a:solidFill>
                  <a:srgbClr val="FF0000"/>
                </a:solidFill>
                <a:latin typeface="+mn-lt"/>
              </a:rPr>
              <a:t>γονίδια </a:t>
            </a:r>
            <a:endParaRPr lang="el-GR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8851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7414" y="1846264"/>
            <a:ext cx="5381625" cy="4022725"/>
          </a:xfrm>
        </p:spPr>
      </p:pic>
    </p:spTree>
    <p:extLst>
      <p:ext uri="{BB962C8B-B14F-4D97-AF65-F5344CB8AC3E}">
        <p14:creationId xmlns:p14="http://schemas.microsoft.com/office/powerpoint/2010/main" val="193072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l-GR" sz="360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l-GR" sz="3600" dirty="0">
                <a:solidFill>
                  <a:srgbClr val="FF0000"/>
                </a:solidFill>
                <a:latin typeface="Calibri" panose="020F0502020204030204"/>
              </a:rPr>
              <a:t>Σύνδρομο 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Turner (XO)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8675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3445" y="2606676"/>
            <a:ext cx="2171700" cy="2879725"/>
          </a:xfrm>
        </p:spPr>
      </p:pic>
      <p:pic>
        <p:nvPicPr>
          <p:cNvPr id="28676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2606676"/>
            <a:ext cx="47879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71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3600" dirty="0">
                <a:solidFill>
                  <a:srgbClr val="FF0000"/>
                </a:solidFill>
                <a:latin typeface="+mn-lt"/>
              </a:rPr>
              <a:t>Το γονίδιο 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SRY</a:t>
            </a:r>
            <a:endParaRPr lang="el-GR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9875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l-GR" altLang="el-GR" sz="2800" dirty="0"/>
              <a:t>Το γονίδιο SRY που βρίσκεται στο χρωμόσωμα Υ είναι υπεύθυνο για τη διαφοροποίηση των </a:t>
            </a:r>
            <a:r>
              <a:rPr lang="el-GR" altLang="el-GR" sz="2800" dirty="0" err="1"/>
              <a:t>γονάδων</a:t>
            </a:r>
            <a:r>
              <a:rPr lang="el-GR" altLang="el-GR" sz="2800" dirty="0"/>
              <a:t> σε </a:t>
            </a:r>
            <a:r>
              <a:rPr lang="el-GR" altLang="el-GR" sz="2800" dirty="0" err="1"/>
              <a:t>όρχεις</a:t>
            </a:r>
            <a:r>
              <a:rPr lang="el-GR" altLang="el-GR" sz="2800" dirty="0"/>
              <a:t> ή ωοθήκες. </a:t>
            </a:r>
            <a:endParaRPr lang="en-US" altLang="el-GR" sz="2800" dirty="0"/>
          </a:p>
          <a:p>
            <a:pPr algn="just"/>
            <a:r>
              <a:rPr lang="en-US" altLang="el-GR" sz="2800" dirty="0"/>
              <a:t>SRY   </a:t>
            </a:r>
            <a:r>
              <a:rPr lang="en-US" altLang="el-GR" sz="2800" dirty="0">
                <a:sym typeface="Wingdings" panose="05000000000000000000" pitchFamily="2" charset="2"/>
              </a:rPr>
              <a:t></a:t>
            </a:r>
            <a:r>
              <a:rPr lang="el-GR" altLang="el-GR" sz="2800" dirty="0">
                <a:sym typeface="Wingdings" panose="05000000000000000000" pitchFamily="2" charset="2"/>
              </a:rPr>
              <a:t> </a:t>
            </a:r>
            <a:r>
              <a:rPr lang="en-US" altLang="el-GR" sz="2800" dirty="0">
                <a:sym typeface="Wingdings" panose="05000000000000000000" pitchFamily="2" charset="2"/>
              </a:rPr>
              <a:t>ό</a:t>
            </a:r>
            <a:r>
              <a:rPr lang="el-GR" altLang="el-GR" sz="2800" dirty="0" err="1">
                <a:sym typeface="Wingdings" panose="05000000000000000000" pitchFamily="2" charset="2"/>
              </a:rPr>
              <a:t>ρχεις</a:t>
            </a:r>
            <a:r>
              <a:rPr lang="el-GR" altLang="el-GR" sz="2800" dirty="0">
                <a:sym typeface="Wingdings" panose="05000000000000000000" pitchFamily="2" charset="2"/>
              </a:rPr>
              <a:t>      </a:t>
            </a:r>
            <a:endParaRPr lang="el-GR" altLang="el-GR" sz="2800" dirty="0"/>
          </a:p>
          <a:p>
            <a:pPr algn="just"/>
            <a:r>
              <a:rPr lang="el-GR" altLang="el-GR" sz="2800" dirty="0"/>
              <a:t>Η έκφραση του γονιδίου είναι απαραίτητη για τη διαμόρφωση των όρχεων. Σε αντίθετη περίπτωση, εκεί δηλαδή που το γονίδιο δεν εκφράζεται, τα γεννητικά όργανα διαφοροποιούνται σε </a:t>
            </a:r>
            <a:r>
              <a:rPr lang="el-GR" altLang="el-GR" sz="2800" dirty="0" smtClean="0"/>
              <a:t>ωοθήκες.</a:t>
            </a:r>
            <a:endParaRPr lang="el-GR" altLang="el-GR" sz="2800" dirty="0"/>
          </a:p>
          <a:p>
            <a:pPr algn="just"/>
            <a:endParaRPr lang="el-GR" altLang="el-GR" sz="2800" dirty="0"/>
          </a:p>
        </p:txBody>
      </p:sp>
    </p:spTree>
    <p:extLst>
      <p:ext uri="{BB962C8B-B14F-4D97-AF65-F5344CB8AC3E}">
        <p14:creationId xmlns:p14="http://schemas.microsoft.com/office/powerpoint/2010/main" val="290706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1" t="16122" r="25620" b="29643"/>
          <a:stretch>
            <a:fillRect/>
          </a:stretch>
        </p:blipFill>
        <p:spPr bwMode="auto">
          <a:xfrm>
            <a:off x="6705600" y="2743200"/>
            <a:ext cx="2362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2346325" y="287339"/>
            <a:ext cx="7543800" cy="1449387"/>
          </a:xfrm>
        </p:spPr>
        <p:txBody>
          <a:bodyPr/>
          <a:lstStyle/>
          <a:p>
            <a:pPr>
              <a:defRPr/>
            </a:pPr>
            <a:r>
              <a:rPr lang="el-GR" sz="3600" dirty="0">
                <a:solidFill>
                  <a:srgbClr val="FF0000"/>
                </a:solidFill>
              </a:rPr>
              <a:t>Καθορισμός του φύλου στο έμβρυο</a:t>
            </a:r>
          </a:p>
        </p:txBody>
      </p:sp>
      <p:sp>
        <p:nvSpPr>
          <p:cNvPr id="80900" name="Θέση περιεχομένου 5"/>
          <p:cNvSpPr>
            <a:spLocks noGrp="1"/>
          </p:cNvSpPr>
          <p:nvPr>
            <p:ph sz="half" idx="1"/>
          </p:nvPr>
        </p:nvSpPr>
        <p:spPr>
          <a:xfrm>
            <a:off x="2346325" y="1846264"/>
            <a:ext cx="3703638" cy="4022725"/>
          </a:xfrm>
        </p:spPr>
        <p:txBody>
          <a:bodyPr/>
          <a:lstStyle/>
          <a:p>
            <a:endParaRPr lang="el-GR" altLang="el-GR" smtClean="0"/>
          </a:p>
          <a:p>
            <a:endParaRPr lang="el-GR" altLang="el-GR" smtClean="0"/>
          </a:p>
          <a:p>
            <a:endParaRPr lang="el-GR" altLang="el-GR" smtClean="0"/>
          </a:p>
          <a:p>
            <a:endParaRPr lang="el-GR" altLang="el-GR" smtClean="0"/>
          </a:p>
          <a:p>
            <a:r>
              <a:rPr lang="el-GR" altLang="el-GR" sz="2400"/>
              <a:t>Απουσία </a:t>
            </a:r>
            <a:r>
              <a:rPr lang="en-US" altLang="el-GR" sz="2400"/>
              <a:t>SRY -&gt;  </a:t>
            </a:r>
            <a:r>
              <a:rPr lang="el-GR" altLang="el-GR" sz="2400"/>
              <a:t>ωοθήκες</a:t>
            </a:r>
            <a:r>
              <a:rPr lang="en-US" altLang="el-GR" sz="2400"/>
              <a:t>    </a:t>
            </a:r>
          </a:p>
          <a:p>
            <a:endParaRPr lang="en-US" altLang="el-GR" smtClean="0"/>
          </a:p>
          <a:p>
            <a:endParaRPr lang="en-US" altLang="el-GR" smtClean="0"/>
          </a:p>
          <a:p>
            <a:endParaRPr lang="en-US" altLang="el-GR" smtClean="0"/>
          </a:p>
          <a:p>
            <a:r>
              <a:rPr lang="el-GR" altLang="el-GR" sz="2400"/>
              <a:t>Παρουσία </a:t>
            </a:r>
            <a:r>
              <a:rPr lang="en-US" altLang="el-GR" sz="2400"/>
              <a:t>SRY -&gt; </a:t>
            </a:r>
            <a:r>
              <a:rPr lang="el-GR" altLang="el-GR" sz="2400"/>
              <a:t>όρχεις</a:t>
            </a:r>
          </a:p>
        </p:txBody>
      </p:sp>
      <p:sp>
        <p:nvSpPr>
          <p:cNvPr id="80901" name="Θέση περιεχομένου 6"/>
          <p:cNvSpPr>
            <a:spLocks noGrp="1"/>
          </p:cNvSpPr>
          <p:nvPr>
            <p:ph sz="half" idx="2"/>
          </p:nvPr>
        </p:nvSpPr>
        <p:spPr>
          <a:xfrm>
            <a:off x="6188075" y="2438400"/>
            <a:ext cx="3702050" cy="4876800"/>
          </a:xfrm>
        </p:spPr>
        <p:txBody>
          <a:bodyPr/>
          <a:lstStyle/>
          <a:p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349448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>
                <a:solidFill>
                  <a:srgbClr val="FF0000"/>
                </a:solidFill>
                <a:latin typeface="+mn-lt"/>
              </a:rPr>
              <a:t>Χρωμόσωμα Χ, το «μυστηριώδες» χρωμόσωμα</a:t>
            </a:r>
            <a:endParaRPr lang="el-GR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841" t="25603" r="47883" b="7283"/>
          <a:stretch/>
        </p:blipFill>
        <p:spPr>
          <a:xfrm>
            <a:off x="1155700" y="2019300"/>
            <a:ext cx="4648200" cy="3849796"/>
          </a:xfrm>
          <a:prstGeom prst="rect">
            <a:avLst/>
          </a:prstGeom>
        </p:spPr>
      </p:pic>
      <p:sp>
        <p:nvSpPr>
          <p:cNvPr id="5" name="Θέση περιεχομένου 4"/>
          <p:cNvSpPr>
            <a:spLocks noGrp="1"/>
          </p:cNvSpPr>
          <p:nvPr>
            <p:ph sz="half" idx="2"/>
          </p:nvPr>
        </p:nvSpPr>
        <p:spPr>
          <a:xfrm>
            <a:off x="5676900" y="1932518"/>
            <a:ext cx="5458460" cy="4023359"/>
          </a:xfrm>
        </p:spPr>
        <p:txBody>
          <a:bodyPr/>
          <a:lstStyle/>
          <a:p>
            <a:r>
              <a:rPr lang="el-GR" dirty="0" smtClean="0"/>
              <a:t>Το Χ περιέχει ένα μεγάλο αριθμό γονιδίων που ελέγχουν την ανάπτυξη του εγκεφάλου, ιδίως σε περιοχές που αφορούν  γνωστικές και επικοινωνιακές δεξιότητες. </a:t>
            </a:r>
          </a:p>
          <a:p>
            <a:r>
              <a:rPr lang="el-GR" dirty="0" smtClean="0"/>
              <a:t>Το αγόρι κληρονομεί αυτά τα γονίδια μόνο από τη μητέρα του, ενώ το κορίτσι και από τους δυο γονείς (δυο Χ χρωμοσώματα).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192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FF0000"/>
                </a:solidFill>
              </a:rPr>
              <a:t>Αδρανοποίηση του ενός Χ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96433" y="1736726"/>
            <a:ext cx="10058399" cy="4132263"/>
          </a:xfrm>
        </p:spPr>
        <p:txBody>
          <a:bodyPr/>
          <a:lstStyle/>
          <a:p>
            <a:pPr algn="just"/>
            <a:r>
              <a:rPr lang="el-GR" sz="2800" dirty="0"/>
              <a:t>Δεδομένου ότι το Χ χρωμόσωμα περιέχει περισσότερα από  1000 </a:t>
            </a:r>
            <a:r>
              <a:rPr lang="el-GR" sz="2800" dirty="0" smtClean="0"/>
              <a:t>γονίδια (5% του συνόλου των γονιδίων), </a:t>
            </a:r>
            <a:r>
              <a:rPr lang="el-GR" sz="2800" dirty="0"/>
              <a:t>η ανισορροπία του γενετικού υλικού μεταξύ του ανδρικού και του γυναικείου πληθυσμού θα είχε  σοβαρές συνέπειες. </a:t>
            </a:r>
          </a:p>
          <a:p>
            <a:pPr algn="just"/>
            <a:r>
              <a:rPr lang="el-GR" sz="2800" dirty="0"/>
              <a:t>Η </a:t>
            </a:r>
            <a:r>
              <a:rPr lang="el-GR" sz="2800" dirty="0" err="1"/>
              <a:t>Mary</a:t>
            </a:r>
            <a:r>
              <a:rPr lang="el-GR" sz="2800" dirty="0"/>
              <a:t> </a:t>
            </a:r>
            <a:r>
              <a:rPr lang="el-GR" sz="2800" dirty="0" err="1"/>
              <a:t>Lyon</a:t>
            </a:r>
            <a:r>
              <a:rPr lang="el-GR" sz="2800" dirty="0"/>
              <a:t>, το 1961, διατύπωσε τη θεωρία ότι στους θήλεις οργανισμούς, το ένα από τα δύο Χ χρωμοσώματα αδρανοποιείται τυχαία στα κύτταρα που έχουν προκύψει  από  τις πρώτες κυτταρικές διαιρέσεις. Ο θηλυκός οργανισμός αποτελεί ένα </a:t>
            </a:r>
            <a:r>
              <a:rPr lang="el-GR" sz="2800" b="1" dirty="0"/>
              <a:t>μωσαϊκό</a:t>
            </a:r>
            <a:r>
              <a:rPr lang="el-GR" sz="2800" dirty="0"/>
              <a:t>  </a:t>
            </a:r>
            <a:r>
              <a:rPr lang="el-GR" sz="2800" dirty="0" smtClean="0"/>
              <a:t> (δυο πληθυσμοί κυττάρων με διαφορετικούς φαινοτύπους</a:t>
            </a:r>
            <a:r>
              <a:rPr lang="en-US" sz="2800" dirty="0" smtClean="0"/>
              <a:t>, </a:t>
            </a:r>
            <a:r>
              <a:rPr lang="el-GR" sz="2800" dirty="0" smtClean="0"/>
              <a:t>στον ένα εκφράζεται το πατρικής προέλευσης και στον άλλο το μητρικής προέλευσης Χ).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90454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75555" y="0"/>
            <a:ext cx="9749495" cy="1450757"/>
          </a:xfrm>
        </p:spPr>
        <p:txBody>
          <a:bodyPr/>
          <a:lstStyle/>
          <a:p>
            <a:r>
              <a:rPr lang="el-GR" dirty="0" smtClean="0">
                <a:solidFill>
                  <a:srgbClr val="FF0000"/>
                </a:solidFill>
                <a:latin typeface="+mn-lt"/>
              </a:rPr>
              <a:t>Σωμάτιο του 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Barr (</a:t>
            </a:r>
            <a:r>
              <a:rPr lang="el-GR" dirty="0" smtClean="0">
                <a:solidFill>
                  <a:srgbClr val="FF0000"/>
                </a:solidFill>
                <a:latin typeface="+mn-lt"/>
              </a:rPr>
              <a:t>φυλετική χρωματίνη)- </a:t>
            </a:r>
            <a:br>
              <a:rPr lang="el-GR" dirty="0" smtClean="0">
                <a:solidFill>
                  <a:srgbClr val="FF0000"/>
                </a:solidFill>
                <a:latin typeface="+mn-lt"/>
              </a:rPr>
            </a:br>
            <a:r>
              <a:rPr lang="el-GR" dirty="0" smtClean="0">
                <a:solidFill>
                  <a:srgbClr val="FF0000"/>
                </a:solidFill>
                <a:latin typeface="+mn-lt"/>
              </a:rPr>
              <a:t>μόνο στις γυναίκες</a:t>
            </a:r>
            <a:endParaRPr lang="el-GR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75556" y="2009565"/>
            <a:ext cx="2977130" cy="1847850"/>
          </a:xfrm>
          <a:prstGeom prst="rect">
            <a:avLst/>
          </a:prstGeo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5065486" y="1845735"/>
            <a:ext cx="6090194" cy="4023360"/>
          </a:xfrm>
        </p:spPr>
        <p:txBody>
          <a:bodyPr/>
          <a:lstStyle/>
          <a:p>
            <a:pPr marL="0" lvl="0" indent="0" algn="just" defTabSz="91440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l-GR" altLang="el-GR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1975, ο </a:t>
            </a:r>
            <a:r>
              <a:rPr lang="en-US" altLang="el-GR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 Riggs</a:t>
            </a:r>
            <a:r>
              <a:rPr lang="el-GR" altLang="el-GR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απέδειξε  ότι η αδρανοποίηση </a:t>
            </a:r>
            <a:r>
              <a:rPr lang="el-GR" altLang="el-GR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του δεύτερου Χ και </a:t>
            </a:r>
            <a:r>
              <a:rPr lang="el-GR" altLang="el-GR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σταθερή διατήρησή της στα θυγατρικά κύτταρα για όλη τη ζωή του ατόμου προκύπτει από τη </a:t>
            </a:r>
            <a:r>
              <a:rPr lang="el-GR" altLang="el-GR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μεθυλίωση</a:t>
            </a:r>
            <a:r>
              <a:rPr lang="el-GR" altLang="el-GR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του </a:t>
            </a:r>
            <a:r>
              <a:rPr lang="en-US" altLang="el-GR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DNA</a:t>
            </a:r>
            <a:r>
              <a:rPr lang="el-GR" altLang="el-GR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ρυθμιστικών </a:t>
            </a:r>
            <a:r>
              <a:rPr lang="el-GR" altLang="el-GR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περιοχών. </a:t>
            </a:r>
          </a:p>
          <a:p>
            <a:pPr marL="0" lvl="0" indent="0" algn="just" defTabSz="91440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l-GR" altLang="el-GR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αδρανοποιημένο Χ φαίνεται σαν ένα σωματίδιο μέσα στον πυρήνα των κυττάρων της γυναίκας.</a:t>
            </a:r>
            <a:endParaRPr lang="el-GR" altLang="el-GR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l-GR" sz="2800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556" y="3943140"/>
            <a:ext cx="297713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04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2"/>
          <a:srcRect l="36849"/>
          <a:stretch/>
        </p:blipFill>
        <p:spPr>
          <a:xfrm>
            <a:off x="2794000" y="141287"/>
            <a:ext cx="6159500" cy="60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9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Ανασκόπηση">
  <a:themeElements>
    <a:clrScheme name="Ανασκόπηση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Ανασκόπηση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Ανασκόπηση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1_Ανασκόπηση">
  <a:themeElements>
    <a:clrScheme name="Ανασκόπηση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Ανασκόπηση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Ανασκόπηση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649</Words>
  <Application>Microsoft Office PowerPoint</Application>
  <PresentationFormat>Ευρεία οθόνη</PresentationFormat>
  <Paragraphs>63</Paragraphs>
  <Slides>30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3</vt:i4>
      </vt:variant>
      <vt:variant>
        <vt:lpstr>Τίτλοι διαφανειών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Wingdings</vt:lpstr>
      <vt:lpstr>Ανασκόπηση</vt:lpstr>
      <vt:lpstr>Retrospect</vt:lpstr>
      <vt:lpstr>1_Ανασκόπηση</vt:lpstr>
      <vt:lpstr>Φυλοσύνδετα νοσήματα –     καθορισμός του φύλου</vt:lpstr>
      <vt:lpstr>                 Μορφολογία των 23 χρωμοσωμάτων</vt:lpstr>
      <vt:lpstr>                    Το χρωμόσωμα Υ : 70-200 γονίδια </vt:lpstr>
      <vt:lpstr>Το γονίδιο SRY</vt:lpstr>
      <vt:lpstr>Καθορισμός του φύλου στο έμβρυο</vt:lpstr>
      <vt:lpstr>Χρωμόσωμα Χ, το «μυστηριώδες» χρωμόσωμα</vt:lpstr>
      <vt:lpstr>Αδρανοποίηση του ενός Χ</vt:lpstr>
      <vt:lpstr>Σωμάτιο του Barr (φυλετική χρωματίνη)-  μόνο στις γυναίκες</vt:lpstr>
      <vt:lpstr>Παρουσίαση του PowerPoint</vt:lpstr>
      <vt:lpstr>                       Φυλοσύνδετα νοσήματα </vt:lpstr>
      <vt:lpstr>                          Αρσενικός οργανισμός</vt:lpstr>
      <vt:lpstr>Φυλοσύνδετη κληρονομικότητα (1) </vt:lpstr>
      <vt:lpstr>                 Φυλοσύνδετη κληρονομικότητα (2)</vt:lpstr>
      <vt:lpstr>Τα συχνότερα φυλοσύνδετα νοσήματα - οφείλονται σε μεταλλάξεις γονιδίων που βρίσκονται πάνω στο Χ</vt:lpstr>
      <vt:lpstr>  1. Αιμορροφιλία</vt:lpstr>
      <vt:lpstr>Αιμορροφιλία Α</vt:lpstr>
      <vt:lpstr>                         Αιμορροφιλία και Ιστορία</vt:lpstr>
      <vt:lpstr>Παρουσίαση του PowerPoint</vt:lpstr>
      <vt:lpstr> Το 1918, ολόκληρη η αυτοκρατορική οικογένεια   εκτελέσθηκε στην πόλη Εκατέρινμπουργκ.  </vt:lpstr>
      <vt:lpstr>   Ο πιο γνωστός αιμορροφιλικός</vt:lpstr>
      <vt:lpstr> Αιμορροφιλία- η «βασιλική νόσος»  Βασίλισσα Βικτωρία της Αγγλίας (1819-1901)</vt:lpstr>
      <vt:lpstr>  2. Μυοπάθεια Duchenne         1:3.500 αγόρια</vt:lpstr>
      <vt:lpstr>Παρουσίαση του PowerPoint</vt:lpstr>
      <vt:lpstr>3. Αλφισμός ή αλμπινισμός ή λευκοπάθεια  Λευκό χρώμα στο δέρμα και στις τρίχες των μαλλιών, ρόδινη  ίριδα των ματιών  </vt:lpstr>
      <vt:lpstr>              Τυροσίνη            Μελανίνη</vt:lpstr>
      <vt:lpstr>4. Ανεπάρκεια της αφυδρογονάσης της φωσφορικής G – γλυκόζης (G – 6 – PD)</vt:lpstr>
      <vt:lpstr>Σύνδρομα που αφορούν το Χ, αλλά δεν οφείλονται σε μεταλλάξεις</vt:lpstr>
      <vt:lpstr>     Σύνδρομο Εύθραυστου Χ</vt:lpstr>
      <vt:lpstr> Σύνδρομο Rett</vt:lpstr>
      <vt:lpstr> Σύνδρομο Turner (XO)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Φυλοσύνδετα νοσήματα –     καθορισμός του φύλου</dc:title>
  <dc:creator>user</dc:creator>
  <cp:lastModifiedBy>user</cp:lastModifiedBy>
  <cp:revision>15</cp:revision>
  <dcterms:created xsi:type="dcterms:W3CDTF">2018-11-03T19:10:19Z</dcterms:created>
  <dcterms:modified xsi:type="dcterms:W3CDTF">2018-12-22T20:34:32Z</dcterms:modified>
</cp:coreProperties>
</file>