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5" r:id="rId3"/>
    <p:sldId id="276" r:id="rId4"/>
    <p:sldId id="277" r:id="rId5"/>
    <p:sldId id="278"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00" r:id="rId22"/>
    <p:sldId id="274"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80" autoAdjust="0"/>
  </p:normalViewPr>
  <p:slideViewPr>
    <p:cSldViewPr>
      <p:cViewPr>
        <p:scale>
          <a:sx n="80" d="100"/>
          <a:sy n="80" d="100"/>
        </p:scale>
        <p:origin x="-840" y="5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25/7/2015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4348" y="1857364"/>
            <a:ext cx="7772400" cy="1285883"/>
          </a:xfrm>
        </p:spPr>
        <p:txBody>
          <a:bodyPr/>
          <a:lstStyle/>
          <a:p>
            <a:r>
              <a:rPr lang="el-GR" dirty="0" smtClean="0">
                <a:effectLst/>
                <a:latin typeface="+mj-lt"/>
              </a:rPr>
              <a:t>Ειδική Φυσική Αγωγή</a:t>
            </a:r>
            <a:endParaRPr lang="el-GR" dirty="0">
              <a:effectLst/>
              <a:latin typeface="+mj-lt"/>
            </a:endParaRPr>
          </a:p>
        </p:txBody>
      </p:sp>
      <p:sp>
        <p:nvSpPr>
          <p:cNvPr id="3" name="Υπότιτλος 2"/>
          <p:cNvSpPr>
            <a:spLocks noGrp="1"/>
          </p:cNvSpPr>
          <p:nvPr>
            <p:ph type="subTitle" idx="1"/>
          </p:nvPr>
        </p:nvSpPr>
        <p:spPr>
          <a:xfrm>
            <a:off x="0" y="3000372"/>
            <a:ext cx="9144000" cy="2143140"/>
          </a:xfrm>
        </p:spPr>
        <p:txBody>
          <a:bodyPr>
            <a:noAutofit/>
          </a:bodyPr>
          <a:lstStyle/>
          <a:p>
            <a:r>
              <a:rPr lang="el-GR" sz="2800" b="1" dirty="0">
                <a:effectLst/>
                <a:latin typeface="+mj-lt"/>
              </a:rPr>
              <a:t>Ενότητα </a:t>
            </a:r>
            <a:r>
              <a:rPr lang="el-GR" sz="2800" b="1" dirty="0" smtClean="0">
                <a:effectLst/>
                <a:latin typeface="+mj-lt"/>
              </a:rPr>
              <a:t>6η:</a:t>
            </a:r>
            <a:r>
              <a:rPr lang="en-US" sz="2800" dirty="0" smtClean="0">
                <a:effectLst/>
                <a:latin typeface="+mj-lt"/>
              </a:rPr>
              <a:t> </a:t>
            </a:r>
            <a:r>
              <a:rPr lang="el-GR" sz="2800" dirty="0" smtClean="0">
                <a:effectLst/>
                <a:latin typeface="+mj-lt"/>
              </a:rPr>
              <a:t>Σκλήρυνση κατά πλάκας – Λοιμώδης Πολυνευρίτιδα</a:t>
            </a:r>
            <a:endParaRPr lang="en-US" sz="2800" dirty="0" smtClean="0">
              <a:effectLst/>
              <a:latin typeface="+mj-lt"/>
            </a:endParaRPr>
          </a:p>
          <a:p>
            <a:endParaRPr lang="el-GR" sz="2800" dirty="0" smtClean="0">
              <a:effectLst/>
              <a:latin typeface="+mj-lt"/>
            </a:endParaRPr>
          </a:p>
          <a:p>
            <a:r>
              <a:rPr lang="el-GR" sz="2800" dirty="0" err="1" smtClean="0">
                <a:effectLst/>
                <a:latin typeface="+mj-lt"/>
              </a:rPr>
              <a:t>Κοκαρίδας</a:t>
            </a:r>
            <a:r>
              <a:rPr lang="el-GR" sz="2800" dirty="0" smtClean="0">
                <a:effectLst/>
                <a:latin typeface="+mj-lt"/>
              </a:rPr>
              <a:t> Δημήτρης</a:t>
            </a:r>
          </a:p>
          <a:p>
            <a:r>
              <a:rPr lang="el-GR" sz="2800" dirty="0" smtClean="0">
                <a:effectLst/>
                <a:latin typeface="+mj-lt"/>
              </a:rPr>
              <a:t>Τμήμα</a:t>
            </a:r>
            <a:r>
              <a:rPr lang="en-US" sz="2800" dirty="0" smtClean="0">
                <a:effectLst/>
                <a:latin typeface="+mj-lt"/>
              </a:rPr>
              <a:t> </a:t>
            </a:r>
            <a:r>
              <a:rPr lang="el-GR" sz="2800" dirty="0" smtClean="0">
                <a:effectLst/>
                <a:latin typeface="+mj-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826928"/>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a:latin typeface="+mj-lt"/>
              </a:rPr>
              <a:t>Σοβαρότητα Πάθησης</a:t>
            </a:r>
          </a:p>
        </p:txBody>
      </p:sp>
      <p:sp>
        <p:nvSpPr>
          <p:cNvPr id="70659" name="Rectangle 3"/>
          <p:cNvSpPr>
            <a:spLocks noGrp="1" noChangeArrowheads="1"/>
          </p:cNvSpPr>
          <p:nvPr>
            <p:ph type="body" idx="1"/>
          </p:nvPr>
        </p:nvSpPr>
        <p:spPr/>
        <p:txBody>
          <a:bodyPr/>
          <a:lstStyle/>
          <a:p>
            <a:pPr algn="just">
              <a:lnSpc>
                <a:spcPct val="80000"/>
              </a:lnSpc>
            </a:pPr>
            <a:r>
              <a:rPr lang="el-GR" sz="2000">
                <a:latin typeface="+mj-lt"/>
              </a:rPr>
              <a:t>Διαφέρει πολύ από άτομο σε άτομο ανάλογα με τα ποια νεύρα έχουν προσβληθεί και από το πόσες ‘επιθέσεις’ της νόσου έχει δεχθεί το άτομο στη διάρκεια της ζωής του. Η προοδευτικότητα της νόσου μπορεί να είναι ελαφριά, μέση, ή σοβαρή ανάλογα με τα συμπτώματα που προκαλεί. </a:t>
            </a:r>
          </a:p>
          <a:p>
            <a:pPr algn="just">
              <a:lnSpc>
                <a:spcPct val="80000"/>
              </a:lnSpc>
            </a:pPr>
            <a:r>
              <a:rPr lang="el-GR" sz="2000">
                <a:latin typeface="+mj-lt"/>
              </a:rPr>
              <a:t>Ακόμη και τα συμπτώματα του ίδιου του ατόμου είναι δυνατόν να ποικίλουν από καιρό σε καιρό, καθιστώντας την σκλήρυνση κατά πλάκας μία καθαρά προσωπική υπόθεση που βιώνει ο κάθε ασθενής διαφορετικά. Έτσι, κάποιοι μπορεί να δεχθούν λίγες ‘επιθέσεις’ της νόσου στη ζωή τους και να επανέλθουν  χωρίς εμφανείς υποτροπές, ενώ άλλοι δέχονται συχνές ‘επιθέσεις’ αλλά επανέρχονται επαρκώς. </a:t>
            </a:r>
          </a:p>
          <a:p>
            <a:pPr algn="just">
              <a:lnSpc>
                <a:spcPct val="80000"/>
              </a:lnSpc>
            </a:pPr>
            <a:r>
              <a:rPr lang="el-GR" sz="2000">
                <a:latin typeface="+mj-lt"/>
              </a:rPr>
              <a:t>Σε σοβαρότερες ωστόσο περιπτώσεις, κάθε επίθεση της νόσου προκαλεί μεγαλύτερο βαθμό αναπηρίας που οδηγεί τελικά στην καθήλωση του ατόμου σε αναπηρικό αμαξίδιο με σοβαρές αισθητηριακές διαταραχές και παραλυσία, πόνους, υπερβολική κούραση και διαταραχές της ουροδόχου κύστης και του σφιγκτήρα.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l-GR">
                <a:latin typeface="+mj-lt"/>
              </a:rPr>
              <a:t>Σημασία Άσκησης</a:t>
            </a:r>
          </a:p>
        </p:txBody>
      </p:sp>
      <p:sp>
        <p:nvSpPr>
          <p:cNvPr id="72707" name="Rectangle 3"/>
          <p:cNvSpPr>
            <a:spLocks noGrp="1" noChangeArrowheads="1"/>
          </p:cNvSpPr>
          <p:nvPr>
            <p:ph type="body" idx="1"/>
          </p:nvPr>
        </p:nvSpPr>
        <p:spPr/>
        <p:txBody>
          <a:bodyPr/>
          <a:lstStyle/>
          <a:p>
            <a:pPr algn="just">
              <a:lnSpc>
                <a:spcPct val="90000"/>
              </a:lnSpc>
            </a:pPr>
            <a:r>
              <a:rPr lang="el-GR" sz="2200">
                <a:latin typeface="+mj-lt"/>
              </a:rPr>
              <a:t>Το άτομο με σκλήρυνση κατά πλάκας είναι σημαντικό να ασκείται συχνά για να διατηρήσει ή ακόμα και να βελτιώσει την υγεία του, αυξάνοντας τις αντοχές του απέναντι στο νόσημα που τον ταλαιπωρεί και τις δυσμενείς επιπτώσεις του. </a:t>
            </a:r>
          </a:p>
          <a:p>
            <a:pPr algn="just">
              <a:lnSpc>
                <a:spcPct val="90000"/>
              </a:lnSpc>
            </a:pPr>
            <a:r>
              <a:rPr lang="el-GR" sz="2200">
                <a:latin typeface="+mj-lt"/>
              </a:rPr>
              <a:t>Η συστηματική άσκηση στο κατάλληλο επίπεδο έντασης αποτελεί παράγοντα – κλειδί για την πορεία της υγείας και την καθημερινή ποιότητα ζωής του πάσχοντα, που συμβάλλει: </a:t>
            </a:r>
          </a:p>
          <a:p>
            <a:pPr lvl="1" algn="just">
              <a:lnSpc>
                <a:spcPct val="90000"/>
              </a:lnSpc>
            </a:pPr>
            <a:r>
              <a:rPr lang="el-GR" sz="2000">
                <a:latin typeface="+mj-lt"/>
              </a:rPr>
              <a:t>Στην βελτίωση της γενικότερης φυσικής και κινητικής κατάστασης.</a:t>
            </a:r>
          </a:p>
          <a:p>
            <a:pPr lvl="1" algn="just">
              <a:lnSpc>
                <a:spcPct val="90000"/>
              </a:lnSpc>
            </a:pPr>
            <a:r>
              <a:rPr lang="el-GR" sz="2000">
                <a:latin typeface="+mj-lt"/>
              </a:rPr>
              <a:t>Την αύξηση της ενεργητικότητας. </a:t>
            </a:r>
          </a:p>
          <a:p>
            <a:pPr lvl="1" algn="just">
              <a:lnSpc>
                <a:spcPct val="90000"/>
              </a:lnSpc>
            </a:pPr>
            <a:r>
              <a:rPr lang="el-GR" sz="2000">
                <a:latin typeface="+mj-lt"/>
              </a:rPr>
              <a:t>Την μείωση του κόστους αποκατάστασης. </a:t>
            </a:r>
          </a:p>
          <a:p>
            <a:pPr lvl="1" algn="just">
              <a:lnSpc>
                <a:spcPct val="90000"/>
              </a:lnSpc>
            </a:pPr>
            <a:r>
              <a:rPr lang="el-GR" sz="2000">
                <a:latin typeface="+mj-lt"/>
              </a:rPr>
              <a:t>Την κοινωνικοποίηση.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l-GR">
                <a:latin typeface="+mj-lt"/>
              </a:rPr>
              <a:t>Προσαρμογές Άσκησης</a:t>
            </a:r>
          </a:p>
        </p:txBody>
      </p:sp>
      <p:sp>
        <p:nvSpPr>
          <p:cNvPr id="73731" name="Rectangle 3"/>
          <p:cNvSpPr>
            <a:spLocks noGrp="1" noChangeArrowheads="1"/>
          </p:cNvSpPr>
          <p:nvPr>
            <p:ph type="body" idx="1"/>
          </p:nvPr>
        </p:nvSpPr>
        <p:spPr>
          <a:xfrm>
            <a:off x="468313" y="1484313"/>
            <a:ext cx="8218487" cy="5184775"/>
          </a:xfrm>
        </p:spPr>
        <p:txBody>
          <a:bodyPr>
            <a:normAutofit lnSpcReduction="10000"/>
          </a:bodyPr>
          <a:lstStyle/>
          <a:p>
            <a:pPr algn="just">
              <a:lnSpc>
                <a:spcPct val="80000"/>
              </a:lnSpc>
            </a:pPr>
            <a:r>
              <a:rPr lang="el-GR" sz="2000" b="1">
                <a:latin typeface="+mj-lt"/>
              </a:rPr>
              <a:t>Ασφάλεια.</a:t>
            </a:r>
            <a:r>
              <a:rPr lang="el-GR" sz="2000">
                <a:latin typeface="+mj-lt"/>
              </a:rPr>
              <a:t> </a:t>
            </a:r>
          </a:p>
          <a:p>
            <a:pPr algn="just">
              <a:lnSpc>
                <a:spcPct val="80000"/>
              </a:lnSpc>
            </a:pPr>
            <a:r>
              <a:rPr lang="el-GR" sz="2000">
                <a:latin typeface="+mj-lt"/>
              </a:rPr>
              <a:t>Ο ασκούμενος με σκλήρυνση κατά πλάκας δεν πρέπει να εκτίθεται σε συνθήκες προπόνησης που μπορεί να προκαλέσουν υπερθερμία.  </a:t>
            </a:r>
          </a:p>
          <a:p>
            <a:pPr algn="just">
              <a:lnSpc>
                <a:spcPct val="80000"/>
              </a:lnSpc>
            </a:pPr>
            <a:r>
              <a:rPr lang="el-GR" sz="2000">
                <a:latin typeface="+mj-lt"/>
              </a:rPr>
              <a:t>Ιδιαίτερη έμφαση πρέπει να δίνεται στην ελαφριά ένδυση του ασκούμενου, στο δροσερό περιβάλλον  του χώρου άσκησης και στην συχνή λήψη νερού κατά τη διάρκεια μαθήματος.  </a:t>
            </a:r>
          </a:p>
          <a:p>
            <a:pPr algn="just">
              <a:lnSpc>
                <a:spcPct val="80000"/>
              </a:lnSpc>
            </a:pPr>
            <a:r>
              <a:rPr lang="el-GR" sz="2000">
                <a:latin typeface="+mj-lt"/>
              </a:rPr>
              <a:t>Για την αποφυγή εκδήλωσης διαταραχών της ουροδόχου κύστης, απαραίτητο είναι να υπενθυμίζεται στον ασκούμενο να αδειάζει την κύστη του πριν από κάθε μάθημα. </a:t>
            </a:r>
          </a:p>
          <a:p>
            <a:pPr algn="just">
              <a:lnSpc>
                <a:spcPct val="80000"/>
              </a:lnSpc>
            </a:pPr>
            <a:r>
              <a:rPr lang="el-GR" sz="2000">
                <a:latin typeface="+mj-lt"/>
              </a:rPr>
              <a:t>Η γνώση της φαρμακευτικής αγωγής που λαμβάνει ο ασκούμενος</a:t>
            </a:r>
            <a:r>
              <a:rPr lang="el-GR" sz="2000" b="1" i="1">
                <a:latin typeface="+mj-lt"/>
              </a:rPr>
              <a:t> </a:t>
            </a:r>
            <a:r>
              <a:rPr lang="el-GR" sz="2000">
                <a:latin typeface="+mj-lt"/>
              </a:rPr>
              <a:t>είναι σημαντική για την καταγραφή των  παρενεργειών που προκαλεί στο επίπεδο ενεργητικότητας, την ισορροπία, την μυϊκή δύναμη και την συναρμογή. </a:t>
            </a:r>
          </a:p>
          <a:p>
            <a:pPr algn="just">
              <a:lnSpc>
                <a:spcPct val="80000"/>
              </a:lnSpc>
            </a:pPr>
            <a:r>
              <a:rPr lang="el-GR" sz="2000">
                <a:latin typeface="+mj-lt"/>
              </a:rPr>
              <a:t>Τέλος, λόγω των πιθανών διαταραχών λειτουργίας του αυτόνομου νευρικού συστήματος που οδηγεί σε αμβλυμένο ρυθμό καρδιακών παλμών  και πτώση της αρτηριακής πίεσης, η καρδιακή συχνότητα και η αρτηριακή πίεση πρέπει να ελέγχονται περιοδικά κατά την διάρκεια της άσκησης.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l-GR">
                <a:latin typeface="+mj-lt"/>
              </a:rPr>
              <a:t>Προσαρμογές Άσκησης</a:t>
            </a:r>
          </a:p>
        </p:txBody>
      </p:sp>
      <p:sp>
        <p:nvSpPr>
          <p:cNvPr id="74755" name="Rectangle 3"/>
          <p:cNvSpPr>
            <a:spLocks noGrp="1" noChangeArrowheads="1"/>
          </p:cNvSpPr>
          <p:nvPr>
            <p:ph type="body" idx="1"/>
          </p:nvPr>
        </p:nvSpPr>
        <p:spPr/>
        <p:txBody>
          <a:bodyPr/>
          <a:lstStyle/>
          <a:p>
            <a:pPr algn="just">
              <a:lnSpc>
                <a:spcPct val="90000"/>
              </a:lnSpc>
            </a:pPr>
            <a:r>
              <a:rPr lang="el-GR" sz="2400" b="1">
                <a:latin typeface="+mj-lt"/>
              </a:rPr>
              <a:t>Βελτίωση αερόβιας ικανότητας.  </a:t>
            </a:r>
          </a:p>
          <a:p>
            <a:pPr algn="just">
              <a:lnSpc>
                <a:spcPct val="90000"/>
              </a:lnSpc>
            </a:pPr>
            <a:r>
              <a:rPr lang="el-GR" sz="2400">
                <a:latin typeface="+mj-lt"/>
              </a:rPr>
              <a:t>Εκτέλεση ασκήσεων με μέση ένταση που αντιστοιχεί στους 12 – 14 βαθμούς της κλίμακα αντιλαμβανόμενης κόπωσης του </a:t>
            </a:r>
            <a:r>
              <a:rPr lang="en-US" sz="2400">
                <a:latin typeface="+mj-lt"/>
              </a:rPr>
              <a:t>Borg</a:t>
            </a:r>
            <a:r>
              <a:rPr lang="el-GR" sz="2400">
                <a:latin typeface="+mj-lt"/>
              </a:rPr>
              <a:t>.  </a:t>
            </a:r>
          </a:p>
          <a:p>
            <a:pPr algn="just">
              <a:lnSpc>
                <a:spcPct val="90000"/>
              </a:lnSpc>
            </a:pPr>
            <a:r>
              <a:rPr lang="el-GR" sz="2400">
                <a:latin typeface="+mj-lt"/>
              </a:rPr>
              <a:t>Συχνότητα άσκησης τουλάχιστον τρεις με τέσσερις φορές την εβδομάδα  από 20 με 60 λεπτά την κάθε φορά. </a:t>
            </a:r>
          </a:p>
          <a:p>
            <a:pPr algn="just">
              <a:lnSpc>
                <a:spcPct val="90000"/>
              </a:lnSpc>
            </a:pPr>
            <a:r>
              <a:rPr lang="el-GR" sz="2400">
                <a:latin typeface="+mj-lt"/>
              </a:rPr>
              <a:t>Ανάλογα με το επίπεδο λειτουργικότητας και για την διατήρηση του ενδιαφέροντος του ασκούμενου μπορούν να χρησιμοποιηθούν διάφορα μηχανήματα (π.χ. διάδρομος, χειροκίνητο ποδήλατο) και δραστηριότητες (βάδισμα, κολύμβηση).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l-GR">
                <a:latin typeface="+mj-lt"/>
              </a:rPr>
              <a:t>Προσαρμογές Άσκησης</a:t>
            </a:r>
          </a:p>
        </p:txBody>
      </p:sp>
      <p:sp>
        <p:nvSpPr>
          <p:cNvPr id="75779" name="Rectangle 3"/>
          <p:cNvSpPr>
            <a:spLocks noGrp="1" noChangeArrowheads="1"/>
          </p:cNvSpPr>
          <p:nvPr>
            <p:ph type="body" idx="1"/>
          </p:nvPr>
        </p:nvSpPr>
        <p:spPr/>
        <p:txBody>
          <a:bodyPr/>
          <a:lstStyle/>
          <a:p>
            <a:pPr>
              <a:lnSpc>
                <a:spcPct val="80000"/>
              </a:lnSpc>
            </a:pPr>
            <a:r>
              <a:rPr lang="el-GR" sz="2000" b="1">
                <a:latin typeface="+mj-lt"/>
              </a:rPr>
              <a:t>Ενδυνάμωση. </a:t>
            </a:r>
          </a:p>
          <a:p>
            <a:pPr>
              <a:lnSpc>
                <a:spcPct val="80000"/>
              </a:lnSpc>
            </a:pPr>
            <a:r>
              <a:rPr lang="el-GR" sz="2000">
                <a:latin typeface="+mj-lt"/>
              </a:rPr>
              <a:t>Η προπόνηση δύναμης μπορεί να αρχίσει με την εκτέλεση το πολύ 10 επαναλήψεων στο 70% της μέγιστης επιβάρυνσης ανά άσκηση. Από την στιγμή που ο ασκούμενος φθάσει σε σημείο να μπορεί να εκτελεί 25 επαναλήψεις με αυτό το βάρος σε δύο διαφορετικές μέρες, το βάρος στην άσκηση μπορεί να αυξηθεί κατά 10%. </a:t>
            </a:r>
          </a:p>
          <a:p>
            <a:pPr>
              <a:lnSpc>
                <a:spcPct val="80000"/>
              </a:lnSpc>
            </a:pPr>
            <a:r>
              <a:rPr lang="el-GR" sz="2000">
                <a:latin typeface="+mj-lt"/>
              </a:rPr>
              <a:t>Εκτέλεση 3 σετ των 8-12 επαναλήψεων στο 70% της μέγιστης επιβάρυνσης που μπορεί να δεχθεί το άτομο σε  κάθε άσκηση, σε συχνότητα 2-3 φορές την εβδομάδα, 10-15 λεπτά την φορά, </a:t>
            </a:r>
          </a:p>
          <a:p>
            <a:pPr>
              <a:lnSpc>
                <a:spcPct val="80000"/>
              </a:lnSpc>
            </a:pPr>
            <a:r>
              <a:rPr lang="el-GR" sz="2000">
                <a:latin typeface="+mj-lt"/>
              </a:rPr>
              <a:t>Η εκγύμναση των ίδιων μυϊκών ομάδων για δεύτερη συνεχόμενη ημέρα πρέπει να αποφεύγεται.  </a:t>
            </a:r>
          </a:p>
          <a:p>
            <a:pPr>
              <a:lnSpc>
                <a:spcPct val="80000"/>
              </a:lnSpc>
            </a:pPr>
            <a:r>
              <a:rPr lang="el-GR" sz="2000">
                <a:latin typeface="+mj-lt"/>
              </a:rPr>
              <a:t>Για την εκτέλεση των ασκήσεων μπορεί να χρησιμοποιηθεί ποικιλία υλικού όπως ελεύθερα βάρη, πολυόργανα, λάστιχα, κ.α.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l-GR">
                <a:latin typeface="+mj-lt"/>
              </a:rPr>
              <a:t>Προσαρμογές Άσκησης</a:t>
            </a:r>
          </a:p>
        </p:txBody>
      </p:sp>
      <p:sp>
        <p:nvSpPr>
          <p:cNvPr id="76803" name="Rectangle 3"/>
          <p:cNvSpPr>
            <a:spLocks noGrp="1" noChangeArrowheads="1"/>
          </p:cNvSpPr>
          <p:nvPr>
            <p:ph type="body" idx="1"/>
          </p:nvPr>
        </p:nvSpPr>
        <p:spPr/>
        <p:txBody>
          <a:bodyPr/>
          <a:lstStyle/>
          <a:p>
            <a:pPr algn="just">
              <a:lnSpc>
                <a:spcPct val="80000"/>
              </a:lnSpc>
            </a:pPr>
            <a:r>
              <a:rPr lang="el-GR" sz="2400" b="1">
                <a:latin typeface="+mj-lt"/>
              </a:rPr>
              <a:t>Ανάπτυξη ευλυγισίας. </a:t>
            </a:r>
          </a:p>
          <a:p>
            <a:pPr algn="just">
              <a:lnSpc>
                <a:spcPct val="80000"/>
              </a:lnSpc>
            </a:pPr>
            <a:r>
              <a:rPr lang="el-GR" sz="2400">
                <a:latin typeface="+mj-lt"/>
              </a:rPr>
              <a:t>Ο στόχος πρέπει να είναι η ανάπτυξη του εύρους κίνησης των αρθρώσεων, της ισορροπίας και της συναρμογής. </a:t>
            </a:r>
            <a:r>
              <a:rPr lang="el-GR" sz="2400" b="1">
                <a:latin typeface="+mj-lt"/>
              </a:rPr>
              <a:t> </a:t>
            </a:r>
          </a:p>
          <a:p>
            <a:pPr algn="just">
              <a:lnSpc>
                <a:spcPct val="80000"/>
              </a:lnSpc>
            </a:pPr>
            <a:r>
              <a:rPr lang="el-GR" sz="2400">
                <a:latin typeface="+mj-lt"/>
              </a:rPr>
              <a:t>Καθημερινή εκτέλεση ασκήσεων ευλυγισίας  για 10 – 15 λεπτά, πριν και μετά τις δραστηριότητες αντοχής και δύναμης. </a:t>
            </a:r>
          </a:p>
          <a:p>
            <a:pPr algn="just">
              <a:lnSpc>
                <a:spcPct val="80000"/>
              </a:lnSpc>
            </a:pPr>
            <a:r>
              <a:rPr lang="el-GR" sz="2400">
                <a:latin typeface="+mj-lt"/>
              </a:rPr>
              <a:t>Σε κάθε άσκηση, η διάταση καλό είναι να κρατείται τουλάχιστον για 15-30 δευτερόλεπτα για να επιτευχθεί το μέγιστο όφελος, διατηρώντας πάντοτε τη σωστή στάση σώματος. </a:t>
            </a:r>
          </a:p>
          <a:p>
            <a:pPr algn="just">
              <a:lnSpc>
                <a:spcPct val="80000"/>
              </a:lnSpc>
            </a:pPr>
            <a:r>
              <a:rPr lang="el-GR" sz="2400">
                <a:latin typeface="+mj-lt"/>
              </a:rPr>
              <a:t>Επίσης, θα πρέπει να δίνεται προσοχή έτσι ώστε οι διατάσεις να εκτελούνται σε ένταση που δεν τις καθιστά επώδυνες και να στοχεύουν στους ‘σφιχτούς’ μύες.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l-GR" sz="4000">
                <a:latin typeface="+mj-lt"/>
              </a:rPr>
              <a:t>Σύνδρομο </a:t>
            </a:r>
            <a:r>
              <a:rPr lang="it-IT" sz="4000">
                <a:latin typeface="+mj-lt"/>
              </a:rPr>
              <a:t>Guillain</a:t>
            </a:r>
            <a:r>
              <a:rPr lang="el-GR" sz="4000">
                <a:latin typeface="+mj-lt"/>
              </a:rPr>
              <a:t>-</a:t>
            </a:r>
            <a:r>
              <a:rPr lang="it-IT" sz="4000">
                <a:latin typeface="+mj-lt"/>
              </a:rPr>
              <a:t>Barre</a:t>
            </a:r>
            <a:r>
              <a:rPr lang="el-GR" sz="4000">
                <a:latin typeface="+mj-lt"/>
              </a:rPr>
              <a:t> (Λοιμώδης Πολυνευρίτιδα)</a:t>
            </a:r>
          </a:p>
        </p:txBody>
      </p:sp>
      <p:sp>
        <p:nvSpPr>
          <p:cNvPr id="77827" name="Rectangle 3"/>
          <p:cNvSpPr>
            <a:spLocks noGrp="1" noChangeArrowheads="1"/>
          </p:cNvSpPr>
          <p:nvPr>
            <p:ph type="body" idx="1"/>
          </p:nvPr>
        </p:nvSpPr>
        <p:spPr/>
        <p:txBody>
          <a:bodyPr/>
          <a:lstStyle/>
          <a:p>
            <a:pPr algn="just">
              <a:lnSpc>
                <a:spcPct val="90000"/>
              </a:lnSpc>
            </a:pPr>
            <a:r>
              <a:rPr lang="el-GR" sz="2400">
                <a:latin typeface="+mj-lt"/>
              </a:rPr>
              <a:t>Οξεία, φλεγμονώδης νόσος που προσβάλει το περιφερικό νευρικό σύστημα και προκαλεί προοδευτική μυϊκή αδυναμία. </a:t>
            </a:r>
          </a:p>
          <a:p>
            <a:pPr algn="just">
              <a:lnSpc>
                <a:spcPct val="90000"/>
              </a:lnSpc>
            </a:pPr>
            <a:r>
              <a:rPr lang="el-GR" sz="2400">
                <a:latin typeface="+mj-lt"/>
              </a:rPr>
              <a:t>Η αιτιολογία είναι άγνωστη, ενώ στην πλειοψηφία των περιπτώσεων προηγείται λοίμωξη του γαστρεντερικού ή του αναπνευστικού. </a:t>
            </a:r>
          </a:p>
          <a:p>
            <a:pPr algn="just">
              <a:lnSpc>
                <a:spcPct val="90000"/>
              </a:lnSpc>
            </a:pPr>
            <a:r>
              <a:rPr lang="el-GR" sz="2400">
                <a:latin typeface="+mj-lt"/>
              </a:rPr>
              <a:t>Οι υπάρχουσες ενδείξεις είναι υπέρ της διαταραχής αυτοάνοσου τύπου. Συγκεκριμένα, συνήθως προηγείται λοίμωξη, εμβολιασμός ή λήψη φαρμάκου που ενεργοποιεί την κυτταρική ανοσία. Τα ενεργοποιημένα λεμφοκύτταρα κατευθύνονται εναντίων συστατικών των περιφερικών νεύρων προκαλώντας φλεγμονώδη διήθηση και τμηματική απομυελίνωση.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l-GR">
                <a:latin typeface="+mj-lt"/>
              </a:rPr>
              <a:t>Επιπτώσεις</a:t>
            </a:r>
          </a:p>
        </p:txBody>
      </p:sp>
      <p:sp>
        <p:nvSpPr>
          <p:cNvPr id="78851" name="Rectangle 3"/>
          <p:cNvSpPr>
            <a:spLocks noGrp="1" noChangeArrowheads="1"/>
          </p:cNvSpPr>
          <p:nvPr>
            <p:ph type="body" idx="1"/>
          </p:nvPr>
        </p:nvSpPr>
        <p:spPr/>
        <p:txBody>
          <a:bodyPr/>
          <a:lstStyle/>
          <a:p>
            <a:pPr algn="just">
              <a:lnSpc>
                <a:spcPct val="80000"/>
              </a:lnSpc>
            </a:pPr>
            <a:r>
              <a:rPr lang="el-GR" sz="2600">
                <a:latin typeface="+mj-lt"/>
              </a:rPr>
              <a:t>Ραγδαία εξέλιξη του συνδρόμου από την στιγμή που εκδηλωθεί με χαρακτηριστικό σύμπτωμα ότι προσβάλλει συμμετρικά τις δύο πλευρές του σώματος  προκαλώντας μούδιασμα και αδυναμία στα δύο κάτω άκρα. </a:t>
            </a:r>
          </a:p>
          <a:p>
            <a:pPr algn="just">
              <a:lnSpc>
                <a:spcPct val="80000"/>
              </a:lnSpc>
            </a:pPr>
            <a:r>
              <a:rPr lang="el-GR" sz="2600">
                <a:latin typeface="+mj-lt"/>
              </a:rPr>
              <a:t>Τα συμπτώματα εξαπλώνονται προς τα πάνω με προσβολή των μυών του κορμού και των άνω άκρων. </a:t>
            </a:r>
          </a:p>
          <a:p>
            <a:pPr algn="just">
              <a:lnSpc>
                <a:spcPct val="80000"/>
              </a:lnSpc>
            </a:pPr>
            <a:r>
              <a:rPr lang="el-GR" sz="2600">
                <a:latin typeface="+mj-lt"/>
              </a:rPr>
              <a:t>Σε περίπτωση που η νόσος προχωρήσει και  πλήξει τους αναπνευστικούς μύες  χωρίς να υπάρξει ιατρική παρακολούθηση, η πλήρης παράλυσή τους μπορεί να οδηγήσει σε θάνατο.</a:t>
            </a:r>
            <a:r>
              <a:rPr lang="el-GR" sz="2800">
                <a:latin typeface="+mj-lt"/>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a:latin typeface="+mj-lt"/>
              </a:rPr>
              <a:t>Επιπτώσεις</a:t>
            </a:r>
          </a:p>
        </p:txBody>
      </p:sp>
      <p:sp>
        <p:nvSpPr>
          <p:cNvPr id="81923" name="Rectangle 3"/>
          <p:cNvSpPr>
            <a:spLocks noGrp="1" noChangeArrowheads="1"/>
          </p:cNvSpPr>
          <p:nvPr>
            <p:ph type="body" idx="1"/>
          </p:nvPr>
        </p:nvSpPr>
        <p:spPr/>
        <p:txBody>
          <a:bodyPr/>
          <a:lstStyle/>
          <a:p>
            <a:pPr algn="just">
              <a:lnSpc>
                <a:spcPct val="90000"/>
              </a:lnSpc>
            </a:pPr>
            <a:r>
              <a:rPr lang="el-GR" sz="2600">
                <a:latin typeface="+mj-lt"/>
              </a:rPr>
              <a:t>Η νόσος μπορεί να διαρκέσει για αρκετό χρονικό διάστημα αλλά μετά την πάροδό της η αποκατάσταση είναι πλήρης.  </a:t>
            </a:r>
          </a:p>
          <a:p>
            <a:pPr algn="just">
              <a:lnSpc>
                <a:spcPct val="90000"/>
              </a:lnSpc>
            </a:pPr>
            <a:r>
              <a:rPr lang="el-GR" sz="2600">
                <a:latin typeface="+mj-lt"/>
              </a:rPr>
              <a:t>Το σύνδρομο ωστόσο επηρεάζει τους πάσχοντες τόσο ψυχολογικά όσο και σωματικά, ενώ κάποιοι μπορεί να χρειαστούν αναπηρικό αμαξίδιο ή βοηθητικά μέσα στήριξης μέχρι να αναρρώσουν. </a:t>
            </a:r>
          </a:p>
          <a:p>
            <a:pPr algn="just">
              <a:lnSpc>
                <a:spcPct val="90000"/>
              </a:lnSpc>
            </a:pPr>
            <a:r>
              <a:rPr lang="el-GR" sz="2600">
                <a:latin typeface="+mj-lt"/>
              </a:rPr>
              <a:t>Η εντατική φυσιοθεραπεία και η συμμετοχή του ατόμου σε άσκηση είναι απαραίτητη για την πλήρη αποκατάσταση του ατόμου.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l-GR">
                <a:latin typeface="+mj-lt"/>
              </a:rPr>
              <a:t>Προσαρμογές Άσκησης</a:t>
            </a:r>
          </a:p>
        </p:txBody>
      </p:sp>
      <p:sp>
        <p:nvSpPr>
          <p:cNvPr id="79875" name="Rectangle 3"/>
          <p:cNvSpPr>
            <a:spLocks noGrp="1" noChangeArrowheads="1"/>
          </p:cNvSpPr>
          <p:nvPr>
            <p:ph type="body" idx="1"/>
          </p:nvPr>
        </p:nvSpPr>
        <p:spPr/>
        <p:txBody>
          <a:bodyPr/>
          <a:lstStyle/>
          <a:p>
            <a:pPr algn="just">
              <a:lnSpc>
                <a:spcPct val="80000"/>
              </a:lnSpc>
            </a:pPr>
            <a:r>
              <a:rPr lang="el-GR" sz="1800" dirty="0">
                <a:latin typeface="+mj-lt"/>
              </a:rPr>
              <a:t>Η στατική ποδηλασία  30 λεπτών  με συχνότητα 3 φορές την εβδομάδα και ένταση που αντιστοιχεί στο 70-90% της μέγιστης καρδιακής συχνότητας διαπιστώθηκε ότι έχει ευεργετικά αποτελέσματα στην βελτίωση της αερόβιας ικανότητας και της μυϊκής δύναμης καθώς και στην μείωση του άγχους και του επιπέδου κούρασης που νιώθουν οι ασκούμενοι με το σύνδρομο. </a:t>
            </a:r>
          </a:p>
          <a:p>
            <a:pPr algn="just">
              <a:lnSpc>
                <a:spcPct val="80000"/>
              </a:lnSpc>
            </a:pPr>
            <a:r>
              <a:rPr lang="el-GR" sz="1800" dirty="0">
                <a:latin typeface="+mj-lt"/>
              </a:rPr>
              <a:t>Στην αρχή του προγράμματος είναι σημαντικό να ελεγχθεί εάν υπάρχει πιθανότητα ο ασθενής να εκδηλώνει αιμοδυναμική αστάθεια ή </a:t>
            </a:r>
            <a:r>
              <a:rPr lang="el-GR" sz="1800">
                <a:latin typeface="+mj-lt"/>
              </a:rPr>
              <a:t>καρδιακή </a:t>
            </a:r>
            <a:r>
              <a:rPr lang="el-GR" sz="1800" smtClean="0">
                <a:latin typeface="+mj-lt"/>
              </a:rPr>
              <a:t>αρρυθμία</a:t>
            </a:r>
            <a:r>
              <a:rPr lang="el-GR" sz="1800" dirty="0">
                <a:latin typeface="+mj-lt"/>
              </a:rPr>
              <a:t>. </a:t>
            </a:r>
          </a:p>
          <a:p>
            <a:pPr algn="just">
              <a:lnSpc>
                <a:spcPct val="80000"/>
              </a:lnSpc>
            </a:pPr>
            <a:r>
              <a:rPr lang="el-GR" sz="1800" dirty="0">
                <a:latin typeface="+mj-lt"/>
              </a:rPr>
              <a:t>Οι ασκήσεις θα πρέπει να στοχεύουν πρώτιστα στην διατήρηση του επιπέδου λειτουργικότητας και την αποκατάσταση της μυϊκής ισχύος, ή αν ο ασκούμενος μπορεί, στην βελτίωση της </a:t>
            </a:r>
            <a:r>
              <a:rPr lang="el-GR" sz="1800" dirty="0" err="1">
                <a:latin typeface="+mj-lt"/>
              </a:rPr>
              <a:t>καρδιοαναπνευστικής</a:t>
            </a:r>
            <a:r>
              <a:rPr lang="el-GR" sz="1800" dirty="0">
                <a:latin typeface="+mj-lt"/>
              </a:rPr>
              <a:t> αντοχής και της δύναμης των μυών που δεν επλήγησαν. </a:t>
            </a:r>
          </a:p>
          <a:p>
            <a:pPr algn="just">
              <a:lnSpc>
                <a:spcPct val="80000"/>
              </a:lnSpc>
            </a:pPr>
            <a:r>
              <a:rPr lang="el-GR" sz="1800" dirty="0">
                <a:latin typeface="+mj-lt"/>
              </a:rPr>
              <a:t>Στην οξεία φάση της νόσου ο ασθενής δεν μπορεί να συμμετέχει πλήρως στο πρόγραμμα άσκησης. Κατά συνέπεια, το πρώτο διάστημα ο στόχος θα πρέπει να είναι περισσότερο η διατήρηση του εύρους της κίνησης και η αποφυγή βράχυνσης των μυών με </a:t>
            </a:r>
            <a:r>
              <a:rPr lang="el-GR" sz="1800" dirty="0" err="1">
                <a:latin typeface="+mj-lt"/>
              </a:rPr>
              <a:t>διατατικές</a:t>
            </a:r>
            <a:r>
              <a:rPr lang="el-GR" sz="1800" dirty="0">
                <a:latin typeface="+mj-lt"/>
              </a:rPr>
              <a:t> ασκήσεις καθώς και η διατήρηση της σωστής στάσης σώματος.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effectLst/>
                <a:latin typeface="+mj-lt"/>
              </a:rPr>
              <a:t>Άδειες Χρήσης</a:t>
            </a:r>
            <a:endParaRPr lang="el-GR" dirty="0">
              <a:effectLst/>
              <a:latin typeface="+mj-lt"/>
            </a:endParaRPr>
          </a:p>
        </p:txBody>
      </p:sp>
      <p:sp>
        <p:nvSpPr>
          <p:cNvPr id="9" name="Subtitle 8"/>
          <p:cNvSpPr>
            <a:spLocks noGrp="1"/>
          </p:cNvSpPr>
          <p:nvPr>
            <p:ph idx="1"/>
          </p:nvPr>
        </p:nvSpPr>
        <p:spPr/>
        <p:txBody>
          <a:bodyPr>
            <a:normAutofit/>
          </a:bodyPr>
          <a:lstStyle/>
          <a:p>
            <a:pPr algn="l"/>
            <a:r>
              <a:rPr lang="el-GR" sz="2800" dirty="0" smtClean="0">
                <a:effectLst/>
                <a:latin typeface="+mj-lt"/>
              </a:rPr>
              <a:t>Το παρόν εκπαιδευτικό υλικό υπόκειται σε</a:t>
            </a:r>
            <a:r>
              <a:rPr lang="en-US" sz="2800" dirty="0" smtClean="0">
                <a:effectLst/>
                <a:latin typeface="+mj-lt"/>
              </a:rPr>
              <a:t> </a:t>
            </a:r>
            <a:r>
              <a:rPr lang="el-GR" sz="2800" dirty="0" smtClean="0">
                <a:effectLst/>
                <a:latin typeface="+mj-lt"/>
              </a:rPr>
              <a:t>άδειες χρήσης </a:t>
            </a:r>
            <a:r>
              <a:rPr lang="en-US" sz="2800" dirty="0" smtClean="0">
                <a:effectLst/>
                <a:latin typeface="+mj-lt"/>
              </a:rPr>
              <a:t>Creative Commons. </a:t>
            </a:r>
          </a:p>
          <a:p>
            <a:pPr algn="l"/>
            <a:r>
              <a:rPr lang="el-GR" sz="2800" dirty="0" smtClean="0">
                <a:effectLst/>
                <a:latin typeface="+mj-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947" y="4941168"/>
            <a:ext cx="1584561" cy="55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l-GR">
                <a:latin typeface="+mj-lt"/>
              </a:rPr>
              <a:t>Προσαρμογές Άσκησης</a:t>
            </a:r>
          </a:p>
        </p:txBody>
      </p:sp>
      <p:sp>
        <p:nvSpPr>
          <p:cNvPr id="80899" name="Rectangle 3"/>
          <p:cNvSpPr>
            <a:spLocks noGrp="1" noChangeArrowheads="1"/>
          </p:cNvSpPr>
          <p:nvPr>
            <p:ph type="body" idx="1"/>
          </p:nvPr>
        </p:nvSpPr>
        <p:spPr/>
        <p:txBody>
          <a:bodyPr/>
          <a:lstStyle/>
          <a:p>
            <a:pPr algn="just">
              <a:lnSpc>
                <a:spcPct val="80000"/>
              </a:lnSpc>
            </a:pPr>
            <a:r>
              <a:rPr lang="el-GR" sz="2000">
                <a:latin typeface="+mj-lt"/>
              </a:rPr>
              <a:t>Η εισαγωγή ασκήσεων δύναμης κάθε είδους (με το βάρος του σώματος, με λάστιχα, ισομετρικές, ισοτονικές, ισοκινητικές) θα πρέπει να είναι σταδιακή και ελεγχόμενη ως προς την ένταση στον βαθμό που δεν οδηγεί σε υπέρχρηση των μυών και σε κούραση ιδίως των κάτω άκρων. </a:t>
            </a:r>
          </a:p>
          <a:p>
            <a:pPr algn="just">
              <a:lnSpc>
                <a:spcPct val="80000"/>
              </a:lnSpc>
            </a:pPr>
            <a:r>
              <a:rPr lang="el-GR" sz="2000">
                <a:latin typeface="+mj-lt"/>
              </a:rPr>
              <a:t>Η προσπάθεια που θα καταβάλει ο καθηγητής φυσικής αγωγής με σωστή επιλογή ασκήσεων βάδισης &amp; ορθοσωμίας για να μπορέσει ο ασθενής να μην απωλέσει την ικανότητα να στέκεται όρθιος είναι σημαντική. </a:t>
            </a:r>
          </a:p>
          <a:p>
            <a:pPr algn="just">
              <a:lnSpc>
                <a:spcPct val="80000"/>
              </a:lnSpc>
            </a:pPr>
            <a:r>
              <a:rPr lang="el-GR" sz="2000">
                <a:latin typeface="+mj-lt"/>
              </a:rPr>
              <a:t>Επιπρόσθετα, ο γυμναστής θα πρέπει να συνεργάζεται με τον φυσιοθεραπευτή και τον εργοθεραπευτή για να τεθούν σύντομες δραστηριότητες  που μπορεί να κάνει ο ασθενής μόνος του  προκειμένου να διατηρήσει τις ικανότητες αυτοεξυπηρέτησής του (π.χ. να πηγαίνει τουαλέτα μόνος του, να μετακινεί το σώμα του στο κρεβάτι, να περπατάει στο δωμάτιο κ.α).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l-GR" sz="4400" b="1" dirty="0"/>
              <a:t>Βιβλιογραφία</a:t>
            </a:r>
          </a:p>
        </p:txBody>
      </p:sp>
      <p:sp>
        <p:nvSpPr>
          <p:cNvPr id="24579" name="Rectangle 5"/>
          <p:cNvSpPr>
            <a:spLocks noChangeArrowheads="1"/>
          </p:cNvSpPr>
          <p:nvPr/>
        </p:nvSpPr>
        <p:spPr bwMode="auto">
          <a:xfrm>
            <a:off x="323850" y="1628775"/>
            <a:ext cx="8135938" cy="4464050"/>
          </a:xfrm>
          <a:prstGeom prst="rect">
            <a:avLst/>
          </a:prstGeom>
          <a:noFill/>
          <a:ln w="9525">
            <a:noFill/>
            <a:miter lim="800000"/>
            <a:headEnd/>
            <a:tailEnd/>
          </a:ln>
        </p:spPr>
        <p:txBody>
          <a:bodyPr/>
          <a:lstStyle/>
          <a:p>
            <a:pPr marL="609600" indent="-609600" algn="just">
              <a:spcBef>
                <a:spcPct val="20000"/>
              </a:spcBef>
              <a:buFontTx/>
              <a:buChar char="•"/>
            </a:pPr>
            <a:r>
              <a:rPr lang="el-GR" sz="2400" dirty="0" err="1" smtClean="0"/>
              <a:t>Κοκαρίδας</a:t>
            </a:r>
            <a:r>
              <a:rPr lang="el-GR" sz="2400" dirty="0" smtClean="0"/>
              <a:t>, Δ. (2010). </a:t>
            </a:r>
            <a:r>
              <a:rPr lang="el-GR" sz="2400" i="1" dirty="0" smtClean="0"/>
              <a:t>Άσκηση και αναπηρία: εξατομίκευση, προσαρμογές και προοπτικές ένταξης. Θεσσαλονίκη:</a:t>
            </a:r>
            <a:r>
              <a:rPr lang="el-GR" sz="2400" dirty="0" smtClean="0"/>
              <a:t> Εκδόσεις Χριστοδουλίδη.</a:t>
            </a:r>
            <a:endParaRPr lang="en-US" sz="2400" dirty="0" smtClean="0"/>
          </a:p>
          <a:p>
            <a:pPr marL="609600" indent="-609600" algn="just">
              <a:spcBef>
                <a:spcPct val="20000"/>
              </a:spcBef>
              <a:buFontTx/>
              <a:buChar char="•"/>
            </a:pPr>
            <a:r>
              <a:rPr lang="el-GR" sz="2400" dirty="0" err="1" smtClean="0"/>
              <a:t>Garssen</a:t>
            </a:r>
            <a:r>
              <a:rPr lang="el-GR" sz="2400" dirty="0" smtClean="0"/>
              <a:t>, M., </a:t>
            </a:r>
            <a:r>
              <a:rPr lang="el-GR" sz="2400" dirty="0" err="1" smtClean="0"/>
              <a:t>et</a:t>
            </a:r>
            <a:r>
              <a:rPr lang="el-GR" sz="2400" dirty="0" smtClean="0"/>
              <a:t> </a:t>
            </a:r>
            <a:r>
              <a:rPr lang="el-GR" sz="2400" dirty="0" err="1" smtClean="0"/>
              <a:t>al</a:t>
            </a:r>
            <a:r>
              <a:rPr lang="el-GR" sz="2400" dirty="0" smtClean="0"/>
              <a:t>. (2004). </a:t>
            </a:r>
            <a:r>
              <a:rPr lang="el-GR" sz="2400" dirty="0" err="1" smtClean="0"/>
              <a:t>Physical</a:t>
            </a:r>
            <a:r>
              <a:rPr lang="el-GR" sz="2400" dirty="0" smtClean="0"/>
              <a:t> </a:t>
            </a:r>
            <a:r>
              <a:rPr lang="el-GR" sz="2400" dirty="0" err="1" smtClean="0"/>
              <a:t>training</a:t>
            </a:r>
            <a:r>
              <a:rPr lang="el-GR" sz="2400" dirty="0" smtClean="0"/>
              <a:t> </a:t>
            </a:r>
            <a:r>
              <a:rPr lang="el-GR" sz="2400" dirty="0" err="1" smtClean="0"/>
              <a:t>and</a:t>
            </a:r>
            <a:r>
              <a:rPr lang="el-GR" sz="2400" dirty="0" smtClean="0"/>
              <a:t> </a:t>
            </a:r>
            <a:r>
              <a:rPr lang="el-GR" sz="2400" dirty="0" err="1" smtClean="0"/>
              <a:t>fatigue</a:t>
            </a:r>
            <a:r>
              <a:rPr lang="el-GR" sz="2400" dirty="0" smtClean="0"/>
              <a:t>, </a:t>
            </a:r>
            <a:r>
              <a:rPr lang="el-GR" sz="2400" dirty="0" err="1" smtClean="0"/>
              <a:t>fitness</a:t>
            </a:r>
            <a:r>
              <a:rPr lang="el-GR" sz="2400" dirty="0" smtClean="0"/>
              <a:t>, </a:t>
            </a:r>
            <a:r>
              <a:rPr lang="el-GR" sz="2400" dirty="0" err="1" smtClean="0"/>
              <a:t>and</a:t>
            </a:r>
            <a:r>
              <a:rPr lang="el-GR" sz="2400" dirty="0" smtClean="0"/>
              <a:t> </a:t>
            </a:r>
            <a:r>
              <a:rPr lang="el-GR" sz="2400" dirty="0" err="1" smtClean="0"/>
              <a:t>quality</a:t>
            </a:r>
            <a:r>
              <a:rPr lang="el-GR" sz="2400" dirty="0" smtClean="0"/>
              <a:t> </a:t>
            </a:r>
            <a:r>
              <a:rPr lang="el-GR" sz="2400" dirty="0" err="1" smtClean="0"/>
              <a:t>of</a:t>
            </a:r>
            <a:r>
              <a:rPr lang="el-GR" sz="2400" dirty="0" smtClean="0"/>
              <a:t> </a:t>
            </a:r>
            <a:r>
              <a:rPr lang="el-GR" sz="2400" dirty="0" err="1" smtClean="0"/>
              <a:t>life</a:t>
            </a:r>
            <a:r>
              <a:rPr lang="el-GR" sz="2400" dirty="0" smtClean="0"/>
              <a:t> </a:t>
            </a:r>
            <a:r>
              <a:rPr lang="el-GR" sz="2400" dirty="0" err="1" smtClean="0"/>
              <a:t>in</a:t>
            </a:r>
            <a:r>
              <a:rPr lang="el-GR" sz="2400" dirty="0" smtClean="0"/>
              <a:t> </a:t>
            </a:r>
            <a:r>
              <a:rPr lang="el-GR" sz="2400" dirty="0" err="1" smtClean="0"/>
              <a:t>Guillain</a:t>
            </a:r>
            <a:r>
              <a:rPr lang="el-GR" sz="2400" dirty="0" smtClean="0"/>
              <a:t>-</a:t>
            </a:r>
            <a:r>
              <a:rPr lang="el-GR" sz="2400" dirty="0" err="1" smtClean="0"/>
              <a:t>Barré</a:t>
            </a:r>
            <a:r>
              <a:rPr lang="el-GR" sz="2400" dirty="0" smtClean="0"/>
              <a:t> </a:t>
            </a:r>
            <a:r>
              <a:rPr lang="el-GR" sz="2400" dirty="0" err="1" smtClean="0"/>
              <a:t>syndrome</a:t>
            </a:r>
            <a:r>
              <a:rPr lang="el-GR" sz="2400" dirty="0" smtClean="0"/>
              <a:t> </a:t>
            </a:r>
            <a:r>
              <a:rPr lang="el-GR" sz="2400" dirty="0" err="1" smtClean="0"/>
              <a:t>and</a:t>
            </a:r>
            <a:r>
              <a:rPr lang="el-GR" sz="2400" dirty="0" smtClean="0"/>
              <a:t> CIDP. </a:t>
            </a:r>
            <a:r>
              <a:rPr lang="el-GR" sz="2400" i="1" dirty="0" err="1" smtClean="0"/>
              <a:t>Neurology</a:t>
            </a:r>
            <a:r>
              <a:rPr lang="el-GR" sz="2400" i="1" dirty="0" smtClean="0"/>
              <a:t>, 63,</a:t>
            </a:r>
            <a:r>
              <a:rPr lang="el-GR" sz="2400" dirty="0" smtClean="0"/>
              <a:t> 2393-2395. </a:t>
            </a:r>
          </a:p>
          <a:p>
            <a:pPr marL="609600" indent="-609600" algn="just">
              <a:spcBef>
                <a:spcPct val="20000"/>
              </a:spcBef>
              <a:buFontTx/>
              <a:buChar char="•"/>
            </a:pPr>
            <a:r>
              <a:rPr lang="en-GB" sz="2400" dirty="0" smtClean="0"/>
              <a:t>Borg, G.A. (1998). </a:t>
            </a:r>
            <a:r>
              <a:rPr lang="en-US" sz="2400" i="1" dirty="0" smtClean="0"/>
              <a:t>Borg’s perceived exertion and pain scales</a:t>
            </a:r>
            <a:r>
              <a:rPr lang="en-US" sz="2400" dirty="0" smtClean="0"/>
              <a:t>. Champaign, IL: Human Kinetics.</a:t>
            </a:r>
            <a:endParaRPr lang="el-G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effectLst/>
                <a:latin typeface="+mj-lt"/>
              </a:rPr>
              <a:t>Τέλος Ενότητας</a:t>
            </a:r>
            <a:endParaRPr lang="el-GR" dirty="0">
              <a:effectLst/>
              <a:latin typeface="+mj-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5826670"/>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Χρηματοδότηση</a:t>
            </a:r>
            <a:endParaRPr lang="el-GR" dirty="0">
              <a:effectLst/>
              <a:latin typeface="+mj-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effectLst/>
                <a:latin typeface="+mj-lt"/>
              </a:rPr>
              <a:t>Το παρόν εκπαιδευτικό υλικό έχει αναπτυχθεί στα πλαίσια του εκπαιδευτικού έργου του διδάσκοντα.</a:t>
            </a:r>
            <a:endParaRPr lang="en-US" sz="2400" dirty="0" smtClean="0">
              <a:effectLst/>
              <a:latin typeface="+mj-lt"/>
            </a:endParaRPr>
          </a:p>
          <a:p>
            <a:r>
              <a:rPr lang="el-GR" sz="2400" dirty="0" smtClean="0">
                <a:effectLst/>
                <a:latin typeface="+mj-lt"/>
              </a:rPr>
              <a:t>Το έργο «</a:t>
            </a:r>
            <a:r>
              <a:rPr lang="el-GR" sz="2400" b="1" dirty="0" smtClean="0">
                <a:effectLst/>
                <a:latin typeface="+mj-lt"/>
              </a:rPr>
              <a:t>Ανοικτά Ακαδημαϊκά Μαθήματα </a:t>
            </a:r>
            <a:r>
              <a:rPr lang="el-GR" sz="2400" b="1" smtClean="0">
                <a:effectLst/>
                <a:latin typeface="+mj-lt"/>
              </a:rPr>
              <a:t>Πανεπιστημίου Θεσσαλίας</a:t>
            </a:r>
            <a:r>
              <a:rPr lang="el-GR" sz="2400" smtClean="0">
                <a:effectLst/>
                <a:latin typeface="+mj-lt"/>
              </a:rPr>
              <a:t>» </a:t>
            </a:r>
            <a:r>
              <a:rPr lang="el-GR" sz="2400" dirty="0" smtClean="0">
                <a:effectLst/>
                <a:latin typeface="+mj-lt"/>
              </a:rPr>
              <a:t>έχει χρηματοδοτήσει μόνο τη αναδιαμόρφωση του εκπαιδευτικού υλικού. </a:t>
            </a:r>
          </a:p>
          <a:p>
            <a:r>
              <a:rPr lang="el-GR" sz="2400" dirty="0" smtClean="0">
                <a:effectLst/>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Σκοποί  ενότητας</a:t>
            </a:r>
            <a:endParaRPr lang="el-GR" dirty="0">
              <a:effectLst/>
              <a:latin typeface="+mj-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effectLst/>
                <a:latin typeface="+mj-lt"/>
              </a:rPr>
              <a:t>Να </a:t>
            </a:r>
            <a:r>
              <a:rPr lang="el-GR" dirty="0" smtClean="0">
                <a:effectLst/>
                <a:latin typeface="+mj-lt"/>
              </a:rPr>
              <a:t>παρουσιάσει</a:t>
            </a:r>
            <a:r>
              <a:rPr lang="el-GR" dirty="0" smtClean="0">
                <a:effectLst/>
                <a:latin typeface="+mj-lt"/>
              </a:rPr>
              <a:t> την σκλήρυνση κατά πλάκας και την λοιμώδη πολυνευρίτιδα (σύνδρομο </a:t>
            </a:r>
            <a:r>
              <a:rPr lang="en-US" dirty="0" err="1" smtClean="0">
                <a:latin typeface="+mj-lt"/>
              </a:rPr>
              <a:t>Guillain–Barré</a:t>
            </a:r>
            <a:r>
              <a:rPr lang="en-US" dirty="0" smtClean="0">
                <a:latin typeface="+mj-lt"/>
              </a:rPr>
              <a:t>)</a:t>
            </a:r>
            <a:r>
              <a:rPr lang="el-GR" dirty="0" smtClean="0">
                <a:latin typeface="+mj-lt"/>
              </a:rPr>
              <a:t>.</a:t>
            </a:r>
            <a:endParaRPr lang="el-GR" dirty="0">
              <a:effectLst/>
              <a:latin typeface="+mj-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Περιεχόμενα ενότητας</a:t>
            </a:r>
            <a:endParaRPr lang="el-GR" dirty="0">
              <a:effectLst/>
              <a:latin typeface="+mj-lt"/>
            </a:endParaRPr>
          </a:p>
        </p:txBody>
      </p:sp>
      <p:sp>
        <p:nvSpPr>
          <p:cNvPr id="3" name="Content Placeholder 2"/>
          <p:cNvSpPr>
            <a:spLocks noGrp="1"/>
          </p:cNvSpPr>
          <p:nvPr>
            <p:ph idx="1"/>
          </p:nvPr>
        </p:nvSpPr>
        <p:spPr>
          <a:xfrm>
            <a:off x="457200" y="1600200"/>
            <a:ext cx="7829576" cy="4525963"/>
          </a:xfrm>
        </p:spPr>
        <p:txBody>
          <a:bodyPr/>
          <a:lstStyle/>
          <a:p>
            <a:pPr algn="just"/>
            <a:r>
              <a:rPr lang="el-GR" sz="2800" dirty="0" err="1" smtClean="0">
                <a:effectLst/>
                <a:latin typeface="+mj-lt"/>
              </a:rPr>
              <a:t>Νευρομυϊκές</a:t>
            </a:r>
            <a:r>
              <a:rPr lang="el-GR" sz="2800" dirty="0" smtClean="0">
                <a:effectLst/>
                <a:latin typeface="+mj-lt"/>
              </a:rPr>
              <a:t> παθήσεις, </a:t>
            </a:r>
            <a:r>
              <a:rPr lang="el-GR" sz="2800" dirty="0" err="1" smtClean="0">
                <a:effectLst/>
                <a:latin typeface="+mj-lt"/>
              </a:rPr>
              <a:t>αυτοάνοσα</a:t>
            </a:r>
            <a:r>
              <a:rPr lang="el-GR" sz="2800" dirty="0" smtClean="0">
                <a:effectLst/>
                <a:latin typeface="+mj-lt"/>
              </a:rPr>
              <a:t> νοσήματα. </a:t>
            </a:r>
          </a:p>
          <a:p>
            <a:pPr algn="just"/>
            <a:r>
              <a:rPr lang="el-GR" sz="2800" dirty="0" smtClean="0">
                <a:latin typeface="+mj-lt"/>
              </a:rPr>
              <a:t>Σκλήρυνση κατά πλάκας, αίτια επιπτώσεις και σοβαρότητα πάθησης, σημασία και προσαρμογές άσκησης.</a:t>
            </a:r>
            <a:endParaRPr lang="el-GR" sz="2800" dirty="0" smtClean="0">
              <a:effectLst/>
              <a:latin typeface="+mj-lt"/>
            </a:endParaRPr>
          </a:p>
          <a:p>
            <a:pPr algn="just"/>
            <a:r>
              <a:rPr lang="el-GR" sz="2800" dirty="0" smtClean="0">
                <a:effectLst/>
                <a:latin typeface="+mj-lt"/>
              </a:rPr>
              <a:t>Λοιμώδης πολυνευρίτιδα, επιπτώσεις κι προσαρμογές άσκησης.</a:t>
            </a:r>
            <a:endParaRPr lang="el-GR" sz="2800" dirty="0">
              <a:effectLst/>
              <a:latin typeface="+mj-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l-GR">
                <a:latin typeface="+mj-lt"/>
              </a:rPr>
              <a:t>Νευρομυϊκές Παθήσεις</a:t>
            </a:r>
          </a:p>
        </p:txBody>
      </p:sp>
      <p:sp>
        <p:nvSpPr>
          <p:cNvPr id="66563" name="Rectangle 3"/>
          <p:cNvSpPr>
            <a:spLocks noGrp="1" noChangeArrowheads="1"/>
          </p:cNvSpPr>
          <p:nvPr>
            <p:ph type="body" idx="1"/>
          </p:nvPr>
        </p:nvSpPr>
        <p:spPr/>
        <p:txBody>
          <a:bodyPr/>
          <a:lstStyle/>
          <a:p>
            <a:pPr algn="just">
              <a:lnSpc>
                <a:spcPct val="90000"/>
              </a:lnSpc>
            </a:pPr>
            <a:r>
              <a:rPr lang="el-GR" sz="2600">
                <a:latin typeface="+mj-lt"/>
              </a:rPr>
              <a:t>Οι νευρομυϊκές παθήσεις</a:t>
            </a:r>
            <a:r>
              <a:rPr lang="el-GR" sz="2600" b="1">
                <a:latin typeface="+mj-lt"/>
              </a:rPr>
              <a:t> </a:t>
            </a:r>
            <a:r>
              <a:rPr lang="el-GR" sz="2600">
                <a:latin typeface="+mj-lt"/>
              </a:rPr>
              <a:t>αποτελούν μια μεγάλη ετερογενή ομάδα νοσημάτων που επηρεάζουν τις λειτουργίες του νευρικού και μυϊκού συστήματος προσβάλλοντας τους μύες, τα περιφερικά νεύρα, την νευρομυϊκή σύναψη, ή τον κινητικό νευρώνα. </a:t>
            </a:r>
          </a:p>
          <a:p>
            <a:pPr algn="just">
              <a:lnSpc>
                <a:spcPct val="90000"/>
              </a:lnSpc>
            </a:pPr>
            <a:r>
              <a:rPr lang="el-GR" sz="2600">
                <a:latin typeface="+mj-lt"/>
              </a:rPr>
              <a:t>Η ηλικία εμφάνισης κάθε νευρομυϊκής πάθησης εξαρτάται από το είδος της, και ανεξάρτητα από την νευρογενή ή μυϊκή προέλευσή της προκαλεί πάντοτε ποικίλου βαθμού μυϊκή εκφύλιση και άλλα παράλληλα προβλήματα.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l-GR">
                <a:latin typeface="+mj-lt"/>
              </a:rPr>
              <a:t>Σκλήρυνση Κατά Πλάκας</a:t>
            </a:r>
          </a:p>
        </p:txBody>
      </p:sp>
      <p:sp>
        <p:nvSpPr>
          <p:cNvPr id="67587" name="Rectangle 3"/>
          <p:cNvSpPr>
            <a:spLocks noGrp="1" noChangeArrowheads="1"/>
          </p:cNvSpPr>
          <p:nvPr>
            <p:ph type="body" idx="1"/>
          </p:nvPr>
        </p:nvSpPr>
        <p:spPr/>
        <p:txBody>
          <a:bodyPr/>
          <a:lstStyle/>
          <a:p>
            <a:pPr algn="just"/>
            <a:r>
              <a:rPr lang="el-GR" sz="2800">
                <a:latin typeface="+mj-lt"/>
              </a:rPr>
              <a:t>Νόσος του κεντρικού νευρικού συστήματος με ποικίλλα συμπτώματα και μη προβλέψιμες εναλλαγές περιόδων ύφεσης και όξυνσης. </a:t>
            </a:r>
          </a:p>
          <a:p>
            <a:pPr algn="just"/>
            <a:r>
              <a:rPr lang="el-GR" sz="2800">
                <a:latin typeface="+mj-lt"/>
              </a:rPr>
              <a:t>Στην πλειοψηφία των περιπτώσεων εμφανίζεται στην ηλικία μεταξύ 20 - 40 ετών και σπανιότερα σε παιδιά ή ηλικιωμένα άτομα, ενώ επηρεάζει περισσότερο τις γυναίκες από τους άντρες.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a:latin typeface="+mj-lt"/>
              </a:rPr>
              <a:t>Αιτιολογία</a:t>
            </a:r>
          </a:p>
        </p:txBody>
      </p:sp>
      <p:sp>
        <p:nvSpPr>
          <p:cNvPr id="68611" name="Rectangle 3"/>
          <p:cNvSpPr>
            <a:spLocks noGrp="1" noChangeArrowheads="1"/>
          </p:cNvSpPr>
          <p:nvPr>
            <p:ph type="body" idx="1"/>
          </p:nvPr>
        </p:nvSpPr>
        <p:spPr/>
        <p:txBody>
          <a:bodyPr/>
          <a:lstStyle/>
          <a:p>
            <a:pPr algn="just">
              <a:lnSpc>
                <a:spcPct val="80000"/>
              </a:lnSpc>
            </a:pPr>
            <a:r>
              <a:rPr lang="el-GR" sz="2000" dirty="0">
                <a:latin typeface="+mj-lt"/>
              </a:rPr>
              <a:t>Η αιτιολογία παραμένει άγνωστη,  με το 30-60% των επιθέσεων της νόσου να εκδηλώνεται μετά από ιώσεις. </a:t>
            </a:r>
          </a:p>
          <a:p>
            <a:pPr algn="just">
              <a:lnSpc>
                <a:spcPct val="80000"/>
              </a:lnSpc>
            </a:pPr>
            <a:r>
              <a:rPr lang="el-GR" sz="2000" dirty="0">
                <a:latin typeface="+mj-lt"/>
              </a:rPr>
              <a:t>Άλλες θεωρίες καταλήγουν ότι η σκλήρυνση κατά πλάκας είναι μία διαταραχή του ανοσοποιητικού συστήματος όπου ο οργανισμός λανθασμένα θεωρεί ότι μέρη της επίστρωσης των νεύρων (</a:t>
            </a:r>
            <a:r>
              <a:rPr lang="el-GR" sz="2000" dirty="0" err="1">
                <a:latin typeface="+mj-lt"/>
              </a:rPr>
              <a:t>μυελίνης</a:t>
            </a:r>
            <a:r>
              <a:rPr lang="el-GR" sz="2000" dirty="0">
                <a:latin typeface="+mj-lt"/>
              </a:rPr>
              <a:t>) αποτελούν ιό, με αποτέλεσμα ο οργανισμός να απελευθερώνει ουσίες που οδηγούν στην διάσπασή της.</a:t>
            </a:r>
          </a:p>
          <a:p>
            <a:pPr algn="just">
              <a:lnSpc>
                <a:spcPct val="80000"/>
              </a:lnSpc>
            </a:pPr>
            <a:r>
              <a:rPr lang="el-GR" sz="2000" dirty="0">
                <a:latin typeface="+mj-lt"/>
              </a:rPr>
              <a:t>Η </a:t>
            </a:r>
            <a:r>
              <a:rPr lang="el-GR" sz="2000" dirty="0" err="1">
                <a:latin typeface="+mj-lt"/>
              </a:rPr>
              <a:t>μυελίνη</a:t>
            </a:r>
            <a:r>
              <a:rPr lang="el-GR" sz="2000" dirty="0">
                <a:latin typeface="+mj-lt"/>
              </a:rPr>
              <a:t> είναι η ουσία που καλύπτει σαν παχύ στρώμα το κάθε νεύρο με σκοπό την προστασία του και την βελτίωση της ικανότητάς του να  διαβιβάζει πληροφορίες.  </a:t>
            </a:r>
          </a:p>
          <a:p>
            <a:pPr algn="just">
              <a:lnSpc>
                <a:spcPct val="80000"/>
              </a:lnSpc>
            </a:pPr>
            <a:r>
              <a:rPr lang="el-GR" sz="2000" dirty="0">
                <a:latin typeface="+mj-lt"/>
              </a:rPr>
              <a:t>Στη σκλήρυνση κατά πλάκας μέρος της </a:t>
            </a:r>
            <a:r>
              <a:rPr lang="el-GR" sz="2000" dirty="0" err="1">
                <a:latin typeface="+mj-lt"/>
              </a:rPr>
              <a:t>μυελίνης</a:t>
            </a:r>
            <a:r>
              <a:rPr lang="el-GR" sz="2000" dirty="0">
                <a:latin typeface="+mj-lt"/>
              </a:rPr>
              <a:t> των νεύρων προσβάλλεται και ερεθίζεται. Στην περίπτωση που η διαδικασία της </a:t>
            </a:r>
            <a:r>
              <a:rPr lang="el-GR" sz="2000" dirty="0" err="1">
                <a:latin typeface="+mj-lt"/>
              </a:rPr>
              <a:t>απομυελίνωσης</a:t>
            </a:r>
            <a:r>
              <a:rPr lang="el-GR" sz="2000" dirty="0">
                <a:latin typeface="+mj-lt"/>
              </a:rPr>
              <a:t> συνεχιστεί και καταστραφεί η </a:t>
            </a:r>
            <a:r>
              <a:rPr lang="el-GR" sz="2000" dirty="0" err="1">
                <a:latin typeface="+mj-lt"/>
              </a:rPr>
              <a:t>μυελίνη</a:t>
            </a:r>
            <a:r>
              <a:rPr lang="el-GR" sz="2000" dirty="0">
                <a:latin typeface="+mj-lt"/>
              </a:rPr>
              <a:t> στο σημείο εκείνο, δημιουργείται μία ουλή που ονομάζεται πλάκα ή σκλήρυνση, από την οποία προέρχεται και το όνομα της νόσου.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l-GR">
                <a:latin typeface="+mj-lt"/>
              </a:rPr>
              <a:t>Επιπτώσεις</a:t>
            </a:r>
          </a:p>
        </p:txBody>
      </p:sp>
      <p:sp>
        <p:nvSpPr>
          <p:cNvPr id="69635" name="Rectangle 3"/>
          <p:cNvSpPr>
            <a:spLocks noGrp="1" noChangeArrowheads="1"/>
          </p:cNvSpPr>
          <p:nvPr>
            <p:ph type="body" idx="1"/>
          </p:nvPr>
        </p:nvSpPr>
        <p:spPr/>
        <p:txBody>
          <a:bodyPr/>
          <a:lstStyle/>
          <a:p>
            <a:pPr algn="just">
              <a:lnSpc>
                <a:spcPct val="90000"/>
              </a:lnSpc>
            </a:pPr>
            <a:r>
              <a:rPr lang="el-GR" sz="2400">
                <a:latin typeface="+mj-lt"/>
              </a:rPr>
              <a:t>Επηρεάζεται σοβαρά η νευρική αγωγιμότητα που πλήττει τόσο τα κινητικά όσο και τα αισθητηριακά νεύρα προκαλώντας διάφορου βαθμού αναπηρίες που σχετίζονται με την κίνηση και τις αισθήσεις. </a:t>
            </a:r>
          </a:p>
          <a:p>
            <a:pPr algn="just">
              <a:lnSpc>
                <a:spcPct val="90000"/>
              </a:lnSpc>
            </a:pPr>
            <a:r>
              <a:rPr lang="el-GR" sz="2400">
                <a:latin typeface="+mj-lt"/>
              </a:rPr>
              <a:t>Κατά την διάρκειά της οξείας φάσης της νόσου που συνήθως διαρκεί  4-12 εβδομάδες, η νευρική αγωγιμότητα γίνεται πιο αργή ή παρεμποδίζεται και προκαλείται μυϊκή αδυναμία, απώλεια συναρμογής των κινήσεων, αστάθεια, θολή όραση ή διπλωπία, διαταραχές ομιλίας, κούραση, και σε σοβαρότερες καταστάσεις μερική ή πλήρης παραλυσία.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1843</Words>
  <Application>Microsoft Office PowerPoint</Application>
  <PresentationFormat>Προβολή στην οθόνη (4:3)</PresentationFormat>
  <Paragraphs>108</Paragraphs>
  <Slides>22</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Νευρομυϊκές Παθήσεις</vt:lpstr>
      <vt:lpstr>Σκλήρυνση Κατά Πλάκας</vt:lpstr>
      <vt:lpstr>Αιτιολογία</vt:lpstr>
      <vt:lpstr>Επιπτώσεις</vt:lpstr>
      <vt:lpstr>Σοβαρότητα Πάθησης</vt:lpstr>
      <vt:lpstr>Σημασία Άσκησης</vt:lpstr>
      <vt:lpstr>Προσαρμογές Άσκησης</vt:lpstr>
      <vt:lpstr>Προσαρμογές Άσκησης</vt:lpstr>
      <vt:lpstr>Προσαρμογές Άσκησης</vt:lpstr>
      <vt:lpstr>Προσαρμογές Άσκησης</vt:lpstr>
      <vt:lpstr>Σύνδρομο Guillain-Barre (Λοιμώδης Πολυνευρίτιδα)</vt:lpstr>
      <vt:lpstr>Επιπτώσεις</vt:lpstr>
      <vt:lpstr>Επιπτώσεις</vt:lpstr>
      <vt:lpstr>Προσαρμογές Άσκησης</vt:lpstr>
      <vt:lpstr>Προσαρμογές Άσκησης</vt:lpstr>
      <vt:lpstr>Διαφάνεια 21</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178</cp:revision>
  <dcterms:created xsi:type="dcterms:W3CDTF">2012-09-06T09:03:05Z</dcterms:created>
  <dcterms:modified xsi:type="dcterms:W3CDTF">2015-07-24T21:38:20Z</dcterms:modified>
</cp:coreProperties>
</file>