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3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custDataLst>
    <p:tags r:id="rId24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663300"/>
    <a:srgbClr val="996633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6EA8EE-DF59-4A97-B355-BF0F677600C3}" type="datetimeFigureOut">
              <a:rPr lang="el-GR" smtClean="0"/>
              <a:t>7/11/2013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BEE18-01E9-42F8-A653-06F368AA67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386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4D8BBA-E385-44AB-875E-30FB8133A108}" type="slidenum">
              <a:rPr lang="el-GR" smtClean="0">
                <a:solidFill>
                  <a:prstClr val="black"/>
                </a:solidFill>
              </a:rPr>
              <a:pPr/>
              <a:t>4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563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C3014-0E72-4C34-B189-11DCFB2B0013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290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6A72E-05D4-4FCA-ACDB-E8E2C2D3E04F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55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09EE0-2EBC-46C8-AB00-01D28483D52A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75228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34A84-02B9-4A51-BB98-3701BE84F540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546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70016-DC76-4F16-8DCE-A2A0AA68F7E9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6775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CD30D-4FFF-4A1C-BDA0-7BCA5FE8166A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5754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19FC9-9B0D-4BC5-89BD-366E404098C1}" type="datetime1">
              <a:rPr lang="el-GR" smtClean="0"/>
              <a:t>7/11/2013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360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3CD53-433C-47E0-B112-878B80F592A7}" type="datetime1">
              <a:rPr lang="el-GR" smtClean="0"/>
              <a:t>7/11/2013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9963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5436B-0CEB-46A2-8A5D-394C84DAB0D4}" type="datetime1">
              <a:rPr lang="el-GR" smtClean="0"/>
              <a:t>7/11/2013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797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5F41-F6F3-4589-8900-5E4C32C57B5B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36417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9044F-1ED1-4D14-9DF2-37BBF0A7AAA8}" type="datetime1">
              <a:rPr lang="el-GR" smtClean="0"/>
              <a:t>7/11/2013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4857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92719-8B0C-48B5-A65A-78DCCA171EF2}" type="datetime1">
              <a:rPr lang="el-GR" smtClean="0"/>
              <a:t>7/11/2013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Η πληροφορική στην εκπαίδευση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00C33-1A73-4692-9209-8F03802906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1431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microsoft.com/office/2007/relationships/hdphoto" Target="../media/hdphoto1.wdp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slide" Target="slide1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slide" Target="slide13.xml"/><Relationship Id="rId5" Type="http://schemas.openxmlformats.org/officeDocument/2006/relationships/slide" Target="slide11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743" y="461963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628012" cy="1326009"/>
          </a:xfrm>
        </p:spPr>
        <p:txBody>
          <a:bodyPr>
            <a:noAutofit/>
          </a:bodyPr>
          <a:lstStyle/>
          <a:p>
            <a:r>
              <a:rPr lang="el-GR" b="1" dirty="0" smtClean="0">
                <a:solidFill>
                  <a:prstClr val="black"/>
                </a:solidFill>
              </a:rPr>
              <a:t>Διδακτική Πληροφορικής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type="subTitle" idx="1"/>
          </p:nvPr>
        </p:nvSpPr>
        <p:spPr>
          <a:xfrm>
            <a:off x="1043608" y="2924944"/>
            <a:ext cx="7128791" cy="2592288"/>
          </a:xfrm>
        </p:spPr>
        <p:txBody>
          <a:bodyPr>
            <a:normAutofit lnSpcReduction="10000"/>
          </a:bodyPr>
          <a:lstStyle/>
          <a:p>
            <a:pPr lvl="0"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3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Η Πληροφορική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στην Εκπαίδευση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2800" dirty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44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Γεώργιος</a:t>
            </a:r>
            <a:r>
              <a:rPr lang="en-US" sz="2800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smtClean="0">
                <a:solidFill>
                  <a:prstClr val="black"/>
                </a:solidFill>
                <a:cs typeface="Arial" charset="0"/>
              </a:rPr>
              <a:t>Σούλτης, </a:t>
            </a:r>
            <a:endParaRPr lang="el-GR" sz="28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Επίκουρος Καθηγητής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Τμήμα Μηχανικών Πληροφορικής, Τεχνολογικής Εκπαίδευσης. </a:t>
            </a:r>
            <a:endParaRPr lang="en-US" sz="44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 title="Λογότυπο Creative Commons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3368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1990 - 2000: Η </a:t>
            </a:r>
            <a:r>
              <a:rPr lang="el-GR" altLang="el-GR" b="1" dirty="0"/>
              <a:t>εποχή του </a:t>
            </a:r>
            <a:r>
              <a:rPr lang="el-GR" altLang="el-GR" b="1" dirty="0" smtClean="0"/>
              <a:t/>
            </a:r>
            <a:br>
              <a:rPr lang="el-GR" altLang="el-GR" b="1" dirty="0" smtClean="0"/>
            </a:br>
            <a:r>
              <a:rPr lang="en-US" altLang="el-GR" b="1" dirty="0" smtClean="0"/>
              <a:t>Internet</a:t>
            </a:r>
            <a:r>
              <a:rPr lang="el-GR" altLang="el-GR" b="1" dirty="0" smtClean="0"/>
              <a:t> </a:t>
            </a:r>
            <a:r>
              <a:rPr lang="el-GR" altLang="el-GR" b="1" dirty="0"/>
              <a:t>και των </a:t>
            </a:r>
            <a:r>
              <a:rPr lang="el-GR" altLang="el-GR" b="1" dirty="0" smtClean="0"/>
              <a:t>Πολυμέσων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 smtClean="0">
              <a:solidFill>
                <a:srgbClr val="C00000"/>
              </a:solidFill>
            </a:endParaRPr>
          </a:p>
          <a:p>
            <a:pPr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>
                <a:solidFill>
                  <a:srgbClr val="C00000"/>
                </a:solidFill>
              </a:rPr>
              <a:t>Ο </a:t>
            </a:r>
            <a:r>
              <a:rPr lang="el-GR" altLang="el-GR" dirty="0">
                <a:solidFill>
                  <a:srgbClr val="C00000"/>
                </a:solidFill>
              </a:rPr>
              <a:t>προγραμματισμός έχει γίνει πλέον υπόθεση των </a:t>
            </a:r>
            <a:r>
              <a:rPr lang="el-GR" altLang="el-GR" dirty="0" smtClean="0">
                <a:solidFill>
                  <a:srgbClr val="C00000"/>
                </a:solidFill>
              </a:rPr>
              <a:t>ειδικών.</a:t>
            </a:r>
            <a:endParaRPr lang="el-GR" altLang="el-GR" dirty="0">
              <a:solidFill>
                <a:srgbClr val="C00000"/>
              </a:solidFill>
            </a:endParaRP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6391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424936" cy="1143000"/>
          </a:xfrm>
        </p:spPr>
        <p:txBody>
          <a:bodyPr>
            <a:noAutofit/>
          </a:bodyPr>
          <a:lstStyle/>
          <a:p>
            <a:r>
              <a:rPr lang="el-GR" altLang="el-GR" b="1" dirty="0"/>
              <a:t>Τα εκπαιδευτικά </a:t>
            </a:r>
            <a:r>
              <a:rPr lang="el-GR" altLang="el-GR" b="1" dirty="0" smtClean="0"/>
              <a:t>μοντέλα, σήμερα, με </a:t>
            </a:r>
            <a:r>
              <a:rPr lang="el-GR" altLang="el-GR" b="1" dirty="0"/>
              <a:t>χρήση των </a:t>
            </a:r>
            <a:r>
              <a:rPr lang="el-GR" altLang="el-GR" b="1" dirty="0" smtClean="0"/>
              <a:t>υπολογιστών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>
                <a:solidFill>
                  <a:srgbClr val="C00000"/>
                </a:solidFill>
              </a:rPr>
              <a:t>Τεχνικό μοντέλο</a:t>
            </a:r>
            <a:r>
              <a:rPr lang="el-GR" sz="2800" dirty="0" smtClean="0"/>
              <a:t>:</a:t>
            </a:r>
          </a:p>
          <a:p>
            <a:pPr lvl="2" indent="-34200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>
                <a:solidFill>
                  <a:prstClr val="black"/>
                </a:solidFill>
              </a:rPr>
              <a:t>Ναι! Μόνο στην διδασκαλία του </a:t>
            </a:r>
            <a:r>
              <a:rPr lang="el-GR" altLang="el-GR" dirty="0" smtClean="0">
                <a:solidFill>
                  <a:prstClr val="black"/>
                </a:solidFill>
              </a:rPr>
              <a:t>προγραμματισμού</a:t>
            </a:r>
            <a:r>
              <a:rPr lang="el-GR" altLang="el-GR" dirty="0">
                <a:solidFill>
                  <a:prstClr val="black"/>
                </a:solidFill>
              </a:rPr>
              <a:t>, και των μαθημάτων πληροφορικής</a:t>
            </a:r>
            <a:r>
              <a:rPr lang="el-GR" altLang="el-GR" dirty="0" smtClean="0">
                <a:solidFill>
                  <a:prstClr val="black"/>
                </a:solidFill>
              </a:rPr>
              <a:t>.</a:t>
            </a:r>
            <a:endParaRPr lang="el-GR" dirty="0" smtClean="0"/>
          </a:p>
          <a:p>
            <a:pPr lvl="0" eaLnBrk="0" fontAlgn="base" hangingPunct="0"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>
                <a:solidFill>
                  <a:srgbClr val="C00000"/>
                </a:solidFill>
              </a:rPr>
              <a:t>Ο </a:t>
            </a:r>
            <a:r>
              <a:rPr lang="el-GR" altLang="el-GR" sz="2800" dirty="0" smtClean="0">
                <a:solidFill>
                  <a:srgbClr val="C00000"/>
                </a:solidFill>
              </a:rPr>
              <a:t>υπολογιστής </a:t>
            </a:r>
            <a:r>
              <a:rPr lang="el-GR" altLang="el-GR" sz="2800" dirty="0">
                <a:solidFill>
                  <a:srgbClr val="C00000"/>
                </a:solidFill>
              </a:rPr>
              <a:t>σαν εργαλείο μόνο για τη διδασκαλία των άλλων </a:t>
            </a:r>
            <a:r>
              <a:rPr lang="el-GR" altLang="el-GR" sz="2800" dirty="0" smtClean="0">
                <a:solidFill>
                  <a:srgbClr val="C00000"/>
                </a:solidFill>
              </a:rPr>
              <a:t>μαθημάτων</a:t>
            </a:r>
            <a:r>
              <a:rPr lang="el-GR" altLang="el-GR" sz="2800" dirty="0"/>
              <a:t>:</a:t>
            </a:r>
            <a:endParaRPr lang="en-US" altLang="el-GR" sz="2800" dirty="0" smtClean="0"/>
          </a:p>
          <a:p>
            <a:pPr lvl="2" indent="-342000" eaLnBrk="0" fontAlgn="base" hangingPunct="0"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Όχι </a:t>
            </a:r>
            <a:r>
              <a:rPr lang="el-GR" altLang="el-GR" dirty="0"/>
              <a:t>στον προγραμματισμό, </a:t>
            </a:r>
            <a:endParaRPr lang="en-US" altLang="el-GR" dirty="0" smtClean="0"/>
          </a:p>
          <a:p>
            <a:pPr lvl="2" indent="-342000" eaLnBrk="0" fontAlgn="base" hangingPunc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Όχι </a:t>
            </a:r>
            <a:r>
              <a:rPr lang="el-GR" altLang="el-GR" dirty="0"/>
              <a:t>στο μάθημα της </a:t>
            </a:r>
            <a:r>
              <a:rPr lang="el-GR" altLang="el-GR" dirty="0" smtClean="0"/>
              <a:t>πληροφορικής</a:t>
            </a:r>
            <a:r>
              <a:rPr lang="en-US" altLang="el-GR" dirty="0" smtClean="0"/>
              <a:t>.</a:t>
            </a:r>
            <a:endParaRPr lang="el-GR" altLang="el-GR" sz="2800" dirty="0" smtClean="0"/>
          </a:p>
          <a:p>
            <a:pPr eaLnBrk="0" fontAlgn="base" hangingPunct="0"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>
                <a:solidFill>
                  <a:srgbClr val="C00000"/>
                </a:solidFill>
              </a:rPr>
              <a:t>Το μικτό </a:t>
            </a:r>
            <a:r>
              <a:rPr lang="el-GR" altLang="el-GR" sz="2800" dirty="0" smtClean="0">
                <a:solidFill>
                  <a:srgbClr val="C00000"/>
                </a:solidFill>
              </a:rPr>
              <a:t>μοντέλο</a:t>
            </a:r>
            <a:r>
              <a:rPr lang="el-GR" altLang="el-GR" sz="2800" dirty="0"/>
              <a:t>:</a:t>
            </a:r>
            <a:endParaRPr lang="en-US" altLang="el-GR" sz="2800" dirty="0"/>
          </a:p>
          <a:p>
            <a:pPr lvl="2" indent="-342000" eaLnBrk="0" fontAlgn="base" hangingPunct="0">
              <a:spcBef>
                <a:spcPts val="0"/>
              </a:spcBef>
              <a:spcAft>
                <a:spcPct val="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Όχι </a:t>
            </a:r>
            <a:r>
              <a:rPr lang="el-GR" altLang="el-GR" dirty="0"/>
              <a:t>σε ξεχωριστό μάθημα πληροφορικής, αλλά μέσα από την χρήση των υπολογιστών στα άλλα </a:t>
            </a:r>
            <a:r>
              <a:rPr lang="el-GR" altLang="el-GR" dirty="0" smtClean="0"/>
              <a:t>μαθήματα, </a:t>
            </a:r>
            <a:r>
              <a:rPr lang="el-GR" altLang="el-GR" dirty="0"/>
              <a:t>περνάει η διδασκαλία του </a:t>
            </a:r>
            <a:r>
              <a:rPr lang="el-GR" altLang="el-GR" dirty="0" smtClean="0"/>
              <a:t>προγραμματισμού </a:t>
            </a:r>
            <a:r>
              <a:rPr lang="el-GR" altLang="el-GR" dirty="0"/>
              <a:t>και της </a:t>
            </a:r>
            <a:r>
              <a:rPr lang="el-GR" altLang="el-GR" dirty="0" smtClean="0"/>
              <a:t>πληροφορικής</a:t>
            </a:r>
            <a:r>
              <a:rPr lang="en-US" altLang="el-GR" dirty="0" smtClean="0"/>
              <a:t>.</a:t>
            </a:r>
            <a:endParaRPr lang="el-GR" altLang="el-GR" b="1" dirty="0"/>
          </a:p>
          <a:p>
            <a:pPr eaLnBrk="0" fontAlgn="base" hangingPunct="0">
              <a:spcBef>
                <a:spcPts val="0"/>
              </a:spcBef>
              <a:spcAft>
                <a:spcPct val="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400" dirty="0"/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 smtClean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93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Μικροϋπολογιστής πολυμέσων</a:t>
            </a:r>
            <a:endParaRPr lang="el-GR" b="1" dirty="0"/>
          </a:p>
        </p:txBody>
      </p:sp>
      <p:sp>
        <p:nvSpPr>
          <p:cNvPr id="6" name="Θέση περιεχομένου 1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7091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sz="2800" dirty="0" smtClean="0"/>
              <a:t>Τι μπορούμε να κάνουμε με έναν μικροϋπολογιστή πολυμέσων σήμερα:</a:t>
            </a:r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Επεξεργασία κειμένου.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Σχέδιο.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Επεξεργασία φωτογραφίας.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Δημιουργία </a:t>
            </a:r>
            <a:r>
              <a:rPr lang="el-GR" altLang="el-GR" dirty="0"/>
              <a:t>διαφανειών και </a:t>
            </a:r>
            <a:r>
              <a:rPr lang="en-US" altLang="el-GR" dirty="0" smtClean="0"/>
              <a:t>slides</a:t>
            </a:r>
            <a:r>
              <a:rPr lang="el-GR" altLang="el-GR" dirty="0" smtClean="0"/>
              <a:t>.</a:t>
            </a:r>
            <a:endParaRPr lang="en-US" altLang="el-GR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5.  </a:t>
            </a:r>
            <a:r>
              <a:rPr lang="el-GR" altLang="el-GR" dirty="0" smtClean="0"/>
              <a:t>Σύνδεση </a:t>
            </a:r>
            <a:r>
              <a:rPr lang="el-GR" altLang="el-GR" dirty="0"/>
              <a:t>στο </a:t>
            </a:r>
            <a:r>
              <a:rPr lang="en-US" altLang="el-GR" dirty="0" smtClean="0"/>
              <a:t>Internet</a:t>
            </a:r>
            <a:r>
              <a:rPr lang="el-GR" altLang="el-GR" dirty="0" smtClean="0"/>
              <a:t>.</a:t>
            </a:r>
            <a:endParaRPr lang="en-US" altLang="el-GR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6.  </a:t>
            </a:r>
            <a:r>
              <a:rPr lang="el-GR" altLang="el-GR" dirty="0" smtClean="0"/>
              <a:t>Αυτό-εκπαίδευση </a:t>
            </a:r>
            <a:r>
              <a:rPr lang="el-GR" altLang="el-GR" dirty="0"/>
              <a:t>σε θέματα προγραμματισμού και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πληροφορικής.</a:t>
            </a:r>
            <a:endParaRPr lang="el-GR" altLang="el-GR" sz="2400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7.  </a:t>
            </a:r>
            <a:r>
              <a:rPr lang="el-GR" altLang="el-GR" dirty="0" smtClean="0"/>
              <a:t>Εκπαίδευση </a:t>
            </a:r>
            <a:r>
              <a:rPr lang="el-GR" altLang="el-GR" dirty="0"/>
              <a:t>σε ειδικά </a:t>
            </a:r>
            <a:r>
              <a:rPr lang="el-GR" altLang="el-GR" dirty="0" smtClean="0"/>
              <a:t>θέματα </a:t>
            </a:r>
            <a:r>
              <a:rPr lang="el-GR" altLang="el-GR" dirty="0"/>
              <a:t>μέσω ειδικού </a:t>
            </a:r>
            <a:endParaRPr lang="el-GR" altLang="el-GR" dirty="0" smtClean="0"/>
          </a:p>
          <a:p>
            <a:pPr marL="13716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400" dirty="0" smtClean="0"/>
              <a:t>λογισμικού.</a:t>
            </a:r>
            <a:endParaRPr lang="el-GR" altLang="el-GR" sz="2400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8.  </a:t>
            </a:r>
            <a:r>
              <a:rPr lang="el-GR" altLang="el-GR" dirty="0" smtClean="0"/>
              <a:t>Χειρισμός </a:t>
            </a:r>
            <a:r>
              <a:rPr lang="en-US" altLang="el-GR" dirty="0" smtClean="0"/>
              <a:t>CD-ROM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550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Ο υπολογιστής σαν εργαλείο για το δάσκαλο (1 από 2)</a:t>
            </a:r>
            <a:endParaRPr lang="el-GR" b="1" dirty="0"/>
          </a:p>
        </p:txBody>
      </p:sp>
      <p:sp>
        <p:nvSpPr>
          <p:cNvPr id="8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Συστηματοποίηση </a:t>
            </a:r>
            <a:r>
              <a:rPr lang="el-GR" altLang="el-GR" sz="2800" dirty="0" smtClean="0"/>
              <a:t>πληροφοριών </a:t>
            </a:r>
            <a:r>
              <a:rPr lang="el-GR" altLang="el-GR" sz="2800" dirty="0"/>
              <a:t>και οργάνωση </a:t>
            </a:r>
            <a:r>
              <a:rPr lang="el-GR" altLang="el-GR" sz="2800" dirty="0" smtClean="0"/>
              <a:t>μαθήματος:</a:t>
            </a:r>
            <a:endParaRPr lang="el-GR" altLang="el-GR" sz="2800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Διαφάνειες</a:t>
            </a:r>
            <a:r>
              <a:rPr lang="en-US" altLang="el-GR" dirty="0"/>
              <a:t>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spcAft>
                <a:spcPts val="24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/>
              <a:t>Η</a:t>
            </a:r>
            <a:r>
              <a:rPr lang="el-GR" altLang="el-GR" dirty="0" smtClean="0"/>
              <a:t>λεκτρονική </a:t>
            </a:r>
            <a:r>
              <a:rPr lang="el-GR" altLang="el-GR" dirty="0"/>
              <a:t>π</a:t>
            </a:r>
            <a:r>
              <a:rPr lang="el-GR" altLang="el-GR" dirty="0" smtClean="0"/>
              <a:t>αρουσίαση.</a:t>
            </a:r>
            <a:endParaRPr lang="el-GR" altLang="el-GR" dirty="0"/>
          </a:p>
          <a:p>
            <a:pPr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Ετοιμασία ερωτήσεων, </a:t>
            </a:r>
            <a:r>
              <a:rPr lang="el-GR" altLang="el-GR" sz="2800" dirty="0" smtClean="0"/>
              <a:t>ασκήσεων, </a:t>
            </a:r>
            <a:r>
              <a:rPr lang="el-GR" altLang="el-GR" sz="2800" dirty="0"/>
              <a:t>και </a:t>
            </a:r>
            <a:r>
              <a:rPr lang="el-GR" altLang="el-GR" sz="2800" dirty="0" smtClean="0"/>
              <a:t>τεστ:</a:t>
            </a:r>
            <a:endParaRPr lang="el-GR" altLang="el-GR" sz="2800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Έντυπα</a:t>
            </a:r>
            <a:r>
              <a:rPr lang="el-GR" altLang="el-GR" dirty="0"/>
              <a:t>.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Αρχείο θεμάτων.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 smtClean="0"/>
              <a:t>Εκτυπώσεις </a:t>
            </a:r>
            <a:r>
              <a:rPr lang="el-GR" altLang="el-GR" dirty="0"/>
              <a:t>πολλαπλών </a:t>
            </a:r>
            <a:r>
              <a:rPr lang="el-GR" altLang="el-GR" dirty="0" smtClean="0"/>
              <a:t>αντιγράφων.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b="1" dirty="0" smtClean="0">
                <a:solidFill>
                  <a:srgbClr val="FF0066"/>
                </a:solidFill>
              </a:rPr>
              <a:t>4.  </a:t>
            </a:r>
            <a:r>
              <a:rPr lang="el-GR" altLang="el-GR" dirty="0" smtClean="0"/>
              <a:t>Σχέδια</a:t>
            </a:r>
            <a:r>
              <a:rPr lang="el-GR" altLang="el-GR" dirty="0"/>
              <a:t>, εικόνες, </a:t>
            </a:r>
            <a:r>
              <a:rPr lang="el-GR" altLang="el-GR" dirty="0" smtClean="0"/>
              <a:t>φωτογραφίες.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59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/>
              <a:t>Ο υπολογιστής σαν εργαλείο 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για </a:t>
            </a:r>
            <a:r>
              <a:rPr lang="el-GR" b="1" dirty="0"/>
              <a:t>το δάσκαλο </a:t>
            </a:r>
            <a:r>
              <a:rPr lang="el-GR" b="1" dirty="0" smtClean="0"/>
              <a:t>(2 </a:t>
            </a:r>
            <a:r>
              <a:rPr lang="el-GR" b="1" dirty="0"/>
              <a:t>από 2)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Επιπλέον πληροφορίες για το </a:t>
            </a:r>
            <a:r>
              <a:rPr lang="el-GR" altLang="el-GR" sz="2800" dirty="0" smtClean="0"/>
              <a:t>μάθημα:</a:t>
            </a:r>
            <a:endParaRPr lang="el-GR" altLang="el-GR" sz="2800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Πολυμέσα </a:t>
            </a:r>
            <a:r>
              <a:rPr lang="el-GR" altLang="el-GR" dirty="0"/>
              <a:t>(</a:t>
            </a:r>
            <a:r>
              <a:rPr lang="el-GR" altLang="el-GR" dirty="0" smtClean="0"/>
              <a:t>C</a:t>
            </a:r>
            <a:r>
              <a:rPr lang="en-US" altLang="el-GR" dirty="0" smtClean="0"/>
              <a:t>D-ROM)</a:t>
            </a:r>
            <a:r>
              <a:rPr lang="el-GR" altLang="el-GR" dirty="0"/>
              <a:t>,</a:t>
            </a:r>
            <a:endParaRPr lang="en-US" altLang="el-GR" dirty="0"/>
          </a:p>
          <a:p>
            <a:pPr marL="914400" lvl="2" indent="0">
              <a:spcBef>
                <a:spcPts val="0"/>
              </a:spcBef>
              <a:spcAft>
                <a:spcPts val="30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2.  </a:t>
            </a:r>
            <a:r>
              <a:rPr lang="en-US" altLang="el-GR" dirty="0" smtClean="0"/>
              <a:t>Internet</a:t>
            </a:r>
            <a:r>
              <a:rPr lang="el-GR" altLang="el-GR" dirty="0" smtClean="0"/>
              <a:t>.</a:t>
            </a:r>
            <a:endParaRPr lang="en-US" altLang="el-GR" b="1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Ετοιμασία υλικού για </a:t>
            </a:r>
            <a:r>
              <a:rPr lang="el-GR" altLang="el-GR" sz="2800" dirty="0" smtClean="0"/>
              <a:t>επίδειξη:</a:t>
            </a:r>
            <a:endParaRPr lang="el-GR" altLang="el-GR" sz="2800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1.  </a:t>
            </a:r>
            <a:r>
              <a:rPr lang="el-GR" altLang="el-GR" dirty="0" smtClean="0"/>
              <a:t>Φωτογραφίες</a:t>
            </a:r>
            <a:r>
              <a:rPr lang="el-GR" altLang="el-GR" dirty="0"/>
              <a:t>.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2.  </a:t>
            </a:r>
            <a:r>
              <a:rPr lang="el-GR" altLang="el-GR" dirty="0" smtClean="0"/>
              <a:t>Σχέδια</a:t>
            </a:r>
            <a:r>
              <a:rPr lang="el-GR" altLang="el-GR" dirty="0"/>
              <a:t>.</a:t>
            </a:r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3.  </a:t>
            </a:r>
            <a:r>
              <a:rPr lang="el-GR" altLang="el-GR" dirty="0"/>
              <a:t>Κ</a:t>
            </a:r>
            <a:r>
              <a:rPr lang="el-GR" altLang="el-GR" dirty="0" smtClean="0"/>
              <a:t>ινούμενα σχέδια.</a:t>
            </a:r>
            <a:endParaRPr lang="el-GR" altLang="el-GR" dirty="0"/>
          </a:p>
          <a:p>
            <a:pPr marL="9144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n-US" altLang="el-GR" b="1" dirty="0" smtClean="0">
                <a:solidFill>
                  <a:srgbClr val="FF0066"/>
                </a:solidFill>
              </a:rPr>
              <a:t>4.  </a:t>
            </a:r>
            <a:r>
              <a:rPr lang="en-US" altLang="el-GR" dirty="0" smtClean="0"/>
              <a:t>Video clips</a:t>
            </a:r>
            <a:r>
              <a:rPr lang="el-GR" altLang="el-GR" dirty="0" smtClean="0"/>
              <a:t>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81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Ο υπολογιστής </a:t>
            </a:r>
            <a:br>
              <a:rPr lang="el-GR" b="1" dirty="0" smtClean="0"/>
            </a:br>
            <a:r>
              <a:rPr lang="el-GR" b="1" dirty="0" smtClean="0"/>
              <a:t>σαν εργαλείο στην τάξη</a:t>
            </a:r>
            <a:endParaRPr lang="el-GR" b="1" dirty="0"/>
          </a:p>
        </p:txBody>
      </p:sp>
      <p:sp>
        <p:nvSpPr>
          <p:cNvPr id="8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/>
          </a:bodyPr>
          <a:lstStyle/>
          <a:p>
            <a:pPr marL="1714500" lvl="4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3200" b="1" dirty="0" smtClean="0">
                <a:solidFill>
                  <a:srgbClr val="9900CC"/>
                </a:solidFill>
              </a:rPr>
              <a:t>1.  </a:t>
            </a:r>
            <a:r>
              <a:rPr lang="el-GR" sz="3200" dirty="0" smtClean="0"/>
              <a:t>Παρουσιάσεις.</a:t>
            </a:r>
          </a:p>
          <a:p>
            <a:pPr marL="1714500" lvl="4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3200" b="1" dirty="0" smtClean="0">
                <a:solidFill>
                  <a:srgbClr val="9900CC"/>
                </a:solidFill>
              </a:rPr>
              <a:t>2.  </a:t>
            </a:r>
            <a:r>
              <a:rPr lang="el-GR" sz="3200" dirty="0" smtClean="0"/>
              <a:t>Προβολές:</a:t>
            </a:r>
          </a:p>
          <a:p>
            <a:pPr marL="2629800" lvl="6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sz="2800" b="1" dirty="0">
                <a:solidFill>
                  <a:srgbClr val="FF0066"/>
                </a:solidFill>
              </a:rPr>
              <a:t>α</a:t>
            </a:r>
            <a:r>
              <a:rPr lang="el-GR" sz="2800" b="1" dirty="0" smtClean="0">
                <a:solidFill>
                  <a:srgbClr val="FF0066"/>
                </a:solidFill>
              </a:rPr>
              <a:t>)  </a:t>
            </a:r>
            <a:r>
              <a:rPr lang="el-GR" sz="2800" dirty="0" smtClean="0"/>
              <a:t>φωτογραφίες,</a:t>
            </a:r>
          </a:p>
          <a:p>
            <a:pPr marL="2629800" lvl="6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sz="2800" b="1" dirty="0">
                <a:solidFill>
                  <a:srgbClr val="FF0066"/>
                </a:solidFill>
              </a:rPr>
              <a:t>β</a:t>
            </a:r>
            <a:r>
              <a:rPr lang="el-GR" sz="2800" b="1" dirty="0" smtClean="0">
                <a:solidFill>
                  <a:srgbClr val="FF0066"/>
                </a:solidFill>
              </a:rPr>
              <a:t>)  </a:t>
            </a:r>
            <a:r>
              <a:rPr lang="el-GR" sz="2800" dirty="0" smtClean="0"/>
              <a:t>σχέδια,</a:t>
            </a:r>
          </a:p>
          <a:p>
            <a:pPr marL="2629800" lvl="6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sz="2800" b="1" dirty="0">
                <a:solidFill>
                  <a:srgbClr val="FF0066"/>
                </a:solidFill>
              </a:rPr>
              <a:t>γ</a:t>
            </a:r>
            <a:r>
              <a:rPr lang="el-GR" sz="2800" b="1" dirty="0" smtClean="0">
                <a:solidFill>
                  <a:srgbClr val="FF0066"/>
                </a:solidFill>
              </a:rPr>
              <a:t>)  </a:t>
            </a:r>
            <a:r>
              <a:rPr lang="el-GR" sz="2800" dirty="0" smtClean="0"/>
              <a:t>χάρτες,</a:t>
            </a:r>
          </a:p>
          <a:p>
            <a:pPr marL="2629800" lvl="6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sz="2800" b="1" dirty="0">
                <a:solidFill>
                  <a:srgbClr val="FF0066"/>
                </a:solidFill>
              </a:rPr>
              <a:t>δ</a:t>
            </a:r>
            <a:r>
              <a:rPr lang="el-GR" sz="2800" b="1" dirty="0" smtClean="0">
                <a:solidFill>
                  <a:srgbClr val="FF0066"/>
                </a:solidFill>
              </a:rPr>
              <a:t>)  </a:t>
            </a:r>
            <a:r>
              <a:rPr lang="el-GR" sz="2800" dirty="0" smtClean="0"/>
              <a:t>αντικείμενα.</a:t>
            </a:r>
          </a:p>
          <a:p>
            <a:pPr marL="1714500" lvl="4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3200" b="1" dirty="0" smtClean="0">
                <a:solidFill>
                  <a:srgbClr val="9900CC"/>
                </a:solidFill>
              </a:rPr>
              <a:t>3.  </a:t>
            </a:r>
            <a:r>
              <a:rPr lang="el-GR" sz="3200" dirty="0" smtClean="0"/>
              <a:t>Αλληλεπιδρώντα σχέδια.</a:t>
            </a:r>
          </a:p>
          <a:p>
            <a:pPr marL="1714500" lvl="4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3200" b="1" dirty="0" smtClean="0">
                <a:solidFill>
                  <a:srgbClr val="9900CC"/>
                </a:solidFill>
              </a:rPr>
              <a:t>4.  </a:t>
            </a:r>
            <a:r>
              <a:rPr lang="el-GR" sz="3200" dirty="0" smtClean="0"/>
              <a:t>Προσομοιώσεις.</a:t>
            </a:r>
          </a:p>
          <a:p>
            <a:pPr marL="1714500" lvl="4" indent="0">
              <a:spcBef>
                <a:spcPts val="0"/>
              </a:spcBef>
              <a:spcAft>
                <a:spcPts val="600"/>
              </a:spcAft>
              <a:buClr>
                <a:srgbClr val="9900CC"/>
              </a:buClr>
              <a:buSzPct val="120000"/>
              <a:buNone/>
            </a:pPr>
            <a:r>
              <a:rPr lang="el-GR" sz="3200" b="1" dirty="0" smtClean="0">
                <a:solidFill>
                  <a:srgbClr val="9900CC"/>
                </a:solidFill>
              </a:rPr>
              <a:t>5.  </a:t>
            </a:r>
            <a:r>
              <a:rPr lang="el-GR" sz="3200" dirty="0" smtClean="0"/>
              <a:t>Τρισδιάστατα μοντέλα.</a:t>
            </a:r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39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/>
              <a:t>Ο υπολογιστής </a:t>
            </a:r>
            <a:r>
              <a:rPr lang="el-GR" b="1" dirty="0" smtClean="0"/>
              <a:t>σαν εργαλείο εξάσκησης του μαθητή</a:t>
            </a:r>
            <a:endParaRPr lang="el-GR" dirty="0"/>
          </a:p>
        </p:txBody>
      </p:sp>
      <p:sp>
        <p:nvSpPr>
          <p:cNvPr id="6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3000" b="1" dirty="0" smtClean="0">
                <a:solidFill>
                  <a:srgbClr val="9900CC"/>
                </a:solidFill>
              </a:rPr>
              <a:t>1.  </a:t>
            </a:r>
            <a:r>
              <a:rPr lang="el-GR" sz="3000" dirty="0" smtClean="0"/>
              <a:t>Προσωπικό αρχείο μαθητή.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3000" b="1" dirty="0" smtClean="0">
                <a:solidFill>
                  <a:srgbClr val="9900CC"/>
                </a:solidFill>
              </a:rPr>
              <a:t>2.  </a:t>
            </a:r>
            <a:r>
              <a:rPr lang="el-GR" sz="3000" dirty="0" smtClean="0"/>
              <a:t>Αναζήτηση πληροφοριών.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3000" b="1" dirty="0" smtClean="0">
                <a:solidFill>
                  <a:srgbClr val="9900CC"/>
                </a:solidFill>
              </a:rPr>
              <a:t>3.  </a:t>
            </a:r>
            <a:r>
              <a:rPr lang="el-GR" sz="3000" dirty="0" smtClean="0"/>
              <a:t>Κατανόηση δύσκολων εννοιών.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sz="3000" b="1" dirty="0" smtClean="0">
                <a:solidFill>
                  <a:srgbClr val="9900CC"/>
                </a:solidFill>
              </a:rPr>
              <a:t>4.  </a:t>
            </a:r>
            <a:r>
              <a:rPr lang="el-GR" sz="3000" dirty="0" smtClean="0"/>
              <a:t>Προσομοιώσεις</a:t>
            </a:r>
            <a:r>
              <a:rPr lang="el-GR" sz="3000" dirty="0"/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sz="3000" b="1" dirty="0" smtClean="0">
                <a:solidFill>
                  <a:srgbClr val="9900CC"/>
                </a:solidFill>
              </a:rPr>
              <a:t>5.  </a:t>
            </a:r>
            <a:r>
              <a:rPr lang="el-GR" sz="3000" dirty="0" smtClean="0"/>
              <a:t>Ασκήσεις εξάσκησης: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600" b="1" dirty="0">
                <a:solidFill>
                  <a:srgbClr val="FF0066"/>
                </a:solidFill>
              </a:rPr>
              <a:t>α</a:t>
            </a:r>
            <a:r>
              <a:rPr lang="el-GR" altLang="el-GR" sz="2600" b="1" dirty="0" smtClean="0">
                <a:solidFill>
                  <a:srgbClr val="FF0066"/>
                </a:solidFill>
              </a:rPr>
              <a:t>)  </a:t>
            </a:r>
            <a:r>
              <a:rPr lang="el-GR" altLang="el-GR" sz="2600" dirty="0" smtClean="0"/>
              <a:t>πολλαπλών επιλογών,</a:t>
            </a:r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600" b="1" dirty="0">
                <a:solidFill>
                  <a:srgbClr val="FF0066"/>
                </a:solidFill>
              </a:rPr>
              <a:t>β</a:t>
            </a:r>
            <a:r>
              <a:rPr lang="el-GR" altLang="el-GR" sz="2600" b="1" dirty="0" smtClean="0">
                <a:solidFill>
                  <a:srgbClr val="FF0066"/>
                </a:solidFill>
              </a:rPr>
              <a:t>)  </a:t>
            </a:r>
            <a:r>
              <a:rPr lang="el-GR" altLang="el-GR" sz="2600" dirty="0" smtClean="0"/>
              <a:t>αντιστοιχήσεων,</a:t>
            </a:r>
            <a:endParaRPr lang="el-GR" altLang="el-GR" sz="2600" dirty="0"/>
          </a:p>
          <a:p>
            <a:pPr marL="801000" lvl="2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l-GR" altLang="el-GR" sz="2600" b="1" dirty="0">
                <a:solidFill>
                  <a:srgbClr val="FF0066"/>
                </a:solidFill>
              </a:rPr>
              <a:t>γ</a:t>
            </a:r>
            <a:r>
              <a:rPr lang="el-GR" altLang="el-GR" sz="2600" b="1" dirty="0" smtClean="0">
                <a:solidFill>
                  <a:srgbClr val="FF0066"/>
                </a:solidFill>
              </a:rPr>
              <a:t>)  </a:t>
            </a:r>
            <a:r>
              <a:rPr lang="el-GR" altLang="el-GR" sz="2600" dirty="0" smtClean="0"/>
              <a:t>συμπλήρωμα κενών,</a:t>
            </a:r>
            <a:endParaRPr lang="el-GR" altLang="el-GR" sz="2600" dirty="0"/>
          </a:p>
          <a:p>
            <a:pPr marL="801000" lvl="2" indent="0">
              <a:spcBef>
                <a:spcPts val="0"/>
              </a:spcBef>
              <a:spcAft>
                <a:spcPts val="6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600" b="1" dirty="0">
                <a:solidFill>
                  <a:srgbClr val="FF0066"/>
                </a:solidFill>
              </a:rPr>
              <a:t>δ</a:t>
            </a:r>
            <a:r>
              <a:rPr lang="el-GR" altLang="el-GR" sz="2600" b="1" dirty="0" smtClean="0">
                <a:solidFill>
                  <a:srgbClr val="FF0066"/>
                </a:solidFill>
              </a:rPr>
              <a:t>)  </a:t>
            </a:r>
            <a:r>
              <a:rPr lang="el-GR" altLang="el-GR" sz="2600" dirty="0" smtClean="0"/>
              <a:t>σωστή σειρά.</a:t>
            </a:r>
          </a:p>
          <a:p>
            <a:pPr marL="801000" lvl="2" indent="0">
              <a:spcBef>
                <a:spcPts val="0"/>
              </a:spcBef>
              <a:spcAft>
                <a:spcPts val="300"/>
              </a:spcAft>
              <a:buClr>
                <a:srgbClr val="FF0066"/>
              </a:buClr>
              <a:buSzPct val="120000"/>
              <a:buNone/>
            </a:pPr>
            <a:r>
              <a:rPr lang="el-GR" altLang="el-GR" sz="2600" dirty="0" smtClean="0"/>
              <a:t>Στις ασκήσεις εξάσκησης, υπάρχουν οι εξής δυνατότητες:</a:t>
            </a:r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n-US" altLang="el-GR" sz="2200" b="1" dirty="0" err="1" smtClean="0">
                <a:solidFill>
                  <a:srgbClr val="663300"/>
                </a:solidFill>
              </a:rPr>
              <a:t>i</a:t>
            </a:r>
            <a:r>
              <a:rPr lang="en-US" altLang="el-GR" sz="2200" b="1" dirty="0" smtClean="0">
                <a:solidFill>
                  <a:srgbClr val="663300"/>
                </a:solidFill>
              </a:rPr>
              <a:t>)   </a:t>
            </a:r>
            <a:r>
              <a:rPr lang="el-GR" altLang="el-GR" sz="2200" dirty="0"/>
              <a:t>ά</a:t>
            </a:r>
            <a:r>
              <a:rPr lang="el-GR" altLang="el-GR" sz="2200" dirty="0" smtClean="0"/>
              <a:t>μεση βαθμολόγηση,</a:t>
            </a:r>
            <a:endParaRPr lang="el-GR" altLang="el-GR" sz="2200" dirty="0"/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n-US" altLang="el-GR" sz="2200" b="1" dirty="0" smtClean="0">
                <a:solidFill>
                  <a:srgbClr val="663300"/>
                </a:solidFill>
              </a:rPr>
              <a:t>ii)  </a:t>
            </a:r>
            <a:r>
              <a:rPr lang="el-GR" altLang="el-GR" sz="2200" dirty="0" smtClean="0"/>
              <a:t>επίδειξη </a:t>
            </a:r>
            <a:r>
              <a:rPr lang="el-GR" altLang="el-GR" sz="2200" dirty="0"/>
              <a:t>σωστής </a:t>
            </a:r>
            <a:r>
              <a:rPr lang="el-GR" altLang="el-GR" sz="2200" dirty="0" smtClean="0"/>
              <a:t>απάντησης,</a:t>
            </a:r>
            <a:endParaRPr lang="el-GR" altLang="el-GR" sz="2200" dirty="0"/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n-US" altLang="el-GR" sz="2200" b="1" dirty="0" smtClean="0">
                <a:solidFill>
                  <a:srgbClr val="663300"/>
                </a:solidFill>
              </a:rPr>
              <a:t>iii) </a:t>
            </a:r>
            <a:r>
              <a:rPr lang="el-GR" altLang="el-GR" sz="2200" dirty="0" smtClean="0"/>
              <a:t>οδηγίες,</a:t>
            </a:r>
            <a:endParaRPr lang="el-GR" altLang="el-GR" sz="2200" dirty="0"/>
          </a:p>
          <a:p>
            <a:pPr marL="1258200" lvl="3" indent="0">
              <a:spcBef>
                <a:spcPts val="0"/>
              </a:spcBef>
              <a:buClr>
                <a:srgbClr val="FF0066"/>
              </a:buClr>
              <a:buSzPct val="120000"/>
              <a:buNone/>
            </a:pPr>
            <a:r>
              <a:rPr lang="en-US" altLang="el-GR" sz="2200" b="1" dirty="0" smtClean="0">
                <a:solidFill>
                  <a:srgbClr val="663300"/>
                </a:solidFill>
              </a:rPr>
              <a:t>iv) </a:t>
            </a:r>
            <a:r>
              <a:rPr lang="el-GR" altLang="el-GR" sz="2200" dirty="0" smtClean="0"/>
              <a:t>καθοδηγούμενη λύση.</a:t>
            </a:r>
            <a:endParaRPr lang="el-GR" altLang="el-GR" sz="2200" dirty="0"/>
          </a:p>
          <a:p>
            <a:pPr>
              <a:spcBef>
                <a:spcPts val="0"/>
              </a:spcBef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2800" dirty="0"/>
          </a:p>
          <a:p>
            <a:pPr lvl="2"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sz="20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7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74087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Πού θα βρούμε το εκπαιδευτικό υλικό…?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 smtClean="0"/>
          </a:p>
          <a:p>
            <a:pPr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/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Υλικό </a:t>
            </a:r>
            <a:r>
              <a:rPr lang="el-GR" altLang="el-GR" dirty="0"/>
              <a:t>που δημιουργεί ο ίδιος ο </a:t>
            </a:r>
            <a:r>
              <a:rPr lang="el-GR" altLang="el-GR" dirty="0" smtClean="0"/>
              <a:t>δάσκαλος.</a:t>
            </a:r>
          </a:p>
          <a:p>
            <a:pPr>
              <a:spcBef>
                <a:spcPts val="0"/>
              </a:spcBef>
              <a:spcAft>
                <a:spcPts val="18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Έτοιμο </a:t>
            </a:r>
            <a:r>
              <a:rPr lang="el-GR" altLang="el-GR" dirty="0"/>
              <a:t>εκπαιδευτικό </a:t>
            </a:r>
            <a:r>
              <a:rPr lang="el-GR" altLang="el-GR" dirty="0" smtClean="0"/>
              <a:t>λογισμικό.             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56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/>
              <a:t>Υλικό που δημιουργεί ο ίδιος ο </a:t>
            </a:r>
            <a:r>
              <a:rPr lang="el-GR" altLang="el-GR" b="1" dirty="0" smtClean="0"/>
              <a:t>δάσκαλος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1)  </a:t>
            </a:r>
            <a:r>
              <a:rPr lang="el-GR" altLang="el-GR" dirty="0" smtClean="0"/>
              <a:t>Επεξεργασία κειμένου.</a:t>
            </a:r>
            <a:endParaRPr lang="el-GR" altLang="el-GR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2)  </a:t>
            </a:r>
            <a:r>
              <a:rPr lang="el-GR" altLang="el-GR" dirty="0" smtClean="0"/>
              <a:t>Λογισμικό παρουσιάσεων.</a:t>
            </a:r>
            <a:endParaRPr lang="el-GR" altLang="el-GR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3)  </a:t>
            </a:r>
            <a:r>
              <a:rPr lang="el-GR" altLang="el-GR" dirty="0" smtClean="0"/>
              <a:t>Λογισμικό </a:t>
            </a:r>
            <a:r>
              <a:rPr lang="el-GR" altLang="el-GR" dirty="0"/>
              <a:t>γραφιστικού </a:t>
            </a:r>
            <a:r>
              <a:rPr lang="el-GR" altLang="el-GR" dirty="0" smtClean="0"/>
              <a:t>σχεδίου.</a:t>
            </a:r>
            <a:endParaRPr lang="el-GR" altLang="el-GR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4)  </a:t>
            </a:r>
            <a:r>
              <a:rPr lang="el-GR" altLang="el-GR" dirty="0" smtClean="0"/>
              <a:t>Λογισμικό ζωγραφικής.</a:t>
            </a:r>
            <a:endParaRPr lang="el-GR" altLang="el-GR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5)  </a:t>
            </a:r>
            <a:r>
              <a:rPr lang="el-GR" altLang="el-GR" dirty="0" smtClean="0"/>
              <a:t>Υπολογιστικά φύλλα.</a:t>
            </a:r>
            <a:endParaRPr lang="el-GR" altLang="el-GR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6)  </a:t>
            </a:r>
            <a:r>
              <a:rPr lang="el-GR" altLang="el-GR" dirty="0" smtClean="0"/>
              <a:t>Γραμμικό σχέδιο.</a:t>
            </a:r>
            <a:endParaRPr lang="el-GR" altLang="el-GR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7)  </a:t>
            </a:r>
            <a:r>
              <a:rPr lang="el-GR" altLang="el-GR" dirty="0" smtClean="0"/>
              <a:t>Ειδικό </a:t>
            </a:r>
            <a:r>
              <a:rPr lang="el-GR" altLang="el-GR" dirty="0"/>
              <a:t>λογισμικό (μαθηματικά, </a:t>
            </a:r>
            <a:r>
              <a:rPr lang="el-GR" altLang="el-GR" dirty="0" smtClean="0"/>
              <a:t>φυσική, και </a:t>
            </a:r>
          </a:p>
          <a:p>
            <a:pPr marL="400050" lvl="1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sz="3200" dirty="0" smtClean="0"/>
              <a:t>άλλα).</a:t>
            </a:r>
            <a:endParaRPr lang="el-GR" altLang="el-GR" sz="3200" dirty="0"/>
          </a:p>
          <a:p>
            <a:pPr marL="0" indent="0">
              <a:spcBef>
                <a:spcPts val="0"/>
              </a:spcBef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8)  </a:t>
            </a:r>
            <a:r>
              <a:rPr lang="el-GR" altLang="el-GR" dirty="0" smtClean="0"/>
              <a:t>Δημιουργία τρισδιάστατων μοντέλων.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573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Έτοιμο εκπαιδευτικό </a:t>
            </a:r>
            <a:r>
              <a:rPr lang="el-GR" altLang="el-GR" b="1" dirty="0" smtClean="0"/>
              <a:t>λογισμικό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1)  </a:t>
            </a:r>
            <a:r>
              <a:rPr lang="el-GR" altLang="el-GR" dirty="0" smtClean="0"/>
              <a:t>Εγκυκλοπαίδειες </a:t>
            </a:r>
            <a:r>
              <a:rPr lang="el-GR" altLang="el-GR" dirty="0"/>
              <a:t>- εφαρμογές </a:t>
            </a:r>
            <a:r>
              <a:rPr lang="el-GR" altLang="el-GR" dirty="0" smtClean="0"/>
              <a:t>αναφοράς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2)  </a:t>
            </a:r>
            <a:r>
              <a:rPr lang="el-GR" altLang="el-GR" dirty="0" smtClean="0"/>
              <a:t>Απλές παρουσιάσεις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3)  </a:t>
            </a:r>
            <a:r>
              <a:rPr lang="el-GR" altLang="el-GR" dirty="0" smtClean="0"/>
              <a:t>Ηλεκτρονικά βιβλία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4)  </a:t>
            </a:r>
            <a:r>
              <a:rPr lang="el-GR" altLang="el-GR" dirty="0" smtClean="0"/>
              <a:t>Πακέτα αυτό-εκπαίδευσης </a:t>
            </a:r>
            <a:r>
              <a:rPr lang="el-GR" altLang="el-GR" dirty="0"/>
              <a:t>(</a:t>
            </a:r>
            <a:r>
              <a:rPr lang="en-US" altLang="el-GR" dirty="0"/>
              <a:t>tutorials</a:t>
            </a:r>
            <a:r>
              <a:rPr lang="en-US" altLang="el-GR" dirty="0" smtClean="0"/>
              <a:t>).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5)  </a:t>
            </a:r>
            <a:r>
              <a:rPr lang="en-US" altLang="el-GR" dirty="0" smtClean="0"/>
              <a:t>Multimedia </a:t>
            </a:r>
            <a:r>
              <a:rPr lang="el-GR" altLang="el-GR" dirty="0"/>
              <a:t>εκπαιδευτικά </a:t>
            </a:r>
            <a:r>
              <a:rPr lang="el-GR" altLang="el-GR" dirty="0" smtClean="0"/>
              <a:t>εγχειρίδια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6)  </a:t>
            </a:r>
            <a:r>
              <a:rPr lang="el-GR" altLang="el-GR" dirty="0" smtClean="0"/>
              <a:t>Εκπαιδευτικές προσομοιώσεις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7)  </a:t>
            </a:r>
            <a:r>
              <a:rPr lang="el-GR" altLang="el-GR" dirty="0" smtClean="0"/>
              <a:t>Εκπαιδευτικά παιχνίδια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Clr>
                <a:srgbClr val="9900CC"/>
              </a:buClr>
              <a:buSzPct val="120000"/>
              <a:buNone/>
            </a:pPr>
            <a:r>
              <a:rPr lang="el-GR" altLang="el-GR" b="1" dirty="0" smtClean="0">
                <a:solidFill>
                  <a:srgbClr val="9900CC"/>
                </a:solidFill>
              </a:rPr>
              <a:t>8)  </a:t>
            </a:r>
            <a:r>
              <a:rPr lang="el-GR" altLang="el-GR" dirty="0" smtClean="0"/>
              <a:t>C</a:t>
            </a:r>
            <a:r>
              <a:rPr lang="en-US" altLang="el-GR" dirty="0" smtClean="0"/>
              <a:t>D</a:t>
            </a:r>
            <a:r>
              <a:rPr lang="el-GR" altLang="el-GR" dirty="0" smtClean="0"/>
              <a:t>-R</a:t>
            </a:r>
            <a:r>
              <a:rPr lang="en-US" altLang="el-GR" dirty="0" smtClean="0"/>
              <a:t>OM</a:t>
            </a:r>
            <a:r>
              <a:rPr lang="el-GR" altLang="el-GR" dirty="0" smtClean="0"/>
              <a:t> </a:t>
            </a:r>
            <a:r>
              <a:rPr lang="el-GR" altLang="el-GR" dirty="0"/>
              <a:t>ασκήσεων των </a:t>
            </a:r>
            <a:r>
              <a:rPr lang="el-GR" altLang="el-GR" dirty="0" smtClean="0"/>
              <a:t>μαθητών</a:t>
            </a:r>
            <a:r>
              <a:rPr lang="en-US" altLang="el-GR" dirty="0" smtClean="0"/>
              <a:t>.</a:t>
            </a:r>
            <a:endParaRPr lang="el-GR" altLang="el-GR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dirty="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  <p:pic>
        <p:nvPicPr>
          <p:cNvPr id="6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8549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 title="Λογότυπο Άδειας Χρήσης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0601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τρίτης</a:t>
            </a:r>
            <a:r>
              <a:rPr lang="fi-FI" b="1" dirty="0" smtClean="0"/>
              <a:t> </a:t>
            </a:r>
            <a:r>
              <a:rPr lang="el-GR" b="1" dirty="0"/>
              <a:t>ε</a:t>
            </a:r>
            <a:r>
              <a:rPr lang="el-GR" b="1" dirty="0" smtClean="0"/>
              <a:t>νότητας</a:t>
            </a:r>
            <a:endParaRPr lang="el-GR" b="1" dirty="0"/>
          </a:p>
        </p:txBody>
      </p:sp>
      <p:pic>
        <p:nvPicPr>
          <p:cNvPr id="6" name="Εικόνα 1" descr="Λογότυπο για Άδειες χρήσης Creative Commons B Y, NC, ND." title="Λογότυπο Creative Commons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 title="Λογότυπο Χρηματοδότησης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65681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4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</a:p>
          <a:p>
            <a:pPr eaLnBrk="1" hangingPunct="1"/>
            <a:r>
              <a:rPr lang="el-GR" sz="24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400" dirty="0" smtClean="0"/>
              <a:t>. </a:t>
            </a:r>
            <a:endParaRPr lang="el-GR" sz="24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 title="Λογότυπο Χρηματοδότησης.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6993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800"/>
              </a:spcAft>
            </a:pPr>
            <a:endParaRPr lang="en-US" sz="2000" dirty="0" smtClean="0"/>
          </a:p>
          <a:p>
            <a:pPr>
              <a:spcBef>
                <a:spcPts val="0"/>
              </a:spcBef>
              <a:spcAft>
                <a:spcPts val="1800"/>
              </a:spcAft>
            </a:pPr>
            <a:r>
              <a:rPr lang="el-GR" dirty="0" smtClean="0"/>
              <a:t>Να </a:t>
            </a:r>
            <a:r>
              <a:rPr lang="el-GR" dirty="0"/>
              <a:t>γνωρίζουμε με ποιο τρόπο μπήκε η πληροφορική στην εκπαίδευση. Πως εξελίχθηκαν τα πράγματα χρονολογικά, ποια είναι τα μοντέλα εισαγωγής της πληροφορικής της </a:t>
            </a:r>
            <a:r>
              <a:rPr lang="el-GR" dirty="0" smtClean="0"/>
              <a:t>εκπαίδευσης. </a:t>
            </a:r>
            <a:r>
              <a:rPr lang="el-GR" dirty="0"/>
              <a:t>Τι ισχύει σήμερα στην </a:t>
            </a:r>
            <a:r>
              <a:rPr lang="el-GR" dirty="0" smtClean="0"/>
              <a:t>Ελλάδα </a:t>
            </a:r>
            <a:r>
              <a:rPr lang="el-GR" dirty="0"/>
              <a:t>και διεθνώς.</a:t>
            </a:r>
            <a:endParaRPr lang="el-GR" dirty="0" smtClean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Η Πληροφορική στην Εκπαίδευση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53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4" name="Θέση περιεχομένου 1">
            <a:hlinkClick r:id="rId4" action="ppaction://hlinksldjump" tooltip="Μετάβαση στη Διαφάνεια 6"/>
          </p:cNvPr>
          <p:cNvSpPr/>
          <p:nvPr/>
        </p:nvSpPr>
        <p:spPr>
          <a:xfrm>
            <a:off x="809255" y="1906645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1)  </a:t>
            </a:r>
            <a:r>
              <a:rPr lang="el-GR" sz="2800" i="1" dirty="0" smtClean="0">
                <a:solidFill>
                  <a:srgbClr val="0070C0"/>
                </a:solidFill>
              </a:rPr>
              <a:t>Οι υπολογιστές στην Εκπαίδευση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5" action="ppaction://hlinksldjump" tooltip="Μετάβαση στη Διαφάνεια 11"/>
          </p:cNvPr>
          <p:cNvSpPr/>
          <p:nvPr>
            <p:custDataLst>
              <p:tags r:id="rId2"/>
            </p:custDataLst>
          </p:nvPr>
        </p:nvSpPr>
        <p:spPr>
          <a:xfrm>
            <a:off x="809258" y="2685952"/>
            <a:ext cx="750715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i="1" dirty="0">
                <a:solidFill>
                  <a:srgbClr val="0070C0"/>
                </a:solidFill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</a:rPr>
              <a:t>)  Τα </a:t>
            </a:r>
            <a:r>
              <a:rPr lang="el-GR" sz="2800" i="1" dirty="0">
                <a:solidFill>
                  <a:srgbClr val="0070C0"/>
                </a:solidFill>
              </a:rPr>
              <a:t>Ε</a:t>
            </a:r>
            <a:r>
              <a:rPr lang="el-GR" sz="2800" i="1" dirty="0" smtClean="0">
                <a:solidFill>
                  <a:srgbClr val="0070C0"/>
                </a:solidFill>
              </a:rPr>
              <a:t>κπαιδευτικά </a:t>
            </a:r>
            <a:r>
              <a:rPr lang="el-GR" sz="2800" i="1" dirty="0">
                <a:solidFill>
                  <a:srgbClr val="0070C0"/>
                </a:solidFill>
              </a:rPr>
              <a:t>Μ</a:t>
            </a:r>
            <a:r>
              <a:rPr lang="el-GR" sz="2800" i="1" dirty="0" smtClean="0">
                <a:solidFill>
                  <a:srgbClr val="0070C0"/>
                </a:solidFill>
              </a:rPr>
              <a:t>οντέλα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7" name="Θέση περιεχομένου 3">
            <a:hlinkClick r:id="rId6" action="ppaction://hlinksldjump" tooltip="Μετάβαση στη Διαφάνεια 13"/>
          </p:cNvPr>
          <p:cNvSpPr/>
          <p:nvPr/>
        </p:nvSpPr>
        <p:spPr>
          <a:xfrm>
            <a:off x="809258" y="3501008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3</a:t>
            </a:r>
            <a:r>
              <a:rPr lang="el-GR" sz="2800" i="1" dirty="0" smtClean="0">
                <a:solidFill>
                  <a:srgbClr val="0070C0"/>
                </a:solidFill>
              </a:rPr>
              <a:t>)  Οι υπολογιστές σαν εργαλεία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8" name="Θέση περιεχομένου 4">
            <a:hlinkClick r:id="rId7" action="ppaction://hlinksldjump" tooltip="Μετάβαση στη Διαφάνεια 17"/>
          </p:cNvPr>
          <p:cNvSpPr/>
          <p:nvPr/>
        </p:nvSpPr>
        <p:spPr>
          <a:xfrm>
            <a:off x="809258" y="4332244"/>
            <a:ext cx="75071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800" i="1" dirty="0">
                <a:solidFill>
                  <a:srgbClr val="0070C0"/>
                </a:solidFill>
              </a:rPr>
              <a:t>4</a:t>
            </a:r>
            <a:r>
              <a:rPr lang="el-GR" sz="2800" i="1" dirty="0" smtClean="0">
                <a:solidFill>
                  <a:srgbClr val="0070C0"/>
                </a:solidFill>
              </a:rPr>
              <a:t>)  Που βρίσκουμε Εκπαιδευτικ</a:t>
            </a:r>
            <a:r>
              <a:rPr lang="el-GR" sz="2800" i="1" dirty="0">
                <a:solidFill>
                  <a:srgbClr val="0070C0"/>
                </a:solidFill>
              </a:rPr>
              <a:t>ό</a:t>
            </a:r>
            <a:r>
              <a:rPr lang="el-GR" sz="2800" i="1" dirty="0" smtClean="0">
                <a:solidFill>
                  <a:srgbClr val="0070C0"/>
                </a:solidFill>
              </a:rPr>
              <a:t> υλικό;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3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prstClr val="black"/>
                </a:solidFill>
              </a:rPr>
              <a:t>Η Πληροφορική στην Εκπαίδευση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1970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Οι υπολογιστές στην εκπαίδευση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Clr>
                <a:srgbClr val="C00000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dirty="0" smtClean="0"/>
          </a:p>
          <a:p>
            <a:pPr>
              <a:lnSpc>
                <a:spcPct val="110000"/>
              </a:lnSpc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Από την δεκαετία του ’60, κάποιοι σκέφτονται ότι ο υπολογιστής, μπορεί να αποτελέσει ένα θαυμάσιο εκπαιδευτικό εργαλείο.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619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1960 - 1975:</a:t>
            </a:r>
            <a:br>
              <a:rPr lang="el-GR" altLang="el-GR" b="1" dirty="0" smtClean="0"/>
            </a:br>
            <a:r>
              <a:rPr lang="el-GR" altLang="el-GR" b="1" dirty="0" smtClean="0"/>
              <a:t> Η εποχή του Προγραμματισμού</a:t>
            </a:r>
            <a:endParaRPr lang="el-GR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700" dirty="0" smtClean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Κάποιοι θεώρησαν ότι, </a:t>
            </a:r>
            <a:r>
              <a:rPr lang="el-GR" altLang="el-GR" dirty="0" smtClean="0">
                <a:solidFill>
                  <a:srgbClr val="C00000"/>
                </a:solidFill>
              </a:rPr>
              <a:t>ο προγραμματισμός μπορεί να αποτελέσει ένα θαυμάσιο εκπαιδευτικό εργαλείο</a:t>
            </a:r>
            <a:r>
              <a:rPr lang="el-GR" altLang="el-GR" dirty="0" smtClean="0"/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Ότι μπορεί να διδάξει τρόπο σκέψης.</a:t>
            </a:r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Ότι είναι ακόνισμα μυαλού.</a:t>
            </a:r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Άρχισε να συζητιέται η διδασκαλία του προγραμματισμού στα σχολεία.</a:t>
            </a:r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3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b="1" dirty="0" smtClean="0"/>
              <a:t>Προγραμματισμός στην Εκπαίδευση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24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n-US" altLang="el-GR" sz="1800" dirty="0" smtClean="0"/>
          </a:p>
          <a:p>
            <a:pPr>
              <a:spcBef>
                <a:spcPts val="0"/>
              </a:spcBef>
              <a:spcAft>
                <a:spcPts val="24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dirty="0" smtClean="0"/>
              <a:t>Γράφονται ειδικές γλώσσες Προγραμματισμού, για εκπαίδευση.</a:t>
            </a:r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1960: Basic.</a:t>
            </a:r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1968: Logo.</a:t>
            </a:r>
          </a:p>
          <a:p>
            <a:pPr lvl="2" indent="-342000">
              <a:spcBef>
                <a:spcPts val="0"/>
              </a:spcBef>
              <a:spcAft>
                <a:spcPts val="1200"/>
              </a:spcAft>
              <a:buClr>
                <a:srgbClr val="FF0066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2800" dirty="0" smtClean="0"/>
              <a:t>1973: Pascal.</a:t>
            </a:r>
            <a:endParaRPr lang="en-US" sz="2800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41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b="1" dirty="0" smtClean="0"/>
              <a:t>1975 </a:t>
            </a:r>
            <a:r>
              <a:rPr lang="en-US" altLang="el-GR" b="1" dirty="0" smtClean="0"/>
              <a:t>-</a:t>
            </a:r>
            <a:r>
              <a:rPr lang="el-GR" altLang="el-GR" b="1" dirty="0" smtClean="0"/>
              <a:t> 1990:</a:t>
            </a:r>
            <a:r>
              <a:rPr lang="en-US" altLang="el-GR" b="1" dirty="0" smtClean="0"/>
              <a:t/>
            </a:r>
            <a:br>
              <a:rPr lang="en-US" altLang="el-GR" b="1" dirty="0" smtClean="0"/>
            </a:br>
            <a:r>
              <a:rPr lang="el-GR" altLang="el-GR" b="1" dirty="0" smtClean="0"/>
              <a:t> </a:t>
            </a:r>
            <a:r>
              <a:rPr lang="el-GR" altLang="el-GR" b="1" dirty="0"/>
              <a:t>Η εποχή των </a:t>
            </a:r>
            <a:r>
              <a:rPr lang="el-GR" altLang="el-GR" b="1" dirty="0" smtClean="0"/>
              <a:t>Μικροϋπολογιστών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421088"/>
          </a:xfrm>
        </p:spPr>
        <p:txBody>
          <a:bodyPr>
            <a:normAutofit/>
          </a:bodyPr>
          <a:lstStyle/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endParaRPr lang="el-GR" altLang="el-GR" sz="1100" dirty="0" smtClean="0"/>
          </a:p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 smtClean="0"/>
              <a:t>Κάποιοι </a:t>
            </a:r>
            <a:r>
              <a:rPr lang="el-GR" altLang="el-GR" sz="2800" dirty="0"/>
              <a:t>άρχισαν να </a:t>
            </a:r>
            <a:r>
              <a:rPr lang="el-GR" altLang="el-GR" sz="2800" dirty="0" smtClean="0"/>
              <a:t>σκέφτονται</a:t>
            </a:r>
            <a:r>
              <a:rPr lang="en-US" altLang="el-GR" sz="2800" dirty="0" smtClean="0"/>
              <a:t>,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ότι μπορεί ο υπολογιστής να χρησιμοποιηθεί πολλαπλά στην </a:t>
            </a:r>
            <a:r>
              <a:rPr lang="el-GR" altLang="el-GR" sz="2800" dirty="0" smtClean="0"/>
              <a:t>εκπαίδευση</a:t>
            </a:r>
            <a:r>
              <a:rPr lang="en-US" altLang="el-GR" sz="2800" dirty="0" smtClean="0"/>
              <a:t>.</a:t>
            </a:r>
            <a:endParaRPr lang="el-GR" altLang="el-GR" sz="2800" dirty="0"/>
          </a:p>
          <a:p>
            <a:pPr lvl="0" eaLnBrk="0" fontAlgn="base" hangingPunct="0"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Δημιουργείται </a:t>
            </a:r>
            <a:r>
              <a:rPr lang="el-GR" altLang="el-GR" sz="2800" dirty="0" smtClean="0"/>
              <a:t>μία </a:t>
            </a:r>
            <a:r>
              <a:rPr lang="el-GR" altLang="el-GR" sz="2800" dirty="0"/>
              <a:t>δραστηριότητα και ένας </a:t>
            </a:r>
            <a:r>
              <a:rPr lang="el-GR" altLang="el-GR" sz="2800" dirty="0" smtClean="0"/>
              <a:t>τομέας</a:t>
            </a:r>
            <a:r>
              <a:rPr lang="en-US" altLang="el-GR" sz="2800" dirty="0" smtClean="0"/>
              <a:t>,</a:t>
            </a:r>
            <a:r>
              <a:rPr lang="el-GR" altLang="el-GR" sz="2800" dirty="0" smtClean="0"/>
              <a:t> </a:t>
            </a:r>
            <a:r>
              <a:rPr lang="el-GR" altLang="el-GR" sz="2800" dirty="0"/>
              <a:t>που ονομάζεται </a:t>
            </a:r>
            <a:r>
              <a:rPr lang="en-US" altLang="el-GR" sz="2800" b="1" dirty="0">
                <a:solidFill>
                  <a:srgbClr val="C00000"/>
                </a:solidFill>
              </a:rPr>
              <a:t>Computer Aided </a:t>
            </a:r>
            <a:r>
              <a:rPr lang="en-US" altLang="el-GR" sz="2800" b="1" dirty="0" smtClean="0">
                <a:solidFill>
                  <a:srgbClr val="C00000"/>
                </a:solidFill>
              </a:rPr>
              <a:t>Learning</a:t>
            </a:r>
            <a:r>
              <a:rPr lang="el-GR" altLang="el-GR" sz="2800" dirty="0" smtClean="0"/>
              <a:t>,</a:t>
            </a:r>
            <a:r>
              <a:rPr lang="en-US" altLang="el-GR" sz="2800" dirty="0" smtClean="0">
                <a:solidFill>
                  <a:srgbClr val="C00000"/>
                </a:solidFill>
              </a:rPr>
              <a:t> </a:t>
            </a:r>
            <a:r>
              <a:rPr lang="en-US" altLang="el-GR" sz="2800" dirty="0"/>
              <a:t>(</a:t>
            </a:r>
            <a:r>
              <a:rPr lang="en-US" altLang="el-GR" sz="2800" b="1" dirty="0">
                <a:solidFill>
                  <a:srgbClr val="C00000"/>
                </a:solidFill>
              </a:rPr>
              <a:t>CAL</a:t>
            </a:r>
            <a:r>
              <a:rPr lang="en-US" altLang="el-GR" sz="2800" dirty="0" smtClean="0"/>
              <a:t>).</a:t>
            </a:r>
            <a:endParaRPr lang="el-GR" altLang="el-GR" sz="2800" dirty="0"/>
          </a:p>
          <a:p>
            <a:pPr>
              <a:spcBef>
                <a:spcPts val="0"/>
              </a:spcBef>
              <a:spcAft>
                <a:spcPts val="1200"/>
              </a:spcAft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Περί τα μέσα της δεκαετίας του </a:t>
            </a:r>
            <a:r>
              <a:rPr lang="el-GR" altLang="el-GR" sz="2800" dirty="0" smtClean="0"/>
              <a:t>’80</a:t>
            </a:r>
            <a:r>
              <a:rPr lang="en-US" altLang="el-GR" sz="2800" dirty="0" smtClean="0"/>
              <a:t>,</a:t>
            </a:r>
            <a:r>
              <a:rPr lang="en-US" altLang="el-GR" sz="2800" dirty="0"/>
              <a:t> </a:t>
            </a:r>
            <a:r>
              <a:rPr lang="el-GR" altLang="el-GR" sz="2800" dirty="0" smtClean="0"/>
              <a:t>«</a:t>
            </a:r>
            <a:r>
              <a:rPr lang="el-GR" altLang="el-GR" sz="2800" dirty="0"/>
              <a:t>ξεχνιέται» ο </a:t>
            </a:r>
            <a:r>
              <a:rPr lang="el-GR" altLang="el-GR" sz="2800" dirty="0" smtClean="0"/>
              <a:t>προγραμματισμός</a:t>
            </a:r>
            <a:r>
              <a:rPr lang="en-US" altLang="el-GR" sz="2800" dirty="0" smtClean="0"/>
              <a:t>.</a:t>
            </a:r>
            <a:endParaRPr lang="el-GR" altLang="el-GR" sz="2800" dirty="0"/>
          </a:p>
          <a:p>
            <a:pPr>
              <a:spcBef>
                <a:spcPts val="0"/>
              </a:spcBef>
              <a:buClr>
                <a:srgbClr val="9900CC"/>
              </a:buClr>
              <a:buSzPct val="120000"/>
              <a:buFont typeface="Wingdings" panose="05000000000000000000" pitchFamily="2" charset="2"/>
              <a:buChar char="§"/>
            </a:pPr>
            <a:r>
              <a:rPr lang="el-GR" altLang="el-GR" sz="2800" dirty="0"/>
              <a:t>Μιλάμε πλέον για </a:t>
            </a:r>
            <a:r>
              <a:rPr lang="el-GR" altLang="el-GR" sz="2800" b="1" dirty="0" smtClean="0"/>
              <a:t>χειρισμό</a:t>
            </a:r>
            <a:r>
              <a:rPr lang="en-US" altLang="el-GR" sz="2800" dirty="0" smtClean="0"/>
              <a:t>.</a:t>
            </a:r>
            <a:endParaRPr lang="el-GR" altLang="el-GR" sz="2800" dirty="0"/>
          </a:p>
          <a:p>
            <a:endParaRPr lang="el-GR" dirty="0"/>
          </a:p>
        </p:txBody>
      </p:sp>
      <p:sp>
        <p:nvSpPr>
          <p:cNvPr id="4" name="Θέση υποσέλιδου 1" descr=".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z="1400" smtClean="0">
                <a:solidFill>
                  <a:schemeClr val="tx1"/>
                </a:solidFill>
              </a:rPr>
              <a:t>Η Πληροφορική στην Εκπαίδευση</a:t>
            </a:r>
            <a:endParaRPr lang="el-GR" sz="1400" dirty="0">
              <a:solidFill>
                <a:schemeClr val="tx1"/>
              </a:solidFill>
            </a:endParaRP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00C33-1A73-4692-9209-8F0380290664}" type="slidenum">
              <a:rPr lang="el-GR" sz="1400" smtClean="0">
                <a:solidFill>
                  <a:schemeClr val="tx1"/>
                </a:solidFill>
              </a:rPr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7/11/2013 6:47:38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7,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6,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7,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7,8,13,6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4,5,7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4,5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i = " h t t p : / / w w w . w 3 . o r g / 2 0 0 1 / X M L S c h e m a - i n s t a n c e "   x m l n s : x s d = " h t t p : / / w w w . w 3 . o r g / 2 0 0 1 / X M L S c h e m a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D1D2A9AA-3C76-4749-B1B5-6807AB3386E5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936</Words>
  <Application>Microsoft Office PowerPoint</Application>
  <PresentationFormat>Προβολή στην οθόνη (4:3)</PresentationFormat>
  <Paragraphs>169</Paragraphs>
  <Slides>20</Slides>
  <Notes>2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Θέμα του Office</vt:lpstr>
      <vt:lpstr>Διδακτική Πληροφορικής</vt:lpstr>
      <vt:lpstr>Άδειες χρήσης </vt:lpstr>
      <vt:lpstr>Χρηματοδότηση </vt:lpstr>
      <vt:lpstr>Σκοποί ενότητας </vt:lpstr>
      <vt:lpstr>Περιεχόμενα ενότητας</vt:lpstr>
      <vt:lpstr>Οι υπολογιστές στην εκπαίδευση</vt:lpstr>
      <vt:lpstr>1960 - 1975:  Η εποχή του Προγραμματισμού</vt:lpstr>
      <vt:lpstr>Προγραμματισμός στην Εκπαίδευση</vt:lpstr>
      <vt:lpstr>1975 - 1990:  Η εποχή των Μικροϋπολογιστών</vt:lpstr>
      <vt:lpstr>1990 - 2000: Η εποχή του  Internet και των Πολυμέσων</vt:lpstr>
      <vt:lpstr>Τα εκπαιδευτικά μοντέλα, σήμερα, με χρήση των υπολογιστών</vt:lpstr>
      <vt:lpstr>Μικροϋπολογιστής πολυμέσων</vt:lpstr>
      <vt:lpstr>Ο υπολογιστής σαν εργαλείο για το δάσκαλο (1 από 2)</vt:lpstr>
      <vt:lpstr>Ο υπολογιστής σαν εργαλείο  για το δάσκαλο (2 από 2)</vt:lpstr>
      <vt:lpstr>Ο υπολογιστής  σαν εργαλείο στην τάξη</vt:lpstr>
      <vt:lpstr>Ο υπολογιστής σαν εργαλείο εξάσκησης του μαθητή</vt:lpstr>
      <vt:lpstr>Πού θα βρούμε το εκπαιδευτικό υλικό…?</vt:lpstr>
      <vt:lpstr>Υλικό που δημιουργεί ο ίδιος ο δάσκαλος</vt:lpstr>
      <vt:lpstr>Έτοιμο εκπαιδευτικό λογισμικό</vt:lpstr>
      <vt:lpstr>Τέλος τρίτης ενότητας</vt:lpstr>
    </vt:vector>
  </TitlesOfParts>
  <Company>Τ.Ε.Ι.Θεσσαλίας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Διδακτική Πληροφορικής</dc:title>
  <dc:subject>Η Πληροφορική στην Εκπαίδευση</dc:subject>
  <dc:creator>Γεώργιος Σούλτης</dc:creator>
  <cp:keywords>Μοντέλα εισαγωγής πληροφορικής στην εκπαίδευση. </cp:keywords>
  <dc:description>Η πληροφορική στην εκπαίδευση. Η εξέλιξη στις διάφορες χρονικές περιόδους. Η σημερινή κατάσταση. Τα μοντέλα εισαγωγής της πληροφορικής στην εκπαίδευση. Η πληροφορική στην ελληνική εκπαίδευση. Η κατάσταση στην Ευρώπη και διεθνώς.</dc:description>
  <cp:lastModifiedBy>Georgia</cp:lastModifiedBy>
  <cp:revision>43</cp:revision>
  <dcterms:created xsi:type="dcterms:W3CDTF">2013-10-10T11:10:43Z</dcterms:created>
  <dcterms:modified xsi:type="dcterms:W3CDTF">2013-11-07T15:33:10Z</dcterms:modified>
  <cp:category>Εκπαιδευτικό υλικό</cp:category>
  <cp:contentStatus>Τελικό</cp:contentStatus>
</cp:coreProperties>
</file>